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3"/>
  </p:sldMasterIdLst>
  <p:notesMasterIdLst>
    <p:notesMasterId r:id="rId50"/>
  </p:notesMasterIdLst>
  <p:sldIdLst>
    <p:sldId id="659" r:id="rId4"/>
    <p:sldId id="728" r:id="rId5"/>
    <p:sldId id="729" r:id="rId6"/>
    <p:sldId id="730" r:id="rId7"/>
    <p:sldId id="731" r:id="rId8"/>
    <p:sldId id="732" r:id="rId9"/>
    <p:sldId id="733" r:id="rId10"/>
    <p:sldId id="735" r:id="rId11"/>
    <p:sldId id="1060" r:id="rId12"/>
    <p:sldId id="736" r:id="rId13"/>
    <p:sldId id="737" r:id="rId14"/>
    <p:sldId id="738" r:id="rId15"/>
    <p:sldId id="739" r:id="rId16"/>
    <p:sldId id="740" r:id="rId17"/>
    <p:sldId id="741" r:id="rId18"/>
    <p:sldId id="742" r:id="rId19"/>
    <p:sldId id="743" r:id="rId20"/>
    <p:sldId id="744" r:id="rId21"/>
    <p:sldId id="749" r:id="rId22"/>
    <p:sldId id="750" r:id="rId23"/>
    <p:sldId id="751" r:id="rId24"/>
    <p:sldId id="752" r:id="rId25"/>
    <p:sldId id="753" r:id="rId26"/>
    <p:sldId id="754" r:id="rId27"/>
    <p:sldId id="755" r:id="rId28"/>
    <p:sldId id="756" r:id="rId29"/>
    <p:sldId id="757" r:id="rId30"/>
    <p:sldId id="758" r:id="rId31"/>
    <p:sldId id="759" r:id="rId32"/>
    <p:sldId id="760" r:id="rId33"/>
    <p:sldId id="789" r:id="rId34"/>
    <p:sldId id="761" r:id="rId35"/>
    <p:sldId id="762" r:id="rId36"/>
    <p:sldId id="763" r:id="rId37"/>
    <p:sldId id="764" r:id="rId38"/>
    <p:sldId id="765" r:id="rId39"/>
    <p:sldId id="766" r:id="rId40"/>
    <p:sldId id="767" r:id="rId41"/>
    <p:sldId id="768" r:id="rId42"/>
    <p:sldId id="791" r:id="rId43"/>
    <p:sldId id="908" r:id="rId44"/>
    <p:sldId id="784" r:id="rId45"/>
    <p:sldId id="790" r:id="rId46"/>
    <p:sldId id="788" r:id="rId47"/>
    <p:sldId id="786" r:id="rId48"/>
    <p:sldId id="772" r:id="rId49"/>
  </p:sldIdLst>
  <p:sldSz cx="9144000" cy="6858000" type="screen4x3"/>
  <p:notesSz cx="6858000" cy="9144000"/>
  <p:custDataLst>
    <p:tags r:id="rId54"/>
  </p:custDataLst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1pPr>
    <a:lvl2pPr marL="457200" algn="l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2pPr>
    <a:lvl3pPr marL="914400" algn="l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3pPr>
    <a:lvl4pPr marL="1371600" algn="l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4pPr>
    <a:lvl5pPr marL="1828800" algn="l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28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6600FF"/>
    <a:srgbClr val="CC6600"/>
    <a:srgbClr val="66FF33"/>
    <a:srgbClr val="03F1C9"/>
    <a:srgbClr val="FFFF99"/>
    <a:srgbClr val="CC99FF"/>
    <a:srgbClr val="CC66FF"/>
    <a:srgbClr val="FF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81" autoAdjust="0"/>
    <p:restoredTop sz="93538" autoAdjust="0"/>
  </p:normalViewPr>
  <p:slideViewPr>
    <p:cSldViewPr showGuides="1">
      <p:cViewPr varScale="1">
        <p:scale>
          <a:sx n="67" d="100"/>
          <a:sy n="67" d="100"/>
        </p:scale>
        <p:origin x="-1140" y="-108"/>
      </p:cViewPr>
      <p:guideLst>
        <p:guide orient="horz" pos="2150"/>
        <p:guide pos="28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gs" Target="tags/tag43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1B8793C0-0B27-4865-9A89-2D2A6055188A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F0BA4-8646-46A3-A5A4-9648CE427C64}" type="datetime4">
              <a:rPr lang="en-US"/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891BF-4E4B-499F-A645-64C19B88489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01256-2B8D-4C83-BDA6-5B5F3CB22415}" type="datetime4">
              <a:rPr lang="en-US"/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A429E-BAB5-45FE-8DEE-D6662042B4A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37945-11AF-4BEB-80C3-381AD45DD91B}" type="datetime4">
              <a:rPr lang="en-US"/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FA982-8999-41E6-A352-5508332F4AB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108C9-5FC4-4B96-AB89-E5DD68C8E645}" type="datetime4">
              <a:rPr 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CF53A-32BA-47CA-8C7C-E23CA40A85D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48CC6-D848-4BAA-8BAF-9710AE0E0B9E}" type="datetime4">
              <a:rPr 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23D64-A840-4F3C-BC10-391DC142737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0E12A-425F-4B17-8011-3746425DE3C7}" type="datetime4">
              <a:rPr 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84F36-8F10-42C2-88D8-EACB8FF72BC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5B86D-6329-4127-950F-E0A1920D8DE5}" type="datetime4">
              <a:rPr lang="en-US"/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19392-6B33-4858-B66F-2F43101E6B3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443BF-D2F6-424D-9DE6-2BFE97D2F60B}" type="datetime4">
              <a:rPr lang="en-US"/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DB0BE-A996-4D38-90FC-EF8C88410C7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BF132-DBAF-401F-A00C-0BBF37CE8915}" type="datetime4">
              <a:rPr lang="en-US"/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F94CA-2AA6-416A-86FA-F2929B493B3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87BF5-DCB2-43E1-BD5D-47DE21EB3EDC}" type="datetime4">
              <a:rPr lang="en-US"/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8FC81-CFA1-47A9-9602-0C1AF231E14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62B97-ADA1-4FA8-BBFE-9A2868B728DF}" type="datetime4">
              <a:rPr lang="en-US"/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84C4E-E457-4A47-B68F-648AE80261B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FADD7-9EC6-4E63-ACD0-214B443D0222}" type="datetime4">
              <a:rPr lang="en-US"/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60EAF-9985-4738-BEF0-8B4C302A444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9AD37-8897-4444-9A39-92EF46149BF0}" type="datetime4">
              <a:rPr lang="en-US"/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0935B-E3E5-4116-BC04-49FD8657F5D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9D756-5D85-4859-858C-521D50312C54}" type="datetime4">
              <a:rPr 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1AAD1-D470-44CD-B5B4-E327CB2E4F9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A3B51-B231-43D6-8212-DAD418C5F998}" type="datetime4">
              <a:rPr 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22607-DCDA-4CFB-B057-F70EE99328D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761D8-C3A8-4A4E-B459-F93E26A13D32}" type="datetime4">
              <a:rPr lang="en-US"/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1E5F3-BB13-4F39-A904-AC7815D9D2E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86F34-6A9D-4168-AE61-A4A7305399C3}" type="datetime4">
              <a:rPr lang="en-US"/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8882C-FC87-4A73-B6D2-A44D4E27088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9D2A9-5068-4C4C-9280-3B20267B83DF}" type="datetime4">
              <a:rPr lang="en-US"/>
            </a:fld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F3594-AEF0-4E8A-902E-B948BA8E0DA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B29E-1467-4141-ACBB-FDA3C5FDEC08}" type="datetime4">
              <a:rPr lang="en-US"/>
            </a:fld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31A2D-0522-4206-9CFD-770583788AA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96569-F218-42BC-A3E4-9BDEFA80DB15}" type="datetime4">
              <a:rPr lang="en-US"/>
            </a:fld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C864E-D9C0-492F-AF77-7CC66640901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DF3B3-047E-49C7-9521-FCF3A7FB3F96}" type="datetime4">
              <a:rPr lang="en-US"/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9BE22-F611-4576-8503-3EDC909F6E9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82E32-0F5B-40E0-80BF-749C237694C6}" type="datetime4">
              <a:rPr lang="en-US"/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42483-F9FF-491C-B8E9-86356C3B12B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vmlDrawing" Target="../drawings/vmlDrawing1.vml"/><Relationship Id="rId16" Type="http://schemas.openxmlformats.org/officeDocument/2006/relationships/image" Target="../media/image2.png"/><Relationship Id="rId15" Type="http://schemas.openxmlformats.org/officeDocument/2006/relationships/oleObject" Target="../embeddings/oleObject2.bin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1.bin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1113" y="0"/>
            <a:ext cx="9132887" cy="11255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zh-CN" altLang="en-US" b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30" name="Group 3"/>
          <p:cNvGrpSpPr/>
          <p:nvPr/>
        </p:nvGrpSpPr>
        <p:grpSpPr bwMode="auto">
          <a:xfrm>
            <a:off x="0" y="879475"/>
            <a:ext cx="9144000" cy="144463"/>
            <a:chOff x="0" y="0"/>
            <a:chExt cx="4241" cy="91"/>
          </a:xfrm>
        </p:grpSpPr>
        <p:sp>
          <p:nvSpPr>
            <p:cNvPr id="1028" name="Line 4"/>
            <p:cNvSpPr>
              <a:spLocks noChangeShapeType="1"/>
            </p:cNvSpPr>
            <p:nvPr userDrawn="1"/>
          </p:nvSpPr>
          <p:spPr bwMode="auto">
            <a:xfrm>
              <a:off x="0" y="0"/>
              <a:ext cx="4241" cy="0"/>
            </a:xfrm>
            <a:prstGeom prst="line">
              <a:avLst/>
            </a:prstGeom>
            <a:noFill/>
            <a:ln w="12700" cap="rnd" cmpd="sng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9" name="Line 5"/>
            <p:cNvSpPr>
              <a:spLocks noChangeShapeType="1"/>
            </p:cNvSpPr>
            <p:nvPr userDrawn="1"/>
          </p:nvSpPr>
          <p:spPr bwMode="auto">
            <a:xfrm>
              <a:off x="0" y="45"/>
              <a:ext cx="4241" cy="0"/>
            </a:xfrm>
            <a:prstGeom prst="line">
              <a:avLst/>
            </a:prstGeom>
            <a:noFill/>
            <a:ln w="12700" cap="rnd" cmpd="sng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" name="Line 6"/>
            <p:cNvSpPr>
              <a:spLocks noChangeShapeType="1"/>
            </p:cNvSpPr>
            <p:nvPr userDrawn="1"/>
          </p:nvSpPr>
          <p:spPr bwMode="auto">
            <a:xfrm>
              <a:off x="0" y="91"/>
              <a:ext cx="4241" cy="0"/>
            </a:xfrm>
            <a:prstGeom prst="line">
              <a:avLst/>
            </a:prstGeom>
            <a:noFill/>
            <a:ln w="12700" cap="rnd" cmpd="sng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31" name="Group 7"/>
          <p:cNvGrpSpPr>
            <a:grpSpLocks noChangeAspect="1"/>
          </p:cNvGrpSpPr>
          <p:nvPr/>
        </p:nvGrpSpPr>
        <p:grpSpPr bwMode="auto">
          <a:xfrm>
            <a:off x="0" y="-7938"/>
            <a:ext cx="2341563" cy="1120776"/>
            <a:chOff x="0" y="0"/>
            <a:chExt cx="1475" cy="694"/>
          </a:xfrm>
        </p:grpSpPr>
        <p:graphicFrame>
          <p:nvGraphicFramePr>
            <p:cNvPr id="3" name="Object 8"/>
            <p:cNvGraphicFramePr>
              <a:graphicFrameLocks noChangeAspect="1"/>
            </p:cNvGraphicFramePr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3" name="" r:id="rId13" imgW="3645535" imgH="3930650" progId="">
                    <p:embed/>
                  </p:oleObj>
                </mc:Choice>
                <mc:Fallback>
                  <p:oleObj name="" r:id="rId13" imgW="3645535" imgH="3930650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1470"/>
                        <a:stretch>
                          <a:fillRect/>
                        </a:stretch>
                      </p:blipFill>
                      <p:spPr bwMode="auto"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9"/>
            <p:cNvGraphicFramePr>
              <a:graphicFrameLocks noChangeAspect="1"/>
            </p:cNvGraphicFramePr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4" name="" r:id="rId15" imgW="2575560" imgH="2545080" progId="">
                    <p:embed/>
                  </p:oleObj>
                </mc:Choice>
                <mc:Fallback>
                  <p:oleObj name="" r:id="rId15" imgW="2575560" imgH="2545080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400" b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34A9967B-27CD-4575-ACB8-79933E3FD5B0}" type="datetime4">
              <a:rPr lang="en-US"/>
            </a:fld>
            <a:endParaRPr 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defRPr sz="1400" b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400" b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953A0F4A-5D0D-4BEA-96DB-1B1031C69A39}" type="slidenum">
              <a:rPr lang="en-US"/>
            </a:fld>
            <a:endParaRPr lang="en-US"/>
          </a:p>
        </p:txBody>
      </p:sp>
      <p:grpSp>
        <p:nvGrpSpPr>
          <p:cNvPr id="4" name="Group 15"/>
          <p:cNvGrpSpPr/>
          <p:nvPr/>
        </p:nvGrpSpPr>
        <p:grpSpPr bwMode="auto">
          <a:xfrm>
            <a:off x="0" y="1109663"/>
            <a:ext cx="9144000" cy="169862"/>
            <a:chOff x="0" y="0"/>
            <a:chExt cx="5760" cy="107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auto">
            <a:xfrm>
              <a:off x="1476" y="14"/>
              <a:ext cx="4284" cy="9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zh-CN" altLang="en-US" b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2627313" y="6335713"/>
            <a:ext cx="3738562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电信学院 计算机科学与技术系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8"/>
          <p:cNvSpPr>
            <a:spLocks noChangeArrowheads="1"/>
          </p:cNvSpPr>
          <p:nvPr/>
        </p:nvSpPr>
        <p:spPr bwMode="auto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zh-CN" altLang="en-US" b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45" name="Group 5"/>
          <p:cNvGrpSpPr/>
          <p:nvPr/>
        </p:nvGrpSpPr>
        <p:grpSpPr bwMode="auto">
          <a:xfrm>
            <a:off x="19050" y="2330450"/>
            <a:ext cx="9115425" cy="358775"/>
            <a:chOff x="0" y="0"/>
            <a:chExt cx="1927" cy="226"/>
          </a:xfrm>
        </p:grpSpPr>
        <p:sp>
          <p:nvSpPr>
            <p:cNvPr id="2054" name="Line 10"/>
            <p:cNvSpPr>
              <a:spLocks noChangeShapeType="1"/>
            </p:cNvSpPr>
            <p:nvPr/>
          </p:nvSpPr>
          <p:spPr bwMode="auto">
            <a:xfrm>
              <a:off x="0" y="0"/>
              <a:ext cx="1927" cy="0"/>
            </a:xfrm>
            <a:prstGeom prst="line">
              <a:avLst/>
            </a:prstGeom>
            <a:noFill/>
            <a:ln w="19050" cap="rnd" cmpd="sng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5" name="Line 11"/>
            <p:cNvSpPr>
              <a:spLocks noChangeShapeType="1"/>
            </p:cNvSpPr>
            <p:nvPr/>
          </p:nvSpPr>
          <p:spPr bwMode="auto">
            <a:xfrm>
              <a:off x="0" y="72"/>
              <a:ext cx="1927" cy="0"/>
            </a:xfrm>
            <a:prstGeom prst="line">
              <a:avLst/>
            </a:prstGeom>
            <a:noFill/>
            <a:ln w="19050" cap="rnd" cmpd="sng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6" name="Line 12"/>
            <p:cNvSpPr>
              <a:spLocks noChangeShapeType="1"/>
            </p:cNvSpPr>
            <p:nvPr/>
          </p:nvSpPr>
          <p:spPr bwMode="auto">
            <a:xfrm>
              <a:off x="0" y="148"/>
              <a:ext cx="1927" cy="0"/>
            </a:xfrm>
            <a:prstGeom prst="line">
              <a:avLst/>
            </a:prstGeom>
            <a:noFill/>
            <a:ln w="19050" cap="rnd" cmpd="sng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7" name="Line 13"/>
            <p:cNvSpPr>
              <a:spLocks noChangeShapeType="1"/>
            </p:cNvSpPr>
            <p:nvPr/>
          </p:nvSpPr>
          <p:spPr bwMode="auto">
            <a:xfrm>
              <a:off x="0" y="226"/>
              <a:ext cx="1927" cy="0"/>
            </a:xfrm>
            <a:prstGeom prst="line">
              <a:avLst/>
            </a:prstGeom>
            <a:noFill/>
            <a:ln w="19050" cap="rnd" cmpd="sng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0246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87663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15"/>
          <p:cNvSpPr>
            <a:spLocks noChangeArrowheads="1"/>
          </p:cNvSpPr>
          <p:nvPr/>
        </p:nvSpPr>
        <p:spPr bwMode="auto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zh-CN" altLang="en-US" b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0" name="Rectangle 16"/>
          <p:cNvSpPr>
            <a:spLocks noChangeArrowheads="1"/>
          </p:cNvSpPr>
          <p:nvPr/>
        </p:nvSpPr>
        <p:spPr bwMode="auto">
          <a:xfrm>
            <a:off x="2627313" y="2852738"/>
            <a:ext cx="6516687" cy="9366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zh-CN" altLang="en-US" b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49" name="Picture 1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0"/>
            <a:ext cx="301148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0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400" b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8CC953EB-F179-4AAE-BBF2-68C2DD463DFD}" type="datetime4">
              <a:rPr lang="en-US"/>
            </a:fld>
            <a:endParaRPr lang="en-US"/>
          </a:p>
        </p:txBody>
      </p:sp>
      <p:sp>
        <p:nvSpPr>
          <p:cNvPr id="20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defRPr sz="1400" b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400" b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F6ED5E0E-7685-4569-B7DD-64849F90EFF6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00338" y="4652963"/>
            <a:ext cx="3600450" cy="1160462"/>
          </a:xfrm>
        </p:spPr>
        <p:txBody>
          <a:bodyPr tIns="72000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1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吴茜媛</a:t>
            </a:r>
            <a:endParaRPr lang="zh-CN" altLang="en-US" sz="1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1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WU, Xiyuan</a:t>
            </a:r>
            <a:endParaRPr lang="en-US" altLang="zh-CN" sz="1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1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1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E-mail: xywu@mail.xjtu.edu.cn</a:t>
            </a:r>
            <a:endParaRPr lang="en-US" altLang="zh-CN" sz="1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492500" y="2852738"/>
            <a:ext cx="4513263" cy="825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zh-CN" sz="5400" kern="0" dirty="0">
                <a:solidFill>
                  <a:schemeClr val="bg1"/>
                </a:solidFill>
                <a:latin typeface="黑体" panose="02010609060101010101" pitchFamily="49" charset="-122"/>
                <a:ea typeface="+mj-ea"/>
                <a:cs typeface="+mj-cs"/>
              </a:rPr>
              <a:t>程序设计基础</a:t>
            </a:r>
            <a:endParaRPr lang="zh-CN" sz="5400" kern="0" dirty="0">
              <a:solidFill>
                <a:schemeClr val="bg1"/>
              </a:solidFill>
              <a:latin typeface="黑体" panose="02010609060101010101" pitchFamily="49" charset="-122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9888" y="303312"/>
            <a:ext cx="6324600" cy="533400"/>
          </a:xfrm>
        </p:spPr>
        <p:txBody>
          <a:bodyPr/>
          <a:lstStyle/>
          <a:p>
            <a:r>
              <a:rPr lang="zh-CN" altLang="en-US" sz="3600" dirty="0" smtClean="0"/>
              <a:t>函数的递归调用</a:t>
            </a:r>
            <a:endParaRPr lang="zh-CN" altLang="en-US" sz="3600" dirty="0" smtClean="0"/>
          </a:p>
        </p:txBody>
      </p:sp>
      <p:sp>
        <p:nvSpPr>
          <p:cNvPr id="308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750" y="1412875"/>
            <a:ext cx="4968354" cy="1728788"/>
          </a:xfrm>
        </p:spPr>
        <p:txBody>
          <a:bodyPr/>
          <a:lstStyle/>
          <a:p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问题分析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阶乘的定义：有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20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692275" y="4365625"/>
          <a:ext cx="5545138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" r:id="rId1" imgW="2171700" imgH="482600" progId="Equation.3">
                  <p:embed/>
                </p:oleObj>
              </mc:Choice>
              <mc:Fallback>
                <p:oleObj name="" r:id="rId1" imgW="2171700" imgH="482600" progId="Equation.3">
                  <p:embed/>
                  <p:pic>
                    <p:nvPicPr>
                      <p:cNvPr id="0" name="图片 21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365625"/>
                        <a:ext cx="5545138" cy="1231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4" name="Rectangle 18"/>
          <p:cNvSpPr>
            <a:spLocks noChangeArrowheads="1"/>
          </p:cNvSpPr>
          <p:nvPr/>
        </p:nvSpPr>
        <p:spPr bwMode="auto">
          <a:xfrm>
            <a:off x="179512" y="5904755"/>
            <a:ext cx="8820471" cy="836613"/>
          </a:xfrm>
          <a:prstGeom prst="rect">
            <a:avLst/>
          </a:prstGeom>
          <a:solidFill>
            <a:srgbClr val="FFCCCC"/>
          </a:solidFill>
          <a:ln w="9525">
            <a:solidFill>
              <a:schemeClr val="tx2"/>
            </a:solidFill>
            <a:miter lim="800000"/>
          </a:ln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sz="2000" b="0" dirty="0">
                <a:latin typeface="Times New Roman" panose="02020603050405020304" pitchFamily="18" charset="0"/>
              </a:rPr>
              <a:t>第</a:t>
            </a:r>
            <a:r>
              <a:rPr lang="en-US" altLang="zh-CN" sz="2000" b="0" dirty="0">
                <a:latin typeface="Times New Roman" panose="02020603050405020304" pitchFamily="18" charset="0"/>
              </a:rPr>
              <a:t>(2)</a:t>
            </a:r>
            <a:r>
              <a:rPr lang="zh-CN" altLang="en-US" sz="2000" b="0" dirty="0">
                <a:latin typeface="Times New Roman" panose="02020603050405020304" pitchFamily="18" charset="0"/>
              </a:rPr>
              <a:t>种在定义阶乘时，又使用了阶乘的定义</a:t>
            </a:r>
            <a:endParaRPr lang="zh-CN" altLang="en-US" sz="2000" b="0" dirty="0"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</a:pPr>
            <a:r>
              <a:rPr lang="zh-CN" altLang="en-US" sz="2000" b="0" dirty="0">
                <a:latin typeface="Times New Roman" panose="02020603050405020304" pitchFamily="18" charset="0"/>
              </a:rPr>
              <a:t>根据这个定义，可以设计使用函数的算法，定义一个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计算阶乘的函数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Diagram 8"/>
          <p:cNvGrpSpPr/>
          <p:nvPr/>
        </p:nvGrpSpPr>
        <p:grpSpPr bwMode="auto">
          <a:xfrm>
            <a:off x="6732382" y="1629032"/>
            <a:ext cx="1872039" cy="1494373"/>
            <a:chOff x="1722" y="1334"/>
            <a:chExt cx="2153" cy="1661"/>
          </a:xfrm>
        </p:grpSpPr>
        <p:sp>
          <p:nvSpPr>
            <p:cNvPr id="3" name="_s3078"/>
            <p:cNvSpPr>
              <a:spLocks noChangeArrowheads="1" noTextEdit="1"/>
            </p:cNvSpPr>
            <p:nvPr/>
          </p:nvSpPr>
          <p:spPr bwMode="auto">
            <a:xfrm>
              <a:off x="2397" y="1367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9966FF"/>
            </a:solidFill>
            <a:ln w="28575">
              <a:solidFill>
                <a:srgbClr val="5F0FFF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4" name="_s3079"/>
            <p:cNvSpPr>
              <a:spLocks noChangeArrowheads="1" noTextEdit="1"/>
            </p:cNvSpPr>
            <p:nvPr/>
          </p:nvSpPr>
          <p:spPr bwMode="auto">
            <a:xfrm rot="4320000">
              <a:off x="2689" y="1579"/>
              <a:ext cx="921" cy="922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1FD09"/>
            </a:solidFill>
            <a:ln w="28575">
              <a:solidFill>
                <a:srgbClr val="CAD402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5" name="_s3080"/>
            <p:cNvSpPr>
              <a:spLocks noChangeArrowheads="1" noTextEdit="1"/>
            </p:cNvSpPr>
            <p:nvPr/>
          </p:nvSpPr>
          <p:spPr bwMode="auto">
            <a:xfrm rot="8640000">
              <a:off x="2577" y="1922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399FF"/>
            </a:solidFill>
            <a:ln w="28575">
              <a:solidFill>
                <a:srgbClr val="4B595B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6" name="_s3081"/>
            <p:cNvSpPr>
              <a:spLocks noChangeArrowheads="1" noTextEdit="1"/>
            </p:cNvSpPr>
            <p:nvPr/>
          </p:nvSpPr>
          <p:spPr bwMode="auto">
            <a:xfrm rot="12960000">
              <a:off x="2217" y="1922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F00FF"/>
            </a:solidFill>
            <a:ln w="28575">
              <a:solidFill>
                <a:srgbClr val="CA00CA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7" name="_s3082"/>
            <p:cNvSpPr>
              <a:spLocks noChangeArrowheads="1" noTextEdit="1"/>
            </p:cNvSpPr>
            <p:nvPr/>
          </p:nvSpPr>
          <p:spPr bwMode="auto">
            <a:xfrm rot="17280000">
              <a:off x="2106" y="1579"/>
              <a:ext cx="921" cy="922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1BD0A"/>
            </a:solidFill>
            <a:ln w="28575">
              <a:solidFill>
                <a:srgbClr val="019308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8" name="_s3083"/>
            <p:cNvSpPr>
              <a:spLocks noChangeArrowheads="1"/>
            </p:cNvSpPr>
            <p:nvPr/>
          </p:nvSpPr>
          <p:spPr bwMode="auto">
            <a:xfrm>
              <a:off x="3235" y="1334"/>
              <a:ext cx="640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算法设计</a:t>
              </a: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_s3084"/>
            <p:cNvSpPr>
              <a:spLocks noChangeArrowheads="1"/>
            </p:cNvSpPr>
            <p:nvPr/>
          </p:nvSpPr>
          <p:spPr bwMode="auto">
            <a:xfrm>
              <a:off x="3347" y="2178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编码实现</a:t>
              </a: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_s3085"/>
            <p:cNvSpPr>
              <a:spLocks noChangeArrowheads="1"/>
            </p:cNvSpPr>
            <p:nvPr/>
          </p:nvSpPr>
          <p:spPr bwMode="auto">
            <a:xfrm>
              <a:off x="1722" y="1374"/>
              <a:ext cx="90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问题分析</a:t>
              </a: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_s3086"/>
            <p:cNvSpPr>
              <a:spLocks noChangeArrowheads="1"/>
            </p:cNvSpPr>
            <p:nvPr/>
          </p:nvSpPr>
          <p:spPr bwMode="auto">
            <a:xfrm>
              <a:off x="2689" y="2656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rgbClr val="CC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调试</a:t>
              </a: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_s3087"/>
            <p:cNvSpPr>
              <a:spLocks noChangeArrowheads="1"/>
            </p:cNvSpPr>
            <p:nvPr/>
          </p:nvSpPr>
          <p:spPr bwMode="auto">
            <a:xfrm>
              <a:off x="2031" y="2178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500" b="1" i="0" u="none" strike="noStrike" cap="none" normalizeH="0" baseline="0" smtClean="0">
                  <a:ln>
                    <a:noFill/>
                  </a:ln>
                  <a:solidFill>
                    <a:srgbClr val="CC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596797" y="3420289"/>
                <a:ext cx="47902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3200" b="0" i="0" smtClean="0">
                              <a:latin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CN" sz="3200" b="0" i="0" smtClean="0">
                          <a:latin typeface="Times New Roman" panose="020206030504050203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altLang="zh-CN" sz="3200" b="0" i="0" smtClean="0">
                          <a:latin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zh-CN" sz="3200" b="0" i="0" smtClean="0">
                          <a:latin typeface="Times New Roman" panose="02020603050405020304" pitchFamily="18" charset="0"/>
                        </a:rPr>
                        <m:t>!=</m:t>
                      </m:r>
                      <m:r>
                        <m:rPr>
                          <m:nor/>
                        </m:rPr>
                        <a:rPr lang="en-US" altLang="zh-CN" sz="3200" b="0" i="0" smtClean="0">
                          <a:latin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sz="3200" b="0" i="0" smtClean="0">
                          <a:latin typeface="Times New Roman" panose="02020603050405020304" pitchFamily="18" charset="0"/>
                          <a:ea typeface="Cambria Math" panose="02040503050406030204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zh-CN" sz="3200" b="0" i="0" smtClean="0">
                          <a:latin typeface="Times New Roman" panose="02020603050405020304" pitchFamily="18" charset="0"/>
                          <a:ea typeface="Cambria Math" panose="02040503050406030204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CN" sz="3200" b="0" i="0" smtClean="0">
                          <a:latin typeface="Times New Roman" panose="02020603050405020304" pitchFamily="18" charset="0"/>
                          <a:ea typeface="Cambria Math" panose="02040503050406030204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zh-CN" sz="3200" b="0" i="0" smtClean="0">
                          <a:latin typeface="Times New Roman" panose="02020603050405020304" pitchFamily="18" charset="0"/>
                          <a:ea typeface="Cambria Math" panose="02040503050406030204"/>
                        </a:rPr>
                        <m:t>3</m:t>
                      </m:r>
                      <m:r>
                        <m:rPr>
                          <m:nor/>
                        </m:rPr>
                        <a:rPr lang="en-US" altLang="zh-CN" sz="3200" b="0" i="0" smtClean="0">
                          <a:latin typeface="Times New Roman" panose="02020603050405020304" pitchFamily="18" charset="0"/>
                          <a:ea typeface="Cambria Math" panose="02040503050406030204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zh-CN" sz="3200" b="0" i="0" smtClean="0">
                          <a:latin typeface="Times New Roman" panose="02020603050405020304" pitchFamily="18" charset="0"/>
                          <a:ea typeface="Cambria Math" panose="02040503050406030204"/>
                        </a:rPr>
                        <m:t>⋯⋯</m:t>
                      </m:r>
                      <m:r>
                        <m:rPr>
                          <m:nor/>
                        </m:rPr>
                        <a:rPr lang="en-US" altLang="zh-CN" sz="3200" b="0" i="0" smtClean="0">
                          <a:latin typeface="Times New Roman" panose="02020603050405020304" pitchFamily="18" charset="0"/>
                          <a:ea typeface="Cambria Math" panose="02040503050406030204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zh-CN" sz="3200" b="0" i="0" smtClean="0">
                          <a:latin typeface="Times New Roman" panose="02020603050405020304" pitchFamily="18" charset="0"/>
                          <a:ea typeface="Cambria Math" panose="02040503050406030204"/>
                        </a:rPr>
                        <m:t>n</m:t>
                      </m:r>
                    </m:oMath>
                  </m:oMathPara>
                </a14:m>
                <a:endParaRPr lang="zh-CN" altLang="en-US" sz="3200" b="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797" y="3420289"/>
                <a:ext cx="4790259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8" t="-31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2640013" y="260350"/>
            <a:ext cx="6324600" cy="533400"/>
          </a:xfrm>
        </p:spPr>
        <p:txBody>
          <a:bodyPr/>
          <a:lstStyle/>
          <a:p>
            <a:r>
              <a:rPr lang="zh-CN" altLang="en-US" sz="3600" dirty="0" smtClean="0"/>
              <a:t>函数的递归调用</a:t>
            </a:r>
            <a:endParaRPr lang="zh-CN" altLang="en-US" sz="3600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45368" y="1844824"/>
            <a:ext cx="4038600" cy="647700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222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427984" y="1700808"/>
          <a:ext cx="41846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Equation" r:id="rId1" imgW="1676400" imgH="419100" progId="Equation.3">
                  <p:embed/>
                </p:oleObj>
              </mc:Choice>
              <mc:Fallback>
                <p:oleObj name="Equation" r:id="rId1" imgW="1676400" imgH="419100" progId="Equation.3">
                  <p:embed/>
                  <p:pic>
                    <p:nvPicPr>
                      <p:cNvPr id="0" name="图片 316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1700808"/>
                        <a:ext cx="4184650" cy="10461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19"/>
          <p:cNvSpPr>
            <a:spLocks noChangeArrowheads="1"/>
          </p:cNvSpPr>
          <p:nvPr/>
        </p:nvSpPr>
        <p:spPr bwMode="auto">
          <a:xfrm>
            <a:off x="391988" y="2924944"/>
            <a:ext cx="85725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8001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step1: </a:t>
            </a:r>
            <a:r>
              <a:rPr lang="zh-CN" altLang="en-US" sz="2400" b="0" dirty="0">
                <a:latin typeface="Times New Roman" panose="02020603050405020304" pitchFamily="18" charset="0"/>
              </a:rPr>
              <a:t>输入</a:t>
            </a:r>
            <a:r>
              <a:rPr lang="en-US" altLang="zh-CN" sz="2400" b="0" dirty="0">
                <a:latin typeface="Times New Roman" panose="02020603050405020304" pitchFamily="18" charset="0"/>
              </a:rPr>
              <a:t>n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step2: </a:t>
            </a:r>
            <a:r>
              <a:rPr lang="zh-CN" altLang="en-US" sz="2400" b="0" dirty="0">
                <a:latin typeface="Times New Roman" panose="02020603050405020304" pitchFamily="18" charset="0"/>
              </a:rPr>
              <a:t>调用计算阶乘的函数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facl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(n)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step3: </a:t>
            </a:r>
            <a:r>
              <a:rPr lang="zh-CN" altLang="en-US" sz="2400" b="0" dirty="0">
                <a:latin typeface="Times New Roman" panose="02020603050405020304" pitchFamily="18" charset="0"/>
              </a:rPr>
              <a:t>输出</a:t>
            </a:r>
            <a:r>
              <a:rPr lang="en-US" altLang="zh-CN" sz="2400" b="0" dirty="0">
                <a:latin typeface="Times New Roman" panose="02020603050405020304" pitchFamily="18" charset="0"/>
              </a:rPr>
              <a:t>f</a:t>
            </a:r>
            <a:endParaRPr lang="zh-CN" altLang="en-US" sz="2400" b="0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endParaRPr lang="zh-CN" altLang="en-US" sz="2800" b="0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 b="0" dirty="0">
                <a:latin typeface="Times New Roman" panose="02020603050405020304" pitchFamily="18" charset="0"/>
              </a:rPr>
              <a:t>其中，函数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facl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(n)</a:t>
            </a:r>
            <a:r>
              <a:rPr lang="zh-CN" altLang="en-US" sz="2800" b="0" dirty="0">
                <a:latin typeface="Times New Roman" panose="02020603050405020304" pitchFamily="18" charset="0"/>
              </a:rPr>
              <a:t>为计算</a:t>
            </a:r>
            <a:r>
              <a:rPr lang="en-US" altLang="zh-CN" sz="2800" b="0" dirty="0">
                <a:latin typeface="Times New Roman" panose="02020603050405020304" pitchFamily="18" charset="0"/>
              </a:rPr>
              <a:t>n</a:t>
            </a:r>
            <a:r>
              <a:rPr lang="zh-CN" altLang="en-US" sz="2800" b="0" dirty="0">
                <a:latin typeface="Times New Roman" panose="02020603050405020304" pitchFamily="18" charset="0"/>
              </a:rPr>
              <a:t>阶乘的函数，其算法如下：</a:t>
            </a:r>
            <a:endParaRPr lang="zh-CN" altLang="en-US" sz="2800" b="0" dirty="0"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step1: </a:t>
            </a:r>
            <a:r>
              <a:rPr lang="zh-CN" altLang="en-US" sz="2400" b="0" dirty="0">
                <a:latin typeface="Times New Roman" panose="02020603050405020304" pitchFamily="18" charset="0"/>
              </a:rPr>
              <a:t>如果 </a:t>
            </a:r>
            <a:r>
              <a:rPr lang="en-US" altLang="zh-CN" sz="2400" b="0" dirty="0">
                <a:latin typeface="Times New Roman" panose="02020603050405020304" pitchFamily="18" charset="0"/>
              </a:rPr>
              <a:t>n=1</a:t>
            </a:r>
            <a:r>
              <a:rPr lang="zh-CN" altLang="en-US" sz="2400" b="0" dirty="0">
                <a:latin typeface="Times New Roman" panose="02020603050405020304" pitchFamily="18" charset="0"/>
              </a:rPr>
              <a:t>，则</a:t>
            </a:r>
            <a:r>
              <a:rPr lang="en-US" altLang="zh-CN" sz="2400" b="0" dirty="0">
                <a:latin typeface="Times New Roman" panose="02020603050405020304" pitchFamily="18" charset="0"/>
              </a:rPr>
              <a:t>result=1</a:t>
            </a:r>
            <a:r>
              <a:rPr lang="zh-CN" altLang="en-US" sz="2400" b="0" dirty="0">
                <a:latin typeface="Times New Roman" panose="02020603050405020304" pitchFamily="18" charset="0"/>
              </a:rPr>
              <a:t>；否则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result = n * </a:t>
            </a:r>
            <a:r>
              <a:rPr lang="en-US" altLang="zh-CN" sz="2400" dirty="0" err="1" smtClean="0">
                <a:solidFill>
                  <a:srgbClr val="C00000"/>
                </a:solidFill>
                <a:latin typeface="Times New Roman" panose="02020603050405020304" pitchFamily="18" charset="0"/>
              </a:rPr>
              <a:t>facl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(n-1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step2: </a:t>
            </a:r>
            <a:r>
              <a:rPr lang="zh-CN" altLang="en-US" sz="2400" b="0" dirty="0">
                <a:latin typeface="Times New Roman" panose="02020603050405020304" pitchFamily="18" charset="0"/>
              </a:rPr>
              <a:t>返回</a:t>
            </a:r>
            <a:r>
              <a:rPr lang="en-US" altLang="zh-CN" sz="2400" b="0" dirty="0">
                <a:latin typeface="Times New Roman" panose="02020603050405020304" pitchFamily="18" charset="0"/>
              </a:rPr>
              <a:t>result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2640013" y="260350"/>
            <a:ext cx="6324600" cy="533400"/>
          </a:xfrm>
        </p:spPr>
        <p:txBody>
          <a:bodyPr/>
          <a:lstStyle/>
          <a:p>
            <a:r>
              <a:rPr lang="zh-CN" altLang="en-US" sz="3600" dirty="0" smtClean="0"/>
              <a:t>函数的递归调用</a:t>
            </a:r>
            <a:endParaRPr lang="zh-CN" altLang="en-US" sz="3600" dirty="0" smtClean="0"/>
          </a:p>
        </p:txBody>
      </p:sp>
      <p:sp>
        <p:nvSpPr>
          <p:cNvPr id="4101" name="Rectangle 19"/>
          <p:cNvSpPr>
            <a:spLocks noChangeArrowheads="1"/>
          </p:cNvSpPr>
          <p:nvPr/>
        </p:nvSpPr>
        <p:spPr bwMode="auto">
          <a:xfrm>
            <a:off x="286063" y="1845836"/>
            <a:ext cx="8572500" cy="14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8001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 b="0" dirty="0" smtClean="0">
                <a:latin typeface="Times New Roman" panose="02020603050405020304" pitchFamily="18" charset="0"/>
              </a:rPr>
              <a:t>函数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facl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(n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0" dirty="0" smtClean="0">
                <a:latin typeface="Times New Roman" panose="02020603050405020304" pitchFamily="18" charset="0"/>
              </a:rPr>
              <a:t> 算法</a:t>
            </a:r>
            <a:r>
              <a:rPr lang="zh-CN" altLang="en-US" sz="2800" b="0" dirty="0">
                <a:latin typeface="Times New Roman" panose="02020603050405020304" pitchFamily="18" charset="0"/>
              </a:rPr>
              <a:t>如下：</a:t>
            </a:r>
            <a:endParaRPr lang="zh-CN" altLang="en-US" sz="2800" b="0" dirty="0"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step1: </a:t>
            </a:r>
            <a:r>
              <a:rPr lang="zh-CN" altLang="en-US" sz="2400" b="0" dirty="0">
                <a:latin typeface="Times New Roman" panose="02020603050405020304" pitchFamily="18" charset="0"/>
              </a:rPr>
              <a:t>如果 </a:t>
            </a:r>
            <a:r>
              <a:rPr lang="en-US" altLang="zh-CN" sz="2400" b="0" dirty="0">
                <a:latin typeface="Times New Roman" panose="02020603050405020304" pitchFamily="18" charset="0"/>
              </a:rPr>
              <a:t>n=1</a:t>
            </a:r>
            <a:r>
              <a:rPr lang="zh-CN" altLang="en-US" sz="2400" b="0" dirty="0">
                <a:latin typeface="Times New Roman" panose="02020603050405020304" pitchFamily="18" charset="0"/>
              </a:rPr>
              <a:t>，则</a:t>
            </a:r>
            <a:r>
              <a:rPr lang="en-US" altLang="zh-CN" sz="2400" b="0" dirty="0">
                <a:latin typeface="Times New Roman" panose="02020603050405020304" pitchFamily="18" charset="0"/>
              </a:rPr>
              <a:t>result=1</a:t>
            </a:r>
            <a:r>
              <a:rPr lang="zh-CN" altLang="en-US" sz="2400" b="0" dirty="0">
                <a:latin typeface="Times New Roman" panose="02020603050405020304" pitchFamily="18" charset="0"/>
              </a:rPr>
              <a:t>；否则</a:t>
            </a:r>
            <a:r>
              <a:rPr lang="en-US" altLang="zh-CN" sz="2400" b="0" dirty="0">
                <a:latin typeface="Times New Roman" panose="02020603050405020304" pitchFamily="18" charset="0"/>
              </a:rPr>
              <a:t>result=n*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facl</a:t>
            </a:r>
            <a:r>
              <a:rPr lang="en-US" altLang="zh-CN" sz="2400" b="0" dirty="0">
                <a:latin typeface="Times New Roman" panose="02020603050405020304" pitchFamily="18" charset="0"/>
              </a:rPr>
              <a:t>(n-1)</a:t>
            </a:r>
            <a:endParaRPr lang="zh-CN" altLang="en-US" sz="2400" b="0" dirty="0"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step2: </a:t>
            </a:r>
            <a:r>
              <a:rPr lang="zh-CN" altLang="en-US" sz="2400" b="0" dirty="0">
                <a:latin typeface="Times New Roman" panose="02020603050405020304" pitchFamily="18" charset="0"/>
              </a:rPr>
              <a:t>返回</a:t>
            </a:r>
            <a:r>
              <a:rPr lang="en-US" altLang="zh-CN" sz="2400" b="0" dirty="0">
                <a:latin typeface="Times New Roman" panose="02020603050405020304" pitchFamily="18" charset="0"/>
              </a:rPr>
              <a:t>result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76755" y="3716655"/>
            <a:ext cx="7098030" cy="3096260"/>
          </a:xfrm>
          <a:prstGeom prst="rect">
            <a:avLst/>
          </a:prstGeom>
          <a:solidFill>
            <a:srgbClr val="CCFFCC"/>
          </a:solidFill>
          <a:ln>
            <a:solidFill>
              <a:schemeClr val="tx2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 </a:t>
            </a:r>
            <a:r>
              <a:rPr lang="en-US" altLang="zh-CN" sz="2400" b="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err="1" smtClean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facl</a:t>
            </a: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b="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n)           //</a:t>
            </a:r>
            <a:r>
              <a:rPr lang="zh-CN" altLang="en-US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计算阶乘的</a:t>
            </a:r>
            <a:r>
              <a:rPr lang="zh-CN" altLang="en-US" sz="24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函数的定义</a:t>
            </a:r>
            <a:endParaRPr lang="zh-CN" altLang="en-US" sz="2400" b="1" kern="0" dirty="0" smtClean="0">
              <a:solidFill>
                <a:srgbClr val="CC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	long  result;</a:t>
            </a:r>
            <a:endParaRPr lang="en-US" altLang="zh-CN" sz="24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  (n= =1)</a:t>
            </a:r>
            <a:endParaRPr lang="en-US" altLang="zh-CN" sz="24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result =1;      </a:t>
            </a:r>
            <a:endParaRPr lang="zh-CN" altLang="en-US" sz="24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endParaRPr lang="en-US" altLang="zh-CN" sz="24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result =n*</a:t>
            </a:r>
            <a:r>
              <a:rPr lang="en-US" altLang="zh-CN" sz="2400" b="1" kern="0" dirty="0" err="1" smtClean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facl</a:t>
            </a: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(n-1);     //</a:t>
            </a:r>
            <a:r>
              <a:rPr lang="zh-CN" altLang="en-US" sz="24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又调用函数</a:t>
            </a:r>
            <a:r>
              <a:rPr lang="en-US" altLang="zh-CN" sz="2400" b="1" kern="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facl</a:t>
            </a:r>
            <a:r>
              <a:rPr lang="en-US" altLang="zh-CN" sz="24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自身</a:t>
            </a:r>
            <a:endParaRPr lang="en-US" altLang="zh-CN" sz="2400" b="1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 (result);       </a:t>
            </a:r>
            <a:endParaRPr lang="en-US" altLang="zh-CN" sz="24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/>
        </p:nvGraphicFramePr>
        <p:xfrm>
          <a:off x="4994344" y="1269772"/>
          <a:ext cx="41846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Equation" r:id="rId1" imgW="1676400" imgH="419100" progId="Equation.3">
                  <p:embed/>
                </p:oleObj>
              </mc:Choice>
              <mc:Fallback>
                <p:oleObj name="Equation" r:id="rId1" imgW="1676400" imgH="4191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344" y="1269772"/>
                        <a:ext cx="4184650" cy="10461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7798" y="3838466"/>
            <a:ext cx="8572500" cy="14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8001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C</a:t>
            </a:r>
            <a:r>
              <a:rPr lang="zh-CN" altLang="zh-CN" sz="2400" b="0" dirty="0">
                <a:latin typeface="Times New Roman" panose="02020603050405020304" pitchFamily="18" charset="0"/>
              </a:rPr>
              <a:t>语言实现：</a:t>
            </a:r>
            <a:endParaRPr lang="zh-CN" altLang="zh-CN" sz="24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-27384"/>
            <a:ext cx="6696744" cy="6885384"/>
          </a:xfrm>
          <a:solidFill>
            <a:srgbClr val="CCFFCC"/>
          </a:solidFill>
          <a:ln>
            <a:solidFill>
              <a:schemeClr val="tx2"/>
            </a:solidFill>
            <a:miter lim="800000"/>
          </a:ln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altLang="zh-CN" sz="2800" b="1" dirty="0" err="1" smtClean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facl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          //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计算阶乘的</a:t>
            </a:r>
            <a:r>
              <a:rPr lang="zh-CN" altLang="en-US" sz="22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函数的定义</a:t>
            </a:r>
            <a:endParaRPr lang="zh-CN" altLang="en-US" sz="2200" b="1" dirty="0">
              <a:solidFill>
                <a:srgbClr val="CC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long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 (n= =1)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result =1;      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result =n*</a:t>
            </a:r>
            <a:r>
              <a:rPr lang="en-US" altLang="zh-CN" sz="2800" b="1" dirty="0" err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facl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(n-1);     //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又调用函数</a:t>
            </a:r>
            <a:r>
              <a:rPr lang="en-US" altLang="zh-CN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facl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自身</a:t>
            </a:r>
            <a:endParaRPr lang="en-US" altLang="zh-CN" sz="2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(result);       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 )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n;           </a:t>
            </a:r>
            <a:endParaRPr lang="zh-CN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long  f;         // f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保存计算的结果</a:t>
            </a:r>
            <a:endParaRPr lang="zh-CN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(“Please input n: ”);        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d”,&amp;n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</a:t>
            </a:r>
            <a:endParaRPr lang="zh-CN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f=</a:t>
            </a:r>
            <a:r>
              <a:rPr lang="en-US" altLang="zh-CN" sz="2800" b="1" dirty="0" err="1" smtClean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facl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(n);        //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阶乘</a:t>
            </a:r>
            <a:r>
              <a:rPr lang="zh-CN" altLang="en-US" sz="2200" b="1" dirty="0" smtClean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函数的调用</a:t>
            </a:r>
            <a:endParaRPr lang="zh-CN" altLang="en-US" sz="2200" b="1" dirty="0" smtClean="0">
              <a:solidFill>
                <a:srgbClr val="CC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(“n!=%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n”,f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0;	  }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5291609" y="583654"/>
          <a:ext cx="3887787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Equation" r:id="rId1" imgW="1676400" imgH="419100" progId="Equation.3">
                  <p:embed/>
                </p:oleObj>
              </mc:Choice>
              <mc:Fallback>
                <p:oleObj name="Equation" r:id="rId1" imgW="1676400" imgH="419100" progId="Equation.3">
                  <p:embed/>
                  <p:pic>
                    <p:nvPicPr>
                      <p:cNvPr id="0" name="图片 5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609" y="583654"/>
                        <a:ext cx="3887787" cy="9731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6912421" y="3140968"/>
            <a:ext cx="21240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b="0" dirty="0"/>
              <a:t>       如果在调用函数时，被调用函数又是该函数本身，这种调用被称为函数的</a:t>
            </a:r>
            <a:r>
              <a:rPr lang="zh-CN" altLang="en-US" sz="2400" dirty="0">
                <a:solidFill>
                  <a:srgbClr val="C00000"/>
                </a:solidFill>
              </a:rPr>
              <a:t>递归</a:t>
            </a:r>
            <a:r>
              <a:rPr lang="zh-CN" altLang="en-US" sz="2400" b="0" dirty="0"/>
              <a:t>调用</a:t>
            </a:r>
            <a:endParaRPr lang="zh-CN" alt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2"/>
          <p:cNvSpPr>
            <a:spLocks noChangeArrowheads="1"/>
          </p:cNvSpPr>
          <p:nvPr/>
        </p:nvSpPr>
        <p:spPr bwMode="auto">
          <a:xfrm>
            <a:off x="2543175" y="1357313"/>
            <a:ext cx="2070100" cy="528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prstDash val="lgDash"/>
            <a:miter lim="800000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2400" b="0" i="1">
              <a:ea typeface="宋体" panose="02010600030101010101" pitchFamily="2" charset="-122"/>
            </a:endParaRPr>
          </a:p>
        </p:txBody>
      </p:sp>
      <p:sp>
        <p:nvSpPr>
          <p:cNvPr id="6149" name="Text Box 8"/>
          <p:cNvSpPr txBox="1">
            <a:spLocks noChangeArrowheads="1"/>
          </p:cNvSpPr>
          <p:nvPr/>
        </p:nvSpPr>
        <p:spPr bwMode="auto">
          <a:xfrm>
            <a:off x="2484438" y="1428750"/>
            <a:ext cx="2200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facl( n)</a:t>
            </a:r>
            <a:r>
              <a:rPr lang="zh-CN" altLang="en-US" sz="2000">
                <a:latin typeface="Times New Roman" panose="02020603050405020304" pitchFamily="18" charset="0"/>
              </a:rPr>
              <a:t>函数调用</a:t>
            </a: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6150" name="Text Box 10"/>
          <p:cNvSpPr txBox="1">
            <a:spLocks noChangeArrowheads="1"/>
          </p:cNvSpPr>
          <p:nvPr/>
        </p:nvSpPr>
        <p:spPr bwMode="auto">
          <a:xfrm>
            <a:off x="2613025" y="3983038"/>
            <a:ext cx="20716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sz="2400" dirty="0"/>
              <a:t>result =n*</a:t>
            </a:r>
            <a:r>
              <a:rPr lang="en-US" altLang="zh-CN" sz="2400" u="sng" dirty="0" err="1">
                <a:solidFill>
                  <a:srgbClr val="FF0000"/>
                </a:solidFill>
              </a:rPr>
              <a:t>facl</a:t>
            </a:r>
            <a:r>
              <a:rPr lang="en-US" altLang="zh-CN" sz="2400" u="sng" dirty="0">
                <a:solidFill>
                  <a:srgbClr val="FF0000"/>
                </a:solidFill>
              </a:rPr>
              <a:t>(n-1)</a:t>
            </a:r>
            <a:r>
              <a:rPr lang="en-US" altLang="zh-CN" sz="2400" dirty="0">
                <a:solidFill>
                  <a:srgbClr val="FF0000"/>
                </a:solidFill>
              </a:rPr>
              <a:t>;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151" name="Text Box 11"/>
          <p:cNvSpPr txBox="1">
            <a:spLocks noChangeArrowheads="1"/>
          </p:cNvSpPr>
          <p:nvPr/>
        </p:nvSpPr>
        <p:spPr bwMode="auto">
          <a:xfrm>
            <a:off x="2428875" y="6181725"/>
            <a:ext cx="2357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sz="2400" dirty="0" err="1">
                <a:latin typeface="Times New Roman" panose="02020603050405020304" pitchFamily="18" charset="0"/>
              </a:rPr>
              <a:t>facl</a:t>
            </a:r>
            <a:r>
              <a:rPr lang="en-US" altLang="zh-CN" sz="2400" dirty="0">
                <a:latin typeface="Times New Roman" panose="02020603050405020304" pitchFamily="18" charset="0"/>
              </a:rPr>
              <a:t>( )</a:t>
            </a:r>
            <a:r>
              <a:rPr lang="zh-CN" altLang="en-US" sz="2400" dirty="0">
                <a:latin typeface="Times New Roman" panose="02020603050405020304" pitchFamily="18" charset="0"/>
              </a:rPr>
              <a:t>函数结束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152" name="Line 16"/>
          <p:cNvSpPr>
            <a:spLocks noChangeShapeType="1"/>
          </p:cNvSpPr>
          <p:nvPr/>
        </p:nvSpPr>
        <p:spPr bwMode="auto">
          <a:xfrm>
            <a:off x="3541713" y="4857750"/>
            <a:ext cx="0" cy="838200"/>
          </a:xfrm>
          <a:prstGeom prst="line">
            <a:avLst/>
          </a:prstGeom>
          <a:noFill/>
          <a:ln w="38100" cap="sq">
            <a:solidFill>
              <a:srgbClr val="80008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3" name="Line 33"/>
          <p:cNvSpPr>
            <a:spLocks noChangeShapeType="1"/>
          </p:cNvSpPr>
          <p:nvPr/>
        </p:nvSpPr>
        <p:spPr bwMode="auto">
          <a:xfrm>
            <a:off x="3541713" y="1903413"/>
            <a:ext cx="0" cy="838200"/>
          </a:xfrm>
          <a:prstGeom prst="line">
            <a:avLst/>
          </a:prstGeom>
          <a:noFill/>
          <a:ln w="38100" cap="sq">
            <a:solidFill>
              <a:srgbClr val="800080"/>
            </a:solidFill>
            <a:prstDash val="sysDash"/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4" name="Rectangle 41"/>
          <p:cNvSpPr>
            <a:spLocks noChangeArrowheads="1"/>
          </p:cNvSpPr>
          <p:nvPr/>
        </p:nvSpPr>
        <p:spPr bwMode="auto">
          <a:xfrm>
            <a:off x="-68263" y="1357313"/>
            <a:ext cx="2395538" cy="52863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prstDash val="lgDash"/>
            <a:miter lim="800000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2400" b="0" i="1">
              <a:ea typeface="宋体" panose="02010600030101010101" pitchFamily="2" charset="-122"/>
            </a:endParaRPr>
          </a:p>
        </p:txBody>
      </p:sp>
      <p:sp>
        <p:nvSpPr>
          <p:cNvPr id="6155" name="Text Box 5"/>
          <p:cNvSpPr txBox="1">
            <a:spLocks noChangeArrowheads="1"/>
          </p:cNvSpPr>
          <p:nvPr/>
        </p:nvSpPr>
        <p:spPr bwMode="auto">
          <a:xfrm>
            <a:off x="98425" y="1643063"/>
            <a:ext cx="20431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sz="2800" dirty="0">
                <a:latin typeface="Times New Roman" panose="02020603050405020304" pitchFamily="18" charset="0"/>
              </a:rPr>
              <a:t>main( )</a:t>
            </a:r>
            <a:r>
              <a:rPr lang="zh-CN" altLang="en-US" sz="2800" dirty="0">
                <a:latin typeface="Times New Roman" panose="02020603050405020304" pitchFamily="18" charset="0"/>
              </a:rPr>
              <a:t>函数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6156" name="Text Box 7"/>
          <p:cNvSpPr txBox="1">
            <a:spLocks noChangeArrowheads="1"/>
          </p:cNvSpPr>
          <p:nvPr/>
        </p:nvSpPr>
        <p:spPr bwMode="auto">
          <a:xfrm>
            <a:off x="-41275" y="5757863"/>
            <a:ext cx="2511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sz="2400" dirty="0">
                <a:latin typeface="Times New Roman" panose="02020603050405020304" pitchFamily="18" charset="0"/>
              </a:rPr>
              <a:t>main( )</a:t>
            </a:r>
            <a:r>
              <a:rPr lang="zh-CN" altLang="en-US" sz="2400" dirty="0">
                <a:latin typeface="Times New Roman" panose="02020603050405020304" pitchFamily="18" charset="0"/>
              </a:rPr>
              <a:t>函数结束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1098550" y="2214563"/>
            <a:ext cx="0" cy="838200"/>
          </a:xfrm>
          <a:prstGeom prst="line">
            <a:avLst/>
          </a:prstGeom>
          <a:noFill/>
          <a:ln w="38100" cap="sq">
            <a:solidFill>
              <a:srgbClr val="339966"/>
            </a:solidFill>
            <a:prstDash val="sysDash"/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8" name="Line 18"/>
          <p:cNvSpPr>
            <a:spLocks noChangeShapeType="1"/>
          </p:cNvSpPr>
          <p:nvPr/>
        </p:nvSpPr>
        <p:spPr bwMode="auto">
          <a:xfrm flipV="1">
            <a:off x="1547664" y="1865362"/>
            <a:ext cx="1571625" cy="2571750"/>
          </a:xfrm>
          <a:prstGeom prst="line">
            <a:avLst/>
          </a:prstGeom>
          <a:noFill/>
          <a:ln w="88900" cap="sq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9" name="Line 20"/>
          <p:cNvSpPr>
            <a:spLocks noChangeShapeType="1"/>
          </p:cNvSpPr>
          <p:nvPr/>
        </p:nvSpPr>
        <p:spPr bwMode="auto">
          <a:xfrm flipH="1" flipV="1">
            <a:off x="1827213" y="4643438"/>
            <a:ext cx="815975" cy="1071562"/>
          </a:xfrm>
          <a:prstGeom prst="line">
            <a:avLst/>
          </a:prstGeom>
          <a:noFill/>
          <a:ln w="88900" cap="sq">
            <a:solidFill>
              <a:srgbClr val="00B05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0" name="Text Box 39"/>
          <p:cNvSpPr txBox="1">
            <a:spLocks noChangeArrowheads="1"/>
          </p:cNvSpPr>
          <p:nvPr/>
        </p:nvSpPr>
        <p:spPr bwMode="auto">
          <a:xfrm>
            <a:off x="41275" y="3681413"/>
            <a:ext cx="1028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n=3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61" name="矩形 33"/>
          <p:cNvSpPr>
            <a:spLocks noChangeArrowheads="1"/>
          </p:cNvSpPr>
          <p:nvPr/>
        </p:nvSpPr>
        <p:spPr bwMode="auto">
          <a:xfrm>
            <a:off x="-41275" y="3000375"/>
            <a:ext cx="2405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b="0">
                <a:ea typeface="宋体" panose="02010600030101010101" pitchFamily="2" charset="-122"/>
              </a:rPr>
              <a:t>scanf(“%d”,&amp;n); </a:t>
            </a:r>
            <a:endParaRPr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6162" name="Line 13"/>
          <p:cNvSpPr>
            <a:spLocks noChangeShapeType="1"/>
          </p:cNvSpPr>
          <p:nvPr/>
        </p:nvSpPr>
        <p:spPr bwMode="auto">
          <a:xfrm>
            <a:off x="1098550" y="3519488"/>
            <a:ext cx="0" cy="838200"/>
          </a:xfrm>
          <a:prstGeom prst="line">
            <a:avLst/>
          </a:prstGeom>
          <a:noFill/>
          <a:ln w="38100" cap="sq">
            <a:solidFill>
              <a:srgbClr val="339966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3" name="矩形 35"/>
          <p:cNvSpPr>
            <a:spLocks noChangeArrowheads="1"/>
          </p:cNvSpPr>
          <p:nvPr/>
        </p:nvSpPr>
        <p:spPr bwMode="auto">
          <a:xfrm>
            <a:off x="409575" y="4357688"/>
            <a:ext cx="1577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f=</a:t>
            </a:r>
            <a:r>
              <a:rPr lang="en-US" altLang="zh-CN" sz="2400" u="sng" dirty="0" err="1">
                <a:solidFill>
                  <a:srgbClr val="FF0000"/>
                </a:solidFill>
                <a:ea typeface="宋体" panose="02010600030101010101" pitchFamily="2" charset="-122"/>
              </a:rPr>
              <a:t>facl</a:t>
            </a:r>
            <a:r>
              <a:rPr lang="en-US" altLang="zh-CN" sz="2400" u="sng" dirty="0">
                <a:solidFill>
                  <a:srgbClr val="FF0000"/>
                </a:solidFill>
                <a:ea typeface="宋体" panose="02010600030101010101" pitchFamily="2" charset="-122"/>
              </a:rPr>
              <a:t>(n)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; 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164" name="Text Box 10"/>
          <p:cNvSpPr txBox="1">
            <a:spLocks noChangeArrowheads="1"/>
          </p:cNvSpPr>
          <p:nvPr/>
        </p:nvSpPr>
        <p:spPr bwMode="auto">
          <a:xfrm>
            <a:off x="2541588" y="2670175"/>
            <a:ext cx="2138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sz="2400" b="0">
                <a:ea typeface="宋体" panose="02010600030101010101" pitchFamily="2" charset="-122"/>
              </a:rPr>
              <a:t>if (n==1)……</a:t>
            </a: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65" name="Line 33"/>
          <p:cNvSpPr>
            <a:spLocks noChangeShapeType="1"/>
          </p:cNvSpPr>
          <p:nvPr/>
        </p:nvSpPr>
        <p:spPr bwMode="auto">
          <a:xfrm>
            <a:off x="3541713" y="3117850"/>
            <a:ext cx="0" cy="838200"/>
          </a:xfrm>
          <a:prstGeom prst="line">
            <a:avLst/>
          </a:prstGeom>
          <a:noFill/>
          <a:ln w="38100" cap="sq">
            <a:solidFill>
              <a:srgbClr val="80008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293" name="Group 21"/>
          <p:cNvGraphicFramePr>
            <a:graphicFrameLocks noGrp="1"/>
          </p:cNvGraphicFramePr>
          <p:nvPr/>
        </p:nvGraphicFramePr>
        <p:xfrm>
          <a:off x="900113" y="981075"/>
          <a:ext cx="1000125" cy="535305"/>
        </p:xfrm>
        <a:graphic>
          <a:graphicData uri="http://schemas.openxmlformats.org/drawingml/2006/table">
            <a:tbl>
              <a:tblPr/>
              <a:tblGrid>
                <a:gridCol w="500062"/>
                <a:gridCol w="500063"/>
              </a:tblGrid>
              <a:tr h="258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2000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6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2001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54303" name="Group 31"/>
          <p:cNvGraphicFramePr>
            <a:graphicFrameLocks noGrp="1"/>
          </p:cNvGraphicFramePr>
          <p:nvPr/>
        </p:nvGraphicFramePr>
        <p:xfrm>
          <a:off x="3563938" y="857250"/>
          <a:ext cx="1000125" cy="535305"/>
        </p:xfrm>
        <a:graphic>
          <a:graphicData uri="http://schemas.openxmlformats.org/drawingml/2006/table">
            <a:tbl>
              <a:tblPr/>
              <a:tblGrid>
                <a:gridCol w="500062"/>
                <a:gridCol w="500063"/>
              </a:tblGrid>
              <a:tr h="258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2006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6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2007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6186" name="Line 13"/>
          <p:cNvSpPr>
            <a:spLocks noChangeShapeType="1"/>
          </p:cNvSpPr>
          <p:nvPr/>
        </p:nvSpPr>
        <p:spPr bwMode="auto">
          <a:xfrm>
            <a:off x="1112838" y="4948238"/>
            <a:ext cx="0" cy="838200"/>
          </a:xfrm>
          <a:prstGeom prst="line">
            <a:avLst/>
          </a:prstGeom>
          <a:noFill/>
          <a:ln w="38100" cap="sq">
            <a:solidFill>
              <a:srgbClr val="339966"/>
            </a:solidFill>
            <a:prstDash val="sysDash"/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7" name="Rectangle 42"/>
          <p:cNvSpPr>
            <a:spLocks noChangeArrowheads="1"/>
          </p:cNvSpPr>
          <p:nvPr/>
        </p:nvSpPr>
        <p:spPr bwMode="auto">
          <a:xfrm>
            <a:off x="4859338" y="1341438"/>
            <a:ext cx="2070100" cy="5286375"/>
          </a:xfrm>
          <a:prstGeom prst="rect">
            <a:avLst/>
          </a:prstGeom>
          <a:solidFill>
            <a:srgbClr val="66FFCC"/>
          </a:solidFill>
          <a:ln w="9525">
            <a:solidFill>
              <a:schemeClr val="tx2"/>
            </a:solidFill>
            <a:prstDash val="lgDash"/>
            <a:miter lim="800000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2400" b="0" i="1">
              <a:ea typeface="宋体" panose="02010600030101010101" pitchFamily="2" charset="-122"/>
            </a:endParaRPr>
          </a:p>
        </p:txBody>
      </p:sp>
      <p:sp>
        <p:nvSpPr>
          <p:cNvPr id="6188" name="Text Box 10"/>
          <p:cNvSpPr txBox="1">
            <a:spLocks noChangeArrowheads="1"/>
          </p:cNvSpPr>
          <p:nvPr/>
        </p:nvSpPr>
        <p:spPr bwMode="auto">
          <a:xfrm>
            <a:off x="4899025" y="3983038"/>
            <a:ext cx="20716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sz="2400" dirty="0"/>
              <a:t>result =n*</a:t>
            </a:r>
            <a:r>
              <a:rPr lang="en-US" altLang="zh-CN" sz="2400" u="sng" dirty="0" err="1">
                <a:solidFill>
                  <a:srgbClr val="FF0000"/>
                </a:solidFill>
              </a:rPr>
              <a:t>facl</a:t>
            </a:r>
            <a:r>
              <a:rPr lang="en-US" altLang="zh-CN" sz="2400" u="sng" dirty="0">
                <a:solidFill>
                  <a:srgbClr val="FF0000"/>
                </a:solidFill>
              </a:rPr>
              <a:t>(n-1)</a:t>
            </a:r>
            <a:r>
              <a:rPr lang="en-US" altLang="zh-CN" sz="2400" dirty="0">
                <a:solidFill>
                  <a:srgbClr val="FF0000"/>
                </a:solidFill>
              </a:rPr>
              <a:t>;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189" name="Text Box 11"/>
          <p:cNvSpPr txBox="1">
            <a:spLocks noChangeArrowheads="1"/>
          </p:cNvSpPr>
          <p:nvPr/>
        </p:nvSpPr>
        <p:spPr bwMode="auto">
          <a:xfrm>
            <a:off x="4756150" y="6181725"/>
            <a:ext cx="2357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sz="2400" dirty="0" err="1">
                <a:latin typeface="Times New Roman" panose="02020603050405020304" pitchFamily="18" charset="0"/>
              </a:rPr>
              <a:t>facl</a:t>
            </a:r>
            <a:r>
              <a:rPr lang="en-US" altLang="zh-CN" sz="2400" dirty="0">
                <a:latin typeface="Times New Roman" panose="02020603050405020304" pitchFamily="18" charset="0"/>
              </a:rPr>
              <a:t>( )</a:t>
            </a:r>
            <a:r>
              <a:rPr lang="zh-CN" altLang="en-US" sz="2400" dirty="0">
                <a:latin typeface="Times New Roman" panose="02020603050405020304" pitchFamily="18" charset="0"/>
              </a:rPr>
              <a:t>函数结束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190" name="Line 16"/>
          <p:cNvSpPr>
            <a:spLocks noChangeShapeType="1"/>
          </p:cNvSpPr>
          <p:nvPr/>
        </p:nvSpPr>
        <p:spPr bwMode="auto">
          <a:xfrm>
            <a:off x="5827713" y="4857750"/>
            <a:ext cx="0" cy="838200"/>
          </a:xfrm>
          <a:prstGeom prst="line">
            <a:avLst/>
          </a:prstGeom>
          <a:noFill/>
          <a:ln w="38100" cap="sq">
            <a:solidFill>
              <a:srgbClr val="80008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91" name="Line 33"/>
          <p:cNvSpPr>
            <a:spLocks noChangeShapeType="1"/>
          </p:cNvSpPr>
          <p:nvPr/>
        </p:nvSpPr>
        <p:spPr bwMode="auto">
          <a:xfrm>
            <a:off x="5827713" y="1903413"/>
            <a:ext cx="0" cy="838200"/>
          </a:xfrm>
          <a:prstGeom prst="line">
            <a:avLst/>
          </a:prstGeom>
          <a:noFill/>
          <a:ln w="38100" cap="sq">
            <a:solidFill>
              <a:srgbClr val="800080"/>
            </a:solidFill>
            <a:prstDash val="sysDash"/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92" name="Text Box 10"/>
          <p:cNvSpPr txBox="1">
            <a:spLocks noChangeArrowheads="1"/>
          </p:cNvSpPr>
          <p:nvPr/>
        </p:nvSpPr>
        <p:spPr bwMode="auto">
          <a:xfrm>
            <a:off x="4827588" y="2670175"/>
            <a:ext cx="2138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sz="2400" b="0">
                <a:ea typeface="宋体" panose="02010600030101010101" pitchFamily="2" charset="-122"/>
              </a:rPr>
              <a:t>if (n==1)……</a:t>
            </a: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93" name="Line 33"/>
          <p:cNvSpPr>
            <a:spLocks noChangeShapeType="1"/>
          </p:cNvSpPr>
          <p:nvPr/>
        </p:nvSpPr>
        <p:spPr bwMode="auto">
          <a:xfrm>
            <a:off x="5827713" y="3117850"/>
            <a:ext cx="0" cy="838200"/>
          </a:xfrm>
          <a:prstGeom prst="line">
            <a:avLst/>
          </a:prstGeom>
          <a:noFill/>
          <a:ln w="38100" cap="sq">
            <a:solidFill>
              <a:srgbClr val="80008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322" name="Group 50"/>
          <p:cNvGraphicFramePr>
            <a:graphicFrameLocks noGrp="1"/>
          </p:cNvGraphicFramePr>
          <p:nvPr/>
        </p:nvGraphicFramePr>
        <p:xfrm>
          <a:off x="5803900" y="857250"/>
          <a:ext cx="1000125" cy="535305"/>
        </p:xfrm>
        <a:graphic>
          <a:graphicData uri="http://schemas.openxmlformats.org/drawingml/2006/table">
            <a:tbl>
              <a:tblPr/>
              <a:tblGrid>
                <a:gridCol w="500063"/>
                <a:gridCol w="500062"/>
              </a:tblGrid>
              <a:tr h="258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2020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6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2021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6204" name="Rectangle 42"/>
          <p:cNvSpPr>
            <a:spLocks noChangeArrowheads="1"/>
          </p:cNvSpPr>
          <p:nvPr/>
        </p:nvSpPr>
        <p:spPr bwMode="auto">
          <a:xfrm>
            <a:off x="7043738" y="1357313"/>
            <a:ext cx="2070100" cy="5286375"/>
          </a:xfrm>
          <a:prstGeom prst="rect">
            <a:avLst/>
          </a:prstGeom>
          <a:solidFill>
            <a:srgbClr val="C1D9F3"/>
          </a:solidFill>
          <a:ln w="9525">
            <a:solidFill>
              <a:schemeClr val="tx2"/>
            </a:solidFill>
            <a:prstDash val="lgDash"/>
            <a:miter lim="800000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2400" b="0" i="1">
              <a:ea typeface="宋体" panose="02010600030101010101" pitchFamily="2" charset="-122"/>
            </a:endParaRPr>
          </a:p>
        </p:txBody>
      </p:sp>
      <p:sp>
        <p:nvSpPr>
          <p:cNvPr id="6205" name="Text Box 10"/>
          <p:cNvSpPr txBox="1">
            <a:spLocks noChangeArrowheads="1"/>
          </p:cNvSpPr>
          <p:nvPr/>
        </p:nvSpPr>
        <p:spPr bwMode="auto">
          <a:xfrm>
            <a:off x="7113588" y="3929063"/>
            <a:ext cx="2071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sz="2400">
                <a:solidFill>
                  <a:srgbClr val="FF0000"/>
                </a:solidFill>
              </a:rPr>
              <a:t>result =1;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206" name="Text Box 11"/>
          <p:cNvSpPr txBox="1">
            <a:spLocks noChangeArrowheads="1"/>
          </p:cNvSpPr>
          <p:nvPr/>
        </p:nvSpPr>
        <p:spPr bwMode="auto">
          <a:xfrm>
            <a:off x="6970713" y="6165304"/>
            <a:ext cx="2357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sz="2400" dirty="0" err="1">
                <a:latin typeface="Times New Roman" panose="02020603050405020304" pitchFamily="18" charset="0"/>
              </a:rPr>
              <a:t>facl</a:t>
            </a:r>
            <a:r>
              <a:rPr lang="en-US" altLang="zh-CN" sz="2400" dirty="0">
                <a:latin typeface="Times New Roman" panose="02020603050405020304" pitchFamily="18" charset="0"/>
              </a:rPr>
              <a:t>( )</a:t>
            </a:r>
            <a:r>
              <a:rPr lang="zh-CN" altLang="en-US" sz="2400" dirty="0">
                <a:latin typeface="Times New Roman" panose="02020603050405020304" pitchFamily="18" charset="0"/>
              </a:rPr>
              <a:t>函数结束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207" name="Line 16"/>
          <p:cNvSpPr>
            <a:spLocks noChangeShapeType="1"/>
          </p:cNvSpPr>
          <p:nvPr/>
        </p:nvSpPr>
        <p:spPr bwMode="auto">
          <a:xfrm>
            <a:off x="8001000" y="4376738"/>
            <a:ext cx="0" cy="1254596"/>
          </a:xfrm>
          <a:prstGeom prst="line">
            <a:avLst/>
          </a:prstGeom>
          <a:noFill/>
          <a:ln w="38100" cap="sq">
            <a:solidFill>
              <a:srgbClr val="80008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08" name="Line 33"/>
          <p:cNvSpPr>
            <a:spLocks noChangeShapeType="1"/>
          </p:cNvSpPr>
          <p:nvPr/>
        </p:nvSpPr>
        <p:spPr bwMode="auto">
          <a:xfrm>
            <a:off x="8042275" y="1903413"/>
            <a:ext cx="0" cy="838200"/>
          </a:xfrm>
          <a:prstGeom prst="line">
            <a:avLst/>
          </a:prstGeom>
          <a:noFill/>
          <a:ln w="38100" cap="sq">
            <a:solidFill>
              <a:srgbClr val="800080"/>
            </a:solidFill>
            <a:prstDash val="sysDash"/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09" name="Text Box 10"/>
          <p:cNvSpPr txBox="1">
            <a:spLocks noChangeArrowheads="1"/>
          </p:cNvSpPr>
          <p:nvPr/>
        </p:nvSpPr>
        <p:spPr bwMode="auto">
          <a:xfrm>
            <a:off x="7042150" y="2670175"/>
            <a:ext cx="2138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sz="2400" b="0">
                <a:ea typeface="宋体" panose="02010600030101010101" pitchFamily="2" charset="-122"/>
              </a:rPr>
              <a:t>if (n==1)……</a:t>
            </a: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10" name="Line 33"/>
          <p:cNvSpPr>
            <a:spLocks noChangeShapeType="1"/>
          </p:cNvSpPr>
          <p:nvPr/>
        </p:nvSpPr>
        <p:spPr bwMode="auto">
          <a:xfrm>
            <a:off x="8042275" y="3117850"/>
            <a:ext cx="0" cy="838200"/>
          </a:xfrm>
          <a:prstGeom prst="line">
            <a:avLst/>
          </a:prstGeom>
          <a:noFill/>
          <a:ln w="38100" cap="sq">
            <a:solidFill>
              <a:srgbClr val="80008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340" name="Group 68"/>
          <p:cNvGraphicFramePr>
            <a:graphicFrameLocks noGrp="1"/>
          </p:cNvGraphicFramePr>
          <p:nvPr/>
        </p:nvGraphicFramePr>
        <p:xfrm>
          <a:off x="7964363" y="836712"/>
          <a:ext cx="1000125" cy="535974"/>
        </p:xfrm>
        <a:graphic>
          <a:graphicData uri="http://schemas.openxmlformats.org/drawingml/2006/table">
            <a:tbl>
              <a:tblPr/>
              <a:tblGrid>
                <a:gridCol w="500062"/>
                <a:gridCol w="500063"/>
              </a:tblGrid>
              <a:tr h="25940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50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65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2051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6221" name="Text Box 10"/>
          <p:cNvSpPr txBox="1">
            <a:spLocks noChangeArrowheads="1"/>
          </p:cNvSpPr>
          <p:nvPr/>
        </p:nvSpPr>
        <p:spPr bwMode="auto">
          <a:xfrm>
            <a:off x="7000875" y="5631334"/>
            <a:ext cx="228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return(result);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222" name="Line 20"/>
          <p:cNvSpPr>
            <a:spLocks noChangeShapeType="1"/>
          </p:cNvSpPr>
          <p:nvPr/>
        </p:nvSpPr>
        <p:spPr bwMode="auto">
          <a:xfrm flipH="1" flipV="1">
            <a:off x="6429375" y="4857750"/>
            <a:ext cx="785813" cy="428625"/>
          </a:xfrm>
          <a:prstGeom prst="line">
            <a:avLst/>
          </a:prstGeom>
          <a:noFill/>
          <a:ln w="88900" cap="sq">
            <a:solidFill>
              <a:srgbClr val="00B05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23" name="Line 18"/>
          <p:cNvSpPr>
            <a:spLocks noChangeShapeType="1"/>
          </p:cNvSpPr>
          <p:nvPr/>
        </p:nvSpPr>
        <p:spPr bwMode="auto">
          <a:xfrm flipV="1">
            <a:off x="6500813" y="1857375"/>
            <a:ext cx="1000125" cy="2357438"/>
          </a:xfrm>
          <a:prstGeom prst="line">
            <a:avLst/>
          </a:prstGeom>
          <a:noFill/>
          <a:ln w="88900" cap="sq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24" name="Text Box 10"/>
          <p:cNvSpPr txBox="1">
            <a:spLocks noChangeArrowheads="1"/>
          </p:cNvSpPr>
          <p:nvPr/>
        </p:nvSpPr>
        <p:spPr bwMode="auto">
          <a:xfrm>
            <a:off x="4786313" y="5681663"/>
            <a:ext cx="228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return(result);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225" name="Line 20"/>
          <p:cNvSpPr>
            <a:spLocks noChangeShapeType="1"/>
          </p:cNvSpPr>
          <p:nvPr/>
        </p:nvSpPr>
        <p:spPr bwMode="auto">
          <a:xfrm flipH="1" flipV="1">
            <a:off x="4071938" y="4786313"/>
            <a:ext cx="857250" cy="928687"/>
          </a:xfrm>
          <a:prstGeom prst="line">
            <a:avLst/>
          </a:prstGeom>
          <a:noFill/>
          <a:ln w="88900" cap="sq">
            <a:solidFill>
              <a:srgbClr val="00B05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26" name="Text Box 10"/>
          <p:cNvSpPr txBox="1">
            <a:spLocks noChangeArrowheads="1"/>
          </p:cNvSpPr>
          <p:nvPr/>
        </p:nvSpPr>
        <p:spPr bwMode="auto">
          <a:xfrm>
            <a:off x="2428875" y="5643563"/>
            <a:ext cx="228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return(result);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227" name="Line 18"/>
          <p:cNvSpPr>
            <a:spLocks noChangeShapeType="1"/>
          </p:cNvSpPr>
          <p:nvPr/>
        </p:nvSpPr>
        <p:spPr bwMode="auto">
          <a:xfrm flipV="1">
            <a:off x="4214813" y="1928813"/>
            <a:ext cx="928687" cy="2428875"/>
          </a:xfrm>
          <a:prstGeom prst="line">
            <a:avLst/>
          </a:prstGeom>
          <a:noFill/>
          <a:ln w="88900" cap="sq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28" name="Text Box 8"/>
          <p:cNvSpPr txBox="1">
            <a:spLocks noChangeArrowheads="1"/>
          </p:cNvSpPr>
          <p:nvPr/>
        </p:nvSpPr>
        <p:spPr bwMode="auto">
          <a:xfrm>
            <a:off x="4787900" y="1412875"/>
            <a:ext cx="2200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facl( n)</a:t>
            </a:r>
            <a:r>
              <a:rPr lang="zh-CN" altLang="en-US" sz="2000">
                <a:latin typeface="Times New Roman" panose="02020603050405020304" pitchFamily="18" charset="0"/>
              </a:rPr>
              <a:t>函数调用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6229" name="Text Box 8"/>
          <p:cNvSpPr txBox="1">
            <a:spLocks noChangeArrowheads="1"/>
          </p:cNvSpPr>
          <p:nvPr/>
        </p:nvSpPr>
        <p:spPr bwMode="auto">
          <a:xfrm>
            <a:off x="6980238" y="1412875"/>
            <a:ext cx="2200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facl( n)</a:t>
            </a:r>
            <a:r>
              <a:rPr lang="zh-CN" altLang="en-US" sz="2000">
                <a:latin typeface="Times New Roman" panose="02020603050405020304" pitchFamily="18" charset="0"/>
              </a:rPr>
              <a:t>函数调用</a:t>
            </a:r>
            <a:r>
              <a:rPr lang="en-US" altLang="zh-CN" sz="2000">
                <a:latin typeface="Times New Roman" panose="02020603050405020304" pitchFamily="18" charset="0"/>
              </a:rPr>
              <a:t>3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34305" y="-27384"/>
          <a:ext cx="34575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Equation" r:id="rId1" imgW="1676400" imgH="419100" progId="Equation.3">
                  <p:embed/>
                </p:oleObj>
              </mc:Choice>
              <mc:Fallback>
                <p:oleObj name="Equation" r:id="rId1" imgW="1676400" imgH="419100" progId="Equation.3">
                  <p:embed/>
                  <p:pic>
                    <p:nvPicPr>
                      <p:cNvPr id="0" name="图片 6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" y="-27384"/>
                        <a:ext cx="3457575" cy="9286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0" name="TextBox 13"/>
          <p:cNvSpPr txBox="1">
            <a:spLocks noChangeArrowheads="1"/>
          </p:cNvSpPr>
          <p:nvPr/>
        </p:nvSpPr>
        <p:spPr bwMode="auto">
          <a:xfrm flipH="1">
            <a:off x="3060700" y="937296"/>
            <a:ext cx="431800" cy="40011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 b="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000" b="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31" name="TextBox 13"/>
          <p:cNvSpPr txBox="1">
            <a:spLocks noChangeArrowheads="1"/>
          </p:cNvSpPr>
          <p:nvPr/>
        </p:nvSpPr>
        <p:spPr bwMode="auto">
          <a:xfrm flipH="1">
            <a:off x="5292725" y="908720"/>
            <a:ext cx="431800" cy="400110"/>
          </a:xfrm>
          <a:prstGeom prst="rect">
            <a:avLst/>
          </a:prstGeom>
          <a:solidFill>
            <a:srgbClr val="66FFCC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 b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000" b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32" name="TextBox 13"/>
          <p:cNvSpPr txBox="1">
            <a:spLocks noChangeArrowheads="1"/>
          </p:cNvSpPr>
          <p:nvPr/>
        </p:nvSpPr>
        <p:spPr bwMode="auto">
          <a:xfrm flipH="1">
            <a:off x="7453313" y="908050"/>
            <a:ext cx="431800" cy="40011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 b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000" b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34" name="TextBox 13"/>
          <p:cNvSpPr txBox="1">
            <a:spLocks noChangeArrowheads="1"/>
          </p:cNvSpPr>
          <p:nvPr/>
        </p:nvSpPr>
        <p:spPr bwMode="auto">
          <a:xfrm flipH="1">
            <a:off x="392113" y="926370"/>
            <a:ext cx="431800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 b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000" b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36" name="Text Box 36"/>
          <p:cNvSpPr txBox="1">
            <a:spLocks noChangeArrowheads="1"/>
          </p:cNvSpPr>
          <p:nvPr/>
        </p:nvSpPr>
        <p:spPr bwMode="auto">
          <a:xfrm>
            <a:off x="6804025" y="4797152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</a:rPr>
              <a:t>返回</a:t>
            </a:r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6237" name="Text Box 36"/>
          <p:cNvSpPr txBox="1">
            <a:spLocks noChangeArrowheads="1"/>
          </p:cNvSpPr>
          <p:nvPr/>
        </p:nvSpPr>
        <p:spPr bwMode="auto">
          <a:xfrm>
            <a:off x="4213225" y="5013325"/>
            <a:ext cx="1366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sz="2000">
                <a:latin typeface="Times New Roman" panose="02020603050405020304" pitchFamily="18" charset="0"/>
              </a:rPr>
              <a:t>返回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6238" name="Text Box 36"/>
          <p:cNvSpPr txBox="1">
            <a:spLocks noChangeArrowheads="1"/>
          </p:cNvSpPr>
          <p:nvPr/>
        </p:nvSpPr>
        <p:spPr bwMode="auto">
          <a:xfrm>
            <a:off x="2051050" y="5013325"/>
            <a:ext cx="1366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sz="2000">
                <a:latin typeface="Times New Roman" panose="02020603050405020304" pitchFamily="18" charset="0"/>
              </a:rPr>
              <a:t>返回</a:t>
            </a:r>
            <a:r>
              <a:rPr lang="en-US" altLang="zh-CN" sz="2000">
                <a:latin typeface="Times New Roman" panose="02020603050405020304" pitchFamily="18" charset="0"/>
              </a:rPr>
              <a:t>6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11450" y="303312"/>
            <a:ext cx="6324600" cy="533400"/>
          </a:xfrm>
        </p:spPr>
        <p:txBody>
          <a:bodyPr/>
          <a:lstStyle/>
          <a:p>
            <a:r>
              <a:rPr lang="zh-CN" altLang="en-US" sz="3600" dirty="0" smtClean="0"/>
              <a:t>函数的递归调用小结</a:t>
            </a:r>
            <a:endParaRPr lang="zh-CN" altLang="en-US" sz="3600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2059305"/>
            <a:ext cx="8714105" cy="4570095"/>
          </a:xfrm>
        </p:spPr>
        <p:txBody>
          <a:bodyPr/>
          <a:lstStyle/>
          <a:p>
            <a:r>
              <a:rPr lang="zh-CN" altLang="en-US" sz="2800" dirty="0"/>
              <a:t>递归程序由两大部分构成：</a:t>
            </a:r>
            <a:endParaRPr lang="zh-CN" altLang="en-US" sz="2800" dirty="0"/>
          </a:p>
          <a:p>
            <a:pPr lvl="1"/>
            <a:r>
              <a:rPr lang="zh-CN" altLang="en-US" sz="2400" dirty="0"/>
              <a:t>当某一条件成立时，不再进行递归调用，即结束递归</a:t>
            </a:r>
            <a:endParaRPr lang="zh-CN" altLang="en-US" sz="2400" dirty="0"/>
          </a:p>
          <a:p>
            <a:pPr lvl="1"/>
            <a:r>
              <a:rPr lang="zh-CN" altLang="en-US" sz="2400" dirty="0"/>
              <a:t>当条件不成立时，仍然进行递归调用</a:t>
            </a:r>
            <a:endParaRPr lang="zh-CN" altLang="en-US" sz="24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采用递归方法解决的问题，一般应符合以下条件：</a:t>
            </a:r>
            <a:endParaRPr lang="zh-CN" altLang="en-US" sz="2800" dirty="0" smtClean="0"/>
          </a:p>
          <a:p>
            <a:pPr lvl="1"/>
            <a:r>
              <a:rPr lang="zh-CN" altLang="en-US" sz="2400" dirty="0" smtClean="0"/>
              <a:t>可以把该问题化为一个新问题，</a:t>
            </a:r>
            <a:r>
              <a:rPr lang="zh-CN" altLang="en-US" sz="2400" dirty="0" smtClean="0">
                <a:solidFill>
                  <a:srgbClr val="FF0000"/>
                </a:solidFill>
              </a:rPr>
              <a:t>新问题的解决方法与原问题的解决方法相同</a:t>
            </a:r>
            <a:r>
              <a:rPr lang="zh-CN" altLang="en-US" sz="2400" dirty="0" smtClean="0"/>
              <a:t>，只是所处理的对象有规律的递增或递减，相对简单一些</a:t>
            </a:r>
            <a:endParaRPr lang="zh-CN" altLang="en-US" sz="2400" dirty="0" smtClean="0"/>
          </a:p>
          <a:p>
            <a:pPr lvl="1"/>
            <a:r>
              <a:rPr lang="zh-CN" altLang="en-US" sz="2400" dirty="0" smtClean="0"/>
              <a:t>通过转换最终使问题得到解决</a:t>
            </a:r>
            <a:endParaRPr lang="zh-CN" altLang="en-US" sz="2400" dirty="0" smtClean="0"/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必须有一个结束递归的条件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580112" y="1411322"/>
          <a:ext cx="34575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Equation" r:id="rId1" imgW="1676400" imgH="419100" progId="Equation.3">
                  <p:embed/>
                </p:oleObj>
              </mc:Choice>
              <mc:Fallback>
                <p:oleObj name="Equation" r:id="rId1" imgW="1676400" imgH="419100" progId="Equation.3">
                  <p:embed/>
                  <p:pic>
                    <p:nvPicPr>
                      <p:cNvPr id="0" name="图片 7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411322"/>
                        <a:ext cx="3457575" cy="9286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380" y="1411784"/>
            <a:ext cx="9073132" cy="28813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在进行人口普查时，人口普查员问一户农家的主人：“你家有几个孩子？”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          主人答：“五个”，“您大孩子多大了？”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         “比老二大两岁”，“那老二多大了？”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         “比老三大两岁”，“那老三多大了？”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“比老四大两岁”，“那老四多大了？”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“比老五大两岁”，“那老五多大了？”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“老五一岁了。”　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求其中任意一个孩子的年龄？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32" name="Rectangle 13"/>
          <p:cNvSpPr>
            <a:spLocks noChangeArrowheads="1"/>
          </p:cNvSpPr>
          <p:nvPr/>
        </p:nvSpPr>
        <p:spPr bwMode="auto">
          <a:xfrm>
            <a:off x="323528" y="4221857"/>
            <a:ext cx="8320087" cy="244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问题分析：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b="0" dirty="0">
                <a:latin typeface="Times New Roman" panose="02020603050405020304" pitchFamily="18" charset="0"/>
              </a:rPr>
              <a:t>     设</a:t>
            </a:r>
            <a:r>
              <a:rPr lang="en-US" altLang="zh-CN" sz="2000" b="0" dirty="0">
                <a:latin typeface="Times New Roman" panose="02020603050405020304" pitchFamily="18" charset="0"/>
              </a:rPr>
              <a:t>1</a:t>
            </a:r>
            <a:r>
              <a:rPr lang="zh-CN" altLang="en-US" sz="2000" b="0" dirty="0">
                <a:latin typeface="Times New Roman" panose="02020603050405020304" pitchFamily="18" charset="0"/>
              </a:rPr>
              <a:t>代表老大，</a:t>
            </a:r>
            <a:r>
              <a:rPr lang="en-US" altLang="zh-CN" sz="2000" b="0" dirty="0">
                <a:latin typeface="Times New Roman" panose="02020603050405020304" pitchFamily="18" charset="0"/>
              </a:rPr>
              <a:t>2</a:t>
            </a:r>
            <a:r>
              <a:rPr lang="zh-CN" altLang="en-US" sz="2000" b="0" dirty="0">
                <a:latin typeface="Times New Roman" panose="02020603050405020304" pitchFamily="18" charset="0"/>
              </a:rPr>
              <a:t>代表老二，</a:t>
            </a:r>
            <a:r>
              <a:rPr lang="en-US" altLang="zh-CN" sz="2000" b="0" dirty="0">
                <a:latin typeface="Times New Roman" panose="02020603050405020304" pitchFamily="18" charset="0"/>
              </a:rPr>
              <a:t>……</a:t>
            </a:r>
            <a:r>
              <a:rPr lang="zh-CN" altLang="en-US" sz="2000" b="0" dirty="0">
                <a:latin typeface="Times New Roman" panose="02020603050405020304" pitchFamily="18" charset="0"/>
              </a:rPr>
              <a:t>，</a:t>
            </a:r>
            <a:r>
              <a:rPr lang="en-US" altLang="zh-CN" sz="2000" b="0" dirty="0">
                <a:latin typeface="Times New Roman" panose="02020603050405020304" pitchFamily="18" charset="0"/>
              </a:rPr>
              <a:t>AGE(1)</a:t>
            </a:r>
            <a:r>
              <a:rPr lang="zh-CN" altLang="en-US" sz="2000" b="0" dirty="0">
                <a:latin typeface="Times New Roman" panose="02020603050405020304" pitchFamily="18" charset="0"/>
              </a:rPr>
              <a:t>代表老大的年龄，则有：</a:t>
            </a:r>
            <a:endParaRPr lang="zh-CN" altLang="en-US" sz="2000" b="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b="0" dirty="0">
                <a:latin typeface="Times New Roman" panose="02020603050405020304" pitchFamily="18" charset="0"/>
              </a:rPr>
              <a:t>	 </a:t>
            </a:r>
            <a:r>
              <a:rPr lang="en-US" altLang="zh-CN" sz="2000" b="0" dirty="0">
                <a:latin typeface="Times New Roman" panose="02020603050405020304" pitchFamily="18" charset="0"/>
              </a:rPr>
              <a:t>AGE(1) = AGE(2) +2;   </a:t>
            </a:r>
            <a:endParaRPr lang="en-US" altLang="zh-CN" sz="2000" b="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Times New Roman" panose="02020603050405020304" pitchFamily="18" charset="0"/>
              </a:rPr>
              <a:t>      AGE(2) = AGE(3 )+2; </a:t>
            </a:r>
            <a:endParaRPr lang="en-US" altLang="zh-CN" sz="2000" b="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Times New Roman" panose="02020603050405020304" pitchFamily="18" charset="0"/>
              </a:rPr>
              <a:t>      AGE(3) = AGE(4) +2;    </a:t>
            </a:r>
            <a:endParaRPr lang="en-US" altLang="zh-CN" sz="2000" b="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Times New Roman" panose="02020603050405020304" pitchFamily="18" charset="0"/>
              </a:rPr>
              <a:t>      AGE(4) = AGE(5) +2; </a:t>
            </a:r>
            <a:endParaRPr lang="en-US" altLang="zh-CN" sz="2000" b="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Times New Roman" panose="02020603050405020304" pitchFamily="18" charset="0"/>
              </a:rPr>
              <a:t>      AGE(5) = 1;</a:t>
            </a:r>
            <a:endParaRPr lang="en-US" altLang="zh-CN" sz="2000" b="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zh-CN" altLang="en-US" sz="2000" b="0" dirty="0">
              <a:latin typeface="Times New Roman" panose="02020603050405020304" pitchFamily="18" charset="0"/>
            </a:endParaRPr>
          </a:p>
        </p:txBody>
      </p:sp>
      <p:grpSp>
        <p:nvGrpSpPr>
          <p:cNvPr id="2" name="Diagram 8"/>
          <p:cNvGrpSpPr/>
          <p:nvPr/>
        </p:nvGrpSpPr>
        <p:grpSpPr bwMode="auto">
          <a:xfrm>
            <a:off x="6748522" y="2162231"/>
            <a:ext cx="1439026" cy="1464683"/>
            <a:chOff x="2031" y="1367"/>
            <a:chExt cx="1655" cy="1628"/>
          </a:xfrm>
        </p:grpSpPr>
        <p:sp>
          <p:nvSpPr>
            <p:cNvPr id="3" name="_s7173"/>
            <p:cNvSpPr>
              <a:spLocks noChangeArrowheads="1" noTextEdit="1"/>
            </p:cNvSpPr>
            <p:nvPr/>
          </p:nvSpPr>
          <p:spPr bwMode="auto">
            <a:xfrm>
              <a:off x="2397" y="1367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9966FF"/>
            </a:solidFill>
            <a:ln w="28575">
              <a:solidFill>
                <a:srgbClr val="5F0FFF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4" name="_s7174"/>
            <p:cNvSpPr>
              <a:spLocks noChangeArrowheads="1" noTextEdit="1"/>
            </p:cNvSpPr>
            <p:nvPr/>
          </p:nvSpPr>
          <p:spPr bwMode="auto">
            <a:xfrm rot="4320000">
              <a:off x="2689" y="1579"/>
              <a:ext cx="921" cy="922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1FD09"/>
            </a:solidFill>
            <a:ln w="28575">
              <a:solidFill>
                <a:srgbClr val="CAD402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5" name="_s7175"/>
            <p:cNvSpPr>
              <a:spLocks noChangeArrowheads="1" noTextEdit="1"/>
            </p:cNvSpPr>
            <p:nvPr/>
          </p:nvSpPr>
          <p:spPr bwMode="auto">
            <a:xfrm rot="8640000">
              <a:off x="2577" y="1922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399FF"/>
            </a:solidFill>
            <a:ln w="28575">
              <a:solidFill>
                <a:srgbClr val="4B595B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6" name="_s7176"/>
            <p:cNvSpPr>
              <a:spLocks noChangeArrowheads="1" noTextEdit="1"/>
            </p:cNvSpPr>
            <p:nvPr/>
          </p:nvSpPr>
          <p:spPr bwMode="auto">
            <a:xfrm rot="12960000">
              <a:off x="2217" y="1922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F00FF"/>
            </a:solidFill>
            <a:ln w="28575">
              <a:solidFill>
                <a:srgbClr val="CA00CA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7" name="_s7177"/>
            <p:cNvSpPr>
              <a:spLocks noChangeArrowheads="1" noTextEdit="1"/>
            </p:cNvSpPr>
            <p:nvPr/>
          </p:nvSpPr>
          <p:spPr bwMode="auto">
            <a:xfrm rot="17280000">
              <a:off x="2106" y="1579"/>
              <a:ext cx="921" cy="922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1BD0A"/>
            </a:solidFill>
            <a:ln w="28575">
              <a:solidFill>
                <a:srgbClr val="019308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8" name="_s7178"/>
            <p:cNvSpPr>
              <a:spLocks noChangeArrowheads="1"/>
            </p:cNvSpPr>
            <p:nvPr/>
          </p:nvSpPr>
          <p:spPr bwMode="auto">
            <a:xfrm>
              <a:off x="3095" y="1405"/>
              <a:ext cx="591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算法设计</a:t>
              </a: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_s7179"/>
            <p:cNvSpPr>
              <a:spLocks noChangeArrowheads="1"/>
            </p:cNvSpPr>
            <p:nvPr/>
          </p:nvSpPr>
          <p:spPr bwMode="auto">
            <a:xfrm>
              <a:off x="3347" y="2178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编码实现</a:t>
              </a: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_s7180"/>
            <p:cNvSpPr>
              <a:spLocks noChangeArrowheads="1"/>
            </p:cNvSpPr>
            <p:nvPr/>
          </p:nvSpPr>
          <p:spPr bwMode="auto">
            <a:xfrm>
              <a:off x="2031" y="1405"/>
              <a:ext cx="591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问题分析</a:t>
              </a: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_s7181"/>
            <p:cNvSpPr>
              <a:spLocks noChangeArrowheads="1"/>
            </p:cNvSpPr>
            <p:nvPr/>
          </p:nvSpPr>
          <p:spPr bwMode="auto">
            <a:xfrm>
              <a:off x="2689" y="2656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rgbClr val="CC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调试</a:t>
              </a: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_s7182"/>
            <p:cNvSpPr>
              <a:spLocks noChangeArrowheads="1"/>
            </p:cNvSpPr>
            <p:nvPr/>
          </p:nvSpPr>
          <p:spPr bwMode="auto">
            <a:xfrm>
              <a:off x="2031" y="2178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500" b="1" i="0" u="none" strike="noStrike" cap="none" normalizeH="0" baseline="0" smtClean="0">
                  <a:ln>
                    <a:noFill/>
                  </a:ln>
                  <a:solidFill>
                    <a:srgbClr val="CC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87" name="Rectangle 2"/>
          <p:cNvSpPr>
            <a:spLocks noChangeArrowheads="1"/>
          </p:cNvSpPr>
          <p:nvPr/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en-US" sz="3600" b="0" dirty="0">
                <a:solidFill>
                  <a:schemeClr val="bg1"/>
                </a:solidFill>
              </a:rPr>
              <a:t>递归调用例题</a:t>
            </a:r>
            <a:endParaRPr lang="zh-CN" altLang="en-US" sz="3600" b="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989705" y="5632450"/>
                <a:ext cx="4956175" cy="65659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0" i="1" dirty="0" smtClean="0">
                    <a:latin typeface="Times New Roman" panose="02020603050405020304" pitchFamily="18" charset="0"/>
                  </a:rPr>
                  <a:t>AGE(x)</a:t>
                </a:r>
                <a:r>
                  <a:rPr lang="en-US" altLang="zh-CN" sz="2000" b="0" dirty="0" smtClean="0">
                    <a:latin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b="0" i="1" smtClean="0">
                            <a:latin typeface="Cambria Math" panose="02040503050406030204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latin typeface="Cambria Math" panose="02040503050406030204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1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,                   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5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𝐴𝐺𝐸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,         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1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≤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&lt;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000" b="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705" y="5632450"/>
                <a:ext cx="4956175" cy="65659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78885" y="5227955"/>
            <a:ext cx="4920615" cy="91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数学建模：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b="0" dirty="0">
                <a:latin typeface="Times New Roman" panose="02020603050405020304" pitchFamily="18" charset="0"/>
              </a:rPr>
              <a:t>    </a:t>
            </a:r>
            <a:endParaRPr lang="zh-CN" altLang="en-US" sz="20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1916609"/>
            <a:ext cx="4608513" cy="2376487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算法设计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step1: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输入第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个孩子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step2: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结果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= AGE(x)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step3: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250825" y="3738141"/>
            <a:ext cx="8605838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endParaRPr lang="zh-CN" altLang="en-US" sz="2400" b="0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 b="0" dirty="0">
                <a:latin typeface="Times New Roman" panose="02020603050405020304" pitchFamily="18" charset="0"/>
              </a:rPr>
              <a:t>其中，函数</a:t>
            </a:r>
            <a:r>
              <a:rPr lang="en-US" altLang="zh-CN" sz="2800" b="0" dirty="0">
                <a:latin typeface="Times New Roman" panose="02020603050405020304" pitchFamily="18" charset="0"/>
              </a:rPr>
              <a:t>AGE(x)</a:t>
            </a:r>
            <a:r>
              <a:rPr lang="zh-CN" altLang="en-US" sz="2800" b="0" dirty="0">
                <a:latin typeface="Times New Roman" panose="02020603050405020304" pitchFamily="18" charset="0"/>
              </a:rPr>
              <a:t>为计算第</a:t>
            </a:r>
            <a:r>
              <a:rPr lang="en-US" altLang="zh-CN" sz="2800" b="0" dirty="0">
                <a:latin typeface="Times New Roman" panose="02020603050405020304" pitchFamily="18" charset="0"/>
              </a:rPr>
              <a:t>x</a:t>
            </a:r>
            <a:r>
              <a:rPr lang="zh-CN" altLang="en-US" sz="2800" b="0" dirty="0">
                <a:latin typeface="Times New Roman" panose="02020603050405020304" pitchFamily="18" charset="0"/>
              </a:rPr>
              <a:t>个孩子年龄</a:t>
            </a:r>
            <a:r>
              <a:rPr lang="en-US" altLang="zh-CN" sz="2800" b="0" dirty="0">
                <a:latin typeface="Times New Roman" panose="02020603050405020304" pitchFamily="18" charset="0"/>
              </a:rPr>
              <a:t>b</a:t>
            </a:r>
            <a:r>
              <a:rPr lang="zh-CN" altLang="en-US" sz="2800" b="0" dirty="0">
                <a:latin typeface="Times New Roman" panose="02020603050405020304" pitchFamily="18" charset="0"/>
              </a:rPr>
              <a:t>的函数，详细算法如下：</a:t>
            </a:r>
            <a:endParaRPr lang="zh-CN" altLang="en-US" sz="2800" b="0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      step1: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如果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x=5,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b=1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；否则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b=AGE(x+1)+2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      step2: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返回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067944" y="1412776"/>
                <a:ext cx="5040559" cy="66300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0" i="1" dirty="0" smtClean="0">
                    <a:latin typeface="Times New Roman" panose="02020603050405020304" pitchFamily="18" charset="0"/>
                  </a:rPr>
                  <a:t>AGE(x)</a:t>
                </a:r>
                <a:r>
                  <a:rPr lang="en-US" altLang="zh-CN" sz="2000" b="0" dirty="0" smtClean="0">
                    <a:latin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b="0" i="1" smtClean="0">
                            <a:latin typeface="Cambria Math" panose="02040503050406030204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latin typeface="Cambria Math" panose="02040503050406030204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1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,                   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5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𝐴𝐺𝐸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,         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1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≤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&lt;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000" b="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412776"/>
                <a:ext cx="5040559" cy="663002"/>
              </a:xfrm>
              <a:prstGeom prst="rect">
                <a:avLst/>
              </a:prstGeom>
              <a:blipFill rotWithShape="1">
                <a:blip r:embed="rId1"/>
                <a:stretch>
                  <a:fillRect l="-3" t="-81" r="1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en-US" sz="3600" b="0" dirty="0">
                <a:solidFill>
                  <a:schemeClr val="bg1"/>
                </a:solidFill>
              </a:rPr>
              <a:t>递归调用例题</a:t>
            </a:r>
            <a:endParaRPr lang="zh-CN" altLang="en-US" sz="36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smtClean="0">
                <a:ea typeface="宋体" panose="02010600030101010101" pitchFamily="2" charset="-122"/>
              </a:rPr>
              <a:t>例子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88925" y="-26988"/>
            <a:ext cx="8604250" cy="6858001"/>
          </a:xfrm>
          <a:solidFill>
            <a:srgbClr val="CCFFCC"/>
          </a:solidFill>
          <a:ln>
            <a:solidFill>
              <a:schemeClr val="tx2"/>
            </a:solidFill>
            <a:miter lim="800000"/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); 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函数声明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 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a;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请输入要求第几个孩子的年龄：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”);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 &amp;x);        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x );    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函数调用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(“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个孩子的年龄是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%d!\n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 , a);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0;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)   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函数定义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b;                    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if  (x == 5)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 = 1;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else 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b =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(x+1)+2;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递归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( b ) ;          }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139953" y="4869160"/>
                <a:ext cx="5040559" cy="66300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0" i="1" dirty="0" smtClean="0">
                    <a:latin typeface="Times New Roman" panose="02020603050405020304" pitchFamily="18" charset="0"/>
                  </a:rPr>
                  <a:t>AGE(x)</a:t>
                </a:r>
                <a:r>
                  <a:rPr lang="en-US" altLang="zh-CN" sz="2000" b="0" dirty="0" smtClean="0">
                    <a:latin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b="0" i="1" smtClean="0">
                            <a:latin typeface="Cambria Math" panose="02040503050406030204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latin typeface="Cambria Math" panose="02040503050406030204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1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,                   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5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𝐴𝐺𝐸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,         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1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≤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&lt;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000" b="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3" y="4869160"/>
                <a:ext cx="5040559" cy="663002"/>
              </a:xfrm>
              <a:prstGeom prst="rect">
                <a:avLst/>
              </a:prstGeom>
              <a:blipFill rotWithShape="1">
                <a:blip r:embed="rId1"/>
                <a:stretch>
                  <a:fillRect l="-8" t="-93" r="6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1"/>
          <p:cNvSpPr>
            <a:spLocks noGrp="1"/>
          </p:cNvSpPr>
          <p:nvPr>
            <p:ph type="title" idx="4294967295"/>
          </p:nvPr>
        </p:nvSpPr>
        <p:spPr>
          <a:xfrm>
            <a:off x="2639888" y="303312"/>
            <a:ext cx="6324600" cy="533400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</a:rPr>
              <a:t>函数主要内容</a:t>
            </a:r>
            <a:endParaRPr lang="zh-CN" altLang="en-US" sz="3600" dirty="0" smtClean="0">
              <a:latin typeface="黑体" panose="02010609060101010101" pitchFamily="49" charset="-122"/>
            </a:endParaRPr>
          </a:p>
        </p:txBody>
      </p:sp>
      <p:sp>
        <p:nvSpPr>
          <p:cNvPr id="114691" name="内容占位符 2"/>
          <p:cNvSpPr>
            <a:spLocks noGrp="1"/>
          </p:cNvSpPr>
          <p:nvPr>
            <p:ph idx="4294967295"/>
          </p:nvPr>
        </p:nvSpPr>
        <p:spPr>
          <a:xfrm>
            <a:off x="1692275" y="1412875"/>
            <a:ext cx="6604000" cy="50165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</a:rPr>
              <a:t>基本部分：</a:t>
            </a:r>
            <a:endParaRPr lang="en-US" altLang="zh-CN" dirty="0" smtClean="0">
              <a:solidFill>
                <a:schemeClr val="bg2"/>
              </a:solidFill>
              <a:latin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</a:rPr>
              <a:t>函数的定义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</a:rPr>
              <a:t>函数的调用</a:t>
            </a:r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</a:rPr>
              <a:t>(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</a:rPr>
              <a:t>使用</a:t>
            </a:r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</a:rPr>
              <a:t>)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</a:endParaRPr>
          </a:p>
          <a:p>
            <a:pPr lvl="2"/>
            <a:r>
              <a:rPr lang="zh-CN" altLang="en-US" sz="2000" dirty="0" smtClean="0">
                <a:solidFill>
                  <a:schemeClr val="bg2"/>
                </a:solidFill>
                <a:latin typeface="黑体" panose="02010609060101010101" pitchFamily="49" charset="-122"/>
              </a:rPr>
              <a:t>实际参数和形式参数</a:t>
            </a:r>
            <a:endParaRPr lang="en-US" altLang="zh-CN" sz="2000" dirty="0" smtClean="0">
              <a:solidFill>
                <a:schemeClr val="bg2"/>
              </a:solidFill>
              <a:latin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</a:rPr>
              <a:t>函数的声明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</a:endParaRPr>
          </a:p>
          <a:p>
            <a:pPr lvl="1"/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</a:rPr>
              <a:t>函数的嵌套和递归调用</a:t>
            </a:r>
            <a:endParaRPr lang="en-US" altLang="zh-CN" dirty="0" smtClean="0">
              <a:solidFill>
                <a:schemeClr val="bg2"/>
              </a:solidFill>
              <a:latin typeface="黑体" panose="02010609060101010101" pitchFamily="49" charset="-122"/>
            </a:endParaRPr>
          </a:p>
          <a:p>
            <a:endParaRPr lang="en-US" altLang="zh-CN" dirty="0" smtClean="0">
              <a:solidFill>
                <a:schemeClr val="bg2"/>
              </a:solidFill>
              <a:latin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</a:rPr>
              <a:t>局部变量和全局变量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</a:rPr>
              <a:t>存储类别</a:t>
            </a:r>
            <a:r>
              <a:rPr lang="en-US" altLang="zh-CN" sz="2400" dirty="0" smtClean="0">
                <a:latin typeface="黑体" panose="02010609060101010101" pitchFamily="49" charset="-122"/>
              </a:rPr>
              <a:t>(</a:t>
            </a:r>
            <a:r>
              <a:rPr lang="zh-CN" altLang="en-US" sz="2400" dirty="0" smtClean="0">
                <a:latin typeface="黑体" panose="02010609060101010101" pitchFamily="49" charset="-122"/>
              </a:rPr>
              <a:t>作用域、生存周期</a:t>
            </a:r>
            <a:r>
              <a:rPr lang="en-US" altLang="zh-CN" sz="2400" dirty="0" smtClean="0">
                <a:latin typeface="黑体" panose="02010609060101010101" pitchFamily="49" charset="-122"/>
              </a:rPr>
              <a:t>)</a:t>
            </a:r>
            <a:endParaRPr lang="en-US" altLang="zh-CN" sz="2400" dirty="0" smtClean="0">
              <a:latin typeface="黑体" panose="02010609060101010101" pitchFamily="49" charset="-122"/>
            </a:endParaRPr>
          </a:p>
          <a:p>
            <a:pPr lvl="1"/>
            <a:endParaRPr lang="zh-CN" altLang="en-US" sz="2400" dirty="0" smtClean="0">
              <a:latin typeface="黑体" panose="02010609060101010101" pitchFamily="49" charset="-122"/>
            </a:endParaRPr>
          </a:p>
        </p:txBody>
      </p:sp>
      <p:sp>
        <p:nvSpPr>
          <p:cNvPr id="114692" name="日期占位符 3"/>
          <p:cNvSpPr txBox="1">
            <a:spLocks noGrp="1" noChangeArrowheads="1"/>
          </p:cNvSpPr>
          <p:nvPr/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981B3DC-512B-47B8-BFF9-035809649BF2}" type="datetime4">
              <a:rPr lang="en-US" altLang="zh-CN" sz="1400" b="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 b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400" smtClean="0">
                <a:latin typeface="黑体" panose="02010609060101010101" pitchFamily="49" charset="-122"/>
              </a:rPr>
              <a:t>函数主要内容</a:t>
            </a:r>
            <a:endParaRPr lang="zh-CN" altLang="en-US" sz="4400" smtClean="0">
              <a:latin typeface="黑体" panose="02010609060101010101" pitchFamily="49" charset="-122"/>
            </a:endParaRPr>
          </a:p>
        </p:txBody>
      </p:sp>
      <p:sp>
        <p:nvSpPr>
          <p:cNvPr id="48131" name="内容占位符 2"/>
          <p:cNvSpPr>
            <a:spLocks noGrp="1"/>
          </p:cNvSpPr>
          <p:nvPr>
            <p:ph idx="4294967295"/>
          </p:nvPr>
        </p:nvSpPr>
        <p:spPr>
          <a:xfrm>
            <a:off x="1784350" y="1412875"/>
            <a:ext cx="6604000" cy="4248150"/>
          </a:xfrm>
        </p:spPr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</a:rPr>
              <a:t>基本部分</a:t>
            </a:r>
            <a:endParaRPr lang="en-US" altLang="zh-CN" smtClean="0">
              <a:latin typeface="黑体" panose="02010609060101010101" pitchFamily="49" charset="-122"/>
            </a:endParaRPr>
          </a:p>
          <a:p>
            <a:pPr lvl="1"/>
            <a:r>
              <a:rPr lang="zh-CN" altLang="en-US" sz="2400" smtClean="0">
                <a:latin typeface="黑体" panose="02010609060101010101" pitchFamily="49" charset="-122"/>
              </a:rPr>
              <a:t>函数的定义</a:t>
            </a:r>
            <a:endParaRPr lang="en-US" altLang="zh-CN" sz="2400" smtClean="0">
              <a:latin typeface="黑体" panose="02010609060101010101" pitchFamily="49" charset="-122"/>
            </a:endParaRPr>
          </a:p>
          <a:p>
            <a:pPr lvl="1"/>
            <a:r>
              <a:rPr lang="zh-CN" altLang="en-US" sz="2400" smtClean="0">
                <a:latin typeface="黑体" panose="02010609060101010101" pitchFamily="49" charset="-122"/>
              </a:rPr>
              <a:t>函数的调用</a:t>
            </a:r>
            <a:r>
              <a:rPr lang="en-US" altLang="zh-CN" sz="2400" smtClean="0">
                <a:latin typeface="黑体" panose="02010609060101010101" pitchFamily="49" charset="-122"/>
              </a:rPr>
              <a:t>(</a:t>
            </a:r>
            <a:r>
              <a:rPr lang="zh-CN" altLang="en-US" sz="2400" smtClean="0">
                <a:latin typeface="黑体" panose="02010609060101010101" pitchFamily="49" charset="-122"/>
              </a:rPr>
              <a:t>使用</a:t>
            </a:r>
            <a:r>
              <a:rPr lang="en-US" altLang="zh-CN" sz="2400" smtClean="0">
                <a:latin typeface="黑体" panose="02010609060101010101" pitchFamily="49" charset="-122"/>
              </a:rPr>
              <a:t>)</a:t>
            </a:r>
            <a:endParaRPr lang="en-US" altLang="zh-CN" sz="2400" smtClean="0">
              <a:latin typeface="黑体" panose="02010609060101010101" pitchFamily="49" charset="-122"/>
            </a:endParaRPr>
          </a:p>
          <a:p>
            <a:pPr lvl="2"/>
            <a:r>
              <a:rPr lang="zh-CN" altLang="en-US" sz="2000" smtClean="0">
                <a:latin typeface="黑体" panose="02010609060101010101" pitchFamily="49" charset="-122"/>
              </a:rPr>
              <a:t>实际参数和形式参数</a:t>
            </a:r>
            <a:endParaRPr lang="en-US" altLang="zh-CN" sz="2000" smtClean="0">
              <a:latin typeface="黑体" panose="02010609060101010101" pitchFamily="49" charset="-122"/>
            </a:endParaRPr>
          </a:p>
          <a:p>
            <a:pPr lvl="1"/>
            <a:r>
              <a:rPr lang="zh-CN" altLang="en-US" sz="2400" smtClean="0">
                <a:latin typeface="黑体" panose="02010609060101010101" pitchFamily="49" charset="-122"/>
              </a:rPr>
              <a:t>函数的声明</a:t>
            </a:r>
            <a:endParaRPr lang="en-US" altLang="zh-CN" sz="2400" smtClean="0">
              <a:latin typeface="黑体" panose="02010609060101010101" pitchFamily="49" charset="-122"/>
            </a:endParaRPr>
          </a:p>
          <a:p>
            <a:pPr lvl="1"/>
            <a:endParaRPr lang="en-US" altLang="zh-CN" sz="2400" smtClean="0">
              <a:latin typeface="黑体" panose="02010609060101010101" pitchFamily="49" charset="-122"/>
            </a:endParaRPr>
          </a:p>
          <a:p>
            <a:r>
              <a:rPr lang="zh-CN" altLang="en-US" b="1" smtClean="0">
                <a:solidFill>
                  <a:srgbClr val="FF0000"/>
                </a:solidFill>
                <a:latin typeface="黑体" panose="02010609060101010101" pitchFamily="49" charset="-122"/>
              </a:rPr>
              <a:t>函数的嵌套和递归调用</a:t>
            </a:r>
            <a:endParaRPr lang="en-US" altLang="zh-CN" b="1" smtClean="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endParaRPr lang="en-US" altLang="zh-CN" smtClean="0">
              <a:latin typeface="黑体" panose="02010609060101010101" pitchFamily="49" charset="-122"/>
            </a:endParaRPr>
          </a:p>
          <a:p>
            <a:r>
              <a:rPr lang="zh-CN" altLang="en-US" smtClean="0">
                <a:latin typeface="黑体" panose="02010609060101010101" pitchFamily="49" charset="-122"/>
              </a:rPr>
              <a:t>局部变量和全局变量</a:t>
            </a:r>
            <a:endParaRPr lang="en-US" altLang="zh-CN" smtClean="0">
              <a:latin typeface="黑体" panose="02010609060101010101" pitchFamily="49" charset="-122"/>
            </a:endParaRPr>
          </a:p>
          <a:p>
            <a:pPr lvl="1"/>
            <a:r>
              <a:rPr lang="zh-CN" altLang="en-US" sz="2400" smtClean="0">
                <a:latin typeface="黑体" panose="02010609060101010101" pitchFamily="49" charset="-122"/>
              </a:rPr>
              <a:t>存储类别</a:t>
            </a:r>
            <a:r>
              <a:rPr lang="en-US" altLang="zh-CN" sz="2400" smtClean="0">
                <a:latin typeface="黑体" panose="02010609060101010101" pitchFamily="49" charset="-122"/>
              </a:rPr>
              <a:t>(</a:t>
            </a:r>
            <a:r>
              <a:rPr lang="zh-CN" altLang="en-US" sz="2400" smtClean="0">
                <a:latin typeface="黑体" panose="02010609060101010101" pitchFamily="49" charset="-122"/>
              </a:rPr>
              <a:t>作用域、生存周期</a:t>
            </a:r>
            <a:r>
              <a:rPr lang="en-US" altLang="zh-CN" sz="2400" smtClean="0">
                <a:latin typeface="黑体" panose="02010609060101010101" pitchFamily="49" charset="-122"/>
              </a:rPr>
              <a:t>)</a:t>
            </a:r>
            <a:endParaRPr lang="en-US" altLang="zh-CN" sz="2400" smtClean="0">
              <a:latin typeface="黑体" panose="02010609060101010101" pitchFamily="49" charset="-122"/>
            </a:endParaRPr>
          </a:p>
          <a:p>
            <a:pPr lvl="1"/>
            <a:endParaRPr lang="zh-CN" altLang="en-US" sz="2400" smtClean="0">
              <a:latin typeface="黑体" panose="02010609060101010101" pitchFamily="49" charset="-122"/>
            </a:endParaRPr>
          </a:p>
        </p:txBody>
      </p:sp>
      <p:sp>
        <p:nvSpPr>
          <p:cNvPr id="48132" name="日期占位符 3"/>
          <p:cNvSpPr txBox="1">
            <a:spLocks noGrp="1" noChangeArrowheads="1"/>
          </p:cNvSpPr>
          <p:nvPr/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1D2B906-B7E1-450E-A7E2-0B995040E9F8}" type="datetime4">
              <a:rPr lang="en-US" altLang="zh-CN" sz="1400" b="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 b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67880" y="303312"/>
            <a:ext cx="6324600" cy="533400"/>
          </a:xfrm>
        </p:spPr>
        <p:txBody>
          <a:bodyPr/>
          <a:lstStyle/>
          <a:p>
            <a:r>
              <a:rPr lang="zh-CN" altLang="en-US" sz="3600" smtClean="0">
                <a:latin typeface="黑体" panose="02010609060101010101" pitchFamily="49" charset="-122"/>
              </a:rPr>
              <a:t>变量作用域</a:t>
            </a:r>
            <a:endParaRPr lang="zh-CN" altLang="en-US" sz="3600" smtClean="0">
              <a:latin typeface="黑体" panose="02010609060101010101" pitchFamily="49" charset="-122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60325" y="1808163"/>
            <a:ext cx="4919663" cy="4357687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函数参数起作用的区域是不一样的，故定义变量的作用域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指变量起作用的范围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语言中，如果按作用域的不同，变量分为：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局部变量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全局变量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5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724400" y="1700213"/>
            <a:ext cx="4419600" cy="4892675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max(</a:t>
            </a:r>
            <a:r>
              <a:rPr lang="zh-CN" altLang="en-US" sz="2400" dirty="0">
                <a:solidFill>
                  <a:srgbClr val="FF3300"/>
                </a:solidFill>
                <a:ea typeface="宋体" panose="02010600030101010101" pitchFamily="2" charset="-122"/>
              </a:rPr>
              <a:t>int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3300"/>
                </a:solidFill>
                <a:ea typeface="宋体" panose="02010600030101010101" pitchFamily="2" charset="-122"/>
              </a:rPr>
              <a:t>x, </a:t>
            </a:r>
            <a:r>
              <a:rPr lang="zh-CN" altLang="en-US" sz="2400" dirty="0">
                <a:solidFill>
                  <a:srgbClr val="FF3300"/>
                </a:solidFill>
                <a:ea typeface="宋体" panose="02010600030101010101" pitchFamily="2" charset="-122"/>
              </a:rPr>
              <a:t>int </a:t>
            </a:r>
            <a:r>
              <a:rPr lang="en-US" altLang="zh-CN" sz="2400" dirty="0">
                <a:solidFill>
                  <a:srgbClr val="FF33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ea typeface="宋体" panose="02010600030101010101" pitchFamily="2" charset="-122"/>
              </a:rPr>
              <a:t>)    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sym typeface="+mn-ea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sym typeface="+mn-ea"/>
              </a:rPr>
              <a:t>形参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{ </a:t>
            </a: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t;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      t = (x&gt;y) ? x:y 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     return(t);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    }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 err="1" smtClean="0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 main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( )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{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dirty="0" err="1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 a, b,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c;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scanf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(“%d, %d”, &amp;a, &amp;b);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c =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max(</a:t>
            </a:r>
            <a:r>
              <a:rPr lang="en-US" altLang="zh-CN" sz="2400" dirty="0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a, b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;      </a:t>
            </a:r>
            <a:r>
              <a:rPr lang="en-US" altLang="zh-CN" sz="2400" dirty="0">
                <a:solidFill>
                  <a:srgbClr val="0070C0"/>
                </a:solidFill>
                <a:latin typeface="黑体" panose="02010609060101010101" pitchFamily="49" charset="-122"/>
                <a:sym typeface="+mn-ea"/>
              </a:rPr>
              <a:t>//</a:t>
            </a:r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sym typeface="+mn-ea"/>
              </a:rPr>
              <a:t>实参</a:t>
            </a:r>
            <a:endParaRPr lang="en-US" altLang="zh-CN" sz="2400" b="0" dirty="0">
              <a:solidFill>
                <a:srgbClr val="0070C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(“This max is: %d\n”, c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);</a:t>
            </a:r>
            <a:endParaRPr lang="en-US" altLang="zh-CN" sz="2400" b="0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     return 0;    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lang="zh-CN" altLang="en-US" sz="24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5605" name="Group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588125" y="4416425"/>
          <a:ext cx="1000125" cy="535305"/>
        </p:xfrm>
        <a:graphic>
          <a:graphicData uri="http://schemas.openxmlformats.org/drawingml/2006/table">
            <a:tbl>
              <a:tblPr/>
              <a:tblGrid>
                <a:gridCol w="500063"/>
                <a:gridCol w="500062"/>
              </a:tblGrid>
              <a:tr h="2590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2006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6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2007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25615" name="Group 15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7740650" y="4402138"/>
          <a:ext cx="1000125" cy="525780"/>
        </p:xfrm>
        <a:graphic>
          <a:graphicData uri="http://schemas.openxmlformats.org/drawingml/2006/table">
            <a:tbl>
              <a:tblPr/>
              <a:tblGrid>
                <a:gridCol w="504825"/>
                <a:gridCol w="495300"/>
              </a:tblGrid>
              <a:tr h="258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2020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66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2021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25625" name="Group 25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6588125" y="3244533"/>
          <a:ext cx="966788" cy="530380"/>
        </p:xfrm>
        <a:graphic>
          <a:graphicData uri="http://schemas.openxmlformats.org/drawingml/2006/table">
            <a:tbl>
              <a:tblPr/>
              <a:tblGrid>
                <a:gridCol w="500063"/>
                <a:gridCol w="466725"/>
              </a:tblGrid>
              <a:tr h="259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3910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3911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25635" name="Group 35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8100060" y="3161665"/>
          <a:ext cx="1000125" cy="535305"/>
        </p:xfrm>
        <a:graphic>
          <a:graphicData uri="http://schemas.openxmlformats.org/drawingml/2006/table">
            <a:tbl>
              <a:tblPr/>
              <a:tblGrid>
                <a:gridCol w="519430"/>
                <a:gridCol w="480695"/>
              </a:tblGrid>
              <a:tr h="245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380</a:t>
                      </a: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3801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33839" name="TextBox 1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 flipH="1">
            <a:off x="6084888" y="4273550"/>
            <a:ext cx="431800" cy="3683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40" name="TextBox 1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 flipH="1">
            <a:off x="8748713" y="4221163"/>
            <a:ext cx="431800" cy="3683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Box 1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flipH="1">
            <a:off x="6083618" y="3244850"/>
            <a:ext cx="431800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Box 1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flipH="1">
            <a:off x="7596188" y="3068955"/>
            <a:ext cx="431800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2" name="箭头 109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8371205" y="3662045"/>
            <a:ext cx="326390" cy="744220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32773" name="箭头 1091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6798310" y="3720465"/>
            <a:ext cx="302895" cy="716915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2" name="Text Box 5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235284" y="3931032"/>
            <a:ext cx="1150937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p>
            <a:r>
              <a:rPr lang="zh-CN" altLang="en-US" dirty="0"/>
              <a:t>单向赋值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27313" y="332656"/>
            <a:ext cx="6324600" cy="533400"/>
          </a:xfrm>
        </p:spPr>
        <p:txBody>
          <a:bodyPr/>
          <a:lstStyle/>
          <a:p>
            <a:r>
              <a:rPr lang="zh-CN" altLang="en-US" sz="3600" dirty="0" smtClean="0"/>
              <a:t>局部变量</a:t>
            </a:r>
            <a:endParaRPr lang="zh-CN" altLang="en-US" sz="3600" dirty="0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484784"/>
            <a:ext cx="4340225" cy="4176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局部变量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在一个函数内部定义的变量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作用域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在本函数范围内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局部变量只在定义它的函数内部起作用，在其它函数内不起作用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函数的局部变量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函数的局部变量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5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52645" y="1556703"/>
            <a:ext cx="4419600" cy="4892675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max(</a:t>
            </a:r>
            <a:r>
              <a:rPr lang="zh-CN" altLang="en-US" sz="2400" dirty="0">
                <a:solidFill>
                  <a:srgbClr val="FF3300"/>
                </a:solidFill>
                <a:ea typeface="宋体" panose="02010600030101010101" pitchFamily="2" charset="-122"/>
              </a:rPr>
              <a:t>int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3300"/>
                </a:solidFill>
                <a:ea typeface="宋体" panose="02010600030101010101" pitchFamily="2" charset="-122"/>
              </a:rPr>
              <a:t>x, </a:t>
            </a:r>
            <a:r>
              <a:rPr lang="zh-CN" altLang="en-US" sz="2400" dirty="0">
                <a:solidFill>
                  <a:srgbClr val="FF3300"/>
                </a:solidFill>
                <a:ea typeface="宋体" panose="02010600030101010101" pitchFamily="2" charset="-122"/>
              </a:rPr>
              <a:t>int </a:t>
            </a:r>
            <a:r>
              <a:rPr lang="en-US" altLang="zh-CN" sz="2400" dirty="0">
                <a:solidFill>
                  <a:srgbClr val="FF33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ea typeface="宋体" panose="02010600030101010101" pitchFamily="2" charset="-122"/>
              </a:rPr>
              <a:t>)    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sym typeface="+mn-ea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sym typeface="+mn-ea"/>
              </a:rPr>
              <a:t>形参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{ </a:t>
            </a: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t;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      t = (x&gt;y) ? x:y 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     return(t);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    }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 err="1" smtClean="0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 main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( )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{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dirty="0" err="1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 a, b,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c;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scanf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(“%d, %d”, &amp;a, &amp;b);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c =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max(</a:t>
            </a:r>
            <a:r>
              <a:rPr lang="en-US" altLang="zh-CN" sz="2400" dirty="0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a, b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;      </a:t>
            </a:r>
            <a:r>
              <a:rPr lang="en-US" altLang="zh-CN" sz="2400" dirty="0">
                <a:solidFill>
                  <a:srgbClr val="0070C0"/>
                </a:solidFill>
                <a:latin typeface="黑体" panose="02010609060101010101" pitchFamily="49" charset="-122"/>
                <a:sym typeface="+mn-ea"/>
              </a:rPr>
              <a:t>//</a:t>
            </a:r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sym typeface="+mn-ea"/>
              </a:rPr>
              <a:t>实参</a:t>
            </a:r>
            <a:endParaRPr lang="en-US" altLang="zh-CN" sz="2400" b="0" dirty="0">
              <a:solidFill>
                <a:srgbClr val="0070C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(“This max is: %d\n”, c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);</a:t>
            </a:r>
            <a:endParaRPr lang="en-US" altLang="zh-CN" sz="2400" b="0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     return 0;    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lang="zh-CN" altLang="en-US" sz="24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5605" name="Group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516370" y="4272915"/>
          <a:ext cx="1000125" cy="535305"/>
        </p:xfrm>
        <a:graphic>
          <a:graphicData uri="http://schemas.openxmlformats.org/drawingml/2006/table">
            <a:tbl>
              <a:tblPr/>
              <a:tblGrid>
                <a:gridCol w="500063"/>
                <a:gridCol w="500062"/>
              </a:tblGrid>
              <a:tr h="2590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2006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6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2007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25615" name="Group 15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7668895" y="4258628"/>
          <a:ext cx="1000125" cy="525780"/>
        </p:xfrm>
        <a:graphic>
          <a:graphicData uri="http://schemas.openxmlformats.org/drawingml/2006/table">
            <a:tbl>
              <a:tblPr/>
              <a:tblGrid>
                <a:gridCol w="504825"/>
                <a:gridCol w="495300"/>
              </a:tblGrid>
              <a:tr h="258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2020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66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2021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25625" name="Group 25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6516370" y="3101023"/>
          <a:ext cx="966788" cy="530380"/>
        </p:xfrm>
        <a:graphic>
          <a:graphicData uri="http://schemas.openxmlformats.org/drawingml/2006/table">
            <a:tbl>
              <a:tblPr/>
              <a:tblGrid>
                <a:gridCol w="500063"/>
                <a:gridCol w="466725"/>
              </a:tblGrid>
              <a:tr h="259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3910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3911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25635" name="Group 35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8028305" y="3018155"/>
          <a:ext cx="1000125" cy="535305"/>
        </p:xfrm>
        <a:graphic>
          <a:graphicData uri="http://schemas.openxmlformats.org/drawingml/2006/table">
            <a:tbl>
              <a:tblPr/>
              <a:tblGrid>
                <a:gridCol w="519430"/>
                <a:gridCol w="480695"/>
              </a:tblGrid>
              <a:tr h="245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380</a:t>
                      </a: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3801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33839" name="TextBox 1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 flipH="1">
            <a:off x="6013133" y="4130040"/>
            <a:ext cx="431800" cy="3683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40" name="TextBox 1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 flipH="1">
            <a:off x="8676958" y="4077653"/>
            <a:ext cx="431800" cy="3683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Box 1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flipH="1">
            <a:off x="6011863" y="3101340"/>
            <a:ext cx="431800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Box 1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flipH="1">
            <a:off x="7524433" y="2925445"/>
            <a:ext cx="431800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2" name="箭头 109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8299450" y="3518535"/>
            <a:ext cx="326390" cy="744220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32773" name="箭头 1091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6726555" y="3576955"/>
            <a:ext cx="302895" cy="716915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2" name="Text Box 5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163529" y="3787522"/>
            <a:ext cx="1150937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p>
            <a:r>
              <a:rPr lang="zh-CN" altLang="en-US" dirty="0"/>
              <a:t>单向赋值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5163" y="1268413"/>
            <a:ext cx="8229600" cy="5026025"/>
          </a:xfrm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41313" y="34923"/>
            <a:ext cx="6443662" cy="6863417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stdio.h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q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 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p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 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main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 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{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, j , k;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= 0; j = 1; k = 2;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k = q(0, k);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(“%4d %4d %4d\n”,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i,j,k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return 0;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q(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h,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j)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{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;                 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= j;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if (h == 0)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j = p(j);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else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= p(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(“%4d %4d %4d\n”,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, j, h);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return(j);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p(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{   return(++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);   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6497638" y="2781300"/>
            <a:ext cx="2232025" cy="1008063"/>
          </a:xfrm>
          <a:prstGeom prst="wedgeRoundRectCallout">
            <a:avLst>
              <a:gd name="adj1" fmla="val -241040"/>
              <a:gd name="adj2" fmla="val 2984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b="0" dirty="0">
                <a:ea typeface="宋体" panose="02010600030101010101" pitchFamily="2" charset="-122"/>
              </a:rPr>
              <a:t>函数</a:t>
            </a:r>
            <a:r>
              <a:rPr lang="en-US" altLang="zh-CN" b="0" dirty="0">
                <a:ea typeface="宋体" panose="02010600030101010101" pitchFamily="2" charset="-122"/>
              </a:rPr>
              <a:t>q</a:t>
            </a:r>
            <a:r>
              <a:rPr lang="zh-CN" altLang="en-US" b="0" dirty="0">
                <a:ea typeface="宋体" panose="02010600030101010101" pitchFamily="2" charset="-122"/>
              </a:rPr>
              <a:t>的局部变量：</a:t>
            </a:r>
            <a:endParaRPr lang="zh-CN" altLang="en-US" b="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0" dirty="0">
                <a:ea typeface="宋体" panose="02010600030101010101" pitchFamily="2" charset="-122"/>
              </a:rPr>
              <a:t>1</a:t>
            </a:r>
            <a:r>
              <a:rPr lang="zh-CN" altLang="en-US" b="0" dirty="0">
                <a:ea typeface="宋体" panose="02010600030101010101" pitchFamily="2" charset="-122"/>
              </a:rPr>
              <a:t>）变量</a:t>
            </a:r>
            <a:r>
              <a:rPr lang="en-US" altLang="zh-CN" b="0" dirty="0" err="1">
                <a:ea typeface="宋体" panose="02010600030101010101" pitchFamily="2" charset="-122"/>
              </a:rPr>
              <a:t>i</a:t>
            </a:r>
            <a:endParaRPr lang="en-US" altLang="zh-CN" b="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0" dirty="0">
                <a:ea typeface="宋体" panose="02010600030101010101" pitchFamily="2" charset="-122"/>
              </a:rPr>
              <a:t>2</a:t>
            </a:r>
            <a:r>
              <a:rPr lang="zh-CN" altLang="en-US" b="0" dirty="0">
                <a:ea typeface="宋体" panose="02010600030101010101" pitchFamily="2" charset="-122"/>
              </a:rPr>
              <a:t>）形式参数</a:t>
            </a:r>
            <a:r>
              <a:rPr lang="en-US" altLang="zh-CN" b="0" dirty="0" err="1">
                <a:ea typeface="宋体" panose="02010600030101010101" pitchFamily="2" charset="-122"/>
              </a:rPr>
              <a:t>h,j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72710" name="AutoShape 6"/>
          <p:cNvSpPr>
            <a:spLocks noChangeArrowheads="1"/>
          </p:cNvSpPr>
          <p:nvPr/>
        </p:nvSpPr>
        <p:spPr bwMode="auto">
          <a:xfrm>
            <a:off x="6497638" y="1484313"/>
            <a:ext cx="2519362" cy="792162"/>
          </a:xfrm>
          <a:prstGeom prst="wedgeRoundRectCallout">
            <a:avLst>
              <a:gd name="adj1" fmla="val -228389"/>
              <a:gd name="adj2" fmla="val -4098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b="0" dirty="0">
                <a:ea typeface="宋体" panose="02010600030101010101" pitchFamily="2" charset="-122"/>
              </a:rPr>
              <a:t>函数</a:t>
            </a:r>
            <a:r>
              <a:rPr lang="en-US" altLang="zh-CN" b="0" dirty="0">
                <a:ea typeface="宋体" panose="02010600030101010101" pitchFamily="2" charset="-122"/>
              </a:rPr>
              <a:t>main</a:t>
            </a:r>
            <a:r>
              <a:rPr lang="zh-CN" altLang="en-US" b="0" dirty="0">
                <a:ea typeface="宋体" panose="02010600030101010101" pitchFamily="2" charset="-122"/>
              </a:rPr>
              <a:t>的局部变量：</a:t>
            </a:r>
            <a:endParaRPr lang="zh-CN" altLang="en-US" b="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0" dirty="0">
                <a:ea typeface="宋体" panose="02010600030101010101" pitchFamily="2" charset="-122"/>
              </a:rPr>
              <a:t>1</a:t>
            </a:r>
            <a:r>
              <a:rPr lang="zh-CN" altLang="en-US" b="0" dirty="0">
                <a:ea typeface="宋体" panose="02010600030101010101" pitchFamily="2" charset="-122"/>
              </a:rPr>
              <a:t>）变量</a:t>
            </a:r>
            <a:r>
              <a:rPr lang="en-US" altLang="zh-CN" b="0" dirty="0" err="1">
                <a:ea typeface="宋体" panose="02010600030101010101" pitchFamily="2" charset="-122"/>
              </a:rPr>
              <a:t>i</a:t>
            </a:r>
            <a:r>
              <a:rPr lang="en-US" altLang="zh-CN" b="0" dirty="0">
                <a:ea typeface="宋体" panose="02010600030101010101" pitchFamily="2" charset="-122"/>
              </a:rPr>
              <a:t>, j, k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72711" name="AutoShape 7"/>
          <p:cNvSpPr>
            <a:spLocks noChangeArrowheads="1"/>
          </p:cNvSpPr>
          <p:nvPr/>
        </p:nvSpPr>
        <p:spPr bwMode="auto">
          <a:xfrm>
            <a:off x="6424613" y="5445125"/>
            <a:ext cx="2232025" cy="1008063"/>
          </a:xfrm>
          <a:prstGeom prst="wedgeRoundRectCallout">
            <a:avLst>
              <a:gd name="adj1" fmla="val -263431"/>
              <a:gd name="adj2" fmla="val 4894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b="0" dirty="0">
                <a:ea typeface="宋体" panose="02010600030101010101" pitchFamily="2" charset="-122"/>
              </a:rPr>
              <a:t>函数</a:t>
            </a:r>
            <a:r>
              <a:rPr lang="en-US" altLang="zh-CN" b="0" dirty="0">
                <a:ea typeface="宋体" panose="02010600030101010101" pitchFamily="2" charset="-122"/>
              </a:rPr>
              <a:t>p</a:t>
            </a:r>
            <a:r>
              <a:rPr lang="zh-CN" altLang="en-US" b="0" dirty="0">
                <a:ea typeface="宋体" panose="02010600030101010101" pitchFamily="2" charset="-122"/>
              </a:rPr>
              <a:t>的局部变量：</a:t>
            </a:r>
            <a:endParaRPr lang="zh-CN" altLang="en-US" b="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0" dirty="0">
                <a:ea typeface="宋体" panose="02010600030101010101" pitchFamily="2" charset="-122"/>
              </a:rPr>
              <a:t>1</a:t>
            </a:r>
            <a:r>
              <a:rPr lang="zh-CN" altLang="en-US" b="0" dirty="0">
                <a:ea typeface="宋体" panose="02010600030101010101" pitchFamily="2" charset="-122"/>
              </a:rPr>
              <a:t>）形式参数</a:t>
            </a:r>
            <a:r>
              <a:rPr lang="en-US" altLang="zh-CN" b="0" dirty="0" err="1">
                <a:ea typeface="宋体" panose="02010600030101010101" pitchFamily="2" charset="-122"/>
              </a:rPr>
              <a:t>i</a:t>
            </a:r>
            <a:r>
              <a:rPr lang="zh-CN" altLang="en-US" b="0" dirty="0">
                <a:ea typeface="宋体" panose="02010600030101010101" pitchFamily="2" charset="-122"/>
              </a:rPr>
              <a:t>；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460" y="1268730"/>
            <a:ext cx="4337685" cy="517017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某个函数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内部定义的变量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是局部变量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只能在这个函数内部使用，其它函数使用不了这些变量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不同函数中的变量可以重名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>
              <a:spcBef>
                <a:spcPts val="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因为分配不同的内存空间</a:t>
            </a:r>
            <a:endParaRPr lang="zh-CN" alt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42950" lvl="2" indent="-342900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其作用域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3" indent="-342900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只在其所在的函数内起作用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3" indent="-342900">
              <a:spcBef>
                <a:spcPts val="0"/>
              </a:spcBef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zh-CN" alt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627313" y="332656"/>
            <a:ext cx="6324600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600" b="0" dirty="0" smtClean="0"/>
              <a:t>局部变量</a:t>
            </a:r>
            <a:endParaRPr lang="zh-CN" altLang="en-US" sz="3600" b="0" dirty="0" smtClean="0"/>
          </a:p>
        </p:txBody>
      </p:sp>
      <p:sp>
        <p:nvSpPr>
          <p:cNvPr id="4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44008" y="1355278"/>
            <a:ext cx="4419600" cy="538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max(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b="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zh-CN" altLang="en-US" sz="2400" b="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b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b="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b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t = (x&gt;y) ? x:y ;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return(t);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main( )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{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s, x, t;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scanf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(“%d, %d”, &amp;s, &amp;x);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t = max(</a:t>
            </a:r>
            <a:r>
              <a:rPr lang="en-US" altLang="zh-CN" sz="2400" b="0" dirty="0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s, x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(“This max is: %d\n”, t);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return 0;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}</a:t>
            </a:r>
            <a:endParaRPr lang="zh-CN" altLang="en-US" sz="24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2395" y="1484630"/>
            <a:ext cx="4445000" cy="504063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形式参数是局部变量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作用范围在定义它的函数内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定义形参时，和本函数体内的变量不能重名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因为它们的作用域相同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同名的话，就区分不开了，如右边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函数中的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不能重名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627313" y="332656"/>
            <a:ext cx="6324600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600" b="0" dirty="0" smtClean="0"/>
              <a:t>局部变量</a:t>
            </a:r>
            <a:endParaRPr lang="zh-CN" altLang="en-US" sz="3600" b="0" dirty="0" smtClean="0"/>
          </a:p>
        </p:txBody>
      </p:sp>
      <p:sp>
        <p:nvSpPr>
          <p:cNvPr id="2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44008" y="1355278"/>
            <a:ext cx="4419600" cy="538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max(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b="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zh-CN" altLang="en-US" sz="2400" b="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b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b="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b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t = (x&gt;y) ? x:y ;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return(t);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main( )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{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s, x, t;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scanf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(“%d, %d”, &amp;s, &amp;x);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t = max(</a:t>
            </a:r>
            <a:r>
              <a:rPr lang="en-US" altLang="zh-CN" sz="2400" b="0" dirty="0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s, x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(“This max is: %d\n”, t);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return 0;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}</a:t>
            </a:r>
            <a:endParaRPr lang="zh-CN" altLang="en-US" sz="24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556792"/>
            <a:ext cx="2952328" cy="4752528"/>
          </a:xfrm>
        </p:spPr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在复合语句内部也可以定义变量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这些变量的作用域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只在本复合语句中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也是局部变量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11960" y="1700808"/>
            <a:ext cx="4824536" cy="43924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b="0" kern="0" dirty="0" smtClean="0">
                <a:latin typeface="Times New Roman" panose="02020603050405020304" pitchFamily="18" charset="0"/>
              </a:rPr>
              <a:t> </a:t>
            </a:r>
            <a:r>
              <a:rPr lang="en-US" altLang="zh-CN" b="0" kern="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b="0" kern="0" dirty="0" smtClean="0">
                <a:latin typeface="Times New Roman" panose="02020603050405020304" pitchFamily="18" charset="0"/>
              </a:rPr>
              <a:t> main()</a:t>
            </a:r>
            <a:endParaRPr lang="en-US" altLang="zh-CN" b="0" kern="0" dirty="0" smtClean="0">
              <a:latin typeface="Times New Roman" panose="02020603050405020304" pitchFamily="18" charset="0"/>
            </a:endParaRPr>
          </a:p>
          <a:p>
            <a:pPr marL="0" lvl="1" indent="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b="0" kern="0" dirty="0" smtClean="0">
                <a:latin typeface="Times New Roman" panose="02020603050405020304" pitchFamily="18" charset="0"/>
              </a:rPr>
              <a:t> {  </a:t>
            </a:r>
            <a:r>
              <a:rPr lang="en-US" altLang="zh-CN" b="0" kern="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b="0" kern="0" dirty="0" smtClean="0">
                <a:latin typeface="Times New Roman" panose="02020603050405020304" pitchFamily="18" charset="0"/>
              </a:rPr>
              <a:t> </a:t>
            </a:r>
            <a:r>
              <a:rPr lang="en-US" altLang="zh-CN" b="0" kern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b="0" kern="0" dirty="0" smtClean="0">
                <a:latin typeface="Times New Roman" panose="02020603050405020304" pitchFamily="18" charset="0"/>
              </a:rPr>
              <a:t>;</a:t>
            </a:r>
            <a:endParaRPr lang="en-US" altLang="zh-CN" b="0" kern="0" dirty="0" smtClean="0">
              <a:latin typeface="Times New Roman" panose="02020603050405020304" pitchFamily="18" charset="0"/>
            </a:endParaRPr>
          </a:p>
          <a:p>
            <a:pPr marL="0" lvl="1" indent="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b="0" kern="0" dirty="0" smtClean="0">
                <a:latin typeface="Times New Roman" panose="02020603050405020304" pitchFamily="18" charset="0"/>
              </a:rPr>
              <a:t>     for (</a:t>
            </a:r>
            <a:r>
              <a:rPr lang="en-US" altLang="zh-CN" b="0" kern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b="0" kern="0" dirty="0" smtClean="0">
                <a:latin typeface="Times New Roman" panose="02020603050405020304" pitchFamily="18" charset="0"/>
              </a:rPr>
              <a:t>=0; </a:t>
            </a:r>
            <a:r>
              <a:rPr lang="en-US" altLang="zh-CN" b="0" kern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b="0" kern="0" dirty="0" smtClean="0">
                <a:latin typeface="Times New Roman" panose="02020603050405020304" pitchFamily="18" charset="0"/>
              </a:rPr>
              <a:t>&lt;2; </a:t>
            </a:r>
            <a:r>
              <a:rPr lang="en-US" altLang="zh-CN" b="0" kern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b="0" kern="0" dirty="0" smtClean="0">
                <a:latin typeface="Times New Roman" panose="02020603050405020304" pitchFamily="18" charset="0"/>
              </a:rPr>
              <a:t>++)</a:t>
            </a:r>
            <a:endParaRPr lang="en-US" altLang="zh-CN" b="0" kern="0" dirty="0" smtClean="0">
              <a:latin typeface="Times New Roman" panose="02020603050405020304" pitchFamily="18" charset="0"/>
            </a:endParaRPr>
          </a:p>
          <a:p>
            <a:pPr marL="0" lvl="1" indent="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b="0" kern="0" dirty="0">
                <a:latin typeface="Times New Roman" panose="02020603050405020304" pitchFamily="18" charset="0"/>
              </a:rPr>
              <a:t> </a:t>
            </a:r>
            <a:r>
              <a:rPr lang="en-US" altLang="zh-CN" b="0" kern="0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{</a:t>
            </a:r>
            <a:endParaRPr lang="en-US" altLang="zh-CN" kern="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1" indent="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3200" b="0" kern="0" dirty="0">
                <a:latin typeface="Times New Roman" panose="02020603050405020304" pitchFamily="18" charset="0"/>
              </a:rPr>
              <a:t> </a:t>
            </a:r>
            <a:r>
              <a:rPr lang="en-US" altLang="zh-CN" sz="3200" b="0" kern="0" dirty="0" smtClean="0">
                <a:latin typeface="Times New Roman" panose="02020603050405020304" pitchFamily="18" charset="0"/>
              </a:rPr>
              <a:t>            </a:t>
            </a:r>
            <a:r>
              <a:rPr lang="en-US" altLang="zh-CN" sz="3200" kern="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3200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t=3;</a:t>
            </a:r>
            <a:endParaRPr lang="en-US" altLang="zh-CN" sz="3200" kern="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1" indent="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b="0" kern="0" dirty="0" smtClean="0">
                <a:latin typeface="Times New Roman" panose="02020603050405020304" pitchFamily="18" charset="0"/>
              </a:rPr>
              <a:t>               </a:t>
            </a:r>
            <a:r>
              <a:rPr lang="en-US" altLang="zh-CN" b="0" kern="0" dirty="0" err="1" smtClean="0">
                <a:latin typeface="Times New Roman" panose="02020603050405020304" pitchFamily="18" charset="0"/>
              </a:rPr>
              <a:t>printf</a:t>
            </a:r>
            <a:r>
              <a:rPr lang="en-US" altLang="zh-CN" b="0" kern="0" dirty="0" smtClean="0">
                <a:latin typeface="Times New Roman" panose="02020603050405020304" pitchFamily="18" charset="0"/>
              </a:rPr>
              <a:t>(“%d\n”, </a:t>
            </a:r>
            <a:r>
              <a:rPr lang="en-US" altLang="zh-CN" b="0" kern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b="0" kern="0" dirty="0" smtClean="0">
                <a:latin typeface="Times New Roman" panose="02020603050405020304" pitchFamily="18" charset="0"/>
              </a:rPr>
              <a:t> + t);</a:t>
            </a:r>
            <a:endParaRPr lang="en-US" altLang="zh-CN" b="0" kern="0" dirty="0" smtClean="0">
              <a:latin typeface="Times New Roman" panose="02020603050405020304" pitchFamily="18" charset="0"/>
            </a:endParaRPr>
          </a:p>
          <a:p>
            <a:pPr marL="0" lvl="1" indent="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}</a:t>
            </a:r>
            <a:endParaRPr lang="en-US" altLang="zh-CN" kern="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1" indent="0">
              <a:lnSpc>
                <a:spcPct val="80000"/>
              </a:lnSpc>
              <a:buNone/>
            </a:pPr>
            <a:r>
              <a:rPr lang="en-US" altLang="zh-CN" b="0" kern="0" dirty="0">
                <a:latin typeface="Times New Roman" panose="02020603050405020304" pitchFamily="18" charset="0"/>
              </a:rPr>
              <a:t> </a:t>
            </a:r>
            <a:r>
              <a:rPr lang="en-US" altLang="zh-CN" b="0" kern="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b="0" kern="0" dirty="0" err="1" smtClean="0">
                <a:latin typeface="Times New Roman" panose="02020603050405020304" pitchFamily="18" charset="0"/>
              </a:rPr>
              <a:t>printf</a:t>
            </a:r>
            <a:r>
              <a:rPr lang="en-US" altLang="zh-CN" b="0" kern="0" dirty="0" smtClean="0">
                <a:latin typeface="Times New Roman" panose="02020603050405020304" pitchFamily="18" charset="0"/>
              </a:rPr>
              <a:t>(“%d\n”, </a:t>
            </a:r>
            <a:r>
              <a:rPr lang="en-US" altLang="zh-CN" b="0" kern="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b="0" kern="0" dirty="0" smtClean="0">
                <a:latin typeface="Times New Roman" panose="02020603050405020304" pitchFamily="18" charset="0"/>
              </a:rPr>
              <a:t>);</a:t>
            </a:r>
            <a:endParaRPr lang="en-US" altLang="zh-CN" b="0" kern="0" dirty="0" smtClean="0">
              <a:latin typeface="Times New Roman" panose="02020603050405020304" pitchFamily="18" charset="0"/>
            </a:endParaRPr>
          </a:p>
          <a:p>
            <a:pPr marL="0" lvl="1" indent="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b="0" kern="0" dirty="0" smtClean="0">
                <a:latin typeface="Times New Roman" panose="02020603050405020304" pitchFamily="18" charset="0"/>
              </a:rPr>
              <a:t>        return 0;    </a:t>
            </a:r>
            <a:endParaRPr lang="en-US" altLang="zh-CN" b="0" kern="0" dirty="0" smtClean="0">
              <a:latin typeface="Times New Roman" panose="02020603050405020304" pitchFamily="18" charset="0"/>
            </a:endParaRPr>
          </a:p>
          <a:p>
            <a:pPr marL="0" lvl="1" indent="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b="0" kern="0" dirty="0" smtClean="0">
                <a:latin typeface="Times New Roman" panose="02020603050405020304" pitchFamily="18" charset="0"/>
              </a:rPr>
              <a:t>  }</a:t>
            </a:r>
            <a:endParaRPr lang="zh-CN" altLang="en-US" b="0" kern="0" dirty="0" smtClean="0">
              <a:latin typeface="Times New Roman" panose="02020603050405020304" pitchFamily="18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627313" y="332656"/>
            <a:ext cx="6324600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600" b="0" dirty="0" smtClean="0"/>
              <a:t>局部变量</a:t>
            </a:r>
            <a:endParaRPr lang="zh-CN" altLang="en-US" sz="36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40013" y="260350"/>
            <a:ext cx="6324600" cy="533400"/>
          </a:xfrm>
        </p:spPr>
        <p:txBody>
          <a:bodyPr/>
          <a:lstStyle/>
          <a:p>
            <a:r>
              <a:rPr lang="zh-CN" altLang="en-US" sz="3600" smtClean="0"/>
              <a:t>全局变量</a:t>
            </a:r>
            <a:endParaRPr lang="zh-CN" altLang="en-US" sz="3600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2016125"/>
            <a:ext cx="8229600" cy="3357563"/>
          </a:xfrm>
        </p:spPr>
        <p:txBody>
          <a:bodyPr/>
          <a:lstStyle/>
          <a:p>
            <a:r>
              <a:rPr lang="zh-CN" altLang="en-US" dirty="0" smtClean="0"/>
              <a:t>全局变量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在函数外部定义的变量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作用域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从定义变量的位置开始到该程序源文件结束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485900"/>
            <a:ext cx="3744094" cy="5256213"/>
          </a:xfrm>
          <a:solidFill>
            <a:srgbClr val="CCFFCC"/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err="1" smtClean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x, y;</a:t>
            </a:r>
            <a:endParaRPr lang="en-US" altLang="zh-CN" sz="2400" b="1" dirty="0" smtClean="0">
              <a:solidFill>
                <a:srgbClr val="A500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dirty="0" smtClean="0">
              <a:solidFill>
                <a:srgbClr val="A500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  f1(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m) 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x+m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y=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y+m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…  }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 a, b; </a:t>
            </a:r>
            <a:endParaRPr lang="en-US" altLang="zh-CN" sz="2400" b="1" dirty="0" smtClean="0">
              <a:solidFill>
                <a:srgbClr val="A500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dirty="0" smtClean="0">
              <a:solidFill>
                <a:srgbClr val="A500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f2(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　　  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{ 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z ;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　　　　　　</a:t>
            </a:r>
            <a:endParaRPr lang="zh-CN" altLang="en-US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y=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z+a+b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 }            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main( 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　</a:t>
            </a:r>
            <a:endParaRPr lang="zh-CN" altLang="en-US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 ;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m=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x+y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…  }</a:t>
            </a:r>
            <a:endParaRPr lang="zh-CN" altLang="en-US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779" name="AutoShape 4"/>
          <p:cNvSpPr/>
          <p:nvPr/>
        </p:nvSpPr>
        <p:spPr bwMode="auto">
          <a:xfrm>
            <a:off x="6300788" y="1628800"/>
            <a:ext cx="433387" cy="5084762"/>
          </a:xfrm>
          <a:prstGeom prst="rightBrace">
            <a:avLst>
              <a:gd name="adj1" fmla="val 97772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b="0" i="1">
              <a:ea typeface="宋体" panose="02010600030101010101" pitchFamily="2" charset="-122"/>
            </a:endParaRPr>
          </a:p>
        </p:txBody>
      </p:sp>
      <p:sp>
        <p:nvSpPr>
          <p:cNvPr id="75780" name="Text Box 6"/>
          <p:cNvSpPr txBox="1">
            <a:spLocks noChangeArrowheads="1"/>
          </p:cNvSpPr>
          <p:nvPr/>
        </p:nvSpPr>
        <p:spPr bwMode="auto">
          <a:xfrm>
            <a:off x="6877050" y="3790950"/>
            <a:ext cx="1404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全局变量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y</a:t>
            </a:r>
            <a:r>
              <a:rPr lang="zh-CN" altLang="en-US">
                <a:latin typeface="Times New Roman" panose="02020603050405020304" pitchFamily="18" charset="0"/>
              </a:rPr>
              <a:t>的作用域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5781" name="AutoShape 7"/>
          <p:cNvSpPr/>
          <p:nvPr/>
        </p:nvSpPr>
        <p:spPr bwMode="auto">
          <a:xfrm>
            <a:off x="4356100" y="3356992"/>
            <a:ext cx="360363" cy="3429000"/>
          </a:xfrm>
          <a:prstGeom prst="rightBrace">
            <a:avLst>
              <a:gd name="adj1" fmla="val 79295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b="0" i="1">
              <a:ea typeface="宋体" panose="02010600030101010101" pitchFamily="2" charset="-122"/>
            </a:endParaRPr>
          </a:p>
        </p:txBody>
      </p:sp>
      <p:sp>
        <p:nvSpPr>
          <p:cNvPr id="75782" name="Text Box 8"/>
          <p:cNvSpPr txBox="1">
            <a:spLocks noChangeArrowheads="1"/>
          </p:cNvSpPr>
          <p:nvPr/>
        </p:nvSpPr>
        <p:spPr bwMode="auto">
          <a:xfrm>
            <a:off x="4787900" y="4600575"/>
            <a:ext cx="1368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全局变量</a:t>
            </a:r>
            <a:r>
              <a:rPr lang="en-US" altLang="zh-CN" sz="2000">
                <a:latin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zh-CN" altLang="en-US" sz="2000">
                <a:latin typeface="Times New Roman" panose="02020603050405020304" pitchFamily="18" charset="0"/>
              </a:rPr>
              <a:t>的作用域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5783" name="Rectangle 2"/>
          <p:cNvSpPr>
            <a:spLocks noChangeArrowheads="1"/>
          </p:cNvSpPr>
          <p:nvPr/>
        </p:nvSpPr>
        <p:spPr bwMode="auto">
          <a:xfrm>
            <a:off x="2627784" y="332656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en-US" sz="3600" b="0">
                <a:solidFill>
                  <a:schemeClr val="bg1"/>
                </a:solidFill>
              </a:rPr>
              <a:t>全局变量</a:t>
            </a:r>
            <a:endParaRPr lang="zh-CN" altLang="en-US" sz="3600" b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27313" y="332656"/>
            <a:ext cx="6324600" cy="533400"/>
          </a:xfrm>
        </p:spPr>
        <p:txBody>
          <a:bodyPr/>
          <a:lstStyle/>
          <a:p>
            <a:r>
              <a:rPr lang="zh-CN" altLang="en-US" sz="3600" dirty="0" smtClean="0"/>
              <a:t>说明</a:t>
            </a:r>
            <a:endParaRPr lang="zh-CN" altLang="en-US" sz="3600" dirty="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89036" y="1617663"/>
            <a:ext cx="3671639" cy="497968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 smtClean="0"/>
              <a:t>在一个函数内部，既可以使用本函数定义的局部变量，也可以使用在此函数前定义的全局变量</a:t>
            </a:r>
            <a:endParaRPr lang="en-US" altLang="zh-CN" sz="2800" dirty="0" smtClean="0"/>
          </a:p>
          <a:p>
            <a:pPr>
              <a:lnSpc>
                <a:spcPct val="90000"/>
              </a:lnSpc>
            </a:pPr>
            <a:endParaRPr lang="zh-CN" altLang="en-US" sz="2800" dirty="0" smtClean="0"/>
          </a:p>
          <a:p>
            <a:pPr>
              <a:lnSpc>
                <a:spcPct val="90000"/>
              </a:lnSpc>
            </a:pPr>
            <a:r>
              <a:rPr lang="zh-CN" altLang="en-US" sz="2800" dirty="0" smtClean="0">
                <a:solidFill>
                  <a:srgbClr val="FF3300"/>
                </a:solidFill>
              </a:rPr>
              <a:t>全局变量使得函数间多了一种传递信息的方式</a:t>
            </a:r>
            <a:endParaRPr lang="en-US" altLang="zh-CN" sz="2800" dirty="0" smtClean="0">
              <a:solidFill>
                <a:srgbClr val="FF33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800" dirty="0" smtClean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800" dirty="0" smtClean="0"/>
          </a:p>
        </p:txBody>
      </p:sp>
      <p:sp>
        <p:nvSpPr>
          <p:cNvPr id="3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6770" y="1341120"/>
            <a:ext cx="3061335" cy="525653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kern="0" dirty="0" err="1" smtClean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kern="0" dirty="0" smtClean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x, y;</a:t>
            </a:r>
            <a:endParaRPr lang="en-US" altLang="zh-CN" sz="2400" b="1" kern="0" dirty="0" smtClean="0">
              <a:solidFill>
                <a:srgbClr val="A500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kern="0" dirty="0" smtClean="0">
              <a:solidFill>
                <a:srgbClr val="A500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  f1(</a:t>
            </a:r>
            <a:r>
              <a:rPr lang="en-US" altLang="zh-CN" sz="2400" b="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m) </a:t>
            </a:r>
            <a:endParaRPr lang="en-US" altLang="zh-CN" sz="2400" b="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</a:t>
            </a:r>
            <a:r>
              <a:rPr lang="en-US" altLang="zh-CN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x+m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+m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;}</a:t>
            </a:r>
            <a:endParaRPr lang="en-US" altLang="zh-CN" sz="2400" b="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kern="0" dirty="0" smtClean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 a, b; </a:t>
            </a:r>
            <a:endParaRPr lang="en-US" altLang="zh-CN" sz="2400" b="1" kern="0" dirty="0" smtClean="0">
              <a:solidFill>
                <a:srgbClr val="A500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kern="0" dirty="0" smtClean="0">
              <a:solidFill>
                <a:srgbClr val="A500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f2(</a:t>
            </a:r>
            <a:r>
              <a:rPr lang="en-US" altLang="zh-CN" sz="2400" b="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c)</a:t>
            </a:r>
            <a:r>
              <a:rPr lang="zh-CN" altLang="en-US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　　  </a:t>
            </a:r>
            <a:endParaRPr lang="en-US" altLang="zh-CN" sz="2400" b="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{  </a:t>
            </a:r>
            <a:r>
              <a:rPr lang="en-US" altLang="zh-CN" sz="2400" b="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z ;</a:t>
            </a:r>
            <a:r>
              <a:rPr lang="zh-CN" altLang="en-US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　　　　　　</a:t>
            </a:r>
            <a:endParaRPr lang="zh-CN" altLang="en-US" sz="2400" b="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</a:t>
            </a:r>
            <a:r>
              <a:rPr lang="en-US" altLang="zh-CN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z+a+b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en-US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           </a:t>
            </a:r>
            <a:endParaRPr lang="en-US" altLang="zh-CN" sz="2400" b="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2400" b="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main( )</a:t>
            </a:r>
            <a:r>
              <a:rPr lang="zh-CN" altLang="en-US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　</a:t>
            </a:r>
            <a:endParaRPr lang="zh-CN" altLang="en-US" sz="2400" b="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</a:t>
            </a:r>
            <a:r>
              <a:rPr lang="en-US" altLang="zh-CN" sz="2400" b="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 ;  f1(m);</a:t>
            </a:r>
            <a:endParaRPr lang="en-US" altLang="zh-CN" sz="2400" b="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m=</a:t>
            </a:r>
            <a:r>
              <a:rPr lang="en-US" altLang="zh-CN" sz="28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…  }</a:t>
            </a:r>
            <a:endParaRPr lang="zh-CN" altLang="en-US" sz="2400" b="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00244" y="1412776"/>
            <a:ext cx="4125913" cy="532859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若在一个程序中，各个函数都要对同一个信息进行处理，就可以将这个信息定义成全局变量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 , a , b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采用这种方式，若在某个函数内部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对多个全局变量进行了修改，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则可以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从函数内部得到多个计算后的值</a:t>
            </a:r>
            <a:endParaRPr lang="en-US" altLang="zh-CN" sz="2400" dirty="0" smtClean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函数得到两个值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627313" y="332656"/>
            <a:ext cx="6324600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600" dirty="0" smtClean="0"/>
              <a:t>说明</a:t>
            </a:r>
            <a:endParaRPr lang="zh-CN" altLang="en-US" sz="3600" dirty="0" smtClean="0"/>
          </a:p>
        </p:txBody>
      </p:sp>
      <p:sp>
        <p:nvSpPr>
          <p:cNvPr id="3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26770" y="1341120"/>
            <a:ext cx="3061335" cy="525653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kern="0" dirty="0" err="1" smtClean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kern="0" dirty="0" smtClean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x, y;</a:t>
            </a:r>
            <a:endParaRPr lang="en-US" altLang="zh-CN" sz="2400" b="1" kern="0" dirty="0" smtClean="0">
              <a:solidFill>
                <a:srgbClr val="A500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kern="0" dirty="0" smtClean="0">
              <a:solidFill>
                <a:srgbClr val="A500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  f1(</a:t>
            </a:r>
            <a:r>
              <a:rPr lang="en-US" altLang="zh-CN" sz="2400" b="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m) </a:t>
            </a:r>
            <a:endParaRPr lang="en-US" altLang="zh-CN" sz="2400" b="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</a:t>
            </a:r>
            <a:r>
              <a:rPr lang="en-US" altLang="zh-CN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x+m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+m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;}</a:t>
            </a:r>
            <a:endParaRPr lang="en-US" altLang="zh-CN" sz="2400" b="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kern="0" dirty="0" smtClean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 a, b; </a:t>
            </a:r>
            <a:endParaRPr lang="en-US" altLang="zh-CN" sz="2400" b="1" kern="0" dirty="0" smtClean="0">
              <a:solidFill>
                <a:srgbClr val="A500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kern="0" dirty="0" smtClean="0">
              <a:solidFill>
                <a:srgbClr val="A500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f2(</a:t>
            </a:r>
            <a:r>
              <a:rPr lang="en-US" altLang="zh-CN" sz="2400" b="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c)</a:t>
            </a:r>
            <a:r>
              <a:rPr lang="zh-CN" altLang="en-US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　　  </a:t>
            </a:r>
            <a:endParaRPr lang="en-US" altLang="zh-CN" sz="2400" b="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{  </a:t>
            </a:r>
            <a:r>
              <a:rPr lang="en-US" altLang="zh-CN" sz="2400" b="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z ;</a:t>
            </a:r>
            <a:r>
              <a:rPr lang="zh-CN" altLang="en-US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　　　　　　</a:t>
            </a:r>
            <a:endParaRPr lang="zh-CN" altLang="en-US" sz="2400" b="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</a:t>
            </a:r>
            <a:r>
              <a:rPr lang="en-US" altLang="zh-CN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z+a+b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en-US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           </a:t>
            </a:r>
            <a:endParaRPr lang="en-US" altLang="zh-CN" sz="2400" b="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2400" b="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main( )</a:t>
            </a:r>
            <a:r>
              <a:rPr lang="zh-CN" altLang="en-US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　</a:t>
            </a:r>
            <a:endParaRPr lang="zh-CN" altLang="en-US" sz="2400" b="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</a:t>
            </a:r>
            <a:r>
              <a:rPr lang="en-US" altLang="zh-CN" sz="2400" b="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 ;  f1(m);</a:t>
            </a:r>
            <a:endParaRPr lang="en-US" altLang="zh-CN" sz="2400" b="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m=</a:t>
            </a:r>
            <a:r>
              <a:rPr lang="en-US" altLang="zh-CN" sz="28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…  }</a:t>
            </a:r>
            <a:endParaRPr lang="zh-CN" altLang="en-US" sz="2400" b="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3"/>
          <p:cNvGrpSpPr/>
          <p:nvPr/>
        </p:nvGrpSpPr>
        <p:grpSpPr bwMode="auto">
          <a:xfrm>
            <a:off x="611188" y="1662113"/>
            <a:ext cx="8077200" cy="3810000"/>
            <a:chOff x="0" y="0"/>
            <a:chExt cx="5088" cy="2400"/>
          </a:xfrm>
        </p:grpSpPr>
        <p:sp>
          <p:nvSpPr>
            <p:cNvPr id="44038" name="Rectangle 5"/>
            <p:cNvSpPr>
              <a:spLocks noChangeArrowheads="1"/>
            </p:cNvSpPr>
            <p:nvPr/>
          </p:nvSpPr>
          <p:spPr bwMode="auto">
            <a:xfrm>
              <a:off x="1776" y="0"/>
              <a:ext cx="672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defRPr/>
              </a:pPr>
              <a:r>
                <a:rPr lang="zh-CN" altLang="en-US" sz="2400" b="0">
                  <a:latin typeface="Times New Roman" panose="02020603050405020304" pitchFamily="18" charset="0"/>
                  <a:ea typeface="+mn-ea"/>
                </a:rPr>
                <a:t>主函数</a:t>
              </a:r>
              <a:endParaRPr lang="zh-CN" altLang="en-US" sz="2400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39" name="Rectangle 6"/>
            <p:cNvSpPr>
              <a:spLocks noChangeArrowheads="1"/>
            </p:cNvSpPr>
            <p:nvPr/>
          </p:nvSpPr>
          <p:spPr bwMode="auto">
            <a:xfrm>
              <a:off x="720" y="672"/>
              <a:ext cx="768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defRPr/>
              </a:pPr>
              <a:r>
                <a:rPr lang="zh-CN" altLang="en-US" sz="2400" b="0">
                  <a:latin typeface="Times New Roman" panose="02020603050405020304" pitchFamily="18" charset="0"/>
                  <a:ea typeface="+mn-ea"/>
                </a:rPr>
                <a:t>子函数1</a:t>
              </a:r>
              <a:endParaRPr lang="zh-CN" altLang="en-US" sz="2400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40" name="Rectangle 7"/>
            <p:cNvSpPr>
              <a:spLocks noChangeArrowheads="1"/>
            </p:cNvSpPr>
            <p:nvPr/>
          </p:nvSpPr>
          <p:spPr bwMode="auto">
            <a:xfrm>
              <a:off x="1728" y="672"/>
              <a:ext cx="768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defRPr/>
              </a:pPr>
              <a:r>
                <a:rPr lang="zh-CN" altLang="en-US" sz="2400" b="0">
                  <a:latin typeface="Times New Roman" panose="02020603050405020304" pitchFamily="18" charset="0"/>
                  <a:ea typeface="+mn-ea"/>
                </a:rPr>
                <a:t>子函数2</a:t>
              </a:r>
              <a:endParaRPr lang="zh-CN" altLang="en-US" sz="2400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41" name="Rectangle 8"/>
            <p:cNvSpPr>
              <a:spLocks noChangeArrowheads="1"/>
            </p:cNvSpPr>
            <p:nvPr/>
          </p:nvSpPr>
          <p:spPr bwMode="auto">
            <a:xfrm>
              <a:off x="2976" y="672"/>
              <a:ext cx="768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defRPr/>
              </a:pPr>
              <a:r>
                <a:rPr lang="zh-CN" altLang="en-US" sz="2400" b="0">
                  <a:latin typeface="Times New Roman" panose="02020603050405020304" pitchFamily="18" charset="0"/>
                  <a:ea typeface="+mn-ea"/>
                </a:rPr>
                <a:t>子函数</a:t>
              </a:r>
              <a:r>
                <a:rPr lang="en-US" altLang="zh-CN" sz="2400" b="0">
                  <a:latin typeface="Times New Roman" panose="02020603050405020304" pitchFamily="18" charset="0"/>
                  <a:ea typeface="+mn-ea"/>
                </a:rPr>
                <a:t>n</a:t>
              </a:r>
              <a:endParaRPr lang="en-US" altLang="zh-CN" sz="2400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42" name="Text Box 9"/>
            <p:cNvSpPr txBox="1">
              <a:spLocks noChangeArrowheads="1"/>
            </p:cNvSpPr>
            <p:nvPr/>
          </p:nvSpPr>
          <p:spPr bwMode="auto">
            <a:xfrm>
              <a:off x="2592" y="6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sz="2400" b="0" dirty="0">
                  <a:latin typeface="Times New Roman" panose="02020603050405020304" pitchFamily="18" charset="0"/>
                  <a:ea typeface="+mn-ea"/>
                </a:rPr>
                <a:t>…</a:t>
              </a:r>
              <a:endParaRPr lang="zh-CN" altLang="en-US" sz="2400" b="0" dirty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43" name="Rectangle 10"/>
            <p:cNvSpPr>
              <a:spLocks noChangeArrowheads="1"/>
            </p:cNvSpPr>
            <p:nvPr/>
          </p:nvSpPr>
          <p:spPr bwMode="auto">
            <a:xfrm>
              <a:off x="0" y="1440"/>
              <a:ext cx="81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defRPr/>
              </a:pPr>
              <a:r>
                <a:rPr lang="zh-CN" altLang="en-US" sz="2400" b="0">
                  <a:latin typeface="Times New Roman" panose="02020603050405020304" pitchFamily="18" charset="0"/>
                  <a:ea typeface="+mn-ea"/>
                </a:rPr>
                <a:t>子函数21</a:t>
              </a:r>
              <a:endParaRPr lang="zh-CN" altLang="en-US" sz="2400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44" name="Rectangle 11"/>
            <p:cNvSpPr>
              <a:spLocks noChangeArrowheads="1"/>
            </p:cNvSpPr>
            <p:nvPr/>
          </p:nvSpPr>
          <p:spPr bwMode="auto">
            <a:xfrm>
              <a:off x="1056" y="1440"/>
              <a:ext cx="81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defRPr/>
              </a:pPr>
              <a:r>
                <a:rPr lang="zh-CN" altLang="en-US" sz="2400" b="0">
                  <a:latin typeface="Times New Roman" panose="02020603050405020304" pitchFamily="18" charset="0"/>
                  <a:ea typeface="+mn-ea"/>
                </a:rPr>
                <a:t>子函数22</a:t>
              </a:r>
              <a:endParaRPr lang="zh-CN" altLang="en-US" sz="2400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45" name="Rectangle 12"/>
            <p:cNvSpPr>
              <a:spLocks noChangeArrowheads="1"/>
            </p:cNvSpPr>
            <p:nvPr/>
          </p:nvSpPr>
          <p:spPr bwMode="auto">
            <a:xfrm>
              <a:off x="2256" y="1440"/>
              <a:ext cx="81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defRPr/>
              </a:pPr>
              <a:r>
                <a:rPr lang="zh-CN" altLang="en-US" sz="2400" b="0">
                  <a:latin typeface="Times New Roman" panose="02020603050405020304" pitchFamily="18" charset="0"/>
                  <a:ea typeface="+mn-ea"/>
                </a:rPr>
                <a:t>子函数</a:t>
              </a:r>
              <a:r>
                <a:rPr lang="en-US" altLang="zh-CN" sz="2400" b="0">
                  <a:latin typeface="Times New Roman" panose="02020603050405020304" pitchFamily="18" charset="0"/>
                  <a:ea typeface="+mn-ea"/>
                </a:rPr>
                <a:t>n1</a:t>
              </a:r>
              <a:endParaRPr lang="en-US" altLang="zh-CN" sz="2400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46" name="Text Box 13"/>
            <p:cNvSpPr txBox="1">
              <a:spLocks noChangeArrowheads="1"/>
            </p:cNvSpPr>
            <p:nvPr/>
          </p:nvSpPr>
          <p:spPr bwMode="auto">
            <a:xfrm>
              <a:off x="1920" y="144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sz="2400" b="0">
                  <a:latin typeface="Times New Roman" panose="02020603050405020304" pitchFamily="18" charset="0"/>
                  <a:ea typeface="+mn-ea"/>
                </a:rPr>
                <a:t>…</a:t>
              </a:r>
              <a:endParaRPr lang="zh-CN" altLang="en-US" sz="2400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47" name="Rectangle 14"/>
            <p:cNvSpPr>
              <a:spLocks noChangeArrowheads="1"/>
            </p:cNvSpPr>
            <p:nvPr/>
          </p:nvSpPr>
          <p:spPr bwMode="auto">
            <a:xfrm>
              <a:off x="3264" y="1440"/>
              <a:ext cx="81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defRPr/>
              </a:pPr>
              <a:r>
                <a:rPr lang="zh-CN" altLang="en-US" sz="2400" b="0" dirty="0">
                  <a:latin typeface="Times New Roman" panose="02020603050405020304" pitchFamily="18" charset="0"/>
                  <a:ea typeface="+mn-ea"/>
                </a:rPr>
                <a:t>子函数</a:t>
              </a:r>
              <a:r>
                <a:rPr lang="en-US" altLang="zh-CN" sz="2400" b="0" dirty="0">
                  <a:latin typeface="Times New Roman" panose="02020603050405020304" pitchFamily="18" charset="0"/>
                  <a:ea typeface="+mn-ea"/>
                </a:rPr>
                <a:t>n2</a:t>
              </a:r>
              <a:endParaRPr lang="en-US" altLang="zh-CN" sz="2400" b="0" dirty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48" name="Rectangle 15"/>
            <p:cNvSpPr>
              <a:spLocks noChangeArrowheads="1"/>
            </p:cNvSpPr>
            <p:nvPr/>
          </p:nvSpPr>
          <p:spPr bwMode="auto">
            <a:xfrm>
              <a:off x="4272" y="1440"/>
              <a:ext cx="81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defRPr/>
              </a:pPr>
              <a:r>
                <a:rPr lang="zh-CN" altLang="en-US" sz="2400" b="0">
                  <a:latin typeface="Times New Roman" panose="02020603050405020304" pitchFamily="18" charset="0"/>
                  <a:ea typeface="+mn-ea"/>
                </a:rPr>
                <a:t>子函数</a:t>
              </a:r>
              <a:r>
                <a:rPr lang="en-US" altLang="zh-CN" sz="2400" b="0">
                  <a:latin typeface="Times New Roman" panose="02020603050405020304" pitchFamily="18" charset="0"/>
                  <a:ea typeface="+mn-ea"/>
                </a:rPr>
                <a:t>n3</a:t>
              </a:r>
              <a:endParaRPr lang="en-US" altLang="zh-CN" sz="2400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49" name="Rectangle 16"/>
            <p:cNvSpPr>
              <a:spLocks noChangeArrowheads="1"/>
            </p:cNvSpPr>
            <p:nvPr/>
          </p:nvSpPr>
          <p:spPr bwMode="auto">
            <a:xfrm>
              <a:off x="1056" y="2112"/>
              <a:ext cx="912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defRPr/>
              </a:pPr>
              <a:r>
                <a:rPr lang="zh-CN" altLang="en-US" sz="2400" b="0">
                  <a:latin typeface="Times New Roman" panose="02020603050405020304" pitchFamily="18" charset="0"/>
                  <a:ea typeface="+mn-ea"/>
                </a:rPr>
                <a:t>子函数221</a:t>
              </a:r>
              <a:endParaRPr lang="zh-CN" altLang="en-US" sz="2400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50" name="Line 17"/>
            <p:cNvSpPr>
              <a:spLocks noChangeShapeType="1"/>
            </p:cNvSpPr>
            <p:nvPr/>
          </p:nvSpPr>
          <p:spPr bwMode="auto">
            <a:xfrm>
              <a:off x="2112" y="288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51" name="Line 18"/>
            <p:cNvSpPr>
              <a:spLocks noChangeShapeType="1"/>
            </p:cNvSpPr>
            <p:nvPr/>
          </p:nvSpPr>
          <p:spPr bwMode="auto">
            <a:xfrm flipH="1">
              <a:off x="1104" y="288"/>
              <a:ext cx="816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52" name="Line 19"/>
            <p:cNvSpPr>
              <a:spLocks noChangeShapeType="1"/>
            </p:cNvSpPr>
            <p:nvPr/>
          </p:nvSpPr>
          <p:spPr bwMode="auto">
            <a:xfrm>
              <a:off x="2352" y="288"/>
              <a:ext cx="1056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53" name="Line 20"/>
            <p:cNvSpPr>
              <a:spLocks noChangeShapeType="1"/>
            </p:cNvSpPr>
            <p:nvPr/>
          </p:nvSpPr>
          <p:spPr bwMode="auto">
            <a:xfrm flipH="1">
              <a:off x="384" y="960"/>
              <a:ext cx="1488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54" name="Line 21"/>
            <p:cNvSpPr>
              <a:spLocks noChangeShapeType="1"/>
            </p:cNvSpPr>
            <p:nvPr/>
          </p:nvSpPr>
          <p:spPr bwMode="auto">
            <a:xfrm flipH="1">
              <a:off x="1392" y="960"/>
              <a:ext cx="624" cy="480"/>
            </a:xfrm>
            <a:prstGeom prst="line">
              <a:avLst/>
            </a:prstGeom>
            <a:noFill/>
            <a:ln w="57150" cap="sq">
              <a:solidFill>
                <a:srgbClr val="FFC000"/>
              </a:solidFill>
              <a:rou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55" name="Line 22"/>
            <p:cNvSpPr>
              <a:spLocks noChangeShapeType="1"/>
            </p:cNvSpPr>
            <p:nvPr/>
          </p:nvSpPr>
          <p:spPr bwMode="auto">
            <a:xfrm flipH="1">
              <a:off x="2592" y="960"/>
              <a:ext cx="528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56" name="Line 23"/>
            <p:cNvSpPr>
              <a:spLocks noChangeShapeType="1"/>
            </p:cNvSpPr>
            <p:nvPr/>
          </p:nvSpPr>
          <p:spPr bwMode="auto">
            <a:xfrm>
              <a:off x="1440" y="1728"/>
              <a:ext cx="0" cy="384"/>
            </a:xfrm>
            <a:prstGeom prst="line">
              <a:avLst/>
            </a:prstGeom>
            <a:noFill/>
            <a:ln w="57150" cap="sq">
              <a:solidFill>
                <a:srgbClr val="FFC000"/>
              </a:solidFill>
              <a:rou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57" name="Line 24"/>
            <p:cNvSpPr>
              <a:spLocks noChangeShapeType="1"/>
            </p:cNvSpPr>
            <p:nvPr/>
          </p:nvSpPr>
          <p:spPr bwMode="auto">
            <a:xfrm>
              <a:off x="3360" y="960"/>
              <a:ext cx="192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58" name="Line 25"/>
            <p:cNvSpPr>
              <a:spLocks noChangeShapeType="1"/>
            </p:cNvSpPr>
            <p:nvPr/>
          </p:nvSpPr>
          <p:spPr bwMode="auto">
            <a:xfrm>
              <a:off x="3648" y="960"/>
              <a:ext cx="1008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Times New Roman" panose="02020603050405020304" pitchFamily="18" charset="0"/>
                <a:ea typeface="+mn-ea"/>
              </a:endParaRPr>
            </a:p>
          </p:txBody>
        </p:sp>
      </p:grpSp>
      <p:sp>
        <p:nvSpPr>
          <p:cNvPr id="49155" name="Text Box 26"/>
          <p:cNvSpPr txBox="1">
            <a:spLocks noChangeArrowheads="1"/>
          </p:cNvSpPr>
          <p:nvPr/>
        </p:nvSpPr>
        <p:spPr bwMode="auto">
          <a:xfrm>
            <a:off x="1306195" y="6005513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sz="2800">
                <a:latin typeface="黑体" panose="02010609060101010101" pitchFamily="49" charset="-122"/>
              </a:rPr>
              <a:t>函数之间调用关系示意图</a:t>
            </a:r>
            <a:endParaRPr lang="zh-CN" altLang="en-US" sz="2800">
              <a:latin typeface="黑体" panose="02010609060101010101" pitchFamily="49" charset="-122"/>
            </a:endParaRPr>
          </a:p>
        </p:txBody>
      </p:sp>
      <p:sp>
        <p:nvSpPr>
          <p:cNvPr id="49156" name="任意多边形 32"/>
          <p:cNvSpPr>
            <a:spLocks noChangeArrowheads="1"/>
          </p:cNvSpPr>
          <p:nvPr/>
        </p:nvSpPr>
        <p:spPr bwMode="auto">
          <a:xfrm>
            <a:off x="4500563" y="4365625"/>
            <a:ext cx="787400" cy="661988"/>
          </a:xfrm>
          <a:custGeom>
            <a:avLst/>
            <a:gdLst>
              <a:gd name="T0" fmla="*/ 0 w 929699"/>
              <a:gd name="T1" fmla="*/ 66415 h 653143"/>
              <a:gd name="T2" fmla="*/ 16537 w 929699"/>
              <a:gd name="T3" fmla="*/ 282266 h 653143"/>
              <a:gd name="T4" fmla="*/ 41345 w 929699"/>
              <a:gd name="T5" fmla="*/ 531320 h 653143"/>
              <a:gd name="T6" fmla="*/ 46857 w 929699"/>
              <a:gd name="T7" fmla="*/ 581134 h 653143"/>
              <a:gd name="T8" fmla="*/ 68908 w 929699"/>
              <a:gd name="T9" fmla="*/ 747171 h 653143"/>
              <a:gd name="T10" fmla="*/ 90957 w 929699"/>
              <a:gd name="T11" fmla="*/ 713962 h 653143"/>
              <a:gd name="T12" fmla="*/ 96471 w 929699"/>
              <a:gd name="T13" fmla="*/ 664152 h 653143"/>
              <a:gd name="T14" fmla="*/ 104739 w 929699"/>
              <a:gd name="T15" fmla="*/ 630945 h 653143"/>
              <a:gd name="T16" fmla="*/ 121277 w 929699"/>
              <a:gd name="T17" fmla="*/ 547926 h 653143"/>
              <a:gd name="T18" fmla="*/ 132302 w 929699"/>
              <a:gd name="T19" fmla="*/ 448301 h 653143"/>
              <a:gd name="T20" fmla="*/ 154352 w 929699"/>
              <a:gd name="T21" fmla="*/ 265661 h 653143"/>
              <a:gd name="T22" fmla="*/ 168135 w 929699"/>
              <a:gd name="T23" fmla="*/ 116226 h 653143"/>
              <a:gd name="T24" fmla="*/ 170891 w 929699"/>
              <a:gd name="T25" fmla="*/ 49813 h 653143"/>
              <a:gd name="T26" fmla="*/ 173647 w 929699"/>
              <a:gd name="T27" fmla="*/ 0 h 653143"/>
              <a:gd name="T28" fmla="*/ 168135 w 929699"/>
              <a:gd name="T29" fmla="*/ 66415 h 65314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929699"/>
              <a:gd name="T46" fmla="*/ 0 h 653143"/>
              <a:gd name="T47" fmla="*/ 929699 w 929699"/>
              <a:gd name="T48" fmla="*/ 653143 h 653143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929699" h="653143">
                <a:moveTo>
                  <a:pt x="0" y="58057"/>
                </a:moveTo>
                <a:cubicBezTo>
                  <a:pt x="46750" y="198306"/>
                  <a:pt x="6981" y="97977"/>
                  <a:pt x="87086" y="246743"/>
                </a:cubicBezTo>
                <a:cubicBezTo>
                  <a:pt x="180809" y="420801"/>
                  <a:pt x="69450" y="242061"/>
                  <a:pt x="217714" y="464457"/>
                </a:cubicBezTo>
                <a:cubicBezTo>
                  <a:pt x="227390" y="478971"/>
                  <a:pt x="235576" y="494599"/>
                  <a:pt x="246743" y="508000"/>
                </a:cubicBezTo>
                <a:cubicBezTo>
                  <a:pt x="334800" y="613670"/>
                  <a:pt x="296642" y="564857"/>
                  <a:pt x="362857" y="653143"/>
                </a:cubicBezTo>
                <a:cubicBezTo>
                  <a:pt x="366476" y="652419"/>
                  <a:pt x="464091" y="636018"/>
                  <a:pt x="478971" y="624114"/>
                </a:cubicBezTo>
                <a:cubicBezTo>
                  <a:pt x="492592" y="613217"/>
                  <a:pt x="495665" y="592907"/>
                  <a:pt x="508000" y="580572"/>
                </a:cubicBezTo>
                <a:cubicBezTo>
                  <a:pt x="520335" y="568237"/>
                  <a:pt x="538142" y="562710"/>
                  <a:pt x="551543" y="551543"/>
                </a:cubicBezTo>
                <a:cubicBezTo>
                  <a:pt x="663291" y="458419"/>
                  <a:pt x="530527" y="551038"/>
                  <a:pt x="638629" y="478972"/>
                </a:cubicBezTo>
                <a:cubicBezTo>
                  <a:pt x="657981" y="449943"/>
                  <a:pt x="675753" y="419797"/>
                  <a:pt x="696686" y="391886"/>
                </a:cubicBezTo>
                <a:cubicBezTo>
                  <a:pt x="736123" y="339303"/>
                  <a:pt x="777888" y="288089"/>
                  <a:pt x="812800" y="232229"/>
                </a:cubicBezTo>
                <a:cubicBezTo>
                  <a:pt x="830123" y="204512"/>
                  <a:pt x="872374" y="136258"/>
                  <a:pt x="885371" y="101600"/>
                </a:cubicBezTo>
                <a:cubicBezTo>
                  <a:pt x="892375" y="82922"/>
                  <a:pt x="894406" y="62723"/>
                  <a:pt x="899886" y="43543"/>
                </a:cubicBezTo>
                <a:cubicBezTo>
                  <a:pt x="904089" y="28832"/>
                  <a:pt x="929699" y="0"/>
                  <a:pt x="914400" y="0"/>
                </a:cubicBezTo>
                <a:cubicBezTo>
                  <a:pt x="882687" y="0"/>
                  <a:pt x="885371" y="39292"/>
                  <a:pt x="885371" y="58057"/>
                </a:cubicBezTo>
              </a:path>
            </a:pathLst>
          </a:custGeom>
          <a:noFill/>
          <a:ln w="50800" cap="sq">
            <a:solidFill>
              <a:srgbClr val="9900CC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9157" name="Rectangle 2"/>
          <p:cNvSpPr>
            <a:spLocks noChangeArrowheads="1"/>
          </p:cNvSpPr>
          <p:nvPr/>
        </p:nvSpPr>
        <p:spPr bwMode="auto">
          <a:xfrm>
            <a:off x="2555776" y="332656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en-US" sz="4000" b="0" dirty="0">
                <a:solidFill>
                  <a:schemeClr val="bg1"/>
                </a:solidFill>
              </a:rPr>
              <a:t>函数的调用</a:t>
            </a:r>
            <a:endParaRPr lang="zh-CN" altLang="en-US" sz="4000" b="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53225" y="5887085"/>
            <a:ext cx="2020570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000" b="0" dirty="0" smtClean="0">
                <a:latin typeface="+mn-ea"/>
                <a:ea typeface="+mn-ea"/>
              </a:rPr>
              <a:t>嵌套调用：</a:t>
            </a:r>
            <a:r>
              <a:rPr lang="zh-CN" altLang="en-US" sz="2000" b="0" dirty="0" smtClean="0">
                <a:latin typeface="+mn-ea"/>
                <a:ea typeface="+mn-ea"/>
                <a:sym typeface="+mn-ea"/>
              </a:rPr>
              <a:t>黄线</a:t>
            </a:r>
            <a:endParaRPr lang="en-US" altLang="zh-CN" sz="2000" b="0" dirty="0" smtClean="0">
              <a:latin typeface="+mn-ea"/>
              <a:ea typeface="+mn-ea"/>
            </a:endParaRPr>
          </a:p>
          <a:p>
            <a:pPr>
              <a:spcBef>
                <a:spcPts val="0"/>
              </a:spcBef>
            </a:pPr>
            <a:r>
              <a:rPr lang="zh-CN" altLang="en-US" sz="2000" b="0" dirty="0" smtClean="0">
                <a:latin typeface="+mn-ea"/>
                <a:ea typeface="+mn-ea"/>
              </a:rPr>
              <a:t>递归调用：</a:t>
            </a:r>
            <a:r>
              <a:rPr lang="zh-CN" altLang="en-US" sz="2000" b="0" dirty="0" smtClean="0">
                <a:latin typeface="+mn-ea"/>
                <a:ea typeface="+mn-ea"/>
                <a:sym typeface="+mn-ea"/>
              </a:rPr>
              <a:t>蓝线</a:t>
            </a:r>
            <a:endParaRPr lang="zh-CN" altLang="en-US" sz="2000" b="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55976" y="1772816"/>
            <a:ext cx="4392488" cy="4248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 smtClean="0">
                <a:latin typeface="黑体" panose="02010609060101010101" pitchFamily="49" charset="-122"/>
              </a:rPr>
              <a:t>尽量不要使用全局变量</a:t>
            </a:r>
            <a:endParaRPr lang="en-US" altLang="zh-CN" sz="2800" b="1" dirty="0" smtClean="0">
              <a:latin typeface="黑体" panose="02010609060101010101" pitchFamily="49" charset="-122"/>
            </a:endParaRPr>
          </a:p>
          <a:p>
            <a:pPr lvl="1">
              <a:lnSpc>
                <a:spcPct val="90000"/>
              </a:lnSpc>
            </a:pPr>
            <a:endParaRPr lang="en-US" altLang="zh-CN" sz="2400" dirty="0" smtClean="0">
              <a:latin typeface="黑体" panose="02010609060101010101" pitchFamily="49" charset="-122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黑体" panose="02010609060101010101" pitchFamily="49" charset="-122"/>
              </a:rPr>
              <a:t>因为结构化的程序设计要求各模块</a:t>
            </a:r>
            <a:r>
              <a:rPr lang="en-US" altLang="zh-CN" sz="2400" dirty="0" smtClean="0">
                <a:latin typeface="黑体" panose="02010609060101010101" pitchFamily="49" charset="-122"/>
              </a:rPr>
              <a:t>(</a:t>
            </a:r>
            <a:r>
              <a:rPr lang="zh-CN" altLang="en-US" sz="2400" dirty="0" smtClean="0">
                <a:latin typeface="黑体" panose="02010609060101010101" pitchFamily="49" charset="-122"/>
              </a:rPr>
              <a:t>函数</a:t>
            </a:r>
            <a:r>
              <a:rPr lang="en-US" altLang="zh-CN" sz="2400" dirty="0" smtClean="0">
                <a:latin typeface="黑体" panose="02010609060101010101" pitchFamily="49" charset="-122"/>
              </a:rPr>
              <a:t>)</a:t>
            </a:r>
            <a:r>
              <a:rPr lang="zh-CN" altLang="en-US" sz="2400" dirty="0" smtClean="0">
                <a:latin typeface="黑体" panose="02010609060101010101" pitchFamily="49" charset="-122"/>
              </a:rPr>
              <a:t>间的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藕合性要尽量小、内聚性要高</a:t>
            </a:r>
            <a:endParaRPr lang="en-US" altLang="zh-CN" sz="2400" dirty="0" smtClean="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pPr lvl="1">
              <a:lnSpc>
                <a:spcPct val="90000"/>
              </a:lnSpc>
            </a:pPr>
            <a:endParaRPr lang="zh-CN" altLang="en-US" sz="2400" dirty="0" smtClean="0">
              <a:latin typeface="黑体" panose="02010609060101010101" pitchFamily="49" charset="-122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黑体" panose="02010609060101010101" pitchFamily="49" charset="-122"/>
              </a:rPr>
              <a:t>即各模块的独立性要高</a:t>
            </a:r>
            <a:r>
              <a:rPr lang="zh-CN" altLang="en-US" sz="2400" dirty="0" smtClean="0">
                <a:latin typeface="黑体" panose="02010609060101010101" pitchFamily="49" charset="-122"/>
              </a:rPr>
              <a:t>，</a:t>
            </a:r>
            <a:r>
              <a:rPr lang="zh-CN" altLang="en-US" sz="2400" dirty="0">
                <a:latin typeface="黑体" panose="02010609060101010101" pitchFamily="49" charset="-122"/>
              </a:rPr>
              <a:t>不要互相</a:t>
            </a:r>
            <a:r>
              <a:rPr lang="zh-CN" altLang="en-US" sz="2400" dirty="0" smtClean="0">
                <a:latin typeface="黑体" panose="02010609060101010101" pitchFamily="49" charset="-122"/>
              </a:rPr>
              <a:t>干扰</a:t>
            </a:r>
            <a:r>
              <a:rPr lang="zh-CN" altLang="en-US" sz="2400" dirty="0">
                <a:latin typeface="黑体" panose="02010609060101010101" pitchFamily="49" charset="-122"/>
              </a:rPr>
              <a:t>，</a:t>
            </a:r>
            <a:r>
              <a:rPr lang="zh-CN" altLang="en-US" sz="2400" dirty="0" smtClean="0">
                <a:latin typeface="黑体" panose="02010609060101010101" pitchFamily="49" charset="-122"/>
              </a:rPr>
              <a:t>各模块间传递的信息要尽量少</a:t>
            </a:r>
            <a:endParaRPr lang="zh-CN" altLang="en-US" sz="2400" dirty="0" smtClean="0">
              <a:latin typeface="黑体" panose="02010609060101010101" pitchFamily="49" charset="-122"/>
            </a:endParaRPr>
          </a:p>
        </p:txBody>
      </p:sp>
      <p:sp>
        <p:nvSpPr>
          <p:cNvPr id="77827" name="Rectangle 2"/>
          <p:cNvSpPr>
            <a:spLocks noChangeArrowheads="1"/>
          </p:cNvSpPr>
          <p:nvPr/>
        </p:nvSpPr>
        <p:spPr bwMode="auto">
          <a:xfrm>
            <a:off x="2627313" y="303312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en-US" sz="4000" b="0">
                <a:solidFill>
                  <a:schemeClr val="bg1"/>
                </a:solidFill>
              </a:rPr>
              <a:t>说明</a:t>
            </a:r>
            <a:endParaRPr lang="zh-CN" altLang="en-US" sz="4000" b="0">
              <a:solidFill>
                <a:schemeClr val="bg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6770" y="1341120"/>
            <a:ext cx="3061335" cy="525653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kern="0" dirty="0" err="1" smtClean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kern="0" dirty="0" smtClean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x, y;</a:t>
            </a:r>
            <a:endParaRPr lang="en-US" altLang="zh-CN" sz="2400" b="1" kern="0" dirty="0" smtClean="0">
              <a:solidFill>
                <a:srgbClr val="A500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kern="0" dirty="0" smtClean="0">
              <a:solidFill>
                <a:srgbClr val="A500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  f1(</a:t>
            </a:r>
            <a:r>
              <a:rPr lang="en-US" altLang="zh-CN" sz="2400" b="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m) </a:t>
            </a:r>
            <a:endParaRPr lang="en-US" altLang="zh-CN" sz="2400" b="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</a:t>
            </a:r>
            <a:r>
              <a:rPr lang="en-US" altLang="zh-CN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x+m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+m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;}</a:t>
            </a:r>
            <a:endParaRPr lang="en-US" altLang="zh-CN" sz="2400" b="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kern="0" dirty="0" smtClean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 a, b; </a:t>
            </a:r>
            <a:endParaRPr lang="en-US" altLang="zh-CN" sz="2400" b="1" kern="0" dirty="0" smtClean="0">
              <a:solidFill>
                <a:srgbClr val="A500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kern="0" dirty="0" smtClean="0">
              <a:solidFill>
                <a:srgbClr val="A500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f2(</a:t>
            </a:r>
            <a:r>
              <a:rPr lang="en-US" altLang="zh-CN" sz="2400" b="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c)</a:t>
            </a:r>
            <a:r>
              <a:rPr lang="zh-CN" altLang="en-US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　　  </a:t>
            </a:r>
            <a:endParaRPr lang="en-US" altLang="zh-CN" sz="2400" b="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{  </a:t>
            </a:r>
            <a:r>
              <a:rPr lang="en-US" altLang="zh-CN" sz="2400" b="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z ;</a:t>
            </a:r>
            <a:r>
              <a:rPr lang="zh-CN" altLang="en-US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　　　　　　</a:t>
            </a:r>
            <a:endParaRPr lang="zh-CN" altLang="en-US" sz="2400" b="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</a:t>
            </a:r>
            <a:r>
              <a:rPr lang="en-US" altLang="zh-CN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z+a+b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en-US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           </a:t>
            </a:r>
            <a:endParaRPr lang="en-US" altLang="zh-CN" sz="2400" b="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2400" b="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main( )</a:t>
            </a:r>
            <a:r>
              <a:rPr lang="zh-CN" altLang="en-US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　</a:t>
            </a:r>
            <a:endParaRPr lang="zh-CN" altLang="en-US" sz="2400" b="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</a:t>
            </a:r>
            <a:r>
              <a:rPr lang="en-US" altLang="zh-CN" sz="2400" b="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 ;  f1(m);</a:t>
            </a:r>
            <a:endParaRPr lang="en-US" altLang="zh-CN" sz="2400" b="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m=</a:t>
            </a:r>
            <a:r>
              <a:rPr lang="en-US" altLang="zh-CN" sz="28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…  }</a:t>
            </a:r>
            <a:endParaRPr lang="zh-CN" altLang="en-US" sz="2400" b="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29125" y="1916832"/>
            <a:ext cx="4751387" cy="1800200"/>
          </a:xfrm>
        </p:spPr>
        <p:txBody>
          <a:bodyPr/>
          <a:lstStyle/>
          <a:p>
            <a:r>
              <a:rPr lang="zh-CN" altLang="en-US" sz="2800" dirty="0" smtClean="0"/>
              <a:t>若全局变量和局部变量重名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zh-CN" sz="2400" dirty="0" smtClean="0"/>
              <a:t>在同一作用域内，局部变量起作用</a:t>
            </a:r>
            <a:endParaRPr lang="zh-CN" altLang="zh-CN" sz="2400" dirty="0"/>
          </a:p>
          <a:p>
            <a:endParaRPr lang="en-US" altLang="zh-CN" sz="2400" dirty="0" smtClean="0"/>
          </a:p>
          <a:p>
            <a:endParaRPr lang="zh-CN" altLang="en-US" sz="2800" dirty="0" smtClean="0"/>
          </a:p>
        </p:txBody>
      </p:sp>
      <p:sp>
        <p:nvSpPr>
          <p:cNvPr id="87044" name="Rectangle 2"/>
          <p:cNvSpPr>
            <a:spLocks noChangeArrowheads="1"/>
          </p:cNvSpPr>
          <p:nvPr/>
        </p:nvSpPr>
        <p:spPr bwMode="auto">
          <a:xfrm>
            <a:off x="2555776" y="303312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en-US" sz="4000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注意</a:t>
            </a:r>
            <a:endParaRPr lang="zh-CN" altLang="en-US" sz="4000" b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560" y="128905"/>
            <a:ext cx="4248150" cy="668210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sz="24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</a:pP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1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全局变量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</a:pP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echo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2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局部变量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("%3d",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a++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</a:pPr>
            <a:endParaRPr lang="en-US" altLang="zh-CN" sz="24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echo2( )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("%3d",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a++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}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</a:pP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echo( );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echo2( );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("%3d\n",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0;   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4715891" y="5469031"/>
            <a:ext cx="4392613" cy="11988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程序运行结果：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　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2  1  2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(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每个数字前面有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个空格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9888" y="303312"/>
            <a:ext cx="6324600" cy="533400"/>
          </a:xfrm>
        </p:spPr>
        <p:txBody>
          <a:bodyPr/>
          <a:lstStyle/>
          <a:p>
            <a:r>
              <a:rPr lang="zh-CN" altLang="en-US" sz="3600" smtClean="0"/>
              <a:t>变量作用域小结</a:t>
            </a:r>
            <a:endParaRPr lang="zh-CN" altLang="en-US" sz="3600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2938" y="1772816"/>
            <a:ext cx="8215312" cy="4320480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变量的作用域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指变量起作用的范围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语言中，如果按作用域的不同，变量分为：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局部变量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全局变量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用户可以根据需要，定义变量的作用域</a:t>
            </a:r>
            <a:endParaRPr lang="zh-CN" altLang="en-US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 idx="4294967295"/>
          </p:nvPr>
        </p:nvSpPr>
        <p:spPr>
          <a:xfrm>
            <a:off x="2567880" y="303312"/>
            <a:ext cx="6324600" cy="533400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</a:rPr>
              <a:t>变量的属性</a:t>
            </a:r>
            <a:endParaRPr lang="zh-CN" altLang="en-US" sz="3600" dirty="0" smtClean="0">
              <a:latin typeface="黑体" panose="02010609060101010101" pitchFamily="49" charset="-122"/>
            </a:endParaRPr>
          </a:p>
        </p:txBody>
      </p:sp>
      <p:sp>
        <p:nvSpPr>
          <p:cNvPr id="80899" name="内容占位符 2"/>
          <p:cNvSpPr>
            <a:spLocks noGrp="1"/>
          </p:cNvSpPr>
          <p:nvPr>
            <p:ph idx="4294967295"/>
          </p:nvPr>
        </p:nvSpPr>
        <p:spPr>
          <a:xfrm>
            <a:off x="755650" y="1412875"/>
            <a:ext cx="7850188" cy="5184775"/>
          </a:xfrm>
        </p:spPr>
        <p:txBody>
          <a:bodyPr/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语言中，定义数据实际有两个属性：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数据类型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决定分配多少内存空间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型：占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个字节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存储方式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类别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决定在内存中什么区域分配空间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zh-CN" altLang="en-US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动态存储方式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：如局部变量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zh-CN" altLang="en-US" sz="1800" dirty="0" smtClean="0"/>
              <a:t>在程序运行期间，根据需要动态分配和回收存储空间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18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动态存储区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分配空间</a:t>
            </a:r>
            <a:endParaRPr lang="zh-CN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zh-CN" altLang="en-US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静态存储方式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：如全局变量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在程序的整个运行期间都存在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18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静态存储区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分配空间</a:t>
            </a:r>
            <a:endParaRPr lang="zh-CN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00" name="日期占位符 3"/>
          <p:cNvSpPr txBox="1">
            <a:spLocks noGrp="1" noChangeArrowheads="1"/>
          </p:cNvSpPr>
          <p:nvPr/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1BB5825-D8F4-4024-A677-E1F5270C190E}" type="datetime4">
              <a:rPr lang="en-US" altLang="zh-CN" sz="1400" b="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 b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372200" y="1988840"/>
            <a:ext cx="2664296" cy="16951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400" b="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sub( )</a:t>
            </a:r>
            <a:endParaRPr lang="en-US" altLang="zh-CN" sz="24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   </a:t>
            </a:r>
            <a:r>
              <a:rPr lang="en-US" altLang="zh-CN" sz="2400" b="1" kern="0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US" altLang="zh-CN" sz="2400" b="0" kern="0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y=0</a:t>
            </a:r>
            <a:r>
              <a:rPr lang="zh-CN" altLang="en-US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y++;</a:t>
            </a:r>
            <a:endParaRPr lang="en-US" altLang="zh-CN" sz="24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(y);  }</a:t>
            </a:r>
            <a:endParaRPr lang="en-US" altLang="zh-CN" sz="24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zh-CN" sz="28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 idx="4294967295"/>
          </p:nvPr>
        </p:nvSpPr>
        <p:spPr>
          <a:xfrm>
            <a:off x="2627784" y="332656"/>
            <a:ext cx="6324600" cy="533400"/>
          </a:xfrm>
        </p:spPr>
        <p:txBody>
          <a:bodyPr/>
          <a:lstStyle/>
          <a:p>
            <a:r>
              <a:rPr lang="zh-CN" altLang="en-US" sz="3600" dirty="0" smtClean="0"/>
              <a:t>计算机内存的划分</a:t>
            </a:r>
            <a:endParaRPr lang="zh-CN" altLang="en-US" sz="3600" dirty="0" smtClean="0"/>
          </a:p>
        </p:txBody>
      </p:sp>
      <p:sp>
        <p:nvSpPr>
          <p:cNvPr id="79875" name="内容占位符 2"/>
          <p:cNvSpPr>
            <a:spLocks noGrp="1"/>
          </p:cNvSpPr>
          <p:nvPr>
            <p:ph idx="4294967295"/>
          </p:nvPr>
        </p:nvSpPr>
        <p:spPr>
          <a:xfrm>
            <a:off x="684213" y="1484313"/>
            <a:ext cx="8229600" cy="4824412"/>
          </a:xfrm>
        </p:spPr>
        <p:txBody>
          <a:bodyPr/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计算机内存划分为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系统区：存放操作系统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(OS)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相关等内容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用户区：存放用户程序和数据等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用户区的内存又被分为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动态存储区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：存放的变量，称为动态变量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如局部变量、函数调用时的返回地址等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静态存储区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：存放的变量，称为静态变量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在程序的整个运行期间都存在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如全局变量</a:t>
            </a:r>
            <a:endParaRPr lang="zh-CN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程序区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876" name="日期占位符 3"/>
          <p:cNvSpPr txBox="1">
            <a:spLocks noGrp="1" noChangeArrowheads="1"/>
          </p:cNvSpPr>
          <p:nvPr/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7105FA7-FDC7-4E21-A1E5-4B77E97B06EE}" type="datetime4">
              <a:rPr lang="en-US" altLang="zh-CN" sz="1400" b="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 b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107950" y="3846041"/>
            <a:ext cx="18732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存储方式（类别）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1924" name="AutoShape 5"/>
          <p:cNvSpPr/>
          <p:nvPr/>
        </p:nvSpPr>
        <p:spPr bwMode="auto">
          <a:xfrm>
            <a:off x="1763713" y="3341216"/>
            <a:ext cx="195262" cy="1714500"/>
          </a:xfrm>
          <a:prstGeom prst="leftBrace">
            <a:avLst>
              <a:gd name="adj1" fmla="val 221708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1925" name="Text Box 6"/>
          <p:cNvSpPr txBox="1">
            <a:spLocks noChangeArrowheads="1"/>
          </p:cNvSpPr>
          <p:nvPr/>
        </p:nvSpPr>
        <p:spPr bwMode="auto">
          <a:xfrm>
            <a:off x="1979613" y="2971328"/>
            <a:ext cx="246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动态存储类别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81926" name="Text Box 7"/>
          <p:cNvSpPr txBox="1">
            <a:spLocks noChangeArrowheads="1"/>
          </p:cNvSpPr>
          <p:nvPr/>
        </p:nvSpPr>
        <p:spPr bwMode="auto">
          <a:xfrm>
            <a:off x="1979613" y="4854103"/>
            <a:ext cx="425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静态存储类别：  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static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7" name="AutoShape 8"/>
          <p:cNvSpPr/>
          <p:nvPr/>
        </p:nvSpPr>
        <p:spPr bwMode="auto">
          <a:xfrm>
            <a:off x="4278313" y="2960216"/>
            <a:ext cx="193675" cy="550862"/>
          </a:xfrm>
          <a:prstGeom prst="leftBrace">
            <a:avLst>
              <a:gd name="adj1" fmla="val 23702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1928" name="Text Box 9"/>
          <p:cNvSpPr txBox="1">
            <a:spLocks noChangeArrowheads="1"/>
          </p:cNvSpPr>
          <p:nvPr/>
        </p:nvSpPr>
        <p:spPr bwMode="auto">
          <a:xfrm>
            <a:off x="4500563" y="2622078"/>
            <a:ext cx="46434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自动存储类别：  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auto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9" name="Text Box 10"/>
          <p:cNvSpPr txBox="1">
            <a:spLocks noChangeArrowheads="1"/>
          </p:cNvSpPr>
          <p:nvPr/>
        </p:nvSpPr>
        <p:spPr bwMode="auto">
          <a:xfrm>
            <a:off x="4500563" y="3269778"/>
            <a:ext cx="4430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寄存器存储类别：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register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9552" y="1685007"/>
            <a:ext cx="8215312" cy="87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zh-CN" altLang="en-US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局部变量作用域</a:t>
            </a:r>
            <a:endParaRPr lang="zh-CN" altLang="en-US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711450" y="332656"/>
            <a:ext cx="6324600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600" b="0" dirty="0" smtClean="0"/>
              <a:t>定义局部变量作用域</a:t>
            </a:r>
            <a:endParaRPr lang="zh-CN" altLang="en-US" sz="36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130" y="1412875"/>
            <a:ext cx="8642350" cy="54006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 自动存储类别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说明变量要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存储在内存的动态存储区</a:t>
            </a:r>
            <a:endParaRPr lang="zh-CN" alt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根据程序运行需要，系统动态完成内存分配和回收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sub( 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{   </a:t>
            </a:r>
            <a:r>
              <a:rPr lang="en-US" altLang="zh-CN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US" altLang="zh-CN" sz="2400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y=0</a:t>
            </a:r>
            <a:r>
              <a:rPr lang="en-US" altLang="zh-CN" sz="2400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//auto</a:t>
            </a:r>
            <a:r>
              <a:rPr lang="zh-CN" altLang="en-US" sz="2400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可以缺省</a:t>
            </a:r>
            <a:endParaRPr lang="zh-CN" altLang="en-US" sz="2400" dirty="0" smtClean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y++;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(y);  }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 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&lt;2;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(“%3d”, sub( ));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return 0;     }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6443663" y="5373688"/>
            <a:ext cx="1944687" cy="10144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b="0" dirty="0">
                <a:latin typeface="Times New Roman" panose="02020603050405020304" pitchFamily="18" charset="0"/>
              </a:rPr>
              <a:t>运行结果</a:t>
            </a:r>
            <a:r>
              <a:rPr lang="en-US" altLang="zh-CN" sz="2400" b="0" dirty="0">
                <a:latin typeface="Times New Roman" panose="02020603050405020304" pitchFamily="18" charset="0"/>
              </a:rPr>
              <a:t>: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0" dirty="0">
                <a:latin typeface="Times New Roman" panose="02020603050405020304" pitchFamily="18" charset="0"/>
              </a:rPr>
              <a:t>  1  1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711450" y="332656"/>
            <a:ext cx="6324600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600" b="0" dirty="0" smtClean="0"/>
              <a:t>定义局部变量作用域</a:t>
            </a:r>
            <a:endParaRPr lang="zh-CN" altLang="en-US" sz="36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8904" y="1340768"/>
            <a:ext cx="7365082" cy="1872208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：寄存器存储类别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说明变量要存储在寄存器中，不在内存中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比存储在内存中，读取速度快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一些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语言系统，把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类别处理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43609" y="3169544"/>
            <a:ext cx="4392487" cy="3672408"/>
          </a:xfrm>
          <a:prstGeom prst="rect">
            <a:avLst/>
          </a:prstGeom>
          <a:solidFill>
            <a:srgbClr val="66FF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1">
              <a:lnSpc>
                <a:spcPct val="80000"/>
              </a:lnSpc>
              <a:buNone/>
            </a:pPr>
            <a:r>
              <a:rPr lang="en-US" altLang="zh-CN" sz="2400" b="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sub( )</a:t>
            </a:r>
            <a:endParaRPr lang="en-US" altLang="zh-CN" sz="24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{   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altLang="zh-CN" sz="2400" b="0" kern="0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y=0;</a:t>
            </a:r>
            <a:endParaRPr lang="en-US" altLang="zh-CN" sz="24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y++;</a:t>
            </a:r>
            <a:endParaRPr lang="en-US" altLang="zh-CN" sz="24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(y);  }</a:t>
            </a:r>
            <a:endParaRPr lang="en-US" altLang="zh-CN" sz="24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b="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  <a:endParaRPr lang="en-US" altLang="zh-CN" sz="24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   </a:t>
            </a:r>
            <a:r>
              <a:rPr lang="en-US" altLang="zh-CN" sz="2400" b="0" kern="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kern="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en-US" altLang="zh-CN" sz="2400" b="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2400" b="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&lt;2; </a:t>
            </a:r>
            <a:r>
              <a:rPr lang="en-US" altLang="zh-CN" sz="2400" b="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altLang="zh-CN" sz="24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400" b="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(“%3d”, sub( ));</a:t>
            </a:r>
            <a:endParaRPr lang="en-US" altLang="zh-CN" sz="24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return 0;  </a:t>
            </a:r>
            <a:endParaRPr lang="en-US" altLang="zh-CN" sz="24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en-US" altLang="zh-CN" sz="28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588224" y="5753100"/>
            <a:ext cx="1655762" cy="83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b="0">
                <a:latin typeface="Times New Roman" panose="02020603050405020304" pitchFamily="18" charset="0"/>
              </a:rPr>
              <a:t>运行结果</a:t>
            </a:r>
            <a:r>
              <a:rPr lang="en-US" altLang="zh-CN" sz="2400" b="0">
                <a:latin typeface="Times New Roman" panose="02020603050405020304" pitchFamily="18" charset="0"/>
              </a:rPr>
              <a:t>:</a:t>
            </a:r>
            <a:endParaRPr lang="en-US" altLang="zh-CN" sz="2400" b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b="0">
                <a:latin typeface="Times New Roman" panose="02020603050405020304" pitchFamily="18" charset="0"/>
              </a:rPr>
              <a:t>  1  1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711450" y="332656"/>
            <a:ext cx="6324600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600" b="0" dirty="0" smtClean="0"/>
              <a:t>定义局部变量作用域</a:t>
            </a:r>
            <a:endParaRPr lang="zh-CN" altLang="en-US" sz="36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415876"/>
            <a:ext cx="8675687" cy="53975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：静态存储类别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说明变量要存储在内存的静态存储区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在编译时创建，</a:t>
            </a:r>
            <a:r>
              <a:rPr lang="zh-CN" altLang="en-US" sz="24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在整个程序运行结束时，才收回存储空间</a:t>
            </a:r>
            <a:endParaRPr lang="zh-CN" altLang="en-US" sz="2400" b="1" dirty="0" smtClean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如：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sub( 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{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altLang="zh-CN" sz="2400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y=0</a:t>
            </a:r>
            <a:r>
              <a:rPr lang="en-US" altLang="zh-CN" sz="2400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dirty="0" smtClean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y++;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(y);  }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 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 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&lt;2;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(“%3d”, sub());  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return 0;  }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995" name="Text Box 5"/>
          <p:cNvSpPr txBox="1">
            <a:spLocks noChangeArrowheads="1"/>
          </p:cNvSpPr>
          <p:nvPr/>
        </p:nvSpPr>
        <p:spPr bwMode="auto">
          <a:xfrm>
            <a:off x="6156325" y="4149725"/>
            <a:ext cx="1800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84996" name="Text Box 6"/>
          <p:cNvSpPr txBox="1">
            <a:spLocks noChangeArrowheads="1"/>
          </p:cNvSpPr>
          <p:nvPr/>
        </p:nvSpPr>
        <p:spPr bwMode="auto">
          <a:xfrm>
            <a:off x="6443663" y="5084763"/>
            <a:ext cx="1728787" cy="10144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b="0" dirty="0">
                <a:latin typeface="Times New Roman" panose="02020603050405020304" pitchFamily="18" charset="0"/>
              </a:rPr>
              <a:t>运行结果</a:t>
            </a:r>
            <a:r>
              <a:rPr lang="en-US" altLang="zh-CN" sz="2400" b="0" dirty="0">
                <a:latin typeface="Times New Roman" panose="02020603050405020304" pitchFamily="18" charset="0"/>
              </a:rPr>
              <a:t>: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0" dirty="0">
                <a:latin typeface="Times New Roman" panose="02020603050405020304" pitchFamily="18" charset="0"/>
              </a:rPr>
              <a:t>  1  2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639695" y="332656"/>
            <a:ext cx="6324600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600" b="0" dirty="0" smtClean="0"/>
              <a:t>定义局部变量作用域</a:t>
            </a:r>
            <a:endParaRPr lang="zh-CN" altLang="en-US" sz="36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16016" y="1416149"/>
            <a:ext cx="4320480" cy="4029075"/>
          </a:xfrm>
          <a:solidFill>
            <a:srgbClr val="FFFF00"/>
          </a:solidFill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sub( 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{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altLang="zh-CN" sz="24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y=0;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y++;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(y);  }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 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for 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&lt;2;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(“%3d”, sub());  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return 0;  }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03" name="Text Box 5"/>
          <p:cNvSpPr txBox="1">
            <a:spLocks noChangeArrowheads="1"/>
          </p:cNvSpPr>
          <p:nvPr/>
        </p:nvSpPr>
        <p:spPr bwMode="auto">
          <a:xfrm>
            <a:off x="6156325" y="4149725"/>
            <a:ext cx="1800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153604" name="Text Box 6"/>
          <p:cNvSpPr txBox="1">
            <a:spLocks noChangeArrowheads="1"/>
          </p:cNvSpPr>
          <p:nvPr/>
        </p:nvSpPr>
        <p:spPr bwMode="auto">
          <a:xfrm>
            <a:off x="6443663" y="5734050"/>
            <a:ext cx="1728787" cy="8318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b="0">
                <a:latin typeface="Times New Roman" panose="02020603050405020304" pitchFamily="18" charset="0"/>
              </a:rPr>
              <a:t>运行结果</a:t>
            </a:r>
            <a:r>
              <a:rPr lang="en-US" altLang="zh-CN" sz="2400" b="0">
                <a:latin typeface="Times New Roman" panose="02020603050405020304" pitchFamily="18" charset="0"/>
              </a:rPr>
              <a:t>:</a:t>
            </a:r>
            <a:endParaRPr lang="en-US" altLang="zh-CN" sz="2400" b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b="0">
                <a:latin typeface="Times New Roman" panose="02020603050405020304" pitchFamily="18" charset="0"/>
              </a:rPr>
              <a:t>  1  2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53605" name="Rectangle 2"/>
          <p:cNvSpPr>
            <a:spLocks noChangeArrowheads="1"/>
          </p:cNvSpPr>
          <p:nvPr/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en-US" sz="4000" b="0" dirty="0" smtClean="0">
                <a:solidFill>
                  <a:schemeClr val="bg1"/>
                </a:solidFill>
              </a:rPr>
              <a:t>对比</a:t>
            </a:r>
            <a:endParaRPr lang="zh-CN" altLang="en-US" sz="4000" b="0" dirty="0">
              <a:solidFill>
                <a:schemeClr val="bg1"/>
              </a:solidFill>
            </a:endParaRPr>
          </a:p>
        </p:txBody>
      </p:sp>
      <p:sp>
        <p:nvSpPr>
          <p:cNvPr id="153607" name="Rectangle 3"/>
          <p:cNvSpPr>
            <a:spLocks noChangeArrowheads="1"/>
          </p:cNvSpPr>
          <p:nvPr/>
        </p:nvSpPr>
        <p:spPr bwMode="auto">
          <a:xfrm>
            <a:off x="107504" y="1412875"/>
            <a:ext cx="4464496" cy="4032250"/>
          </a:xfrm>
          <a:prstGeom prst="rect">
            <a:avLst/>
          </a:prstGeom>
          <a:solidFill>
            <a:srgbClr val="66FFCC"/>
          </a:solidFill>
          <a:ln>
            <a:noFill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822325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23063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383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</a:rPr>
              <a:t> sub( )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       {   </a:t>
            </a:r>
            <a:r>
              <a:rPr lang="en-US" altLang="zh-CN" dirty="0">
                <a:solidFill>
                  <a:srgbClr val="CC0066"/>
                </a:solidFill>
                <a:latin typeface="Times New Roman" panose="02020603050405020304" pitchFamily="18" charset="0"/>
              </a:rPr>
              <a:t>auto</a:t>
            </a: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</a:rPr>
              <a:t> y=0;      </a:t>
            </a:r>
            <a:endParaRPr lang="zh-CN" altLang="en-US" sz="2400" b="0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            y++;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            return (y);  }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zh-CN" sz="2400" b="0" dirty="0">
              <a:latin typeface="Times New Roman" panose="02020603050405020304" pitchFamily="18" charset="0"/>
            </a:endParaRPr>
          </a:p>
          <a:p>
            <a:pPr marL="186055" lvl="1" indent="-63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</a:rPr>
              <a:t> main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( )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marL="186055" lvl="1" indent="-63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        {  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</a:rPr>
              <a:t>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0" dirty="0">
                <a:latin typeface="Times New Roman" panose="02020603050405020304" pitchFamily="18" charset="0"/>
              </a:rPr>
              <a:t>;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marL="186055" lvl="1" indent="-63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            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 for </a:t>
            </a:r>
            <a:r>
              <a:rPr lang="en-US" altLang="zh-CN" sz="2400" b="0" dirty="0">
                <a:latin typeface="Times New Roman" panose="02020603050405020304" pitchFamily="18" charset="0"/>
              </a:rPr>
              <a:t>(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0" dirty="0">
                <a:latin typeface="Times New Roman" panose="02020603050405020304" pitchFamily="18" charset="0"/>
              </a:rPr>
              <a:t>=0;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0" dirty="0">
                <a:latin typeface="Times New Roman" panose="02020603050405020304" pitchFamily="18" charset="0"/>
              </a:rPr>
              <a:t>&lt;2;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0" dirty="0">
                <a:latin typeface="Times New Roman" panose="02020603050405020304" pitchFamily="18" charset="0"/>
              </a:rPr>
              <a:t>++)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marL="186055" lvl="1" indent="-63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                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printf</a:t>
            </a:r>
            <a:r>
              <a:rPr lang="en-US" altLang="zh-CN" sz="2400" b="0" dirty="0">
                <a:latin typeface="Times New Roman" panose="02020603050405020304" pitchFamily="18" charset="0"/>
              </a:rPr>
              <a:t>(“%3d”, sub( ));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marL="186055" lvl="1" indent="-63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            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400" b="0" dirty="0">
                <a:latin typeface="Times New Roman" panose="02020603050405020304" pitchFamily="18" charset="0"/>
              </a:rPr>
              <a:t>return 0;     }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153608" name="Text Box 4"/>
          <p:cNvSpPr txBox="1">
            <a:spLocks noChangeArrowheads="1"/>
          </p:cNvSpPr>
          <p:nvPr/>
        </p:nvSpPr>
        <p:spPr bwMode="auto">
          <a:xfrm>
            <a:off x="1547813" y="5734050"/>
            <a:ext cx="1655762" cy="831850"/>
          </a:xfrm>
          <a:prstGeom prst="rect">
            <a:avLst/>
          </a:prstGeom>
          <a:solidFill>
            <a:srgbClr val="66FFCC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b="0">
                <a:latin typeface="Times New Roman" panose="02020603050405020304" pitchFamily="18" charset="0"/>
              </a:rPr>
              <a:t>运行结果</a:t>
            </a:r>
            <a:r>
              <a:rPr lang="en-US" altLang="zh-CN" sz="2400" b="0">
                <a:latin typeface="Times New Roman" panose="02020603050405020304" pitchFamily="18" charset="0"/>
              </a:rPr>
              <a:t>:</a:t>
            </a:r>
            <a:endParaRPr lang="en-US" altLang="zh-CN" sz="2400" b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b="0">
                <a:latin typeface="Times New Roman" panose="02020603050405020304" pitchFamily="18" charset="0"/>
              </a:rPr>
              <a:t>  1  1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 idx="4294967295"/>
          </p:nvPr>
        </p:nvSpPr>
        <p:spPr>
          <a:xfrm>
            <a:off x="2640013" y="332656"/>
            <a:ext cx="6324600" cy="533400"/>
          </a:xfrm>
        </p:spPr>
        <p:txBody>
          <a:bodyPr/>
          <a:lstStyle/>
          <a:p>
            <a:r>
              <a:rPr lang="zh-CN" altLang="en-US" sz="3600" dirty="0" smtClean="0"/>
              <a:t>函数的调用</a:t>
            </a:r>
            <a:endParaRPr lang="zh-CN" altLang="en-US" sz="3600" dirty="0" smtClean="0"/>
          </a:p>
        </p:txBody>
      </p:sp>
      <p:sp>
        <p:nvSpPr>
          <p:cNvPr id="50179" name="内容占位符 2"/>
          <p:cNvSpPr>
            <a:spLocks noGrp="1"/>
          </p:cNvSpPr>
          <p:nvPr>
            <p:ph idx="4294967295"/>
          </p:nvPr>
        </p:nvSpPr>
        <p:spPr>
          <a:xfrm>
            <a:off x="2586062" y="1976438"/>
            <a:ext cx="4794250" cy="3397250"/>
          </a:xfrm>
        </p:spPr>
        <p:txBody>
          <a:bodyPr/>
          <a:lstStyle/>
          <a:p>
            <a:endParaRPr lang="en-US" altLang="zh-CN" sz="3600" dirty="0" smtClean="0"/>
          </a:p>
          <a:p>
            <a:r>
              <a:rPr lang="zh-CN" altLang="en-US" sz="3600" b="1" dirty="0" smtClean="0">
                <a:solidFill>
                  <a:srgbClr val="FF0000"/>
                </a:solidFill>
              </a:rPr>
              <a:t>函数的嵌套调用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endParaRPr lang="en-US" altLang="zh-CN" sz="3600" dirty="0" smtClean="0"/>
          </a:p>
          <a:p>
            <a:r>
              <a:rPr lang="zh-CN" altLang="en-US" sz="3600" dirty="0" smtClean="0"/>
              <a:t>函数的递归调用</a:t>
            </a:r>
            <a:endParaRPr lang="zh-CN" altLang="en-US" sz="3600" dirty="0" smtClean="0"/>
          </a:p>
        </p:txBody>
      </p:sp>
      <p:sp>
        <p:nvSpPr>
          <p:cNvPr id="50180" name="日期占位符 3"/>
          <p:cNvSpPr txBox="1">
            <a:spLocks noGrp="1" noChangeArrowheads="1"/>
          </p:cNvSpPr>
          <p:nvPr/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D63644A-3F3C-434A-96CE-AFB186565F92}" type="datetime4">
              <a:rPr lang="en-US" altLang="zh-CN" sz="1400" b="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 b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Text Box 5"/>
          <p:cNvSpPr txBox="1">
            <a:spLocks noChangeArrowheads="1"/>
          </p:cNvSpPr>
          <p:nvPr/>
        </p:nvSpPr>
        <p:spPr bwMode="auto">
          <a:xfrm>
            <a:off x="6156325" y="4149725"/>
            <a:ext cx="1800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153605" name="Rectangle 2"/>
          <p:cNvSpPr>
            <a:spLocks noChangeArrowheads="1"/>
          </p:cNvSpPr>
          <p:nvPr/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zh-CN" sz="3600" b="0" dirty="0">
                <a:solidFill>
                  <a:schemeClr val="bg1"/>
                </a:solidFill>
              </a:rPr>
              <a:t>注意</a:t>
            </a:r>
            <a:endParaRPr lang="zh-CN" altLang="zh-CN" sz="3600" b="0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23528" y="1372791"/>
            <a:ext cx="8675687" cy="2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zh-CN" altLang="en-US" sz="28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：静态存储类别</a:t>
            </a:r>
            <a:endParaRPr lang="en-US" altLang="zh-CN" sz="28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说明变量要存储在内存的静态存储区</a:t>
            </a:r>
            <a:endParaRPr lang="zh-CN" altLang="en-US" sz="24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在编译时创建，</a:t>
            </a:r>
            <a:r>
              <a:rPr lang="zh-CN" altLang="en-US" sz="2400" b="1" kern="0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在整个程序运行结束时，才收回存储空间</a:t>
            </a:r>
            <a:endParaRPr lang="en-US" altLang="zh-CN" sz="2400" b="1" kern="0" dirty="0" smtClean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en-US" altLang="zh-CN" sz="2400" b="1" kern="0" dirty="0" smtClean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800" kern="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const</a:t>
            </a:r>
            <a:r>
              <a:rPr lang="en-US" altLang="zh-CN" sz="2800" b="0" kern="0" dirty="0" smtClean="0">
                <a:latin typeface="Times New Roman" panose="02020603050405020304" pitchFamily="18" charset="0"/>
              </a:rPr>
              <a:t>: </a:t>
            </a:r>
            <a:r>
              <a:rPr lang="zh-CN" altLang="en-US" sz="2800" b="0" kern="0" dirty="0" smtClean="0">
                <a:latin typeface="Times New Roman" panose="02020603050405020304" pitchFamily="18" charset="0"/>
              </a:rPr>
              <a:t>定义常变量</a:t>
            </a:r>
            <a:endParaRPr lang="en-US" altLang="zh-CN" sz="2800" b="0" kern="0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只读</a:t>
            </a:r>
            <a:r>
              <a:rPr lang="zh-CN" altLang="en-US" sz="2400" b="0" kern="0" dirty="0" smtClean="0">
                <a:latin typeface="Times New Roman" panose="02020603050405020304" pitchFamily="18" charset="0"/>
              </a:rPr>
              <a:t>，其值不能被改变</a:t>
            </a:r>
            <a:endParaRPr lang="en-US" altLang="zh-CN" sz="2400" b="0" kern="0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b="0" kern="0" dirty="0" smtClean="0">
                <a:latin typeface="Times New Roman" panose="02020603050405020304" pitchFamily="18" charset="0"/>
              </a:rPr>
              <a:t>C99</a:t>
            </a:r>
            <a:r>
              <a:rPr lang="zh-CN" altLang="en-US" sz="2400" b="0" kern="0" dirty="0" smtClean="0">
                <a:latin typeface="Times New Roman" panose="02020603050405020304" pitchFamily="18" charset="0"/>
              </a:rPr>
              <a:t>语法规范中才支持，</a:t>
            </a:r>
            <a:r>
              <a:rPr lang="en-US" altLang="zh-CN" sz="2400" b="0" kern="0" dirty="0" smtClean="0">
                <a:latin typeface="Times New Roman" panose="02020603050405020304" pitchFamily="18" charset="0"/>
              </a:rPr>
              <a:t>C89</a:t>
            </a:r>
            <a:r>
              <a:rPr lang="zh-CN" altLang="en-US" sz="2400" b="0" kern="0" dirty="0" smtClean="0">
                <a:latin typeface="Times New Roman" panose="02020603050405020304" pitchFamily="18" charset="0"/>
              </a:rPr>
              <a:t>不支持</a:t>
            </a:r>
            <a:endParaRPr lang="zh-CN" altLang="en-US" sz="2400" b="0" kern="0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b="0" kern="0" dirty="0" smtClean="0">
                <a:latin typeface="Times New Roman" panose="02020603050405020304" pitchFamily="18" charset="0"/>
              </a:rPr>
              <a:t>可能在动态或者静态存储区</a:t>
            </a:r>
            <a:endParaRPr lang="zh-CN" altLang="en-US" sz="2400" b="0" kern="0" dirty="0" smtClean="0">
              <a:latin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89881" y="4724484"/>
            <a:ext cx="3206055" cy="2016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822325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23063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383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400" b="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</a:rPr>
              <a:t> sub( )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 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{   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</a:rPr>
              <a:t> y=0;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     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  y</a:t>
            </a:r>
            <a:r>
              <a:rPr lang="en-US" altLang="zh-CN" sz="2400" b="0" dirty="0">
                <a:latin typeface="Times New Roman" panose="02020603050405020304" pitchFamily="18" charset="0"/>
              </a:rPr>
              <a:t>++;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      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 return </a:t>
            </a:r>
            <a:r>
              <a:rPr lang="en-US" altLang="zh-CN" sz="2400" b="0" dirty="0">
                <a:latin typeface="Times New Roman" panose="02020603050405020304" pitchFamily="18" charset="0"/>
              </a:rPr>
              <a:t>(y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);</a:t>
            </a:r>
            <a:endParaRPr lang="en-US" altLang="zh-CN" sz="2400" b="0" dirty="0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b="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0" dirty="0">
                <a:latin typeface="Times New Roman" panose="02020603050405020304" pitchFamily="18" charset="0"/>
              </a:rPr>
              <a:t>}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27984" y="5306496"/>
            <a:ext cx="4610558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400" b="0" dirty="0" smtClean="0">
                <a:latin typeface="Times New Roman" panose="02020603050405020304" pitchFamily="18" charset="0"/>
                <a:ea typeface="+mn-ea"/>
              </a:rPr>
              <a:t>报错：</a:t>
            </a:r>
            <a:endParaRPr lang="en-US" altLang="zh-CN" sz="2400" b="0" dirty="0" smtClean="0">
              <a:latin typeface="Times New Roman" panose="02020603050405020304" pitchFamily="18" charset="0"/>
              <a:ea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400" b="0" dirty="0" smtClean="0">
                <a:latin typeface="Times New Roman" panose="02020603050405020304" pitchFamily="18" charset="0"/>
                <a:ea typeface="+mn-ea"/>
              </a:rPr>
              <a:t>increment </a:t>
            </a:r>
            <a:r>
              <a:rPr lang="en-US" altLang="zh-CN" sz="2400" b="0" dirty="0">
                <a:latin typeface="Times New Roman" panose="02020603050405020304" pitchFamily="18" charset="0"/>
                <a:ea typeface="+mn-ea"/>
              </a:rPr>
              <a:t>of read-only variable `y'  </a:t>
            </a:r>
            <a:endParaRPr lang="zh-CN" altLang="en-US" sz="2400" b="0" dirty="0">
              <a:latin typeface="Times New Roman" panose="02020603050405020304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11450" y="332656"/>
            <a:ext cx="6324600" cy="533400"/>
          </a:xfrm>
        </p:spPr>
        <p:txBody>
          <a:bodyPr/>
          <a:lstStyle/>
          <a:p>
            <a:r>
              <a:rPr lang="zh-CN" altLang="en-US" sz="3600" dirty="0" smtClean="0"/>
              <a:t>小结</a:t>
            </a:r>
            <a:endParaRPr lang="zh-CN" altLang="en-US" sz="3600" dirty="0" smtClean="0"/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107950" y="3846041"/>
            <a:ext cx="18732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存储方式（类别）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1924" name="AutoShape 5"/>
          <p:cNvSpPr/>
          <p:nvPr/>
        </p:nvSpPr>
        <p:spPr bwMode="auto">
          <a:xfrm>
            <a:off x="1763713" y="3341216"/>
            <a:ext cx="195262" cy="1714500"/>
          </a:xfrm>
          <a:prstGeom prst="leftBrace">
            <a:avLst>
              <a:gd name="adj1" fmla="val 221708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1925" name="Text Box 6"/>
          <p:cNvSpPr txBox="1">
            <a:spLocks noChangeArrowheads="1"/>
          </p:cNvSpPr>
          <p:nvPr/>
        </p:nvSpPr>
        <p:spPr bwMode="auto">
          <a:xfrm>
            <a:off x="1979613" y="2971328"/>
            <a:ext cx="246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动态存储类别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81926" name="Text Box 7"/>
          <p:cNvSpPr txBox="1">
            <a:spLocks noChangeArrowheads="1"/>
          </p:cNvSpPr>
          <p:nvPr/>
        </p:nvSpPr>
        <p:spPr bwMode="auto">
          <a:xfrm>
            <a:off x="1979613" y="4854103"/>
            <a:ext cx="425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静态存储类别：  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static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7" name="AutoShape 8"/>
          <p:cNvSpPr/>
          <p:nvPr/>
        </p:nvSpPr>
        <p:spPr bwMode="auto">
          <a:xfrm>
            <a:off x="4278313" y="2960216"/>
            <a:ext cx="193675" cy="550862"/>
          </a:xfrm>
          <a:prstGeom prst="leftBrace">
            <a:avLst>
              <a:gd name="adj1" fmla="val 23702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1928" name="Text Box 9"/>
          <p:cNvSpPr txBox="1">
            <a:spLocks noChangeArrowheads="1"/>
          </p:cNvSpPr>
          <p:nvPr/>
        </p:nvSpPr>
        <p:spPr bwMode="auto">
          <a:xfrm>
            <a:off x="4500563" y="2622078"/>
            <a:ext cx="46434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自动存储类别：  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auto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9" name="Text Box 10"/>
          <p:cNvSpPr txBox="1">
            <a:spLocks noChangeArrowheads="1"/>
          </p:cNvSpPr>
          <p:nvPr/>
        </p:nvSpPr>
        <p:spPr bwMode="auto">
          <a:xfrm>
            <a:off x="4500563" y="3269778"/>
            <a:ext cx="4430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寄存器存储类别：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register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9552" y="1685007"/>
            <a:ext cx="8215312" cy="87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zh-CN" altLang="en-US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局部变量作用域</a:t>
            </a:r>
            <a:endParaRPr lang="zh-CN" altLang="en-US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1093663" y="3760069"/>
            <a:ext cx="18732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存储方式（类别）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1924" name="AutoShape 5"/>
          <p:cNvSpPr/>
          <p:nvPr/>
        </p:nvSpPr>
        <p:spPr bwMode="auto">
          <a:xfrm>
            <a:off x="2749426" y="3255244"/>
            <a:ext cx="195262" cy="1714500"/>
          </a:xfrm>
          <a:prstGeom prst="leftBrace">
            <a:avLst>
              <a:gd name="adj1" fmla="val 221708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1926" name="Text Box 7"/>
          <p:cNvSpPr txBox="1">
            <a:spLocks noChangeArrowheads="1"/>
          </p:cNvSpPr>
          <p:nvPr/>
        </p:nvSpPr>
        <p:spPr bwMode="auto">
          <a:xfrm>
            <a:off x="2965326" y="4768131"/>
            <a:ext cx="42513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外部全局变量：  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extern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9552" y="1828517"/>
            <a:ext cx="8215312" cy="87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定义全局变量作用域</a:t>
            </a:r>
            <a:endParaRPr lang="zh-CN" altLang="en-US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984971" y="2995687"/>
            <a:ext cx="42513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静态全局变量</a:t>
            </a:r>
            <a:r>
              <a:rPr lang="zh-CN" altLang="en-US" sz="2800" dirty="0">
                <a:latin typeface="Times New Roman" panose="02020603050405020304" pitchFamily="18" charset="0"/>
              </a:rPr>
              <a:t>：  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static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711450" y="332656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600" b="0" kern="0" smtClean="0"/>
              <a:t>定义全局变量作用域</a:t>
            </a:r>
            <a:endParaRPr lang="zh-CN" altLang="en-US" sz="3600" b="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55976" y="2276872"/>
            <a:ext cx="4751387" cy="1368152"/>
          </a:xfrm>
        </p:spPr>
        <p:txBody>
          <a:bodyPr/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定义全局变量只在本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文件中起作用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711450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36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zh-CN" altLang="en-US" sz="36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关键字</a:t>
            </a:r>
            <a:endParaRPr lang="zh-CN" altLang="en-US" sz="36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496" y="-14288"/>
            <a:ext cx="4248150" cy="685799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sz="24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</a:pP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436245" eaLnBrk="1" hangingPunct="1">
              <a:spcBef>
                <a:spcPts val="0"/>
              </a:spcBef>
            </a:pP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 int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1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全局变量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</a:pP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echo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2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局部变量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("%3d",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a++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</a:pPr>
            <a:endParaRPr lang="en-US" altLang="zh-CN" sz="24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echo2( )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("%3d",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a++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}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</a:pP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echo( );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echo2( );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("%3d\n",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0;   }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215" y="1916430"/>
            <a:ext cx="5392420" cy="4392295"/>
          </a:xfrm>
        </p:spPr>
        <p:txBody>
          <a:bodyPr/>
          <a:lstStyle/>
          <a:p>
            <a:r>
              <a:rPr lang="zh-CN" altLang="en-US" sz="2800" dirty="0" smtClean="0"/>
              <a:t>全局变量也要遵循“先定义，后使用”原则</a:t>
            </a:r>
            <a:endParaRPr lang="en-US" altLang="zh-CN" sz="2800" dirty="0" smtClean="0"/>
          </a:p>
          <a:p>
            <a:endParaRPr lang="zh-CN" altLang="en-US" sz="800" dirty="0" smtClean="0"/>
          </a:p>
          <a:p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</a:rPr>
              <a:t>外部存储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类别声明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endParaRPr lang="en-US" altLang="zh-CN" sz="800" dirty="0" smtClean="0">
              <a:latin typeface="Times New Roman" panose="02020603050405020304" pitchFamily="18" charset="0"/>
            </a:endParaRPr>
          </a:p>
          <a:p>
            <a:r>
              <a:rPr lang="zh-CN" altLang="en-US" sz="2800" dirty="0" smtClean="0"/>
              <a:t>说明要使用的变量是在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外部已经定义好的全局变量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zh-CN" altLang="en-US" sz="800" dirty="0" smtClean="0"/>
          </a:p>
          <a:p>
            <a:pPr marL="342900" lvl="1" indent="-342900">
              <a:buSzTx/>
              <a:buFont typeface="Wingdings" panose="05000000000000000000" pitchFamily="2" charset="2"/>
              <a:buChar char="§"/>
            </a:pPr>
            <a:r>
              <a:rPr lang="zh-CN" altLang="en-US" dirty="0" smtClean="0"/>
              <a:t>只是对要使用的全局变量进行</a:t>
            </a:r>
            <a:r>
              <a:rPr lang="zh-CN" altLang="en-US" dirty="0" smtClean="0">
                <a:solidFill>
                  <a:srgbClr val="C00000"/>
                </a:solidFill>
              </a:rPr>
              <a:t>声明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在内存中</a:t>
            </a:r>
            <a:r>
              <a:rPr lang="zh-CN" altLang="en-US" dirty="0" smtClean="0">
                <a:solidFill>
                  <a:srgbClr val="C00000"/>
                </a:solidFill>
              </a:rPr>
              <a:t>不创建新存储空间</a:t>
            </a:r>
            <a:endParaRPr lang="en-US" altLang="zh-CN" dirty="0" smtClean="0"/>
          </a:p>
          <a:p>
            <a:endParaRPr lang="en-US" altLang="zh-CN" sz="2400" dirty="0" smtClean="0"/>
          </a:p>
          <a:p>
            <a:endParaRPr lang="zh-CN" altLang="en-US" sz="28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711450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3600" b="0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</a:t>
            </a:r>
            <a:r>
              <a:rPr lang="zh-CN" altLang="en-US" sz="3600" b="0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关键字</a:t>
            </a:r>
            <a:endParaRPr lang="zh-CN" altLang="en-US" sz="36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5796280" y="1341120"/>
            <a:ext cx="3018155" cy="542544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indent="-71755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 smtClean="0">
                <a:ea typeface="宋体" panose="02010600030101010101" pitchFamily="2" charset="-122"/>
              </a:rPr>
              <a:t>void echo</a:t>
            </a:r>
            <a:r>
              <a:rPr lang="en-US" altLang="zh-CN" sz="2000" b="0" dirty="0">
                <a:ea typeface="宋体" panose="02010600030101010101" pitchFamily="2" charset="-122"/>
              </a:rPr>
              <a:t>()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71755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{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717550">
              <a:spcBef>
                <a:spcPct val="20000"/>
              </a:spcBef>
              <a:buSzPct val="50000"/>
            </a:pPr>
            <a:r>
              <a:rPr lang="en-US" altLang="zh-CN" sz="2000" dirty="0"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extern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  a;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indent="-717550">
              <a:spcBef>
                <a:spcPct val="20000"/>
              </a:spcBef>
              <a:buSzPct val="50000"/>
            </a:pPr>
            <a:r>
              <a:rPr lang="en-US" altLang="zh-CN" sz="2000" b="0" dirty="0">
                <a:ea typeface="宋体" panose="02010600030101010101" pitchFamily="2" charset="-122"/>
              </a:rPr>
              <a:t>     </a:t>
            </a:r>
            <a:r>
              <a:rPr lang="en-US" altLang="zh-CN" sz="2000" b="0" dirty="0" err="1">
                <a:ea typeface="宋体" panose="02010600030101010101" pitchFamily="2" charset="-122"/>
              </a:rPr>
              <a:t>int</a:t>
            </a:r>
            <a:r>
              <a:rPr lang="en-US" altLang="zh-CN" sz="2000" b="0" dirty="0">
                <a:ea typeface="宋体" panose="02010600030101010101" pitchFamily="2" charset="-122"/>
              </a:rPr>
              <a:t> </a:t>
            </a:r>
            <a:r>
              <a:rPr lang="en-US" altLang="zh-CN" sz="2000" b="0" dirty="0" err="1">
                <a:ea typeface="宋体" panose="02010600030101010101" pitchFamily="2" charset="-122"/>
              </a:rPr>
              <a:t>i</a:t>
            </a:r>
            <a:r>
              <a:rPr lang="en-US" altLang="zh-CN" sz="2000" b="0" dirty="0">
                <a:ea typeface="宋体" panose="02010600030101010101" pitchFamily="2" charset="-122"/>
              </a:rPr>
              <a:t>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indent="-71755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    for (</a:t>
            </a:r>
            <a:r>
              <a:rPr lang="en-US" altLang="zh-CN" sz="2000" b="0" dirty="0" err="1">
                <a:ea typeface="宋体" panose="02010600030101010101" pitchFamily="2" charset="-122"/>
              </a:rPr>
              <a:t>i</a:t>
            </a:r>
            <a:r>
              <a:rPr lang="en-US" altLang="zh-CN" sz="2000" b="0" dirty="0">
                <a:ea typeface="宋体" panose="02010600030101010101" pitchFamily="2" charset="-122"/>
              </a:rPr>
              <a:t>=0; </a:t>
            </a:r>
            <a:r>
              <a:rPr lang="en-US" altLang="zh-CN" sz="2000" b="0" dirty="0" err="1">
                <a:ea typeface="宋体" panose="02010600030101010101" pitchFamily="2" charset="-122"/>
              </a:rPr>
              <a:t>i</a:t>
            </a:r>
            <a:r>
              <a:rPr lang="en-US" altLang="zh-CN" sz="2000" b="0" dirty="0">
                <a:ea typeface="宋体" panose="02010600030101010101" pitchFamily="2" charset="-122"/>
              </a:rPr>
              <a:t>&lt;5; </a:t>
            </a:r>
            <a:r>
              <a:rPr lang="en-US" altLang="zh-CN" sz="2000" b="0" dirty="0" err="1">
                <a:ea typeface="宋体" panose="02010600030101010101" pitchFamily="2" charset="-122"/>
              </a:rPr>
              <a:t>i</a:t>
            </a:r>
            <a:r>
              <a:rPr lang="en-US" altLang="zh-CN" sz="2000" b="0" dirty="0">
                <a:ea typeface="宋体" panose="02010600030101010101" pitchFamily="2" charset="-122"/>
              </a:rPr>
              <a:t>++)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71755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          </a:t>
            </a:r>
            <a:r>
              <a:rPr lang="en-US" altLang="zh-CN" sz="2000" b="0" dirty="0" err="1">
                <a:ea typeface="宋体" panose="02010600030101010101" pitchFamily="2" charset="-122"/>
              </a:rPr>
              <a:t>printf</a:t>
            </a:r>
            <a:r>
              <a:rPr lang="en-US" altLang="zh-CN" sz="2000" b="0" dirty="0">
                <a:ea typeface="宋体" panose="02010600030101010101" pitchFamily="2" charset="-122"/>
              </a:rPr>
              <a:t>(“%d”,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a++</a:t>
            </a:r>
            <a:r>
              <a:rPr lang="en-US" altLang="zh-CN" sz="2000" b="0" dirty="0">
                <a:ea typeface="宋体" panose="02010600030101010101" pitchFamily="2" charset="-122"/>
              </a:rPr>
              <a:t>); 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71755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}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71755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lvl="1" indent="-71755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 a=1;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 indent="-71755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</a:t>
            </a:r>
            <a:r>
              <a:rPr lang="en-US" altLang="zh-CN" sz="2000" b="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b="0" dirty="0" smtClean="0">
                <a:ea typeface="宋体" panose="02010600030101010101" pitchFamily="2" charset="-122"/>
              </a:rPr>
              <a:t> main</a:t>
            </a:r>
            <a:r>
              <a:rPr lang="en-US" altLang="zh-CN" sz="2000" b="0" dirty="0">
                <a:ea typeface="宋体" panose="02010600030101010101" pitchFamily="2" charset="-122"/>
              </a:rPr>
              <a:t>()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71755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{ 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71755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    echo</a:t>
            </a:r>
            <a:r>
              <a:rPr lang="en-US" altLang="zh-CN" sz="2000" b="0" dirty="0" smtClean="0">
                <a:ea typeface="宋体" panose="02010600030101010101" pitchFamily="2" charset="-122"/>
              </a:rPr>
              <a:t>();</a:t>
            </a:r>
            <a:endParaRPr lang="en-US" altLang="zh-CN" sz="2000" b="0" dirty="0" smtClean="0">
              <a:ea typeface="宋体" panose="02010600030101010101" pitchFamily="2" charset="-122"/>
            </a:endParaRPr>
          </a:p>
          <a:p>
            <a:pPr lvl="1" indent="-71755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</a:t>
            </a:r>
            <a:r>
              <a:rPr lang="en-US" altLang="zh-CN" sz="2000" b="0" dirty="0" smtClean="0">
                <a:ea typeface="宋体" panose="02010600030101010101" pitchFamily="2" charset="-122"/>
              </a:rPr>
              <a:t>    return 0;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71755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 }</a:t>
            </a:r>
            <a:endParaRPr lang="zh-CN" altLang="en-US" sz="2000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74410" y="1372870"/>
            <a:ext cx="3128010" cy="539305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indent="-68961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extern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 a;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 indent="-68961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void echo</a:t>
            </a:r>
            <a:r>
              <a:rPr lang="en-US" altLang="zh-CN" sz="2000" b="0" dirty="0" smtClean="0">
                <a:ea typeface="宋体" panose="02010600030101010101" pitchFamily="2" charset="-122"/>
              </a:rPr>
              <a:t>( )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68961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{  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68961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    int i;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indent="-68961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    for (</a:t>
            </a:r>
            <a:r>
              <a:rPr lang="en-US" altLang="zh-CN" sz="2000" b="0" dirty="0" err="1">
                <a:ea typeface="宋体" panose="02010600030101010101" pitchFamily="2" charset="-122"/>
              </a:rPr>
              <a:t>i</a:t>
            </a:r>
            <a:r>
              <a:rPr lang="en-US" altLang="zh-CN" sz="2000" b="0" dirty="0">
                <a:ea typeface="宋体" panose="02010600030101010101" pitchFamily="2" charset="-122"/>
              </a:rPr>
              <a:t>=0; </a:t>
            </a:r>
            <a:r>
              <a:rPr lang="en-US" altLang="zh-CN" sz="2000" b="0" dirty="0" smtClean="0">
                <a:ea typeface="宋体" panose="02010600030101010101" pitchFamily="2" charset="-122"/>
              </a:rPr>
              <a:t> </a:t>
            </a:r>
            <a:r>
              <a:rPr lang="en-US" altLang="zh-CN" sz="2000" b="0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0" dirty="0" smtClean="0">
                <a:ea typeface="宋体" panose="02010600030101010101" pitchFamily="2" charset="-122"/>
              </a:rPr>
              <a:t>&lt;5</a:t>
            </a:r>
            <a:r>
              <a:rPr lang="en-US" altLang="zh-CN" sz="2000" b="0" dirty="0">
                <a:ea typeface="宋体" panose="02010600030101010101" pitchFamily="2" charset="-122"/>
              </a:rPr>
              <a:t>; </a:t>
            </a:r>
            <a:r>
              <a:rPr lang="en-US" altLang="zh-CN" sz="2000" b="0" dirty="0" smtClean="0">
                <a:ea typeface="宋体" panose="02010600030101010101" pitchFamily="2" charset="-122"/>
              </a:rPr>
              <a:t> </a:t>
            </a:r>
            <a:r>
              <a:rPr lang="en-US" altLang="zh-CN" sz="2000" b="0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0" dirty="0">
                <a:ea typeface="宋体" panose="02010600030101010101" pitchFamily="2" charset="-122"/>
              </a:rPr>
              <a:t>++)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68961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          </a:t>
            </a:r>
            <a:r>
              <a:rPr lang="en-US" altLang="zh-CN" sz="2000" b="0" dirty="0" err="1">
                <a:ea typeface="宋体" panose="02010600030101010101" pitchFamily="2" charset="-122"/>
              </a:rPr>
              <a:t>printf</a:t>
            </a:r>
            <a:r>
              <a:rPr lang="en-US" altLang="zh-CN" sz="2000" b="0" dirty="0">
                <a:ea typeface="宋体" panose="02010600030101010101" pitchFamily="2" charset="-122"/>
              </a:rPr>
              <a:t>(“%d”, </a:t>
            </a:r>
            <a:r>
              <a:rPr lang="en-US" altLang="zh-CN" sz="2000" b="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++</a:t>
            </a:r>
            <a:r>
              <a:rPr lang="en-US" altLang="zh-CN" sz="2000" b="0" dirty="0">
                <a:ea typeface="宋体" panose="02010600030101010101" pitchFamily="2" charset="-122"/>
              </a:rPr>
              <a:t>); 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68961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}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68961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68961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 a=1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;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 indent="-68961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</a:t>
            </a:r>
            <a:r>
              <a:rPr lang="en-US" altLang="zh-CN" sz="2000" b="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b="0" dirty="0" smtClean="0">
                <a:ea typeface="宋体" panose="02010600030101010101" pitchFamily="2" charset="-122"/>
              </a:rPr>
              <a:t> main( )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68961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{ </a:t>
            </a:r>
            <a:r>
              <a:rPr lang="en-US" altLang="zh-CN" sz="2000" b="0" dirty="0" smtClean="0">
                <a:ea typeface="宋体" panose="02010600030101010101" pitchFamily="2" charset="-122"/>
              </a:rPr>
              <a:t>   </a:t>
            </a:r>
            <a:endParaRPr lang="en-US" altLang="zh-CN" sz="2000" b="0" dirty="0" smtClean="0">
              <a:ea typeface="宋体" panose="02010600030101010101" pitchFamily="2" charset="-122"/>
            </a:endParaRPr>
          </a:p>
          <a:p>
            <a:pPr lvl="1" indent="-68961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 smtClean="0">
                <a:ea typeface="宋体" panose="02010600030101010101" pitchFamily="2" charset="-122"/>
              </a:rPr>
              <a:t>       echo( );</a:t>
            </a:r>
            <a:endParaRPr lang="en-US" altLang="zh-CN" sz="2000" b="0" dirty="0" smtClean="0">
              <a:ea typeface="宋体" panose="02010600030101010101" pitchFamily="2" charset="-122"/>
            </a:endParaRPr>
          </a:p>
          <a:p>
            <a:pPr lvl="1" indent="-68961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 smtClean="0">
                <a:ea typeface="宋体" panose="02010600030101010101" pitchFamily="2" charset="-122"/>
              </a:rPr>
              <a:t>       return 0;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68961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 }</a:t>
            </a:r>
            <a:endParaRPr lang="zh-CN" altLang="en-US" sz="2000" b="0" dirty="0">
              <a:ea typeface="宋体" panose="02010600030101010101" pitchFamily="2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-188595" y="1339850"/>
            <a:ext cx="3047365" cy="538035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indent="-675640">
              <a:spcBef>
                <a:spcPct val="20000"/>
              </a:spcBef>
              <a:buSzPct val="50000"/>
            </a:pP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 a=1;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 indent="-67564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 smtClean="0">
                <a:ea typeface="宋体" panose="02010600030101010101" pitchFamily="2" charset="-122"/>
              </a:rPr>
              <a:t>void echo</a:t>
            </a:r>
            <a:r>
              <a:rPr lang="en-US" altLang="zh-CN" sz="2000" b="0" dirty="0">
                <a:ea typeface="宋体" panose="02010600030101010101" pitchFamily="2" charset="-122"/>
              </a:rPr>
              <a:t>()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67564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{   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67564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    </a:t>
            </a:r>
            <a:r>
              <a:rPr lang="en-US" altLang="zh-CN" sz="2000" b="0" dirty="0" err="1">
                <a:ea typeface="宋体" panose="02010600030101010101" pitchFamily="2" charset="-122"/>
              </a:rPr>
              <a:t>int</a:t>
            </a:r>
            <a:r>
              <a:rPr lang="en-US" altLang="zh-CN" sz="2000" b="0" dirty="0">
                <a:ea typeface="宋体" panose="02010600030101010101" pitchFamily="2" charset="-122"/>
              </a:rPr>
              <a:t> </a:t>
            </a:r>
            <a:r>
              <a:rPr lang="en-US" altLang="zh-CN" sz="2000" b="0" dirty="0" err="1">
                <a:ea typeface="宋体" panose="02010600030101010101" pitchFamily="2" charset="-122"/>
              </a:rPr>
              <a:t>i</a:t>
            </a:r>
            <a:r>
              <a:rPr lang="en-US" altLang="zh-CN" sz="2000" b="0" dirty="0">
                <a:ea typeface="宋体" panose="02010600030101010101" pitchFamily="2" charset="-122"/>
              </a:rPr>
              <a:t>; 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67564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    for (</a:t>
            </a:r>
            <a:r>
              <a:rPr lang="en-US" altLang="zh-CN" sz="2000" b="0" dirty="0" err="1">
                <a:ea typeface="宋体" panose="02010600030101010101" pitchFamily="2" charset="-122"/>
              </a:rPr>
              <a:t>i</a:t>
            </a:r>
            <a:r>
              <a:rPr lang="en-US" altLang="zh-CN" sz="2000" b="0" dirty="0">
                <a:ea typeface="宋体" panose="02010600030101010101" pitchFamily="2" charset="-122"/>
              </a:rPr>
              <a:t>=0; </a:t>
            </a:r>
            <a:r>
              <a:rPr lang="en-US" altLang="zh-CN" sz="2000" b="0" dirty="0" err="1">
                <a:ea typeface="宋体" panose="02010600030101010101" pitchFamily="2" charset="-122"/>
              </a:rPr>
              <a:t>i</a:t>
            </a:r>
            <a:r>
              <a:rPr lang="en-US" altLang="zh-CN" sz="2000" b="0" dirty="0">
                <a:ea typeface="宋体" panose="02010600030101010101" pitchFamily="2" charset="-122"/>
              </a:rPr>
              <a:t>&lt;5; </a:t>
            </a:r>
            <a:r>
              <a:rPr lang="en-US" altLang="zh-CN" sz="2000" b="0" dirty="0" err="1">
                <a:ea typeface="宋体" panose="02010600030101010101" pitchFamily="2" charset="-122"/>
              </a:rPr>
              <a:t>i</a:t>
            </a:r>
            <a:r>
              <a:rPr lang="en-US" altLang="zh-CN" sz="2000" b="0" dirty="0">
                <a:ea typeface="宋体" panose="02010600030101010101" pitchFamily="2" charset="-122"/>
              </a:rPr>
              <a:t>++)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67564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          </a:t>
            </a:r>
            <a:r>
              <a:rPr lang="en-US" altLang="zh-CN" sz="2000" b="0" dirty="0" err="1">
                <a:ea typeface="宋体" panose="02010600030101010101" pitchFamily="2" charset="-122"/>
              </a:rPr>
              <a:t>printf</a:t>
            </a:r>
            <a:r>
              <a:rPr lang="en-US" altLang="zh-CN" sz="2000" b="0" dirty="0">
                <a:ea typeface="宋体" panose="02010600030101010101" pitchFamily="2" charset="-122"/>
              </a:rPr>
              <a:t>(“%d”,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a++</a:t>
            </a:r>
            <a:r>
              <a:rPr lang="en-US" altLang="zh-CN" sz="2000" b="0" dirty="0">
                <a:ea typeface="宋体" panose="02010600030101010101" pitchFamily="2" charset="-122"/>
              </a:rPr>
              <a:t>); 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67564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}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67564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67564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 smtClean="0">
                <a:ea typeface="宋体" panose="02010600030101010101" pitchFamily="2" charset="-122"/>
              </a:rPr>
              <a:t> </a:t>
            </a:r>
            <a:r>
              <a:rPr lang="en-US" altLang="zh-CN" sz="2000" b="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b="0" dirty="0" smtClean="0">
                <a:ea typeface="宋体" panose="02010600030101010101" pitchFamily="2" charset="-122"/>
              </a:rPr>
              <a:t> main</a:t>
            </a:r>
            <a:r>
              <a:rPr lang="en-US" altLang="zh-CN" sz="2000" b="0" dirty="0">
                <a:ea typeface="宋体" panose="02010600030101010101" pitchFamily="2" charset="-122"/>
              </a:rPr>
              <a:t>()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67564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{ 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67564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    echo</a:t>
            </a:r>
            <a:r>
              <a:rPr lang="en-US" altLang="zh-CN" sz="2000" b="0" dirty="0" smtClean="0">
                <a:ea typeface="宋体" panose="02010600030101010101" pitchFamily="2" charset="-122"/>
              </a:rPr>
              <a:t>();</a:t>
            </a:r>
            <a:endParaRPr lang="en-US" altLang="zh-CN" sz="2000" b="0" dirty="0" smtClean="0">
              <a:ea typeface="宋体" panose="02010600030101010101" pitchFamily="2" charset="-122"/>
            </a:endParaRPr>
          </a:p>
          <a:p>
            <a:pPr lvl="1" indent="-67564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</a:t>
            </a:r>
            <a:r>
              <a:rPr lang="en-US" altLang="zh-CN" sz="2000" b="0" dirty="0" smtClean="0">
                <a:ea typeface="宋体" panose="02010600030101010101" pitchFamily="2" charset="-122"/>
              </a:rPr>
              <a:t>    return </a:t>
            </a:r>
            <a:r>
              <a:rPr lang="en-US" altLang="zh-CN" sz="2000" b="0" dirty="0">
                <a:ea typeface="宋体" panose="02010600030101010101" pitchFamily="2" charset="-122"/>
              </a:rPr>
              <a:t>0;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67564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 }</a:t>
            </a:r>
            <a:endParaRPr lang="zh-CN" altLang="en-US" sz="2000" b="0" dirty="0"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978150" y="1340485"/>
            <a:ext cx="3018155" cy="542544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indent="-71755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 smtClean="0">
                <a:ea typeface="宋体" panose="02010600030101010101" pitchFamily="2" charset="-122"/>
              </a:rPr>
              <a:t>void echo</a:t>
            </a:r>
            <a:r>
              <a:rPr lang="en-US" altLang="zh-CN" sz="2000" b="0" dirty="0">
                <a:ea typeface="宋体" panose="02010600030101010101" pitchFamily="2" charset="-122"/>
              </a:rPr>
              <a:t>()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71755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{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717550">
              <a:spcBef>
                <a:spcPct val="20000"/>
              </a:spcBef>
              <a:buSzPct val="50000"/>
            </a:pPr>
            <a:r>
              <a:rPr lang="en-US" altLang="zh-CN" sz="2000" dirty="0"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extern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  a;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indent="-717550">
              <a:spcBef>
                <a:spcPct val="20000"/>
              </a:spcBef>
              <a:buSzPct val="50000"/>
            </a:pPr>
            <a:r>
              <a:rPr lang="en-US" altLang="zh-CN" sz="2000" b="0" dirty="0">
                <a:ea typeface="宋体" panose="02010600030101010101" pitchFamily="2" charset="-122"/>
              </a:rPr>
              <a:t>     </a:t>
            </a:r>
            <a:r>
              <a:rPr lang="en-US" altLang="zh-CN" sz="2000" b="0" dirty="0" err="1">
                <a:ea typeface="宋体" panose="02010600030101010101" pitchFamily="2" charset="-122"/>
              </a:rPr>
              <a:t>int</a:t>
            </a:r>
            <a:r>
              <a:rPr lang="en-US" altLang="zh-CN" sz="2000" b="0" dirty="0">
                <a:ea typeface="宋体" panose="02010600030101010101" pitchFamily="2" charset="-122"/>
              </a:rPr>
              <a:t> </a:t>
            </a:r>
            <a:r>
              <a:rPr lang="en-US" altLang="zh-CN" sz="2000" b="0" dirty="0" err="1">
                <a:ea typeface="宋体" panose="02010600030101010101" pitchFamily="2" charset="-122"/>
              </a:rPr>
              <a:t>i</a:t>
            </a:r>
            <a:r>
              <a:rPr lang="en-US" altLang="zh-CN" sz="2000" b="0" dirty="0">
                <a:ea typeface="宋体" panose="02010600030101010101" pitchFamily="2" charset="-122"/>
              </a:rPr>
              <a:t>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indent="-71755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    for (</a:t>
            </a:r>
            <a:r>
              <a:rPr lang="en-US" altLang="zh-CN" sz="2000" b="0" dirty="0" err="1">
                <a:ea typeface="宋体" panose="02010600030101010101" pitchFamily="2" charset="-122"/>
              </a:rPr>
              <a:t>i</a:t>
            </a:r>
            <a:r>
              <a:rPr lang="en-US" altLang="zh-CN" sz="2000" b="0" dirty="0">
                <a:ea typeface="宋体" panose="02010600030101010101" pitchFamily="2" charset="-122"/>
              </a:rPr>
              <a:t>=0; </a:t>
            </a:r>
            <a:r>
              <a:rPr lang="en-US" altLang="zh-CN" sz="2000" b="0" dirty="0" err="1">
                <a:ea typeface="宋体" panose="02010600030101010101" pitchFamily="2" charset="-122"/>
              </a:rPr>
              <a:t>i</a:t>
            </a:r>
            <a:r>
              <a:rPr lang="en-US" altLang="zh-CN" sz="2000" b="0" dirty="0">
                <a:ea typeface="宋体" panose="02010600030101010101" pitchFamily="2" charset="-122"/>
              </a:rPr>
              <a:t>&lt;5; </a:t>
            </a:r>
            <a:r>
              <a:rPr lang="en-US" altLang="zh-CN" sz="2000" b="0" dirty="0" err="1">
                <a:ea typeface="宋体" panose="02010600030101010101" pitchFamily="2" charset="-122"/>
              </a:rPr>
              <a:t>i</a:t>
            </a:r>
            <a:r>
              <a:rPr lang="en-US" altLang="zh-CN" sz="2000" b="0" dirty="0">
                <a:ea typeface="宋体" panose="02010600030101010101" pitchFamily="2" charset="-122"/>
              </a:rPr>
              <a:t>++)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71755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          </a:t>
            </a:r>
            <a:r>
              <a:rPr lang="en-US" altLang="zh-CN" sz="2000" b="0" dirty="0" err="1">
                <a:ea typeface="宋体" panose="02010600030101010101" pitchFamily="2" charset="-122"/>
              </a:rPr>
              <a:t>printf</a:t>
            </a:r>
            <a:r>
              <a:rPr lang="en-US" altLang="zh-CN" sz="2000" b="0" dirty="0">
                <a:ea typeface="宋体" panose="02010600030101010101" pitchFamily="2" charset="-122"/>
              </a:rPr>
              <a:t>(“%d”,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a++</a:t>
            </a:r>
            <a:r>
              <a:rPr lang="en-US" altLang="zh-CN" sz="2000" b="0" dirty="0">
                <a:ea typeface="宋体" panose="02010600030101010101" pitchFamily="2" charset="-122"/>
              </a:rPr>
              <a:t>); 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71755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}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71755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lvl="1" indent="-71755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 a=1;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 indent="-71755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</a:t>
            </a:r>
            <a:r>
              <a:rPr lang="en-US" altLang="zh-CN" sz="2000" b="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b="0" dirty="0" smtClean="0">
                <a:ea typeface="宋体" panose="02010600030101010101" pitchFamily="2" charset="-122"/>
              </a:rPr>
              <a:t> main</a:t>
            </a:r>
            <a:r>
              <a:rPr lang="en-US" altLang="zh-CN" sz="2000" b="0" dirty="0">
                <a:ea typeface="宋体" panose="02010600030101010101" pitchFamily="2" charset="-122"/>
              </a:rPr>
              <a:t>()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71755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{ 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71755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    echo</a:t>
            </a:r>
            <a:r>
              <a:rPr lang="en-US" altLang="zh-CN" sz="2000" b="0" dirty="0" smtClean="0">
                <a:ea typeface="宋体" panose="02010600030101010101" pitchFamily="2" charset="-122"/>
              </a:rPr>
              <a:t>();</a:t>
            </a:r>
            <a:endParaRPr lang="en-US" altLang="zh-CN" sz="2000" b="0" dirty="0" smtClean="0">
              <a:ea typeface="宋体" panose="02010600030101010101" pitchFamily="2" charset="-122"/>
            </a:endParaRPr>
          </a:p>
          <a:p>
            <a:pPr lvl="1" indent="-71755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</a:t>
            </a:r>
            <a:r>
              <a:rPr lang="en-US" altLang="zh-CN" sz="2000" b="0" dirty="0" smtClean="0">
                <a:ea typeface="宋体" panose="02010600030101010101" pitchFamily="2" charset="-122"/>
              </a:rPr>
              <a:t>    return 0;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indent="-717550">
              <a:spcBef>
                <a:spcPct val="20000"/>
              </a:spcBef>
              <a:buSzPct val="50000"/>
              <a:buFont typeface="Wingdings 2" panose="05020102010507070707" pitchFamily="18" charset="2"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  }</a:t>
            </a:r>
            <a:endParaRPr lang="zh-CN" altLang="en-US" sz="2000" b="0" dirty="0"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11450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3600" b="0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</a:t>
            </a:r>
            <a:r>
              <a:rPr lang="zh-CN" altLang="en-US" sz="3600" b="0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关键字</a:t>
            </a:r>
            <a:endParaRPr lang="zh-CN" altLang="en-US" sz="36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 idx="4294967295"/>
          </p:nvPr>
        </p:nvSpPr>
        <p:spPr>
          <a:xfrm>
            <a:off x="2711450" y="260350"/>
            <a:ext cx="6324600" cy="533400"/>
          </a:xfrm>
        </p:spPr>
        <p:txBody>
          <a:bodyPr/>
          <a:lstStyle/>
          <a:p>
            <a:r>
              <a:rPr lang="zh-CN" altLang="en-US" sz="3600" smtClean="0">
                <a:latin typeface="黑体" panose="02010609060101010101" pitchFamily="49" charset="-122"/>
              </a:rPr>
              <a:t>函数总结</a:t>
            </a:r>
            <a:endParaRPr lang="zh-CN" altLang="en-US" sz="3600" smtClean="0">
              <a:latin typeface="黑体" panose="02010609060101010101" pitchFamily="49" charset="-122"/>
            </a:endParaRPr>
          </a:p>
        </p:txBody>
      </p:sp>
      <p:sp>
        <p:nvSpPr>
          <p:cNvPr id="88067" name="内容占位符 2"/>
          <p:cNvSpPr>
            <a:spLocks noGrp="1"/>
          </p:cNvSpPr>
          <p:nvPr>
            <p:ph idx="4294967295"/>
          </p:nvPr>
        </p:nvSpPr>
        <p:spPr>
          <a:xfrm>
            <a:off x="107950" y="1412875"/>
            <a:ext cx="6604000" cy="50165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</a:rPr>
              <a:t>基本部分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</a:rPr>
              <a:t>函数的定义</a:t>
            </a:r>
            <a:endParaRPr lang="en-US" altLang="zh-CN" sz="2400" dirty="0" smtClean="0">
              <a:latin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</a:rPr>
              <a:t>函数的调用</a:t>
            </a:r>
            <a:r>
              <a:rPr lang="en-US" altLang="zh-CN" sz="2400" dirty="0" smtClean="0">
                <a:latin typeface="黑体" panose="02010609060101010101" pitchFamily="49" charset="-122"/>
              </a:rPr>
              <a:t>(</a:t>
            </a:r>
            <a:r>
              <a:rPr lang="zh-CN" altLang="en-US" sz="2400" dirty="0" smtClean="0">
                <a:latin typeface="黑体" panose="02010609060101010101" pitchFamily="49" charset="-122"/>
              </a:rPr>
              <a:t>使用</a:t>
            </a:r>
            <a:r>
              <a:rPr lang="en-US" altLang="zh-CN" sz="2400" dirty="0" smtClean="0">
                <a:latin typeface="黑体" panose="02010609060101010101" pitchFamily="49" charset="-122"/>
              </a:rPr>
              <a:t>)</a:t>
            </a:r>
            <a:endParaRPr lang="en-US" altLang="zh-CN" sz="2400" dirty="0" smtClean="0">
              <a:latin typeface="黑体" panose="02010609060101010101" pitchFamily="49" charset="-122"/>
            </a:endParaRPr>
          </a:p>
          <a:p>
            <a:pPr lvl="2"/>
            <a:r>
              <a:rPr lang="zh-CN" altLang="en-US" sz="2000" dirty="0" smtClean="0">
                <a:latin typeface="黑体" panose="02010609060101010101" pitchFamily="49" charset="-122"/>
              </a:rPr>
              <a:t>实际</a:t>
            </a:r>
            <a:r>
              <a:rPr lang="zh-CN" altLang="en-US" sz="2000" dirty="0">
                <a:latin typeface="黑体" panose="02010609060101010101" pitchFamily="49" charset="-122"/>
              </a:rPr>
              <a:t>参数和形式参数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</a:rPr>
              <a:t>函数的声明</a:t>
            </a:r>
            <a:endParaRPr lang="en-US" altLang="zh-CN" sz="2400" dirty="0" smtClean="0">
              <a:latin typeface="黑体" panose="02010609060101010101" pitchFamily="49" charset="-122"/>
            </a:endParaRPr>
          </a:p>
          <a:p>
            <a:pPr lvl="1"/>
            <a:endParaRPr lang="en-US" altLang="zh-CN" sz="2400" dirty="0" smtClean="0">
              <a:latin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</a:rPr>
              <a:t>函数的嵌套和递归调用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</a:rPr>
              <a:t>局部变量和全局变量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</a:rPr>
              <a:t>存储类别</a:t>
            </a:r>
            <a:r>
              <a:rPr lang="en-US" altLang="zh-CN" sz="2400" dirty="0" smtClean="0">
                <a:latin typeface="黑体" panose="02010609060101010101" pitchFamily="49" charset="-122"/>
              </a:rPr>
              <a:t>(</a:t>
            </a:r>
            <a:r>
              <a:rPr lang="zh-CN" altLang="en-US" sz="2400" dirty="0" smtClean="0">
                <a:latin typeface="黑体" panose="02010609060101010101" pitchFamily="49" charset="-122"/>
              </a:rPr>
              <a:t>作用域</a:t>
            </a:r>
            <a:r>
              <a:rPr lang="en-US" altLang="zh-CN" sz="2400" dirty="0" smtClean="0">
                <a:latin typeface="黑体" panose="02010609060101010101" pitchFamily="49" charset="-122"/>
              </a:rPr>
              <a:t>)</a:t>
            </a:r>
            <a:endParaRPr lang="en-US" altLang="zh-CN" sz="2400" dirty="0" smtClean="0">
              <a:latin typeface="黑体" panose="02010609060101010101" pitchFamily="49" charset="-122"/>
            </a:endParaRPr>
          </a:p>
          <a:p>
            <a:pPr lvl="1"/>
            <a:endParaRPr lang="zh-CN" altLang="en-US" sz="2400" dirty="0" smtClean="0">
              <a:latin typeface="黑体" panose="02010609060101010101" pitchFamily="49" charset="-122"/>
            </a:endParaRPr>
          </a:p>
        </p:txBody>
      </p:sp>
      <p:sp>
        <p:nvSpPr>
          <p:cNvPr id="88068" name="日期占位符 3"/>
          <p:cNvSpPr txBox="1">
            <a:spLocks noGrp="1" noChangeArrowheads="1"/>
          </p:cNvSpPr>
          <p:nvPr/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5B1671E-6A9B-439B-ADD9-468832B0F1C0}" type="datetime4">
              <a:rPr lang="en-US" altLang="zh-CN" sz="1400" b="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 b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88069" name="Text Box 6"/>
          <p:cNvSpPr txBox="1">
            <a:spLocks noChangeArrowheads="1"/>
          </p:cNvSpPr>
          <p:nvPr/>
        </p:nvSpPr>
        <p:spPr bwMode="auto">
          <a:xfrm>
            <a:off x="4644008" y="1466850"/>
            <a:ext cx="4419600" cy="49149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rgbClr val="CC0066"/>
                </a:solidFill>
                <a:ea typeface="宋体" panose="02010600030101010101" pitchFamily="2" charset="-122"/>
              </a:rPr>
              <a:t>int max(int x, int y)</a:t>
            </a:r>
            <a:endParaRPr lang="en-US" altLang="zh-CN" sz="2000">
              <a:solidFill>
                <a:srgbClr val="CC0066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rgbClr val="CC0066"/>
                </a:solidFill>
                <a:ea typeface="宋体" panose="02010600030101010101" pitchFamily="2" charset="-122"/>
              </a:rPr>
              <a:t> {   int t;</a:t>
            </a:r>
            <a:endParaRPr lang="en-US" altLang="zh-CN" sz="2000">
              <a:solidFill>
                <a:srgbClr val="CC0066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rgbClr val="CC0066"/>
                </a:solidFill>
                <a:ea typeface="宋体" panose="02010600030101010101" pitchFamily="2" charset="-122"/>
              </a:rPr>
              <a:t>      t = (x&gt;y) ? x:y ;</a:t>
            </a:r>
            <a:endParaRPr lang="en-US" altLang="zh-CN" sz="2000">
              <a:solidFill>
                <a:srgbClr val="CC0066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rgbClr val="CC0066"/>
                </a:solidFill>
                <a:ea typeface="宋体" panose="02010600030101010101" pitchFamily="2" charset="-122"/>
              </a:rPr>
              <a:t>     return(t);</a:t>
            </a:r>
            <a:endParaRPr lang="en-US" altLang="zh-CN" sz="2000">
              <a:solidFill>
                <a:srgbClr val="CC0066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rgbClr val="CC0066"/>
                </a:solidFill>
                <a:ea typeface="宋体" panose="02010600030101010101" pitchFamily="2" charset="-122"/>
              </a:rPr>
              <a:t>    }</a:t>
            </a:r>
            <a:endParaRPr lang="en-US" altLang="zh-CN" sz="2000">
              <a:solidFill>
                <a:srgbClr val="CC0066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int main( )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{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   int a, b, c;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   scanf (“%d, %d”, &amp;a, &amp;b);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   c = </a:t>
            </a:r>
            <a:r>
              <a:rPr lang="en-US" altLang="zh-CN" sz="240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rPr>
              <a:t>max(a, b)</a:t>
            </a: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  printf (“This max is: %d\n”, c);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  return 0;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   }</a:t>
            </a:r>
            <a:endParaRPr lang="zh-CN" altLang="en-US" sz="24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4600" y="1641475"/>
            <a:ext cx="6324600" cy="533400"/>
          </a:xfrm>
        </p:spPr>
        <p:txBody>
          <a:bodyPr/>
          <a:lstStyle/>
          <a:p>
            <a:r>
              <a:rPr lang="zh-CN" altLang="en-US" sz="3600" smtClean="0">
                <a:ea typeface="宋体" panose="02010600030101010101" pitchFamily="2" charset="-122"/>
              </a:rPr>
              <a:t>函数的嵌套调用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71685" y="1601936"/>
            <a:ext cx="4932363" cy="48514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&lt;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 err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q</a:t>
            </a:r>
            <a:r>
              <a:rPr lang="en-US" altLang="zh-CN" sz="2400" dirty="0" smtClean="0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);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dirty="0" smtClean="0"/>
              <a:t>//q</a:t>
            </a:r>
            <a:r>
              <a:rPr lang="zh-CN" altLang="en-US" dirty="0" smtClean="0"/>
              <a:t>函数</a:t>
            </a:r>
            <a:r>
              <a:rPr lang="zh-CN" altLang="en-US" dirty="0"/>
              <a:t>原型声明</a:t>
            </a: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p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);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dirty="0" smtClean="0"/>
              <a:t>//p</a:t>
            </a:r>
            <a:r>
              <a:rPr lang="zh-CN" altLang="en-US" dirty="0" smtClean="0"/>
              <a:t>函数</a:t>
            </a:r>
            <a:r>
              <a:rPr lang="zh-CN" altLang="en-US" dirty="0"/>
              <a:t>原型声明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main( 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{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, j , k;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= 0; j = 1; k = 2;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k = </a:t>
            </a:r>
            <a:r>
              <a:rPr lang="en-US" altLang="zh-CN" sz="2400" dirty="0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q(0, k)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     </a:t>
            </a:r>
            <a:r>
              <a:rPr lang="en-US" altLang="zh-CN" dirty="0">
                <a:latin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</a:rPr>
              <a:t>调用</a:t>
            </a:r>
            <a:r>
              <a:rPr lang="en-US" altLang="zh-CN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函数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(“%4d%4d%4d\n”,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i,j,k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);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return 0;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5148708" y="5206454"/>
            <a:ext cx="3887788" cy="95885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p(</a:t>
            </a:r>
            <a:r>
              <a:rPr lang="en-US" altLang="zh-CN" sz="2800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dirty="0" smtClean="0"/>
              <a:t>//p</a:t>
            </a:r>
            <a:r>
              <a:rPr lang="zh-CN" altLang="en-US" dirty="0" smtClean="0"/>
              <a:t>函数</a:t>
            </a:r>
            <a:r>
              <a:rPr lang="zh-CN" altLang="en-US" dirty="0"/>
              <a:t>定义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{    return(++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);    }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5142358" y="1843077"/>
            <a:ext cx="3894138" cy="3170099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 dirty="0" err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q(</a:t>
            </a:r>
            <a:r>
              <a:rPr lang="en-US" altLang="zh-CN" sz="2000" dirty="0" err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h, </a:t>
            </a:r>
            <a:r>
              <a:rPr lang="en-US" altLang="zh-CN" sz="2000" dirty="0" err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j)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000" dirty="0" smtClean="0"/>
              <a:t>//q</a:t>
            </a:r>
            <a:r>
              <a:rPr lang="zh-CN" altLang="en-US" sz="2000" dirty="0" smtClean="0"/>
              <a:t>函数</a:t>
            </a:r>
            <a:r>
              <a:rPr lang="zh-CN" altLang="en-US" sz="2000" dirty="0"/>
              <a:t>定义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{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= j; 	    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if (h == 0)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j = 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p(j)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;    </a:t>
            </a:r>
            <a:r>
              <a:rPr lang="en-US" altLang="zh-CN" sz="2000" dirty="0"/>
              <a:t>//</a:t>
            </a:r>
            <a:r>
              <a:rPr lang="zh-CN" altLang="en-US" sz="2000" dirty="0"/>
              <a:t>调用</a:t>
            </a:r>
            <a:r>
              <a:rPr lang="en-US" altLang="zh-CN" sz="2000" dirty="0"/>
              <a:t>p</a:t>
            </a:r>
            <a:r>
              <a:rPr lang="zh-CN" altLang="en-US" sz="2000" dirty="0"/>
              <a:t>函数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else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p(</a:t>
            </a:r>
            <a:r>
              <a:rPr lang="en-US" altLang="zh-CN" sz="2000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;     </a:t>
            </a:r>
            <a:r>
              <a:rPr lang="en-US" altLang="zh-CN" sz="2000" dirty="0"/>
              <a:t>//</a:t>
            </a:r>
            <a:r>
              <a:rPr lang="zh-CN" altLang="en-US" sz="2000" dirty="0"/>
              <a:t>调用</a:t>
            </a:r>
            <a:r>
              <a:rPr lang="en-US" altLang="zh-CN" sz="2000" dirty="0"/>
              <a:t>p</a:t>
            </a:r>
            <a:r>
              <a:rPr lang="zh-CN" altLang="en-US" sz="2000" dirty="0"/>
              <a:t>函数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(“%4d %4d %4d\n”,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, j, h);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return(j);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6" name="标题 1"/>
          <p:cNvSpPr/>
          <p:nvPr/>
        </p:nvSpPr>
        <p:spPr bwMode="auto">
          <a:xfrm>
            <a:off x="2640013" y="303312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en-US" sz="3600" b="0" dirty="0">
                <a:solidFill>
                  <a:schemeClr val="bg1"/>
                </a:solidFill>
              </a:rPr>
              <a:t>函数的嵌套调用</a:t>
            </a:r>
            <a:endParaRPr lang="zh-CN" altLang="en-US" sz="36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3"/>
          <p:cNvSpPr>
            <a:spLocks noChangeArrowheads="1"/>
          </p:cNvSpPr>
          <p:nvPr/>
        </p:nvSpPr>
        <p:spPr bwMode="auto">
          <a:xfrm>
            <a:off x="5066630" y="3255197"/>
            <a:ext cx="1871662" cy="338455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2"/>
            </a:solidFill>
            <a:prstDash val="lgDash"/>
            <a:miter lim="800000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b="0" i="1">
              <a:ea typeface="宋体" panose="02010600030101010101" pitchFamily="2" charset="-122"/>
            </a:endParaRPr>
          </a:p>
        </p:txBody>
      </p:sp>
      <p:sp>
        <p:nvSpPr>
          <p:cNvPr id="52227" name="Rectangle 41"/>
          <p:cNvSpPr>
            <a:spLocks noChangeArrowheads="1"/>
          </p:cNvSpPr>
          <p:nvPr/>
        </p:nvSpPr>
        <p:spPr bwMode="auto">
          <a:xfrm>
            <a:off x="99342" y="3253609"/>
            <a:ext cx="2519363" cy="3384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prstDash val="lgDash"/>
            <a:miter lim="800000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b="0" i="1">
              <a:ea typeface="宋体" panose="02010600030101010101" pitchFamily="2" charset="-122"/>
            </a:endParaRPr>
          </a:p>
        </p:txBody>
      </p:sp>
      <p:sp>
        <p:nvSpPr>
          <p:cNvPr id="52228" name="Rectangle 42"/>
          <p:cNvSpPr>
            <a:spLocks noChangeArrowheads="1"/>
          </p:cNvSpPr>
          <p:nvPr/>
        </p:nvSpPr>
        <p:spPr bwMode="auto">
          <a:xfrm>
            <a:off x="2906042" y="3255197"/>
            <a:ext cx="1871663" cy="3384550"/>
          </a:xfrm>
          <a:prstGeom prst="rect">
            <a:avLst/>
          </a:prstGeom>
          <a:solidFill>
            <a:srgbClr val="66FFCC"/>
          </a:solidFill>
          <a:ln w="9525">
            <a:solidFill>
              <a:schemeClr val="tx2"/>
            </a:solidFill>
            <a:prstDash val="lgDash"/>
            <a:miter lim="800000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b="0" i="1">
              <a:ea typeface="宋体" panose="02010600030101010101" pitchFamily="2" charset="-122"/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smtClean="0">
                <a:ea typeface="宋体" panose="02010600030101010101" pitchFamily="2" charset="-122"/>
              </a:rPr>
              <a:t>函数的嵌套调用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52230" name="Text Box 5"/>
          <p:cNvSpPr txBox="1">
            <a:spLocks noChangeArrowheads="1"/>
          </p:cNvSpPr>
          <p:nvPr/>
        </p:nvSpPr>
        <p:spPr bwMode="auto">
          <a:xfrm>
            <a:off x="547017" y="3326634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main( )</a:t>
            </a:r>
            <a:r>
              <a:rPr lang="zh-CN" altLang="en-US" sz="2400">
                <a:latin typeface="Times New Roman" panose="02020603050405020304" pitchFamily="18" charset="0"/>
              </a:rPr>
              <a:t>函数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231" name="Text Box 6"/>
          <p:cNvSpPr txBox="1">
            <a:spLocks noChangeArrowheads="1"/>
          </p:cNvSpPr>
          <p:nvPr/>
        </p:nvSpPr>
        <p:spPr bwMode="auto">
          <a:xfrm>
            <a:off x="227831" y="4685509"/>
            <a:ext cx="2354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调用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q(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h,j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2" name="Text Box 7"/>
          <p:cNvSpPr txBox="1">
            <a:spLocks noChangeArrowheads="1"/>
          </p:cNvSpPr>
          <p:nvPr/>
        </p:nvSpPr>
        <p:spPr bwMode="auto">
          <a:xfrm>
            <a:off x="242217" y="5993634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main( )</a:t>
            </a:r>
            <a:r>
              <a:rPr lang="zh-CN" altLang="en-US" sz="2400">
                <a:latin typeface="Times New Roman" panose="02020603050405020304" pitchFamily="18" charset="0"/>
              </a:rPr>
              <a:t>函数结束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233" name="Text Box 8"/>
          <p:cNvSpPr txBox="1">
            <a:spLocks noChangeArrowheads="1"/>
          </p:cNvSpPr>
          <p:nvPr/>
        </p:nvSpPr>
        <p:spPr bwMode="auto">
          <a:xfrm>
            <a:off x="2985417" y="3326634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q( )</a:t>
            </a:r>
            <a:r>
              <a:rPr lang="zh-CN" altLang="en-US" sz="2400">
                <a:latin typeface="Times New Roman" panose="02020603050405020304" pitchFamily="18" charset="0"/>
              </a:rPr>
              <a:t>函数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234" name="Text Box 9"/>
          <p:cNvSpPr txBox="1">
            <a:spLocks noChangeArrowheads="1"/>
          </p:cNvSpPr>
          <p:nvPr/>
        </p:nvSpPr>
        <p:spPr bwMode="auto">
          <a:xfrm>
            <a:off x="5195217" y="3326634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p( )</a:t>
            </a:r>
            <a:r>
              <a:rPr lang="zh-CN" altLang="en-US" sz="2400">
                <a:latin typeface="Times New Roman" panose="02020603050405020304" pitchFamily="18" charset="0"/>
              </a:rPr>
              <a:t>函数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235" name="Text Box 10"/>
          <p:cNvSpPr txBox="1">
            <a:spLocks noChangeArrowheads="1"/>
          </p:cNvSpPr>
          <p:nvPr/>
        </p:nvSpPr>
        <p:spPr bwMode="auto">
          <a:xfrm>
            <a:off x="2909217" y="4622034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调用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p( i )</a:t>
            </a:r>
            <a:r>
              <a:rPr lang="zh-CN" alt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endParaRPr lang="zh-CN" altLang="en-US" sz="20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6" name="Text Box 11"/>
          <p:cNvSpPr txBox="1">
            <a:spLocks noChangeArrowheads="1"/>
          </p:cNvSpPr>
          <p:nvPr/>
        </p:nvSpPr>
        <p:spPr bwMode="auto">
          <a:xfrm>
            <a:off x="2798092" y="5993634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q( )</a:t>
            </a:r>
            <a:r>
              <a:rPr lang="zh-CN" altLang="en-US" sz="2400">
                <a:latin typeface="Times New Roman" panose="02020603050405020304" pitchFamily="18" charset="0"/>
              </a:rPr>
              <a:t>函数结束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237" name="Text Box 12"/>
          <p:cNvSpPr txBox="1">
            <a:spLocks noChangeArrowheads="1"/>
          </p:cNvSpPr>
          <p:nvPr/>
        </p:nvSpPr>
        <p:spPr bwMode="auto">
          <a:xfrm>
            <a:off x="4958680" y="5919022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sz="2400" dirty="0">
                <a:latin typeface="Times New Roman" panose="02020603050405020304" pitchFamily="18" charset="0"/>
              </a:rPr>
              <a:t>p( )</a:t>
            </a:r>
            <a:r>
              <a:rPr lang="zh-CN" altLang="en-US" sz="2400" dirty="0">
                <a:latin typeface="Times New Roman" panose="02020603050405020304" pitchFamily="18" charset="0"/>
              </a:rPr>
              <a:t>函数结束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2238" name="Line 13"/>
          <p:cNvSpPr>
            <a:spLocks noChangeShapeType="1"/>
          </p:cNvSpPr>
          <p:nvPr/>
        </p:nvSpPr>
        <p:spPr bwMode="auto">
          <a:xfrm flipH="1">
            <a:off x="1309017" y="3764784"/>
            <a:ext cx="0" cy="857250"/>
          </a:xfrm>
          <a:prstGeom prst="line">
            <a:avLst/>
          </a:prstGeom>
          <a:noFill/>
          <a:ln w="57150" cap="sq">
            <a:solidFill>
              <a:srgbClr val="339966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9" name="Line 14"/>
          <p:cNvSpPr>
            <a:spLocks noChangeShapeType="1"/>
          </p:cNvSpPr>
          <p:nvPr/>
        </p:nvSpPr>
        <p:spPr bwMode="auto">
          <a:xfrm>
            <a:off x="1309017" y="5155434"/>
            <a:ext cx="0" cy="838200"/>
          </a:xfrm>
          <a:prstGeom prst="line">
            <a:avLst/>
          </a:prstGeom>
          <a:noFill/>
          <a:ln w="57150" cap="sq">
            <a:solidFill>
              <a:srgbClr val="3399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3842667" y="5055422"/>
            <a:ext cx="0" cy="838200"/>
          </a:xfrm>
          <a:prstGeom prst="line">
            <a:avLst/>
          </a:prstGeom>
          <a:noFill/>
          <a:ln w="57150" cap="sq">
            <a:solidFill>
              <a:srgbClr val="80008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5858792" y="3829872"/>
            <a:ext cx="0" cy="1981200"/>
          </a:xfrm>
          <a:prstGeom prst="line">
            <a:avLst/>
          </a:prstGeom>
          <a:noFill/>
          <a:ln w="57150" cap="sq">
            <a:solidFill>
              <a:srgbClr val="FF00FF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 flipV="1">
            <a:off x="1918617" y="3707634"/>
            <a:ext cx="1295400" cy="838200"/>
          </a:xfrm>
          <a:prstGeom prst="line">
            <a:avLst/>
          </a:prstGeom>
          <a:noFill/>
          <a:ln w="57150" cap="sq">
            <a:solidFill>
              <a:srgbClr val="CC33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 flipV="1">
            <a:off x="4433217" y="3783834"/>
            <a:ext cx="1066800" cy="838200"/>
          </a:xfrm>
          <a:prstGeom prst="line">
            <a:avLst/>
          </a:prstGeom>
          <a:noFill/>
          <a:ln w="57150" cap="sq">
            <a:solidFill>
              <a:srgbClr val="CC33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 flipH="1" flipV="1">
            <a:off x="1897980" y="5126859"/>
            <a:ext cx="1143000" cy="838200"/>
          </a:xfrm>
          <a:prstGeom prst="line">
            <a:avLst/>
          </a:prstGeom>
          <a:noFill/>
          <a:ln w="57150" cap="sq">
            <a:solidFill>
              <a:srgbClr val="CC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 flipH="1" flipV="1">
            <a:off x="4357017" y="5112472"/>
            <a:ext cx="1066800" cy="762000"/>
          </a:xfrm>
          <a:prstGeom prst="line">
            <a:avLst/>
          </a:prstGeom>
          <a:noFill/>
          <a:ln w="57150" cap="sq">
            <a:solidFill>
              <a:srgbClr val="CC33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6" name="Text Box 31"/>
          <p:cNvSpPr txBox="1">
            <a:spLocks noChangeArrowheads="1"/>
          </p:cNvSpPr>
          <p:nvPr/>
        </p:nvSpPr>
        <p:spPr bwMode="auto">
          <a:xfrm>
            <a:off x="2607196" y="3861048"/>
            <a:ext cx="1028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h=0 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spcBef>
                <a:spcPts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j=2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47" name="Text Box 32"/>
          <p:cNvSpPr txBox="1">
            <a:spLocks noChangeArrowheads="1"/>
          </p:cNvSpPr>
          <p:nvPr/>
        </p:nvSpPr>
        <p:spPr bwMode="auto">
          <a:xfrm>
            <a:off x="4793753" y="4002264"/>
            <a:ext cx="1028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48" name="Line 33"/>
          <p:cNvSpPr>
            <a:spLocks noChangeShapeType="1"/>
          </p:cNvSpPr>
          <p:nvPr/>
        </p:nvSpPr>
        <p:spPr bwMode="auto">
          <a:xfrm>
            <a:off x="3842667" y="3758434"/>
            <a:ext cx="0" cy="838200"/>
          </a:xfrm>
          <a:prstGeom prst="line">
            <a:avLst/>
          </a:prstGeom>
          <a:noFill/>
          <a:ln w="57150" cap="sq">
            <a:solidFill>
              <a:srgbClr val="80008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9" name="Text Box 34"/>
          <p:cNvSpPr txBox="1">
            <a:spLocks noChangeArrowheads="1"/>
          </p:cNvSpPr>
          <p:nvPr/>
        </p:nvSpPr>
        <p:spPr bwMode="auto">
          <a:xfrm>
            <a:off x="3569617" y="3974334"/>
            <a:ext cx="1028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50" name="Text Box 35"/>
          <p:cNvSpPr txBox="1">
            <a:spLocks noChangeArrowheads="1"/>
          </p:cNvSpPr>
          <p:nvPr/>
        </p:nvSpPr>
        <p:spPr bwMode="auto">
          <a:xfrm>
            <a:off x="5606429" y="4550597"/>
            <a:ext cx="1028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=3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51" name="Text Box 36"/>
          <p:cNvSpPr txBox="1">
            <a:spLocks noChangeArrowheads="1"/>
          </p:cNvSpPr>
          <p:nvPr/>
        </p:nvSpPr>
        <p:spPr bwMode="auto">
          <a:xfrm>
            <a:off x="4561805" y="5150672"/>
            <a:ext cx="1028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sz="1600" b="0">
                <a:latin typeface="Times New Roman" panose="02020603050405020304" pitchFamily="18" charset="0"/>
                <a:ea typeface="宋体" panose="02010600030101010101" pitchFamily="2" charset="-122"/>
              </a:rPr>
              <a:t>返回</a:t>
            </a: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6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52" name="Text Box 37"/>
          <p:cNvSpPr txBox="1">
            <a:spLocks noChangeArrowheads="1"/>
          </p:cNvSpPr>
          <p:nvPr/>
        </p:nvSpPr>
        <p:spPr bwMode="auto">
          <a:xfrm>
            <a:off x="3569617" y="5154392"/>
            <a:ext cx="1028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j=3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53" name="Text Box 38"/>
          <p:cNvSpPr txBox="1">
            <a:spLocks noChangeArrowheads="1"/>
          </p:cNvSpPr>
          <p:nvPr/>
        </p:nvSpPr>
        <p:spPr bwMode="auto">
          <a:xfrm>
            <a:off x="2382167" y="5366572"/>
            <a:ext cx="1028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返回</a:t>
            </a:r>
            <a:r>
              <a:rPr lang="en-US" altLang="zh-CN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6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54" name="Text Box 39"/>
          <p:cNvSpPr txBox="1">
            <a:spLocks noChangeArrowheads="1"/>
          </p:cNvSpPr>
          <p:nvPr/>
        </p:nvSpPr>
        <p:spPr bwMode="auto">
          <a:xfrm>
            <a:off x="401265" y="4021959"/>
            <a:ext cx="1028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j=1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55" name="Text Box 40"/>
          <p:cNvSpPr txBox="1">
            <a:spLocks noChangeArrowheads="1"/>
          </p:cNvSpPr>
          <p:nvPr/>
        </p:nvSpPr>
        <p:spPr bwMode="auto">
          <a:xfrm>
            <a:off x="421853" y="5342759"/>
            <a:ext cx="1028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k=3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56" name="Text Box 39"/>
          <p:cNvSpPr txBox="1">
            <a:spLocks noChangeArrowheads="1"/>
          </p:cNvSpPr>
          <p:nvPr/>
        </p:nvSpPr>
        <p:spPr bwMode="auto">
          <a:xfrm>
            <a:off x="526380" y="3764784"/>
            <a:ext cx="7826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57" name="Text Box 39"/>
          <p:cNvSpPr txBox="1">
            <a:spLocks noChangeArrowheads="1"/>
          </p:cNvSpPr>
          <p:nvPr/>
        </p:nvSpPr>
        <p:spPr bwMode="auto">
          <a:xfrm>
            <a:off x="421853" y="4285484"/>
            <a:ext cx="1028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k=2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58" name="Text Box 4"/>
          <p:cNvSpPr txBox="1">
            <a:spLocks noChangeArrowheads="1"/>
          </p:cNvSpPr>
          <p:nvPr/>
        </p:nvSpPr>
        <p:spPr bwMode="auto">
          <a:xfrm>
            <a:off x="42864" y="206638"/>
            <a:ext cx="4968875" cy="2862322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stdio.h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 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 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main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 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{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, j , k;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= 0; j = 1; k = 2;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k =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q(0, k)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(“%4d %4d %4d\n”,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i,j,k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return 0;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59" name="Text Box 4"/>
          <p:cNvSpPr txBox="1">
            <a:spLocks noChangeArrowheads="1"/>
          </p:cNvSpPr>
          <p:nvPr/>
        </p:nvSpPr>
        <p:spPr bwMode="auto">
          <a:xfrm>
            <a:off x="7307957" y="3113673"/>
            <a:ext cx="1800547" cy="1323439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p(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return (++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);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60" name="Text Box 4"/>
          <p:cNvSpPr txBox="1">
            <a:spLocks noChangeArrowheads="1"/>
          </p:cNvSpPr>
          <p:nvPr/>
        </p:nvSpPr>
        <p:spPr bwMode="auto">
          <a:xfrm>
            <a:off x="5076254" y="188913"/>
            <a:ext cx="4032250" cy="2847975"/>
          </a:xfrm>
          <a:prstGeom prst="rect">
            <a:avLst/>
          </a:prstGeom>
          <a:solidFill>
            <a:srgbClr val="66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q(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h,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j)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 j; 	    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if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(h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 =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0)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j =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j )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else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)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(“%4d %4d %4d\n”,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, j, h);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return ( j ); 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61" name="Text Box 35"/>
          <p:cNvSpPr txBox="1">
            <a:spLocks noChangeArrowheads="1"/>
          </p:cNvSpPr>
          <p:nvPr/>
        </p:nvSpPr>
        <p:spPr bwMode="auto">
          <a:xfrm>
            <a:off x="7596633" y="5805488"/>
            <a:ext cx="1439863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运行结果：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</a:rPr>
              <a:t>　</a:t>
            </a:r>
            <a:r>
              <a:rPr lang="en-US" altLang="zh-CN" sz="2000" dirty="0">
                <a:latin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</a:rPr>
              <a:t>　</a:t>
            </a:r>
            <a:r>
              <a:rPr lang="en-US" altLang="zh-CN" sz="2000" dirty="0">
                <a:latin typeface="Times New Roman" panose="02020603050405020304" pitchFamily="18" charset="0"/>
              </a:rPr>
              <a:t>0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</a:rPr>
              <a:t>　</a:t>
            </a:r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</a:rPr>
              <a:t>　</a:t>
            </a:r>
            <a:r>
              <a:rPr lang="en-US" altLang="zh-CN" sz="2000" dirty="0">
                <a:latin typeface="Times New Roman" panose="02020603050405020304" pitchFamily="18" charset="0"/>
              </a:rPr>
              <a:t>3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2953" y="3212976"/>
            <a:ext cx="6911628" cy="3498208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4600" y="303312"/>
            <a:ext cx="6324600" cy="533400"/>
          </a:xfrm>
        </p:spPr>
        <p:txBody>
          <a:bodyPr/>
          <a:lstStyle/>
          <a:p>
            <a:r>
              <a:rPr lang="zh-CN" altLang="en-US" sz="3600" smtClean="0"/>
              <a:t>函数嵌套调用小结</a:t>
            </a:r>
            <a:endParaRPr lang="zh-CN" altLang="en-US" sz="360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925" y="1630363"/>
            <a:ext cx="4105275" cy="46069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语言中，所有函数之间的关系是平等的，没有谁比谁高一级的问题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但从调用关系上来看，函数的嵌套调用表现在某个函数在执行过程中，又可以调用另外一个函数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即函数在执行过程中，</a:t>
            </a:r>
            <a:r>
              <a:rPr lang="zh-CN" altLang="en-US" sz="2000" b="1" dirty="0" smtClean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不是执行完一个函数再去执行另一个函数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，而是可以在任何需要的时候，对其他函数进行调用</a:t>
            </a:r>
            <a:endParaRPr lang="zh-CN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4140200" y="1530350"/>
            <a:ext cx="4932363" cy="48514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&lt;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 err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q</a:t>
            </a:r>
            <a:r>
              <a:rPr lang="en-US" altLang="zh-CN" sz="2400" dirty="0" smtClean="0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);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dirty="0" smtClean="0"/>
              <a:t>//q</a:t>
            </a:r>
            <a:r>
              <a:rPr lang="zh-CN" altLang="en-US" dirty="0" smtClean="0"/>
              <a:t>函数</a:t>
            </a:r>
            <a:r>
              <a:rPr lang="zh-CN" altLang="en-US" dirty="0"/>
              <a:t>原型声明</a:t>
            </a: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p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);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dirty="0" smtClean="0"/>
              <a:t>//p</a:t>
            </a:r>
            <a:r>
              <a:rPr lang="zh-CN" altLang="en-US" dirty="0" smtClean="0"/>
              <a:t>函数</a:t>
            </a:r>
            <a:r>
              <a:rPr lang="zh-CN" altLang="en-US" dirty="0"/>
              <a:t>原型声明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main( 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{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, j , k;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= 0; j = 1; k = 2;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k = </a:t>
            </a:r>
            <a:r>
              <a:rPr lang="en-US" altLang="zh-CN" sz="2400" dirty="0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q(0, k)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     </a:t>
            </a:r>
            <a:r>
              <a:rPr lang="en-US" altLang="zh-CN" dirty="0">
                <a:latin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</a:rPr>
              <a:t>调用</a:t>
            </a:r>
            <a:r>
              <a:rPr lang="en-US" altLang="zh-CN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函数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(“%4d%4d%4d\n”,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i,j,k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);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return 0;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 idx="4294967295"/>
          </p:nvPr>
        </p:nvSpPr>
        <p:spPr>
          <a:xfrm>
            <a:off x="2585045" y="332656"/>
            <a:ext cx="6324600" cy="533400"/>
          </a:xfrm>
        </p:spPr>
        <p:txBody>
          <a:bodyPr/>
          <a:lstStyle/>
          <a:p>
            <a:r>
              <a:rPr lang="zh-CN" altLang="en-US" sz="3600" dirty="0" smtClean="0"/>
              <a:t>函数的调用</a:t>
            </a:r>
            <a:endParaRPr lang="zh-CN" altLang="en-US" sz="3600" dirty="0" smtClean="0"/>
          </a:p>
        </p:txBody>
      </p:sp>
      <p:sp>
        <p:nvSpPr>
          <p:cNvPr id="55299" name="内容占位符 2"/>
          <p:cNvSpPr>
            <a:spLocks noGrp="1"/>
          </p:cNvSpPr>
          <p:nvPr>
            <p:ph idx="4294967295"/>
          </p:nvPr>
        </p:nvSpPr>
        <p:spPr>
          <a:xfrm>
            <a:off x="2442046" y="1976438"/>
            <a:ext cx="4794250" cy="3397250"/>
          </a:xfrm>
        </p:spPr>
        <p:txBody>
          <a:bodyPr/>
          <a:lstStyle/>
          <a:p>
            <a:endParaRPr lang="en-US" altLang="zh-CN" sz="3600" dirty="0" smtClean="0"/>
          </a:p>
          <a:p>
            <a:r>
              <a:rPr lang="zh-CN" altLang="en-US" sz="3600" b="1" dirty="0" smtClean="0"/>
              <a:t>函数的嵌套调用</a:t>
            </a:r>
            <a:endParaRPr lang="en-US" altLang="zh-CN" sz="3600" b="1" dirty="0" smtClean="0"/>
          </a:p>
          <a:p>
            <a:endParaRPr lang="en-US" altLang="zh-CN" sz="3600" dirty="0" smtClean="0"/>
          </a:p>
          <a:p>
            <a:r>
              <a:rPr lang="zh-CN" altLang="en-US" sz="3600" b="1" dirty="0" smtClean="0">
                <a:solidFill>
                  <a:srgbClr val="FF3300"/>
                </a:solidFill>
              </a:rPr>
              <a:t>函数的递归调用</a:t>
            </a:r>
            <a:endParaRPr lang="zh-CN" altLang="en-US" sz="3600" b="1" dirty="0" smtClean="0">
              <a:solidFill>
                <a:srgbClr val="FF3300"/>
              </a:solidFill>
            </a:endParaRPr>
          </a:p>
        </p:txBody>
      </p:sp>
      <p:sp>
        <p:nvSpPr>
          <p:cNvPr id="55300" name="日期占位符 3"/>
          <p:cNvSpPr txBox="1">
            <a:spLocks noGrp="1" noChangeArrowheads="1"/>
          </p:cNvSpPr>
          <p:nvPr/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F129357-9926-47D8-B697-BC8B6C2821D3}" type="datetime4">
              <a:rPr lang="en-US" altLang="zh-CN" sz="1400" b="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 b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3"/>
          <p:cNvGrpSpPr/>
          <p:nvPr/>
        </p:nvGrpSpPr>
        <p:grpSpPr bwMode="auto">
          <a:xfrm>
            <a:off x="611188" y="1662113"/>
            <a:ext cx="8077200" cy="3810000"/>
            <a:chOff x="0" y="0"/>
            <a:chExt cx="5088" cy="2400"/>
          </a:xfrm>
        </p:grpSpPr>
        <p:sp>
          <p:nvSpPr>
            <p:cNvPr id="44038" name="Rectangle 5"/>
            <p:cNvSpPr>
              <a:spLocks noChangeArrowheads="1"/>
            </p:cNvSpPr>
            <p:nvPr/>
          </p:nvSpPr>
          <p:spPr bwMode="auto">
            <a:xfrm>
              <a:off x="1776" y="0"/>
              <a:ext cx="672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defRPr/>
              </a:pPr>
              <a:r>
                <a:rPr lang="zh-CN" altLang="en-US" sz="2400" b="0">
                  <a:latin typeface="Times New Roman" panose="02020603050405020304" pitchFamily="18" charset="0"/>
                  <a:ea typeface="+mn-ea"/>
                </a:rPr>
                <a:t>主函数</a:t>
              </a:r>
              <a:endParaRPr lang="zh-CN" altLang="en-US" sz="2400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39" name="Rectangle 6"/>
            <p:cNvSpPr>
              <a:spLocks noChangeArrowheads="1"/>
            </p:cNvSpPr>
            <p:nvPr/>
          </p:nvSpPr>
          <p:spPr bwMode="auto">
            <a:xfrm>
              <a:off x="720" y="672"/>
              <a:ext cx="768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defRPr/>
              </a:pPr>
              <a:r>
                <a:rPr lang="zh-CN" altLang="en-US" sz="2400" b="0">
                  <a:latin typeface="Times New Roman" panose="02020603050405020304" pitchFamily="18" charset="0"/>
                  <a:ea typeface="+mn-ea"/>
                </a:rPr>
                <a:t>子函数1</a:t>
              </a:r>
              <a:endParaRPr lang="zh-CN" altLang="en-US" sz="2400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40" name="Rectangle 7"/>
            <p:cNvSpPr>
              <a:spLocks noChangeArrowheads="1"/>
            </p:cNvSpPr>
            <p:nvPr/>
          </p:nvSpPr>
          <p:spPr bwMode="auto">
            <a:xfrm>
              <a:off x="1728" y="672"/>
              <a:ext cx="768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defRPr/>
              </a:pPr>
              <a:r>
                <a:rPr lang="zh-CN" altLang="en-US" sz="2400" b="0">
                  <a:latin typeface="Times New Roman" panose="02020603050405020304" pitchFamily="18" charset="0"/>
                  <a:ea typeface="+mn-ea"/>
                </a:rPr>
                <a:t>子函数2</a:t>
              </a:r>
              <a:endParaRPr lang="zh-CN" altLang="en-US" sz="2400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41" name="Rectangle 8"/>
            <p:cNvSpPr>
              <a:spLocks noChangeArrowheads="1"/>
            </p:cNvSpPr>
            <p:nvPr/>
          </p:nvSpPr>
          <p:spPr bwMode="auto">
            <a:xfrm>
              <a:off x="2976" y="672"/>
              <a:ext cx="768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defRPr/>
              </a:pPr>
              <a:r>
                <a:rPr lang="zh-CN" altLang="en-US" sz="2400" b="0">
                  <a:latin typeface="Times New Roman" panose="02020603050405020304" pitchFamily="18" charset="0"/>
                  <a:ea typeface="+mn-ea"/>
                </a:rPr>
                <a:t>子函数</a:t>
              </a:r>
              <a:r>
                <a:rPr lang="en-US" altLang="zh-CN" sz="2400" b="0">
                  <a:latin typeface="Times New Roman" panose="02020603050405020304" pitchFamily="18" charset="0"/>
                  <a:ea typeface="+mn-ea"/>
                </a:rPr>
                <a:t>n</a:t>
              </a:r>
              <a:endParaRPr lang="en-US" altLang="zh-CN" sz="2400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42" name="Text Box 9"/>
            <p:cNvSpPr txBox="1">
              <a:spLocks noChangeArrowheads="1"/>
            </p:cNvSpPr>
            <p:nvPr/>
          </p:nvSpPr>
          <p:spPr bwMode="auto">
            <a:xfrm>
              <a:off x="2592" y="6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sz="2400" b="0" dirty="0">
                  <a:latin typeface="Times New Roman" panose="02020603050405020304" pitchFamily="18" charset="0"/>
                  <a:ea typeface="+mn-ea"/>
                </a:rPr>
                <a:t>…</a:t>
              </a:r>
              <a:endParaRPr lang="zh-CN" altLang="en-US" sz="2400" b="0" dirty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43" name="Rectangle 10"/>
            <p:cNvSpPr>
              <a:spLocks noChangeArrowheads="1"/>
            </p:cNvSpPr>
            <p:nvPr/>
          </p:nvSpPr>
          <p:spPr bwMode="auto">
            <a:xfrm>
              <a:off x="0" y="1440"/>
              <a:ext cx="81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defRPr/>
              </a:pPr>
              <a:r>
                <a:rPr lang="zh-CN" altLang="en-US" sz="2400" b="0">
                  <a:latin typeface="Times New Roman" panose="02020603050405020304" pitchFamily="18" charset="0"/>
                  <a:ea typeface="+mn-ea"/>
                </a:rPr>
                <a:t>子函数21</a:t>
              </a:r>
              <a:endParaRPr lang="zh-CN" altLang="en-US" sz="2400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44" name="Rectangle 11"/>
            <p:cNvSpPr>
              <a:spLocks noChangeArrowheads="1"/>
            </p:cNvSpPr>
            <p:nvPr/>
          </p:nvSpPr>
          <p:spPr bwMode="auto">
            <a:xfrm>
              <a:off x="1056" y="1440"/>
              <a:ext cx="81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defRPr/>
              </a:pPr>
              <a:r>
                <a:rPr lang="zh-CN" altLang="en-US" sz="2400" b="0">
                  <a:latin typeface="Times New Roman" panose="02020603050405020304" pitchFamily="18" charset="0"/>
                  <a:ea typeface="+mn-ea"/>
                </a:rPr>
                <a:t>子函数22</a:t>
              </a:r>
              <a:endParaRPr lang="zh-CN" altLang="en-US" sz="2400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45" name="Rectangle 12"/>
            <p:cNvSpPr>
              <a:spLocks noChangeArrowheads="1"/>
            </p:cNvSpPr>
            <p:nvPr/>
          </p:nvSpPr>
          <p:spPr bwMode="auto">
            <a:xfrm>
              <a:off x="2256" y="1440"/>
              <a:ext cx="81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defRPr/>
              </a:pPr>
              <a:r>
                <a:rPr lang="zh-CN" altLang="en-US" sz="2400" b="0">
                  <a:latin typeface="Times New Roman" panose="02020603050405020304" pitchFamily="18" charset="0"/>
                  <a:ea typeface="+mn-ea"/>
                </a:rPr>
                <a:t>子函数</a:t>
              </a:r>
              <a:r>
                <a:rPr lang="en-US" altLang="zh-CN" sz="2400" b="0">
                  <a:latin typeface="Times New Roman" panose="02020603050405020304" pitchFamily="18" charset="0"/>
                  <a:ea typeface="+mn-ea"/>
                </a:rPr>
                <a:t>n1</a:t>
              </a:r>
              <a:endParaRPr lang="en-US" altLang="zh-CN" sz="2400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46" name="Text Box 13"/>
            <p:cNvSpPr txBox="1">
              <a:spLocks noChangeArrowheads="1"/>
            </p:cNvSpPr>
            <p:nvPr/>
          </p:nvSpPr>
          <p:spPr bwMode="auto">
            <a:xfrm>
              <a:off x="1920" y="144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sz="2400" b="0">
                  <a:latin typeface="Times New Roman" panose="02020603050405020304" pitchFamily="18" charset="0"/>
                  <a:ea typeface="+mn-ea"/>
                </a:rPr>
                <a:t>…</a:t>
              </a:r>
              <a:endParaRPr lang="zh-CN" altLang="en-US" sz="2400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47" name="Rectangle 14"/>
            <p:cNvSpPr>
              <a:spLocks noChangeArrowheads="1"/>
            </p:cNvSpPr>
            <p:nvPr/>
          </p:nvSpPr>
          <p:spPr bwMode="auto">
            <a:xfrm>
              <a:off x="3264" y="1440"/>
              <a:ext cx="81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defRPr/>
              </a:pPr>
              <a:r>
                <a:rPr lang="zh-CN" altLang="en-US" sz="2400" b="0" dirty="0">
                  <a:latin typeface="Times New Roman" panose="02020603050405020304" pitchFamily="18" charset="0"/>
                  <a:ea typeface="+mn-ea"/>
                </a:rPr>
                <a:t>子函数</a:t>
              </a:r>
              <a:r>
                <a:rPr lang="en-US" altLang="zh-CN" sz="2400" b="0" dirty="0">
                  <a:latin typeface="Times New Roman" panose="02020603050405020304" pitchFamily="18" charset="0"/>
                  <a:ea typeface="+mn-ea"/>
                </a:rPr>
                <a:t>n2</a:t>
              </a:r>
              <a:endParaRPr lang="en-US" altLang="zh-CN" sz="2400" b="0" dirty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48" name="Rectangle 15"/>
            <p:cNvSpPr>
              <a:spLocks noChangeArrowheads="1"/>
            </p:cNvSpPr>
            <p:nvPr/>
          </p:nvSpPr>
          <p:spPr bwMode="auto">
            <a:xfrm>
              <a:off x="4272" y="1440"/>
              <a:ext cx="81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defRPr/>
              </a:pPr>
              <a:r>
                <a:rPr lang="zh-CN" altLang="en-US" sz="2400" b="0">
                  <a:latin typeface="Times New Roman" panose="02020603050405020304" pitchFamily="18" charset="0"/>
                  <a:ea typeface="+mn-ea"/>
                </a:rPr>
                <a:t>子函数</a:t>
              </a:r>
              <a:r>
                <a:rPr lang="en-US" altLang="zh-CN" sz="2400" b="0">
                  <a:latin typeface="Times New Roman" panose="02020603050405020304" pitchFamily="18" charset="0"/>
                  <a:ea typeface="+mn-ea"/>
                </a:rPr>
                <a:t>n3</a:t>
              </a:r>
              <a:endParaRPr lang="en-US" altLang="zh-CN" sz="2400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49" name="Rectangle 16"/>
            <p:cNvSpPr>
              <a:spLocks noChangeArrowheads="1"/>
            </p:cNvSpPr>
            <p:nvPr/>
          </p:nvSpPr>
          <p:spPr bwMode="auto">
            <a:xfrm>
              <a:off x="1056" y="2112"/>
              <a:ext cx="912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defRPr/>
              </a:pPr>
              <a:r>
                <a:rPr lang="zh-CN" altLang="en-US" sz="2400" b="0">
                  <a:latin typeface="Times New Roman" panose="02020603050405020304" pitchFamily="18" charset="0"/>
                  <a:ea typeface="+mn-ea"/>
                </a:rPr>
                <a:t>子函数221</a:t>
              </a:r>
              <a:endParaRPr lang="zh-CN" altLang="en-US" sz="2400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50" name="Line 17"/>
            <p:cNvSpPr>
              <a:spLocks noChangeShapeType="1"/>
            </p:cNvSpPr>
            <p:nvPr/>
          </p:nvSpPr>
          <p:spPr bwMode="auto">
            <a:xfrm>
              <a:off x="2112" y="288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51" name="Line 18"/>
            <p:cNvSpPr>
              <a:spLocks noChangeShapeType="1"/>
            </p:cNvSpPr>
            <p:nvPr/>
          </p:nvSpPr>
          <p:spPr bwMode="auto">
            <a:xfrm flipH="1">
              <a:off x="1104" y="288"/>
              <a:ext cx="816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52" name="Line 19"/>
            <p:cNvSpPr>
              <a:spLocks noChangeShapeType="1"/>
            </p:cNvSpPr>
            <p:nvPr/>
          </p:nvSpPr>
          <p:spPr bwMode="auto">
            <a:xfrm>
              <a:off x="2352" y="288"/>
              <a:ext cx="1056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53" name="Line 20"/>
            <p:cNvSpPr>
              <a:spLocks noChangeShapeType="1"/>
            </p:cNvSpPr>
            <p:nvPr/>
          </p:nvSpPr>
          <p:spPr bwMode="auto">
            <a:xfrm flipH="1">
              <a:off x="384" y="960"/>
              <a:ext cx="1488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54" name="Line 21"/>
            <p:cNvSpPr>
              <a:spLocks noChangeShapeType="1"/>
            </p:cNvSpPr>
            <p:nvPr/>
          </p:nvSpPr>
          <p:spPr bwMode="auto">
            <a:xfrm flipH="1">
              <a:off x="1392" y="960"/>
              <a:ext cx="624" cy="480"/>
            </a:xfrm>
            <a:prstGeom prst="line">
              <a:avLst/>
            </a:prstGeom>
            <a:noFill/>
            <a:ln w="57150" cap="sq">
              <a:solidFill>
                <a:srgbClr val="FFC000"/>
              </a:solidFill>
              <a:rou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55" name="Line 22"/>
            <p:cNvSpPr>
              <a:spLocks noChangeShapeType="1"/>
            </p:cNvSpPr>
            <p:nvPr/>
          </p:nvSpPr>
          <p:spPr bwMode="auto">
            <a:xfrm flipH="1">
              <a:off x="2592" y="960"/>
              <a:ext cx="528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56" name="Line 23"/>
            <p:cNvSpPr>
              <a:spLocks noChangeShapeType="1"/>
            </p:cNvSpPr>
            <p:nvPr/>
          </p:nvSpPr>
          <p:spPr bwMode="auto">
            <a:xfrm>
              <a:off x="1440" y="1728"/>
              <a:ext cx="0" cy="384"/>
            </a:xfrm>
            <a:prstGeom prst="line">
              <a:avLst/>
            </a:prstGeom>
            <a:noFill/>
            <a:ln w="57150" cap="sq">
              <a:solidFill>
                <a:srgbClr val="FFC000"/>
              </a:solidFill>
              <a:rou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57" name="Line 24"/>
            <p:cNvSpPr>
              <a:spLocks noChangeShapeType="1"/>
            </p:cNvSpPr>
            <p:nvPr/>
          </p:nvSpPr>
          <p:spPr bwMode="auto">
            <a:xfrm>
              <a:off x="3360" y="960"/>
              <a:ext cx="192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4058" name="Line 25"/>
            <p:cNvSpPr>
              <a:spLocks noChangeShapeType="1"/>
            </p:cNvSpPr>
            <p:nvPr/>
          </p:nvSpPr>
          <p:spPr bwMode="auto">
            <a:xfrm>
              <a:off x="3648" y="960"/>
              <a:ext cx="1008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Times New Roman" panose="02020603050405020304" pitchFamily="18" charset="0"/>
                <a:ea typeface="+mn-ea"/>
              </a:endParaRPr>
            </a:p>
          </p:txBody>
        </p:sp>
      </p:grpSp>
      <p:sp>
        <p:nvSpPr>
          <p:cNvPr id="49155" name="Text Box 26"/>
          <p:cNvSpPr txBox="1">
            <a:spLocks noChangeArrowheads="1"/>
          </p:cNvSpPr>
          <p:nvPr/>
        </p:nvSpPr>
        <p:spPr bwMode="auto">
          <a:xfrm>
            <a:off x="1306195" y="6005513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sz="2800">
                <a:latin typeface="黑体" panose="02010609060101010101" pitchFamily="49" charset="-122"/>
              </a:rPr>
              <a:t>函数之间调用关系示意图</a:t>
            </a:r>
            <a:endParaRPr lang="zh-CN" altLang="en-US" sz="2800">
              <a:latin typeface="黑体" panose="02010609060101010101" pitchFamily="49" charset="-122"/>
            </a:endParaRPr>
          </a:p>
        </p:txBody>
      </p:sp>
      <p:sp>
        <p:nvSpPr>
          <p:cNvPr id="49156" name="任意多边形 32"/>
          <p:cNvSpPr>
            <a:spLocks noChangeArrowheads="1"/>
          </p:cNvSpPr>
          <p:nvPr/>
        </p:nvSpPr>
        <p:spPr bwMode="auto">
          <a:xfrm>
            <a:off x="4500563" y="4365625"/>
            <a:ext cx="787400" cy="661988"/>
          </a:xfrm>
          <a:custGeom>
            <a:avLst/>
            <a:gdLst>
              <a:gd name="T0" fmla="*/ 0 w 929699"/>
              <a:gd name="T1" fmla="*/ 66415 h 653143"/>
              <a:gd name="T2" fmla="*/ 16537 w 929699"/>
              <a:gd name="T3" fmla="*/ 282266 h 653143"/>
              <a:gd name="T4" fmla="*/ 41345 w 929699"/>
              <a:gd name="T5" fmla="*/ 531320 h 653143"/>
              <a:gd name="T6" fmla="*/ 46857 w 929699"/>
              <a:gd name="T7" fmla="*/ 581134 h 653143"/>
              <a:gd name="T8" fmla="*/ 68908 w 929699"/>
              <a:gd name="T9" fmla="*/ 747171 h 653143"/>
              <a:gd name="T10" fmla="*/ 90957 w 929699"/>
              <a:gd name="T11" fmla="*/ 713962 h 653143"/>
              <a:gd name="T12" fmla="*/ 96471 w 929699"/>
              <a:gd name="T13" fmla="*/ 664152 h 653143"/>
              <a:gd name="T14" fmla="*/ 104739 w 929699"/>
              <a:gd name="T15" fmla="*/ 630945 h 653143"/>
              <a:gd name="T16" fmla="*/ 121277 w 929699"/>
              <a:gd name="T17" fmla="*/ 547926 h 653143"/>
              <a:gd name="T18" fmla="*/ 132302 w 929699"/>
              <a:gd name="T19" fmla="*/ 448301 h 653143"/>
              <a:gd name="T20" fmla="*/ 154352 w 929699"/>
              <a:gd name="T21" fmla="*/ 265661 h 653143"/>
              <a:gd name="T22" fmla="*/ 168135 w 929699"/>
              <a:gd name="T23" fmla="*/ 116226 h 653143"/>
              <a:gd name="T24" fmla="*/ 170891 w 929699"/>
              <a:gd name="T25" fmla="*/ 49813 h 653143"/>
              <a:gd name="T26" fmla="*/ 173647 w 929699"/>
              <a:gd name="T27" fmla="*/ 0 h 653143"/>
              <a:gd name="T28" fmla="*/ 168135 w 929699"/>
              <a:gd name="T29" fmla="*/ 66415 h 65314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929699"/>
              <a:gd name="T46" fmla="*/ 0 h 653143"/>
              <a:gd name="T47" fmla="*/ 929699 w 929699"/>
              <a:gd name="T48" fmla="*/ 653143 h 653143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929699" h="653143">
                <a:moveTo>
                  <a:pt x="0" y="58057"/>
                </a:moveTo>
                <a:cubicBezTo>
                  <a:pt x="46750" y="198306"/>
                  <a:pt x="6981" y="97977"/>
                  <a:pt x="87086" y="246743"/>
                </a:cubicBezTo>
                <a:cubicBezTo>
                  <a:pt x="180809" y="420801"/>
                  <a:pt x="69450" y="242061"/>
                  <a:pt x="217714" y="464457"/>
                </a:cubicBezTo>
                <a:cubicBezTo>
                  <a:pt x="227390" y="478971"/>
                  <a:pt x="235576" y="494599"/>
                  <a:pt x="246743" y="508000"/>
                </a:cubicBezTo>
                <a:cubicBezTo>
                  <a:pt x="334800" y="613670"/>
                  <a:pt x="296642" y="564857"/>
                  <a:pt x="362857" y="653143"/>
                </a:cubicBezTo>
                <a:cubicBezTo>
                  <a:pt x="366476" y="652419"/>
                  <a:pt x="464091" y="636018"/>
                  <a:pt x="478971" y="624114"/>
                </a:cubicBezTo>
                <a:cubicBezTo>
                  <a:pt x="492592" y="613217"/>
                  <a:pt x="495665" y="592907"/>
                  <a:pt x="508000" y="580572"/>
                </a:cubicBezTo>
                <a:cubicBezTo>
                  <a:pt x="520335" y="568237"/>
                  <a:pt x="538142" y="562710"/>
                  <a:pt x="551543" y="551543"/>
                </a:cubicBezTo>
                <a:cubicBezTo>
                  <a:pt x="663291" y="458419"/>
                  <a:pt x="530527" y="551038"/>
                  <a:pt x="638629" y="478972"/>
                </a:cubicBezTo>
                <a:cubicBezTo>
                  <a:pt x="657981" y="449943"/>
                  <a:pt x="675753" y="419797"/>
                  <a:pt x="696686" y="391886"/>
                </a:cubicBezTo>
                <a:cubicBezTo>
                  <a:pt x="736123" y="339303"/>
                  <a:pt x="777888" y="288089"/>
                  <a:pt x="812800" y="232229"/>
                </a:cubicBezTo>
                <a:cubicBezTo>
                  <a:pt x="830123" y="204512"/>
                  <a:pt x="872374" y="136258"/>
                  <a:pt x="885371" y="101600"/>
                </a:cubicBezTo>
                <a:cubicBezTo>
                  <a:pt x="892375" y="82922"/>
                  <a:pt x="894406" y="62723"/>
                  <a:pt x="899886" y="43543"/>
                </a:cubicBezTo>
                <a:cubicBezTo>
                  <a:pt x="904089" y="28832"/>
                  <a:pt x="929699" y="0"/>
                  <a:pt x="914400" y="0"/>
                </a:cubicBezTo>
                <a:cubicBezTo>
                  <a:pt x="882687" y="0"/>
                  <a:pt x="885371" y="39292"/>
                  <a:pt x="885371" y="58057"/>
                </a:cubicBezTo>
              </a:path>
            </a:pathLst>
          </a:custGeom>
          <a:noFill/>
          <a:ln w="50800" cap="sq">
            <a:solidFill>
              <a:srgbClr val="9900CC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9157" name="Rectangle 2"/>
          <p:cNvSpPr>
            <a:spLocks noChangeArrowheads="1"/>
          </p:cNvSpPr>
          <p:nvPr/>
        </p:nvSpPr>
        <p:spPr bwMode="auto">
          <a:xfrm>
            <a:off x="2555776" y="332656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en-US" sz="3600" b="0" dirty="0">
                <a:solidFill>
                  <a:schemeClr val="bg1"/>
                </a:solidFill>
              </a:rPr>
              <a:t>函数的调用</a:t>
            </a:r>
            <a:endParaRPr lang="zh-CN" altLang="en-US" sz="3600" b="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53225" y="5887085"/>
            <a:ext cx="2020570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000" b="0" dirty="0" smtClean="0">
                <a:latin typeface="+mn-ea"/>
                <a:ea typeface="+mn-ea"/>
              </a:rPr>
              <a:t>嵌套调用：</a:t>
            </a:r>
            <a:r>
              <a:rPr lang="zh-CN" altLang="en-US" sz="2000" b="0" dirty="0" smtClean="0">
                <a:latin typeface="+mn-ea"/>
                <a:ea typeface="+mn-ea"/>
                <a:sym typeface="+mn-ea"/>
              </a:rPr>
              <a:t>黄线</a:t>
            </a:r>
            <a:endParaRPr lang="en-US" altLang="zh-CN" sz="2000" b="0" dirty="0" smtClean="0">
              <a:latin typeface="+mn-ea"/>
              <a:ea typeface="+mn-ea"/>
            </a:endParaRPr>
          </a:p>
          <a:p>
            <a:pPr>
              <a:spcBef>
                <a:spcPts val="0"/>
              </a:spcBef>
            </a:pPr>
            <a:r>
              <a:rPr lang="zh-CN" altLang="en-US" sz="2000" b="0" dirty="0" smtClean="0">
                <a:latin typeface="+mn-ea"/>
                <a:ea typeface="+mn-ea"/>
              </a:rPr>
              <a:t>递归调用：</a:t>
            </a:r>
            <a:r>
              <a:rPr lang="zh-CN" altLang="en-US" sz="2000" b="0" dirty="0" smtClean="0">
                <a:latin typeface="+mn-ea"/>
                <a:ea typeface="+mn-ea"/>
                <a:sym typeface="+mn-ea"/>
              </a:rPr>
              <a:t>蓝线</a:t>
            </a:r>
            <a:endParaRPr lang="zh-CN" altLang="en-US" sz="2000" b="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TABLE_BEAUTIFY" val="smartTable{bf56a95a-cf6d-42bf-b8e1-ca3f9b6ff139}"/>
  <p:tag name="KSO_WM_BEAUTIFY_FLAG" val=""/>
</p:tagLst>
</file>

<file path=ppt/tags/tag18.xml><?xml version="1.0" encoding="utf-8"?>
<p:tagLst xmlns:p="http://schemas.openxmlformats.org/presentationml/2006/main">
  <p:tag name="KSO_WM_UNIT_TABLE_BEAUTIFY" val="smartTable{143494c8-b679-4dcd-aa1d-85c1ab7d1f08}"/>
  <p:tag name="KSO_WM_BEAUTIFY_FLAG" val=""/>
</p:tagLst>
</file>

<file path=ppt/tags/tag19.xml><?xml version="1.0" encoding="utf-8"?>
<p:tagLst xmlns:p="http://schemas.openxmlformats.org/presentationml/2006/main">
  <p:tag name="KSO_WM_UNIT_TABLE_BEAUTIFY" val="smartTable{47fba93d-9556-45b6-81a9-2c874e61f7de}"/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UNIT_TABLE_BEAUTIFY" val="smartTable{3195ec0a-0b0d-4fa3-86a0-e7ce896c1736}"/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PP_MARK_KEY" val="43e9ac07-5dd1-434b-9d77-f56eebbaebfe"/>
  <p:tag name="COMMONDATA" val="eyJoZGlkIjoiMDk3NjAwYTMxMDI0ZTUyOGI4Yjg2MWM0ZmJkMjQ2ZjIifQ=="/>
</p:tagLst>
</file>

<file path=ppt/tags/tag5.xml><?xml version="1.0" encoding="utf-8"?>
<p:tagLst xmlns:p="http://schemas.openxmlformats.org/presentationml/2006/main">
  <p:tag name="KSO_WM_UNIT_TABLE_BEAUTIFY" val="smartTable{bf56a95a-cf6d-42bf-b8e1-ca3f9b6ff139}"/>
  <p:tag name="KSO_WM_BEAUTIFY_FLAG" val=""/>
</p:tagLst>
</file>

<file path=ppt/tags/tag6.xml><?xml version="1.0" encoding="utf-8"?>
<p:tagLst xmlns:p="http://schemas.openxmlformats.org/presentationml/2006/main">
  <p:tag name="KSO_WM_UNIT_TABLE_BEAUTIFY" val="smartTable{143494c8-b679-4dcd-aa1d-85c1ab7d1f08}"/>
  <p:tag name="KSO_WM_BEAUTIFY_FLAG" val=""/>
</p:tagLst>
</file>

<file path=ppt/tags/tag7.xml><?xml version="1.0" encoding="utf-8"?>
<p:tagLst xmlns:p="http://schemas.openxmlformats.org/presentationml/2006/main">
  <p:tag name="KSO_WM_UNIT_TABLE_BEAUTIFY" val="smartTable{47fba93d-9556-45b6-81a9-2c874e61f7de}"/>
  <p:tag name="KSO_WM_BEAUTIFY_FLAG" val=""/>
</p:tagLst>
</file>

<file path=ppt/tags/tag8.xml><?xml version="1.0" encoding="utf-8"?>
<p:tagLst xmlns:p="http://schemas.openxmlformats.org/presentationml/2006/main">
  <p:tag name="KSO_WM_UNIT_TABLE_BEAUTIFY" val="smartTable{3195ec0a-0b0d-4fa3-86a0-e7ce896c1736}"/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示例演示文稿幻灯片（聚焦科技设计）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000000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示例演示文稿幻灯片（聚焦科技设计）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示例演示文稿幻灯片（聚焦科技设计）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000000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1_示例演示文稿幻灯片（聚焦科技设计）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11025</Words>
  <Application>WPS 演示</Application>
  <PresentationFormat>全屏显示(4:3)</PresentationFormat>
  <Paragraphs>1164</Paragraphs>
  <Slides>46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46</vt:i4>
      </vt:variant>
    </vt:vector>
  </HeadingPairs>
  <TitlesOfParts>
    <vt:vector size="67" baseType="lpstr">
      <vt:lpstr>Arial</vt:lpstr>
      <vt:lpstr>宋体</vt:lpstr>
      <vt:lpstr>Wingdings</vt:lpstr>
      <vt:lpstr>黑体</vt:lpstr>
      <vt:lpstr>Times New Roman</vt:lpstr>
      <vt:lpstr>Wingdings 2</vt:lpstr>
      <vt:lpstr>微软雅黑</vt:lpstr>
      <vt:lpstr>Arial Unicode MS</vt:lpstr>
      <vt:lpstr>楷体_GB2312</vt:lpstr>
      <vt:lpstr>新宋体</vt:lpstr>
      <vt:lpstr>Wingdings</vt:lpstr>
      <vt:lpstr>Cambria Math</vt:lpstr>
      <vt:lpstr>Cambria Math</vt:lpstr>
      <vt:lpstr>示例演示文稿幻灯片（聚焦科技设计）</vt:lpstr>
      <vt:lpstr>1_示例演示文稿幻灯片（聚焦科技设计）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函数主要内容</vt:lpstr>
      <vt:lpstr>PowerPoint 演示文稿</vt:lpstr>
      <vt:lpstr>函数的调用</vt:lpstr>
      <vt:lpstr>函数的嵌套调用</vt:lpstr>
      <vt:lpstr>函数的嵌套调用</vt:lpstr>
      <vt:lpstr>函数嵌套调用小结</vt:lpstr>
      <vt:lpstr>函数的调用</vt:lpstr>
      <vt:lpstr>PowerPoint 演示文稿</vt:lpstr>
      <vt:lpstr>函数的递归调用</vt:lpstr>
      <vt:lpstr>函数的递归调用</vt:lpstr>
      <vt:lpstr>函数的递归调用</vt:lpstr>
      <vt:lpstr>PowerPoint 演示文稿</vt:lpstr>
      <vt:lpstr>PowerPoint 演示文稿</vt:lpstr>
      <vt:lpstr>函数的递归调用小结</vt:lpstr>
      <vt:lpstr>PowerPoint 演示文稿</vt:lpstr>
      <vt:lpstr>PowerPoint 演示文稿</vt:lpstr>
      <vt:lpstr>例子</vt:lpstr>
      <vt:lpstr>函数主要内容</vt:lpstr>
      <vt:lpstr>变量作用域</vt:lpstr>
      <vt:lpstr>局部变量</vt:lpstr>
      <vt:lpstr>PowerPoint 演示文稿</vt:lpstr>
      <vt:lpstr>PowerPoint 演示文稿</vt:lpstr>
      <vt:lpstr>PowerPoint 演示文稿</vt:lpstr>
      <vt:lpstr>PowerPoint 演示文稿</vt:lpstr>
      <vt:lpstr>全局变量</vt:lpstr>
      <vt:lpstr>PowerPoint 演示文稿</vt:lpstr>
      <vt:lpstr>说明</vt:lpstr>
      <vt:lpstr>PowerPoint 演示文稿</vt:lpstr>
      <vt:lpstr>PowerPoint 演示文稿</vt:lpstr>
      <vt:lpstr>PowerPoint 演示文稿</vt:lpstr>
      <vt:lpstr>变量作用域小结</vt:lpstr>
      <vt:lpstr>变量的属性</vt:lpstr>
      <vt:lpstr>计算机内存的划分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  <vt:lpstr>PowerPoint 演示文稿</vt:lpstr>
      <vt:lpstr>PowerPoint 演示文稿</vt:lpstr>
      <vt:lpstr>PowerPoint 演示文稿</vt:lpstr>
      <vt:lpstr>函数总结</vt:lpstr>
    </vt:vector>
  </TitlesOfParts>
  <Company>M&amp;W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wxy</dc:creator>
  <cp:lastModifiedBy>WXY</cp:lastModifiedBy>
  <cp:revision>3143</cp:revision>
  <dcterms:created xsi:type="dcterms:W3CDTF">2008-08-04T02:16:00Z</dcterms:created>
  <dcterms:modified xsi:type="dcterms:W3CDTF">2023-04-06T06:16:41Z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9068669E3B0A43A49368A18C1EBD7917</vt:lpwstr>
  </property>
</Properties>
</file>