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8" r:id="rId4"/>
    <p:sldMasterId id="2147483693" r:id="rId5"/>
    <p:sldMasterId id="2147483708" r:id="rId6"/>
  </p:sldMasterIdLst>
  <p:notesMasterIdLst>
    <p:notesMasterId r:id="rId12"/>
  </p:notesMasterIdLst>
  <p:handoutMasterIdLst>
    <p:handoutMasterId r:id="rId39"/>
  </p:handoutMasterIdLst>
  <p:sldIdLst>
    <p:sldId id="455" r:id="rId7"/>
    <p:sldId id="717" r:id="rId8"/>
    <p:sldId id="1125" r:id="rId9"/>
    <p:sldId id="718" r:id="rId10"/>
    <p:sldId id="1139" r:id="rId11"/>
    <p:sldId id="1124" r:id="rId13"/>
    <p:sldId id="520" r:id="rId14"/>
    <p:sldId id="515" r:id="rId15"/>
    <p:sldId id="522" r:id="rId16"/>
    <p:sldId id="517" r:id="rId17"/>
    <p:sldId id="585" r:id="rId18"/>
    <p:sldId id="567" r:id="rId19"/>
    <p:sldId id="867" r:id="rId20"/>
    <p:sldId id="868" r:id="rId21"/>
    <p:sldId id="1138" r:id="rId22"/>
    <p:sldId id="1129" r:id="rId23"/>
    <p:sldId id="649" r:id="rId24"/>
    <p:sldId id="568" r:id="rId25"/>
    <p:sldId id="635" r:id="rId26"/>
    <p:sldId id="642" r:id="rId27"/>
    <p:sldId id="1128" r:id="rId28"/>
    <p:sldId id="643" r:id="rId29"/>
    <p:sldId id="645" r:id="rId30"/>
    <p:sldId id="1381" r:id="rId31"/>
    <p:sldId id="1382" r:id="rId32"/>
    <p:sldId id="940" r:id="rId33"/>
    <p:sldId id="1133" r:id="rId34"/>
    <p:sldId id="1213" r:id="rId35"/>
    <p:sldId id="1296" r:id="rId36"/>
    <p:sldId id="941" r:id="rId37"/>
    <p:sldId id="942" r:id="rId38"/>
  </p:sldIdLst>
  <p:sldSz cx="9144000" cy="6858000" type="screen4x3"/>
  <p:notesSz cx="6669405" cy="9820275"/>
  <p:custDataLst>
    <p:tags r:id="rId4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 userDrawn="1">
          <p15:clr>
            <a:srgbClr val="A4A3A4"/>
          </p15:clr>
        </p15:guide>
        <p15:guide id="2" pos="28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00FF00"/>
    <a:srgbClr val="FF6699"/>
    <a:srgbClr val="CC0000"/>
    <a:srgbClr val="CCFFCC"/>
    <a:srgbClr val="0000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090"/>
    <p:restoredTop sz="99507"/>
  </p:normalViewPr>
  <p:slideViewPr>
    <p:cSldViewPr showGuides="1">
      <p:cViewPr varScale="1">
        <p:scale>
          <a:sx n="67" d="100"/>
          <a:sy n="67" d="100"/>
        </p:scale>
        <p:origin x="-1158" y="-96"/>
      </p:cViewPr>
      <p:guideLst>
        <p:guide orient="horz" pos="2250"/>
        <p:guide pos="280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3" Type="http://schemas.openxmlformats.org/officeDocument/2006/relationships/tags" Target="tags/tag7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8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8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6600"/>
            <a:ext cx="4910138" cy="368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2" name="Rectangle 8"/>
          <p:cNvSpPr>
            <a:spLocks noChangeArrowheads="1"/>
          </p:cNvSpPr>
          <p:nvPr/>
        </p:nvSpPr>
        <p:spPr bwMode="auto">
          <a:xfrm>
            <a:off x="904875" y="349250"/>
            <a:ext cx="2800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清华大学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计算机文化基础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电子教案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3" name="Rectangle 9"/>
          <p:cNvSpPr>
            <a:spLocks noChangeArrowheads="1"/>
          </p:cNvSpPr>
          <p:nvPr/>
        </p:nvSpPr>
        <p:spPr bwMode="auto">
          <a:xfrm>
            <a:off x="3679825" y="349250"/>
            <a:ext cx="21002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2003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6" name="Rectangle 10"/>
          <p:cNvSpPr/>
          <p:nvPr/>
        </p:nvSpPr>
        <p:spPr>
          <a:xfrm>
            <a:off x="889000" y="9166225"/>
            <a:ext cx="4965700" cy="327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ctr"/>
            <a:fld id="{9A0DB2DC-4C9A-4742-B13C-FB6460FD3503}" type="slidenum">
              <a:rPr lang="en-US" altLang="zh-CN" sz="1200" dirty="0"/>
            </a:fld>
            <a:r>
              <a:rPr lang="en-US" altLang="zh-CN" sz="1200" dirty="0"/>
              <a:t> </a:t>
            </a:r>
            <a:r>
              <a:rPr lang="zh-CN" altLang="en-US" sz="1200" dirty="0"/>
              <a:t>页</a:t>
            </a:r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6" name="备注占位符 2"/>
          <p:cNvSpPr>
            <a:spLocks noGrp="1"/>
          </p:cNvSpPr>
          <p:nvPr>
            <p:ph type="body"/>
          </p:nvPr>
        </p:nvSpPr>
        <p:spPr>
          <a:ln>
            <a:miter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误差与溢出</a:t>
            </a:r>
            <a:endParaRPr lang="zh-CN" altLang="en-US" dirty="0"/>
          </a:p>
        </p:txBody>
      </p:sp>
      <p:sp>
        <p:nvSpPr>
          <p:cNvPr id="419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78250" y="9328150"/>
            <a:ext cx="2889250" cy="4905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6" name="备注占位符 2"/>
          <p:cNvSpPr>
            <a:spLocks noGrp="1"/>
          </p:cNvSpPr>
          <p:nvPr>
            <p:ph type="body"/>
          </p:nvPr>
        </p:nvSpPr>
        <p:spPr>
          <a:ln>
            <a:miter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误差与溢出</a:t>
            </a:r>
            <a:endParaRPr lang="zh-CN" altLang="en-US" dirty="0"/>
          </a:p>
        </p:txBody>
      </p:sp>
      <p:sp>
        <p:nvSpPr>
          <p:cNvPr id="419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78250" y="9328150"/>
            <a:ext cx="2889250" cy="4905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943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173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7174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7175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7176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7177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7178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81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0CAEE4-D6D0-4E64-ADB4-997E73CFF48B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943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221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9222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9223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9224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9225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9226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22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0CAEE4-D6D0-4E64-ADB4-997E73CFF48B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943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269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11270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1271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1272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1273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1127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277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0CAEE4-D6D0-4E64-ADB4-997E73CFF48B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943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317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13318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3319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3320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3321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13322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325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0CAEE4-D6D0-4E64-ADB4-997E73CFF48B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943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365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15366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5367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5368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5369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15370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73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0CAEE4-D6D0-4E64-ADB4-997E73CFF48B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17" Type="http://schemas.openxmlformats.org/officeDocument/2006/relationships/oleObject" Target="../embeddings/oleObject2.bin"/><Relationship Id="rId16" Type="http://schemas.openxmlformats.org/officeDocument/2006/relationships/image" Target="../media/image3.png"/><Relationship Id="rId15" Type="http://schemas.openxmlformats.org/officeDocument/2006/relationships/oleObject" Target="../embeddings/oleObject1.bin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9" Type="http://schemas.openxmlformats.org/officeDocument/2006/relationships/vmlDrawing" Target="../drawings/vmlDrawing2.vml"/><Relationship Id="rId18" Type="http://schemas.openxmlformats.org/officeDocument/2006/relationships/image" Target="../media/image4.png"/><Relationship Id="rId17" Type="http://schemas.openxmlformats.org/officeDocument/2006/relationships/oleObject" Target="../embeddings/oleObject4.bin"/><Relationship Id="rId16" Type="http://schemas.openxmlformats.org/officeDocument/2006/relationships/image" Target="../media/image3.png"/><Relationship Id="rId15" Type="http://schemas.openxmlformats.org/officeDocument/2006/relationships/oleObject" Target="../embeddings/oleObject3.bin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9" Type="http://schemas.openxmlformats.org/officeDocument/2006/relationships/vmlDrawing" Target="../drawings/vmlDrawing3.vml"/><Relationship Id="rId18" Type="http://schemas.openxmlformats.org/officeDocument/2006/relationships/image" Target="../media/image4.png"/><Relationship Id="rId17" Type="http://schemas.openxmlformats.org/officeDocument/2006/relationships/oleObject" Target="../embeddings/oleObject6.bin"/><Relationship Id="rId16" Type="http://schemas.openxmlformats.org/officeDocument/2006/relationships/image" Target="../media/image3.png"/><Relationship Id="rId15" Type="http://schemas.openxmlformats.org/officeDocument/2006/relationships/oleObject" Target="../embeddings/oleObject5.bin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0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9" Type="http://schemas.openxmlformats.org/officeDocument/2006/relationships/vmlDrawing" Target="../drawings/vmlDrawing4.vml"/><Relationship Id="rId18" Type="http://schemas.openxmlformats.org/officeDocument/2006/relationships/image" Target="../media/image4.png"/><Relationship Id="rId17" Type="http://schemas.openxmlformats.org/officeDocument/2006/relationships/oleObject" Target="../embeddings/oleObject8.bin"/><Relationship Id="rId16" Type="http://schemas.openxmlformats.org/officeDocument/2006/relationships/image" Target="../media/image3.png"/><Relationship Id="rId15" Type="http://schemas.openxmlformats.org/officeDocument/2006/relationships/oleObject" Target="../embeddings/oleObject7.bin"/><Relationship Id="rId14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0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9" Type="http://schemas.openxmlformats.org/officeDocument/2006/relationships/vmlDrawing" Target="../drawings/vmlDrawing5.vml"/><Relationship Id="rId18" Type="http://schemas.openxmlformats.org/officeDocument/2006/relationships/image" Target="../media/image4.png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3.png"/><Relationship Id="rId15" Type="http://schemas.openxmlformats.org/officeDocument/2006/relationships/oleObject" Target="../embeddings/oleObject9.bin"/><Relationship Id="rId14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7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28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29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30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31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5" imgW="3645535" imgH="3930650" progId="">
                    <p:embed/>
                  </p:oleObj>
                </mc:Choice>
                <mc:Fallback>
                  <p:oleObj name="" r:id="rId15" imgW="3645535" imgH="3930650" progId="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6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7" imgW="2575560" imgH="2545080" progId="">
                    <p:embed/>
                  </p:oleObj>
                </mc:Choice>
                <mc:Fallback>
                  <p:oleObj name="" r:id="rId17" imgW="2575560" imgH="2545080" progId="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1039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5131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1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2052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3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4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2055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2056" name="Object 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5" imgW="3645535" imgH="3930650" progId="">
                    <p:embed/>
                  </p:oleObj>
                </mc:Choice>
                <mc:Fallback>
                  <p:oleObj name="" r:id="rId15" imgW="3645535" imgH="3930650" progId="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6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7" imgW="2575560" imgH="2545080" progId="">
                    <p:embed/>
                  </p:oleObj>
                </mc:Choice>
                <mc:Fallback>
                  <p:oleObj name="" r:id="rId17" imgW="2575560" imgH="2545080" progId="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8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9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2063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5131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5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3076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3077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3078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3079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3080" name="Object 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15" imgW="3645535" imgH="3930650" progId="">
                    <p:embed/>
                  </p:oleObj>
                </mc:Choice>
                <mc:Fallback>
                  <p:oleObj name="" r:id="rId15" imgW="3645535" imgH="3930650" progId="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16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17" imgW="2575560" imgH="2545080" progId="">
                    <p:embed/>
                  </p:oleObj>
                </mc:Choice>
                <mc:Fallback>
                  <p:oleObj name="" r:id="rId17" imgW="2575560" imgH="2545080" progId="">
                    <p:embed/>
                    <p:pic>
                      <p:nvPicPr>
                        <p:cNvPr id="0" name="图片 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2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83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3087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5131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9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4100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101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102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4103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4104" name="Object 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5" imgW="3645535" imgH="3930650" progId="">
                    <p:embed/>
                  </p:oleObj>
                </mc:Choice>
                <mc:Fallback>
                  <p:oleObj name="" r:id="rId15" imgW="3645535" imgH="3930650" progId="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6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7" imgW="2575560" imgH="2545080" progId="">
                    <p:embed/>
                  </p:oleObj>
                </mc:Choice>
                <mc:Fallback>
                  <p:oleObj name="" r:id="rId17" imgW="2575560" imgH="2545080" progId="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6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107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4111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5131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3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5124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125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126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5127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5128" name="Object 8"/>
            <p:cNvGraphicFramePr>
              <a:graphicFrameLocks noChangeAspect="1"/>
            </p:cNvGraphicFramePr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5" imgW="3645535" imgH="3930650" progId="">
                    <p:embed/>
                  </p:oleObj>
                </mc:Choice>
                <mc:Fallback>
                  <p:oleObj name="" r:id="rId15" imgW="3645535" imgH="3930650" progId="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6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9"/>
            <p:cNvGraphicFramePr>
              <a:graphicFrameLocks noChangeAspect="1"/>
            </p:cNvGraphicFramePr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7" imgW="2575560" imgH="2545080" progId="">
                    <p:embed/>
                  </p:oleObj>
                </mc:Choice>
                <mc:Fallback>
                  <p:oleObj name="" r:id="rId17" imgW="2575560" imgH="2545080" progId="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0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31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5135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2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11.bin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ctrTitle"/>
          </p:nvPr>
        </p:nvSpPr>
        <p:spPr>
          <a:xfrm>
            <a:off x="3559175" y="2891155"/>
            <a:ext cx="4513263" cy="825500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+mj-lt"/>
                <a:ea typeface="+mj-ea"/>
                <a:cs typeface="+mj-cs"/>
              </a:rPr>
              <a:t>程序设计基础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21506" name="Rectangle 3"/>
          <p:cNvSpPr>
            <a:spLocks noGrp="1"/>
          </p:cNvSpPr>
          <p:nvPr>
            <p:ph type="subTitle" idx="1"/>
          </p:nvPr>
        </p:nvSpPr>
        <p:spPr>
          <a:xfrm>
            <a:off x="2700338" y="4630738"/>
            <a:ext cx="3600450" cy="885825"/>
          </a:xfrm>
        </p:spPr>
        <p:txBody>
          <a:bodyPr vert="horz" wrap="square" lIns="91440" tIns="72000" rIns="91440" bIns="45720" anchor="t" anchorCtr="0">
            <a:spAutoFit/>
          </a:bodyPr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吴茜媛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lang="en-US" altLang="zh-CN" sz="1800" dirty="0">
                <a:latin typeface="+mn-lt"/>
                <a:ea typeface="宋体" panose="02010600030101010101" pitchFamily="2" charset="-122"/>
                <a:cs typeface="+mn-cs"/>
              </a:rPr>
              <a:t>WU, Xiyuan</a:t>
            </a:r>
            <a:endParaRPr lang="en-US" altLang="zh-CN" sz="1800" dirty="0">
              <a:latin typeface="+mn-lt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lang="en-US" altLang="zh-CN" sz="1800" dirty="0">
                <a:latin typeface="+mn-lt"/>
                <a:ea typeface="宋体" panose="02010600030101010101" pitchFamily="2" charset="-122"/>
                <a:cs typeface="+mn-cs"/>
              </a:rPr>
              <a:t>E-mail: xywu@mail.xjtu.edu.cn</a:t>
            </a:r>
            <a:endParaRPr lang="en-US" altLang="zh-CN" sz="18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7" name="Rectangle 2"/>
          <p:cNvSpPr txBox="1"/>
          <p:nvPr/>
        </p:nvSpPr>
        <p:spPr>
          <a:xfrm>
            <a:off x="6143625" y="500063"/>
            <a:ext cx="3500438" cy="16430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SzTx/>
            </a:pPr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Programming             Fundamentals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内容占位符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8229600" cy="1017587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</a:rPr>
              <a:t>计算机中把</a:t>
            </a:r>
            <a:r>
              <a:rPr lang="en-US" altLang="zh-CN" sz="2800" dirty="0">
                <a:latin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</a:rPr>
              <a:t>个电子元器件设计为一组，表示</a:t>
            </a:r>
            <a:r>
              <a:rPr lang="en-US" altLang="zh-CN" sz="2800" dirty="0">
                <a:latin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</a:rPr>
              <a:t>位二进制，称为一个</a:t>
            </a:r>
            <a:r>
              <a:rPr lang="zh-CN" alt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字节</a:t>
            </a:r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(Byte)</a:t>
            </a:r>
            <a:r>
              <a:rPr lang="zh-CN" altLang="en-US" sz="2800" dirty="0">
                <a:latin typeface="Times New Roman" panose="02020603050405020304" pitchFamily="18" charset="0"/>
              </a:rPr>
              <a:t>，是存储器管理的基本单位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1585" name="Group 81"/>
          <p:cNvGraphicFramePr>
            <a:graphicFrameLocks noGrp="1"/>
          </p:cNvGraphicFramePr>
          <p:nvPr/>
        </p:nvGraphicFramePr>
        <p:xfrm>
          <a:off x="323850" y="3087688"/>
          <a:ext cx="8569325" cy="3078164"/>
        </p:xfrm>
        <a:graphic>
          <a:graphicData uri="http://schemas.openxmlformats.org/drawingml/2006/table">
            <a:tbl>
              <a:tblPr/>
              <a:tblGrid>
                <a:gridCol w="885825"/>
                <a:gridCol w="885825"/>
                <a:gridCol w="885825"/>
                <a:gridCol w="885825"/>
                <a:gridCol w="885825"/>
                <a:gridCol w="884238"/>
                <a:gridCol w="885825"/>
                <a:gridCol w="885825"/>
                <a:gridCol w="1484312"/>
              </a:tblGrid>
              <a:tr h="5810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表示数值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96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30794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存储管理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extBox 7"/>
          <p:cNvSpPr txBox="1"/>
          <p:nvPr/>
        </p:nvSpPr>
        <p:spPr>
          <a:xfrm>
            <a:off x="8172450" y="3716338"/>
            <a:ext cx="928688" cy="39878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1001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" name="TextBox 8"/>
          <p:cNvSpPr txBox="1"/>
          <p:nvPr/>
        </p:nvSpPr>
        <p:spPr>
          <a:xfrm>
            <a:off x="8172450" y="4221163"/>
            <a:ext cx="928688" cy="39878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1010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矩形 11"/>
          <p:cNvSpPr/>
          <p:nvPr/>
        </p:nvSpPr>
        <p:spPr>
          <a:xfrm>
            <a:off x="250825" y="1628775"/>
            <a:ext cx="7940675" cy="102679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defTabSz="762000" eaLnBrk="0" hangingPunct="0">
              <a:spcBef>
                <a:spcPct val="2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存储器给每个字节进行编号，称为内存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285750" defTabSz="762000" rtl="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可以通过地址找到某个字节，及其存储的数据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748" name="TextBox 9"/>
          <p:cNvSpPr txBox="1"/>
          <p:nvPr/>
        </p:nvSpPr>
        <p:spPr>
          <a:xfrm>
            <a:off x="8172450" y="2924175"/>
            <a:ext cx="928370" cy="706755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地址编号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9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存储管理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750" name="TextBox 8"/>
          <p:cNvSpPr txBox="1"/>
          <p:nvPr/>
        </p:nvSpPr>
        <p:spPr>
          <a:xfrm>
            <a:off x="8186738" y="5734050"/>
            <a:ext cx="928687" cy="466725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3383" name="Group 199"/>
          <p:cNvGraphicFramePr>
            <a:graphicFrameLocks noGrp="1"/>
          </p:cNvGraphicFramePr>
          <p:nvPr/>
        </p:nvGraphicFramePr>
        <p:xfrm>
          <a:off x="163513" y="2952750"/>
          <a:ext cx="7850188" cy="3198814"/>
        </p:xfrm>
        <a:graphic>
          <a:graphicData uri="http://schemas.openxmlformats.org/drawingml/2006/table">
            <a:tbl>
              <a:tblPr/>
              <a:tblGrid>
                <a:gridCol w="885825"/>
                <a:gridCol w="885825"/>
                <a:gridCol w="885825"/>
                <a:gridCol w="885825"/>
                <a:gridCol w="885825"/>
                <a:gridCol w="884237"/>
                <a:gridCol w="885825"/>
                <a:gridCol w="885825"/>
                <a:gridCol w="765175"/>
              </a:tblGrid>
              <a:tr h="70119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表示数值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969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31823" name="TextBox 8"/>
          <p:cNvSpPr txBox="1"/>
          <p:nvPr/>
        </p:nvSpPr>
        <p:spPr>
          <a:xfrm>
            <a:off x="8172450" y="4724400"/>
            <a:ext cx="928688" cy="39878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1011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24" name="TextBox 8"/>
          <p:cNvSpPr txBox="1"/>
          <p:nvPr/>
        </p:nvSpPr>
        <p:spPr>
          <a:xfrm>
            <a:off x="8172450" y="5254625"/>
            <a:ext cx="928688" cy="39878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1100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>
    <p:strips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4"/>
          <p:cNvSpPr/>
          <p:nvPr/>
        </p:nvSpPr>
        <p:spPr>
          <a:xfrm>
            <a:off x="571500" y="1643063"/>
            <a:ext cx="8137525" cy="3168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defTabSz="762000" eaLnBrk="0" hangingPunct="0">
              <a:spcBef>
                <a:spcPct val="20000"/>
              </a:spcBef>
            </a:pPr>
            <a:endParaRPr lang="en-US" altLang="zh-CN" sz="2800" dirty="0">
              <a:solidFill>
                <a:srgbClr val="4D4D4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0" name="矩形 4"/>
          <p:cNvSpPr/>
          <p:nvPr/>
        </p:nvSpPr>
        <p:spPr>
          <a:xfrm>
            <a:off x="395288" y="1944688"/>
            <a:ext cx="8667750" cy="2738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897890" lvl="1" indent="-897890" algn="l" defTabSz="762000" rtl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）假设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分配存储器的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个字节保存十进制数值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，如分配地址编号为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0000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0001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的两个字节，对应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个电子元器件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ea typeface="黑体" panose="02010609060101010101" pitchFamily="49" charset="-122"/>
                <a:sym typeface="+mn-ea"/>
              </a:rPr>
              <a:t>一个字节由</a:t>
            </a:r>
            <a:r>
              <a:rPr lang="en-US" altLang="zh-CN" sz="2800" dirty="0"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dirty="0">
                <a:ea typeface="黑体" panose="02010609060101010101" pitchFamily="49" charset="-122"/>
                <a:sym typeface="+mn-ea"/>
              </a:rPr>
              <a:t>位二进制组成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800100" algn="l" defTabSz="762000" rtl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）把十进制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转化为二进制为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1010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，补足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位为  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800100" algn="l" defTabSz="762000" rtl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0000000000001010</a:t>
            </a:r>
            <a:endParaRPr lang="en-US" altLang="zh-CN" sz="32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800100" algn="l" defTabSz="762000" rtl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）存储到存储器的电子元器件中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5650" name="Group 50"/>
          <p:cNvGraphicFramePr>
            <a:graphicFrameLocks noGrp="1"/>
          </p:cNvGraphicFramePr>
          <p:nvPr/>
        </p:nvGraphicFramePr>
        <p:xfrm>
          <a:off x="3276600" y="5429250"/>
          <a:ext cx="4429125" cy="1457326"/>
        </p:xfrm>
        <a:graphic>
          <a:graphicData uri="http://schemas.openxmlformats.org/drawingml/2006/table">
            <a:tbl>
              <a:tblPr/>
              <a:tblGrid>
                <a:gridCol w="554038"/>
                <a:gridCol w="554037"/>
                <a:gridCol w="552450"/>
                <a:gridCol w="554038"/>
                <a:gridCol w="554037"/>
                <a:gridCol w="554038"/>
                <a:gridCol w="552450"/>
                <a:gridCol w="554037"/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32809" name="TextBox 6"/>
          <p:cNvSpPr txBox="1"/>
          <p:nvPr/>
        </p:nvSpPr>
        <p:spPr>
          <a:xfrm>
            <a:off x="684213" y="5554663"/>
            <a:ext cx="2428875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b="1" i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</a:t>
            </a:r>
            <a:endParaRPr lang="en-US" altLang="zh-CN" b="1" i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b="1" i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（电子元器件）</a:t>
            </a:r>
            <a:endParaRPr lang="en-US" altLang="zh-CN" b="1" i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b="1" i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（按字节编址）</a:t>
            </a:r>
            <a:endParaRPr lang="zh-CN" altLang="en-US" b="1" i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10" name="TextBox 7"/>
          <p:cNvSpPr txBox="1"/>
          <p:nvPr/>
        </p:nvSpPr>
        <p:spPr>
          <a:xfrm>
            <a:off x="7812088" y="5445125"/>
            <a:ext cx="928687" cy="460375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11" name="TextBox 8"/>
          <p:cNvSpPr txBox="1"/>
          <p:nvPr/>
        </p:nvSpPr>
        <p:spPr>
          <a:xfrm>
            <a:off x="7812088" y="5949950"/>
            <a:ext cx="928687" cy="460375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1001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12" name="矩形 11"/>
          <p:cNvSpPr/>
          <p:nvPr/>
        </p:nvSpPr>
        <p:spPr>
          <a:xfrm>
            <a:off x="395288" y="1260475"/>
            <a:ext cx="6775450" cy="584200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defTabSz="762000" eaLnBrk="0" hangingPunct="0">
              <a:spcBef>
                <a:spcPct val="2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若要存储整数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，计算机如何执行？</a:t>
            </a:r>
            <a:endParaRPr lang="en-US" altLang="zh-CN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813" name="TextBox 9"/>
          <p:cNvSpPr txBox="1"/>
          <p:nvPr/>
        </p:nvSpPr>
        <p:spPr>
          <a:xfrm>
            <a:off x="7667625" y="4652963"/>
            <a:ext cx="1289050" cy="706755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内存地址编号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814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Click="0">
    <p:strips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内容占位符 2"/>
          <p:cNvSpPr>
            <a:spLocks noGrp="1"/>
          </p:cNvSpPr>
          <p:nvPr>
            <p:ph sz="half" idx="1"/>
          </p:nvPr>
        </p:nvSpPr>
        <p:spPr>
          <a:xfrm>
            <a:off x="0" y="1547813"/>
            <a:ext cx="9144000" cy="1017587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</a:rPr>
              <a:t>假设分配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个字节，即</a:t>
            </a:r>
            <a:r>
              <a:rPr lang="en-US" altLang="zh-CN" sz="2800" dirty="0">
                <a:latin typeface="Times New Roman" panose="02020603050405020304" pitchFamily="18" charset="0"/>
              </a:rPr>
              <a:t>16</a:t>
            </a:r>
            <a:r>
              <a:rPr lang="zh-CN" altLang="en-US" sz="2800" dirty="0">
                <a:latin typeface="Times New Roman" panose="02020603050405020304" pitchFamily="18" charset="0"/>
              </a:rPr>
              <a:t>位二进制，则能表示的最大数值为多少？若大于这个值，就要分配更多的字节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645" name="Group 11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9388" y="2687638"/>
          <a:ext cx="8715375" cy="3189288"/>
        </p:xfrm>
        <a:graphic>
          <a:graphicData uri="http://schemas.openxmlformats.org/drawingml/2006/table">
            <a:tbl>
              <a:tblPr/>
              <a:tblGrid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  <a:gridCol w="511175"/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</a:tblGrid>
              <a:tr h="11890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符号位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表示数值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904" name="Object 2"/>
          <p:cNvGraphicFramePr>
            <a:graphicFrameLocks noChangeAspect="1"/>
          </p:cNvGraphicFramePr>
          <p:nvPr/>
        </p:nvGraphicFramePr>
        <p:xfrm>
          <a:off x="4356100" y="6021388"/>
          <a:ext cx="25479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812165" imgH="190500" progId="Equation.3">
                  <p:embed/>
                </p:oleObj>
              </mc:Choice>
              <mc:Fallback>
                <p:oleObj name="" r:id="rId2" imgW="812165" imgH="190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56100" y="6021388"/>
                        <a:ext cx="2547938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905" name="直接箭头连接符 8"/>
          <p:cNvCxnSpPr/>
          <p:nvPr/>
        </p:nvCxnSpPr>
        <p:spPr>
          <a:xfrm flipH="1">
            <a:off x="7019925" y="5661025"/>
            <a:ext cx="1656715" cy="720725"/>
          </a:xfrm>
          <a:prstGeom prst="straightConnector1">
            <a:avLst/>
          </a:prstGeom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3906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33907" name="直接箭头连接符 8"/>
          <p:cNvCxnSpPr/>
          <p:nvPr/>
        </p:nvCxnSpPr>
        <p:spPr>
          <a:xfrm>
            <a:off x="468313" y="5805488"/>
            <a:ext cx="574675" cy="576262"/>
          </a:xfrm>
          <a:prstGeom prst="straightConnector1">
            <a:avLst/>
          </a:prstGeom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3908" name="TextBox 4"/>
          <p:cNvSpPr txBox="1"/>
          <p:nvPr/>
        </p:nvSpPr>
        <p:spPr>
          <a:xfrm>
            <a:off x="1042988" y="6094413"/>
            <a:ext cx="122555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表示正数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表示负数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内容占位符 2"/>
          <p:cNvSpPr/>
          <p:nvPr/>
        </p:nvSpPr>
        <p:spPr>
          <a:xfrm>
            <a:off x="467995" y="1393190"/>
            <a:ext cx="8179435" cy="263461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indent="723900" eaLnBrk="0" hangingPunct="0"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数据要存储在计算机中，而计算机是由电子元器件构成的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723900" eaLnBrk="0" hangingPunct="0"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必须要明确说明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需要分配多少个电子元器件来存储数据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723900" eaLnBrk="0" hangingPunct="0"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故设计了数据类型，通过其来说明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819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黑体" panose="02010609060101010101" pitchFamily="49" charset="-122"/>
              </a:rPr>
              <a:t>小结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918" name="TextBox 7"/>
          <p:cNvSpPr txBox="1"/>
          <p:nvPr/>
        </p:nvSpPr>
        <p:spPr>
          <a:xfrm>
            <a:off x="5724525" y="3933190"/>
            <a:ext cx="3232150" cy="2553335"/>
          </a:xfrm>
          <a:prstGeom prst="rect">
            <a:avLst/>
          </a:prstGeom>
          <a:solidFill>
            <a:srgbClr val="A6F000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a, b, c, sum;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a=1;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b=10;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c=2;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sum= (a+b)*(b/c);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7"/>
          <p:cNvSpPr>
            <a:spLocks noGrp="1"/>
          </p:cNvSpPr>
          <p:nvPr>
            <p:ph idx="1"/>
          </p:nvPr>
        </p:nvSpPr>
        <p:spPr>
          <a:xfrm>
            <a:off x="1187133" y="1772603"/>
            <a:ext cx="6881812" cy="3514725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</a:rPr>
              <a:t>计算机中的数据存储</a:t>
            </a: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基本数据类型、</a:t>
            </a:r>
            <a:r>
              <a:rPr lang="zh-CN" altLang="en-US" dirty="0">
                <a:latin typeface="黑体" panose="02010609060101010101" pitchFamily="49" charset="-122"/>
                <a:sym typeface="+mn-ea"/>
              </a:rPr>
              <a:t>常量与变量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运算符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输入输出函数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400" dirty="0">
                <a:latin typeface="黑体" panose="02010609060101010101" pitchFamily="49" charset="-122"/>
              </a:rPr>
              <a:t>主要内容</a:t>
            </a:r>
            <a:endParaRPr lang="zh-CN" altLang="en-US" sz="4400" dirty="0">
              <a:latin typeface="黑体" panose="02010609060101010101" pitchFamily="49" charset="-122"/>
            </a:endParaRPr>
          </a:p>
        </p:txBody>
      </p:sp>
      <p:sp>
        <p:nvSpPr>
          <p:cNvPr id="6147" name="日期占位符 4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4"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</a:rPr>
            </a:fld>
            <a:endParaRPr lang="en-US" altLang="zh-CN" sz="1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pic>
        <p:nvPicPr>
          <p:cNvPr id="6148" name="Picture 10" descr="C:\Program Files\Microsoft Office\MEDIA\CAGCAT10\j0195384.wm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8975" y="4652963"/>
            <a:ext cx="1795463" cy="1833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3497263" y="214313"/>
            <a:ext cx="5467350" cy="73977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b="1" dirty="0">
                <a:latin typeface="Times New Roman" panose="02020603050405020304" pitchFamily="18" charset="0"/>
              </a:rPr>
              <a:t>实际问题中的</a:t>
            </a:r>
            <a:r>
              <a:rPr lang="zh-CN" altLang="en-US" b="1" dirty="0">
                <a:latin typeface="Times New Roman" panose="02020603050405020304" pitchFamily="18" charset="0"/>
              </a:rPr>
              <a:t>数据类型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245" y="1557020"/>
            <a:ext cx="80435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实际问题中，一般会处理哪些类型的数据呢？</a:t>
            </a: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整数</a:t>
            </a: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实数</a:t>
            </a:r>
            <a:r>
              <a:rPr lang="en-US" altLang="zh-CN" sz="3200" b="1" dirty="0">
                <a:ea typeface="黑体" panose="02010609060101010101" pitchFamily="49" charset="-122"/>
                <a:sym typeface="+mn-ea"/>
              </a:rPr>
              <a:t>:  </a:t>
            </a:r>
            <a:r>
              <a:rPr lang="zh-CN" altLang="zh-CN" sz="3200" b="1" dirty="0">
                <a:ea typeface="黑体" panose="02010609060101010101" pitchFamily="49" charset="-122"/>
                <a:sym typeface="+mn-ea"/>
              </a:rPr>
              <a:t>带小数的</a:t>
            </a: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字符</a:t>
            </a: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en-US" altLang="en-US" sz="3200" b="1" dirty="0">
                <a:ea typeface="黑体" panose="02010609060101010101" pitchFamily="49" charset="-122"/>
                <a:sym typeface="+mn-ea"/>
              </a:rPr>
              <a:t>......</a:t>
            </a: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457200" indent="-457200"/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179387" y="168275"/>
            <a:ext cx="9144000" cy="739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 </a:t>
            </a: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语言中的整型数据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6388" name="Text Box 28"/>
          <p:cNvSpPr txBox="1">
            <a:spLocks noChangeArrowheads="1"/>
          </p:cNvSpPr>
          <p:nvPr/>
        </p:nvSpPr>
        <p:spPr bwMode="auto">
          <a:xfrm>
            <a:off x="682625" y="1411605"/>
            <a:ext cx="7561263" cy="238061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数据为整型，一般分配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个字节，即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位二进制，来存储数据</a:t>
            </a:r>
            <a:endParaRPr kumimoji="1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如：存储十进制整数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，转化为二进制然后存储</a:t>
            </a:r>
            <a:endParaRPr kumimoji="1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11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9388" y="4042093"/>
          <a:ext cx="8715375" cy="1689100"/>
        </p:xfrm>
        <a:graphic>
          <a:graphicData uri="http://schemas.openxmlformats.org/drawingml/2006/table">
            <a:tbl>
              <a:tblPr/>
              <a:tblGrid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  <a:gridCol w="511175"/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</a:tblGrid>
              <a:tr h="11890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符号位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表示数值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4"/>
          <p:cNvSpPr/>
          <p:nvPr/>
        </p:nvSpPr>
        <p:spPr>
          <a:xfrm>
            <a:off x="571500" y="1643063"/>
            <a:ext cx="8137525" cy="3168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defTabSz="762000" eaLnBrk="0" hangingPunct="0">
              <a:spcBef>
                <a:spcPct val="20000"/>
              </a:spcBef>
            </a:pPr>
            <a:endParaRPr lang="en-US" altLang="zh-CN" sz="2800" dirty="0">
              <a:solidFill>
                <a:srgbClr val="4D4D4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14" name="矩形 10"/>
          <p:cNvSpPr/>
          <p:nvPr/>
        </p:nvSpPr>
        <p:spPr>
          <a:xfrm>
            <a:off x="-69850" y="2136775"/>
            <a:ext cx="9123363" cy="2750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defTabSz="7620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为便于计算机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中减法器和乘法器的设计，实际应用中，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计算机中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带符号整型数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是以二进制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补码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(complement) 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形式存储的</a:t>
            </a:r>
            <a:endParaRPr lang="en-US" altLang="zh-CN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Tx/>
              <a:buFontTx/>
              <a:buChar char="•"/>
            </a:pPr>
            <a:r>
              <a:rPr lang="zh-CN" altLang="en-US" sz="2400" i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因为采用补码，减法运算可以用加法来实现，且数的符号位也可以当作数值一样参与运算，</a:t>
            </a:r>
            <a:r>
              <a:rPr lang="zh-CN" altLang="en-US" sz="24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减法器就可以不需要了</a:t>
            </a:r>
            <a:r>
              <a:rPr lang="zh-CN" altLang="en-US" sz="2400" i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，只要有加法器即可，节省设备成本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-179387" y="168275"/>
            <a:ext cx="9144000" cy="739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 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改进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 advClick="0">
    <p:strips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补码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54760" y="2145983"/>
          <a:ext cx="6066790" cy="38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9974" name="文本框 4"/>
          <p:cNvSpPr txBox="1"/>
          <p:nvPr/>
        </p:nvSpPr>
        <p:spPr>
          <a:xfrm>
            <a:off x="646430" y="1646555"/>
            <a:ext cx="74650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>
              <a:buClrTx/>
              <a:buSzTx/>
              <a:buFont typeface="Wingdings" panose="05000000000000000000" charset="0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正整数的补码就是此数的二进制形式，如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的补码：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650" y="2876550"/>
            <a:ext cx="7561263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defTabSz="914400"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负整数的补码是：①取此数绝对值的二进制形式；②</a:t>
            </a:r>
            <a:r>
              <a:rPr kumimoji="0" lang="zh-CN" altLang="en-US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除最高位符号位外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其他数取反；③再加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0" lang="zh-CN" altLang="en-US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defRPr/>
            </a:pPr>
            <a:endParaRPr kumimoji="0" lang="en-US" altLang="zh-CN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例：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-5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的补码转换过程：</a:t>
            </a:r>
            <a:endParaRPr kumimoji="0" lang="zh-CN" altLang="en-US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799590" y="4427538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99590" y="5205095"/>
          <a:ext cx="6096000" cy="38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4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799590" y="6010275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400" b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40084" name="直接箭头连接符 8"/>
          <p:cNvCxnSpPr/>
          <p:nvPr/>
        </p:nvCxnSpPr>
        <p:spPr>
          <a:xfrm flipV="1">
            <a:off x="1329690" y="4613275"/>
            <a:ext cx="469900" cy="255588"/>
          </a:xfrm>
          <a:prstGeom prst="straightConnector1">
            <a:avLst/>
          </a:prstGeom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0085" name="TextBox 10"/>
          <p:cNvSpPr txBox="1"/>
          <p:nvPr/>
        </p:nvSpPr>
        <p:spPr>
          <a:xfrm>
            <a:off x="513715" y="4724400"/>
            <a:ext cx="1223963" cy="831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符号位：</a:t>
            </a:r>
            <a:endParaRPr lang="en-US" altLang="zh-CN" sz="16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表示正数</a:t>
            </a:r>
            <a:endParaRPr lang="en-US" altLang="zh-CN" sz="16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表示负数</a:t>
            </a:r>
            <a:endParaRPr lang="zh-CN" altLang="en-US" sz="16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086" name="TextBox 14"/>
          <p:cNvSpPr txBox="1"/>
          <p:nvPr/>
        </p:nvSpPr>
        <p:spPr>
          <a:xfrm>
            <a:off x="466090" y="6042025"/>
            <a:ext cx="754063" cy="401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b="1" dirty="0">
                <a:ea typeface="黑体" panose="02010609060101010101" pitchFamily="49" charset="-122"/>
              </a:rPr>
              <a:t>补码</a:t>
            </a:r>
            <a:endParaRPr lang="zh-CN" altLang="en-US" sz="2000" b="1" dirty="0">
              <a:ea typeface="黑体" panose="02010609060101010101" pitchFamily="49" charset="-122"/>
            </a:endParaRPr>
          </a:p>
        </p:txBody>
      </p:sp>
      <p:cxnSp>
        <p:nvCxnSpPr>
          <p:cNvPr id="40087" name="直接箭头连接符 8"/>
          <p:cNvCxnSpPr/>
          <p:nvPr/>
        </p:nvCxnSpPr>
        <p:spPr>
          <a:xfrm>
            <a:off x="1482090" y="5021263"/>
            <a:ext cx="317500" cy="382587"/>
          </a:xfrm>
          <a:prstGeom prst="straightConnector1">
            <a:avLst/>
          </a:prstGeom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0088" name="直接箭头连接符 8"/>
          <p:cNvCxnSpPr/>
          <p:nvPr/>
        </p:nvCxnSpPr>
        <p:spPr>
          <a:xfrm flipV="1">
            <a:off x="1131253" y="6196013"/>
            <a:ext cx="668337" cy="15875"/>
          </a:xfrm>
          <a:prstGeom prst="straightConnector1">
            <a:avLst/>
          </a:prstGeom>
          <a:ln w="412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2711450" y="260350"/>
            <a:ext cx="6324600" cy="533400"/>
          </a:xfrm>
        </p:spPr>
        <p:txBody>
          <a:bodyPr vert="horz" wrap="square" lIns="91440" tIns="45720" rIns="91440" bIns="45720" anchor="ctr" anchorCtr="0"/>
          <a:p>
            <a:r>
              <a:rPr lang="zh-CN" altLang="en-US" sz="4400" dirty="0"/>
              <a:t>回顾</a:t>
            </a:r>
            <a:endParaRPr lang="zh-CN" altLang="en-US" sz="4400" dirty="0"/>
          </a:p>
        </p:txBody>
      </p:sp>
      <p:sp>
        <p:nvSpPr>
          <p:cNvPr id="22530" name="日期占位符 3"/>
          <p:cNvSpPr txBox="1">
            <a:spLocks noGrp="1"/>
          </p:cNvSpPr>
          <p:nvPr/>
        </p:nvSpPr>
        <p:spPr>
          <a:xfrm>
            <a:off x="179388" y="65976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fld id="{BB962C8B-B14F-4D97-AF65-F5344CB8AC3E}" type="datetime4">
              <a:rPr lang="en-US" altLang="zh-CN" sz="1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40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 txBox="1"/>
          <p:nvPr/>
        </p:nvSpPr>
        <p:spPr>
          <a:xfrm>
            <a:off x="571500" y="3141663"/>
            <a:ext cx="8215313" cy="2735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第二章对基本算法等进行简介</a:t>
            </a:r>
            <a:endParaRPr lang="en-US" altLang="zh-CN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结构化程序设计方法：采用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顺序、选择和循环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三种基本结构，组成结构化算法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第三章以后都讲语言载体，以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语言为例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结构化编码：支持对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顺序、选择和循环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结构进行编码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WordArt 4"/>
          <p:cNvSpPr>
            <a:spLocks noChangeArrowheads="1" noChangeShapeType="1" noTextEdit="1"/>
          </p:cNvSpPr>
          <p:nvPr/>
        </p:nvSpPr>
        <p:spPr bwMode="auto">
          <a:xfrm>
            <a:off x="107504" y="1709358"/>
            <a:ext cx="8929713" cy="107157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0" cap="none" spc="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程序＝数据结构＋算法＋</a:t>
            </a:r>
            <a:r>
              <a:rPr kumimoji="0" lang="zh-CN" altLang="en-US" sz="3200" b="1" i="0" u="sng" strike="noStrike" kern="10" cap="none" spc="0" normalizeH="0" baseline="0" noProof="0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语言载体</a:t>
            </a:r>
            <a:r>
              <a:rPr kumimoji="0" lang="en-US" altLang="zh-CN" sz="3200" b="1" i="0" u="none" strike="noStrike" kern="10" cap="none" spc="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+</a:t>
            </a:r>
            <a:r>
              <a:rPr kumimoji="0" lang="zh-CN" altLang="en-US" sz="3200" b="1" i="0" u="none" strike="noStrike" kern="10" cap="none" spc="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开发工具</a:t>
            </a:r>
            <a:r>
              <a:rPr kumimoji="0" lang="en-US" altLang="zh-CN" sz="3200" b="1" i="0" u="none" strike="noStrike" kern="10" cap="none" spc="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+</a:t>
            </a:r>
            <a:r>
              <a:rPr kumimoji="0" lang="zh-CN" altLang="en-US" sz="3200" b="1" i="0" u="none" strike="noStrike" kern="10" cap="none" spc="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程序设计方法</a:t>
            </a:r>
            <a:endParaRPr kumimoji="0" lang="zh-CN" altLang="en-US" sz="3200" b="1" i="0" u="sng" strike="noStrike" kern="10" cap="none" spc="0" normalizeH="0" baseline="0" noProof="0" dirty="0">
              <a:ln w="1905"/>
              <a:solidFill>
                <a:srgbClr val="FF33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2514600" y="303213"/>
            <a:ext cx="63246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语言中的</a:t>
            </a:r>
            <a:r>
              <a:rPr lang="zh-CN" altLang="en-US" dirty="0"/>
              <a:t>浮点型数据</a:t>
            </a:r>
            <a:endParaRPr lang="zh-CN" altLang="en-US" dirty="0"/>
          </a:p>
        </p:txBody>
      </p:sp>
      <p:sp>
        <p:nvSpPr>
          <p:cNvPr id="40962" name="文本框 2"/>
          <p:cNvSpPr txBox="1"/>
          <p:nvPr/>
        </p:nvSpPr>
        <p:spPr>
          <a:xfrm>
            <a:off x="755015" y="2466975"/>
            <a:ext cx="81934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3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14159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可以表示为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3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14159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baseline="30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  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0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314159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baseline="30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  <a:endParaRPr lang="zh-CN" altLang="zh-CN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3" name="文本框 3"/>
          <p:cNvSpPr txBox="1"/>
          <p:nvPr/>
        </p:nvSpPr>
        <p:spPr>
          <a:xfrm>
            <a:off x="180975" y="1338580"/>
            <a:ext cx="8748395" cy="1218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644525">
              <a:buSzTx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实数在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语言中称为浮点型数据，因为实数被设计成以指数形式存储在计算机中。当指数的值不同时，小数点的位置是可以浮动的，所以实数的指数形式称为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浮点数</a:t>
            </a:r>
            <a:endParaRPr kumimoji="1" lang="zh-CN" altLang="en-US" noProof="0" dirty="0" smtClean="0">
              <a:ln>
                <a:noFill/>
              </a:ln>
              <a:effectLst/>
              <a:uLnTx/>
              <a:uFillTx/>
              <a:ea typeface="+mn-ea"/>
              <a:cs typeface="Times New Roman" panose="02020603050405020304" pitchFamily="18" charset="0"/>
              <a:sym typeface="+mn-ea"/>
            </a:endParaRPr>
          </a:p>
          <a:p>
            <a:pPr>
              <a:buSzTx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979" name="文本框 3"/>
          <p:cNvSpPr txBox="1"/>
          <p:nvPr/>
        </p:nvSpPr>
        <p:spPr>
          <a:xfrm>
            <a:off x="81280" y="3068955"/>
            <a:ext cx="9058275" cy="119888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t" anchorCtr="0">
            <a:spAutoFit/>
          </a:bodyPr>
          <a:p>
            <a:pPr indent="635000">
              <a:buSzTx/>
            </a:pPr>
            <a:r>
              <a:rPr lang="zh-CN" altLang="en-US" dirty="0">
                <a:ea typeface="黑体" panose="02010609060101010101" pitchFamily="49" charset="-122"/>
                <a:sym typeface="+mn-ea"/>
              </a:rPr>
              <a:t>若存储时一般</a:t>
            </a: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分配</a:t>
            </a:r>
            <a:r>
              <a:rPr kumimoji="1" lang="en-US" altLang="zh-CN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4</a:t>
            </a: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个字节</a:t>
            </a:r>
            <a:r>
              <a:rPr kumimoji="1" lang="en-US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kumimoji="1" lang="en-US" altLang="zh-CN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32</a:t>
            </a: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位二进制</a:t>
            </a:r>
            <a:r>
              <a:rPr kumimoji="1" lang="en-US" altLang="zh-CN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)</a:t>
            </a: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，即</a:t>
            </a:r>
            <a:r>
              <a:rPr kumimoji="1" lang="en-US" altLang="zh-CN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32</a:t>
            </a: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个电子元器件</a:t>
            </a:r>
            <a:r>
              <a:rPr kumimoji="1" lang="en-US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(bit)</a:t>
            </a: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来存储数据</a:t>
            </a:r>
            <a:r>
              <a:rPr kumimoji="1" lang="en-US" altLang="zh-CN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小数部分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含数符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分配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24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个电子元器件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(bit)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，给指数部分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含数符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分配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个。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742949" y="4649461"/>
          <a:ext cx="2216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11"/>
                <a:gridCol w="1625842"/>
                <a:gridCol w="270973"/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2400" smtClean="0"/>
                        <a:t>+</a:t>
                      </a:r>
                      <a:endParaRPr lang="en-US" altLang="zh-CN" sz="2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2400" smtClean="0"/>
                        <a:t>.314159</a:t>
                      </a:r>
                      <a:endParaRPr lang="en-US" altLang="zh-CN" sz="2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2400" smtClean="0">
                          <a:highlight>
                            <a:srgbClr val="FF0000"/>
                          </a:highlight>
                        </a:rPr>
                        <a:t>1</a:t>
                      </a:r>
                      <a:endParaRPr lang="en-US" altLang="zh-CN" sz="2400" smtClean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2901976" y="5020301"/>
            <a:ext cx="0" cy="99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3975403" y="5020301"/>
            <a:ext cx="0" cy="99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4800350" y="5020301"/>
            <a:ext cx="0" cy="99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93863" y="5339880"/>
            <a:ext cx="27034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数符</a:t>
            </a:r>
            <a:r>
              <a:rPr lang="en-US" altLang="zh-CN" sz="1600" smtClean="0"/>
              <a:t>	</a:t>
            </a:r>
            <a:r>
              <a:rPr lang="zh-CN" altLang="en-US" sz="1600" smtClean="0"/>
              <a:t>小数部分</a:t>
            </a:r>
            <a:r>
              <a:rPr lang="en-US" altLang="zh-CN" sz="1600" smtClean="0"/>
              <a:t>	  </a:t>
            </a:r>
            <a:r>
              <a:rPr lang="zh-CN" altLang="en-US" sz="1600" smtClean="0"/>
              <a:t>指数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2593862" y="6060163"/>
            <a:ext cx="50888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   +	.314159	  10</a:t>
            </a:r>
            <a:r>
              <a:rPr lang="en-US" altLang="zh-CN" sz="1600" baseline="30000" smtClean="0"/>
              <a:t>1		</a:t>
            </a:r>
            <a:r>
              <a:rPr lang="en-US" altLang="zh-CN" sz="1600" smtClean="0"/>
              <a:t>3.14159</a:t>
            </a:r>
            <a:endParaRPr lang="zh-CN" altLang="en-US" sz="1600" baseline="3000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187976" y="6229440"/>
            <a:ext cx="934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2514600" y="303213"/>
            <a:ext cx="63246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sym typeface="+mn-ea"/>
              </a:rPr>
              <a:t>语言中的</a:t>
            </a:r>
            <a:r>
              <a:rPr lang="zh-CN" altLang="en-US" dirty="0"/>
              <a:t>浮点型数据</a:t>
            </a:r>
            <a:endParaRPr lang="zh-CN" altLang="en-US" dirty="0"/>
          </a:p>
        </p:txBody>
      </p:sp>
      <p:sp>
        <p:nvSpPr>
          <p:cNvPr id="16" name="MH_Other_1"/>
          <p:cNvSpPr/>
          <p:nvPr>
            <p:custDataLst>
              <p:tags r:id="rId1"/>
            </p:custDataLst>
          </p:nvPr>
        </p:nvSpPr>
        <p:spPr>
          <a:xfrm>
            <a:off x="5158423" y="2538730"/>
            <a:ext cx="774700" cy="522288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MH_SubTitle_1"/>
          <p:cNvSpPr/>
          <p:nvPr>
            <p:custDataLst>
              <p:tags r:id="rId2"/>
            </p:custDataLst>
          </p:nvPr>
        </p:nvSpPr>
        <p:spPr>
          <a:xfrm>
            <a:off x="6076315" y="2535555"/>
            <a:ext cx="2853055" cy="3620135"/>
          </a:xfrm>
          <a:prstGeom prst="rect">
            <a:avLst/>
          </a:prstGeom>
          <a:solidFill>
            <a:srgbClr val="FEFFFF"/>
          </a:solidFill>
          <a:ln w="9525">
            <a:solidFill>
              <a:srgbClr val="B2B2B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由于用二进制形式表示一个实数以及存储单元的长度是有限的，因此不可能得到完全精确的值，只能存储成有限的精确度，如循环小数。存储不下就四舍五入。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小数部分占的位（bit）数愈多，数的有效数字愈多，精度也就愈高。指数部分占的位数愈多，则能表示的数值范围愈大。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979" name="文本框 3"/>
          <p:cNvSpPr txBox="1"/>
          <p:nvPr/>
        </p:nvSpPr>
        <p:spPr>
          <a:xfrm>
            <a:off x="248920" y="2132965"/>
            <a:ext cx="483235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SzTx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单精度：分配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个字节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(bit)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，小数部分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含数符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分配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24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个电子元器件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(bit)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，指数部分分配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个。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3"/>
          <p:cNvSpPr txBox="1"/>
          <p:nvPr/>
        </p:nvSpPr>
        <p:spPr>
          <a:xfrm>
            <a:off x="612140" y="1054100"/>
            <a:ext cx="8748395" cy="10737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>
              <a:buSzTx/>
            </a:pP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SzTx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浮点数类型包括单精度浮点型、双精度浮点型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SzTx/>
            </a:pP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64339" y="3573136"/>
          <a:ext cx="2216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11"/>
                <a:gridCol w="1625842"/>
                <a:gridCol w="270973"/>
              </a:tblGrid>
              <a:tr h="370840">
                <a:tc>
                  <a:txBody>
                    <a:bodyPr/>
                    <a:p>
                      <a:pPr algn="dist"/>
                      <a:r>
                        <a:rPr lang="en-US" altLang="zh-CN" smtClean="0"/>
                        <a:t>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dist"/>
                      <a:r>
                        <a:rPr lang="en-US" altLang="zh-CN" smtClean="0"/>
                        <a:t>.314159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dist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1323366" y="3943976"/>
            <a:ext cx="0" cy="99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396793" y="3943976"/>
            <a:ext cx="0" cy="99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221740" y="3943976"/>
            <a:ext cx="0" cy="99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15253" y="4263555"/>
            <a:ext cx="27034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600" smtClean="0"/>
              <a:t>数符</a:t>
            </a:r>
            <a:r>
              <a:rPr lang="en-US" altLang="zh-CN" sz="1600" smtClean="0"/>
              <a:t>	</a:t>
            </a:r>
            <a:r>
              <a:rPr lang="zh-CN" altLang="en-US" sz="1600" smtClean="0"/>
              <a:t>小数部分</a:t>
            </a:r>
            <a:r>
              <a:rPr lang="en-US" altLang="zh-CN" sz="1600" smtClean="0"/>
              <a:t>	  </a:t>
            </a:r>
            <a:r>
              <a:rPr lang="zh-CN" altLang="en-US" sz="1600" smtClean="0"/>
              <a:t>指数</a:t>
            </a:r>
            <a:endParaRPr lang="zh-CN" altLang="en-US" sz="1600"/>
          </a:p>
        </p:txBody>
      </p:sp>
      <p:sp>
        <p:nvSpPr>
          <p:cNvPr id="21" name="文本框 20"/>
          <p:cNvSpPr txBox="1"/>
          <p:nvPr/>
        </p:nvSpPr>
        <p:spPr>
          <a:xfrm>
            <a:off x="1015365" y="4984115"/>
            <a:ext cx="466725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1600" smtClean="0"/>
              <a:t>   +	.314159	  10</a:t>
            </a:r>
            <a:r>
              <a:rPr lang="en-US" altLang="zh-CN" sz="1600" baseline="30000" smtClean="0"/>
              <a:t>1		</a:t>
            </a:r>
            <a:r>
              <a:rPr lang="en-US" altLang="zh-CN" sz="1600" smtClean="0"/>
              <a:t>3.14159</a:t>
            </a:r>
            <a:endParaRPr lang="zh-CN" altLang="en-US" sz="1600" baseline="300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609366" y="5153115"/>
            <a:ext cx="934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3"/>
          <p:cNvSpPr txBox="1"/>
          <p:nvPr>
            <p:custDataLst>
              <p:tags r:id="rId3"/>
            </p:custDataLst>
          </p:nvPr>
        </p:nvSpPr>
        <p:spPr>
          <a:xfrm>
            <a:off x="396875" y="5589270"/>
            <a:ext cx="47580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SzTx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双精度：分配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个字节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64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lang="en-US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(bit)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，小数部分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含数符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分配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53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个电子元器件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(bit)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，指数部分分配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个。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3"/>
          <p:cNvSpPr>
            <a:spLocks noGrp="1"/>
          </p:cNvSpPr>
          <p:nvPr>
            <p:ph type="body"/>
          </p:nvPr>
        </p:nvSpPr>
        <p:spPr>
          <a:xfrm>
            <a:off x="468313" y="1413828"/>
            <a:ext cx="8450262" cy="493395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noProof="0" dirty="0" smtClean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语言中的</a:t>
            </a:r>
            <a:r>
              <a:rPr lang="zh-CN" altLang="en-US" sz="2800" dirty="0">
                <a:latin typeface="Times New Roman" panose="02020603050405020304" pitchFamily="18" charset="0"/>
              </a:rPr>
              <a:t>字符型分配一个字节，那如何存储字符呢？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设计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ASCII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编码表，将字符用整数数值表示，然后按照数值处理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例如：设计字符</a:t>
            </a:r>
            <a:r>
              <a:rPr lang="en-US" altLang="zh-CN" sz="2400" dirty="0">
                <a:latin typeface="Times New Roman" panose="02020603050405020304" pitchFamily="18" charset="0"/>
              </a:rPr>
              <a:t>’A’</a:t>
            </a:r>
            <a:r>
              <a:rPr lang="zh-CN" altLang="en-US" sz="2400" dirty="0">
                <a:latin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</a:rPr>
              <a:t>ASCII</a:t>
            </a:r>
            <a:r>
              <a:rPr lang="zh-CN" altLang="en-US" sz="2400" dirty="0">
                <a:latin typeface="Times New Roman" panose="02020603050405020304" pitchFamily="18" charset="0"/>
              </a:rPr>
              <a:t>码为</a:t>
            </a:r>
            <a:r>
              <a:rPr lang="en-US" altLang="zh-CN" sz="2400" dirty="0">
                <a:latin typeface="Times New Roman" panose="02020603050405020304" pitchFamily="18" charset="0"/>
              </a:rPr>
              <a:t>65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在内存中存放的就是数值</a:t>
            </a:r>
            <a:r>
              <a:rPr lang="en-US" altLang="zh-CN" sz="2400" dirty="0">
                <a:latin typeface="Times New Roman" panose="02020603050405020304" pitchFamily="18" charset="0"/>
              </a:rPr>
              <a:t>65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字符</a:t>
            </a:r>
            <a:r>
              <a:rPr lang="en-US" altLang="zh-CN" sz="2400" dirty="0">
                <a:latin typeface="Times New Roman" panose="02020603050405020304" pitchFamily="18" charset="0"/>
              </a:rPr>
              <a:t> ’f’ </a:t>
            </a:r>
            <a:r>
              <a:rPr lang="zh-CN" altLang="en-US" sz="2400" dirty="0">
                <a:latin typeface="Times New Roman" panose="02020603050405020304" pitchFamily="18" charset="0"/>
              </a:rPr>
              <a:t>在内存中存放的是</a:t>
            </a:r>
            <a:r>
              <a:rPr lang="en-US" altLang="zh-CN" sz="2400" dirty="0">
                <a:latin typeface="Times New Roman" panose="02020603050405020304" pitchFamily="18" charset="0"/>
              </a:rPr>
              <a:t>102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可以象数字一样参与运算：如加、减运算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若某个整数，与某个字符的</a:t>
            </a:r>
            <a:r>
              <a:rPr lang="en-US" altLang="zh-CN" sz="2800" dirty="0">
                <a:latin typeface="Times New Roman" panose="02020603050405020304" pitchFamily="18" charset="0"/>
              </a:rPr>
              <a:t>ASCII</a:t>
            </a:r>
            <a:r>
              <a:rPr lang="zh-CN" altLang="en-US" sz="2800" dirty="0">
                <a:latin typeface="Times New Roman" panose="02020603050405020304" pitchFamily="18" charset="0"/>
              </a:rPr>
              <a:t>码对应，则这个整数也可以看作是一个字符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如整数</a:t>
            </a:r>
            <a:r>
              <a:rPr lang="en-US" altLang="zh-CN" sz="2400" dirty="0">
                <a:latin typeface="Times New Roman" panose="02020603050405020304" pitchFamily="18" charset="0"/>
              </a:rPr>
              <a:t>65</a:t>
            </a:r>
            <a:r>
              <a:rPr lang="zh-CN" altLang="en-US" sz="2400" dirty="0">
                <a:latin typeface="Times New Roman" panose="02020603050405020304" pitchFamily="18" charset="0"/>
              </a:rPr>
              <a:t>，也可以认为是表示字符</a:t>
            </a:r>
            <a:r>
              <a:rPr lang="en-US" altLang="zh-CN" sz="2400" dirty="0">
                <a:latin typeface="Times New Roman" panose="02020603050405020304" pitchFamily="18" charset="0"/>
              </a:rPr>
              <a:t>’A’ </a:t>
            </a:r>
            <a:endParaRPr lang="zh-CN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010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lang="en-US" altLang="zh-CN" sz="4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4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语言中的</a:t>
            </a: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字符型数据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500188"/>
            <a:ext cx="8229600" cy="479425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求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</a:t>
            </a:r>
            <a:endParaRPr lang="en-US" altLang="zh-CN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</a:pPr>
            <a:endParaRPr lang="en-US" altLang="zh-CN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’B’+32  </a:t>
            </a:r>
            <a:endParaRPr lang="en-US" altLang="zh-CN" sz="40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结果是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:  98</a:t>
            </a:r>
            <a:endParaRPr lang="en-US" altLang="zh-CN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  <a:buNone/>
            </a:pP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若以数值格式输出为：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98</a:t>
            </a:r>
            <a:endParaRPr lang="en-US" altLang="zh-CN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  <a:buNone/>
            </a:pP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若以字符格式输出为：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b   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（大写字母转换为小写字母）</a:t>
            </a:r>
            <a:endParaRPr lang="zh-CN" altLang="en-US" sz="2000" b="1" dirty="0">
              <a:solidFill>
                <a:srgbClr val="CC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 vert="horz" wrap="square" lIns="91440" tIns="45720" rIns="91440" bIns="45720" anchor="ctr" anchorCtr="0"/>
          <a:p>
            <a:r>
              <a:rPr lang="zh-CN" altLang="en-US" sz="4400" b="1" dirty="0">
                <a:latin typeface="黑体" panose="02010609060101010101" pitchFamily="49" charset="-122"/>
              </a:rPr>
              <a:t>练习</a:t>
            </a:r>
            <a:endParaRPr lang="zh-CN" altLang="en-US" sz="4400" b="1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21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3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43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3497263" y="214313"/>
            <a:ext cx="5467350" cy="73977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小结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245" y="1557020"/>
            <a:ext cx="80435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858520"/>
            <a:r>
              <a:rPr lang="en-US" altLang="zh-CN" sz="3200" b="1" dirty="0"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语言设计了如下几种数据类型，可以满足解决实际问题的需要</a:t>
            </a: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整型</a:t>
            </a: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浮点型</a:t>
            </a:r>
            <a:r>
              <a:rPr lang="en-US" altLang="zh-CN" sz="3200" b="1" dirty="0">
                <a:ea typeface="黑体" panose="02010609060101010101" pitchFamily="49" charset="-122"/>
                <a:sym typeface="+mn-ea"/>
              </a:rPr>
              <a:t>:  </a:t>
            </a:r>
            <a:r>
              <a:rPr lang="zh-CN" altLang="zh-CN" sz="3200" b="1" dirty="0">
                <a:ea typeface="黑体" panose="02010609060101010101" pitchFamily="49" charset="-122"/>
                <a:sym typeface="+mn-ea"/>
              </a:rPr>
              <a:t>带小数的</a:t>
            </a: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字符型</a:t>
            </a: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457200" indent="-457200"/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3497263" y="214313"/>
            <a:ext cx="5467350" cy="73977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b="1" dirty="0">
                <a:latin typeface="Times New Roman" panose="02020603050405020304" pitchFamily="18" charset="0"/>
              </a:rPr>
              <a:t>实际问题中的</a:t>
            </a:r>
            <a:r>
              <a:rPr lang="zh-CN" altLang="en-US" b="1" dirty="0">
                <a:latin typeface="Times New Roman" panose="02020603050405020304" pitchFamily="18" charset="0"/>
              </a:rPr>
              <a:t>数据类型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265" y="1844040"/>
            <a:ext cx="804354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83260"/>
            <a:r>
              <a:rPr lang="zh-CN" altLang="en-US" sz="3200" dirty="0">
                <a:ea typeface="黑体" panose="02010609060101010101" pitchFamily="49" charset="-122"/>
                <a:sym typeface="+mn-ea"/>
              </a:rPr>
              <a:t>实际问题中，数据除了分为整型、实型等外，还会出现如下的情况：</a:t>
            </a:r>
            <a:endParaRPr lang="zh-CN" altLang="en-US" sz="3200" dirty="0">
              <a:ea typeface="黑体" panose="02010609060101010101" pitchFamily="49" charset="-122"/>
              <a:sym typeface="+mn-ea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dirty="0">
                <a:ea typeface="黑体" panose="02010609060101010101" pitchFamily="49" charset="-122"/>
                <a:sym typeface="+mn-ea"/>
              </a:rPr>
              <a:t>常量：值不能被改变，如数据</a:t>
            </a:r>
            <a:r>
              <a:rPr lang="en-US" altLang="zh-CN" sz="3200" dirty="0">
                <a:ea typeface="黑体" panose="02010609060101010101" pitchFamily="49" charset="-122"/>
                <a:sym typeface="+mn-ea"/>
              </a:rPr>
              <a:t>2</a:t>
            </a:r>
            <a:endParaRPr lang="zh-CN" altLang="en-US" sz="3200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dirty="0">
                <a:ea typeface="黑体" panose="02010609060101010101" pitchFamily="49" charset="-122"/>
                <a:sym typeface="+mn-ea"/>
              </a:rPr>
              <a:t>变量：值可以变化，如数据</a:t>
            </a:r>
            <a:r>
              <a:rPr lang="en-US" altLang="zh-CN" sz="3200" dirty="0">
                <a:ea typeface="黑体" panose="02010609060101010101" pitchFamily="49" charset="-122"/>
                <a:sym typeface="+mn-ea"/>
              </a:rPr>
              <a:t>X</a:t>
            </a:r>
            <a:endParaRPr lang="zh-CN" altLang="en-US" sz="3200" dirty="0">
              <a:ea typeface="黑体" panose="02010609060101010101" pitchFamily="49" charset="-122"/>
              <a:sym typeface="+mn-ea"/>
            </a:endParaRPr>
          </a:p>
          <a:p>
            <a:pPr marL="457200" indent="-457200"/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179387" y="168275"/>
            <a:ext cx="9144000" cy="739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 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常量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79388" y="1484313"/>
            <a:ext cx="8497888" cy="1944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常量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在程序运行过程中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其值不能被改变的量称为常量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6388" name="Text Box 28"/>
          <p:cNvSpPr txBox="1">
            <a:spLocks noChangeArrowheads="1"/>
          </p:cNvSpPr>
          <p:nvPr/>
        </p:nvSpPr>
        <p:spPr bwMode="auto">
          <a:xfrm>
            <a:off x="611505" y="2522855"/>
            <a:ext cx="8065770" cy="400558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1" lang="zh-CN" altLang="en-US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数值常量</a:t>
            </a:r>
            <a:r>
              <a:rPr kumimoji="1" lang="en-US" altLang="zh-CN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kumimoji="1" lang="zh-CN" altLang="en-US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整型，实型</a:t>
            </a:r>
            <a:r>
              <a:rPr kumimoji="1" lang="en-US" altLang="zh-CN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2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0.125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-3.789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1" lang="zh-CN" altLang="en-US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字符常量</a:t>
            </a:r>
            <a:r>
              <a:rPr kumimoji="1" lang="en-US" altLang="zh-CN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kumimoji="1" lang="zh-CN" altLang="en-US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普通字符、转义字符</a:t>
            </a:r>
            <a:r>
              <a:rPr kumimoji="1" lang="en-US" altLang="zh-CN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), </a:t>
            </a:r>
            <a:r>
              <a:rPr kumimoji="1" lang="zh-CN" altLang="en-US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用</a:t>
            </a:r>
            <a:r>
              <a:rPr kumimoji="1" lang="zh-CN" altLang="en-US" sz="2800" b="1" strike="noStrike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单引号</a:t>
            </a:r>
            <a:r>
              <a:rPr kumimoji="1" lang="zh-CN" altLang="en-US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括起来的一个字符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‘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a’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‘b’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1" lang="en-US" altLang="zh-CN" sz="2800" strike="noStrike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2800" strike="noStrike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字符串常量，用</a:t>
            </a:r>
            <a:r>
              <a:rPr kumimoji="1" lang="zh-CN" altLang="en-US" sz="2800" b="1" strike="noStrike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双引号</a:t>
            </a:r>
            <a:r>
              <a:rPr kumimoji="1" lang="zh-CN" altLang="en-US" sz="2800" strike="noStrike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括起来</a:t>
            </a:r>
            <a:endParaRPr kumimoji="1" lang="zh-CN" alt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“2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a”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“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b”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“1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</a:t>
            </a:r>
            <a:endParaRPr kumimoji="1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符号常量 </a:t>
            </a:r>
            <a:endParaRPr kumimoji="1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8918" name="TextBox 7"/>
          <p:cNvSpPr txBox="1"/>
          <p:nvPr/>
        </p:nvSpPr>
        <p:spPr>
          <a:xfrm>
            <a:off x="6154420" y="4723765"/>
            <a:ext cx="2832735" cy="1938020"/>
          </a:xfrm>
          <a:prstGeom prst="rect">
            <a:avLst/>
          </a:prstGeom>
          <a:solidFill>
            <a:srgbClr val="A6F000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 a, b, c, sum;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a=1;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b=10;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c=2;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sum= (a+b)*(b/c);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数值常量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0" y="1699895"/>
            <a:ext cx="9086215" cy="17519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从常量的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表示形式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即可以判定其类型是整型或者浮点型</a:t>
            </a:r>
            <a:endParaRPr lang="zh-CN" altLang="en-US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24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带小数点的数值是整型常量，但应注意其有效范围</a:t>
            </a:r>
            <a:endParaRPr lang="en-US" altLang="zh-CN" sz="24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在一个整数的末尾加大写字母</a:t>
            </a:r>
            <a:r>
              <a:rPr lang="en-US" altLang="zh-CN" sz="2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zh-CN" altLang="en-US" sz="2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或小写字母</a:t>
            </a:r>
            <a:r>
              <a:rPr lang="en-US" altLang="zh-CN" sz="2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zh-CN" altLang="en-US" sz="2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，表示它是长整型</a:t>
            </a:r>
            <a:r>
              <a:rPr lang="en-US" altLang="zh-CN" sz="2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(long </a:t>
            </a:r>
            <a:r>
              <a:rPr lang="en-US" altLang="zh-CN" sz="210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，如</a:t>
            </a:r>
            <a:r>
              <a:rPr lang="en-US" altLang="zh-CN" sz="2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123L</a:t>
            </a:r>
            <a:r>
              <a:rPr lang="zh-CN" altLang="en-US" sz="2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，要分配更多的字节数，以满足可能的计算需要</a:t>
            </a:r>
            <a:endParaRPr lang="zh-CN" altLang="en-US" sz="21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21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凡以小数形式或指数形式出现的实数，均是浮点型常量，在内存中都以指数形式存储</a:t>
            </a:r>
            <a:endParaRPr lang="en-US" altLang="zh-CN" sz="24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编译系统把浮点型常量都按双精度处理，分配</a:t>
            </a:r>
            <a:r>
              <a:rPr lang="en-US" altLang="zh-CN" sz="2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1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个字节</a:t>
            </a:r>
            <a:endParaRPr lang="zh-CN" altLang="en-US" sz="21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zh-CN" altLang="en-US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64591" y="5514814"/>
            <a:ext cx="3324639" cy="11988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23 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整型常量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3.14159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浮点型常量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468630" y="1355725"/>
            <a:ext cx="8399780" cy="4810125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字符常量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即值为字符的常量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表示方法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用一对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单引号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括起来的单个字符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’a’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表示值为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的字符常量，如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’c’、’A’、’?’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单引号字符本身或反斜杠这样的字符不能用此方法表示</a:t>
            </a:r>
            <a:endParaRPr lang="zh-CN" altLang="en-US" sz="2400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\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都是不合法的，因为它在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语言中是特殊字符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要辨识单引号字符和反斜线字符，必须用转义字符来表示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字符常量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05ED94-6841-4FDA-89D6-38942732AE98}" type="datetime4">
              <a:rPr lang="en-US" smtClean="0"/>
            </a:fld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-324544" y="-1960"/>
            <a:ext cx="9649072" cy="7261336"/>
            <a:chOff x="1496409" y="906663"/>
            <a:chExt cx="9173765" cy="8527042"/>
          </a:xfrm>
          <a:solidFill>
            <a:schemeClr val="accent5">
              <a:lumMod val="20000"/>
              <a:lumOff val="80000"/>
            </a:schemeClr>
          </a:solidFill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409" y="906663"/>
              <a:ext cx="9173765" cy="44951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7" y="4965521"/>
              <a:ext cx="9132368" cy="44681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7"/>
          <p:cNvSpPr/>
          <p:nvPr/>
        </p:nvSpPr>
        <p:spPr>
          <a:xfrm>
            <a:off x="568580" y="2075362"/>
            <a:ext cx="4248472" cy="106560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1560" y="3515522"/>
            <a:ext cx="4248472" cy="23617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/>
            <a:fld id="{BB962C8B-B14F-4D97-AF65-F5344CB8AC3E}" type="datetime4">
              <a:rPr lang="en-US" altLang="zh-CN" sz="14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6" name="Rectangle 4"/>
          <p:cNvSpPr/>
          <p:nvPr/>
        </p:nvSpPr>
        <p:spPr>
          <a:xfrm>
            <a:off x="35560" y="1136015"/>
            <a:ext cx="9159875" cy="589534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8000" tIns="108000" rIns="108000" bIns="108000" anchor="t" anchorCtr="0"/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“stdio.h”     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/*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编译预处理指令，说明后面用到的函数*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</a:t>
            </a:r>
            <a:endParaRPr lang="en-US" altLang="zh-CN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539750"/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main( )            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//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入口函数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int a, b, c, sum;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//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分号代表一个语句的结束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539750"/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539750"/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a=1;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b=10;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c=2;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sum=(a+b)*(b/c);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	printf(“%d”,  sum);    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//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输出结果，调用了输出函数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0;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2784475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 顺序程序设计</a:t>
            </a:r>
            <a:endParaRPr lang="zh-CN" altLang="en-US" sz="4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3"/>
          <p:cNvSpPr>
            <a:spLocks noGrp="1"/>
          </p:cNvSpPr>
          <p:nvPr>
            <p:ph type="body"/>
          </p:nvPr>
        </p:nvSpPr>
        <p:spPr>
          <a:xfrm>
            <a:off x="539750" y="1557338"/>
            <a:ext cx="8229600" cy="5026025"/>
          </a:xfrm>
        </p:spPr>
        <p:txBody>
          <a:bodyPr vert="horz" wrap="square" lIns="91440" tIns="45720" rIns="91440" bIns="45720" anchor="t" anchorCtr="0"/>
          <a:p>
            <a:r>
              <a:rPr kumimoji="1" lang="zh-CN" altLang="en-US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字符串常量，</a:t>
            </a: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用双撇号括起来的字符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457200" lvl="3"/>
            <a:r>
              <a:rPr lang="en-US" altLang="zh-CN" sz="2665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665" dirty="0">
                <a:latin typeface="Times New Roman" panose="02020603050405020304" pitchFamily="18" charset="0"/>
                <a:sym typeface="+mn-ea"/>
              </a:rPr>
              <a:t>语言编译器会自动在字符串末尾</a:t>
            </a:r>
            <a:r>
              <a:rPr lang="zh-CN" altLang="en-US" sz="2660" dirty="0">
                <a:latin typeface="Times New Roman" panose="02020603050405020304" pitchFamily="18" charset="0"/>
                <a:sym typeface="+mn-ea"/>
              </a:rPr>
              <a:t>添加</a:t>
            </a:r>
            <a:r>
              <a:rPr lang="zh-CN" altLang="en-US" sz="2665" dirty="0">
                <a:latin typeface="Times New Roman" panose="02020603050405020304" pitchFamily="18" charset="0"/>
                <a:sym typeface="+mn-ea"/>
              </a:rPr>
              <a:t>一个</a:t>
            </a:r>
            <a:r>
              <a:rPr lang="zh-CN" altLang="en-US" sz="2665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字符串结束符标志 </a:t>
            </a:r>
            <a:r>
              <a:rPr lang="en-US" altLang="zh-CN" sz="2665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\0</a:t>
            </a:r>
            <a:endParaRPr lang="en-US" altLang="zh-CN" sz="2665" dirty="0">
              <a:solidFill>
                <a:srgbClr val="C00000"/>
              </a:solidFill>
              <a:latin typeface="Times New Roman" panose="02020603050405020304" pitchFamily="18" charset="0"/>
              <a:sym typeface="+mn-ea"/>
            </a:endParaRPr>
          </a:p>
          <a:p>
            <a:pPr marL="457200" lvl="3"/>
            <a:endParaRPr lang="en-US" altLang="zh-CN" sz="2665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字符串常量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f”</a:t>
            </a:r>
            <a:r>
              <a:rPr lang="zh-CN" altLang="en-US" dirty="0">
                <a:latin typeface="Times New Roman" panose="02020603050405020304" pitchFamily="18" charset="0"/>
              </a:rPr>
              <a:t>在内存中占两个字节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/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2"/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2"/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字符常量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’f’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在内存中只占一个字节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/>
            <a:endParaRPr lang="zh-CN" altLang="en-US" dirty="0">
              <a:latin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0178" name="Group 6"/>
          <p:cNvGrpSpPr/>
          <p:nvPr/>
        </p:nvGrpSpPr>
        <p:grpSpPr>
          <a:xfrm>
            <a:off x="2699703" y="4291648"/>
            <a:ext cx="2209800" cy="609600"/>
            <a:chOff x="1632" y="1440"/>
            <a:chExt cx="1584" cy="480"/>
          </a:xfrm>
        </p:grpSpPr>
        <p:sp>
          <p:nvSpPr>
            <p:cNvPr id="50179" name="Rectangle 7"/>
            <p:cNvSpPr/>
            <p:nvPr/>
          </p:nvSpPr>
          <p:spPr>
            <a:xfrm>
              <a:off x="1632" y="1440"/>
              <a:ext cx="1584" cy="480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dirty="0">
                  <a:solidFill>
                    <a:srgbClr val="58082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f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</a:t>
              </a:r>
              <a:r>
                <a:rPr lang="en-US" altLang="zh-CN" dirty="0">
                  <a:solidFill>
                    <a:srgbClr val="58082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\0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80" name="Line 8"/>
            <p:cNvSpPr/>
            <p:nvPr/>
          </p:nvSpPr>
          <p:spPr>
            <a:xfrm>
              <a:off x="2448" y="1440"/>
              <a:ext cx="0" cy="48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0181" name="Rectangle 10"/>
          <p:cNvSpPr/>
          <p:nvPr/>
        </p:nvSpPr>
        <p:spPr>
          <a:xfrm>
            <a:off x="2915920" y="6020435"/>
            <a:ext cx="1008063" cy="60960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dirty="0">
                <a:solidFill>
                  <a:srgbClr val="58082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2" name="Rectangle 2"/>
          <p:cNvSpPr/>
          <p:nvPr/>
        </p:nvSpPr>
        <p:spPr>
          <a:xfrm>
            <a:off x="3779838" y="188913"/>
            <a:ext cx="500697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字符串常量</a:t>
            </a:r>
            <a:endParaRPr lang="zh-CN" altLang="en-US" sz="4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title"/>
          </p:nvPr>
        </p:nvSpPr>
        <p:spPr>
          <a:xfrm>
            <a:off x="2568575" y="333375"/>
            <a:ext cx="63246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符号常量</a:t>
            </a:r>
            <a:endParaRPr lang="zh-CN" altLang="en-US" dirty="0"/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539750" y="1196975"/>
            <a:ext cx="8158163" cy="374491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可以用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#define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宏定义命令定义一个符号，来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一个常量，称之为符号常量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例如：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#define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PRICE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30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total=num *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PRICE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含义：用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PRICE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不分配存储单元，在编译预处理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编译成二进制前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时，把出现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PRICE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的地方都替换成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endParaRPr lang="en-US" altLang="zh-CN" sz="2400" b="1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即：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total=num * 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#define  PRICE  30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403350" y="5300663"/>
            <a:ext cx="6408738" cy="148431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/>
          <a:lstStyle/>
          <a:p>
            <a:pPr marL="342900" marR="0" lvl="0" indent="-34290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用赋值语句给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PRICE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赋值是错的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PRICE=40;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因为替换后，成了：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30=40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/>
            <a:fld id="{BB962C8B-B14F-4D97-AF65-F5344CB8AC3E}" type="datetime4">
              <a:rPr lang="en-US" altLang="zh-CN" sz="14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type="body"/>
          </p:nvPr>
        </p:nvSpPr>
        <p:spPr>
          <a:xfrm>
            <a:off x="468313" y="1484313"/>
            <a:ext cx="8351837" cy="488315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语言的构成体系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数据类型（数据结构）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基本数据类型：整型、实型、字符型等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复杂数据类型：数组、指针、结构体、联合体等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运算符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语句（描述和控制算法的操作步骤）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支持结构化程序设计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即</a:t>
            </a:r>
            <a:r>
              <a:rPr lang="en-US" altLang="zh-CN" b="1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语言要有相应的语句来支持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顺序</a:t>
            </a:r>
            <a:r>
              <a:rPr lang="zh-CN" altLang="en-US" b="1" dirty="0">
                <a:latin typeface="Times New Roman" panose="02020603050405020304" pitchFamily="18" charset="0"/>
              </a:rPr>
              <a:t>、选择和循环结构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函数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程序由一系列函数组成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程序运行的基本单元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/>
          </p:cNvSpPr>
          <p:nvPr/>
        </p:nvSpPr>
        <p:spPr>
          <a:xfrm>
            <a:off x="2784475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 顺序程序设计</a:t>
            </a:r>
            <a:endParaRPr lang="zh-CN" altLang="en-US" sz="4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7"/>
          <p:cNvSpPr>
            <a:spLocks noGrp="1"/>
          </p:cNvSpPr>
          <p:nvPr>
            <p:ph idx="1"/>
          </p:nvPr>
        </p:nvSpPr>
        <p:spPr>
          <a:xfrm>
            <a:off x="1187133" y="1772603"/>
            <a:ext cx="6881812" cy="3514725"/>
          </a:xfrm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计算机中的数据存储</a:t>
            </a: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基本数据类型、</a:t>
            </a:r>
            <a:r>
              <a:rPr lang="zh-CN" altLang="en-US" dirty="0">
                <a:latin typeface="黑体" panose="02010609060101010101" pitchFamily="49" charset="-122"/>
                <a:sym typeface="+mn-ea"/>
              </a:rPr>
              <a:t>常量与变量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运算符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输入输出函数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400" dirty="0">
                <a:latin typeface="黑体" panose="02010609060101010101" pitchFamily="49" charset="-122"/>
              </a:rPr>
              <a:t>主要内容</a:t>
            </a:r>
            <a:endParaRPr lang="zh-CN" altLang="en-US" sz="4400" dirty="0">
              <a:latin typeface="黑体" panose="02010609060101010101" pitchFamily="49" charset="-122"/>
            </a:endParaRPr>
          </a:p>
        </p:txBody>
      </p:sp>
      <p:sp>
        <p:nvSpPr>
          <p:cNvPr id="6147" name="日期占位符 4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4"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</a:rPr>
            </a:fld>
            <a:endParaRPr lang="en-US" altLang="zh-CN" sz="1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pic>
        <p:nvPicPr>
          <p:cNvPr id="6148" name="Picture 10" descr="C:\Program Files\Microsoft Office\MEDIA\CAGCAT10\j0195384.wm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8975" y="4652963"/>
            <a:ext cx="1795463" cy="1833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2"/>
          <p:cNvSpPr txBox="1"/>
          <p:nvPr/>
        </p:nvSpPr>
        <p:spPr>
          <a:xfrm>
            <a:off x="754380" y="2419985"/>
            <a:ext cx="8259445" cy="25939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编写代码要考虑：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数据如何存储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1, 2,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…….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a, b, c, sum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……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918" name="TextBox 7"/>
          <p:cNvSpPr txBox="1"/>
          <p:nvPr/>
        </p:nvSpPr>
        <p:spPr>
          <a:xfrm>
            <a:off x="2769870" y="4149090"/>
            <a:ext cx="3385820" cy="2553335"/>
          </a:xfrm>
          <a:prstGeom prst="rect">
            <a:avLst/>
          </a:prstGeom>
          <a:solidFill>
            <a:srgbClr val="A6F000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 a, b, c, sum;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a=1;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b=10;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c=2;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sum= (a+b)*(b/c);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90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12140" y="1484630"/>
            <a:ext cx="65754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4000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求</a:t>
            </a:r>
            <a:r>
              <a:rPr lang="en-US" altLang="zh-CN" sz="4000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1+2+3+......+10 </a:t>
            </a:r>
            <a:r>
              <a:rPr lang="zh-CN" altLang="zh-CN" sz="4000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的值</a:t>
            </a:r>
            <a:endParaRPr lang="zh-CN" altLang="zh-CN" sz="4000" b="1" dirty="0"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advClick="0">
    <p:strips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内容占位符 2"/>
          <p:cNvSpPr>
            <a:spLocks noGrp="1"/>
          </p:cNvSpPr>
          <p:nvPr>
            <p:ph sz="half" idx="1"/>
          </p:nvPr>
        </p:nvSpPr>
        <p:spPr>
          <a:xfrm>
            <a:off x="311150" y="1285875"/>
            <a:ext cx="5845175" cy="5572125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计算机硬件（电子元器件）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</a:pPr>
            <a:r>
              <a:rPr lang="zh-CN" altLang="en-US" dirty="0">
                <a:latin typeface="Times New Roman" panose="02020603050405020304" pitchFamily="18" charset="0"/>
              </a:rPr>
              <a:t>一个电子元器件只有“开”和“关”两种状态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</a:pPr>
            <a:r>
              <a:rPr lang="zh-CN" altLang="en-US" dirty="0">
                <a:latin typeface="Times New Roman" panose="02020603050405020304" pitchFamily="18" charset="0"/>
              </a:rPr>
              <a:t>若用电子元器件：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“开”表示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“关”表示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lang="zh-CN" altLang="en-US" dirty="0">
                <a:latin typeface="Times New Roman" panose="02020603050405020304" pitchFamily="18" charset="0"/>
              </a:rPr>
              <a:t>电子元器件只能代表十进制的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两个数值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SzPct val="50000"/>
              <a:buFont typeface="Wingdings 2" panose="05020102010507070707" pitchFamily="18" charset="2"/>
            </a:pPr>
            <a:r>
              <a:rPr lang="zh-CN" altLang="en-US" dirty="0">
                <a:latin typeface="Times New Roman" panose="02020603050405020304" pitchFamily="18" charset="0"/>
              </a:rPr>
              <a:t>若采用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lang="zh-CN" altLang="en-US" dirty="0">
                <a:latin typeface="Times New Roman" panose="02020603050405020304" pitchFamily="18" charset="0"/>
              </a:rPr>
              <a:t>电子元器件，它们的开关状态的组合，可以有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种情况，可以分别表示十进制的</a:t>
            </a:r>
            <a:r>
              <a:rPr lang="en-US" altLang="zh-CN" dirty="0">
                <a:latin typeface="Times New Roman" panose="02020603050405020304" pitchFamily="18" charset="0"/>
              </a:rPr>
              <a:t>0,1,2,3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732588" y="3713163"/>
          <a:ext cx="2214563" cy="3028951"/>
        </p:xfrm>
        <a:graphic>
          <a:graphicData uri="http://schemas.openxmlformats.org/drawingml/2006/table">
            <a:tbl>
              <a:tblPr/>
              <a:tblGrid>
                <a:gridCol w="738187"/>
                <a:gridCol w="738188"/>
                <a:gridCol w="738187"/>
              </a:tblGrid>
              <a:tr h="1000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表示数值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53" name="Group 45"/>
          <p:cNvGraphicFramePr>
            <a:graphicFrameLocks noGrp="1"/>
          </p:cNvGraphicFramePr>
          <p:nvPr/>
        </p:nvGraphicFramePr>
        <p:xfrm>
          <a:off x="6715125" y="1573213"/>
          <a:ext cx="2143125" cy="1822450"/>
        </p:xfrm>
        <a:graphic>
          <a:graphicData uri="http://schemas.openxmlformats.org/drawingml/2006/table">
            <a:tbl>
              <a:tblPr/>
              <a:tblGrid>
                <a:gridCol w="1071563"/>
                <a:gridCol w="1071562"/>
              </a:tblGrid>
              <a:tr h="822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表示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数值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99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关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99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开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27690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内容占位符 2"/>
          <p:cNvSpPr>
            <a:spLocks noGrp="1"/>
          </p:cNvSpPr>
          <p:nvPr>
            <p:ph sz="half" idx="1"/>
          </p:nvPr>
        </p:nvSpPr>
        <p:spPr>
          <a:xfrm>
            <a:off x="214313" y="2057400"/>
            <a:ext cx="3500437" cy="1803400"/>
          </a:xfrm>
        </p:spPr>
        <p:txBody>
          <a:bodyPr vert="horz" wrap="square" lIns="91440" tIns="45720" rIns="91440" bIns="45720" anchor="t" anchorCtr="0"/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若要表示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6……</a:t>
            </a:r>
            <a:r>
              <a:rPr lang="zh-CN" altLang="en-US" dirty="0">
                <a:latin typeface="Times New Roman" panose="02020603050405020304" pitchFamily="18" charset="0"/>
              </a:rPr>
              <a:t>更大的数字呢？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增加电子元器件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516" name="Group 60"/>
          <p:cNvGraphicFramePr>
            <a:graphicFrameLocks noGrp="1"/>
          </p:cNvGraphicFramePr>
          <p:nvPr/>
        </p:nvGraphicFramePr>
        <p:xfrm>
          <a:off x="4500563" y="1544638"/>
          <a:ext cx="4464050" cy="4797426"/>
        </p:xfrm>
        <a:graphic>
          <a:graphicData uri="http://schemas.openxmlformats.org/drawingml/2006/table">
            <a:tbl>
              <a:tblPr/>
              <a:tblGrid>
                <a:gridCol w="1008062"/>
                <a:gridCol w="938213"/>
                <a:gridCol w="862012"/>
                <a:gridCol w="1655763"/>
              </a:tblGrid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表示的数值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3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77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9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28726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537" name="Group 57"/>
          <p:cNvGraphicFramePr>
            <a:graphicFrameLocks noGrp="1"/>
          </p:cNvGraphicFramePr>
          <p:nvPr/>
        </p:nvGraphicFramePr>
        <p:xfrm>
          <a:off x="323850" y="1341438"/>
          <a:ext cx="4248150" cy="5054600"/>
        </p:xfrm>
        <a:graphic>
          <a:graphicData uri="http://schemas.openxmlformats.org/drawingml/2006/table">
            <a:tbl>
              <a:tblPr/>
              <a:tblGrid>
                <a:gridCol w="933450"/>
                <a:gridCol w="939800"/>
                <a:gridCol w="935037"/>
                <a:gridCol w="1439863"/>
              </a:tblGrid>
              <a:tr h="7011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表示数值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十进制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3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5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779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5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96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5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5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5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29749" name="内容占位符 2"/>
          <p:cNvSpPr/>
          <p:nvPr/>
        </p:nvSpPr>
        <p:spPr>
          <a:xfrm>
            <a:off x="4859338" y="1341438"/>
            <a:ext cx="4176712" cy="4105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若一个电子元器件代表二进制中的一位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(bit)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左表就是用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位的二进制表示了十进制的数值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“二进制”数制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只有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两个数码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基数为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，进位规则是“逢二进一”，借位规则是“借一当二”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</a:pPr>
            <a:endParaRPr lang="en-US" altLang="zh-CN" sz="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</a:pPr>
            <a:endParaRPr lang="en-US" altLang="zh-CN" sz="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85750" lvl="2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黑体" panose="02010609060101010101" pitchFamily="49" charset="-122"/>
              </a:rPr>
              <a:t>二进制和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十进制如何转换，查阅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《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数字逻辑电路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》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书籍或者上网搜索</a:t>
            </a:r>
            <a:endParaRPr lang="zh-CN" altLang="en-US" sz="1800" i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</a:pPr>
            <a:endParaRPr lang="en-US" altLang="zh-CN" sz="1800" i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750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TABLE_BEAUTIFY" val="smartTable{1361fde6-fc61-40cc-b0d6-57b7ec54ad55}"/>
</p:tagLst>
</file>

<file path=ppt/tags/tag3.xml><?xml version="1.0" encoding="utf-8"?>
<p:tagLst xmlns:p="http://schemas.openxmlformats.org/presentationml/2006/main">
  <p:tag name="KSO_WM_UNIT_TABLE_BEAUTIFY" val="smartTable{20fc066e-4fc2-4f88-a98f-83cd55c05b81}"/>
</p:tagLst>
</file>

<file path=ppt/tags/tag4.xml><?xml version="1.0" encoding="utf-8"?>
<p:tagLst xmlns:p="http://schemas.openxmlformats.org/presentationml/2006/main">
  <p:tag name="MH" val="20170806120343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MH" val="20170806120343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PP_MARK_KEY" val="66230e6f-fcc7-497b-8a04-ae8241becaea"/>
  <p:tag name="COMMONDATA" val="eyJoZGlkIjoiMDk3NjAwYTMxMDI0ZTUyOGI4Yjg2MWM0ZmJkMjQ2ZjIifQ==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4350</Words>
  <Application>WPS 演示</Application>
  <PresentationFormat>全屏显示(4:3)</PresentationFormat>
  <Paragraphs>1210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0" baseType="lpstr">
      <vt:lpstr>Arial</vt:lpstr>
      <vt:lpstr>宋体</vt:lpstr>
      <vt:lpstr>Wingdings</vt:lpstr>
      <vt:lpstr>Times New Roman</vt:lpstr>
      <vt:lpstr>黑体</vt:lpstr>
      <vt:lpstr>Wingdings 2</vt:lpstr>
      <vt:lpstr>微软雅黑</vt:lpstr>
      <vt:lpstr>Arial Unicode MS</vt:lpstr>
      <vt:lpstr>楷体_GB2312</vt:lpstr>
      <vt:lpstr>Wingdings</vt:lpstr>
      <vt:lpstr>Arial Narrow</vt:lpstr>
      <vt:lpstr>新宋体</vt:lpstr>
      <vt:lpstr>Wingdings 3</vt:lpstr>
      <vt:lpstr>主题1</vt:lpstr>
      <vt:lpstr>2_主题1</vt:lpstr>
      <vt:lpstr>3_主题1</vt:lpstr>
      <vt:lpstr>4_主题1</vt:lpstr>
      <vt:lpstr>1_主题1</vt:lpstr>
      <vt:lpstr>Equation.3</vt:lpstr>
      <vt:lpstr>程序设计基础</vt:lpstr>
      <vt:lpstr>回顾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主要内容</vt:lpstr>
      <vt:lpstr>实际问题中的数据类型</vt:lpstr>
      <vt:lpstr>  C语言中的整型数据</vt:lpstr>
      <vt:lpstr>  改进</vt:lpstr>
      <vt:lpstr>补码</vt:lpstr>
      <vt:lpstr>C语言中的浮点型数据</vt:lpstr>
      <vt:lpstr>C语言中的浮点型数据</vt:lpstr>
      <vt:lpstr>PowerPoint 演示文稿</vt:lpstr>
      <vt:lpstr>练习</vt:lpstr>
      <vt:lpstr>小结</vt:lpstr>
      <vt:lpstr>实际问题中的数据类型</vt:lpstr>
      <vt:lpstr>  常量</vt:lpstr>
      <vt:lpstr>数值常量</vt:lpstr>
      <vt:lpstr>字符常量</vt:lpstr>
      <vt:lpstr>PowerPoint 演示文稿</vt:lpstr>
      <vt:lpstr>PowerPoint 演示文稿</vt:lpstr>
      <vt:lpstr>符号常量</vt:lpstr>
    </vt:vector>
  </TitlesOfParts>
  <Company>bit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lfx</dc:creator>
  <cp:keywords>计算机文化基础电子教案</cp:keywords>
  <cp:lastModifiedBy>WXY</cp:lastModifiedBy>
  <cp:revision>1022</cp:revision>
  <dcterms:created xsi:type="dcterms:W3CDTF">2005-09-08T00:12:00Z</dcterms:created>
  <dcterms:modified xsi:type="dcterms:W3CDTF">2023-02-25T07:06:26Z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0593636F038149B6AAE8111583B85443</vt:lpwstr>
  </property>
</Properties>
</file>