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84" r:id="rId2"/>
    <p:sldId id="585" r:id="rId3"/>
    <p:sldId id="557" r:id="rId4"/>
    <p:sldId id="514" r:id="rId5"/>
    <p:sldId id="518" r:id="rId6"/>
    <p:sldId id="683" r:id="rId7"/>
    <p:sldId id="922" r:id="rId8"/>
    <p:sldId id="707" r:id="rId9"/>
    <p:sldId id="960" r:id="rId10"/>
    <p:sldId id="690" r:id="rId11"/>
    <p:sldId id="682" r:id="rId12"/>
    <p:sldId id="606" r:id="rId13"/>
    <p:sldId id="684" r:id="rId14"/>
    <p:sldId id="608" r:id="rId15"/>
    <p:sldId id="609" r:id="rId16"/>
    <p:sldId id="610" r:id="rId17"/>
    <p:sldId id="611" r:id="rId18"/>
    <p:sldId id="722" r:id="rId19"/>
    <p:sldId id="612" r:id="rId20"/>
    <p:sldId id="716" r:id="rId21"/>
    <p:sldId id="613" r:id="rId22"/>
    <p:sldId id="614" r:id="rId23"/>
    <p:sldId id="717" r:id="rId24"/>
    <p:sldId id="616" r:id="rId25"/>
    <p:sldId id="617" r:id="rId26"/>
    <p:sldId id="618" r:id="rId27"/>
    <p:sldId id="619" r:id="rId28"/>
    <p:sldId id="620" r:id="rId29"/>
    <p:sldId id="675" r:id="rId30"/>
    <p:sldId id="622" r:id="rId31"/>
    <p:sldId id="623" r:id="rId32"/>
    <p:sldId id="723" r:id="rId33"/>
    <p:sldId id="713" r:id="rId34"/>
    <p:sldId id="715" r:id="rId35"/>
    <p:sldId id="642" r:id="rId36"/>
    <p:sldId id="845" r:id="rId37"/>
    <p:sldId id="963" r:id="rId38"/>
    <p:sldId id="726" r:id="rId39"/>
    <p:sldId id="647" r:id="rId40"/>
    <p:sldId id="846" r:id="rId41"/>
    <p:sldId id="663" r:id="rId42"/>
    <p:sldId id="674" r:id="rId43"/>
  </p:sldIdLst>
  <p:sldSz cx="9144000" cy="6858000" type="screen4x3"/>
  <p:notesSz cx="10234613" cy="7099300"/>
  <p:custDataLst>
    <p:tags r:id="rId46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7DCD340F-4A53-48EA-B2FE-AD4F7A4D8FF9}">
          <p14:sldIdLst>
            <p14:sldId id="584"/>
            <p14:sldId id="585"/>
            <p14:sldId id="557"/>
            <p14:sldId id="514"/>
            <p14:sldId id="518"/>
            <p14:sldId id="683"/>
            <p14:sldId id="922"/>
            <p14:sldId id="707"/>
            <p14:sldId id="960"/>
            <p14:sldId id="690"/>
            <p14:sldId id="682"/>
            <p14:sldId id="606"/>
            <p14:sldId id="684"/>
            <p14:sldId id="608"/>
            <p14:sldId id="609"/>
            <p14:sldId id="610"/>
            <p14:sldId id="611"/>
            <p14:sldId id="722"/>
            <p14:sldId id="612"/>
            <p14:sldId id="716"/>
            <p14:sldId id="613"/>
            <p14:sldId id="614"/>
            <p14:sldId id="717"/>
            <p14:sldId id="616"/>
            <p14:sldId id="617"/>
            <p14:sldId id="618"/>
            <p14:sldId id="619"/>
            <p14:sldId id="620"/>
            <p14:sldId id="675"/>
            <p14:sldId id="622"/>
            <p14:sldId id="623"/>
            <p14:sldId id="723"/>
            <p14:sldId id="713"/>
            <p14:sldId id="715"/>
            <p14:sldId id="642"/>
            <p14:sldId id="845"/>
            <p14:sldId id="963"/>
            <p14:sldId id="726"/>
            <p14:sldId id="647"/>
            <p14:sldId id="846"/>
            <p14:sldId id="663"/>
            <p14:sldId id="6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0000"/>
    <a:srgbClr val="FF0066"/>
    <a:srgbClr val="CCFFFF"/>
    <a:srgbClr val="FF3300"/>
    <a:srgbClr val="CC0000"/>
    <a:srgbClr val="D8EEC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38" autoAdjust="0"/>
    <p:restoredTop sz="92449" autoAdjust="0"/>
  </p:normalViewPr>
  <p:slideViewPr>
    <p:cSldViewPr showGuides="1">
      <p:cViewPr>
        <p:scale>
          <a:sx n="66" d="100"/>
          <a:sy n="66" d="100"/>
        </p:scale>
        <p:origin x="-3317" y="-1397"/>
      </p:cViewPr>
      <p:guideLst>
        <p:guide orient="horz" pos="2160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76" y="-114"/>
      </p:cViewPr>
      <p:guideLst>
        <p:guide orient="horz" pos="2236"/>
        <p:guide pos="3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BADCF68-50DB-40EA-9F28-5D918C32D90E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85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984541F-0C47-4350-9B7B-9235091529E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424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1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西安交通大学 电信学院 计算机科学与技术系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0B0232-DA90-41F1-887C-4BB1260EAAD3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5CC2A7-D669-4625-9004-86560BFEF2C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298E-3FAA-49BE-BB1D-E4497C1A9391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86CB6-5992-4D42-B43F-C46A14DAC56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58F5D-1A88-4F15-8968-F54AD5A217D0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CAD8-5EA5-4660-A24E-9057E70692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ED6D7-61C3-4088-956A-34FA3E89FB9F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3D0F-8135-466E-A5BB-DAA324C40A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6D916-7DDD-4C37-8EF2-8F29C6E6CCD6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FCAAD-F3CB-41CE-B529-BDAF8C05E4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8229600" cy="24368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313" y="3857625"/>
            <a:ext cx="8229600" cy="2436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EAFD-AAC2-4E37-9A8A-ED6271BA6F20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EA6B2-428A-4E4A-8D5C-D6F0D375E50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5BA0A-E358-418D-A457-E485E65222D5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B56B0-A19D-4D6E-ADF9-9B72A0EA5D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E770-8810-4F0D-B812-DD4922F63F7F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59B8D-B6B8-4763-9482-EEEA8C0854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9E-42AC-444A-978F-B0CD369FD279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8435-128F-4789-83F1-8841D99C632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B5E4-EB83-42A6-9AA9-D1C7A21550D9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6749-44CD-478C-8B17-4108DB10BB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C9FA-7B1D-45CF-93C0-29340034463A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D060A-058B-4962-8F5B-7ECF0324EF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ED94-6841-4FDA-89D6-38942732AE98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0895-59CE-43DA-B7F4-5BB07C9F37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E0AC3-9813-4738-93A9-E802D8A3533C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E4024-77C8-4EFC-B6C6-F9705C16D9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4F5B9-0B7A-498C-AF17-E76616286FF9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95FA-98F7-4327-B6F1-CEAA2820638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 smtClean="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5135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4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5133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" name="Image" r:id="rId17" imgW="3645535" imgH="3930650" progId="">
                    <p:embed/>
                  </p:oleObj>
                </mc:Choice>
                <mc:Fallback>
                  <p:oleObj name="Image" r:id="rId17" imgW="3645535" imgH="393065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7" name="Image" r:id="rId19" imgW="2575560" imgH="2545080" progId="">
                    <p:embed/>
                  </p:oleObj>
                </mc:Choice>
                <mc:Fallback>
                  <p:oleObj name="Image" r:id="rId19" imgW="2575560" imgH="25450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4448D5A-8F6E-4A0D-8E22-05E4ACD353B3}" type="datetime4">
              <a:rPr lang="en-US"/>
              <a:t>March 25, 2023</a:t>
            </a:fld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5F5223F-98E5-429E-B4A6-B17AFFACED8B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5130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 smtClean="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ransition advClick="0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image" Target="../media/image12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1275" y="2852738"/>
            <a:ext cx="4513263" cy="82550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程序设计基础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</a:p>
          <a:p>
            <a:pPr algn="ctr" eaLnBrk="1" hangingPunct="1">
              <a:lnSpc>
                <a:spcPct val="80000"/>
              </a:lnSpc>
            </a:pPr>
            <a:endParaRPr lang="en-US" altLang="zh-CN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31775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字符数组初始化</a:t>
            </a:r>
            <a:endParaRPr lang="en-US" altLang="zh-CN" sz="360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412875"/>
            <a:ext cx="8929687" cy="17287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初始化时可以省略数组长度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如：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a[ ] = {‘M’, ‘a’, ‘c’, ‘a’, ‘o’};</a:t>
            </a:r>
            <a:endParaRPr lang="en-US" altLang="zh-CN" sz="2400" b="1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系统自动把这个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数组的长度（或大小）定为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如下方式也可以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char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 = {‘I’, ’  ’, ’a’, ’m’, ’  ’, ‘H’, ’a’, ’p’, ’p’, ’y’};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22605" lvl="1" indent="-6540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在这个初始化语句中共写了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个字符，还有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个数组元素没有给出初值，系统自动对它们赋值为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空字符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4762" name="Group 74"/>
          <p:cNvGraphicFramePr>
            <a:graphicFrameLocks noGrp="1"/>
          </p:cNvGraphicFramePr>
          <p:nvPr/>
        </p:nvGraphicFramePr>
        <p:xfrm>
          <a:off x="1116013" y="5861050"/>
          <a:ext cx="7416800" cy="520700"/>
        </p:xfrm>
        <a:graphic>
          <a:graphicData uri="http://schemas.openxmlformats.org/drawingml/2006/table">
            <a:tbl>
              <a:tblPr/>
              <a:tblGrid>
                <a:gridCol w="493712"/>
                <a:gridCol w="495300"/>
                <a:gridCol w="493713"/>
                <a:gridCol w="495300"/>
                <a:gridCol w="493712"/>
                <a:gridCol w="493713"/>
                <a:gridCol w="495300"/>
                <a:gridCol w="495300"/>
                <a:gridCol w="495300"/>
                <a:gridCol w="493712"/>
                <a:gridCol w="493713"/>
                <a:gridCol w="495300"/>
                <a:gridCol w="493712"/>
                <a:gridCol w="495300"/>
                <a:gridCol w="493713"/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8646" name="Text Box 75"/>
          <p:cNvSpPr txBox="1">
            <a:spLocks noChangeArrowheads="1"/>
          </p:cNvSpPr>
          <p:nvPr/>
        </p:nvSpPr>
        <p:spPr bwMode="auto">
          <a:xfrm>
            <a:off x="539750" y="5876925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黑体" panose="02010609060101010101" pitchFamily="49" charset="-122"/>
              </a:rPr>
              <a:t>字符数组初始化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490" y="1843405"/>
            <a:ext cx="9483725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对二维字符数组初始化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a[5][4] = {{‘M’},{‘a’,’b’},{‘c’,’d’,’e’,’f’},{‘a’,’t’},{‘o’}};</a:t>
            </a:r>
          </a:p>
          <a:p>
            <a:pPr>
              <a:lnSpc>
                <a:spcPct val="90000"/>
              </a:lnSpc>
            </a:pPr>
            <a:endParaRPr lang="en-US" altLang="zh-CN" sz="28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549" name="Group 3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00338" y="3859213"/>
          <a:ext cx="3381375" cy="2286000"/>
        </p:xfrm>
        <a:graphic>
          <a:graphicData uri="http://schemas.openxmlformats.org/drawingml/2006/table">
            <a:tbl>
              <a:tblPr/>
              <a:tblGrid>
                <a:gridCol w="844550"/>
                <a:gridCol w="846137"/>
                <a:gridCol w="844550"/>
                <a:gridCol w="8461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3714750" y="285750"/>
            <a:ext cx="51117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字符数组输入输出 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571500" y="1620838"/>
            <a:ext cx="81883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字符数组的输入输出可以有两种方法：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逐个字符输入输出。用格式符“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%c</a:t>
            </a:r>
            <a:r>
              <a:rPr lang="en-US" altLang="zh-CN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Times New Roman" panose="02020603050405020304" pitchFamily="18" charset="0"/>
              </a:rPr>
              <a:t>输入或输出一个字符。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将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整个字符串</a:t>
            </a:r>
            <a:r>
              <a:rPr lang="zh-CN" altLang="en-US" sz="2800">
                <a:latin typeface="Times New Roman" panose="02020603050405020304" pitchFamily="18" charset="0"/>
              </a:rPr>
              <a:t>一次输入或输出。用“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%s</a:t>
            </a:r>
            <a:r>
              <a:rPr lang="en-US" altLang="zh-CN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Times New Roman" panose="02020603050405020304" pitchFamily="18" charset="0"/>
              </a:rPr>
              <a:t>格式符，意思是对字符串的输入输出。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571500" y="1620838"/>
            <a:ext cx="81883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逐个字符输入输出。用格式符“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%c</a:t>
            </a:r>
            <a:r>
              <a:rPr lang="en-US" altLang="zh-CN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Times New Roman" panose="02020603050405020304" pitchFamily="18" charset="0"/>
              </a:rPr>
              <a:t>输入或输出一个字符。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1042988" y="3213100"/>
            <a:ext cx="6192837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char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c[10];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for  (i=0; i&lt;10;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scanf(“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%c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”,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c[i]);       //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输入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for  (i=0; i&lt;10;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printf(“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%c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”, c[i]);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输出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3714750" y="285750"/>
            <a:ext cx="51117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字符数组输入输出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179388" y="1412875"/>
            <a:ext cx="8964612" cy="421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将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整个字符串</a:t>
            </a:r>
            <a:r>
              <a:rPr lang="zh-CN" altLang="en-US" sz="2800" dirty="0">
                <a:latin typeface="Times New Roman" panose="02020603050405020304" pitchFamily="18" charset="0"/>
              </a:rPr>
              <a:t>一次输入或输出。用</a:t>
            </a:r>
            <a:r>
              <a:rPr lang="en-US" altLang="en-US" sz="2800" dirty="0">
                <a:latin typeface="Times New Roman" panose="02020603050405020304" pitchFamily="18" charset="0"/>
              </a:rPr>
              <a:t>”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%s</a:t>
            </a:r>
            <a:r>
              <a:rPr lang="en-US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</a:rPr>
              <a:t>格式符，意思是对字符串的输入输出。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char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[10</a:t>
            </a:r>
            <a:r>
              <a:rPr lang="en-US" altLang="zh-CN" sz="2800" b="1" dirty="0">
                <a:latin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800" b="1" dirty="0">
                <a:latin typeface="Times New Roman" panose="02020603050405020304" pitchFamily="18" charset="0"/>
              </a:rPr>
              <a:t>(“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%s</a:t>
            </a:r>
            <a:r>
              <a:rPr lang="en-US" altLang="zh-CN" sz="2800" b="1" dirty="0">
                <a:latin typeface="Times New Roman" panose="02020603050405020304" pitchFamily="18" charset="0"/>
              </a:rPr>
              <a:t>”,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);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数组名代表数组的地址，故不需要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若输入“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China”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，因为是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%s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字符串格式，故在内存中存储时，系统会自动在其结尾加一个“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字符串结束标志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”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(‘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\0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   数组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的长度为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，只用了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”China”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和一个“字符串结束标志”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(‘ \0’)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共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个元素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故数组中未被赋值的元素值自动置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’\0’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714750" y="285750"/>
            <a:ext cx="51117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字符数组输入输出 </a:t>
            </a:r>
          </a:p>
        </p:txBody>
      </p:sp>
      <p:graphicFrame>
        <p:nvGraphicFramePr>
          <p:cNvPr id="67618" name="Group 34"/>
          <p:cNvGraphicFramePr>
            <a:graphicFrameLocks noGrp="1"/>
          </p:cNvGraphicFramePr>
          <p:nvPr/>
        </p:nvGraphicFramePr>
        <p:xfrm>
          <a:off x="2148408" y="5935663"/>
          <a:ext cx="6096000" cy="5178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3756" name="Text Box 36"/>
          <p:cNvSpPr txBox="1">
            <a:spLocks noChangeArrowheads="1"/>
          </p:cNvSpPr>
          <p:nvPr/>
        </p:nvSpPr>
        <p:spPr bwMode="auto">
          <a:xfrm>
            <a:off x="852562" y="5930116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数组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65" name="Text Box 13"/>
          <p:cNvSpPr txBox="1">
            <a:spLocks noChangeArrowheads="1"/>
          </p:cNvSpPr>
          <p:nvPr/>
        </p:nvSpPr>
        <p:spPr bwMode="auto">
          <a:xfrm>
            <a:off x="179388" y="4254500"/>
            <a:ext cx="8820150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已有数组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如右图，分析</a:t>
            </a:r>
            <a:r>
              <a:rPr lang="zh-CN" altLang="en-US" sz="2400" b="1" dirty="0">
                <a:latin typeface="Times New Roman" panose="02020603050405020304" pitchFamily="18" charset="0"/>
              </a:rPr>
              <a:t>下面语句的作用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c);</a:t>
            </a: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/>
              <a:t>  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按照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%s</a:t>
            </a:r>
            <a:r>
              <a:rPr lang="zh-CN" altLang="en-US" sz="2000" dirty="0">
                <a:latin typeface="Times New Roman" panose="02020603050405020304" pitchFamily="18" charset="0"/>
              </a:rPr>
              <a:t>字符串格式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输出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根据数组名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找到</a:t>
            </a:r>
            <a:r>
              <a:rPr lang="zh-CN" altLang="en-US" sz="2000" dirty="0">
                <a:latin typeface="Times New Roman" panose="02020603050405020304" pitchFamily="18" charset="0"/>
              </a:rPr>
              <a:t>起始地址，从起始地址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开始依次输出，直到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遇到‘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\0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’则</a:t>
            </a:r>
            <a:r>
              <a:rPr lang="zh-CN" altLang="en-US" sz="2000" dirty="0">
                <a:latin typeface="Times New Roman" panose="02020603050405020304" pitchFamily="18" charset="0"/>
              </a:rPr>
              <a:t>结束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输出，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输出结果为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China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anose="02020603050405020304" pitchFamily="18" charset="0"/>
              </a:rPr>
              <a:t>(“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%d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c);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  <a:p>
            <a:pPr lvl="3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用十进制整形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%d</a:t>
            </a:r>
            <a:r>
              <a:rPr lang="zh-CN" altLang="en-US" dirty="0">
                <a:latin typeface="Times New Roman" panose="02020603050405020304" pitchFamily="18" charset="0"/>
              </a:rPr>
              <a:t>输出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，即数组的起始地址，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输出结果为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2000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85750" y="1401763"/>
            <a:ext cx="8501063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注意：</a:t>
            </a:r>
            <a:r>
              <a:rPr lang="en-US" altLang="zh-CN" sz="2800" dirty="0" err="1">
                <a:latin typeface="Times New Roman" panose="02020603050405020304" pitchFamily="18" charset="0"/>
              </a:rPr>
              <a:t>scanf</a:t>
            </a:r>
            <a:r>
              <a:rPr lang="zh-CN" altLang="en-US" sz="2800" dirty="0">
                <a:latin typeface="Times New Roman" panose="02020603050405020304" pitchFamily="18" charset="0"/>
              </a:rPr>
              <a:t>函数中输入项如果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是数组名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不要</a:t>
            </a:r>
            <a:r>
              <a:rPr lang="zh-CN" altLang="en-US" sz="2800" dirty="0">
                <a:latin typeface="Times New Roman" panose="02020603050405020304" pitchFamily="18" charset="0"/>
              </a:rPr>
              <a:t>再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加取地址</a:t>
            </a:r>
            <a:r>
              <a:rPr lang="zh-CN" altLang="en-US" sz="2800" dirty="0">
                <a:latin typeface="Times New Roman" panose="02020603050405020304" pitchFamily="18" charset="0"/>
              </a:rPr>
              <a:t>符</a:t>
            </a:r>
            <a:r>
              <a:rPr lang="en-US" altLang="zh-CN" sz="2800" dirty="0">
                <a:latin typeface="Times New Roman" panose="02020603050405020304" pitchFamily="18" charset="0"/>
              </a:rPr>
              <a:t>&amp;</a:t>
            </a:r>
            <a:r>
              <a:rPr lang="zh-CN" altLang="en-US" sz="2800" dirty="0">
                <a:latin typeface="Times New Roman" panose="02020603050405020304" pitchFamily="18" charset="0"/>
              </a:rPr>
              <a:t>，因为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语言中数组名就代表该数组的起始地址</a:t>
            </a:r>
            <a:r>
              <a:rPr lang="zh-CN" altLang="en-US" sz="2800" dirty="0">
                <a:latin typeface="Times New Roman" panose="02020603050405020304" pitchFamily="18" charset="0"/>
              </a:rPr>
              <a:t>。下面写法不对：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800" b="1" dirty="0">
                <a:latin typeface="Times New Roman" panose="02020603050405020304" pitchFamily="18" charset="0"/>
              </a:rPr>
              <a:t>(“%s”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&amp;c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</p:txBody>
      </p:sp>
      <p:grpSp>
        <p:nvGrpSpPr>
          <p:cNvPr id="74756" name="Group 12"/>
          <p:cNvGrpSpPr/>
          <p:nvPr/>
        </p:nvGrpSpPr>
        <p:grpSpPr bwMode="auto">
          <a:xfrm>
            <a:off x="4462463" y="3213100"/>
            <a:ext cx="685800" cy="457200"/>
            <a:chOff x="2160" y="816"/>
            <a:chExt cx="336" cy="144"/>
          </a:xfrm>
        </p:grpSpPr>
        <p:sp>
          <p:nvSpPr>
            <p:cNvPr id="74759" name="Line 5"/>
            <p:cNvSpPr>
              <a:spLocks noChangeShapeType="1"/>
            </p:cNvSpPr>
            <p:nvPr/>
          </p:nvSpPr>
          <p:spPr bwMode="auto">
            <a:xfrm flipH="1">
              <a:off x="2160" y="816"/>
              <a:ext cx="336" cy="14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Line 6"/>
            <p:cNvSpPr>
              <a:spLocks noChangeShapeType="1"/>
            </p:cNvSpPr>
            <p:nvPr/>
          </p:nvSpPr>
          <p:spPr bwMode="auto">
            <a:xfrm>
              <a:off x="2160" y="816"/>
              <a:ext cx="336" cy="14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4757" name="Picture 8" descr="g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838"/>
            <a:ext cx="1819275" cy="2232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8" name="Text Box 3"/>
          <p:cNvSpPr txBox="1">
            <a:spLocks noChangeArrowheads="1"/>
          </p:cNvSpPr>
          <p:nvPr/>
        </p:nvSpPr>
        <p:spPr bwMode="auto">
          <a:xfrm>
            <a:off x="3714750" y="285750"/>
            <a:ext cx="51117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字符数组输入输出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3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3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3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3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5"/>
          <p:cNvSpPr txBox="1">
            <a:spLocks noChangeArrowheads="1"/>
          </p:cNvSpPr>
          <p:nvPr/>
        </p:nvSpPr>
        <p:spPr bwMode="auto">
          <a:xfrm>
            <a:off x="395288" y="1323975"/>
            <a:ext cx="83058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 puts</a:t>
            </a: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其一般形式为</a:t>
            </a:r>
            <a:r>
              <a:rPr lang="en-US" altLang="zh-CN" sz="2800" dirty="0">
                <a:latin typeface="Times New Roman" panose="02020603050405020304" pitchFamily="18" charset="0"/>
              </a:rPr>
              <a:t>:  	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puts (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800" dirty="0">
                <a:latin typeface="Times New Roman" panose="02020603050405020304" pitchFamily="18" charset="0"/>
              </a:rPr>
              <a:t>其作用是将一个字符串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以</a:t>
            </a:r>
            <a:r>
              <a:rPr lang="en-US" altLang="zh-CN" sz="2800" dirty="0">
                <a:latin typeface="Times New Roman" panose="02020603050405020304" pitchFamily="18" charset="0"/>
              </a:rPr>
              <a:t>’\0’</a:t>
            </a:r>
            <a:r>
              <a:rPr lang="zh-CN" altLang="en-US" sz="2800" dirty="0">
                <a:latin typeface="Times New Roman" panose="02020603050405020304" pitchFamily="18" charset="0"/>
              </a:rPr>
              <a:t>结束的字符序列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输出到终端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如屏幕等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	char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str</a:t>
            </a:r>
            <a:r>
              <a:rPr lang="en-US" altLang="zh-CN" sz="3200" b="1" dirty="0">
                <a:latin typeface="Times New Roman" panose="02020603050405020304" pitchFamily="18" charset="0"/>
              </a:rPr>
              <a:t>[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]=“China”;</a:t>
            </a: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puts(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str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</a:rPr>
              <a:t>函数在输出的时候，将从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数组的首地址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str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开始，一</a:t>
            </a:r>
            <a:r>
              <a:rPr lang="zh-CN" altLang="en-US" sz="2400" dirty="0">
                <a:latin typeface="Times New Roman" panose="02020603050405020304" pitchFamily="18" charset="0"/>
              </a:rPr>
              <a:t>个元素接一个元素的输出到屏幕上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遇到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\0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字符就停止输出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</a:rPr>
              <a:t>其结果是在终端上输出</a:t>
            </a:r>
            <a:r>
              <a:rPr lang="en-US" altLang="zh-CN" sz="2400" dirty="0">
                <a:latin typeface="Times New Roman" panose="02020603050405020304" pitchFamily="18" charset="0"/>
              </a:rPr>
              <a:t>China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395288" y="1654175"/>
            <a:ext cx="828040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puts</a:t>
            </a:r>
            <a:r>
              <a:rPr lang="zh-CN" altLang="en-US" dirty="0">
                <a:latin typeface="Times New Roman" panose="02020603050405020304" pitchFamily="18" charset="0"/>
              </a:rPr>
              <a:t>函数输出的字符串中可以包含转义字符。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例如：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</a:rPr>
              <a:t>char </a:t>
            </a:r>
            <a:r>
              <a:rPr lang="en-US" altLang="zh-CN" sz="2800" dirty="0" err="1">
                <a:latin typeface="Times New Roman" panose="02020603050405020304" pitchFamily="18" charset="0"/>
              </a:rPr>
              <a:t>str</a:t>
            </a:r>
            <a:r>
              <a:rPr lang="zh-CN" altLang="en-US" sz="2800" dirty="0">
                <a:latin typeface="Times New Roman" panose="02020603050405020304" pitchFamily="18" charset="0"/>
              </a:rPr>
              <a:t>［］</a:t>
            </a:r>
            <a:r>
              <a:rPr lang="en-US" altLang="zh-CN" sz="2800" dirty="0">
                <a:latin typeface="Times New Roman" panose="02020603050405020304" pitchFamily="18" charset="0"/>
              </a:rPr>
              <a:t>={″China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\</a:t>
            </a:r>
            <a:r>
              <a:rPr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</a:rPr>
              <a:t>Beijing</a:t>
            </a:r>
            <a:r>
              <a:rPr lang="en-US" altLang="zh-CN" sz="2800" dirty="0">
                <a:latin typeface="Times New Roman" panose="02020603050405020304" pitchFamily="18" charset="0"/>
              </a:rPr>
              <a:t>″};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puts(</a:t>
            </a:r>
            <a:r>
              <a:rPr lang="en-US" altLang="zh-CN" sz="2800" dirty="0" err="1">
                <a:latin typeface="Times New Roman" panose="02020603050405020304" pitchFamily="18" charset="0"/>
              </a:rPr>
              <a:t>str</a:t>
            </a:r>
            <a:r>
              <a:rPr lang="en-US" altLang="zh-CN" sz="2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输出结果：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</a:t>
            </a:r>
            <a:r>
              <a:rPr lang="zh-CN" altLang="en-US" sz="3600" dirty="0">
                <a:latin typeface="Times New Roman" panose="02020603050405020304" pitchFamily="18" charset="0"/>
              </a:rPr>
              <a:t>      </a:t>
            </a:r>
            <a:r>
              <a:rPr lang="en-US" altLang="zh-CN" sz="2800" dirty="0">
                <a:latin typeface="Times New Roman" panose="02020603050405020304" pitchFamily="18" charset="0"/>
              </a:rPr>
              <a:t>China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C0000"/>
                </a:solidFill>
              </a:rPr>
              <a:t>↙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</a:rPr>
              <a:t>Beijing</a:t>
            </a:r>
            <a:r>
              <a:rPr lang="en-US" altLang="zh-CN" sz="3600" dirty="0">
                <a:latin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5ED94-6841-4FDA-89D6-38942732AE98}" type="datetime4">
              <a:rPr lang="en-US" smtClean="0"/>
              <a:t>March 25, 2023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-324544" y="-1960"/>
            <a:ext cx="9649072" cy="7261336"/>
            <a:chOff x="1496409" y="906663"/>
            <a:chExt cx="9173765" cy="8527042"/>
          </a:xfrm>
          <a:solidFill>
            <a:schemeClr val="accent5">
              <a:lumMod val="20000"/>
              <a:lumOff val="80000"/>
            </a:schemeClr>
          </a:solidFill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409" y="906663"/>
              <a:ext cx="9173765" cy="4495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7" y="4965521"/>
              <a:ext cx="9132368" cy="4468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568580" y="2075362"/>
            <a:ext cx="4248472" cy="10656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560" y="3515522"/>
            <a:ext cx="4248472" cy="23617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050"/>
          <p:cNvSpPr txBox="1">
            <a:spLocks noChangeArrowheads="1"/>
          </p:cNvSpPr>
          <p:nvPr/>
        </p:nvSpPr>
        <p:spPr bwMode="auto">
          <a:xfrm>
            <a:off x="250825" y="1350963"/>
            <a:ext cx="8675688" cy="464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 gets</a:t>
            </a: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其一般形式为：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gets(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其作用是从终端输入一个字符串到字符数组，并且得到一个函数值。该函数值是字符数组的起始地址。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如：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char c[10];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                 gets(c)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从键盘输入：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China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     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以回车作为输入结束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，输入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字符串送给</a:t>
            </a:r>
            <a:r>
              <a:rPr lang="zh-CN" altLang="en-US" sz="2400" dirty="0">
                <a:latin typeface="Times New Roman" panose="02020603050405020304" pitchFamily="18" charset="0"/>
              </a:rPr>
              <a:t>字符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，末尾自动添加字符串结束标志空字符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\0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  <p:graphicFrame>
        <p:nvGraphicFramePr>
          <p:cNvPr id="6" name="Group 34"/>
          <p:cNvGraphicFramePr>
            <a:graphicFrameLocks noGrp="1"/>
          </p:cNvGraphicFramePr>
          <p:nvPr/>
        </p:nvGraphicFramePr>
        <p:xfrm>
          <a:off x="2148408" y="6151480"/>
          <a:ext cx="6096000" cy="5178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852562" y="6145933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数组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B34EA-CEBC-4025-BA40-AC20A8DE5F1A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  <a:t>March 25, 2023</a:t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语言构成体系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数据类型和运算符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基本数据类型：整型、实型、字符型等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复杂数据类型：</a:t>
            </a:r>
            <a:r>
              <a:rPr lang="zh-CN" altLang="en-US" sz="3200" b="1" u="sng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、指针、结构体等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语句（描述和控制操作步骤）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支持结构化程序设计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语言要有相应的语句来支持顺序、选择和循环结构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程序是由一系列函数组成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程序运行的基本单元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第六章数组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172" y="1484783"/>
            <a:ext cx="8496300" cy="518457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gets()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函数输入字符串，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以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回车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标志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输入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结束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如：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[80]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gets(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键入：</a:t>
            </a:r>
            <a:r>
              <a:rPr lang="en-US" altLang="zh-CN" sz="2400" dirty="0">
                <a:latin typeface="Times New Roman" panose="02020603050405020304" pitchFamily="18" charset="0"/>
              </a:rPr>
              <a:t> How are you?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则在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中存放了字符串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How are you?\0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</a:t>
            </a:r>
          </a:p>
          <a:p>
            <a:pPr>
              <a:lnSpc>
                <a:spcPct val="80000"/>
              </a:lnSpc>
            </a:pP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scanf</a:t>
            </a:r>
            <a:r>
              <a:rPr lang="zh-CN" altLang="en-US" sz="2400" dirty="0">
                <a:latin typeface="Times New Roman" panose="02020603050405020304" pitchFamily="18" charset="0"/>
              </a:rPr>
              <a:t>函数输入时，默认以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空格、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Tab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键和回车</a:t>
            </a:r>
            <a:r>
              <a:rPr lang="zh-CN" altLang="en-US" sz="2400" dirty="0">
                <a:latin typeface="Times New Roman" panose="02020603050405020304" pitchFamily="18" charset="0"/>
              </a:rPr>
              <a:t>标志输入结束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的格式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，输入字符串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[80];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(“%s”,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键入：</a:t>
            </a:r>
            <a:r>
              <a:rPr lang="en-US" altLang="zh-CN" sz="2400" dirty="0">
                <a:latin typeface="Times New Roman" panose="02020603050405020304" pitchFamily="18" charset="0"/>
              </a:rPr>
              <a:t> How are you?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则在数组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存放了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How\0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</a:t>
            </a:r>
          </a:p>
          <a:p>
            <a:pPr>
              <a:lnSpc>
                <a:spcPct val="80000"/>
              </a:lnSpc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b="0" dirty="0" smtClean="0">
                <a:solidFill>
                  <a:schemeClr val="bg1"/>
                </a:solidFill>
                <a:ea typeface="黑体" panose="02010609060101010101" pitchFamily="49" charset="-122"/>
              </a:rPr>
              <a:t>比较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81000" y="1365250"/>
            <a:ext cx="8382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Aft>
                <a:spcPct val="20000"/>
              </a:spcAft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注意：</a:t>
            </a:r>
            <a:r>
              <a:rPr lang="zh-CN" altLang="en-US" sz="2800" dirty="0">
                <a:latin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</a:rPr>
              <a:t>puts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gets</a:t>
            </a:r>
            <a:r>
              <a:rPr lang="zh-CN" altLang="en-US" sz="2800" dirty="0">
                <a:latin typeface="Times New Roman" panose="02020603050405020304" pitchFamily="18" charset="0"/>
              </a:rPr>
              <a:t>函数只能输入或输出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一个字符串</a:t>
            </a:r>
            <a:r>
              <a:rPr lang="zh-CN" altLang="en-US" sz="2800" dirty="0">
                <a:latin typeface="Times New Roman" panose="02020603050405020304" pitchFamily="18" charset="0"/>
              </a:rPr>
              <a:t>，不能写成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puts(str1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gets(str1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283993" y="4653141"/>
            <a:ext cx="1621705" cy="1368152"/>
            <a:chOff x="2160" y="816"/>
            <a:chExt cx="336" cy="14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160" y="816"/>
              <a:ext cx="336" cy="144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160" y="816"/>
              <a:ext cx="336" cy="144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3076"/>
          <p:cNvSpPr txBox="1">
            <a:spLocks noChangeArrowheads="1"/>
          </p:cNvSpPr>
          <p:nvPr/>
        </p:nvSpPr>
        <p:spPr bwMode="auto">
          <a:xfrm>
            <a:off x="251520" y="1268760"/>
            <a:ext cx="8839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strcat</a:t>
            </a: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其一般形式为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strcat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，字符数组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strcat</a:t>
            </a:r>
            <a:r>
              <a:rPr lang="zh-CN" altLang="en-US" sz="2400" dirty="0">
                <a:latin typeface="Times New Roman" panose="02020603050405020304" pitchFamily="18" charset="0"/>
              </a:rPr>
              <a:t>作用是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连接</a:t>
            </a:r>
            <a:r>
              <a:rPr lang="zh-CN" altLang="en-US" sz="2400" dirty="0">
                <a:latin typeface="Times New Roman" panose="02020603050405020304" pitchFamily="18" charset="0"/>
              </a:rPr>
              <a:t>两个字符数组中的字符串，把字符串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接到字符串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的后面，结果放在字符数组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中。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函数调用后得到一个函数值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</a:rPr>
              <a:t>字符数组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的地址。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字符串连接函数</a:t>
            </a:r>
            <a:r>
              <a:rPr kumimoji="1"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179512" y="3717032"/>
            <a:ext cx="8839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Times New Roman" panose="02020603050405020304" pitchFamily="18" charset="0"/>
              </a:rPr>
              <a:t>char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str1[30]={″</a:t>
            </a:r>
            <a:r>
              <a:rPr lang="en-US" altLang="zh-CN" sz="2400" dirty="0">
                <a:latin typeface="Times New Roman" panose="02020603050405020304" pitchFamily="18" charset="0"/>
              </a:rPr>
              <a:t>People’s  Republic  of   ″};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char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str2[ ]={″</a:t>
            </a:r>
            <a:r>
              <a:rPr lang="en-US" altLang="zh-CN" sz="2400" dirty="0">
                <a:latin typeface="Times New Roman" panose="02020603050405020304" pitchFamily="18" charset="0"/>
              </a:rPr>
              <a:t>China″};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</a:rPr>
              <a:t>(“%s”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strcat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(str1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</a:t>
            </a:r>
            <a:r>
              <a:rPr lang="en-US" altLang="zh-CN" sz="2400" dirty="0">
                <a:latin typeface="Times New Roman" panose="02020603050405020304" pitchFamily="18" charset="0"/>
              </a:rPr>
              <a:t>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People’s Republic of China  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733256"/>
            <a:ext cx="9001125" cy="1009650"/>
          </a:xfrm>
          <a:prstGeom prst="rect">
            <a:avLst/>
          </a:prstGeom>
          <a:noFill/>
          <a:ln w="38100" cmpd="sng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421383"/>
            <a:ext cx="6738515" cy="63946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1&gt;, &lt;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2&gt;)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43608" y="1988840"/>
            <a:ext cx="7128792" cy="352839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char *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strcat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(char str1[ ], char str2[ ])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{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, j;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=j=0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while (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str1[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] != ‘\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’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++;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while ( (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str1[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]=str2[j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 != ‘\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’ 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{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j++; }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}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733256"/>
            <a:ext cx="9001125" cy="1009650"/>
          </a:xfrm>
          <a:prstGeom prst="rect">
            <a:avLst/>
          </a:prstGeom>
          <a:noFill/>
          <a:ln w="38100" cmpd="sng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字符串连接函数</a:t>
            </a:r>
            <a:r>
              <a:rPr kumimoji="1"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214313" y="1190625"/>
            <a:ext cx="8486775" cy="425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b="1" dirty="0" err="1">
                <a:latin typeface="Times New Roman" panose="02020603050405020304" pitchFamily="18" charset="0"/>
              </a:rPr>
              <a:t>strcpy</a:t>
            </a:r>
            <a:r>
              <a:rPr lang="zh-CN" altLang="en-US" b="1" dirty="0">
                <a:latin typeface="Times New Roman" panose="02020603050405020304" pitchFamily="18" charset="0"/>
              </a:rPr>
              <a:t>函数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其一般形式为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作用是将字符串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复制到字符数组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中去。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例如：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       char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str1[10], str2[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]={″China″};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b="1" dirty="0" err="1" smtClean="0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(str1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81923" name="Picture 5" descr="g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5916613"/>
            <a:ext cx="5638800" cy="6810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字符串复制函数</a:t>
            </a:r>
            <a:r>
              <a:rPr kumimoji="1"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728663" y="5995988"/>
            <a:ext cx="161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最终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str1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975" y="1643063"/>
            <a:ext cx="5543550" cy="561975"/>
          </a:xfrm>
          <a:noFill/>
        </p:spPr>
        <p:txBody>
          <a:bodyPr anchor="t"/>
          <a:lstStyle/>
          <a:p>
            <a:r>
              <a:rPr lang="zh-CN" alt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zh-CN" alt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函数的几点说明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827088" y="2384425"/>
            <a:ext cx="7993062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必须定义得足够大，以便容纳被复制的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字符串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，故字符</a:t>
            </a:r>
            <a:r>
              <a:rPr lang="zh-CN" altLang="en-US" sz="2800" dirty="0">
                <a:latin typeface="Times New Roman" panose="02020603050405020304" pitchFamily="18" charset="0"/>
              </a:rPr>
              <a:t>数组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的长度不应小于字符串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的长度。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755650" y="4448175"/>
            <a:ext cx="79200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）“字符数组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1”</a:t>
            </a:r>
            <a:r>
              <a:rPr lang="zh-CN" altLang="en-US" sz="2800" dirty="0">
                <a:latin typeface="Times New Roman" panose="02020603050405020304" pitchFamily="18" charset="0"/>
              </a:rPr>
              <a:t>必须写成数组名形式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</a:rPr>
              <a:t>str1)</a:t>
            </a:r>
            <a:r>
              <a:rPr lang="zh-CN" altLang="en-US" sz="2800" dirty="0">
                <a:latin typeface="Times New Roman" panose="02020603050405020304" pitchFamily="18" charset="0"/>
              </a:rPr>
              <a:t>，“字符串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2”</a:t>
            </a:r>
            <a:r>
              <a:rPr lang="zh-CN" altLang="en-US" sz="2800" dirty="0">
                <a:latin typeface="Times New Roman" panose="02020603050405020304" pitchFamily="18" charset="0"/>
              </a:rPr>
              <a:t>可以是字符数组名，也可以是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一个字符串常量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如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strcpy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(str1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str2); 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strcpy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(str1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”China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； 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5043737" y="1124744"/>
            <a:ext cx="4064767" cy="52084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字符串复制函数</a:t>
            </a:r>
            <a:r>
              <a:rPr kumimoji="1"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6"/>
          <p:cNvSpPr txBox="1">
            <a:spLocks noChangeArrowheads="1"/>
          </p:cNvSpPr>
          <p:nvPr/>
        </p:nvSpPr>
        <p:spPr bwMode="auto">
          <a:xfrm>
            <a:off x="682625" y="1400175"/>
            <a:ext cx="7777163" cy="142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）复制时连同字符串后面的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\0’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一起复制到字符数组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280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83971" name="Text Box 8"/>
          <p:cNvSpPr txBox="1">
            <a:spLocks noChangeArrowheads="1"/>
          </p:cNvSpPr>
          <p:nvPr/>
        </p:nvSpPr>
        <p:spPr bwMode="auto">
          <a:xfrm>
            <a:off x="684213" y="3548042"/>
            <a:ext cx="7777162" cy="2245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）可以用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strncpy</a:t>
            </a:r>
            <a:r>
              <a:rPr lang="zh-CN" altLang="en-US" sz="2800" dirty="0">
                <a:latin typeface="Times New Roman" panose="02020603050405020304" pitchFamily="18" charset="0"/>
              </a:rPr>
              <a:t>函数将字符串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中前面若干个字符复制到字符数组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中去。例如</a:t>
            </a:r>
            <a:r>
              <a:rPr lang="en-US" altLang="zh-CN" sz="2800" dirty="0">
                <a:latin typeface="Times New Roman" panose="02020603050405020304" pitchFamily="18" charset="0"/>
              </a:rPr>
              <a:t>:  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strncpy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(str1, </a:t>
            </a:r>
            <a:r>
              <a:rPr lang="en-US" altLang="zh-CN" b="1" dirty="0">
                <a:latin typeface="Times New Roman" panose="02020603050405020304" pitchFamily="18" charset="0"/>
              </a:rPr>
              <a:t>str2,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);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作用是将</a:t>
            </a:r>
            <a:r>
              <a:rPr lang="en-US" altLang="zh-CN" sz="2800" dirty="0">
                <a:latin typeface="Times New Roman" panose="02020603050405020304" pitchFamily="18" charset="0"/>
              </a:rPr>
              <a:t>str2</a:t>
            </a:r>
            <a:r>
              <a:rPr lang="zh-CN" altLang="en-US" sz="2800" dirty="0">
                <a:latin typeface="Times New Roman" panose="02020603050405020304" pitchFamily="18" charset="0"/>
              </a:rPr>
              <a:t>中前面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个字符复制到</a:t>
            </a:r>
            <a:r>
              <a:rPr lang="en-US" altLang="zh-CN" sz="2800" dirty="0">
                <a:latin typeface="Times New Roman" panose="02020603050405020304" pitchFamily="18" charset="0"/>
              </a:rPr>
              <a:t>str1</a:t>
            </a:r>
            <a:r>
              <a:rPr lang="zh-CN" altLang="en-US" sz="2800" dirty="0">
                <a:latin typeface="Times New Roman" panose="02020603050405020304" pitchFamily="18" charset="0"/>
              </a:rPr>
              <a:t>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去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04048" y="2260080"/>
            <a:ext cx="4064767" cy="52084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字符串复制函数</a:t>
            </a:r>
            <a:r>
              <a:rPr kumimoji="1"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3"/>
          <p:cNvSpPr txBox="1">
            <a:spLocks noChangeArrowheads="1"/>
          </p:cNvSpPr>
          <p:nvPr/>
        </p:nvSpPr>
        <p:spPr bwMode="auto">
          <a:xfrm>
            <a:off x="179512" y="1412776"/>
            <a:ext cx="86248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）不能用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赋值语句</a:t>
            </a:r>
            <a:r>
              <a:rPr lang="zh-CN" altLang="en-US" sz="2800" dirty="0">
                <a:latin typeface="Times New Roman" panose="02020603050405020304" pitchFamily="18" charset="0"/>
              </a:rPr>
              <a:t>将一个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字符串或</a:t>
            </a:r>
            <a:r>
              <a:rPr lang="zh-CN" altLang="en-US" sz="2800" dirty="0">
                <a:latin typeface="Times New Roman" panose="02020603050405020304" pitchFamily="18" charset="0"/>
              </a:rPr>
              <a:t>字符数组直接赋值给一个字符数组。如：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str1=“China”; 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   //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合法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	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str1=str2;      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     //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不合法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-36512" y="3501008"/>
            <a:ext cx="9145588" cy="105029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必须用字符串复制函数：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strcpy(str1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或者在数组定义时就进行初始化：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char a[ ] = “How do you do?”;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5397023"/>
            <a:ext cx="862488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9705" indent="27813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用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strcpy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函数能</a:t>
            </a:r>
            <a:r>
              <a:rPr lang="zh-CN" altLang="en-US" sz="2400" dirty="0">
                <a:latin typeface="Times New Roman" panose="02020603050405020304" pitchFamily="18" charset="0"/>
              </a:rPr>
              <a:t>将一个字符串复制到另一个字符数组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赋值语句</a:t>
            </a:r>
            <a:r>
              <a:rPr lang="zh-CN" altLang="en-US" sz="2400" dirty="0">
                <a:latin typeface="Times New Roman" panose="02020603050405020304" pitchFamily="18" charset="0"/>
              </a:rPr>
              <a:t>只能将一个字符赋给一个字符型变量或字符数组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元素，如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char  a, b[2];    a=‘C’;   </a:t>
            </a:r>
            <a:r>
              <a:rPr lang="en-US" altLang="zh-CN" sz="2400" dirty="0">
                <a:latin typeface="Times New Roman" panose="02020603050405020304" pitchFamily="18" charset="0"/>
              </a:rPr>
              <a:t>b[0]=‘C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’;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990657" y="4876175"/>
            <a:ext cx="4064767" cy="52084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字符串复制函数</a:t>
            </a:r>
            <a:r>
              <a:rPr kumimoji="1"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7"/>
          <p:cNvSpPr txBox="1">
            <a:spLocks noChangeArrowheads="1"/>
          </p:cNvSpPr>
          <p:nvPr/>
        </p:nvSpPr>
        <p:spPr bwMode="auto">
          <a:xfrm>
            <a:off x="523056" y="1256561"/>
            <a:ext cx="81534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strcmp</a:t>
            </a:r>
            <a:r>
              <a:rPr lang="zh-CN" altLang="en-US" sz="2800" b="1" dirty="0">
                <a:latin typeface="Times New Roman" panose="02020603050405020304" pitchFamily="18" charset="0"/>
              </a:rPr>
              <a:t>函数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其一般形式为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字符串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作用</a:t>
            </a:r>
            <a:r>
              <a:rPr lang="zh-CN" altLang="en-US" sz="2800" dirty="0">
                <a:latin typeface="Times New Roman" panose="02020603050405020304" pitchFamily="18" charset="0"/>
              </a:rPr>
              <a:t>是比较字符串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和字符串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例如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(str1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(“China”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”Korea”);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 err="1" smtClean="0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(str1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”Beijing”);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字符串比较函数</a:t>
            </a:r>
            <a:r>
              <a:rPr kumimoji="1"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4433044"/>
            <a:ext cx="84597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比较的结果由函数值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带回：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(1)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如果字符串</a:t>
            </a:r>
            <a:r>
              <a:rPr lang="en-US" altLang="zh-CN" sz="2400" dirty="0">
                <a:latin typeface="Times New Roman" panose="02020603050405020304" pitchFamily="18" charset="0"/>
              </a:rPr>
              <a:t>1=</a:t>
            </a:r>
            <a:r>
              <a:rPr lang="zh-CN" altLang="en-US" sz="2400" dirty="0">
                <a:latin typeface="Times New Roman" panose="02020603050405020304" pitchFamily="18" charset="0"/>
              </a:rPr>
              <a:t>字符串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，函数值为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(2)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如果字符串</a:t>
            </a:r>
            <a:r>
              <a:rPr lang="en-US" altLang="zh-CN" sz="2400" dirty="0">
                <a:latin typeface="Times New Roman" panose="02020603050405020304" pitchFamily="18" charset="0"/>
              </a:rPr>
              <a:t>1&gt;</a:t>
            </a:r>
            <a:r>
              <a:rPr lang="zh-CN" altLang="en-US" sz="2400" dirty="0">
                <a:latin typeface="Times New Roman" panose="02020603050405020304" pitchFamily="18" charset="0"/>
              </a:rPr>
              <a:t>字符串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，函数值为一正整数。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(3)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如果字符串</a:t>
            </a:r>
            <a:r>
              <a:rPr lang="en-US" altLang="zh-CN" sz="2400" dirty="0">
                <a:latin typeface="Times New Roman" panose="02020603050405020304" pitchFamily="18" charset="0"/>
              </a:rPr>
              <a:t>1&lt;</a:t>
            </a:r>
            <a:r>
              <a:rPr lang="zh-CN" altLang="en-US" sz="2400" dirty="0">
                <a:latin typeface="Times New Roman" panose="02020603050405020304" pitchFamily="18" charset="0"/>
              </a:rPr>
              <a:t>字符串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，函数值为一负整数。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  如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(″China″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″Korea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″)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           ″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China″&lt; ″Korea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″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，返回是一个负整数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3"/>
          <p:cNvSpPr txBox="1">
            <a:spLocks noChangeArrowheads="1"/>
          </p:cNvSpPr>
          <p:nvPr/>
        </p:nvSpPr>
        <p:spPr bwMode="auto">
          <a:xfrm>
            <a:off x="395288" y="1617663"/>
            <a:ext cx="8459787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注意：对两个字符串比较，不能用关系运算符：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if   (str1&gt;str2)     printf(″yes″);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而只能用函数：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if (strcmp(str1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str2)&gt;0)  printf(″yes″);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字符串比较函数</a:t>
            </a:r>
            <a:r>
              <a:rPr kumimoji="1"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mtClean="0"/>
              <a:t>数组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7238" y="1498600"/>
            <a:ext cx="7559675" cy="5026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</a:p>
          <a:p>
            <a:pPr lvl="1"/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可描述：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vn</a:t>
            </a:r>
            <a:r>
              <a:rPr lang="zh-CN" altLang="en-US" sz="24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 smtClean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</a:p>
          <a:p>
            <a:pPr lvl="1"/>
            <a:r>
              <a:rPr lang="zh-CN" altLang="en-US" sz="20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</a:p>
          <a:p>
            <a:pPr lvl="2"/>
            <a:r>
              <a:rPr lang="zh-CN" altLang="en-US" sz="1800" dirty="0" smtClean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可描述：</a:t>
            </a:r>
          </a:p>
          <a:p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如何保存字符串“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hello!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4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48038" y="2781300"/>
          <a:ext cx="2376487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3" name="公式" r:id="rId3" imgW="1739900" imgH="1028700" progId="Equation.3">
                  <p:embed/>
                </p:oleObj>
              </mc:Choice>
              <mc:Fallback>
                <p:oleObj name="公式" r:id="rId3" imgW="1739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81300"/>
                        <a:ext cx="2376487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0644" y="4505852"/>
            <a:ext cx="2402910" cy="22467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掌握：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如何定义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引用（使用）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存储结构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初始化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179512" y="1485822"/>
            <a:ext cx="8812212" cy="477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Aft>
                <a:spcPct val="20000"/>
              </a:spcAft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strlen</a:t>
            </a:r>
            <a:r>
              <a:rPr lang="zh-CN" altLang="en-US" b="1" dirty="0">
                <a:latin typeface="Times New Roman" panose="02020603050405020304" pitchFamily="18" charset="0"/>
              </a:rPr>
              <a:t>函数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其一般形式为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strlen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ct val="20000"/>
              </a:spcAft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strlen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测试字符串长度</a:t>
            </a:r>
            <a:r>
              <a:rPr lang="zh-CN" altLang="en-US" sz="2400" dirty="0">
                <a:latin typeface="Times New Roman" panose="02020603050405020304" pitchFamily="18" charset="0"/>
              </a:rPr>
              <a:t>的函数。函数的值为字符串中字符的实际个数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不包括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’\0’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，遇到</a:t>
            </a:r>
            <a:r>
              <a:rPr lang="en-US" altLang="zh-CN" sz="2400" dirty="0">
                <a:latin typeface="Times New Roman" panose="02020603050405020304" pitchFamily="18" charset="0"/>
              </a:rPr>
              <a:t>’\0’</a:t>
            </a:r>
            <a:r>
              <a:rPr lang="zh-CN" altLang="en-US" sz="2400" dirty="0">
                <a:latin typeface="Times New Roman" panose="02020603050405020304" pitchFamily="18" charset="0"/>
              </a:rPr>
              <a:t>结束计算。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     例如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char </a:t>
            </a:r>
            <a:r>
              <a:rPr lang="en-US" altLang="zh-CN" sz="2400" b="1" dirty="0" err="1" smtClean="0">
                <a:solidFill>
                  <a:srgbClr val="CC0000"/>
                </a:solidFill>
                <a:latin typeface="Times New Roman" panose="02020603050405020304" pitchFamily="18" charset="0"/>
              </a:rPr>
              <a:t>str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[10]={″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China″};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		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(″%d″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strlen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));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      输出</a:t>
            </a:r>
            <a:r>
              <a:rPr lang="zh-CN" altLang="en-US" sz="2400" dirty="0">
                <a:latin typeface="Times New Roman" panose="02020603050405020304" pitchFamily="18" charset="0"/>
              </a:rPr>
              <a:t>结果不是</a:t>
            </a: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，也不是</a:t>
            </a:r>
            <a:r>
              <a:rPr lang="en-US" altLang="zh-CN" sz="2400" dirty="0">
                <a:latin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</a:rPr>
              <a:t>，而是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也可以直接测试字符串常量的长度，如</a:t>
            </a: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printf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(″%d″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strlen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(“China”));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667072" y="1539252"/>
            <a:ext cx="8153400" cy="18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Aft>
                <a:spcPct val="20000"/>
              </a:spcAft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strlwr</a:t>
            </a:r>
            <a:r>
              <a:rPr lang="zh-CN" altLang="en-US" b="1" dirty="0">
                <a:latin typeface="Times New Roman" panose="02020603050405020304" pitchFamily="18" charset="0"/>
              </a:rPr>
              <a:t>函数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其一般形式为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 err="1">
                <a:latin typeface="Times New Roman" panose="02020603050405020304" pitchFamily="18" charset="0"/>
              </a:rPr>
              <a:t>strlwr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r>
              <a:rPr lang="zh-CN" altLang="en-US" b="1" dirty="0">
                <a:latin typeface="Times New Roman" panose="02020603050405020304" pitchFamily="18" charset="0"/>
              </a:rPr>
              <a:t>字符串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ct val="20000"/>
              </a:spcAft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作用</a:t>
            </a:r>
            <a:r>
              <a:rPr lang="zh-CN" altLang="en-US" sz="2800" dirty="0">
                <a:latin typeface="Times New Roman" panose="02020603050405020304" pitchFamily="18" charset="0"/>
              </a:rPr>
              <a:t>是将字符串中大写字母换成小写字母。 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667072" y="3861048"/>
            <a:ext cx="8153400" cy="17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Aft>
                <a:spcPct val="2000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strupr</a:t>
            </a:r>
            <a:r>
              <a:rPr lang="zh-CN" altLang="en-US" sz="2800" b="1" dirty="0">
                <a:latin typeface="Times New Roman" panose="02020603050405020304" pitchFamily="18" charset="0"/>
              </a:rPr>
              <a:t>函数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ct val="2000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其一般形式为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strupr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zh-CN" altLang="en-US" sz="2800" b="1" dirty="0">
                <a:latin typeface="Times New Roman" panose="02020603050405020304" pitchFamily="18" charset="0"/>
              </a:rPr>
              <a:t>字符串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ct val="20000"/>
              </a:spcAft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作用</a:t>
            </a:r>
            <a:r>
              <a:rPr lang="zh-CN" altLang="en-US" sz="2800" dirty="0">
                <a:latin typeface="Times New Roman" panose="02020603050405020304" pitchFamily="18" charset="0"/>
              </a:rPr>
              <a:t>是将字符串中小写字母换成大写字母。 </a:t>
            </a: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5ED94-6841-4FDA-89D6-38942732AE98}" type="datetime4">
              <a:rPr lang="en-US" smtClean="0"/>
              <a:t>March 25, 2023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591105"/>
            <a:ext cx="8153400" cy="47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以上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介绍的字符串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处理函数，它们属于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库函数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应当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在程序文件的开头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用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#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include &lt;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string.h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把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string.h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文件包含到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本源文件中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。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库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函数并非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语言本身的组成部分，而是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语言编译系统为方便用户使用而提供的公共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函数。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不同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的编译系统提供的函数数量和函数名、函数功能都不尽相同，使用时要小心，必要时查一下库函数手册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5ED94-6841-4FDA-89D6-38942732AE98}" type="datetime4">
              <a:rPr lang="en-US" smtClean="0"/>
              <a:t>March 25, 2023</a:t>
            </a:fld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04165" y="2150110"/>
            <a:ext cx="7925435" cy="7747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赋值为字符串常量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，以下不正确的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是：</a:t>
            </a:r>
            <a:r>
              <a:rPr lang="zh-CN" alt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s1[10]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={"Test"};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s1[ ]={'T',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'e',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's',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't',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'\0'};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s1[10]={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"Test0"};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s1[10];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(s1,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"Test");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157290" y="-4065464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157290" y="-4065464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157290" y="-4065464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6"/>
              </p:custDataLst>
            </p:nvPr>
          </p:nvSpPr>
          <p:spPr>
            <a:xfrm>
              <a:off x="411290" y="-4065464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/>
            <p:nvPr>
              <p:custDataLst>
                <p:tags r:id="rId17"/>
              </p:custDataLst>
            </p:nvPr>
          </p:nvSpPr>
          <p:spPr>
            <a:xfrm>
              <a:off x="1584770" y="-3956244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5ED94-6841-4FDA-89D6-38942732AE98}" type="datetime4">
              <a:rPr lang="en-US" smtClean="0"/>
              <a:t>March 25, 2023</a:t>
            </a:fld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902146" y="1141859"/>
            <a:ext cx="813435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 a[80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(“%s”, a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用户输入：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You are a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问数组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中存放了哪些字符？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828800" y="309463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You are a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student\0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828800" y="395188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Y\0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828800" y="480913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You are a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828800" y="566638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You\0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15892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01617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87342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73067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TipText"/>
            <p:cNvSpPr/>
            <p:nvPr>
              <p:custDataLst>
                <p:tags r:id="rId1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574675" y="1412875"/>
            <a:ext cx="8174038" cy="94615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输入一行字符，统计其中有多少个单词，单词之间用空格分隔开。</a:t>
            </a:r>
            <a:endParaRPr lang="zh-CN" altLang="en-US" sz="28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TextBox 4"/>
          <p:cNvSpPr txBox="1">
            <a:spLocks noChangeArrowheads="1"/>
          </p:cNvSpPr>
          <p:nvPr/>
        </p:nvSpPr>
        <p:spPr bwMode="auto">
          <a:xfrm>
            <a:off x="684213" y="2492375"/>
            <a:ext cx="80645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</a:rPr>
              <a:t>问题分析：</a:t>
            </a:r>
            <a:endParaRPr lang="en-US" altLang="zh-CN" sz="2800" b="1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黑体" panose="02010609060101010101" pitchFamily="49" charset="-122"/>
              </a:rPr>
              <a:t>例子：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 am a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boy!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zh-CN" sz="800" b="1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人脑</a:t>
            </a:r>
            <a:r>
              <a:rPr lang="zh-CN" altLang="en-US" sz="2800" dirty="0">
                <a:latin typeface="Times New Roman" panose="02020603050405020304" pitchFamily="18" charset="0"/>
              </a:rPr>
              <a:t>是如何区分单词的？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单词用空格分隔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从第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个字符开始，逐个字符检查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624205" lvl="1" indent="-167005"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当前字符不是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空格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，还有检查如下情况：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charset="0"/>
              <a:buChar char="ü"/>
            </a:pPr>
            <a:r>
              <a:rPr lang="zh-CN" altLang="en-US" sz="2055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若前</a:t>
            </a:r>
            <a:r>
              <a:rPr lang="zh-CN" altLang="en-US" sz="2055" dirty="0">
                <a:solidFill>
                  <a:srgbClr val="C00000"/>
                </a:solidFill>
                <a:latin typeface="Times New Roman" panose="02020603050405020304" pitchFamily="18" charset="0"/>
              </a:rPr>
              <a:t>一个</a:t>
            </a:r>
            <a:r>
              <a:rPr lang="zh-CN" altLang="en-US" sz="2055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字符是空格，则是</a:t>
            </a:r>
            <a:r>
              <a:rPr lang="zh-CN" altLang="en-US" sz="2055" dirty="0">
                <a:solidFill>
                  <a:srgbClr val="C00000"/>
                </a:solidFill>
                <a:latin typeface="Times New Roman" panose="02020603050405020304" pitchFamily="18" charset="0"/>
              </a:rPr>
              <a:t>一个新单词的</a:t>
            </a:r>
            <a:r>
              <a:rPr lang="zh-CN" altLang="en-US" sz="2055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开始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charset="0"/>
              <a:buChar char="ü"/>
            </a:pPr>
            <a:r>
              <a:rPr lang="zh-CN" altLang="en-US" sz="2055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若前</a:t>
            </a:r>
            <a:r>
              <a:rPr lang="zh-CN" altLang="en-US" sz="2055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一个</a:t>
            </a:r>
            <a:r>
              <a:rPr lang="zh-CN" altLang="en-US" sz="2055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字符不是是空格，则不是</a:t>
            </a:r>
            <a:r>
              <a:rPr lang="zh-CN" altLang="en-US" sz="2055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一个新单词的</a:t>
            </a:r>
            <a:r>
              <a:rPr lang="zh-CN" altLang="en-US" sz="2055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开始</a:t>
            </a:r>
            <a:endParaRPr lang="zh-CN" altLang="en-US" sz="2055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charset="0"/>
              <a:buChar char="ü"/>
            </a:pPr>
            <a:endParaRPr lang="zh-CN" altLang="en-US" sz="2055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2484438" y="1889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Box 4"/>
          <p:cNvSpPr txBox="1">
            <a:spLocks noChangeArrowheads="1"/>
          </p:cNvSpPr>
          <p:nvPr/>
        </p:nvSpPr>
        <p:spPr bwMode="auto">
          <a:xfrm>
            <a:off x="161925" y="1843405"/>
            <a:ext cx="8439150" cy="209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167005" lvl="0" indent="-167005" eaLnBrk="1" hangingPunct="1"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740" dirty="0" smtClean="0">
                <a:solidFill>
                  <a:srgbClr val="C00000"/>
                </a:solidFill>
              </a:rPr>
              <a:t>设置如下标志变量</a:t>
            </a:r>
          </a:p>
          <a:p>
            <a:pPr lvl="1" algn="just">
              <a:spcBef>
                <a:spcPts val="300"/>
              </a:spcBef>
              <a:spcAft>
                <a:spcPts val="0"/>
              </a:spcAft>
              <a:buClrTx/>
              <a:buNone/>
              <a:defRPr/>
            </a:pPr>
            <a:r>
              <a:rPr lang="zh-CN" altLang="en-US" sz="2390" b="1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390" dirty="0" smtClean="0">
                <a:latin typeface="Times New Roman" panose="02020603050405020304" pitchFamily="18" charset="0"/>
                <a:sym typeface="+mn-ea"/>
              </a:rPr>
              <a:t>：表示当前字符</a:t>
            </a:r>
            <a:endParaRPr lang="zh-CN" altLang="en-US" sz="2390" dirty="0" smtClean="0">
              <a:latin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390" b="1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word</a:t>
            </a:r>
            <a:r>
              <a:rPr lang="zh-CN" altLang="en-US" sz="2390" dirty="0" smtClean="0">
                <a:latin typeface="Times New Roman" panose="02020603050405020304" pitchFamily="18" charset="0"/>
                <a:sym typeface="+mn-ea"/>
              </a:rPr>
              <a:t>：标志</a:t>
            </a:r>
            <a:r>
              <a:rPr lang="zh-CN" altLang="en-US" sz="2390" dirty="0">
                <a:latin typeface="Times New Roman" panose="02020603050405020304" pitchFamily="18" charset="0"/>
                <a:sym typeface="+mn-ea"/>
              </a:rPr>
              <a:t>是否开始了一个新单词。若</a:t>
            </a:r>
            <a:r>
              <a:rPr lang="en-US" altLang="zh-CN" sz="2390" dirty="0">
                <a:latin typeface="Times New Roman" panose="02020603050405020304" pitchFamily="18" charset="0"/>
                <a:sym typeface="+mn-ea"/>
              </a:rPr>
              <a:t>word=0</a:t>
            </a:r>
            <a:r>
              <a:rPr lang="zh-CN" altLang="en-US" sz="2390" dirty="0">
                <a:latin typeface="Times New Roman" panose="02020603050405020304" pitchFamily="18" charset="0"/>
                <a:sym typeface="+mn-ea"/>
              </a:rPr>
              <a:t>表示未出现新单词，若出现了新单词，就把</a:t>
            </a:r>
            <a:r>
              <a:rPr lang="en-US" altLang="zh-CN" sz="2390" dirty="0">
                <a:latin typeface="Times New Roman" panose="02020603050405020304" pitchFamily="18" charset="0"/>
                <a:sym typeface="+mn-ea"/>
              </a:rPr>
              <a:t>word</a:t>
            </a:r>
            <a:r>
              <a:rPr lang="zh-CN" altLang="en-US" sz="2390" dirty="0">
                <a:latin typeface="Times New Roman" panose="02020603050405020304" pitchFamily="18" charset="0"/>
                <a:sym typeface="+mn-ea"/>
              </a:rPr>
              <a:t>置成</a:t>
            </a:r>
            <a:r>
              <a:rPr lang="en-US" altLang="zh-CN" sz="239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390" dirty="0">
                <a:latin typeface="Times New Roman" panose="02020603050405020304" pitchFamily="18" charset="0"/>
                <a:sym typeface="+mn-ea"/>
              </a:rPr>
              <a:t>。</a:t>
            </a:r>
            <a:r>
              <a:rPr lang="zh-CN" altLang="en-US" sz="2390" dirty="0" smtClean="0">
                <a:latin typeface="Times New Roman" panose="02020603050405020304" pitchFamily="18" charset="0"/>
                <a:sym typeface="+mn-ea"/>
              </a:rPr>
              <a:t>初始化</a:t>
            </a:r>
            <a:r>
              <a:rPr lang="en-US" altLang="zh-CN" sz="2390" dirty="0" smtClean="0">
                <a:latin typeface="Times New Roman" panose="02020603050405020304" pitchFamily="18" charset="0"/>
                <a:sym typeface="+mn-ea"/>
              </a:rPr>
              <a:t>word</a:t>
            </a:r>
            <a:r>
              <a:rPr lang="en-US" altLang="en-US" sz="2390" dirty="0" smtClean="0">
                <a:latin typeface="Times New Roman" panose="02020603050405020304" pitchFamily="18" charset="0"/>
                <a:sym typeface="+mn-ea"/>
              </a:rPr>
              <a:t>=0</a:t>
            </a:r>
            <a:endParaRPr lang="en-US" altLang="zh-CN" sz="239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altLang="zh-CN" sz="2390" b="1" dirty="0" err="1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num</a:t>
            </a:r>
            <a:r>
              <a:rPr lang="zh-CN" altLang="en-US" sz="2390" dirty="0" smtClean="0">
                <a:latin typeface="Times New Roman" panose="02020603050405020304" pitchFamily="18" charset="0"/>
                <a:sym typeface="+mn-ea"/>
              </a:rPr>
              <a:t>：用于记录单词个数。初始化</a:t>
            </a:r>
            <a:r>
              <a:rPr lang="en-US" altLang="en-US" sz="2390" dirty="0" smtClean="0">
                <a:latin typeface="Times New Roman" panose="02020603050405020304" pitchFamily="18" charset="0"/>
                <a:sym typeface="+mn-ea"/>
              </a:rPr>
              <a:t>num=0</a:t>
            </a:r>
            <a:endParaRPr lang="en-US" altLang="en-US" sz="2390" b="1" dirty="0" smtClean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2484438" y="1889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</a:rPr>
              <a:t>练习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582285" y="1341120"/>
            <a:ext cx="32162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highlight>
                  <a:srgbClr val="FFFF00"/>
                </a:highlight>
                <a:latin typeface="黑体" panose="02010609060101010101" pitchFamily="49" charset="-122"/>
              </a:rPr>
              <a:t>例：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</a:rPr>
              <a:t>  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I am a </a:t>
            </a:r>
            <a:r>
              <a:rPr lang="en-US" altLang="zh-CN" b="1" dirty="0" smtClean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boy!</a:t>
            </a:r>
            <a:endParaRPr lang="en-US" altLang="zh-CN" sz="2400" b="1" dirty="0" smtClean="0">
              <a:solidFill>
                <a:srgbClr val="C0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9385" y="4129405"/>
            <a:ext cx="8825230" cy="2677160"/>
            <a:chOff x="251" y="6503"/>
            <a:chExt cx="13898" cy="4216"/>
          </a:xfrm>
        </p:grpSpPr>
        <p:pic>
          <p:nvPicPr>
            <p:cNvPr id="2" name="图片 1" descr="Sca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" y="6503"/>
              <a:ext cx="13898" cy="421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49" y="7551"/>
              <a:ext cx="58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800" b="1">
                  <a:solidFill>
                    <a:schemeClr val="tx2"/>
                  </a:solidFill>
                  <a:latin typeface="Times New Roman" panose="02020603050405020304" pitchFamily="18" charset="0"/>
                  <a:sym typeface="+mn-ea"/>
                </a:rPr>
                <a:t>c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sym typeface="+mn-ea"/>
                </a:rPr>
                <a:t> 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2484438" y="1889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</a:rPr>
              <a:t>练习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9385" y="4703445"/>
            <a:ext cx="8825230" cy="2677160"/>
            <a:chOff x="251" y="6503"/>
            <a:chExt cx="13898" cy="4216"/>
          </a:xfrm>
        </p:grpSpPr>
        <p:pic>
          <p:nvPicPr>
            <p:cNvPr id="2" name="图片 1" descr="Sca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" y="6503"/>
              <a:ext cx="13898" cy="421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49" y="7551"/>
              <a:ext cx="58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800" b="1">
                  <a:solidFill>
                    <a:schemeClr val="tx2"/>
                  </a:solidFill>
                  <a:latin typeface="Times New Roman" panose="02020603050405020304" pitchFamily="18" charset="0"/>
                  <a:sym typeface="+mn-ea"/>
                </a:rPr>
                <a:t>c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sym typeface="+mn-ea"/>
                </a:rPr>
                <a:t> </a:t>
              </a:r>
            </a:p>
          </p:txBody>
        </p:sp>
      </p:grp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150495" y="1197610"/>
            <a:ext cx="4787900" cy="31699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用于存放字符串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计数器，用于遍历字符串中的每个字符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表示当前字符。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是否开始了一个新单词。若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word=0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表示未出现新单词，如出现了新单词，就把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用于统计单词数。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130101" y="1448435"/>
          <a:ext cx="3944077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174"/>
                <a:gridCol w="1064002"/>
                <a:gridCol w="1373881"/>
                <a:gridCol w="986020"/>
              </a:tblGrid>
              <a:tr h="36576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输入一个字符串给</a:t>
                      </a:r>
                      <a:r>
                        <a:rPr lang="en-US" altLang="zh-CN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i=0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((c=string[</a:t>
                      </a: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'\0')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真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假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word=0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真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假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1334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word=1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=num+1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i=i+1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输出：</a:t>
                      </a: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7506335" y="2902585"/>
            <a:ext cx="1123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word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等于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354445" y="2571750"/>
            <a:ext cx="1224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等于空格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70761" y="186709"/>
            <a:ext cx="5076056" cy="643128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defTabSz="363855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stdio.h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main( )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{	char string[81];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=0,word=0;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初始化，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word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char c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gets(string);	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输入一个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字符串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363855"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</a:p>
          <a:p>
            <a:pPr defTabSz="363855"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//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当前字符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不等于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‘\0‘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，字符串没有结束，继续循环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363855"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for  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=0;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c=string[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])!=‘\0’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++) 	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if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(c==‘  ’)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空格，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未出现新单词，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363855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word=0;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word=0</a:t>
            </a:r>
          </a:p>
          <a:p>
            <a:pPr defTabSz="363855"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//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继续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for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循环，查看下一个字符</a:t>
            </a:r>
            <a:endParaRPr lang="en-US" altLang="zh-CN" sz="16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363855"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if (word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==0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前字符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不是空格，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word=0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363855"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{ word=1;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出现新单词，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word=1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363855"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　　　　　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++;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统计增加一个单词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363855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}</a:t>
            </a:r>
          </a:p>
          <a:p>
            <a:pPr defTabSz="363855">
              <a:spcBef>
                <a:spcPts val="0"/>
              </a:spcBef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363855">
              <a:spcBef>
                <a:spcPts val="0"/>
              </a:spcBef>
            </a:pP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("There are %d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words",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);	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输出单词数</a:t>
            </a:r>
          </a:p>
          <a:p>
            <a:pPr defTabSz="363855"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    }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496" y="2381250"/>
          <a:ext cx="3944077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174"/>
                <a:gridCol w="1064002"/>
                <a:gridCol w="1373881"/>
                <a:gridCol w="986020"/>
              </a:tblGrid>
              <a:tr h="36576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输入一个字符串给</a:t>
                      </a:r>
                      <a:r>
                        <a:rPr lang="en-US" altLang="zh-CN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i=0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((c=string[</a:t>
                      </a: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'\0')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真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假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word=0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真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假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1334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word=1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=num+1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i=i+1</a:t>
                      </a:r>
                      <a:endParaRPr lang="zh-CN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输出：</a:t>
                      </a: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2411730" y="3835400"/>
            <a:ext cx="1123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word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等于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840" y="3504565"/>
            <a:ext cx="1224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等于空格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539750" y="1541780"/>
            <a:ext cx="6234430" cy="52197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个字符串，找出其中最大者。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8307" name="TextBox 3"/>
          <p:cNvSpPr txBox="1">
            <a:spLocks noChangeArrowheads="1"/>
          </p:cNvSpPr>
          <p:nvPr/>
        </p:nvSpPr>
        <p:spPr bwMode="auto">
          <a:xfrm>
            <a:off x="428625" y="2357438"/>
            <a:ext cx="64293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0678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3639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问题分析：</a:t>
            </a:r>
            <a:endParaRPr lang="en-US" altLang="zh-CN" sz="2800" b="1"/>
          </a:p>
          <a:p>
            <a:pPr lvl="1" eaLnBrk="1" hangingPunct="1">
              <a:spcBef>
                <a:spcPct val="5000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b="1"/>
              <a:t>如何存储；</a:t>
            </a:r>
            <a:endParaRPr lang="en-US" altLang="zh-CN" b="1"/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/>
              <a:t>一维字符数组？</a:t>
            </a:r>
            <a:endParaRPr lang="en-US" altLang="zh-CN" sz="2000" b="1"/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/>
              <a:t>二维字符数组？</a:t>
            </a:r>
            <a:endParaRPr lang="en-US" altLang="zh-CN" sz="2000" b="1"/>
          </a:p>
          <a:p>
            <a:pPr lvl="2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zh-CN" sz="2800" b="1"/>
          </a:p>
          <a:p>
            <a:pPr lvl="1" eaLnBrk="1" hangingPunct="1">
              <a:spcBef>
                <a:spcPct val="5000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b="1"/>
              <a:t>如何比较两个字符串的大小</a:t>
            </a:r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2484438" y="1889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</a:rPr>
              <a:t>练习</a:t>
            </a:r>
          </a:p>
        </p:txBody>
      </p:sp>
      <p:sp>
        <p:nvSpPr>
          <p:cNvPr id="3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53860" y="2269173"/>
            <a:ext cx="1522730" cy="161480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输入：</a:t>
            </a:r>
            <a:endParaRPr lang="en-US" altLang="zh-CN" sz="1800" u="sng" dirty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  <a:p>
            <a:pPr>
              <a:defRPr/>
            </a:pPr>
            <a:r>
              <a:rPr lang="en-US" altLang="zh-CN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CHINA↙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  <a:p>
            <a:pPr>
              <a:defRPr/>
            </a:pPr>
            <a:r>
              <a:rPr lang="en-US" altLang="zh-CN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HOLLAND↙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  <a:p>
            <a:pPr>
              <a:defRPr/>
            </a:pPr>
            <a:r>
              <a:rPr lang="en-US" altLang="zh-CN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AMERICA↙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字符数组的定义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888" y="1858838"/>
            <a:ext cx="8229600" cy="1354138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字符数组定义的一般格式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	</a:t>
            </a:r>
            <a:r>
              <a:rPr lang="en-US" altLang="zh-CN" sz="36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36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＜数组名＞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[&lt;</a:t>
            </a:r>
            <a:r>
              <a:rPr lang="zh-CN" altLang="en-US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  <a:r>
              <a:rPr lang="zh-CN" altLang="en-US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2" name="Text Box 11"/>
          <p:cNvSpPr txBox="1">
            <a:spLocks noChangeArrowheads="1"/>
          </p:cNvSpPr>
          <p:nvPr/>
        </p:nvSpPr>
        <p:spPr bwMode="auto">
          <a:xfrm>
            <a:off x="1352760" y="3934693"/>
            <a:ext cx="4968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char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c[10];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9E2783-1DEC-47E5-8393-14CCB4FE2C93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  <a:t>March 25, 2023</a:t>
            </a:fld>
            <a:endParaRPr lang="en-US" altLang="zh-CN" sz="1400" smtClean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3665" y="3136900"/>
          <a:ext cx="8916670" cy="1710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195"/>
                <a:gridCol w="399415"/>
                <a:gridCol w="399415"/>
                <a:gridCol w="400050"/>
                <a:gridCol w="399415"/>
                <a:gridCol w="399415"/>
                <a:gridCol w="399415"/>
                <a:gridCol w="400050"/>
                <a:gridCol w="399415"/>
                <a:gridCol w="399415"/>
                <a:gridCol w="400050"/>
                <a:gridCol w="398780"/>
                <a:gridCol w="400050"/>
                <a:gridCol w="400050"/>
                <a:gridCol w="398780"/>
                <a:gridCol w="400050"/>
                <a:gridCol w="398780"/>
                <a:gridCol w="400050"/>
                <a:gridCol w="400050"/>
                <a:gridCol w="398780"/>
                <a:gridCol w="400050"/>
              </a:tblGrid>
              <a:tr h="5702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str[0]</a:t>
                      </a:r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</a:tr>
              <a:tr h="5702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str[1]</a:t>
                      </a:r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</a:tr>
              <a:tr h="5702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str[2]</a:t>
                      </a:r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5120" y="1197610"/>
            <a:ext cx="7792085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数据结构设计：</a:t>
            </a:r>
          </a:p>
          <a:p>
            <a:pPr marL="537210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采用二维数组保存输入的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个字符串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char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str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[3][20];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sym typeface="+mn-ea"/>
            </a:endParaRPr>
          </a:p>
          <a:p>
            <a:pPr marL="537210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采用一维数组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string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保存最大的字符串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char string[20];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22898" y="4940300"/>
            <a:ext cx="8351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算法设计：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Step1</a:t>
            </a:r>
            <a:r>
              <a:rPr lang="zh-CN" altLang="en-US" sz="2400" dirty="0">
                <a:latin typeface="Times New Roman" panose="02020603050405020304" pitchFamily="18" charset="0"/>
              </a:rPr>
              <a:t>：比较第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个和第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个字符串，把大的保存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到数组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string</a:t>
            </a:r>
            <a:r>
              <a:rPr lang="zh-CN" altLang="en-US" sz="2400" dirty="0">
                <a:latin typeface="Times New Roman" panose="02020603050405020304" pitchFamily="18" charset="0"/>
              </a:rPr>
              <a:t>中；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Step2</a:t>
            </a:r>
            <a:r>
              <a:rPr lang="zh-CN" altLang="en-US" sz="2400" dirty="0">
                <a:latin typeface="Times New Roman" panose="02020603050405020304" pitchFamily="18" charset="0"/>
              </a:rPr>
              <a:t>：比较</a:t>
            </a:r>
            <a:r>
              <a:rPr lang="en-US" altLang="zh-CN" sz="2400" dirty="0">
                <a:latin typeface="Times New Roman" panose="02020603050405020304" pitchFamily="18" charset="0"/>
              </a:rPr>
              <a:t>string</a:t>
            </a:r>
            <a:r>
              <a:rPr lang="zh-CN" altLang="en-US" sz="2400" dirty="0">
                <a:latin typeface="Times New Roman" panose="02020603050405020304" pitchFamily="18" charset="0"/>
              </a:rPr>
              <a:t>和第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个字符串，把大的保存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到数组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string</a:t>
            </a:r>
            <a:r>
              <a:rPr lang="zh-CN" altLang="en-US" sz="2400" dirty="0">
                <a:latin typeface="Times New Roman" panose="02020603050405020304" pitchFamily="18" charset="0"/>
              </a:rPr>
              <a:t>中。</a:t>
            </a:r>
          </a:p>
        </p:txBody>
      </p:sp>
      <p:sp>
        <p:nvSpPr>
          <p:cNvPr id="3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99655" y="44768"/>
            <a:ext cx="1522730" cy="161480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输入：</a:t>
            </a:r>
            <a:endParaRPr lang="en-US" altLang="zh-CN" sz="1800" u="sng" dirty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  <a:p>
            <a:pPr>
              <a:defRPr/>
            </a:pPr>
            <a:r>
              <a:rPr lang="en-US" altLang="zh-CN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CHINA↙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  <a:p>
            <a:pPr>
              <a:defRPr/>
            </a:pPr>
            <a:r>
              <a:rPr lang="en-US" altLang="zh-CN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HOLLAND↙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  <a:p>
            <a:pPr>
              <a:defRPr/>
            </a:pPr>
            <a:r>
              <a:rPr lang="en-US" altLang="zh-CN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AMERICA↙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5"/>
          <p:cNvSpPr txBox="1">
            <a:spLocks noChangeArrowheads="1"/>
          </p:cNvSpPr>
          <p:nvPr/>
        </p:nvSpPr>
        <p:spPr bwMode="auto">
          <a:xfrm>
            <a:off x="34925" y="3175"/>
            <a:ext cx="9144000" cy="698563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#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include   &lt;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#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include   &lt;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string.h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main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{   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char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string[20];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char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[3][20];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for (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=0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;  </a:t>
            </a:r>
            <a:r>
              <a:rPr lang="en-US" altLang="zh-CN" sz="2800" dirty="0" err="1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&lt;3;  </a:t>
            </a:r>
            <a:r>
              <a:rPr lang="en-US" altLang="zh-CN" sz="2800" dirty="0" err="1" smtClean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    gets (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[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i 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]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);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//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个字符串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if (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strcmp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[0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],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[1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])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&gt; 0 )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     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strcpy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(string, 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[0])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；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else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strcpy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( string, 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[1]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if (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strcmp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[2],string)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&gt;0 )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     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strcpy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(string, </a:t>
            </a:r>
            <a:r>
              <a:rPr lang="en-US" altLang="zh-CN" sz="2800" b="1" dirty="0" err="1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str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lt"/>
              </a:rPr>
              <a:t>[2])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(″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＼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nthe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largest string is∶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＼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n%s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＼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n″,string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return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； 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lt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43375" y="260350"/>
          <a:ext cx="8916670" cy="1710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195"/>
                <a:gridCol w="399415"/>
                <a:gridCol w="399415"/>
                <a:gridCol w="400050"/>
                <a:gridCol w="399415"/>
                <a:gridCol w="399415"/>
                <a:gridCol w="399415"/>
                <a:gridCol w="400050"/>
                <a:gridCol w="399415"/>
                <a:gridCol w="399415"/>
                <a:gridCol w="400050"/>
                <a:gridCol w="398780"/>
                <a:gridCol w="400050"/>
                <a:gridCol w="400050"/>
                <a:gridCol w="398780"/>
                <a:gridCol w="400050"/>
                <a:gridCol w="398780"/>
                <a:gridCol w="400050"/>
                <a:gridCol w="400050"/>
                <a:gridCol w="398780"/>
                <a:gridCol w="400050"/>
              </a:tblGrid>
              <a:tr h="5702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str[0]: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</a:tr>
              <a:tr h="5702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str[1]: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</a:tr>
              <a:tr h="5702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str[2]:</a:t>
                      </a:r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571625"/>
            <a:ext cx="7991475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可存储一维向量：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vn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90000"/>
              </a:lnSpc>
            </a:pP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</a:p>
          <a:p>
            <a:pPr lvl="2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可存储矩阵：</a:t>
            </a:r>
          </a:p>
          <a:p>
            <a:pPr>
              <a:lnSpc>
                <a:spcPct val="90000"/>
              </a:lnSpc>
            </a:pP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可存储字符串，如“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hello!”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字符串处理函数</a:t>
            </a:r>
          </a:p>
          <a:p>
            <a:pPr lvl="1">
              <a:lnSpc>
                <a:spcPct val="90000"/>
              </a:lnSpc>
            </a:pPr>
            <a:endParaRPr lang="en-US" altLang="zh-CN" sz="200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137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03575" y="3068638"/>
          <a:ext cx="251777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0" name="公式" r:id="rId3" imgW="1739900" imgH="1028700" progId="Equation.3">
                  <p:embed/>
                </p:oleObj>
              </mc:Choice>
              <mc:Fallback>
                <p:oleObj name="公式" r:id="rId3" imgW="1739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68638"/>
                        <a:ext cx="2517775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8"/>
          <p:cNvSpPr txBox="1">
            <a:spLocks noChangeArrowheads="1"/>
          </p:cNvSpPr>
          <p:nvPr/>
        </p:nvSpPr>
        <p:spPr bwMode="auto">
          <a:xfrm>
            <a:off x="5940425" y="2794635"/>
            <a:ext cx="3024188" cy="1198880"/>
          </a:xfrm>
          <a:prstGeom prst="rect">
            <a:avLst/>
          </a:prstGeom>
          <a:solidFill>
            <a:srgbClr val="00FFFF"/>
          </a:solidFill>
          <a:ln w="38100">
            <a:solidFill>
              <a:srgbClr val="FF3300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</a:rPr>
              <a:t>所谓数组就是一组具有相同数据类型的数据的有序集合。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698" y="4494599"/>
            <a:ext cx="2492064" cy="22467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掌握：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如何定义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引用（使用）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存储结构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初始化</a:t>
            </a:r>
          </a:p>
        </p:txBody>
      </p:sp>
      <p:sp>
        <p:nvSpPr>
          <p:cNvPr id="101384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数组小结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</a:rPr>
              <a:t>字符数组</a:t>
            </a:r>
            <a:r>
              <a:rPr lang="zh-CN" altLang="en-US" sz="3600" dirty="0">
                <a:latin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</a:rPr>
              <a:t>引用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638300"/>
            <a:ext cx="8572500" cy="998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字符数组的引用和普通数组的引用没有什么区别，只是数据元素的类型是字符型而已</a:t>
            </a:r>
          </a:p>
          <a:p>
            <a:pPr>
              <a:lnSpc>
                <a:spcPct val="90000"/>
              </a:lnSpc>
            </a:pP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6" name="Text Box 11"/>
          <p:cNvSpPr txBox="1">
            <a:spLocks noChangeArrowheads="1"/>
          </p:cNvSpPr>
          <p:nvPr/>
        </p:nvSpPr>
        <p:spPr bwMode="auto">
          <a:xfrm>
            <a:off x="179388" y="3048000"/>
            <a:ext cx="871378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例如：把</a:t>
            </a:r>
            <a:r>
              <a:rPr lang="en-US" altLang="zh-CN" sz="2800" dirty="0">
                <a:latin typeface="Times New Roman" panose="02020603050405020304" pitchFamily="18" charset="0"/>
              </a:rPr>
              <a:t>I am happy</a:t>
            </a:r>
            <a:r>
              <a:rPr lang="zh-CN" altLang="en-US" sz="2800" dirty="0">
                <a:latin typeface="Times New Roman" panose="02020603050405020304" pitchFamily="18" charset="0"/>
              </a:rPr>
              <a:t>保存起来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char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c[10];        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字符数组定义*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c[0]=′I′;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c[1]=′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</a:rPr>
              <a:t>′;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字符数组元素的引用*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c[2]=′a′; 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c[3]=′m′;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c[4]=′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′;   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c[5]=′h′;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c[6]=′a′;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c[7]=′p′;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c[8]=′p′;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c[9]=′y′ ;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字符数组存储结构</a:t>
            </a:r>
          </a:p>
        </p:txBody>
      </p:sp>
      <p:graphicFrame>
        <p:nvGraphicFramePr>
          <p:cNvPr id="60424" name="Group 8"/>
          <p:cNvGraphicFramePr>
            <a:graphicFrameLocks noGrp="1"/>
          </p:cNvGraphicFramePr>
          <p:nvPr/>
        </p:nvGraphicFramePr>
        <p:xfrm>
          <a:off x="1547813" y="2563813"/>
          <a:ext cx="6096000" cy="592137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92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3" name="Text Box 32"/>
          <p:cNvSpPr txBox="1">
            <a:spLocks noChangeArrowheads="1"/>
          </p:cNvSpPr>
          <p:nvPr/>
        </p:nvSpPr>
        <p:spPr bwMode="auto">
          <a:xfrm>
            <a:off x="971550" y="263683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5564" name="Text Box 33"/>
          <p:cNvSpPr txBox="1">
            <a:spLocks noChangeArrowheads="1"/>
          </p:cNvSpPr>
          <p:nvPr/>
        </p:nvSpPr>
        <p:spPr bwMode="auto">
          <a:xfrm>
            <a:off x="1474788" y="213201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c[0]</a:t>
            </a:r>
          </a:p>
        </p:txBody>
      </p:sp>
      <p:sp>
        <p:nvSpPr>
          <p:cNvPr id="65565" name="Text Box 34"/>
          <p:cNvSpPr txBox="1">
            <a:spLocks noChangeArrowheads="1"/>
          </p:cNvSpPr>
          <p:nvPr/>
        </p:nvSpPr>
        <p:spPr bwMode="auto">
          <a:xfrm>
            <a:off x="2122488" y="213201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c[1]</a:t>
            </a:r>
          </a:p>
        </p:txBody>
      </p:sp>
      <p:sp>
        <p:nvSpPr>
          <p:cNvPr id="65566" name="Text Box 35"/>
          <p:cNvSpPr txBox="1">
            <a:spLocks noChangeArrowheads="1"/>
          </p:cNvSpPr>
          <p:nvPr/>
        </p:nvSpPr>
        <p:spPr bwMode="auto">
          <a:xfrm>
            <a:off x="4211638" y="2060575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65567" name="Text Box 36"/>
          <p:cNvSpPr txBox="1">
            <a:spLocks noChangeArrowheads="1"/>
          </p:cNvSpPr>
          <p:nvPr/>
        </p:nvSpPr>
        <p:spPr bwMode="auto">
          <a:xfrm>
            <a:off x="6946900" y="213201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c[9]</a:t>
            </a:r>
          </a:p>
        </p:txBody>
      </p:sp>
      <p:sp>
        <p:nvSpPr>
          <p:cNvPr id="65568" name="Text Box 37"/>
          <p:cNvSpPr txBox="1">
            <a:spLocks noChangeArrowheads="1"/>
          </p:cNvSpPr>
          <p:nvPr/>
        </p:nvSpPr>
        <p:spPr bwMode="auto">
          <a:xfrm>
            <a:off x="1692275" y="268605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5569" name="Text Box 38"/>
          <p:cNvSpPr txBox="1">
            <a:spLocks noChangeArrowheads="1"/>
          </p:cNvSpPr>
          <p:nvPr/>
        </p:nvSpPr>
        <p:spPr bwMode="auto">
          <a:xfrm>
            <a:off x="2268538" y="268605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5570" name="Text Box 39"/>
          <p:cNvSpPr txBox="1">
            <a:spLocks noChangeArrowheads="1"/>
          </p:cNvSpPr>
          <p:nvPr/>
        </p:nvSpPr>
        <p:spPr bwMode="auto">
          <a:xfrm>
            <a:off x="7164388" y="268605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5571" name="Text Box 40"/>
          <p:cNvSpPr txBox="1">
            <a:spLocks noChangeArrowheads="1"/>
          </p:cNvSpPr>
          <p:nvPr/>
        </p:nvSpPr>
        <p:spPr bwMode="auto">
          <a:xfrm>
            <a:off x="4211638" y="2614613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65572" name="Text Box 11"/>
          <p:cNvSpPr txBox="1">
            <a:spLocks noChangeArrowheads="1"/>
          </p:cNvSpPr>
          <p:nvPr/>
        </p:nvSpPr>
        <p:spPr bwMode="auto">
          <a:xfrm>
            <a:off x="466725" y="3573463"/>
            <a:ext cx="8353425" cy="15525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c[0]=′I′;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c[1]=′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字符数组元素的引用*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c[2]=′a′; 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c[3]=′m′;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c[4]=′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′;   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c[5]=′h′;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c[6]=′a′;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c[7]=′p′;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c[8]=′p′;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c[9]=′y′ </a:t>
            </a:r>
          </a:p>
        </p:txBody>
      </p:sp>
      <p:pic>
        <p:nvPicPr>
          <p:cNvPr id="655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45125"/>
            <a:ext cx="8675687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74" name="Text Box 43"/>
          <p:cNvSpPr txBox="1">
            <a:spLocks noChangeArrowheads="1"/>
          </p:cNvSpPr>
          <p:nvPr/>
        </p:nvSpPr>
        <p:spPr bwMode="auto">
          <a:xfrm>
            <a:off x="34925" y="601345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</a:p>
        </p:txBody>
      </p:sp>
      <p:sp>
        <p:nvSpPr>
          <p:cNvPr id="65575" name="Text Box 11"/>
          <p:cNvSpPr txBox="1">
            <a:spLocks noChangeArrowheads="1"/>
          </p:cNvSpPr>
          <p:nvPr/>
        </p:nvSpPr>
        <p:spPr bwMode="auto">
          <a:xfrm>
            <a:off x="1186180" y="1397000"/>
            <a:ext cx="6664960" cy="52197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char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c[10];          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字符数组定义*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/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655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53063"/>
            <a:ext cx="8675687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77" name="Text Box 46"/>
          <p:cNvSpPr txBox="1">
            <a:spLocks noChangeArrowheads="1"/>
          </p:cNvSpPr>
          <p:nvPr/>
        </p:nvSpPr>
        <p:spPr bwMode="auto">
          <a:xfrm>
            <a:off x="34925" y="60213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字符数组存储结构</a:t>
            </a: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7360" y="3352800"/>
            <a:ext cx="79241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由于字符型数据是以整数形式(ASCII代码)存放的，因此也可以定义整型数组来存放字符数据。</a:t>
            </a:r>
          </a:p>
        </p:txBody>
      </p:sp>
      <p:sp>
        <p:nvSpPr>
          <p:cNvPr id="2" name="Text 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450" y="4433570"/>
            <a:ext cx="7381240" cy="82994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c[10];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c[0]=’a’;     //</a:t>
            </a:r>
            <a:r>
              <a:rPr lang="zh-CN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合法，但浪费存储空间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, int</a:t>
            </a:r>
            <a:r>
              <a:rPr lang="zh-CN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型为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个字节</a:t>
            </a:r>
          </a:p>
        </p:txBody>
      </p:sp>
      <p:sp>
        <p:nvSpPr>
          <p:cNvPr id="3" name="Text 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5695" y="1915160"/>
            <a:ext cx="6664960" cy="82994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char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c[10]; 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字符数组定义*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/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c[0]=’a’;        //char</a:t>
            </a:r>
            <a:r>
              <a:rPr lang="zh-CN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型占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个字节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31775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字符数组初始化</a:t>
            </a:r>
            <a:endParaRPr lang="en-US" altLang="zh-CN" sz="36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268413"/>
            <a:ext cx="8929687" cy="1568450"/>
          </a:xfrm>
        </p:spPr>
        <p:txBody>
          <a:bodyPr/>
          <a:lstStyle/>
          <a:p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常用的初始化方法</a:t>
            </a:r>
          </a:p>
          <a:p>
            <a:pPr lvl="1"/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如把字符数组初始化为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am happy</a:t>
            </a:r>
            <a:endParaRPr lang="en-US" altLang="zh-CN" sz="2400" b="1" smtClean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c[</a:t>
            </a:r>
            <a:r>
              <a:rPr lang="en-US" altLang="zh-CN" sz="28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{‘I’, ’  ’, ’a’, ’m’, ’  ’, ‘H’, ’a’, ’p’, ’p’, ’y’};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395288" y="4149725"/>
            <a:ext cx="8247062" cy="1152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若这样写呢？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	    　   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a[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{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 am happy”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};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24175"/>
            <a:ext cx="8675688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8"/>
          <p:cNvSpPr txBox="1">
            <a:spLocks noChangeArrowheads="1"/>
          </p:cNvSpPr>
          <p:nvPr/>
        </p:nvSpPr>
        <p:spPr bwMode="auto">
          <a:xfrm>
            <a:off x="0" y="34290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</a:p>
        </p:txBody>
      </p:sp>
      <p:sp>
        <p:nvSpPr>
          <p:cNvPr id="137223" name="Rectangle 9"/>
          <p:cNvSpPr>
            <a:spLocks noChangeArrowheads="1"/>
          </p:cNvSpPr>
          <p:nvPr/>
        </p:nvSpPr>
        <p:spPr bwMode="auto">
          <a:xfrm>
            <a:off x="179388" y="5300663"/>
            <a:ext cx="896461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363855" indent="-50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C</a:t>
            </a:r>
            <a:r>
              <a:rPr lang="zh-CN" altLang="en-US" sz="2000">
                <a:latin typeface="Times New Roman" panose="02020603050405020304" pitchFamily="18" charset="0"/>
              </a:rPr>
              <a:t>语言中双引号代表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2000">
                <a:latin typeface="Times New Roman" panose="02020603050405020304" pitchFamily="18" charset="0"/>
              </a:rPr>
              <a:t>，其在内存中存储时，系统会自动在其结尾添加加一个“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字符串结束标志</a:t>
            </a:r>
            <a:r>
              <a:rPr lang="zh-CN" altLang="en-US" sz="2000">
                <a:latin typeface="Times New Roman" panose="02020603050405020304" pitchFamily="18" charset="0"/>
              </a:rPr>
              <a:t>”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‘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\0</a:t>
            </a:r>
            <a:r>
              <a:rPr lang="zh-CN" altLang="en-US" sz="2000">
                <a:latin typeface="Times New Roman" panose="02020603050405020304" pitchFamily="18" charset="0"/>
              </a:rPr>
              <a:t>’</a:t>
            </a:r>
            <a:r>
              <a:rPr lang="en-US" altLang="zh-CN" sz="2000">
                <a:latin typeface="Times New Roman" panose="02020603050405020304" pitchFamily="18" charset="0"/>
              </a:rPr>
              <a:t>) </a:t>
            </a:r>
            <a:r>
              <a:rPr lang="zh-CN" altLang="en-US" sz="2000">
                <a:latin typeface="Times New Roman" panose="02020603050405020304" pitchFamily="18" charset="0"/>
              </a:rPr>
              <a:t>，以便系统可以知道这串字符在什么位置结束。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故，</a:t>
            </a:r>
            <a:r>
              <a:rPr lang="en-US" altLang="zh-CN" sz="2000">
                <a:latin typeface="Times New Roman" panose="02020603050405020304" pitchFamily="18" charset="0"/>
              </a:rPr>
              <a:t>I am happy</a:t>
            </a:r>
            <a:r>
              <a:rPr lang="zh-CN" altLang="en-US" sz="2000">
                <a:latin typeface="Times New Roman" panose="02020603050405020304" pitchFamily="18" charset="0"/>
              </a:rPr>
              <a:t>在内存中存储时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占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个字节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包含</a:t>
            </a:r>
            <a:r>
              <a:rPr lang="en-US" altLang="zh-CN" sz="2000">
                <a:latin typeface="Times New Roman" panose="02020603050405020304" pitchFamily="18" charset="0"/>
              </a:rPr>
              <a:t>10</a:t>
            </a:r>
            <a:r>
              <a:rPr lang="zh-CN" altLang="en-US" sz="2000">
                <a:latin typeface="Times New Roman" panose="02020603050405020304" pitchFamily="18" charset="0"/>
              </a:rPr>
              <a:t>个字母和一个‘</a:t>
            </a:r>
            <a:r>
              <a:rPr lang="en-US" altLang="zh-CN" sz="2000">
                <a:latin typeface="Times New Roman" panose="02020603050405020304" pitchFamily="18" charset="0"/>
              </a:rPr>
              <a:t> \0</a:t>
            </a:r>
            <a:r>
              <a:rPr lang="zh-CN" altLang="en-US" sz="2000">
                <a:latin typeface="Times New Roman" panose="02020603050405020304" pitchFamily="18" charset="0"/>
              </a:rPr>
              <a:t>’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</a:rPr>
              <a:t>，上面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的长度最少要为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000">
                <a:latin typeface="Times New Roman" panose="02020603050405020304" pitchFamily="18" charset="0"/>
              </a:rPr>
              <a:t>，才不会报错 。</a:t>
            </a:r>
          </a:p>
        </p:txBody>
      </p:sp>
      <p:grpSp>
        <p:nvGrpSpPr>
          <p:cNvPr id="26633" name="Group 9"/>
          <p:cNvGrpSpPr/>
          <p:nvPr/>
        </p:nvGrpSpPr>
        <p:grpSpPr bwMode="auto">
          <a:xfrm>
            <a:off x="7021513" y="5013325"/>
            <a:ext cx="1511300" cy="1223963"/>
            <a:chOff x="385" y="3249"/>
            <a:chExt cx="952" cy="771"/>
          </a:xfrm>
        </p:grpSpPr>
        <p:sp>
          <p:nvSpPr>
            <p:cNvPr id="66570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1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69" name="Text Box 15"/>
          <p:cNvSpPr txBox="1">
            <a:spLocks noChangeArrowheads="1"/>
          </p:cNvSpPr>
          <p:nvPr/>
        </p:nvSpPr>
        <p:spPr bwMode="auto">
          <a:xfrm>
            <a:off x="0" y="34290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ldLvl="0" animBg="1"/>
      <p:bldP spid="1372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31775"/>
            <a:ext cx="6324600" cy="533400"/>
          </a:xfrm>
        </p:spPr>
        <p:txBody>
          <a:bodyPr/>
          <a:lstStyle/>
          <a:p>
            <a:r>
              <a:rPr lang="zh-CN" altLang="en-US" sz="3600" smtClean="0"/>
              <a:t>字符数组初始化</a:t>
            </a:r>
            <a:endParaRPr lang="en-US" altLang="zh-CN" sz="36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368425"/>
            <a:ext cx="8929687" cy="184467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初始化时可以省略数组长度，如：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char a[ ] = {“I am happy” 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char a[ ] = “I am happy”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系统自动把这个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数组的长度（或大小）定为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sz="2400" b="1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187450" y="387002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690688" y="336519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a[0]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338388" y="336519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a[1]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427538" y="3293757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……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659563" y="3366782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a[9]</a:t>
            </a:r>
          </a:p>
        </p:txBody>
      </p:sp>
      <p:graphicFrame>
        <p:nvGraphicFramePr>
          <p:cNvPr id="113704" name="Group 40"/>
          <p:cNvGraphicFramePr>
            <a:graphicFrameLocks noGrp="1"/>
          </p:cNvGraphicFramePr>
          <p:nvPr/>
        </p:nvGraphicFramePr>
        <p:xfrm>
          <a:off x="1763713" y="3919232"/>
          <a:ext cx="6096000" cy="517880"/>
        </p:xfrm>
        <a:graphic>
          <a:graphicData uri="http://schemas.openxmlformats.org/drawingml/2006/table">
            <a:tbl>
              <a:tblPr/>
              <a:tblGrid>
                <a:gridCol w="554037"/>
                <a:gridCol w="554038"/>
                <a:gridCol w="554037"/>
                <a:gridCol w="554038"/>
                <a:gridCol w="554037"/>
                <a:gridCol w="555625"/>
                <a:gridCol w="554038"/>
                <a:gridCol w="554037"/>
                <a:gridCol w="554038"/>
                <a:gridCol w="554037"/>
                <a:gridCol w="5540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7307263" y="3366782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a[10]</a:t>
            </a:r>
          </a:p>
        </p:txBody>
      </p:sp>
      <p:sp>
        <p:nvSpPr>
          <p:cNvPr id="67620" name="Rectangle 3"/>
          <p:cNvSpPr>
            <a:spLocks noChangeArrowheads="1"/>
          </p:cNvSpPr>
          <p:nvPr/>
        </p:nvSpPr>
        <p:spPr bwMode="auto">
          <a:xfrm>
            <a:off x="395288" y="4581525"/>
            <a:ext cx="8929687" cy="5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对比：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c[10] = {‘I’, ’  ’, ’a’, ’m’, ’  ’, ‘H’, ’a’, ’p’, ’p’, ’y’};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0" y="61229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</a:p>
        </p:txBody>
      </p:sp>
      <p:pic>
        <p:nvPicPr>
          <p:cNvPr id="676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617989"/>
            <a:ext cx="8675688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59d18dc-a8c4-4d02-bdf2-623b30f4ff5d"/>
  <p:tag name="COMMONDATA" val="eyJoZGlkIjoiMDk3NjAwYTMxMDI0ZTUyOGI4Yjg2MWM0ZmJkMjQ2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4b75caa-253b-46c7-bb92-32c4fb6b8e3b}"/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4b75caa-253b-46c7-bb92-32c4fb6b8e3b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c9bdd2f-c92c-4690-a9ca-3c654355ba0a}"/>
  <p:tag name="TABLE_ENDDRAG_ORIGIN_RECT" val="702*134"/>
  <p:tag name="TABLE_ENDDRAG_RECT" val="8*315*702*13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c9bdd2f-c92c-4690-a9ca-3c654355ba0a}"/>
  <p:tag name="TABLE_ENDDRAG_ORIGIN_RECT" val="702*134"/>
  <p:tag name="TABLE_ENDDRAG_RECT" val="8*315*702*134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c448663-3e64-4c5c-a624-8b8f50ebba9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3066</Words>
  <Application>Microsoft Office PowerPoint</Application>
  <PresentationFormat>全屏显示(4:3)</PresentationFormat>
  <Paragraphs>643</Paragraphs>
  <Slides>42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示例演示文稿幻灯片（聚焦科技设计）</vt:lpstr>
      <vt:lpstr>Image</vt:lpstr>
      <vt:lpstr>公式</vt:lpstr>
      <vt:lpstr>程序设计基础</vt:lpstr>
      <vt:lpstr>第六章数组</vt:lpstr>
      <vt:lpstr>数组</vt:lpstr>
      <vt:lpstr>字符数组的定义</vt:lpstr>
      <vt:lpstr>字符数组的引用</vt:lpstr>
      <vt:lpstr>字符数组存储结构</vt:lpstr>
      <vt:lpstr>字符数组存储结构</vt:lpstr>
      <vt:lpstr>字符数组初始化</vt:lpstr>
      <vt:lpstr>字符数组初始化</vt:lpstr>
      <vt:lpstr>字符数组初始化</vt:lpstr>
      <vt:lpstr>字符数组初始化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关于strcpy函数的几点说明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微软用户</cp:lastModifiedBy>
  <cp:revision>3352</cp:revision>
  <dcterms:created xsi:type="dcterms:W3CDTF">2008-08-04T02:16:00Z</dcterms:created>
  <dcterms:modified xsi:type="dcterms:W3CDTF">2023-03-25T06:18:39Z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163F7BDB90384118A886CE07F5C435D5</vt:lpwstr>
  </property>
  <property fmtid="{D5CDD505-2E9C-101B-9397-08002B2CF9AE}" pid="3" name="KSOProductBuildVer">
    <vt:lpwstr>2052-11.1.0.13703</vt:lpwstr>
  </property>
</Properties>
</file>