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42" r:id="rId3"/>
    <p:sldId id="444" r:id="rId4"/>
    <p:sldId id="385" r:id="rId5"/>
    <p:sldId id="382" r:id="rId6"/>
    <p:sldId id="390" r:id="rId7"/>
    <p:sldId id="392" r:id="rId8"/>
    <p:sldId id="391" r:id="rId9"/>
    <p:sldId id="453" r:id="rId10"/>
    <p:sldId id="393" r:id="rId11"/>
    <p:sldId id="394" r:id="rId12"/>
    <p:sldId id="395" r:id="rId13"/>
    <p:sldId id="454" r:id="rId14"/>
    <p:sldId id="445" r:id="rId15"/>
    <p:sldId id="446" r:id="rId16"/>
    <p:sldId id="447" r:id="rId17"/>
    <p:sldId id="448" r:id="rId18"/>
    <p:sldId id="449" r:id="rId19"/>
    <p:sldId id="450" r:id="rId20"/>
    <p:sldId id="396" r:id="rId21"/>
    <p:sldId id="488" r:id="rId22"/>
    <p:sldId id="404" r:id="rId23"/>
    <p:sldId id="457" r:id="rId24"/>
    <p:sldId id="401" r:id="rId25"/>
    <p:sldId id="456" r:id="rId26"/>
    <p:sldId id="402" r:id="rId27"/>
    <p:sldId id="403" r:id="rId28"/>
    <p:sldId id="477" r:id="rId29"/>
    <p:sldId id="434" r:id="rId30"/>
    <p:sldId id="441" r:id="rId31"/>
    <p:sldId id="465" r:id="rId32"/>
    <p:sldId id="435" r:id="rId33"/>
    <p:sldId id="437" r:id="rId34"/>
    <p:sldId id="499" r:id="rId35"/>
    <p:sldId id="536" r:id="rId36"/>
    <p:sldId id="537" r:id="rId37"/>
  </p:sldIdLst>
  <p:sldSz cx="9144000" cy="6858000" type="screen4x3"/>
  <p:notesSz cx="10234930" cy="7099300"/>
  <p:custDataLst>
    <p:tags r:id="rId4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1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B6F7FE"/>
    <a:srgbClr val="CC3300"/>
    <a:srgbClr val="0C000C"/>
    <a:srgbClr val="9AFE22"/>
    <a:srgbClr val="FF3399"/>
    <a:srgbClr val="FFCCCC"/>
    <a:srgbClr val="255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21"/>
    <p:restoredTop sz="98540"/>
  </p:normalViewPr>
  <p:slideViewPr>
    <p:cSldViewPr showGuides="1">
      <p:cViewPr varScale="1">
        <p:scale>
          <a:sx n="66" d="100"/>
          <a:sy n="66" d="100"/>
        </p:scale>
        <p:origin x="-1248" y="-108"/>
      </p:cViewPr>
      <p:guideLst>
        <p:guide orient="horz" pos="2160"/>
        <p:guide pos="2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8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 anchor="b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3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3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 b="0" i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 b="0" i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Rot="1" noTextEdit="1"/>
          </p:cNvSpPr>
          <p:nvPr>
            <p:ph type="sldImg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8" cy="319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 b="0" i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300" b="0" i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300" b="0" i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电信学院 计算机科学与技术系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5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5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6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368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57625"/>
            <a:ext cx="4038600" cy="24368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700213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3" y="3719513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oleObject" Target="../embeddings/oleObject2.bin"/><Relationship Id="rId17" Type="http://schemas.openxmlformats.org/officeDocument/2006/relationships/image" Target="../media/image3.png"/><Relationship Id="rId16" Type="http://schemas.openxmlformats.org/officeDocument/2006/relationships/oleObject" Target="../embeddings/oleObject1.bin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3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6" imgW="3645535" imgH="3930650" progId="Photoshop.Image.6">
                    <p:embed/>
                  </p:oleObj>
                </mc:Choice>
                <mc:Fallback>
                  <p:oleObj name="" r:id="rId16" imgW="3645535" imgH="3930650" progId="Photoshop.Image.6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7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8" imgW="2575560" imgH="2545080" progId="Photoshop.Image.6">
                    <p:embed/>
                  </p:oleObj>
                </mc:Choice>
                <mc:Fallback>
                  <p:oleObj name="" r:id="rId18" imgW="2575560" imgH="2545080" progId="Photoshop.Image.6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i="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grpSp>
        <p:nvGrpSpPr>
          <p:cNvPr id="103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9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/>
          </p:nvPr>
        </p:nvSpPr>
        <p:spPr>
          <a:xfrm>
            <a:off x="3214688" y="2857500"/>
            <a:ext cx="5214937" cy="825500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黑体" panose="02010609060101010101" pitchFamily="49" charset="-122"/>
                <a:ea typeface="+mj-ea"/>
                <a:cs typeface="+mj-cs"/>
              </a:rPr>
              <a:t>程序设计基础</a:t>
            </a:r>
            <a:endParaRPr lang="zh-CN" altLang="en-US" dirty="0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type="subTitle" idx="1"/>
          </p:nvPr>
        </p:nvSpPr>
        <p:spPr>
          <a:xfrm>
            <a:off x="2771775" y="4365625"/>
            <a:ext cx="3600450" cy="1435100"/>
          </a:xfrm>
        </p:spPr>
        <p:txBody>
          <a:bodyPr vert="horz" wrap="square" lIns="91440" tIns="72000" rIns="91440" bIns="45720" anchor="t" anchorCtr="0">
            <a:spAutoFit/>
          </a:bodyPr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吴茜媛   讲师</a:t>
            </a:r>
            <a:endParaRPr kumimoji="0" lang="zh-CN" altLang="en-US" sz="1800" b="0" i="0" u="none" strike="noStrike" kern="0" cap="none" spc="0" normalizeH="0" baseline="0" noProof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WU, Xiyuan    Lecturer</a:t>
            </a:r>
            <a:endParaRPr kumimoji="0" lang="en-US" altLang="zh-CN" sz="1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1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E-mail: xywu@mail.xjtu.edu.cn</a:t>
            </a:r>
            <a:endParaRPr kumimoji="0" lang="en-US" altLang="zh-CN" sz="1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en-US" altLang="zh-CN" sz="1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2"/>
          <p:cNvSpPr txBox="1"/>
          <p:nvPr/>
        </p:nvSpPr>
        <p:spPr>
          <a:xfrm>
            <a:off x="6143625" y="500063"/>
            <a:ext cx="3500438" cy="1643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3600" b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Programming             Fundamentals</a:t>
            </a:r>
            <a:endParaRPr lang="zh-CN" altLang="en-US" sz="3600" b="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黑体" panose="02010609060101010101" pitchFamily="49" charset="-122"/>
              </a:rPr>
              <a:t>举例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0" y="1412875"/>
            <a:ext cx="6156325" cy="576263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Times New Roman" panose="02020603050405020304" pitchFamily="18" charset="0"/>
              </a:rPr>
              <a:t>do-while</a:t>
            </a:r>
            <a:r>
              <a:rPr lang="zh-CN" altLang="en-US" sz="2800" dirty="0">
                <a:latin typeface="Times New Roman" panose="02020603050405020304" pitchFamily="18" charset="0"/>
              </a:rPr>
              <a:t>语句实现</a:t>
            </a:r>
            <a:r>
              <a:rPr lang="en-US" altLang="zh-CN" sz="2800" dirty="0">
                <a:latin typeface="Times New Roman" panose="02020603050405020304" pitchFamily="18" charset="0"/>
              </a:rPr>
              <a:t>100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</a:rPr>
              <a:t>相加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407" name="Rectangle 3"/>
          <p:cNvSpPr/>
          <p:nvPr/>
        </p:nvSpPr>
        <p:spPr>
          <a:xfrm>
            <a:off x="144463" y="2132013"/>
            <a:ext cx="5940425" cy="46815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int  main( )</a:t>
            </a:r>
            <a:endParaRPr lang="en-US" altLang="zh-CN" sz="2800" b="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{  int i=1, sum = 0 </a:t>
            </a:r>
            <a:r>
              <a:rPr lang="zh-CN" altLang="en-US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en-US" sz="2800" b="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do { </a:t>
            </a:r>
            <a:endParaRPr lang="en-US" altLang="zh-CN" sz="3200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sum=sum+6 </a:t>
            </a:r>
            <a:r>
              <a:rPr lang="zh-CN" altLang="en-US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     </a:t>
            </a:r>
            <a:endParaRPr lang="zh-CN" altLang="en-US" sz="3200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</a:t>
            </a:r>
            <a:r>
              <a:rPr lang="en-US" altLang="zh-CN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++ </a:t>
            </a:r>
            <a:r>
              <a:rPr lang="zh-CN" altLang="en-US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en-US" sz="3200" i="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3200" i="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  while ( i &lt;= 100 ) </a:t>
            </a:r>
            <a:r>
              <a:rPr lang="zh-CN" altLang="en-US" sz="3600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en-US" sz="3600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printf ( "The sum is: %d", sum ) </a:t>
            </a:r>
            <a:r>
              <a:rPr lang="zh-CN" altLang="en-US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en-US" altLang="zh-CN" sz="2800" b="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return 0;</a:t>
            </a:r>
            <a:endParaRPr lang="zh-CN" altLang="en-US" sz="2800" b="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zh-CN" altLang="en-US" sz="2800" b="0" i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5363" name="Group 27"/>
          <p:cNvGrpSpPr/>
          <p:nvPr/>
        </p:nvGrpSpPr>
        <p:grpSpPr>
          <a:xfrm>
            <a:off x="5364480" y="1383348"/>
            <a:ext cx="3744913" cy="3276600"/>
            <a:chOff x="3061" y="1933"/>
            <a:chExt cx="2359" cy="2064"/>
          </a:xfrm>
        </p:grpSpPr>
        <p:sp>
          <p:nvSpPr>
            <p:cNvPr id="15364" name="Rectangle 5"/>
            <p:cNvSpPr/>
            <p:nvPr/>
          </p:nvSpPr>
          <p:spPr>
            <a:xfrm>
              <a:off x="3644" y="2125"/>
              <a:ext cx="1056" cy="240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循环体语句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365" name="Rectangle 6"/>
            <p:cNvSpPr/>
            <p:nvPr/>
          </p:nvSpPr>
          <p:spPr>
            <a:xfrm>
              <a:off x="3308" y="3757"/>
              <a:ext cx="2040" cy="240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do-while</a:t>
              </a:r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语句的下一语句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66" name="Line 7"/>
            <p:cNvSpPr/>
            <p:nvPr/>
          </p:nvSpPr>
          <p:spPr>
            <a:xfrm>
              <a:off x="4172" y="1933"/>
              <a:ext cx="0" cy="1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67" name="AutoShape 8"/>
            <p:cNvSpPr/>
            <p:nvPr/>
          </p:nvSpPr>
          <p:spPr>
            <a:xfrm>
              <a:off x="3652" y="2797"/>
              <a:ext cx="1056" cy="432"/>
            </a:xfrm>
            <a:prstGeom prst="diamond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368" name="Line 9"/>
            <p:cNvSpPr/>
            <p:nvPr/>
          </p:nvSpPr>
          <p:spPr>
            <a:xfrm>
              <a:off x="4700" y="3013"/>
              <a:ext cx="720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69" name="Line 10"/>
            <p:cNvSpPr/>
            <p:nvPr/>
          </p:nvSpPr>
          <p:spPr>
            <a:xfrm>
              <a:off x="5420" y="3029"/>
              <a:ext cx="0" cy="48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0" name="Line 11"/>
            <p:cNvSpPr/>
            <p:nvPr/>
          </p:nvSpPr>
          <p:spPr>
            <a:xfrm>
              <a:off x="4316" y="3517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1" name="Line 12"/>
            <p:cNvSpPr/>
            <p:nvPr/>
          </p:nvSpPr>
          <p:spPr>
            <a:xfrm>
              <a:off x="4287" y="3521"/>
              <a:ext cx="0" cy="24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5372" name="Text Box 13"/>
            <p:cNvSpPr txBox="1"/>
            <p:nvPr/>
          </p:nvSpPr>
          <p:spPr>
            <a:xfrm>
              <a:off x="4688" y="2772"/>
              <a:ext cx="195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3" name="Line 15"/>
            <p:cNvSpPr/>
            <p:nvPr/>
          </p:nvSpPr>
          <p:spPr>
            <a:xfrm>
              <a:off x="4195" y="2387"/>
              <a:ext cx="0" cy="43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74" name="Text Box 16"/>
            <p:cNvSpPr txBox="1"/>
            <p:nvPr/>
          </p:nvSpPr>
          <p:spPr>
            <a:xfrm>
              <a:off x="3759" y="3150"/>
              <a:ext cx="355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非0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5" name="Line 17"/>
            <p:cNvSpPr/>
            <p:nvPr/>
          </p:nvSpPr>
          <p:spPr>
            <a:xfrm>
              <a:off x="4172" y="3229"/>
              <a:ext cx="0" cy="1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6" name="Line 18"/>
            <p:cNvSpPr/>
            <p:nvPr/>
          </p:nvSpPr>
          <p:spPr>
            <a:xfrm flipH="1">
              <a:off x="3068" y="3421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7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78" name="Line 20"/>
            <p:cNvSpPr/>
            <p:nvPr/>
          </p:nvSpPr>
          <p:spPr>
            <a:xfrm flipV="1">
              <a:off x="3068" y="2029"/>
              <a:ext cx="0" cy="13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9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80" name="Line 15"/>
            <p:cNvSpPr/>
            <p:nvPr/>
          </p:nvSpPr>
          <p:spPr>
            <a:xfrm>
              <a:off x="4195" y="2387"/>
              <a:ext cx="0" cy="43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5381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82" name="Line 19"/>
            <p:cNvSpPr/>
            <p:nvPr/>
          </p:nvSpPr>
          <p:spPr>
            <a:xfrm>
              <a:off x="3077" y="2028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黑体" panose="02010609060101010101" pitchFamily="49" charset="-122"/>
              </a:rPr>
              <a:t>对比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4895850" cy="5040312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do-while</a:t>
            </a:r>
            <a:r>
              <a:rPr lang="zh-CN" altLang="en-US" sz="2800" dirty="0">
                <a:latin typeface="Times New Roman" panose="02020603050405020304" pitchFamily="18" charset="0"/>
              </a:rPr>
              <a:t>语句与</a:t>
            </a:r>
            <a:r>
              <a:rPr lang="en-US" altLang="zh-CN" sz="2800" dirty="0">
                <a:latin typeface="Times New Roman" panose="02020603050405020304" pitchFamily="18" charset="0"/>
              </a:rPr>
              <a:t>while</a:t>
            </a:r>
            <a:r>
              <a:rPr lang="zh-CN" altLang="en-US" sz="2800" dirty="0">
                <a:latin typeface="Times New Roman" panose="02020603050405020304" pitchFamily="18" charset="0"/>
              </a:rPr>
              <a:t>语句的区别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do-while</a:t>
            </a:r>
            <a:r>
              <a:rPr lang="zh-CN" altLang="en-US" sz="2400" dirty="0">
                <a:latin typeface="Times New Roman" panose="02020603050405020304" pitchFamily="18" charset="0"/>
              </a:rPr>
              <a:t>语句是先执行循环体语句一次，再判断条件是否成立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while</a:t>
            </a:r>
            <a:r>
              <a:rPr lang="zh-CN" altLang="en-US" sz="2400" dirty="0">
                <a:latin typeface="Times New Roman" panose="02020603050405020304" pitchFamily="18" charset="0"/>
              </a:rPr>
              <a:t>语句则是先判断条件是否成立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如果条件成立才执行循环体语句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根本区别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do-while</a:t>
            </a:r>
            <a:r>
              <a:rPr lang="zh-CN" altLang="en-US" sz="2400" dirty="0">
                <a:latin typeface="Times New Roman" panose="02020603050405020304" pitchFamily="18" charset="0"/>
              </a:rPr>
              <a:t>语句的循环体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至少被执行一次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while</a:t>
            </a:r>
            <a:r>
              <a:rPr lang="zh-CN" altLang="en-US" sz="2400" dirty="0">
                <a:latin typeface="Times New Roman" panose="02020603050405020304" pitchFamily="18" charset="0"/>
              </a:rPr>
              <a:t>语句的循环体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可能一次都不执行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1" name="Rectangle 5"/>
          <p:cNvSpPr/>
          <p:nvPr/>
        </p:nvSpPr>
        <p:spPr>
          <a:xfrm>
            <a:off x="6234113" y="5376863"/>
            <a:ext cx="1489075" cy="261937"/>
          </a:xfrm>
          <a:prstGeom prst="rect">
            <a:avLst/>
          </a:prstGeom>
          <a:solidFill>
            <a:srgbClr val="FFFF00"/>
          </a:solidFill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循环体语句</a:t>
            </a:r>
            <a:endParaRPr lang="zh-CN" altLang="en-US" sz="1600" b="0" i="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Rectangle 6"/>
          <p:cNvSpPr/>
          <p:nvPr/>
        </p:nvSpPr>
        <p:spPr>
          <a:xfrm>
            <a:off x="5929313" y="6167438"/>
            <a:ext cx="2646362" cy="261937"/>
          </a:xfrm>
          <a:prstGeom prst="rect">
            <a:avLst/>
          </a:prstGeom>
          <a:noFill/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en-US" altLang="zh-CN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语句的下一语句</a:t>
            </a:r>
            <a:endParaRPr lang="zh-CN" altLang="en-US" sz="1600" b="0" i="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Line 7"/>
          <p:cNvSpPr/>
          <p:nvPr/>
        </p:nvSpPr>
        <p:spPr>
          <a:xfrm>
            <a:off x="7046913" y="4227513"/>
            <a:ext cx="0" cy="20955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7414" name="AutoShape 8"/>
          <p:cNvSpPr/>
          <p:nvPr/>
        </p:nvSpPr>
        <p:spPr>
          <a:xfrm>
            <a:off x="6302375" y="4437063"/>
            <a:ext cx="1489075" cy="469900"/>
          </a:xfrm>
          <a:prstGeom prst="diamond">
            <a:avLst/>
          </a:prstGeom>
          <a:solidFill>
            <a:srgbClr val="00D7F4"/>
          </a:solidFill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表达式</a:t>
            </a:r>
            <a:endParaRPr lang="zh-CN" altLang="en-US" sz="1600" b="0" i="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5" name="Line 9"/>
          <p:cNvSpPr/>
          <p:nvPr/>
        </p:nvSpPr>
        <p:spPr>
          <a:xfrm>
            <a:off x="7791450" y="4672013"/>
            <a:ext cx="1016000" cy="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6" name="Line 10"/>
          <p:cNvSpPr/>
          <p:nvPr/>
        </p:nvSpPr>
        <p:spPr>
          <a:xfrm>
            <a:off x="8807450" y="4672013"/>
            <a:ext cx="0" cy="1254125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7" name="Line 11"/>
          <p:cNvSpPr/>
          <p:nvPr/>
        </p:nvSpPr>
        <p:spPr>
          <a:xfrm>
            <a:off x="7250113" y="5907088"/>
            <a:ext cx="1557337" cy="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8" name="Line 12"/>
          <p:cNvSpPr/>
          <p:nvPr/>
        </p:nvSpPr>
        <p:spPr>
          <a:xfrm>
            <a:off x="7250113" y="5907088"/>
            <a:ext cx="0" cy="26035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7419" name="Text Box 13"/>
          <p:cNvSpPr txBox="1"/>
          <p:nvPr/>
        </p:nvSpPr>
        <p:spPr>
          <a:xfrm>
            <a:off x="7777163" y="4357688"/>
            <a:ext cx="285750" cy="33655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1600" b="0" i="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0" name="Line 14"/>
          <p:cNvSpPr/>
          <p:nvPr/>
        </p:nvSpPr>
        <p:spPr>
          <a:xfrm>
            <a:off x="7051675" y="4906963"/>
            <a:ext cx="0" cy="46990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7421" name="Text Box 15"/>
          <p:cNvSpPr txBox="1"/>
          <p:nvPr/>
        </p:nvSpPr>
        <p:spPr>
          <a:xfrm>
            <a:off x="6562725" y="5026025"/>
            <a:ext cx="488950" cy="336550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非0</a:t>
            </a:r>
            <a:endParaRPr lang="zh-CN" altLang="en-US" sz="1600" b="0" i="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22" name="Group 33"/>
          <p:cNvGrpSpPr/>
          <p:nvPr/>
        </p:nvGrpSpPr>
        <p:grpSpPr>
          <a:xfrm>
            <a:off x="5692775" y="1484313"/>
            <a:ext cx="2808288" cy="2195512"/>
            <a:chOff x="3243" y="935"/>
            <a:chExt cx="1769" cy="1383"/>
          </a:xfrm>
        </p:grpSpPr>
        <p:sp>
          <p:nvSpPr>
            <p:cNvPr id="17423" name="Rectangle 17"/>
            <p:cNvSpPr/>
            <p:nvPr/>
          </p:nvSpPr>
          <p:spPr>
            <a:xfrm>
              <a:off x="3676" y="1064"/>
              <a:ext cx="794" cy="160"/>
            </a:xfrm>
            <a:prstGeom prst="rect">
              <a:avLst/>
            </a:prstGeom>
            <a:solidFill>
              <a:srgbClr val="FFFF00"/>
            </a:solidFill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循环体语句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4" name="Rectangle 18"/>
            <p:cNvSpPr/>
            <p:nvPr/>
          </p:nvSpPr>
          <p:spPr>
            <a:xfrm>
              <a:off x="3424" y="2157"/>
              <a:ext cx="1534" cy="161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do-while</a:t>
              </a:r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Line 19"/>
            <p:cNvSpPr/>
            <p:nvPr/>
          </p:nvSpPr>
          <p:spPr>
            <a:xfrm>
              <a:off x="4073" y="935"/>
              <a:ext cx="0" cy="129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7426" name="AutoShape 20"/>
            <p:cNvSpPr/>
            <p:nvPr/>
          </p:nvSpPr>
          <p:spPr>
            <a:xfrm>
              <a:off x="3682" y="1514"/>
              <a:ext cx="794" cy="289"/>
            </a:xfrm>
            <a:prstGeom prst="diamond">
              <a:avLst/>
            </a:prstGeom>
            <a:solidFill>
              <a:srgbClr val="00D7F4"/>
            </a:solidFill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表达式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7" name="Line 21"/>
            <p:cNvSpPr/>
            <p:nvPr/>
          </p:nvSpPr>
          <p:spPr>
            <a:xfrm>
              <a:off x="4470" y="1659"/>
              <a:ext cx="542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28" name="Line 22"/>
            <p:cNvSpPr/>
            <p:nvPr/>
          </p:nvSpPr>
          <p:spPr>
            <a:xfrm>
              <a:off x="5012" y="1669"/>
              <a:ext cx="0" cy="32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29" name="Line 23"/>
            <p:cNvSpPr/>
            <p:nvPr/>
          </p:nvSpPr>
          <p:spPr>
            <a:xfrm>
              <a:off x="4182" y="1996"/>
              <a:ext cx="830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0" name="Line 24"/>
            <p:cNvSpPr/>
            <p:nvPr/>
          </p:nvSpPr>
          <p:spPr>
            <a:xfrm>
              <a:off x="4182" y="1996"/>
              <a:ext cx="0" cy="16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7431" name="Text Box 25"/>
            <p:cNvSpPr txBox="1"/>
            <p:nvPr/>
          </p:nvSpPr>
          <p:spPr>
            <a:xfrm>
              <a:off x="4468" y="1480"/>
              <a:ext cx="18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2" name="Line 26"/>
            <p:cNvSpPr/>
            <p:nvPr/>
          </p:nvSpPr>
          <p:spPr>
            <a:xfrm>
              <a:off x="4076" y="1224"/>
              <a:ext cx="0" cy="29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7433" name="Text Box 27"/>
            <p:cNvSpPr txBox="1"/>
            <p:nvPr/>
          </p:nvSpPr>
          <p:spPr>
            <a:xfrm>
              <a:off x="3751" y="1752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Line 28"/>
            <p:cNvSpPr/>
            <p:nvPr/>
          </p:nvSpPr>
          <p:spPr>
            <a:xfrm>
              <a:off x="4073" y="1803"/>
              <a:ext cx="0" cy="129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5" name="Line 29"/>
            <p:cNvSpPr/>
            <p:nvPr/>
          </p:nvSpPr>
          <p:spPr>
            <a:xfrm flipH="1">
              <a:off x="3243" y="1932"/>
              <a:ext cx="830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6" name="Line 30"/>
            <p:cNvSpPr/>
            <p:nvPr/>
          </p:nvSpPr>
          <p:spPr>
            <a:xfrm>
              <a:off x="3243" y="999"/>
              <a:ext cx="830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7437" name="Line 31"/>
            <p:cNvSpPr/>
            <p:nvPr/>
          </p:nvSpPr>
          <p:spPr>
            <a:xfrm flipV="1">
              <a:off x="3243" y="999"/>
              <a:ext cx="0" cy="933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cxnSp>
        <p:nvCxnSpPr>
          <p:cNvPr id="17438" name="形状 32"/>
          <p:cNvCxnSpPr/>
          <p:nvPr/>
        </p:nvCxnSpPr>
        <p:spPr>
          <a:xfrm rot="5400000" flipH="1" flipV="1">
            <a:off x="6434138" y="4951413"/>
            <a:ext cx="1239837" cy="68262"/>
          </a:xfrm>
          <a:prstGeom prst="bentConnector5">
            <a:avLst>
              <a:gd name="adj1" fmla="val -16773"/>
              <a:gd name="adj2" fmla="val -1916282"/>
              <a:gd name="adj3" fmla="val 99870"/>
            </a:avLst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3"/>
          <p:cNvSpPr>
            <a:spLocks noGrp="1"/>
          </p:cNvSpPr>
          <p:nvPr>
            <p:ph type="body"/>
          </p:nvPr>
        </p:nvSpPr>
        <p:spPr>
          <a:xfrm>
            <a:off x="433388" y="1522413"/>
            <a:ext cx="8424862" cy="4786312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语言中提供的、可用于组成循环结构的语句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zh-CN" altLang="en-US" sz="36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CN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黑体" panose="02010609060101010101" pitchFamily="49" charset="-122"/>
              </a:rPr>
              <a:t>循环结构程序设计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4400" b="1" dirty="0">
                <a:latin typeface="Times New Roman" panose="02020603050405020304" pitchFamily="18" charset="0"/>
              </a:rPr>
              <a:t>for </a:t>
            </a:r>
            <a:r>
              <a:rPr lang="zh-CN" altLang="en-US" sz="4400" b="1" dirty="0">
                <a:latin typeface="Times New Roman" panose="02020603050405020304" pitchFamily="18" charset="0"/>
              </a:rPr>
              <a:t>语句</a:t>
            </a:r>
            <a:endParaRPr lang="zh-CN" altLang="en-US" sz="4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250825" y="1341438"/>
            <a:ext cx="6985000" cy="528637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</a:rPr>
              <a:t>语句：用于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循环次数已知</a:t>
            </a:r>
            <a:r>
              <a:rPr lang="zh-CN" altLang="en-US" sz="2800" dirty="0">
                <a:latin typeface="Times New Roman" panose="02020603050405020304" pitchFamily="18" charset="0"/>
              </a:rPr>
              <a:t>的情况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一般格式为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for    (</a:t>
            </a:r>
            <a:r>
              <a:rPr lang="en-US" altLang="zh-CN" sz="2400" dirty="0">
                <a:latin typeface="Times New Roman" panose="02020603050405020304" pitchFamily="18" charset="0"/>
              </a:rPr>
              <a:t> &lt;</a:t>
            </a:r>
            <a:r>
              <a:rPr lang="zh-CN" altLang="en-US" sz="2400" dirty="0">
                <a:latin typeface="Times New Roman" panose="02020603050405020304" pitchFamily="18" charset="0"/>
              </a:rPr>
              <a:t>表达式</a:t>
            </a:r>
            <a:r>
              <a:rPr lang="en-US" altLang="zh-CN" sz="2400" dirty="0">
                <a:latin typeface="Times New Roman" panose="02020603050405020304" pitchFamily="18" charset="0"/>
              </a:rPr>
              <a:t>1&gt;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</a:rPr>
              <a:t>表达式</a:t>
            </a:r>
            <a:r>
              <a:rPr lang="en-US" altLang="zh-CN" sz="2400" dirty="0">
                <a:latin typeface="Times New Roman" panose="02020603050405020304" pitchFamily="18" charset="0"/>
              </a:rPr>
              <a:t>2&gt;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</a:rPr>
              <a:t>表达式</a:t>
            </a:r>
            <a:r>
              <a:rPr lang="en-US" altLang="zh-CN" sz="2400" dirty="0">
                <a:latin typeface="Times New Roman" panose="02020603050405020304" pitchFamily="18" charset="0"/>
              </a:rPr>
              <a:t>3&gt;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) 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</a:rPr>
              <a:t>循环体语句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</a:rPr>
              <a:t>循环的执行流程如图：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1400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例：求</a:t>
            </a:r>
            <a:r>
              <a:rPr lang="en-US" altLang="zh-CN" sz="2400" b="1" dirty="0">
                <a:latin typeface="Times New Roman" panose="02020603050405020304" pitchFamily="18" charset="0"/>
              </a:rPr>
              <a:t>10!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	     n=1;</a:t>
            </a:r>
            <a:endParaRPr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   for ( i = 1 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i &lt;= 10 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i ++)</a:t>
            </a:r>
            <a:endParaRPr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        {   n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= n*i 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rgbClr val="CC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9459" name="Group 63"/>
          <p:cNvGrpSpPr/>
          <p:nvPr/>
        </p:nvGrpSpPr>
        <p:grpSpPr>
          <a:xfrm>
            <a:off x="5435600" y="2779713"/>
            <a:ext cx="3603625" cy="3241675"/>
            <a:chOff x="3490" y="1434"/>
            <a:chExt cx="2270" cy="2042"/>
          </a:xfrm>
        </p:grpSpPr>
        <p:grpSp>
          <p:nvGrpSpPr>
            <p:cNvPr id="19460" name="Group 43"/>
            <p:cNvGrpSpPr/>
            <p:nvPr/>
          </p:nvGrpSpPr>
          <p:grpSpPr>
            <a:xfrm>
              <a:off x="3490" y="1434"/>
              <a:ext cx="2270" cy="2042"/>
              <a:chOff x="3490" y="1434"/>
              <a:chExt cx="2270" cy="2042"/>
            </a:xfrm>
          </p:grpSpPr>
          <p:sp>
            <p:nvSpPr>
              <p:cNvPr id="19461" name="Line 5"/>
              <p:cNvSpPr/>
              <p:nvPr/>
            </p:nvSpPr>
            <p:spPr>
              <a:xfrm>
                <a:off x="4625" y="1434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62" name="Rectangle 6"/>
              <p:cNvSpPr/>
              <p:nvPr/>
            </p:nvSpPr>
            <p:spPr>
              <a:xfrm>
                <a:off x="4145" y="1591"/>
                <a:ext cx="960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计算表达式1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3" name="Rectangle 7"/>
              <p:cNvSpPr/>
              <p:nvPr/>
            </p:nvSpPr>
            <p:spPr>
              <a:xfrm>
                <a:off x="4101" y="2455"/>
                <a:ext cx="961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循环体语句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4" name="Rectangle 8"/>
              <p:cNvSpPr/>
              <p:nvPr/>
            </p:nvSpPr>
            <p:spPr>
              <a:xfrm>
                <a:off x="4145" y="2808"/>
                <a:ext cx="960" cy="197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计算表达式3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5" name="Rectangle 9"/>
              <p:cNvSpPr/>
              <p:nvPr/>
            </p:nvSpPr>
            <p:spPr>
              <a:xfrm>
                <a:off x="3839" y="3280"/>
                <a:ext cx="1484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for</a:t>
                </a:r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语句的下一语句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6" name="Line 10"/>
              <p:cNvSpPr/>
              <p:nvPr/>
            </p:nvSpPr>
            <p:spPr>
              <a:xfrm>
                <a:off x="4625" y="1787"/>
                <a:ext cx="0" cy="158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67" name="AutoShape 11"/>
              <p:cNvSpPr/>
              <p:nvPr/>
            </p:nvSpPr>
            <p:spPr>
              <a:xfrm>
                <a:off x="4145" y="1945"/>
                <a:ext cx="960" cy="353"/>
              </a:xfrm>
              <a:prstGeom prst="diamond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表达式2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8" name="Line 12"/>
              <p:cNvSpPr/>
              <p:nvPr/>
            </p:nvSpPr>
            <p:spPr>
              <a:xfrm>
                <a:off x="4625" y="2298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69" name="Line 13"/>
              <p:cNvSpPr/>
              <p:nvPr/>
            </p:nvSpPr>
            <p:spPr>
              <a:xfrm>
                <a:off x="4625" y="2651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70" name="Line 14"/>
              <p:cNvSpPr/>
              <p:nvPr/>
            </p:nvSpPr>
            <p:spPr>
              <a:xfrm>
                <a:off x="4625" y="3005"/>
                <a:ext cx="0" cy="118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1" name="Line 15"/>
              <p:cNvSpPr/>
              <p:nvPr/>
            </p:nvSpPr>
            <p:spPr>
              <a:xfrm flipH="1">
                <a:off x="3490" y="3123"/>
                <a:ext cx="113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2" name="Line 16"/>
              <p:cNvSpPr/>
              <p:nvPr/>
            </p:nvSpPr>
            <p:spPr>
              <a:xfrm flipV="1">
                <a:off x="3490" y="1866"/>
                <a:ext cx="0" cy="12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3" name="Line 17"/>
              <p:cNvSpPr/>
              <p:nvPr/>
            </p:nvSpPr>
            <p:spPr>
              <a:xfrm>
                <a:off x="3490" y="1866"/>
                <a:ext cx="113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74" name="Line 18"/>
              <p:cNvSpPr/>
              <p:nvPr/>
            </p:nvSpPr>
            <p:spPr>
              <a:xfrm>
                <a:off x="5105" y="2121"/>
                <a:ext cx="65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5" name="Line 19"/>
              <p:cNvSpPr/>
              <p:nvPr/>
            </p:nvSpPr>
            <p:spPr>
              <a:xfrm>
                <a:off x="5760" y="2141"/>
                <a:ext cx="0" cy="942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6" name="Line 20"/>
              <p:cNvSpPr/>
              <p:nvPr/>
            </p:nvSpPr>
            <p:spPr>
              <a:xfrm>
                <a:off x="4756" y="3083"/>
                <a:ext cx="1004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477" name="Line 21"/>
              <p:cNvSpPr/>
              <p:nvPr/>
            </p:nvSpPr>
            <p:spPr>
              <a:xfrm>
                <a:off x="4756" y="3083"/>
                <a:ext cx="0" cy="19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9478" name="Text Box 22"/>
              <p:cNvSpPr txBox="1"/>
              <p:nvPr/>
            </p:nvSpPr>
            <p:spPr>
              <a:xfrm>
                <a:off x="5103" y="1888"/>
                <a:ext cx="180" cy="21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479" name="Text Box 26"/>
            <p:cNvSpPr txBox="1"/>
            <p:nvPr/>
          </p:nvSpPr>
          <p:spPr>
            <a:xfrm>
              <a:off x="4287" y="2251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b="0" i="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28750"/>
            <a:ext cx="84248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问题：计算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 若用一个变量来存放相加的结果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以上的式子可以用表达式表示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s = 0 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接下来做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:s = s+6;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 =  s +6;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…  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  =  s + 6;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s + 6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这个式子要反复做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由于事先知道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s+6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这个式子要做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所以可以用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语句来实现这个算法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482" name="Rectangle 2"/>
          <p:cNvSpPr/>
          <p:nvPr/>
        </p:nvSpPr>
        <p:spPr>
          <a:xfrm>
            <a:off x="2640013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en-US" altLang="zh-CN" sz="4400" i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 </a:t>
            </a:r>
            <a:r>
              <a:rPr lang="zh-CN" altLang="en-US" sz="4400" i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lang="zh-CN" altLang="en-US" sz="4400" i="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charRg st="138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0163">
                                            <p:txEl>
                                              <p:charRg st="138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0" y="1412875"/>
            <a:ext cx="5435600" cy="5256213"/>
          </a:xfrm>
          <a:solidFill>
            <a:schemeClr val="lt1"/>
          </a:solidFill>
          <a:ln w="254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&lt;stdio.h&gt;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 main( )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int i, sum = 0 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400" b="0" i="0" u="none" strike="noStrike" kern="0" cap="none" spc="0" normalizeH="0" baseline="0" noProof="1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0" cap="none" spc="0" normalizeH="0" baseline="0" noProof="1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&lt;= 100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++)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{   sum = sum + 6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2800" b="1" i="0" u="none" strike="noStrike" kern="0" cap="none" spc="0" normalizeH="0" baseline="0" noProof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0" cap="none" spc="0" normalizeH="0" baseline="0" noProof="1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 ( “The sum is: %d”, sum ) 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400" b="0" i="0" u="none" strike="noStrike" kern="0" cap="none" spc="0" normalizeH="0" baseline="0" noProof="1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0" cap="none" spc="0" normalizeH="0" baseline="0" noProof="1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return 0;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zh-CN" altLang="en-US" sz="2400" b="0" i="0" u="none" strike="noStrike" kern="0" cap="none" spc="0" normalizeH="0" baseline="0" noProof="1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/>
          <p:nvPr/>
        </p:nvSpPr>
        <p:spPr>
          <a:xfrm>
            <a:off x="2640013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en-US" altLang="zh-CN" sz="4400" i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 </a:t>
            </a:r>
            <a:r>
              <a:rPr lang="zh-CN" altLang="en-US" sz="4400" i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lang="zh-CN" altLang="en-US" sz="4400" i="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1507" name="Group 5"/>
          <p:cNvGrpSpPr/>
          <p:nvPr/>
        </p:nvGrpSpPr>
        <p:grpSpPr>
          <a:xfrm>
            <a:off x="5540375" y="1412875"/>
            <a:ext cx="3603625" cy="3241675"/>
            <a:chOff x="3490" y="1434"/>
            <a:chExt cx="2270" cy="2042"/>
          </a:xfrm>
        </p:grpSpPr>
        <p:grpSp>
          <p:nvGrpSpPr>
            <p:cNvPr id="21508" name="Group 6"/>
            <p:cNvGrpSpPr/>
            <p:nvPr/>
          </p:nvGrpSpPr>
          <p:grpSpPr>
            <a:xfrm>
              <a:off x="3490" y="1434"/>
              <a:ext cx="2270" cy="2042"/>
              <a:chOff x="3490" y="1434"/>
              <a:chExt cx="2270" cy="2042"/>
            </a:xfrm>
          </p:grpSpPr>
          <p:sp>
            <p:nvSpPr>
              <p:cNvPr id="21509" name="Line 5"/>
              <p:cNvSpPr/>
              <p:nvPr/>
            </p:nvSpPr>
            <p:spPr>
              <a:xfrm>
                <a:off x="4625" y="1434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10" name="Rectangle 6"/>
              <p:cNvSpPr/>
              <p:nvPr/>
            </p:nvSpPr>
            <p:spPr>
              <a:xfrm>
                <a:off x="4145" y="1591"/>
                <a:ext cx="960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计算表达式1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1" name="Rectangle 7"/>
              <p:cNvSpPr/>
              <p:nvPr/>
            </p:nvSpPr>
            <p:spPr>
              <a:xfrm>
                <a:off x="4101" y="2455"/>
                <a:ext cx="961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循环体语句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2" name="Rectangle 8"/>
              <p:cNvSpPr/>
              <p:nvPr/>
            </p:nvSpPr>
            <p:spPr>
              <a:xfrm>
                <a:off x="4145" y="2808"/>
                <a:ext cx="960" cy="197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计算表达式3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3" name="Rectangle 9"/>
              <p:cNvSpPr/>
              <p:nvPr/>
            </p:nvSpPr>
            <p:spPr>
              <a:xfrm>
                <a:off x="3839" y="3280"/>
                <a:ext cx="1484" cy="196"/>
              </a:xfrm>
              <a:prstGeom prst="rect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for</a:t>
                </a:r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语句的下一语句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4" name="Line 10"/>
              <p:cNvSpPr/>
              <p:nvPr/>
            </p:nvSpPr>
            <p:spPr>
              <a:xfrm>
                <a:off x="4625" y="1787"/>
                <a:ext cx="0" cy="158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15" name="AutoShape 11"/>
              <p:cNvSpPr/>
              <p:nvPr/>
            </p:nvSpPr>
            <p:spPr>
              <a:xfrm>
                <a:off x="4145" y="1945"/>
                <a:ext cx="960" cy="353"/>
              </a:xfrm>
              <a:prstGeom prst="diamond">
                <a:avLst/>
              </a:prstGeom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表达式2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6" name="Line 12"/>
              <p:cNvSpPr/>
              <p:nvPr/>
            </p:nvSpPr>
            <p:spPr>
              <a:xfrm>
                <a:off x="4625" y="2298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17" name="Line 13"/>
              <p:cNvSpPr/>
              <p:nvPr/>
            </p:nvSpPr>
            <p:spPr>
              <a:xfrm>
                <a:off x="4625" y="2651"/>
                <a:ext cx="0" cy="1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18" name="Line 14"/>
              <p:cNvSpPr/>
              <p:nvPr/>
            </p:nvSpPr>
            <p:spPr>
              <a:xfrm>
                <a:off x="4625" y="3005"/>
                <a:ext cx="0" cy="118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19" name="Line 15"/>
              <p:cNvSpPr/>
              <p:nvPr/>
            </p:nvSpPr>
            <p:spPr>
              <a:xfrm flipH="1">
                <a:off x="3490" y="3123"/>
                <a:ext cx="113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20" name="Line 16"/>
              <p:cNvSpPr/>
              <p:nvPr/>
            </p:nvSpPr>
            <p:spPr>
              <a:xfrm flipV="1">
                <a:off x="3490" y="1866"/>
                <a:ext cx="0" cy="125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21" name="Line 17"/>
              <p:cNvSpPr/>
              <p:nvPr/>
            </p:nvSpPr>
            <p:spPr>
              <a:xfrm>
                <a:off x="3490" y="1866"/>
                <a:ext cx="113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22" name="Line 18"/>
              <p:cNvSpPr/>
              <p:nvPr/>
            </p:nvSpPr>
            <p:spPr>
              <a:xfrm>
                <a:off x="5105" y="2121"/>
                <a:ext cx="655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23" name="Line 19"/>
              <p:cNvSpPr/>
              <p:nvPr/>
            </p:nvSpPr>
            <p:spPr>
              <a:xfrm>
                <a:off x="5760" y="2141"/>
                <a:ext cx="0" cy="942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24" name="Line 20"/>
              <p:cNvSpPr/>
              <p:nvPr/>
            </p:nvSpPr>
            <p:spPr>
              <a:xfrm>
                <a:off x="4756" y="3083"/>
                <a:ext cx="1004" cy="0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525" name="Line 21"/>
              <p:cNvSpPr/>
              <p:nvPr/>
            </p:nvSpPr>
            <p:spPr>
              <a:xfrm>
                <a:off x="4756" y="3083"/>
                <a:ext cx="0" cy="197"/>
              </a:xfrm>
              <a:prstGeom prst="line">
                <a:avLst/>
              </a:prstGeom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21526" name="Text Box 22"/>
              <p:cNvSpPr txBox="1"/>
              <p:nvPr/>
            </p:nvSpPr>
            <p:spPr>
              <a:xfrm>
                <a:off x="5103" y="1888"/>
                <a:ext cx="180" cy="21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/>
                <a:r>
                  <a:rPr lang="zh-CN" altLang="en-US" sz="1600" b="0" i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27" name="Text Box 26"/>
            <p:cNvSpPr txBox="1"/>
            <p:nvPr/>
          </p:nvSpPr>
          <p:spPr>
            <a:xfrm>
              <a:off x="4287" y="2251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b="0" i="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600" b="0" i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黑体" panose="02010609060101010101" pitchFamily="49" charset="-122"/>
              </a:rPr>
              <a:t>说明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303213" y="1293813"/>
            <a:ext cx="8229600" cy="5087937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</a:rPr>
              <a:t>语句中,&lt;表达式1&gt; 、&lt;表达式2&gt;和&lt;表达式3&gt;都可以缺省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若&lt;表达式2&gt;缺省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默认此处的值永远为1</a:t>
            </a:r>
            <a:r>
              <a:rPr lang="zh-CN" altLang="en-US" dirty="0">
                <a:latin typeface="Times New Roman" panose="02020603050405020304" pitchFamily="18" charset="0"/>
              </a:rPr>
              <a:t>, 即永远满足循环条件，将形成死循环。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因此，在循环体中要有退出循环体的语句。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 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for ( i = 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 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++)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{  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&gt;100)   break;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退出循环语句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sum = sum + 6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5579745" y="4221163"/>
            <a:ext cx="3492500" cy="720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&lt;= 100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++)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sum = sum + 6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000" b="0" i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黑体" panose="02010609060101010101" pitchFamily="49" charset="-122"/>
              </a:rPr>
              <a:t>说明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282575" y="928688"/>
            <a:ext cx="4721225" cy="5929312"/>
          </a:xfrm>
          <a:solidFill>
            <a:srgbClr val="CCFFFF"/>
          </a:solidFill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缺省</a:t>
            </a:r>
            <a:r>
              <a:rPr lang="en-US" altLang="zh-CN" sz="2000" dirty="0">
                <a:latin typeface="Times New Roman" panose="02020603050405020304" pitchFamily="18" charset="0"/>
              </a:rPr>
              <a:t>&lt;</a:t>
            </a:r>
            <a:r>
              <a:rPr lang="zh-CN" altLang="en-US" sz="2000" dirty="0">
                <a:latin typeface="Times New Roman" panose="02020603050405020304" pitchFamily="18" charset="0"/>
              </a:rPr>
              <a:t>表达式</a:t>
            </a:r>
            <a:r>
              <a:rPr lang="en-US" altLang="zh-CN" sz="2000" dirty="0">
                <a:latin typeface="Times New Roman" panose="02020603050405020304" pitchFamily="18" charset="0"/>
              </a:rPr>
              <a:t>1&gt;</a:t>
            </a:r>
            <a:r>
              <a:rPr lang="zh-CN" altLang="en-US" sz="2000" dirty="0">
                <a:latin typeface="Times New Roman" panose="02020603050405020304" pitchFamily="18" charset="0"/>
              </a:rPr>
              <a:t>的情况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int i, sum = 0 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i=1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for ( 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 &lt;= 100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 ++)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sum = sum + 6 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缺省</a:t>
            </a:r>
            <a:r>
              <a:rPr lang="en-US" altLang="zh-CN" sz="2000" dirty="0">
                <a:latin typeface="Times New Roman" panose="02020603050405020304" pitchFamily="18" charset="0"/>
              </a:rPr>
              <a:t>&lt;</a:t>
            </a:r>
            <a:r>
              <a:rPr lang="zh-CN" altLang="en-US" sz="2000" dirty="0">
                <a:latin typeface="Times New Roman" panose="02020603050405020304" pitchFamily="18" charset="0"/>
              </a:rPr>
              <a:t>表达式</a:t>
            </a:r>
            <a:r>
              <a:rPr lang="en-US" altLang="zh-CN" sz="2000" dirty="0">
                <a:latin typeface="Times New Roman" panose="02020603050405020304" pitchFamily="18" charset="0"/>
              </a:rPr>
              <a:t>3&gt;</a:t>
            </a:r>
            <a:r>
              <a:rPr lang="zh-CN" altLang="en-US" sz="2000" dirty="0">
                <a:latin typeface="Times New Roman" panose="02020603050405020304" pitchFamily="18" charset="0"/>
              </a:rPr>
              <a:t>的情况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int i, sum = 0 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for ( i=1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i &lt;= 100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{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sum = sum + 6 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i++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5580063" y="3140075"/>
            <a:ext cx="3492500" cy="720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b="0" i="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 i = 1 </a:t>
            </a:r>
            <a:r>
              <a:rPr lang="zh-CN" altLang="en-US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&lt;= 100 </a:t>
            </a:r>
            <a:r>
              <a:rPr lang="zh-CN" altLang="en-US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++)</a:t>
            </a:r>
            <a:endParaRPr lang="en-US" altLang="zh-CN" i="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sum = sum + 6 </a:t>
            </a:r>
            <a:r>
              <a:rPr lang="zh-CN" altLang="en-US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3"/>
          <p:cNvSpPr>
            <a:spLocks noGrp="1"/>
          </p:cNvSpPr>
          <p:nvPr>
            <p:ph idx="1"/>
          </p:nvPr>
        </p:nvSpPr>
        <p:spPr>
          <a:xfrm>
            <a:off x="468313" y="1285875"/>
            <a:ext cx="8229600" cy="50260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&lt;</a:t>
            </a:r>
            <a:r>
              <a:rPr lang="zh-CN" altLang="en-US" sz="2800" dirty="0">
                <a:latin typeface="Times New Roman" panose="02020603050405020304" pitchFamily="18" charset="0"/>
              </a:rPr>
              <a:t>表达式</a:t>
            </a:r>
            <a:r>
              <a:rPr lang="en-US" altLang="zh-CN" sz="2800" dirty="0">
                <a:latin typeface="Times New Roman" panose="02020603050405020304" pitchFamily="18" charset="0"/>
              </a:rPr>
              <a:t>1&gt; &lt;</a:t>
            </a:r>
            <a:r>
              <a:rPr lang="zh-CN" altLang="en-US" sz="2800" dirty="0">
                <a:latin typeface="Times New Roman" panose="02020603050405020304" pitchFamily="18" charset="0"/>
              </a:rPr>
              <a:t>表达式</a:t>
            </a:r>
            <a:r>
              <a:rPr lang="en-US" altLang="zh-CN" sz="2800" dirty="0">
                <a:latin typeface="Times New Roman" panose="02020603050405020304" pitchFamily="18" charset="0"/>
              </a:rPr>
              <a:t>2&gt; &lt;</a:t>
            </a:r>
            <a:r>
              <a:rPr lang="zh-CN" altLang="en-US" sz="2800" dirty="0">
                <a:latin typeface="Times New Roman" panose="02020603050405020304" pitchFamily="18" charset="0"/>
              </a:rPr>
              <a:t>表达式</a:t>
            </a:r>
            <a:r>
              <a:rPr lang="en-US" altLang="zh-CN" sz="2800" dirty="0">
                <a:latin typeface="Times New Roman" panose="02020603050405020304" pitchFamily="18" charset="0"/>
              </a:rPr>
              <a:t>3&gt;</a:t>
            </a:r>
            <a:r>
              <a:rPr lang="zh-CN" altLang="en-US" sz="2800" dirty="0">
                <a:latin typeface="Times New Roman" panose="02020603050405020304" pitchFamily="18" charset="0"/>
              </a:rPr>
              <a:t>都缺省的情况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int 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i =1</a:t>
            </a:r>
            <a:r>
              <a:rPr lang="en-US" altLang="zh-CN" sz="2800" dirty="0">
                <a:latin typeface="Times New Roman" panose="02020603050405020304" pitchFamily="18" charset="0"/>
              </a:rPr>
              <a:t>, sum = 0 </a:t>
            </a:r>
            <a:r>
              <a:rPr lang="zh-CN" altLang="en-US" sz="2800" dirty="0">
                <a:latin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for ( 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； ；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{ 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if  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i&gt;100</a:t>
            </a:r>
            <a:r>
              <a:rPr lang="en-US" altLang="zh-CN" sz="2800" dirty="0">
                <a:latin typeface="Times New Roman" panose="02020603050405020304" pitchFamily="18" charset="0"/>
              </a:rPr>
              <a:t>)   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break;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sum = sum + 6 </a:t>
            </a:r>
            <a:r>
              <a:rPr lang="zh-CN" altLang="en-US" sz="2800" dirty="0">
                <a:latin typeface="Times New Roman" panose="02020603050405020304" pitchFamily="18" charset="0"/>
              </a:rPr>
              <a:t>；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i++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578" name="Rectangle 2"/>
          <p:cNvSpPr txBox="1"/>
          <p:nvPr/>
        </p:nvSpPr>
        <p:spPr>
          <a:xfrm>
            <a:off x="2268538" y="188913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zh-CN" altLang="en-US" sz="4000" b="0" i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lang="zh-CN" altLang="en-US" sz="4000" b="0" i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" name="Rectangle 3"/>
          <p:cNvSpPr/>
          <p:nvPr/>
        </p:nvSpPr>
        <p:spPr>
          <a:xfrm>
            <a:off x="5508625" y="2492375"/>
            <a:ext cx="3492500" cy="720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b="0" i="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 i = 1 </a:t>
            </a:r>
            <a:r>
              <a:rPr lang="zh-CN" altLang="en-US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&lt;= 100 </a:t>
            </a:r>
            <a:r>
              <a:rPr lang="zh-CN" altLang="en-US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++)</a:t>
            </a:r>
            <a:endParaRPr lang="en-US" altLang="zh-CN" i="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sum = sum + 6 </a:t>
            </a:r>
            <a:r>
              <a:rPr lang="zh-CN" altLang="en-US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黑体" panose="02010609060101010101" pitchFamily="49" charset="-122"/>
              </a:rPr>
              <a:t>循环嵌套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446088" y="1555750"/>
            <a:ext cx="8229600" cy="165735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在循环体语句中又包含另一个循环语句时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称为循环嵌套。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处于内部的循环称为内循环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处于外部的循环称为外循环。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603" name="Text Box 4"/>
          <p:cNvSpPr txBox="1"/>
          <p:nvPr/>
        </p:nvSpPr>
        <p:spPr>
          <a:xfrm>
            <a:off x="1400175" y="3435350"/>
            <a:ext cx="3676650" cy="26574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400" i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i = 1</a:t>
            </a:r>
            <a:r>
              <a:rPr lang="zh-CN" altLang="en-US" sz="2400" i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i&lt;=9 </a:t>
            </a:r>
            <a:r>
              <a:rPr lang="zh-CN" altLang="en-US" sz="2400" i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i++)</a:t>
            </a:r>
            <a:endParaRPr lang="en-US" altLang="zh-CN" sz="2400" i="0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endParaRPr lang="en-US" altLang="zh-CN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  ( j = 1</a:t>
            </a:r>
            <a:r>
              <a:rPr lang="zh-CN" altLang="en-US" sz="240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j&lt;=9</a:t>
            </a:r>
            <a:r>
              <a:rPr lang="zh-CN" altLang="en-US" sz="240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j++)</a:t>
            </a:r>
            <a:endParaRPr lang="en-US" altLang="zh-CN" sz="240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{</a:t>
            </a:r>
            <a:endParaRPr lang="en-US" altLang="zh-CN" sz="240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……</a:t>
            </a:r>
            <a:endParaRPr lang="zh-CN" altLang="en-US" sz="240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i="0" dirty="0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i="0" dirty="0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zh-CN" altLang="en-US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/>
          <p:nvPr/>
        </p:nvSpPr>
        <p:spPr>
          <a:xfrm>
            <a:off x="5940425" y="4076700"/>
            <a:ext cx="2592388" cy="12969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左图中：</a:t>
            </a:r>
            <a:endParaRPr lang="zh-CN" altLang="en-US" sz="2400" b="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i="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外循环：棕红色</a:t>
            </a:r>
            <a:endParaRPr lang="zh-CN" altLang="en-US" sz="2400" b="0" i="0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i="0" dirty="0">
                <a:solidFill>
                  <a:srgbClr val="2558A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内循环：深蓝色</a:t>
            </a:r>
            <a:endParaRPr lang="zh-CN" altLang="en-US" sz="2400" b="0" i="0" dirty="0">
              <a:solidFill>
                <a:srgbClr val="2558A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zh-CN" altLang="en-US" sz="2400" b="0" i="0" dirty="0">
              <a:solidFill>
                <a:srgbClr val="2558A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fld id="{BB962C8B-B14F-4D97-AF65-F5344CB8AC3E}" type="datetime4">
              <a:rPr lang="en-US" altLang="zh-CN" sz="1400" b="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type="body"/>
          </p:nvPr>
        </p:nvSpPr>
        <p:spPr>
          <a:xfrm>
            <a:off x="250825" y="1484313"/>
            <a:ext cx="8675688" cy="517048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语言的构成体系总览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数据类型（数据结构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</a:rPr>
              <a:t>运算规则）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复杂数据类型：数组、指针、结构体、联合体等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运算符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语句（描述和控制操作步骤）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支持结构化程序设计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语言要有相应的语句来支持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循环</a:t>
            </a:r>
            <a:r>
              <a:rPr lang="zh-CN" altLang="en-US" b="1" dirty="0">
                <a:latin typeface="Times New Roman" panose="02020603050405020304" pitchFamily="18" charset="0"/>
              </a:rPr>
              <a:t>结构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程序由一系列函数组成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程序运行的基本单元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2784475" y="260350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黑体" panose="02010609060101010101" pitchFamily="49" charset="-122"/>
              </a:rPr>
              <a:t>第五章  循环结构程序设计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黑体" panose="02010609060101010101" pitchFamily="49" charset="-122"/>
              </a:rPr>
              <a:t>循环嵌套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type="body"/>
          </p:nvPr>
        </p:nvSpPr>
        <p:spPr>
          <a:xfrm>
            <a:off x="395288" y="1484313"/>
            <a:ext cx="8229600" cy="1728787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语言规定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内循环必须完全嵌套在外循环中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内外循环不能交叉</a:t>
            </a:r>
            <a:endParaRPr lang="zh-CN" altLang="en-US" sz="24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内外循环的循环控制变量不能重名，如 </a:t>
            </a:r>
            <a:r>
              <a:rPr lang="en-US" altLang="zh-CN" sz="2400" dirty="0">
                <a:latin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</a:rPr>
              <a:t>j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27" name="Text Box 4"/>
          <p:cNvSpPr txBox="1"/>
          <p:nvPr/>
        </p:nvSpPr>
        <p:spPr>
          <a:xfrm>
            <a:off x="755650" y="3500438"/>
            <a:ext cx="3676650" cy="26574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400" i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r>
              <a:rPr lang="zh-CN" altLang="en-US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&lt;=9 </a:t>
            </a:r>
            <a:r>
              <a:rPr lang="zh-CN" altLang="en-US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</a:t>
            </a:r>
            <a:endParaRPr lang="en-US" altLang="zh-CN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&lt;=9</a:t>
            </a:r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{</a:t>
            </a:r>
            <a:endParaRPr lang="en-US" altLang="zh-CN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……</a:t>
            </a:r>
            <a:endParaRPr lang="zh-CN" altLang="en-US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zh-CN" altLang="en-US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4999038" y="3500438"/>
            <a:ext cx="3676650" cy="26574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400" i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r>
              <a:rPr lang="zh-CN" altLang="en-US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&lt;=9 </a:t>
            </a:r>
            <a:r>
              <a:rPr lang="zh-CN" altLang="en-US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</a:t>
            </a:r>
            <a:endParaRPr lang="en-US" altLang="zh-CN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&lt;=9</a:t>
            </a:r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{</a:t>
            </a:r>
            <a:endParaRPr lang="en-US" altLang="zh-CN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4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i="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……</a:t>
            </a:r>
            <a:endParaRPr lang="zh-CN" altLang="en-US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9" name="Freeform 102"/>
          <p:cNvSpPr/>
          <p:nvPr/>
        </p:nvSpPr>
        <p:spPr>
          <a:xfrm>
            <a:off x="3059113" y="5300663"/>
            <a:ext cx="1547812" cy="125888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75" h="793">
                <a:moveTo>
                  <a:pt x="0" y="385"/>
                </a:moveTo>
                <a:cubicBezTo>
                  <a:pt x="41" y="589"/>
                  <a:pt x="83" y="793"/>
                  <a:pt x="227" y="748"/>
                </a:cubicBezTo>
                <a:cubicBezTo>
                  <a:pt x="371" y="703"/>
                  <a:pt x="749" y="226"/>
                  <a:pt x="862" y="113"/>
                </a:cubicBezTo>
                <a:cubicBezTo>
                  <a:pt x="975" y="0"/>
                  <a:pt x="941" y="34"/>
                  <a:pt x="907" y="68"/>
                </a:cubicBezTo>
              </a:path>
            </a:pathLst>
          </a:custGeom>
          <a:noFill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30" name="Text Box 4"/>
          <p:cNvSpPr txBox="1"/>
          <p:nvPr/>
        </p:nvSpPr>
        <p:spPr>
          <a:xfrm>
            <a:off x="4999038" y="3500438"/>
            <a:ext cx="3676650" cy="26574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400" i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r>
              <a:rPr lang="zh-CN" altLang="en-US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&lt;=9 </a:t>
            </a:r>
            <a:r>
              <a:rPr lang="zh-CN" altLang="en-US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</a:t>
            </a:r>
            <a:endParaRPr lang="en-US" altLang="zh-CN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&lt;=9</a:t>
            </a:r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{</a:t>
            </a:r>
            <a:endParaRPr lang="en-US" altLang="zh-CN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4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i="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……</a:t>
            </a:r>
            <a:endParaRPr lang="zh-CN" altLang="en-US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1" name="Text Box 4"/>
          <p:cNvSpPr txBox="1"/>
          <p:nvPr/>
        </p:nvSpPr>
        <p:spPr>
          <a:xfrm>
            <a:off x="4999038" y="3500438"/>
            <a:ext cx="3676650" cy="26574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400" i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r>
              <a:rPr lang="zh-CN" altLang="en-US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&lt;=9 </a:t>
            </a:r>
            <a:r>
              <a:rPr lang="zh-CN" altLang="en-US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</a:t>
            </a:r>
            <a:endParaRPr lang="en-US" altLang="zh-CN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i="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&lt;=9</a:t>
            </a:r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i="0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{</a:t>
            </a:r>
            <a:endParaRPr lang="en-US" altLang="zh-CN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4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i="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……</a:t>
            </a:r>
            <a:endParaRPr lang="zh-CN" altLang="en-US" sz="2400" i="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i="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6632" name="Group 20"/>
          <p:cNvGrpSpPr/>
          <p:nvPr/>
        </p:nvGrpSpPr>
        <p:grpSpPr>
          <a:xfrm>
            <a:off x="7380288" y="5373688"/>
            <a:ext cx="1511300" cy="1223962"/>
            <a:chOff x="4808" y="3385"/>
            <a:chExt cx="952" cy="771"/>
          </a:xfrm>
        </p:grpSpPr>
        <p:sp>
          <p:nvSpPr>
            <p:cNvPr id="26633" name="Line 99"/>
            <p:cNvSpPr/>
            <p:nvPr/>
          </p:nvSpPr>
          <p:spPr>
            <a:xfrm flipH="1">
              <a:off x="4808" y="3430"/>
              <a:ext cx="952" cy="635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4" name="Line 100"/>
            <p:cNvSpPr/>
            <p:nvPr/>
          </p:nvSpPr>
          <p:spPr>
            <a:xfrm>
              <a:off x="4944" y="3385"/>
              <a:ext cx="816" cy="771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2514600" y="374650"/>
            <a:ext cx="6324600" cy="5334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en-US" sz="3600" b="1" dirty="0">
                <a:latin typeface="Times New Roman" panose="02020603050405020304" pitchFamily="18" charset="0"/>
              </a:rPr>
              <a:t>break语句进一步说明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466725" y="1844675"/>
            <a:ext cx="5184775" cy="4176713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break</a:t>
            </a:r>
            <a:r>
              <a:rPr lang="zh-CN" altLang="en-US" sz="2800" dirty="0">
                <a:latin typeface="Times New Roman" panose="02020603050405020304" pitchFamily="18" charset="0"/>
              </a:rPr>
              <a:t>语句用于强制性中断循环，从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循环语句</a:t>
            </a:r>
            <a:r>
              <a:rPr lang="zh-CN" altLang="en-US" sz="2800" dirty="0">
                <a:latin typeface="Times New Roman" panose="02020603050405020304" pitchFamily="18" charset="0"/>
              </a:rPr>
              <a:t>跳出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结束整个循环，转移到循环语句后的语句去执行。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一般格式是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break 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</a:rPr>
              <a:t>执行流程如图：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  <p:grpSp>
        <p:nvGrpSpPr>
          <p:cNvPr id="27651" name="Group 8"/>
          <p:cNvGrpSpPr/>
          <p:nvPr/>
        </p:nvGrpSpPr>
        <p:grpSpPr>
          <a:xfrm>
            <a:off x="6156325" y="1412875"/>
            <a:ext cx="2519363" cy="5184775"/>
            <a:chOff x="3878" y="890"/>
            <a:chExt cx="1587" cy="3266"/>
          </a:xfrm>
        </p:grpSpPr>
        <p:pic>
          <p:nvPicPr>
            <p:cNvPr id="27652" name="Picture 30" descr="f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78" y="890"/>
              <a:ext cx="1587" cy="32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3" name="Oval 7"/>
            <p:cNvSpPr/>
            <p:nvPr/>
          </p:nvSpPr>
          <p:spPr>
            <a:xfrm>
              <a:off x="4966" y="2296"/>
              <a:ext cx="499" cy="544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2514600" y="374650"/>
            <a:ext cx="6324600" cy="5334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en-US" sz="3600" b="1" dirty="0">
                <a:latin typeface="Times New Roman" panose="02020603050405020304" pitchFamily="18" charset="0"/>
              </a:rPr>
              <a:t>break语句进一步说明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351837" cy="5240337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例：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int  main( 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{   int t;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for  (t=0;  t&lt;100;  t++)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{   printf(“%3d”, t);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 (t = =10) 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break;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}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return 0;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}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程序运行结果 </a:t>
            </a:r>
            <a:r>
              <a:rPr lang="en-US" altLang="zh-CN" sz="2400" dirty="0">
                <a:latin typeface="Times New Roman" panose="02020603050405020304" pitchFamily="18" charset="0"/>
              </a:rPr>
              <a:t>:   0  1  2  3  4  5  6  7  8  9  10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8675" name="Group 33"/>
          <p:cNvGrpSpPr/>
          <p:nvPr/>
        </p:nvGrpSpPr>
        <p:grpSpPr>
          <a:xfrm>
            <a:off x="5364163" y="1546225"/>
            <a:ext cx="3603625" cy="3827463"/>
            <a:chOff x="3198" y="1388"/>
            <a:chExt cx="2270" cy="2411"/>
          </a:xfrm>
        </p:grpSpPr>
        <p:sp>
          <p:nvSpPr>
            <p:cNvPr id="28676" name="Line 5"/>
            <p:cNvSpPr/>
            <p:nvPr/>
          </p:nvSpPr>
          <p:spPr>
            <a:xfrm>
              <a:off x="4333" y="1388"/>
              <a:ext cx="0" cy="157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77" name="Rectangle 6"/>
            <p:cNvSpPr/>
            <p:nvPr/>
          </p:nvSpPr>
          <p:spPr>
            <a:xfrm>
              <a:off x="3853" y="1545"/>
              <a:ext cx="960" cy="196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t=0</a:t>
              </a:r>
              <a:endParaRPr lang="en-US" altLang="zh-CN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78" name="Rectangle 7"/>
            <p:cNvSpPr/>
            <p:nvPr/>
          </p:nvSpPr>
          <p:spPr>
            <a:xfrm>
              <a:off x="3809" y="2409"/>
              <a:ext cx="961" cy="196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printf(“%3d”,t);</a:t>
              </a:r>
              <a:endParaRPr lang="zh-CN" altLang="en-US" sz="1600" b="0" i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9" name="Rectangle 8"/>
            <p:cNvSpPr/>
            <p:nvPr/>
          </p:nvSpPr>
          <p:spPr>
            <a:xfrm>
              <a:off x="3853" y="3170"/>
              <a:ext cx="960" cy="197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t++</a:t>
              </a:r>
              <a:endParaRPr lang="en-US" altLang="zh-CN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Rectangle 9"/>
            <p:cNvSpPr/>
            <p:nvPr/>
          </p:nvSpPr>
          <p:spPr>
            <a:xfrm>
              <a:off x="3565" y="3603"/>
              <a:ext cx="1484" cy="196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for</a:t>
              </a:r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Line 10"/>
            <p:cNvSpPr/>
            <p:nvPr/>
          </p:nvSpPr>
          <p:spPr>
            <a:xfrm>
              <a:off x="4333" y="1741"/>
              <a:ext cx="0" cy="158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82" name="AutoShape 11"/>
            <p:cNvSpPr/>
            <p:nvPr/>
          </p:nvSpPr>
          <p:spPr>
            <a:xfrm>
              <a:off x="3853" y="1899"/>
              <a:ext cx="960" cy="353"/>
            </a:xfrm>
            <a:prstGeom prst="diamond">
              <a:avLst/>
            </a:prstGeom>
            <a:noFill/>
            <a:ln w="38100" cap="sq" cmpd="sng">
              <a:solidFill>
                <a:srgbClr val="CC00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t&lt;100</a:t>
              </a:r>
              <a:endParaRPr lang="en-US" altLang="zh-CN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3" name="Line 12"/>
            <p:cNvSpPr/>
            <p:nvPr/>
          </p:nvSpPr>
          <p:spPr>
            <a:xfrm>
              <a:off x="4333" y="2252"/>
              <a:ext cx="0" cy="157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84" name="Line 13"/>
            <p:cNvSpPr/>
            <p:nvPr/>
          </p:nvSpPr>
          <p:spPr>
            <a:xfrm>
              <a:off x="4333" y="2605"/>
              <a:ext cx="0" cy="157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85" name="Line 15"/>
            <p:cNvSpPr/>
            <p:nvPr/>
          </p:nvSpPr>
          <p:spPr>
            <a:xfrm flipH="1">
              <a:off x="3198" y="3485"/>
              <a:ext cx="1135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86" name="Line 16"/>
            <p:cNvSpPr/>
            <p:nvPr/>
          </p:nvSpPr>
          <p:spPr>
            <a:xfrm flipV="1">
              <a:off x="3198" y="1820"/>
              <a:ext cx="0" cy="1655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87" name="Line 17"/>
            <p:cNvSpPr/>
            <p:nvPr/>
          </p:nvSpPr>
          <p:spPr>
            <a:xfrm>
              <a:off x="3198" y="1820"/>
              <a:ext cx="1135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88" name="Line 18"/>
            <p:cNvSpPr/>
            <p:nvPr/>
          </p:nvSpPr>
          <p:spPr>
            <a:xfrm>
              <a:off x="4813" y="2075"/>
              <a:ext cx="655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89" name="Line 19"/>
            <p:cNvSpPr/>
            <p:nvPr/>
          </p:nvSpPr>
          <p:spPr>
            <a:xfrm flipH="1">
              <a:off x="5462" y="2095"/>
              <a:ext cx="3" cy="1607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90" name="Line 21"/>
            <p:cNvSpPr/>
            <p:nvPr/>
          </p:nvSpPr>
          <p:spPr>
            <a:xfrm>
              <a:off x="4332" y="3022"/>
              <a:ext cx="0" cy="151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28691" name="Text Box 22"/>
            <p:cNvSpPr txBox="1"/>
            <p:nvPr/>
          </p:nvSpPr>
          <p:spPr>
            <a:xfrm>
              <a:off x="4785" y="1842"/>
              <a:ext cx="18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Line 26"/>
            <p:cNvSpPr/>
            <p:nvPr/>
          </p:nvSpPr>
          <p:spPr>
            <a:xfrm>
              <a:off x="4332" y="3385"/>
              <a:ext cx="0" cy="90"/>
            </a:xfrm>
            <a:prstGeom prst="line">
              <a:avLst/>
            </a:prstGeom>
            <a:ln w="38100" cap="flat" cmpd="sng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3" name="Line 27"/>
            <p:cNvSpPr/>
            <p:nvPr/>
          </p:nvSpPr>
          <p:spPr>
            <a:xfrm flipH="1">
              <a:off x="5057" y="3702"/>
              <a:ext cx="408" cy="0"/>
            </a:xfrm>
            <a:prstGeom prst="line">
              <a:avLst/>
            </a:prstGeom>
            <a:ln w="38100" cap="flat" cmpd="sng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8694" name="Line 28"/>
            <p:cNvSpPr/>
            <p:nvPr/>
          </p:nvSpPr>
          <p:spPr>
            <a:xfrm>
              <a:off x="4785" y="2886"/>
              <a:ext cx="680" cy="0"/>
            </a:xfrm>
            <a:prstGeom prst="line">
              <a:avLst/>
            </a:prstGeom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5" name="Text Box 29"/>
            <p:cNvSpPr txBox="1"/>
            <p:nvPr/>
          </p:nvSpPr>
          <p:spPr>
            <a:xfrm>
              <a:off x="4014" y="2205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</a:t>
              </a:r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6" name="AutoShape 30"/>
            <p:cNvSpPr/>
            <p:nvPr/>
          </p:nvSpPr>
          <p:spPr>
            <a:xfrm>
              <a:off x="3878" y="2740"/>
              <a:ext cx="907" cy="272"/>
            </a:xfrm>
            <a:prstGeom prst="diamond">
              <a:avLst/>
            </a:prstGeom>
            <a:noFill/>
            <a:ln w="38100" cap="sq" cmpd="sng">
              <a:solidFill>
                <a:srgbClr val="3399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b="0" i="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 == 10</a:t>
              </a:r>
              <a:endParaRPr lang="en-US" altLang="zh-CN" sz="1600" b="0" i="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Text Box 31"/>
            <p:cNvSpPr txBox="1"/>
            <p:nvPr/>
          </p:nvSpPr>
          <p:spPr>
            <a:xfrm>
              <a:off x="4785" y="2701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</a:t>
              </a:r>
              <a:r>
                <a:rPr lang="en-US" altLang="zh-CN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8" name="Text Box 32"/>
            <p:cNvSpPr txBox="1"/>
            <p:nvPr/>
          </p:nvSpPr>
          <p:spPr>
            <a:xfrm>
              <a:off x="4106" y="2991"/>
              <a:ext cx="18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3600" b="1" dirty="0">
                <a:latin typeface="Times New Roman" panose="02020603050405020304" pitchFamily="18" charset="0"/>
              </a:rPr>
              <a:t>continue </a:t>
            </a:r>
            <a:r>
              <a:rPr lang="zh-CN" altLang="en-US" sz="3600" b="1" dirty="0">
                <a:latin typeface="Times New Roman" panose="02020603050405020304" pitchFamily="18" charset="0"/>
              </a:rPr>
              <a:t>语句 </a:t>
            </a:r>
            <a:endParaRPr lang="zh-CN" alt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39592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作用：提前结束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本次循环</a:t>
            </a:r>
            <a:r>
              <a:rPr lang="zh-CN" altLang="en-US" dirty="0">
                <a:latin typeface="Times New Roman" panose="02020603050405020304" pitchFamily="18" charset="0"/>
              </a:rPr>
              <a:t>，强行执行下一次循环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一般格式是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continue 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lang="zh-CN" altLang="en-US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执行流程如图：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pSp>
        <p:nvGrpSpPr>
          <p:cNvPr id="29699" name="Group 8"/>
          <p:cNvGrpSpPr/>
          <p:nvPr/>
        </p:nvGrpSpPr>
        <p:grpSpPr>
          <a:xfrm>
            <a:off x="6248400" y="2044700"/>
            <a:ext cx="2211388" cy="4697413"/>
            <a:chOff x="3516" y="1361"/>
            <a:chExt cx="1393" cy="2959"/>
          </a:xfrm>
        </p:grpSpPr>
        <p:pic>
          <p:nvPicPr>
            <p:cNvPr id="29700" name="Picture 48" descr="f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16" y="1361"/>
              <a:ext cx="1393" cy="295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701" name="Oval 7"/>
            <p:cNvSpPr/>
            <p:nvPr/>
          </p:nvSpPr>
          <p:spPr>
            <a:xfrm>
              <a:off x="4286" y="2614"/>
              <a:ext cx="545" cy="544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sz="3600" b="1" dirty="0">
                <a:latin typeface="Times New Roman" panose="02020603050405020304" pitchFamily="18" charset="0"/>
              </a:rPr>
              <a:t>区别 </a:t>
            </a:r>
            <a:endParaRPr lang="zh-CN" alt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0722" name="Group 6"/>
          <p:cNvGrpSpPr/>
          <p:nvPr/>
        </p:nvGrpSpPr>
        <p:grpSpPr>
          <a:xfrm>
            <a:off x="1547813" y="1412875"/>
            <a:ext cx="2519362" cy="5184775"/>
            <a:chOff x="3878" y="890"/>
            <a:chExt cx="1587" cy="3266"/>
          </a:xfrm>
        </p:grpSpPr>
        <p:pic>
          <p:nvPicPr>
            <p:cNvPr id="30723" name="Picture 30" descr="f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78" y="890"/>
              <a:ext cx="1587" cy="32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4" name="Oval 8"/>
            <p:cNvSpPr/>
            <p:nvPr/>
          </p:nvSpPr>
          <p:spPr>
            <a:xfrm>
              <a:off x="4966" y="2296"/>
              <a:ext cx="499" cy="544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25" name="Group 9"/>
          <p:cNvGrpSpPr/>
          <p:nvPr/>
        </p:nvGrpSpPr>
        <p:grpSpPr>
          <a:xfrm>
            <a:off x="5529263" y="1700213"/>
            <a:ext cx="2714625" cy="4968875"/>
            <a:chOff x="3516" y="1361"/>
            <a:chExt cx="1393" cy="2959"/>
          </a:xfrm>
        </p:grpSpPr>
        <p:pic>
          <p:nvPicPr>
            <p:cNvPr id="30726" name="Picture 48" descr="f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6" y="1361"/>
              <a:ext cx="1393" cy="295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7" name="Oval 11"/>
            <p:cNvSpPr/>
            <p:nvPr/>
          </p:nvSpPr>
          <p:spPr>
            <a:xfrm>
              <a:off x="4286" y="2614"/>
              <a:ext cx="545" cy="544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1" dirty="0">
                <a:latin typeface="Times New Roman" panose="02020603050405020304" pitchFamily="18" charset="0"/>
              </a:rPr>
              <a:t>continue</a:t>
            </a:r>
            <a:r>
              <a:rPr lang="zh-CN" altLang="en-US" b="1" dirty="0">
                <a:latin typeface="Times New Roman" panose="02020603050405020304" pitchFamily="18" charset="0"/>
              </a:rPr>
              <a:t>语句举例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8595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135938" cy="5026025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问题：输入整数，只输出正数。（当用户输入</a:t>
            </a:r>
            <a:r>
              <a:rPr lang="en-US" altLang="zh-CN" sz="2800" dirty="0">
                <a:latin typeface="Times New Roman" panose="02020603050405020304" pitchFamily="18" charset="0"/>
              </a:rPr>
              <a:t>100</a:t>
            </a:r>
            <a:r>
              <a:rPr lang="zh-CN" altLang="en-US" sz="2800" dirty="0">
                <a:latin typeface="Times New Roman" panose="02020603050405020304" pitchFamily="18" charset="0"/>
              </a:rPr>
              <a:t>时，表示结束）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问题分析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输入整数，大于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输出，小于等于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继续输入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什么时候结束？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算法设计：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1747" name="Group 79"/>
          <p:cNvGrpSpPr/>
          <p:nvPr/>
        </p:nvGrpSpPr>
        <p:grpSpPr>
          <a:xfrm>
            <a:off x="3779838" y="3213100"/>
            <a:ext cx="5011737" cy="3446463"/>
            <a:chOff x="2018" y="2029"/>
            <a:chExt cx="3157" cy="2171"/>
          </a:xfrm>
        </p:grpSpPr>
        <p:sp>
          <p:nvSpPr>
            <p:cNvPr id="31748" name="Rectangle 15"/>
            <p:cNvSpPr/>
            <p:nvPr/>
          </p:nvSpPr>
          <p:spPr>
            <a:xfrm>
              <a:off x="3690" y="3960"/>
              <a:ext cx="1485" cy="240"/>
            </a:xfrm>
            <a:prstGeom prst="rect">
              <a:avLst/>
            </a:prstGeom>
            <a:noFill/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执行循环的下一条语句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49" name="Rectangle 14"/>
            <p:cNvSpPr/>
            <p:nvPr/>
          </p:nvSpPr>
          <p:spPr>
            <a:xfrm>
              <a:off x="2354" y="2216"/>
              <a:ext cx="1587" cy="23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scanf (“</a:t>
              </a:r>
              <a:r>
                <a:rPr lang="zh-CN" altLang="en-US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%d ”, &amp;x )</a:t>
              </a:r>
              <a:r>
                <a:rPr lang="en-US" altLang="zh-CN" b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0" name="AutoShape 17"/>
            <p:cNvSpPr/>
            <p:nvPr/>
          </p:nvSpPr>
          <p:spPr>
            <a:xfrm>
              <a:off x="2672" y="3568"/>
              <a:ext cx="952" cy="338"/>
            </a:xfrm>
            <a:prstGeom prst="diamond">
              <a:avLst/>
            </a:prstGeom>
            <a:noFill/>
            <a:ln w="38100" cap="sq" cmpd="sng">
              <a:solidFill>
                <a:srgbClr val="CC00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x  ! = 100</a:t>
              </a:r>
              <a:r>
                <a:rPr lang="en-US" altLang="zh-CN" b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Line 18"/>
            <p:cNvSpPr/>
            <p:nvPr/>
          </p:nvSpPr>
          <p:spPr>
            <a:xfrm>
              <a:off x="3630" y="3743"/>
              <a:ext cx="720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2" name="Text Box 22"/>
            <p:cNvSpPr txBox="1"/>
            <p:nvPr/>
          </p:nvSpPr>
          <p:spPr>
            <a:xfrm>
              <a:off x="3675" y="3600"/>
              <a:ext cx="164" cy="1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2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2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Text Box 24"/>
            <p:cNvSpPr txBox="1"/>
            <p:nvPr/>
          </p:nvSpPr>
          <p:spPr>
            <a:xfrm>
              <a:off x="2808" y="3941"/>
              <a:ext cx="284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4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4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Line 25"/>
            <p:cNvSpPr/>
            <p:nvPr/>
          </p:nvSpPr>
          <p:spPr>
            <a:xfrm>
              <a:off x="3147" y="3919"/>
              <a:ext cx="0" cy="192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5" name="Line 26"/>
            <p:cNvSpPr/>
            <p:nvPr/>
          </p:nvSpPr>
          <p:spPr>
            <a:xfrm flipH="1">
              <a:off x="2034" y="4111"/>
              <a:ext cx="1104" cy="0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56" name="Line 27"/>
            <p:cNvSpPr/>
            <p:nvPr/>
          </p:nvSpPr>
          <p:spPr>
            <a:xfrm>
              <a:off x="2018" y="2092"/>
              <a:ext cx="1071" cy="0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1757" name="AutoShape 29"/>
            <p:cNvSpPr/>
            <p:nvPr/>
          </p:nvSpPr>
          <p:spPr>
            <a:xfrm>
              <a:off x="2699" y="2641"/>
              <a:ext cx="817" cy="272"/>
            </a:xfrm>
            <a:prstGeom prst="diamond">
              <a:avLst/>
            </a:prstGeom>
            <a:noFill/>
            <a:ln w="38100" cap="sq" cmpd="sng">
              <a:solidFill>
                <a:srgbClr val="3399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x&lt;=0</a:t>
              </a:r>
              <a:r>
                <a:rPr lang="en-US" altLang="zh-CN" b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8" name="Rectangle 31"/>
            <p:cNvSpPr/>
            <p:nvPr/>
          </p:nvSpPr>
          <p:spPr>
            <a:xfrm>
              <a:off x="2355" y="3090"/>
              <a:ext cx="1587" cy="2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printf(“ %d”, x )</a:t>
              </a:r>
              <a:r>
                <a:rPr lang="en-US" altLang="zh-CN" i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sz="240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9" name="Line 34"/>
            <p:cNvSpPr/>
            <p:nvPr/>
          </p:nvSpPr>
          <p:spPr>
            <a:xfrm flipH="1">
              <a:off x="2018" y="2782"/>
              <a:ext cx="681" cy="0"/>
            </a:xfrm>
            <a:prstGeom prst="line">
              <a:avLst/>
            </a:prstGeom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0" name="Line 36"/>
            <p:cNvSpPr/>
            <p:nvPr/>
          </p:nvSpPr>
          <p:spPr>
            <a:xfrm>
              <a:off x="3107" y="2908"/>
              <a:ext cx="0" cy="192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1761" name="Line 37"/>
            <p:cNvSpPr/>
            <p:nvPr/>
          </p:nvSpPr>
          <p:spPr>
            <a:xfrm>
              <a:off x="3098" y="2455"/>
              <a:ext cx="0" cy="192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1762" name="Text Box 38"/>
            <p:cNvSpPr txBox="1"/>
            <p:nvPr/>
          </p:nvSpPr>
          <p:spPr>
            <a:xfrm>
              <a:off x="2441" y="2607"/>
              <a:ext cx="284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4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4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3" name="Text Box 39"/>
            <p:cNvSpPr txBox="1"/>
            <p:nvPr/>
          </p:nvSpPr>
          <p:spPr>
            <a:xfrm>
              <a:off x="3134" y="2931"/>
              <a:ext cx="164" cy="1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2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2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4" name="Line 42"/>
            <p:cNvSpPr/>
            <p:nvPr/>
          </p:nvSpPr>
          <p:spPr>
            <a:xfrm>
              <a:off x="4350" y="3752"/>
              <a:ext cx="0" cy="227"/>
            </a:xfrm>
            <a:prstGeom prst="line">
              <a:avLst/>
            </a:prstGeom>
            <a:ln w="38100" cap="flat" cmpd="sng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65" name="AutoShape 45"/>
            <p:cNvSpPr/>
            <p:nvPr/>
          </p:nvSpPr>
          <p:spPr>
            <a:xfrm>
              <a:off x="2353" y="2228"/>
              <a:ext cx="1543" cy="227"/>
            </a:xfrm>
            <a:prstGeom prst="parallelogram">
              <a:avLst>
                <a:gd name="adj" fmla="val 73132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6" name="AutoShape 46"/>
            <p:cNvSpPr/>
            <p:nvPr/>
          </p:nvSpPr>
          <p:spPr>
            <a:xfrm>
              <a:off x="2354" y="3090"/>
              <a:ext cx="1543" cy="227"/>
            </a:xfrm>
            <a:prstGeom prst="parallelogram">
              <a:avLst>
                <a:gd name="adj" fmla="val 73132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7" name="Line 48"/>
            <p:cNvSpPr/>
            <p:nvPr/>
          </p:nvSpPr>
          <p:spPr>
            <a:xfrm>
              <a:off x="3107" y="2029"/>
              <a:ext cx="0" cy="192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1768" name="Line 49"/>
            <p:cNvSpPr/>
            <p:nvPr/>
          </p:nvSpPr>
          <p:spPr>
            <a:xfrm>
              <a:off x="3107" y="3339"/>
              <a:ext cx="0" cy="24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1769" name="Line 50"/>
            <p:cNvSpPr/>
            <p:nvPr/>
          </p:nvSpPr>
          <p:spPr>
            <a:xfrm flipH="1">
              <a:off x="2043" y="4116"/>
              <a:ext cx="1104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70" name="Line 51"/>
            <p:cNvSpPr/>
            <p:nvPr/>
          </p:nvSpPr>
          <p:spPr>
            <a:xfrm>
              <a:off x="2027" y="2097"/>
              <a:ext cx="1071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1771" name="Line 52"/>
            <p:cNvSpPr/>
            <p:nvPr/>
          </p:nvSpPr>
          <p:spPr>
            <a:xfrm>
              <a:off x="3107" y="2460"/>
              <a:ext cx="0" cy="192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1772" name="Line 54"/>
            <p:cNvSpPr/>
            <p:nvPr/>
          </p:nvSpPr>
          <p:spPr>
            <a:xfrm>
              <a:off x="2028" y="2097"/>
              <a:ext cx="0" cy="2041"/>
            </a:xfrm>
            <a:prstGeom prst="line">
              <a:avLst/>
            </a:prstGeom>
            <a:ln w="38100" cap="flat" cmpd="sng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1773" name="Diagram 8"/>
          <p:cNvGrpSpPr/>
          <p:nvPr/>
        </p:nvGrpSpPr>
        <p:grpSpPr>
          <a:xfrm>
            <a:off x="6659563" y="836613"/>
            <a:ext cx="2995612" cy="3860800"/>
            <a:chOff x="930" y="-267"/>
            <a:chExt cx="3856" cy="4803"/>
          </a:xfrm>
        </p:grpSpPr>
        <p:sp>
          <p:nvSpPr>
            <p:cNvPr id="31774" name="_s1028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5" name="_s1029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6" name="_s1030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7" name="_s1031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8" name="_s1032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9" name="_s1033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2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算法设计</a:t>
              </a:r>
              <a:endParaRPr lang="zh-CN" altLang="en-US" sz="12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0" name="_s1034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2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12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1" name="_s1035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2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    </a:t>
              </a:r>
              <a:endParaRPr lang="zh-CN" altLang="en-US" sz="12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2" name="_s1036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4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sz="14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3" name="_s1037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3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13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char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charRg st="31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charRg st="3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charRg st="36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charRg st="6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charRg st="66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5903912" cy="5589587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黑体" panose="02010609060101010101" pitchFamily="49" charset="-122"/>
              </a:rPr>
              <a:t>编码实现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32770" name="Rectangle 4"/>
          <p:cNvSpPr/>
          <p:nvPr/>
        </p:nvSpPr>
        <p:spPr>
          <a:xfrm>
            <a:off x="0" y="2276475"/>
            <a:ext cx="6767513" cy="4752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int  main( )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{     int   x 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do { 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scanf (“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%d ”, &amp;x ) 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if   ( x &lt;= 0 )   </a:t>
            </a:r>
            <a:r>
              <a:rPr lang="en-US" altLang="zh-CN" sz="32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continue </a:t>
            </a:r>
            <a:r>
              <a:rPr lang="zh-CN" altLang="en-US" sz="32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32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printf(“ %d”, x ) ;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} while   ( x!=100 ) </a:t>
            </a:r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i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printf (“\n Program Over\n" ) 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return 0;</a:t>
            </a:r>
            <a:r>
              <a:rPr lang="zh-CN" altLang="en-US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2514600" y="333375"/>
            <a:ext cx="63246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b="1" dirty="0">
                <a:latin typeface="Times New Roman" panose="02020603050405020304" pitchFamily="18" charset="0"/>
              </a:rPr>
              <a:t>continue</a:t>
            </a:r>
            <a:r>
              <a:rPr lang="zh-CN" altLang="en-US" b="1" dirty="0">
                <a:latin typeface="Times New Roman" panose="02020603050405020304" pitchFamily="18" charset="0"/>
              </a:rPr>
              <a:t>语句举例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2772" name="Group 31"/>
          <p:cNvGrpSpPr/>
          <p:nvPr/>
        </p:nvGrpSpPr>
        <p:grpSpPr>
          <a:xfrm>
            <a:off x="5219700" y="1343025"/>
            <a:ext cx="3887788" cy="2590800"/>
            <a:chOff x="3288" y="846"/>
            <a:chExt cx="2449" cy="1632"/>
          </a:xfrm>
        </p:grpSpPr>
        <p:sp>
          <p:nvSpPr>
            <p:cNvPr id="32773" name="Rectangle 15"/>
            <p:cNvSpPr/>
            <p:nvPr/>
          </p:nvSpPr>
          <p:spPr>
            <a:xfrm>
              <a:off x="4422" y="2259"/>
              <a:ext cx="1315" cy="219"/>
            </a:xfrm>
            <a:prstGeom prst="rect">
              <a:avLst/>
            </a:prstGeom>
            <a:noFill/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16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执行循环的下一条语句</a:t>
              </a:r>
              <a:endParaRPr lang="zh-CN" altLang="en-US" sz="16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Rectangle 14"/>
            <p:cNvSpPr/>
            <p:nvPr/>
          </p:nvSpPr>
          <p:spPr>
            <a:xfrm>
              <a:off x="3549" y="983"/>
              <a:ext cx="1327" cy="18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scanf (“</a:t>
              </a:r>
              <a:r>
                <a:rPr lang="zh-CN" altLang="en-US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%d ”, &amp;x )</a:t>
              </a:r>
              <a:r>
                <a:rPr lang="en-US" altLang="zh-CN" b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AutoShape 17"/>
            <p:cNvSpPr/>
            <p:nvPr/>
          </p:nvSpPr>
          <p:spPr>
            <a:xfrm>
              <a:off x="3795" y="1972"/>
              <a:ext cx="739" cy="247"/>
            </a:xfrm>
            <a:prstGeom prst="diamond">
              <a:avLst/>
            </a:prstGeom>
            <a:noFill/>
            <a:ln w="38100" cap="sq" cmpd="sng">
              <a:solidFill>
                <a:srgbClr val="CC00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x  ! = 100</a:t>
              </a:r>
              <a:r>
                <a:rPr lang="en-US" altLang="zh-CN" b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Line 18"/>
            <p:cNvSpPr/>
            <p:nvPr/>
          </p:nvSpPr>
          <p:spPr>
            <a:xfrm>
              <a:off x="4538" y="2100"/>
              <a:ext cx="559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777" name="Text Box 22"/>
            <p:cNvSpPr txBox="1"/>
            <p:nvPr/>
          </p:nvSpPr>
          <p:spPr>
            <a:xfrm>
              <a:off x="4555" y="1934"/>
              <a:ext cx="164" cy="1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2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2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Text Box 24"/>
            <p:cNvSpPr txBox="1"/>
            <p:nvPr/>
          </p:nvSpPr>
          <p:spPr>
            <a:xfrm>
              <a:off x="3833" y="2206"/>
              <a:ext cx="283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4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4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9" name="Line 25"/>
            <p:cNvSpPr/>
            <p:nvPr/>
          </p:nvSpPr>
          <p:spPr>
            <a:xfrm>
              <a:off x="4164" y="2229"/>
              <a:ext cx="0" cy="14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780" name="Line 26"/>
            <p:cNvSpPr/>
            <p:nvPr/>
          </p:nvSpPr>
          <p:spPr>
            <a:xfrm flipH="1">
              <a:off x="3300" y="2369"/>
              <a:ext cx="857" cy="0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781" name="Line 27"/>
            <p:cNvSpPr/>
            <p:nvPr/>
          </p:nvSpPr>
          <p:spPr>
            <a:xfrm>
              <a:off x="3288" y="892"/>
              <a:ext cx="831" cy="0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2782" name="AutoShape 29"/>
            <p:cNvSpPr/>
            <p:nvPr/>
          </p:nvSpPr>
          <p:spPr>
            <a:xfrm>
              <a:off x="3816" y="1294"/>
              <a:ext cx="634" cy="199"/>
            </a:xfrm>
            <a:prstGeom prst="diamond">
              <a:avLst/>
            </a:prstGeom>
            <a:noFill/>
            <a:ln w="38100" cap="sq" cmpd="sng">
              <a:solidFill>
                <a:srgbClr val="3399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x&lt;=0</a:t>
              </a:r>
              <a:r>
                <a:rPr lang="en-US" altLang="zh-CN" b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Rectangle 31"/>
            <p:cNvSpPr/>
            <p:nvPr/>
          </p:nvSpPr>
          <p:spPr>
            <a:xfrm>
              <a:off x="3549" y="1622"/>
              <a:ext cx="1232" cy="1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i="0" dirty="0">
                  <a:latin typeface="Arial" panose="020B0604020202020204" pitchFamily="34" charset="0"/>
                  <a:ea typeface="宋体" panose="02010600030101010101" pitchFamily="2" charset="-122"/>
                </a:rPr>
                <a:t>printf(“ %d”, x )</a:t>
              </a:r>
              <a:r>
                <a:rPr lang="en-US" altLang="zh-CN" i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sz="240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Line 34"/>
            <p:cNvSpPr/>
            <p:nvPr/>
          </p:nvSpPr>
          <p:spPr>
            <a:xfrm flipH="1">
              <a:off x="3288" y="1397"/>
              <a:ext cx="528" cy="0"/>
            </a:xfrm>
            <a:prstGeom prst="line">
              <a:avLst/>
            </a:prstGeom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5" name="Line 36"/>
            <p:cNvSpPr/>
            <p:nvPr/>
          </p:nvSpPr>
          <p:spPr>
            <a:xfrm>
              <a:off x="4133" y="1489"/>
              <a:ext cx="0" cy="14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2786" name="Line 37"/>
            <p:cNvSpPr/>
            <p:nvPr/>
          </p:nvSpPr>
          <p:spPr>
            <a:xfrm>
              <a:off x="4126" y="1158"/>
              <a:ext cx="0" cy="140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2787" name="Text Box 38"/>
            <p:cNvSpPr txBox="1"/>
            <p:nvPr/>
          </p:nvSpPr>
          <p:spPr>
            <a:xfrm>
              <a:off x="3584" y="1208"/>
              <a:ext cx="284" cy="1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4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4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8" name="Text Box 39"/>
            <p:cNvSpPr txBox="1"/>
            <p:nvPr/>
          </p:nvSpPr>
          <p:spPr>
            <a:xfrm>
              <a:off x="4136" y="1481"/>
              <a:ext cx="164" cy="1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2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200" b="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9" name="Line 42"/>
            <p:cNvSpPr/>
            <p:nvPr/>
          </p:nvSpPr>
          <p:spPr>
            <a:xfrm>
              <a:off x="5097" y="2106"/>
              <a:ext cx="0" cy="166"/>
            </a:xfrm>
            <a:prstGeom prst="line">
              <a:avLst/>
            </a:prstGeom>
            <a:ln w="38100" cap="flat" cmpd="sng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90" name="AutoShape 45"/>
            <p:cNvSpPr/>
            <p:nvPr/>
          </p:nvSpPr>
          <p:spPr>
            <a:xfrm>
              <a:off x="3515" y="992"/>
              <a:ext cx="1373" cy="171"/>
            </a:xfrm>
            <a:prstGeom prst="parallelogram">
              <a:avLst>
                <a:gd name="adj" fmla="val 73306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1" name="AutoShape 46"/>
            <p:cNvSpPr/>
            <p:nvPr/>
          </p:nvSpPr>
          <p:spPr>
            <a:xfrm>
              <a:off x="3549" y="1622"/>
              <a:ext cx="1197" cy="166"/>
            </a:xfrm>
            <a:prstGeom prst="parallelogram">
              <a:avLst>
                <a:gd name="adj" fmla="val 73146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2" name="Line 48"/>
            <p:cNvSpPr/>
            <p:nvPr/>
          </p:nvSpPr>
          <p:spPr>
            <a:xfrm>
              <a:off x="4133" y="846"/>
              <a:ext cx="0" cy="14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2793" name="Line 49"/>
            <p:cNvSpPr/>
            <p:nvPr/>
          </p:nvSpPr>
          <p:spPr>
            <a:xfrm>
              <a:off x="4133" y="1804"/>
              <a:ext cx="0" cy="176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2794" name="Line 50"/>
            <p:cNvSpPr/>
            <p:nvPr/>
          </p:nvSpPr>
          <p:spPr>
            <a:xfrm flipH="1">
              <a:off x="3307" y="2373"/>
              <a:ext cx="857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795" name="Line 51"/>
            <p:cNvSpPr/>
            <p:nvPr/>
          </p:nvSpPr>
          <p:spPr>
            <a:xfrm>
              <a:off x="3295" y="896"/>
              <a:ext cx="831" cy="0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2796" name="Line 52"/>
            <p:cNvSpPr/>
            <p:nvPr/>
          </p:nvSpPr>
          <p:spPr>
            <a:xfrm>
              <a:off x="4133" y="1161"/>
              <a:ext cx="0" cy="141"/>
            </a:xfrm>
            <a:prstGeom prst="line">
              <a:avLst/>
            </a:prstGeom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2797" name="Line 54"/>
            <p:cNvSpPr/>
            <p:nvPr/>
          </p:nvSpPr>
          <p:spPr>
            <a:xfrm>
              <a:off x="3296" y="896"/>
              <a:ext cx="0" cy="1493"/>
            </a:xfrm>
            <a:prstGeom prst="line">
              <a:avLst/>
            </a:prstGeom>
            <a:ln w="38100" cap="flat" cmpd="sng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3"/>
          <p:cNvSpPr>
            <a:spLocks noGrp="1"/>
          </p:cNvSpPr>
          <p:nvPr>
            <p:ph type="body"/>
          </p:nvPr>
        </p:nvSpPr>
        <p:spPr>
          <a:xfrm>
            <a:off x="433705" y="1522730"/>
            <a:ext cx="8635365" cy="4785995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语言中提供的、可用于组成循环结构的语句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600" dirty="0">
                <a:latin typeface="Times New Roman" panose="02020603050405020304" pitchFamily="18" charset="0"/>
              </a:rPr>
              <a:t>搭配 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break</a:t>
            </a:r>
            <a:r>
              <a:rPr lang="zh-CN" altLang="en-US" sz="3600" dirty="0">
                <a:latin typeface="Times New Roman" panose="02020603050405020304" pitchFamily="18" charset="0"/>
              </a:rPr>
              <a:t>、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continue</a:t>
            </a:r>
            <a:endParaRPr lang="en-US" altLang="zh-CN" sz="36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1"/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18" name="Rectangle 2"/>
          <p:cNvSpPr/>
          <p:nvPr/>
        </p:nvSpPr>
        <p:spPr>
          <a:xfrm>
            <a:off x="2555875" y="188913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zh-CN" altLang="en-US" sz="4000" b="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 </a:t>
            </a:r>
            <a:endParaRPr lang="zh-CN" altLang="en-US" sz="4000" b="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-180975" y="188913"/>
            <a:ext cx="9144000" cy="739775"/>
          </a:xfrm>
        </p:spPr>
        <p:txBody>
          <a:bodyPr vert="horz" wrap="square" lIns="91440" tIns="45720" rIns="91440" bIns="45720" anchor="ctr" anchorCtr="0"/>
          <a:p>
            <a:r>
              <a:rPr lang="en-US" altLang="zh-CN" b="1" dirty="0">
                <a:latin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</a:rPr>
              <a:t>程序举例 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577850" y="2071688"/>
            <a:ext cx="8137525" cy="1466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间的全部素数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84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0" y="0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65100" imgH="215900" progId="Equation.3">
                  <p:embed/>
                </p:oleObj>
              </mc:Choice>
              <mc:Fallback>
                <p:oleObj name="" r:id="rId1" imgW="1651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25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5" name="Diagram 8"/>
          <p:cNvGrpSpPr/>
          <p:nvPr/>
        </p:nvGrpSpPr>
        <p:grpSpPr>
          <a:xfrm>
            <a:off x="4643438" y="1873250"/>
            <a:ext cx="3960812" cy="4984750"/>
            <a:chOff x="930" y="-267"/>
            <a:chExt cx="3856" cy="4803"/>
          </a:xfrm>
        </p:grpSpPr>
        <p:sp>
          <p:nvSpPr>
            <p:cNvPr id="35846" name="_s2052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47" name="_s2053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48" name="_s2054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49" name="_s2055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0" name="_s2056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1" name="_s2057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2" name="_s2058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_s2059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4" name="_s2060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5" name="_s2061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7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17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4"/>
          <p:cNvSpPr>
            <a:spLocks noGrp="1"/>
          </p:cNvSpPr>
          <p:nvPr>
            <p:ph idx="1"/>
          </p:nvPr>
        </p:nvSpPr>
        <p:spPr>
          <a:xfrm>
            <a:off x="106363" y="1455738"/>
            <a:ext cx="9037637" cy="521335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问题分析：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重点是如何判断是素数？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什么是素数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一个正整数，除了能表示为它自己和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的乘积以外，不能表示为任何其它两个正整数的乘积。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例如，</a:t>
            </a:r>
            <a:r>
              <a:rPr lang="en-US" altLang="zh-CN" sz="2000" dirty="0">
                <a:latin typeface="Times New Roman" panose="02020603050405020304" pitchFamily="18" charset="0"/>
              </a:rPr>
              <a:t>15</a:t>
            </a:r>
            <a:r>
              <a:rPr lang="zh-CN" altLang="en-US" sz="2000" dirty="0">
                <a:latin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</a:rPr>
              <a:t>3*5</a:t>
            </a:r>
            <a:r>
              <a:rPr lang="zh-CN" altLang="en-US" sz="2000" dirty="0">
                <a:latin typeface="Times New Roman" panose="02020603050405020304" pitchFamily="18" charset="0"/>
              </a:rPr>
              <a:t>，所以</a:t>
            </a:r>
            <a:r>
              <a:rPr lang="en-US" altLang="zh-CN" sz="2000" dirty="0">
                <a:latin typeface="Times New Roman" panose="02020603050405020304" pitchFamily="18" charset="0"/>
              </a:rPr>
              <a:t>15</a:t>
            </a:r>
            <a:r>
              <a:rPr lang="zh-CN" altLang="en-US" sz="2000" dirty="0">
                <a:latin typeface="Times New Roman" panose="02020603050405020304" pitchFamily="18" charset="0"/>
              </a:rPr>
              <a:t>不是素数；</a:t>
            </a:r>
            <a:r>
              <a:rPr lang="en-US" altLang="zh-CN" sz="2000" dirty="0">
                <a:latin typeface="Times New Roman" panose="02020603050405020304" pitchFamily="18" charset="0"/>
              </a:rPr>
              <a:t>13</a:t>
            </a:r>
            <a:r>
              <a:rPr lang="zh-CN" altLang="en-US" sz="2000" dirty="0">
                <a:latin typeface="Times New Roman" panose="02020603050405020304" pitchFamily="18" charset="0"/>
              </a:rPr>
              <a:t>除了等于</a:t>
            </a:r>
            <a:r>
              <a:rPr lang="en-US" altLang="zh-CN" sz="2000" dirty="0">
                <a:latin typeface="Times New Roman" panose="02020603050405020304" pitchFamily="18" charset="0"/>
              </a:rPr>
              <a:t>13*1</a:t>
            </a:r>
            <a:r>
              <a:rPr lang="zh-CN" altLang="en-US" sz="2000" dirty="0">
                <a:latin typeface="Times New Roman" panose="02020603050405020304" pitchFamily="18" charset="0"/>
              </a:rPr>
              <a:t>以外，不能表示为其它任何两个整数的乘积，所以</a:t>
            </a:r>
            <a:r>
              <a:rPr lang="en-US" altLang="zh-CN" sz="2000" dirty="0">
                <a:latin typeface="Times New Roman" panose="02020603050405020304" pitchFamily="18" charset="0"/>
              </a:rPr>
              <a:t>13</a:t>
            </a:r>
            <a:r>
              <a:rPr lang="zh-CN" altLang="en-US" sz="2000" dirty="0">
                <a:latin typeface="Times New Roman" panose="02020603050405020304" pitchFamily="18" charset="0"/>
              </a:rPr>
              <a:t>是一个素数。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866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67" name="Diagram 8"/>
          <p:cNvGrpSpPr/>
          <p:nvPr/>
        </p:nvGrpSpPr>
        <p:grpSpPr>
          <a:xfrm>
            <a:off x="5435600" y="3197225"/>
            <a:ext cx="3960813" cy="4984750"/>
            <a:chOff x="930" y="-267"/>
            <a:chExt cx="3856" cy="4803"/>
          </a:xfrm>
        </p:grpSpPr>
        <p:sp>
          <p:nvSpPr>
            <p:cNvPr id="36868" name="_s3076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69" name="_s3077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0" name="_s3078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1" name="_s3079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2" name="_s3080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3" name="_s3081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_s3082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_s3083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600" i="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lang="zh-CN" altLang="en-US" sz="1600" i="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_s3084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lang="zh-CN" altLang="en-US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_s3085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p>
              <a:pPr algn="ctr"/>
              <a:r>
                <a:rPr lang="zh-CN" altLang="en-US" sz="1700" i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lang="zh-CN" altLang="en-US" sz="1700" i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b="1" dirty="0">
                <a:latin typeface="黑体" panose="02010609060101010101" pitchFamily="49" charset="-122"/>
              </a:rPr>
              <a:t>循环结构程序设计 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424863" cy="5232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问题：计算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相加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问题分析：多个数相加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算法设计：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6+6+……+6,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：若用一个变量来存放相加的结果，以上的式子可以表示为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s = 0 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接下来做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 = s+6;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 =  s +6;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…  …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 =  s + 6;  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+ 6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这个式子要反复循环做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显然这个问题应该归结为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循环问题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4"/>
          <p:cNvSpPr>
            <a:spLocks noGrp="1"/>
          </p:cNvSpPr>
          <p:nvPr>
            <p:ph type="body"/>
          </p:nvPr>
        </p:nvSpPr>
        <p:spPr>
          <a:xfrm>
            <a:off x="-36512" y="1455738"/>
            <a:ext cx="9180512" cy="499745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算法设计：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如何判断某数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是素数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数学上已有三种算法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遍历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以上到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m-1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以下的每一个整数，看是不是能整除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m</a:t>
            </a:r>
            <a:endParaRPr lang="zh-CN" altLang="en-US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，则要判断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，共九个数是否能整除</a:t>
            </a:r>
            <a:r>
              <a:rPr lang="en-US" altLang="zh-CN" dirty="0">
                <a:latin typeface="Times New Roman" panose="02020603050405020304" pitchFamily="18" charset="0"/>
              </a:rPr>
              <a:t>m;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遍历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以上到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m/2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以下的每一个整数，看是不是能整除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m/2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5.5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则要判断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，共四个数是否能整除</a:t>
            </a:r>
            <a:r>
              <a:rPr lang="en-US" altLang="zh-CN" dirty="0">
                <a:latin typeface="Times New Roman" panose="02020603050405020304" pitchFamily="18" charset="0"/>
              </a:rPr>
              <a:t>m;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遍历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以上到         以下的每一个整数，看是不是能整除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m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，         </a:t>
            </a:r>
            <a:r>
              <a:rPr lang="en-US" altLang="zh-CN" dirty="0">
                <a:latin typeface="Times New Roman" panose="02020603050405020304" pitchFamily="18" charset="0"/>
              </a:rPr>
              <a:t>=3.32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则要判断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，共两个数是否能整除</a:t>
            </a:r>
            <a:r>
              <a:rPr lang="en-US" altLang="zh-CN" dirty="0">
                <a:latin typeface="Times New Roman" panose="02020603050405020304" pitchFamily="18" charset="0"/>
              </a:rPr>
              <a:t>m;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890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2987675" y="5075238"/>
          <a:ext cx="57626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03200" imgH="165100" progId="Equation.DSMT4">
                  <p:embed/>
                </p:oleObj>
              </mc:Choice>
              <mc:Fallback>
                <p:oleObj name="" r:id="rId1" imgW="203200" imgH="165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5075238"/>
                        <a:ext cx="576263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3"/>
          <p:cNvGraphicFramePr>
            <a:graphicFrameLocks noChangeAspect="1"/>
          </p:cNvGraphicFramePr>
          <p:nvPr/>
        </p:nvGraphicFramePr>
        <p:xfrm>
          <a:off x="2916238" y="5578475"/>
          <a:ext cx="4349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03200" imgH="165100" progId="Equation.DSMT4">
                  <p:embed/>
                </p:oleObj>
              </mc:Choice>
              <mc:Fallback>
                <p:oleObj name="" r:id="rId3" imgW="203200" imgH="165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5578475"/>
                        <a:ext cx="43497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0" y="0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5100" imgH="215900" progId="Equation.3">
                  <p:embed/>
                </p:oleObj>
              </mc:Choice>
              <mc:Fallback>
                <p:oleObj name="" r:id="rId1" imgW="1651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25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5" name="Picture 7" descr="f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38" y="1341438"/>
            <a:ext cx="6265862" cy="5391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6" name="TextBox 4"/>
          <p:cNvSpPr txBox="1"/>
          <p:nvPr/>
        </p:nvSpPr>
        <p:spPr>
          <a:xfrm>
            <a:off x="3208338" y="5876925"/>
            <a:ext cx="642937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0" i="0" dirty="0"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endParaRPr lang="zh-CN" altLang="en-US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7" name="TextBox 5"/>
          <p:cNvSpPr txBox="1"/>
          <p:nvPr/>
        </p:nvSpPr>
        <p:spPr>
          <a:xfrm>
            <a:off x="8101013" y="5876925"/>
            <a:ext cx="642937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0" i="0" dirty="0"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lang="zh-CN" altLang="en-US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8" name="Rectangle 3"/>
          <p:cNvSpPr/>
          <p:nvPr/>
        </p:nvSpPr>
        <p:spPr>
          <a:xfrm>
            <a:off x="215900" y="1674813"/>
            <a:ext cx="2411413" cy="1466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defTabSz="762000" eaLnBrk="0" hangingPunct="0">
              <a:spcBef>
                <a:spcPct val="20000"/>
              </a:spcBef>
            </a:pPr>
            <a:r>
              <a:rPr lang="zh-CN" altLang="en-US" sz="3200" b="0" i="0" dirty="0">
                <a:latin typeface="Times New Roman" panose="02020603050405020304" pitchFamily="18" charset="0"/>
                <a:ea typeface="黑体" panose="02010609060101010101" pitchFamily="49" charset="-122"/>
              </a:rPr>
              <a:t>求素数的核心算法：</a:t>
            </a:r>
            <a:endParaRPr lang="zh-CN" altLang="en-US" sz="3200" b="0" i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919" name="Rectangle 2"/>
          <p:cNvSpPr/>
          <p:nvPr/>
        </p:nvSpPr>
        <p:spPr>
          <a:xfrm>
            <a:off x="-180975" y="1889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en-US" altLang="zh-CN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lang="zh-CN" altLang="en-US" sz="40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xfrm>
            <a:off x="107950" y="-100012"/>
            <a:ext cx="6985000" cy="6958012"/>
          </a:xfrm>
          <a:solidFill>
            <a:srgbClr val="CCFFFF"/>
          </a:solidFill>
        </p:spPr>
        <p:txBody>
          <a:bodyPr vert="horz" wrap="square" lIns="91440" tIns="45720" rIns="91440" bIns="45720" anchor="ctr" anchorCtr="0"/>
          <a:p>
            <a:pPr algn="l">
              <a:lnSpc>
                <a:spcPct val="95000"/>
              </a:lnSpc>
              <a:buNone/>
            </a:pPr>
            <a:r>
              <a:rPr lang="zh-CN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间的全部素数。</a:t>
            </a:r>
            <a:b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 include &lt;math.h&gt;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main( 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int m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n=0;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之间的奇数，偶数肯定可以被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 </a:t>
            </a:r>
            <a:b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  (m=101;  m&lt;200;  m=m+2)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{  k= sqrt(m);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//k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型，舍弃小数</a:t>
            </a:r>
            <a:b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是不是素数</a:t>
            </a:r>
            <a:b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(i=2; i&lt;=k; i++)</a:t>
            </a:r>
            <a:b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if   (m%i ==0)  {  break; }</a:t>
            </a:r>
            <a:b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if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(i&gt;=k+1)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printf(“%d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是素数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m);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else  printf(“%d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不是素数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m); 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9939" name="Picture 7" descr="f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0" y="2398713"/>
            <a:ext cx="3708400" cy="319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TextBox 4"/>
          <p:cNvSpPr txBox="1"/>
          <p:nvPr/>
        </p:nvSpPr>
        <p:spPr>
          <a:xfrm>
            <a:off x="5580063" y="4941888"/>
            <a:ext cx="431800" cy="306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endParaRPr lang="zh-CN" altLang="en-US" sz="1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1" name="TextBox 5"/>
          <p:cNvSpPr txBox="1"/>
          <p:nvPr/>
        </p:nvSpPr>
        <p:spPr>
          <a:xfrm>
            <a:off x="8704263" y="4935538"/>
            <a:ext cx="427037" cy="307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lang="zh-CN" altLang="en-US" sz="1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讨论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962" name="Rectangle 3"/>
          <p:cNvSpPr>
            <a:spLocks noGrp="1"/>
          </p:cNvSpPr>
          <p:nvPr>
            <p:ph type="body"/>
          </p:nvPr>
        </p:nvSpPr>
        <p:spPr>
          <a:xfrm>
            <a:off x="468313" y="5948363"/>
            <a:ext cx="8101012" cy="504825"/>
          </a:xfrm>
          <a:solidFill>
            <a:srgbClr val="FF0000"/>
          </a:solidFill>
          <a:ln>
            <a:solidFill>
              <a:srgbClr val="000000"/>
            </a:solidFill>
            <a:miter/>
          </a:ln>
        </p:spPr>
        <p:txBody>
          <a:bodyPr vert="horz" wrap="square" lIns="91440" tIns="45720" rIns="91440" bIns="45720" anchor="t" anchorCtr="0"/>
          <a:p>
            <a:pPr lvl="1">
              <a:buNone/>
            </a:pPr>
            <a:r>
              <a:rPr lang="en-US" altLang="zh-CN" sz="2400" dirty="0"/>
              <a:t>for ( i=0; i&lt;forever; i++ ) ; printf ( “I Love My Girl” );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63" name="Picture 4" descr="b188d963f46b4885ab7cf4ba184fdd43_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13" y="1936750"/>
            <a:ext cx="6119812" cy="3868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Rectangle 3"/>
          <p:cNvSpPr/>
          <p:nvPr/>
        </p:nvSpPr>
        <p:spPr>
          <a:xfrm>
            <a:off x="250825" y="1341438"/>
            <a:ext cx="7634288" cy="504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女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神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节一个“分号”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的讨论：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5" name="Rectangle 3"/>
          <p:cNvSpPr/>
          <p:nvPr>
            <p:custDataLst>
              <p:tags r:id="rId1"/>
            </p:custDataLst>
          </p:nvPr>
        </p:nvSpPr>
        <p:spPr>
          <a:xfrm>
            <a:off x="238125" y="1628458"/>
            <a:ext cx="5918200" cy="2303462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 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int i 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for (  i=0; i&lt;10; i++ ) ;  printf ( “%3d”, i);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return 0;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23" name="Rectangle 3"/>
          <p:cNvSpPr/>
          <p:nvPr>
            <p:custDataLst>
              <p:tags r:id="rId2"/>
            </p:custDataLst>
          </p:nvPr>
        </p:nvSpPr>
        <p:spPr>
          <a:xfrm>
            <a:off x="238125" y="4076383"/>
            <a:ext cx="5918200" cy="2366962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 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int i 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for (  i=0; i&lt;10; i++ )   printf ( “%3d”, i);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return 0;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742950" algn="l" rtl="0" eaLnBrk="0" fontAlgn="base" hangingPunct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09" name="TextBox 5"/>
          <p:cNvSpPr txBox="1"/>
          <p:nvPr>
            <p:custDataLst>
              <p:tags r:id="rId3"/>
            </p:custDataLst>
          </p:nvPr>
        </p:nvSpPr>
        <p:spPr>
          <a:xfrm>
            <a:off x="6344920" y="2747645"/>
            <a:ext cx="2657475" cy="13957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0" lvl="1" indent="0" algn="l" rtl="0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上面的运行结果是：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10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+mn-ea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l" rtl="0" eaLnBrk="1" fontAlgn="base" hangingPunct="1">
              <a:spcBef>
                <a:spcPts val="0"/>
              </a:spcBef>
              <a:spcAft>
                <a:spcPct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下面的运行结果是：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0  1  2  3  4  5  6  7  8  9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2586355" y="228600"/>
            <a:ext cx="6324600" cy="533400"/>
          </a:xfr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讨论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4803" y="1988185"/>
            <a:ext cx="5111750" cy="3816350"/>
          </a:xfrm>
          <a:prstGeom prst="rect">
            <a:avLst/>
          </a:prstGeom>
          <a:solidFill>
            <a:srgbClr val="B6F7FE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以下程序片段的运行结果是：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 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x=1,  y=10;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  ( x++!=4 )   --y;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(“x=%d, y=%d”, x, y);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9683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45" name="TextBox 25"/>
          <p:cNvSpPr txBox="1"/>
          <p:nvPr>
            <p:custDataLst>
              <p:tags r:id="rId2"/>
            </p:custDataLst>
          </p:nvPr>
        </p:nvSpPr>
        <p:spPr>
          <a:xfrm>
            <a:off x="5723890" y="2347595"/>
            <a:ext cx="3332163" cy="29127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初始：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1, y=10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T,  y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自减为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9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x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自增为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2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 startAt="2"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T,  y=8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x=3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 startAt="3"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T,  y=7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x=4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 startAt="4"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F,   y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不自减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buNone/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x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自增为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5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586355" y="228600"/>
            <a:ext cx="6324600" cy="533400"/>
          </a:xfrm>
        </p:spPr>
        <p:txBody>
          <a:bodyPr vert="horz" wrap="square" lIns="91440" tIns="45720" rIns="91440" bIns="45720" numCol="1" anchor="ctr" anchorCtr="0" compatLnSpc="1"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练习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3"/>
          <p:cNvSpPr>
            <a:spLocks noGrp="1"/>
          </p:cNvSpPr>
          <p:nvPr>
            <p:ph idx="1"/>
          </p:nvPr>
        </p:nvSpPr>
        <p:spPr>
          <a:xfrm>
            <a:off x="433388" y="1522413"/>
            <a:ext cx="8424862" cy="4786312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语言中提供的、可用于组成循环结构的语句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CN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黑体" panose="02010609060101010101" pitchFamily="49" charset="-122"/>
              </a:rPr>
              <a:t>循环结构程序设计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33375"/>
            <a:ext cx="6324600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 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 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468313" y="1658938"/>
            <a:ext cx="8229600" cy="3384550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zh-CN" altLang="en-US" sz="2800" dirty="0">
                <a:latin typeface="Times New Roman" panose="02020603050405020304" pitchFamily="18" charset="0"/>
              </a:rPr>
              <a:t>语句一般用于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事先不知道循环次数</a:t>
            </a:r>
            <a:r>
              <a:rPr lang="zh-CN" altLang="en-US" sz="2800" dirty="0">
                <a:latin typeface="Times New Roman" panose="02020603050405020304" pitchFamily="18" charset="0"/>
              </a:rPr>
              <a:t>，在循环执行的过程中，根据条件来决定循环是否结束的情况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一般格式为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while    (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</a:rPr>
              <a:t>表达式</a:t>
            </a:r>
            <a:r>
              <a:rPr lang="en-US" altLang="zh-CN" sz="2400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)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循环体语句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执行流程如图：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1267" name="Group 21"/>
          <p:cNvGrpSpPr/>
          <p:nvPr/>
        </p:nvGrpSpPr>
        <p:grpSpPr>
          <a:xfrm>
            <a:off x="5508625" y="2882900"/>
            <a:ext cx="3563938" cy="2994025"/>
            <a:chOff x="3515" y="2296"/>
            <a:chExt cx="2245" cy="1886"/>
          </a:xfrm>
        </p:grpSpPr>
        <p:sp>
          <p:nvSpPr>
            <p:cNvPr id="11268" name="Rectangle 21"/>
            <p:cNvSpPr/>
            <p:nvPr/>
          </p:nvSpPr>
          <p:spPr>
            <a:xfrm>
              <a:off x="3910" y="3411"/>
              <a:ext cx="1045" cy="191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循环体语句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9" name="Rectangle 22"/>
            <p:cNvSpPr/>
            <p:nvPr/>
          </p:nvSpPr>
          <p:spPr>
            <a:xfrm>
              <a:off x="3742" y="3990"/>
              <a:ext cx="1857" cy="192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while</a:t>
              </a:r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Line 23"/>
            <p:cNvSpPr/>
            <p:nvPr/>
          </p:nvSpPr>
          <p:spPr>
            <a:xfrm>
              <a:off x="4468" y="2296"/>
              <a:ext cx="0" cy="42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1271" name="AutoShape 24"/>
            <p:cNvSpPr/>
            <p:nvPr/>
          </p:nvSpPr>
          <p:spPr>
            <a:xfrm>
              <a:off x="3957" y="2721"/>
              <a:ext cx="1045" cy="345"/>
            </a:xfrm>
            <a:prstGeom prst="diamond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表达式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Line 25"/>
            <p:cNvSpPr/>
            <p:nvPr/>
          </p:nvSpPr>
          <p:spPr>
            <a:xfrm>
              <a:off x="5012" y="2886"/>
              <a:ext cx="71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3" name="Line 26"/>
            <p:cNvSpPr/>
            <p:nvPr/>
          </p:nvSpPr>
          <p:spPr>
            <a:xfrm>
              <a:off x="5760" y="2886"/>
              <a:ext cx="0" cy="919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4" name="Line 27"/>
            <p:cNvSpPr/>
            <p:nvPr/>
          </p:nvSpPr>
          <p:spPr>
            <a:xfrm>
              <a:off x="4650" y="3793"/>
              <a:ext cx="109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5" name="Line 28"/>
            <p:cNvSpPr/>
            <p:nvPr/>
          </p:nvSpPr>
          <p:spPr>
            <a:xfrm>
              <a:off x="4668" y="3799"/>
              <a:ext cx="0" cy="19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1276" name="Text Box 29"/>
            <p:cNvSpPr txBox="1"/>
            <p:nvPr/>
          </p:nvSpPr>
          <p:spPr>
            <a:xfrm>
              <a:off x="4968" y="2674"/>
              <a:ext cx="18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Line 30"/>
            <p:cNvSpPr/>
            <p:nvPr/>
          </p:nvSpPr>
          <p:spPr>
            <a:xfrm>
              <a:off x="4484" y="3066"/>
              <a:ext cx="0" cy="34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1278" name="Text Box 31"/>
            <p:cNvSpPr txBox="1"/>
            <p:nvPr/>
          </p:nvSpPr>
          <p:spPr>
            <a:xfrm>
              <a:off x="4483" y="3067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Line 32"/>
            <p:cNvSpPr/>
            <p:nvPr/>
          </p:nvSpPr>
          <p:spPr>
            <a:xfrm>
              <a:off x="3515" y="2614"/>
              <a:ext cx="95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1280" name="Line 33"/>
            <p:cNvSpPr/>
            <p:nvPr/>
          </p:nvSpPr>
          <p:spPr>
            <a:xfrm flipV="1">
              <a:off x="3515" y="2614"/>
              <a:ext cx="0" cy="111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81" name="Line 34"/>
            <p:cNvSpPr/>
            <p:nvPr/>
          </p:nvSpPr>
          <p:spPr>
            <a:xfrm>
              <a:off x="4332" y="3612"/>
              <a:ext cx="0" cy="12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2" name="Line 35"/>
            <p:cNvSpPr/>
            <p:nvPr/>
          </p:nvSpPr>
          <p:spPr>
            <a:xfrm>
              <a:off x="3515" y="3748"/>
              <a:ext cx="8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黑体" panose="02010609060101010101" pitchFamily="49" charset="-122"/>
              </a:rPr>
              <a:t>举例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-36512" y="1485900"/>
            <a:ext cx="5903912" cy="6477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</a:rPr>
              <a:t>语句实现</a:t>
            </a:r>
            <a:r>
              <a:rPr lang="en-US" altLang="zh-CN" dirty="0"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相加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12291" name="Group 21"/>
          <p:cNvGrpSpPr/>
          <p:nvPr/>
        </p:nvGrpSpPr>
        <p:grpSpPr>
          <a:xfrm>
            <a:off x="5508625" y="1341438"/>
            <a:ext cx="3563938" cy="2994025"/>
            <a:chOff x="3515" y="2296"/>
            <a:chExt cx="2245" cy="1886"/>
          </a:xfrm>
        </p:grpSpPr>
        <p:sp>
          <p:nvSpPr>
            <p:cNvPr id="12292" name="Rectangle 21"/>
            <p:cNvSpPr/>
            <p:nvPr/>
          </p:nvSpPr>
          <p:spPr>
            <a:xfrm>
              <a:off x="3910" y="3411"/>
              <a:ext cx="1045" cy="191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循环体语句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Rectangle 22"/>
            <p:cNvSpPr/>
            <p:nvPr/>
          </p:nvSpPr>
          <p:spPr>
            <a:xfrm>
              <a:off x="3742" y="3990"/>
              <a:ext cx="1857" cy="192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while</a:t>
              </a:r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Line 23"/>
            <p:cNvSpPr/>
            <p:nvPr/>
          </p:nvSpPr>
          <p:spPr>
            <a:xfrm>
              <a:off x="4468" y="2296"/>
              <a:ext cx="0" cy="42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2295" name="AutoShape 24"/>
            <p:cNvSpPr/>
            <p:nvPr/>
          </p:nvSpPr>
          <p:spPr>
            <a:xfrm>
              <a:off x="3957" y="2721"/>
              <a:ext cx="1045" cy="345"/>
            </a:xfrm>
            <a:prstGeom prst="diamond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表达式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Line 25"/>
            <p:cNvSpPr/>
            <p:nvPr/>
          </p:nvSpPr>
          <p:spPr>
            <a:xfrm>
              <a:off x="5012" y="2886"/>
              <a:ext cx="71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97" name="Line 26"/>
            <p:cNvSpPr/>
            <p:nvPr/>
          </p:nvSpPr>
          <p:spPr>
            <a:xfrm>
              <a:off x="5760" y="2886"/>
              <a:ext cx="0" cy="919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98" name="Line 27"/>
            <p:cNvSpPr/>
            <p:nvPr/>
          </p:nvSpPr>
          <p:spPr>
            <a:xfrm>
              <a:off x="4650" y="3793"/>
              <a:ext cx="109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99" name="Line 28"/>
            <p:cNvSpPr/>
            <p:nvPr/>
          </p:nvSpPr>
          <p:spPr>
            <a:xfrm>
              <a:off x="4668" y="3799"/>
              <a:ext cx="0" cy="19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2300" name="Text Box 29"/>
            <p:cNvSpPr txBox="1"/>
            <p:nvPr/>
          </p:nvSpPr>
          <p:spPr>
            <a:xfrm>
              <a:off x="4968" y="2674"/>
              <a:ext cx="18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Line 30"/>
            <p:cNvSpPr/>
            <p:nvPr/>
          </p:nvSpPr>
          <p:spPr>
            <a:xfrm>
              <a:off x="4484" y="3066"/>
              <a:ext cx="0" cy="34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2302" name="Text Box 31"/>
            <p:cNvSpPr txBox="1"/>
            <p:nvPr/>
          </p:nvSpPr>
          <p:spPr>
            <a:xfrm>
              <a:off x="4483" y="3067"/>
              <a:ext cx="308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600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lang="zh-CN" altLang="en-US" sz="16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3" name="Line 32"/>
            <p:cNvSpPr/>
            <p:nvPr/>
          </p:nvSpPr>
          <p:spPr>
            <a:xfrm>
              <a:off x="3515" y="2614"/>
              <a:ext cx="95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2304" name="Line 33"/>
            <p:cNvSpPr/>
            <p:nvPr/>
          </p:nvSpPr>
          <p:spPr>
            <a:xfrm flipV="1">
              <a:off x="3515" y="2614"/>
              <a:ext cx="0" cy="111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05" name="Line 34"/>
            <p:cNvSpPr/>
            <p:nvPr/>
          </p:nvSpPr>
          <p:spPr>
            <a:xfrm>
              <a:off x="4332" y="3612"/>
              <a:ext cx="0" cy="12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6" name="Line 35"/>
            <p:cNvSpPr/>
            <p:nvPr/>
          </p:nvSpPr>
          <p:spPr>
            <a:xfrm>
              <a:off x="3515" y="3748"/>
              <a:ext cx="8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307" name="Rectangle 3"/>
          <p:cNvSpPr/>
          <p:nvPr/>
        </p:nvSpPr>
        <p:spPr>
          <a:xfrm>
            <a:off x="230188" y="2408238"/>
            <a:ext cx="8229600" cy="4189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int  main( )</a:t>
            </a:r>
            <a:endParaRPr lang="en-US" altLang="zh-CN" sz="24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{  int   i=1, sum=0;</a:t>
            </a:r>
            <a:endParaRPr lang="zh-CN" altLang="en-US" sz="24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  (i&lt;=100)</a:t>
            </a:r>
            <a:endParaRPr lang="en-US" altLang="zh-CN" sz="28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{</a:t>
            </a:r>
            <a:endParaRPr lang="en-US" altLang="zh-CN" sz="28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sum=sum+6</a:t>
            </a:r>
            <a:r>
              <a:rPr lang="zh-CN" altLang="en-US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lang="en-US" altLang="zh-CN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++ </a:t>
            </a:r>
            <a:r>
              <a:rPr lang="zh-CN" altLang="en-US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     </a:t>
            </a:r>
            <a:endParaRPr lang="en-US" altLang="zh-CN" sz="2400" b="0" i="0" dirty="0">
              <a:solidFill>
                <a:srgbClr val="FF00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8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printf ( "The sum is: %d", sum ) ;</a:t>
            </a:r>
            <a:endParaRPr lang="en-US" altLang="zh-CN" sz="24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return 0;</a:t>
            </a:r>
            <a:endParaRPr lang="zh-CN" altLang="en-US" sz="24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黑体" panose="02010609060101010101" pitchFamily="49" charset="-122"/>
              </a:rPr>
              <a:t>说明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611188" y="1268413"/>
            <a:ext cx="7993062" cy="2016125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</a:rPr>
              <a:t>在循环体中，如果</a:t>
            </a:r>
            <a:r>
              <a:rPr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</a:rPr>
              <a:t>有需要一起执行的多条语句</a:t>
            </a:r>
            <a:r>
              <a:rPr lang="zh-CN" altLang="en-US" sz="2400" dirty="0">
                <a:latin typeface="黑体" panose="02010609060101010101" pitchFamily="49" charset="-122"/>
              </a:rPr>
              <a:t>，则要用</a:t>
            </a:r>
            <a:r>
              <a:rPr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</a:rPr>
              <a:t>花括号</a:t>
            </a:r>
            <a:r>
              <a:rPr lang="zh-CN" altLang="en-US" sz="2400" dirty="0">
                <a:latin typeface="黑体" panose="02010609060101010101" pitchFamily="49" charset="-122"/>
              </a:rPr>
              <a:t>括起来，构成复合语句（程序块），表示这些语句要一起执行完。</a:t>
            </a:r>
            <a:endParaRPr lang="zh-CN" altLang="en-US" sz="2400" dirty="0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</a:rPr>
              <a:t>在循环体语句中，一定要有改变循环条件的语句，使循环能够终止，以免造成死循环。</a:t>
            </a:r>
            <a:endParaRPr lang="zh-CN" altLang="en-US" sz="2400" dirty="0">
              <a:latin typeface="黑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179388" y="3357563"/>
            <a:ext cx="5113337" cy="338455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int  main( )</a:t>
            </a:r>
            <a:endParaRPr lang="en-US" altLang="zh-CN" sz="20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{  int   i=1, sum=0;</a:t>
            </a:r>
            <a:endParaRPr lang="zh-CN" altLang="en-US" sz="20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 (i&lt;=100)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{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sum=sum+6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++ </a:t>
            </a: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zh-CN" altLang="en-US" sz="2000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0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lang="zh-CN" altLang="en-US" sz="2000" b="0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改变循环条件的语句</a:t>
            </a:r>
            <a:endParaRPr lang="en-US" altLang="zh-CN" sz="2000" b="0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000" i="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i="0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printf ( "The sum is: %d", sum ) ;</a:t>
            </a:r>
            <a:endParaRPr lang="en-US" altLang="zh-CN" sz="20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return 0;</a:t>
            </a:r>
            <a:endParaRPr lang="zh-CN" altLang="en-US" sz="20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000" b="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16" name="Group 21"/>
          <p:cNvGrpSpPr/>
          <p:nvPr/>
        </p:nvGrpSpPr>
        <p:grpSpPr>
          <a:xfrm>
            <a:off x="5508625" y="3284538"/>
            <a:ext cx="3563938" cy="2994025"/>
            <a:chOff x="3515" y="2296"/>
            <a:chExt cx="2245" cy="1886"/>
          </a:xfrm>
        </p:grpSpPr>
        <p:sp>
          <p:nvSpPr>
            <p:cNvPr id="13317" name="Rectangle 21"/>
            <p:cNvSpPr/>
            <p:nvPr/>
          </p:nvSpPr>
          <p:spPr>
            <a:xfrm>
              <a:off x="3910" y="3411"/>
              <a:ext cx="1045" cy="191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1800" b="0" i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循环体语句</a:t>
              </a:r>
              <a:endParaRPr lang="zh-CN" altLang="en-US" sz="1800" b="0" i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318" name="Rectangle 22"/>
            <p:cNvSpPr/>
            <p:nvPr/>
          </p:nvSpPr>
          <p:spPr>
            <a:xfrm>
              <a:off x="3742" y="3990"/>
              <a:ext cx="1857" cy="192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1800" b="0" i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while</a:t>
              </a:r>
              <a:r>
                <a:rPr lang="zh-CN" altLang="en-US" sz="1800" b="0" i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语句的下一语句</a:t>
              </a:r>
              <a:endParaRPr lang="zh-CN" altLang="en-US" sz="18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19" name="Line 23"/>
            <p:cNvSpPr/>
            <p:nvPr/>
          </p:nvSpPr>
          <p:spPr>
            <a:xfrm>
              <a:off x="4468" y="2296"/>
              <a:ext cx="0" cy="42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3320" name="AutoShape 24"/>
            <p:cNvSpPr/>
            <p:nvPr/>
          </p:nvSpPr>
          <p:spPr>
            <a:xfrm>
              <a:off x="3957" y="2721"/>
              <a:ext cx="1045" cy="345"/>
            </a:xfrm>
            <a:prstGeom prst="diamond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1800" b="0" i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  <a:endParaRPr lang="zh-CN" altLang="en-US" sz="1800" b="0" i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321" name="Line 25"/>
            <p:cNvSpPr/>
            <p:nvPr/>
          </p:nvSpPr>
          <p:spPr>
            <a:xfrm>
              <a:off x="5012" y="2886"/>
              <a:ext cx="71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22" name="Line 26"/>
            <p:cNvSpPr/>
            <p:nvPr/>
          </p:nvSpPr>
          <p:spPr>
            <a:xfrm>
              <a:off x="5760" y="2886"/>
              <a:ext cx="0" cy="919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23" name="Line 27"/>
            <p:cNvSpPr/>
            <p:nvPr/>
          </p:nvSpPr>
          <p:spPr>
            <a:xfrm>
              <a:off x="4650" y="3793"/>
              <a:ext cx="109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24" name="Line 28"/>
            <p:cNvSpPr/>
            <p:nvPr/>
          </p:nvSpPr>
          <p:spPr>
            <a:xfrm>
              <a:off x="4668" y="3799"/>
              <a:ext cx="0" cy="19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3325" name="Text Box 29"/>
            <p:cNvSpPr txBox="1"/>
            <p:nvPr/>
          </p:nvSpPr>
          <p:spPr>
            <a:xfrm>
              <a:off x="4964" y="2674"/>
              <a:ext cx="187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800" b="0" i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18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6" name="Line 30"/>
            <p:cNvSpPr/>
            <p:nvPr/>
          </p:nvSpPr>
          <p:spPr>
            <a:xfrm>
              <a:off x="4484" y="3066"/>
              <a:ext cx="0" cy="345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3327" name="Text Box 31"/>
            <p:cNvSpPr txBox="1"/>
            <p:nvPr/>
          </p:nvSpPr>
          <p:spPr>
            <a:xfrm>
              <a:off x="4471" y="3067"/>
              <a:ext cx="331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1800" b="0" i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非0</a:t>
              </a:r>
              <a:endParaRPr lang="zh-CN" altLang="en-US" sz="1800" b="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8" name="Line 32"/>
            <p:cNvSpPr/>
            <p:nvPr/>
          </p:nvSpPr>
          <p:spPr>
            <a:xfrm>
              <a:off x="3515" y="2614"/>
              <a:ext cx="953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3329" name="Line 33"/>
            <p:cNvSpPr/>
            <p:nvPr/>
          </p:nvSpPr>
          <p:spPr>
            <a:xfrm flipV="1">
              <a:off x="3515" y="2614"/>
              <a:ext cx="0" cy="1111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30" name="Line 34"/>
            <p:cNvSpPr/>
            <p:nvPr/>
          </p:nvSpPr>
          <p:spPr>
            <a:xfrm>
              <a:off x="4332" y="3612"/>
              <a:ext cx="0" cy="12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31" name="Line 35"/>
            <p:cNvSpPr/>
            <p:nvPr/>
          </p:nvSpPr>
          <p:spPr>
            <a:xfrm>
              <a:off x="3515" y="3748"/>
              <a:ext cx="8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3"/>
          <p:cNvSpPr>
            <a:spLocks noGrp="1"/>
          </p:cNvSpPr>
          <p:nvPr>
            <p:ph type="body"/>
          </p:nvPr>
        </p:nvSpPr>
        <p:spPr>
          <a:xfrm>
            <a:off x="433388" y="1522413"/>
            <a:ext cx="8424862" cy="4786312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语言中提供的、可用于组成循环结构的语句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CN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语句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latin typeface="黑体" panose="02010609060101010101" pitchFamily="49" charset="-122"/>
              </a:rPr>
              <a:t>循环结构程序设计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1" dirty="0">
                <a:latin typeface="Times New Roman" panose="02020603050405020304" pitchFamily="18" charset="0"/>
              </a:rPr>
              <a:t>do-while </a:t>
            </a:r>
            <a:r>
              <a:rPr lang="zh-CN" altLang="en-US" b="1" dirty="0">
                <a:latin typeface="Times New Roman" panose="02020603050405020304" pitchFamily="18" charset="0"/>
              </a:rPr>
              <a:t>语句 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179388" y="1268413"/>
            <a:ext cx="5545137" cy="37433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一般格式为</a:t>
            </a:r>
            <a:r>
              <a:rPr lang="en-US" altLang="zh-CN" dirty="0">
                <a:latin typeface="黑体" panose="02010609060101010101" pitchFamily="49" charset="-122"/>
              </a:rPr>
              <a:t>:</a:t>
            </a:r>
            <a:endParaRPr lang="en-US" altLang="zh-CN" dirty="0"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</a:rPr>
              <a:t>     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循环体语句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</a:rPr>
              <a:t>&lt;</a:t>
            </a:r>
            <a:r>
              <a:rPr lang="zh-CN" altLang="en-US" sz="2800" dirty="0">
                <a:latin typeface="Times New Roman" panose="02020603050405020304" pitchFamily="18" charset="0"/>
              </a:rPr>
              <a:t>表达式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；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b="1" dirty="0">
              <a:solidFill>
                <a:srgbClr val="CC0066"/>
              </a:solidFill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b="1" dirty="0">
              <a:solidFill>
                <a:srgbClr val="CC0066"/>
              </a:solidFill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执行流程如图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pSp>
        <p:nvGrpSpPr>
          <p:cNvPr id="15363" name="Group 27"/>
          <p:cNvGrpSpPr/>
          <p:nvPr/>
        </p:nvGrpSpPr>
        <p:grpSpPr>
          <a:xfrm>
            <a:off x="5292725" y="3392488"/>
            <a:ext cx="3744913" cy="3276600"/>
            <a:chOff x="3061" y="1933"/>
            <a:chExt cx="2359" cy="2064"/>
          </a:xfrm>
        </p:grpSpPr>
        <p:sp>
          <p:nvSpPr>
            <p:cNvPr id="15364" name="Rectangle 5"/>
            <p:cNvSpPr/>
            <p:nvPr/>
          </p:nvSpPr>
          <p:spPr>
            <a:xfrm>
              <a:off x="3644" y="2125"/>
              <a:ext cx="1056" cy="240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循环体语句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365" name="Rectangle 6"/>
            <p:cNvSpPr/>
            <p:nvPr/>
          </p:nvSpPr>
          <p:spPr>
            <a:xfrm>
              <a:off x="3308" y="3757"/>
              <a:ext cx="2040" cy="240"/>
            </a:xfrm>
            <a:prstGeom prst="rect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do-while</a:t>
              </a:r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语句的下一语句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66" name="Line 7"/>
            <p:cNvSpPr/>
            <p:nvPr/>
          </p:nvSpPr>
          <p:spPr>
            <a:xfrm>
              <a:off x="4172" y="1933"/>
              <a:ext cx="0" cy="1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67" name="AutoShape 8"/>
            <p:cNvSpPr/>
            <p:nvPr/>
          </p:nvSpPr>
          <p:spPr>
            <a:xfrm>
              <a:off x="3652" y="2797"/>
              <a:ext cx="1056" cy="432"/>
            </a:xfrm>
            <a:prstGeom prst="diamond">
              <a:avLst/>
            </a:prstGeom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368" name="Line 9"/>
            <p:cNvSpPr/>
            <p:nvPr/>
          </p:nvSpPr>
          <p:spPr>
            <a:xfrm>
              <a:off x="4700" y="3013"/>
              <a:ext cx="720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69" name="Line 10"/>
            <p:cNvSpPr/>
            <p:nvPr/>
          </p:nvSpPr>
          <p:spPr>
            <a:xfrm>
              <a:off x="5420" y="3029"/>
              <a:ext cx="0" cy="48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0" name="Line 11"/>
            <p:cNvSpPr/>
            <p:nvPr/>
          </p:nvSpPr>
          <p:spPr>
            <a:xfrm>
              <a:off x="4316" y="3517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1" name="Line 12"/>
            <p:cNvSpPr/>
            <p:nvPr/>
          </p:nvSpPr>
          <p:spPr>
            <a:xfrm>
              <a:off x="4287" y="3521"/>
              <a:ext cx="0" cy="24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5372" name="Text Box 13"/>
            <p:cNvSpPr txBox="1"/>
            <p:nvPr/>
          </p:nvSpPr>
          <p:spPr>
            <a:xfrm>
              <a:off x="4688" y="2772"/>
              <a:ext cx="195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3" name="Line 15"/>
            <p:cNvSpPr/>
            <p:nvPr/>
          </p:nvSpPr>
          <p:spPr>
            <a:xfrm>
              <a:off x="4195" y="2387"/>
              <a:ext cx="0" cy="43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74" name="Text Box 16"/>
            <p:cNvSpPr txBox="1"/>
            <p:nvPr/>
          </p:nvSpPr>
          <p:spPr>
            <a:xfrm>
              <a:off x="3759" y="3150"/>
              <a:ext cx="355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zh-CN" altLang="en-US" sz="2000" b="0" i="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非0</a:t>
              </a:r>
              <a:endParaRPr lang="zh-CN" altLang="en-US" sz="2000" b="0" i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5" name="Line 17"/>
            <p:cNvSpPr/>
            <p:nvPr/>
          </p:nvSpPr>
          <p:spPr>
            <a:xfrm>
              <a:off x="4172" y="3229"/>
              <a:ext cx="0" cy="1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6" name="Line 18"/>
            <p:cNvSpPr/>
            <p:nvPr/>
          </p:nvSpPr>
          <p:spPr>
            <a:xfrm flipH="1">
              <a:off x="3068" y="3421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7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78" name="Line 20"/>
            <p:cNvSpPr/>
            <p:nvPr/>
          </p:nvSpPr>
          <p:spPr>
            <a:xfrm flipV="1">
              <a:off x="3068" y="2029"/>
              <a:ext cx="0" cy="139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9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80" name="Line 15"/>
            <p:cNvSpPr/>
            <p:nvPr/>
          </p:nvSpPr>
          <p:spPr>
            <a:xfrm>
              <a:off x="4195" y="2387"/>
              <a:ext cx="0" cy="432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5381" name="Line 19"/>
            <p:cNvSpPr/>
            <p:nvPr/>
          </p:nvSpPr>
          <p:spPr>
            <a:xfrm>
              <a:off x="3061" y="2024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5382" name="Line 19"/>
            <p:cNvSpPr/>
            <p:nvPr/>
          </p:nvSpPr>
          <p:spPr>
            <a:xfrm>
              <a:off x="3077" y="2028"/>
              <a:ext cx="1104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RAINPROBLEM" val="ProblemBody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RAINPROBLEM" val="ProblemRemark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2319812b-dd77-4781-8b56-8af58dcd973e"/>
  <p:tag name="COMMONDATA" val="eyJoZGlkIjoiMDk3NjAwYTMxMDI0ZTUyOGI4Yjg2MWM0ZmJkMjQ2ZjIifQ==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6339</Words>
  <Application>WPS 演示</Application>
  <PresentationFormat>全屏显示(4:3)</PresentationFormat>
  <Paragraphs>666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宋体</vt:lpstr>
      <vt:lpstr>Wingdings</vt:lpstr>
      <vt:lpstr>黑体</vt:lpstr>
      <vt:lpstr>Wingdings 2</vt:lpstr>
      <vt:lpstr>Times New Roman</vt:lpstr>
      <vt:lpstr>微软雅黑</vt:lpstr>
      <vt:lpstr>Arial Unicode MS</vt:lpstr>
      <vt:lpstr>华文细黑</vt:lpstr>
      <vt:lpstr>示例演示文稿幻灯片（聚焦科技设计）</vt:lpstr>
      <vt:lpstr>Photoshop.Image.6</vt:lpstr>
      <vt:lpstr>Photoshop.Image.6</vt:lpstr>
      <vt:lpstr>Equation.3</vt:lpstr>
      <vt:lpstr>Equation.DSMT4</vt:lpstr>
      <vt:lpstr>Equation.DSMT4</vt:lpstr>
      <vt:lpstr>Equation.3</vt:lpstr>
      <vt:lpstr>程序设计基础</vt:lpstr>
      <vt:lpstr>第五章  循环结构程序设计</vt:lpstr>
      <vt:lpstr>循环结构程序设计 </vt:lpstr>
      <vt:lpstr>循环结构程序设计 </vt:lpstr>
      <vt:lpstr>while 语句 </vt:lpstr>
      <vt:lpstr>举例</vt:lpstr>
      <vt:lpstr>说明</vt:lpstr>
      <vt:lpstr>循环结构程序设计 </vt:lpstr>
      <vt:lpstr>do-while 语句 </vt:lpstr>
      <vt:lpstr>举例</vt:lpstr>
      <vt:lpstr>对比</vt:lpstr>
      <vt:lpstr>循环结构程序设计 </vt:lpstr>
      <vt:lpstr>for 语句</vt:lpstr>
      <vt:lpstr>PowerPoint 演示文稿</vt:lpstr>
      <vt:lpstr>PowerPoint 演示文稿</vt:lpstr>
      <vt:lpstr>说明</vt:lpstr>
      <vt:lpstr>说明</vt:lpstr>
      <vt:lpstr>PowerPoint 演示文稿</vt:lpstr>
      <vt:lpstr>循环嵌套 </vt:lpstr>
      <vt:lpstr>循环嵌套 </vt:lpstr>
      <vt:lpstr>break语句进一步说明</vt:lpstr>
      <vt:lpstr>break语句进一步说明</vt:lpstr>
      <vt:lpstr>continue 语句 </vt:lpstr>
      <vt:lpstr>区别 </vt:lpstr>
      <vt:lpstr>continue语句举例</vt:lpstr>
      <vt:lpstr>continue语句举例</vt:lpstr>
      <vt:lpstr>PowerPoint 演示文稿</vt:lpstr>
      <vt:lpstr>  程序举例 </vt:lpstr>
      <vt:lpstr>PowerPoint 演示文稿</vt:lpstr>
      <vt:lpstr>PowerPoint 演示文稿</vt:lpstr>
      <vt:lpstr>PowerPoint 演示文稿</vt:lpstr>
      <vt:lpstr>例: 求100～200间的全部素数。 #include &lt;stdio.h&gt; # include &lt;math.h&gt; int  main( ) {  int m，k，i，n=0;    // 遍历从101到200之间的奇数，偶数肯定可以被2整除      for   (m=101;  m&lt;200;  m=m+2)     {  k= sqrt(m);    //k是int型，舍弃小数         // 判断m是不是素数         for (i=2; i&lt;=k; i++)             if   (m%i ==0)  {  break; }          if  (i&gt;=k+1)               printf(“%d是素数”，m);         else  printf(“%d不是素数”，m);     }      return 0;      }</vt:lpstr>
      <vt:lpstr>讨论</vt:lpstr>
      <vt:lpstr>讨论</vt:lpstr>
      <vt:lpstr>练习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WXY</cp:lastModifiedBy>
  <cp:revision>2020</cp:revision>
  <dcterms:created xsi:type="dcterms:W3CDTF">2008-08-04T02:16:00Z</dcterms:created>
  <dcterms:modified xsi:type="dcterms:W3CDTF">2023-03-11T03:51:49Z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FADF505942314660BA90AB51AAD1A7EE</vt:lpwstr>
  </property>
</Properties>
</file>