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sldIdLst>
    <p:sldId id="621" r:id="rId3"/>
    <p:sldId id="619" r:id="rId4"/>
    <p:sldId id="522" r:id="rId5"/>
    <p:sldId id="523" r:id="rId6"/>
    <p:sldId id="532" r:id="rId7"/>
    <p:sldId id="824" r:id="rId8"/>
    <p:sldId id="539" r:id="rId9"/>
    <p:sldId id="535" r:id="rId10"/>
    <p:sldId id="592" r:id="rId11"/>
    <p:sldId id="537" r:id="rId12"/>
    <p:sldId id="536" r:id="rId13"/>
    <p:sldId id="624" r:id="rId14"/>
    <p:sldId id="540" r:id="rId15"/>
    <p:sldId id="666" r:id="rId16"/>
    <p:sldId id="542" r:id="rId17"/>
    <p:sldId id="604" r:id="rId18"/>
    <p:sldId id="610" r:id="rId19"/>
    <p:sldId id="543" r:id="rId20"/>
    <p:sldId id="544" r:id="rId21"/>
    <p:sldId id="665" r:id="rId22"/>
    <p:sldId id="545" r:id="rId23"/>
    <p:sldId id="667" r:id="rId24"/>
    <p:sldId id="648" r:id="rId25"/>
    <p:sldId id="802" r:id="rId26"/>
    <p:sldId id="649" r:id="rId27"/>
    <p:sldId id="657" r:id="rId28"/>
    <p:sldId id="815" r:id="rId29"/>
    <p:sldId id="814" r:id="rId30"/>
    <p:sldId id="805" r:id="rId31"/>
    <p:sldId id="806" r:id="rId32"/>
    <p:sldId id="807" r:id="rId33"/>
    <p:sldId id="808" r:id="rId34"/>
    <p:sldId id="809" r:id="rId35"/>
    <p:sldId id="816" r:id="rId36"/>
    <p:sldId id="817" r:id="rId37"/>
  </p:sldIdLst>
  <p:sldSz cx="9144000" cy="6858000" type="screen4x3"/>
  <p:notesSz cx="6858000" cy="9144000"/>
  <p:custDataLst>
    <p:tags r:id="rId42"/>
  </p:custDataLst>
  <p:defaultTextStyle>
    <a:defPPr>
      <a:defRPr lang="zh-CN"/>
    </a:defPPr>
    <a:lvl1pPr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81" userDrawn="1">
          <p15:clr>
            <a:srgbClr val="A4A3A4"/>
          </p15:clr>
        </p15:guide>
        <p15:guide id="2" pos="27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339966"/>
    <a:srgbClr val="CCFF99"/>
    <a:srgbClr val="CC3300"/>
    <a:srgbClr val="66FF99"/>
    <a:srgbClr val="FFCCCC"/>
    <a:srgbClr val="CC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67" autoAdjust="0"/>
    <p:restoredTop sz="88316" autoAdjust="0"/>
  </p:normalViewPr>
  <p:slideViewPr>
    <p:cSldViewPr showGuides="1">
      <p:cViewPr varScale="1">
        <p:scale>
          <a:sx n="67" d="100"/>
          <a:sy n="67" d="100"/>
        </p:scale>
        <p:origin x="-1158" y="-108"/>
      </p:cViewPr>
      <p:guideLst>
        <p:guide orient="horz" pos="1981"/>
        <p:guide pos="273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30.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i="0">
                <a:solidFill>
                  <a:schemeClr val="tx1"/>
                </a:solidFill>
                <a:ea typeface="宋体"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i="0">
                <a:solidFill>
                  <a:schemeClr val="tx1"/>
                </a:solidFill>
                <a:ea typeface="宋体" panose="02010600030101010101" pitchFamily="2" charset="-122"/>
              </a:defRPr>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i="0">
                <a:solidFill>
                  <a:schemeClr val="tx1"/>
                </a:solidFill>
                <a:ea typeface="宋体"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200" b="0" i="0">
                <a:solidFill>
                  <a:schemeClr val="tx1"/>
                </a:solidFill>
                <a:ea typeface="宋体" panose="02010600030101010101" pitchFamily="2" charset="-122"/>
              </a:defRPr>
            </a:lvl1pPr>
          </a:lstStyle>
          <a:p>
            <a:pPr>
              <a:defRPr/>
            </a:pPr>
            <a:fld id="{35046A6A-DCB7-4DFB-B791-7CBF717D7BA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sp>
        <p:nvSpPr>
          <p:cNvPr id="5" name="Text Box 7"/>
          <p:cNvSpPr txBox="1">
            <a:spLocks noChangeArrowheads="1"/>
          </p:cNvSpPr>
          <p:nvPr/>
        </p:nvSpPr>
        <p:spPr bwMode="auto">
          <a:xfrm>
            <a:off x="2627313" y="6335713"/>
            <a:ext cx="394462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r>
              <a:rPr lang="zh-CN" altLang="en-US" sz="1400" b="1" smtClean="0">
                <a:solidFill>
                  <a:schemeClr val="tx1"/>
                </a:solidFill>
                <a:latin typeface="宋体" panose="02010600030101010101" pitchFamily="2" charset="-122"/>
              </a:rPr>
              <a:t>西安交通大学 电信学部 计算机科学与技术学院</a:t>
            </a:r>
            <a:endParaRPr lang="zh-CN" altLang="en-US" sz="1400" b="1" smtClean="0">
              <a:solidFill>
                <a:schemeClr val="tx1"/>
              </a:solidFill>
              <a:latin typeface="宋体" panose="02010600030101010101" pitchFamily="2" charset="-122"/>
            </a:endParaRPr>
          </a:p>
        </p:txBody>
      </p:sp>
      <p:sp>
        <p:nvSpPr>
          <p:cNvPr id="6" name="Rectangle 8"/>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grpSp>
        <p:nvGrpSpPr>
          <p:cNvPr id="7" name="Group 9"/>
          <p:cNvGrpSpPr/>
          <p:nvPr/>
        </p:nvGrpSpPr>
        <p:grpSpPr bwMode="auto">
          <a:xfrm>
            <a:off x="19050" y="2330450"/>
            <a:ext cx="9115425" cy="358775"/>
            <a:chOff x="3827" y="1468"/>
            <a:chExt cx="1927" cy="226"/>
          </a:xfrm>
        </p:grpSpPr>
        <p:sp>
          <p:nvSpPr>
            <p:cNvPr id="8" name="Line 10"/>
            <p:cNvSpPr>
              <a:spLocks noChangeShapeType="1"/>
            </p:cNvSpPr>
            <p:nvPr/>
          </p:nvSpPr>
          <p:spPr bwMode="white">
            <a:xfrm>
              <a:off x="3827" y="1468"/>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white">
            <a:xfrm>
              <a:off x="3827" y="1540"/>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2"/>
            <p:cNvSpPr>
              <a:spLocks noChangeShapeType="1"/>
            </p:cNvSpPr>
            <p:nvPr/>
          </p:nvSpPr>
          <p:spPr bwMode="white">
            <a:xfrm>
              <a:off x="3827" y="1616"/>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ShapeType="1"/>
            </p:cNvSpPr>
            <p:nvPr/>
          </p:nvSpPr>
          <p:spPr bwMode="white">
            <a:xfrm>
              <a:off x="3827" y="1694"/>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5"/>
          <p:cNvSpPr>
            <a:spLocks noChangeArrowheads="1"/>
          </p:cNvSpPr>
          <p:nvPr/>
        </p:nvSpPr>
        <p:spPr bwMode="black">
          <a:xfrm>
            <a:off x="0" y="278130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sp>
        <p:nvSpPr>
          <p:cNvPr id="14" name="Rectangle 16"/>
          <p:cNvSpPr>
            <a:spLocks noChangeArrowheads="1"/>
          </p:cNvSpPr>
          <p:nvPr/>
        </p:nvSpPr>
        <p:spPr bwMode="gray">
          <a:xfrm>
            <a:off x="2627313" y="2852738"/>
            <a:ext cx="6516687" cy="9366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pic>
        <p:nvPicPr>
          <p:cNvPr id="1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subTitle" idx="1"/>
          </p:nvPr>
        </p:nvSpPr>
        <p:spPr bwMode="grayWhite">
          <a:xfrm>
            <a:off x="4859338" y="4292600"/>
            <a:ext cx="3168650" cy="758825"/>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137" name="Rectangle 17"/>
          <p:cNvSpPr>
            <a:spLocks noGrp="1" noChangeArrowheads="1"/>
          </p:cNvSpPr>
          <p:nvPr>
            <p:ph type="ctrTitle"/>
          </p:nvPr>
        </p:nvSpPr>
        <p:spPr bwMode="ltGray">
          <a:xfrm>
            <a:off x="2987675" y="2987675"/>
            <a:ext cx="5791200" cy="685800"/>
          </a:xfrm>
        </p:spPr>
        <p:txBody>
          <a:bodyPr/>
          <a:lstStyle>
            <a:lvl1pPr algn="l">
              <a:defRPr sz="5400"/>
            </a:lvl1pPr>
          </a:lstStyle>
          <a:p>
            <a:r>
              <a:rPr lang="zh-CN" altLang="en-US"/>
              <a:t>单击此处编辑母版标题样式</a:t>
            </a:r>
            <a:endParaRPr lang="zh-CN" altLang="en-US"/>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fld id="{05371B11-BE59-4E3A-8977-5A8910509698}" type="datetime4">
              <a:rPr lang="en-US"/>
            </a:fld>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70D1B738-4056-4CD8-B7C9-E10F8A3109B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95D32D98-B8D7-4A22-A8EC-0B220B35602D}"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4F4B55A5-9323-4B6A-A4DF-5A5ED3D3F6B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6875" y="228600"/>
            <a:ext cx="2092325" cy="6065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28600"/>
            <a:ext cx="6126162" cy="6065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A0A5FCC4-DEA9-4CC2-9484-880F8D9DFB1F}"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760368FE-A0BB-433D-97F3-CB9A03CB615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68313" y="1268413"/>
            <a:ext cx="8229600" cy="5026025"/>
          </a:xfrm>
        </p:spPr>
        <p:txBody>
          <a:bodyPr/>
          <a:lstStyle/>
          <a:p>
            <a:pPr lvl="0"/>
            <a:endParaRPr lang="zh-CN" altLang="en-US" noProof="0" smtClean="0"/>
          </a:p>
        </p:txBody>
      </p:sp>
      <p:sp>
        <p:nvSpPr>
          <p:cNvPr id="4" name="Rectangle 12"/>
          <p:cNvSpPr>
            <a:spLocks noGrp="1" noChangeArrowheads="1"/>
          </p:cNvSpPr>
          <p:nvPr>
            <p:ph type="dt" sz="half" idx="10"/>
          </p:nvPr>
        </p:nvSpPr>
        <p:spPr/>
        <p:txBody>
          <a:bodyPr/>
          <a:lstStyle>
            <a:lvl1pPr>
              <a:defRPr/>
            </a:lvl1pPr>
          </a:lstStyle>
          <a:p>
            <a:pPr>
              <a:defRPr/>
            </a:pPr>
            <a:fld id="{255F345D-FA5C-4A07-81F6-B56B53C9C54E}"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20B72C7C-C57B-4160-96E7-CF260E9F1BC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260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A75F254D-D05E-4C3B-BC7D-83DFB791B1EA}"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167C41BF-3CE6-4603-A502-862C11E25EB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60F98873-6278-4D58-A0E8-DE8CA107B207}"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B49A18CE-F8EC-4306-8AA0-D1EF5DF312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2"/>
          <p:cNvSpPr>
            <a:spLocks noGrp="1" noChangeArrowheads="1"/>
          </p:cNvSpPr>
          <p:nvPr>
            <p:ph type="dt" sz="half" idx="10"/>
          </p:nvPr>
        </p:nvSpPr>
        <p:spPr/>
        <p:txBody>
          <a:bodyPr/>
          <a:lstStyle>
            <a:lvl1pPr>
              <a:defRPr/>
            </a:lvl1pPr>
          </a:lstStyle>
          <a:p>
            <a:pPr>
              <a:defRPr/>
            </a:pPr>
            <a:fld id="{303980EF-F9CC-4FBA-94EA-BB118CF03248}"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9CEE8F84-C821-41BF-9083-CF166B734E8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6CF1E480-1C52-4AF7-982A-56486547068B}"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1DB7897A-6D8E-4532-921D-74F35D0B361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2"/>
          <p:cNvSpPr>
            <a:spLocks noGrp="1" noChangeArrowheads="1"/>
          </p:cNvSpPr>
          <p:nvPr>
            <p:ph type="dt" sz="half" idx="10"/>
          </p:nvPr>
        </p:nvSpPr>
        <p:spPr/>
        <p:txBody>
          <a:bodyPr/>
          <a:lstStyle>
            <a:lvl1pPr>
              <a:defRPr/>
            </a:lvl1pPr>
          </a:lstStyle>
          <a:p>
            <a:pPr>
              <a:defRPr/>
            </a:pPr>
            <a:fld id="{8D3892B2-C225-4FA8-A25A-BA5591FF7B76}" type="datetime4">
              <a:rPr lang="en-US"/>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p:txBody>
          <a:bodyPr/>
          <a:lstStyle>
            <a:lvl1pPr>
              <a:defRPr/>
            </a:lvl1pPr>
          </a:lstStyle>
          <a:p>
            <a:pPr>
              <a:defRPr/>
            </a:pPr>
            <a:fld id="{FF209E0E-9CF9-42CD-8EA4-EC799857FD6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p:txBody>
          <a:bodyPr/>
          <a:lstStyle>
            <a:lvl1pPr>
              <a:defRPr/>
            </a:lvl1pPr>
          </a:lstStyle>
          <a:p>
            <a:pPr>
              <a:defRPr/>
            </a:pPr>
            <a:fld id="{D08320EB-5B58-45E0-90DE-18FB65980952}" type="datetime4">
              <a:rPr lang="en-US"/>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p:txBody>
          <a:bodyPr/>
          <a:lstStyle>
            <a:lvl1pPr>
              <a:defRPr/>
            </a:lvl1pPr>
          </a:lstStyle>
          <a:p>
            <a:pPr>
              <a:defRPr/>
            </a:pPr>
            <a:fld id="{6C3F180D-6ED5-4A4C-A77C-E8C56ECA69D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72DC562-9F8F-4197-9225-3274491B71EF}" type="datetime4">
              <a:rPr lang="en-US"/>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p:txBody>
          <a:bodyPr/>
          <a:lstStyle>
            <a:lvl1pPr>
              <a:defRPr/>
            </a:lvl1pPr>
          </a:lstStyle>
          <a:p>
            <a:pPr>
              <a:defRPr/>
            </a:pPr>
            <a:fld id="{C017016D-DCE2-41A6-9C14-969E9942326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fld id="{F8F3BA5C-08FA-4BBF-A3CF-AB59B417F96F}"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8397286A-7371-4ED1-8B52-787EA683079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fld id="{32A27ED0-34DE-46C9-A43C-EB834A123351}"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50CD03A4-6B17-49D1-BFAF-C38A26D53B2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oleObject" Target="../embeddings/oleObject2.bin"/><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grpSp>
        <p:nvGrpSpPr>
          <p:cNvPr id="1027" name="Group 3"/>
          <p:cNvGrpSpPr/>
          <p:nvPr/>
        </p:nvGrpSpPr>
        <p:grpSpPr bwMode="auto">
          <a:xfrm>
            <a:off x="0" y="879475"/>
            <a:ext cx="9144000" cy="144463"/>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28" name="Group 7"/>
          <p:cNvGrpSpPr/>
          <p:nvPr/>
        </p:nvGrpSpPr>
        <p:grpSpPr bwMode="auto">
          <a:xfrm>
            <a:off x="0" y="-11113"/>
            <a:ext cx="2341563" cy="1123951"/>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558" name="Image" r:id="rId14" imgW="3645535" imgH="3930650" progId="">
                    <p:embed/>
                  </p:oleObj>
                </mc:Choice>
                <mc:Fallback>
                  <p:oleObj name="Image" r:id="rId14" imgW="3645535" imgH="3930650" progId="">
                    <p:embed/>
                    <p:pic>
                      <p:nvPicPr>
                        <p:cNvPr id="0" name="Picture 500"/>
                        <p:cNvPicPr>
                          <a:picLocks noChangeAspect="1" noChangeArrowheads="1"/>
                        </p:cNvPicPr>
                        <p:nvPr/>
                      </p:nvPicPr>
                      <p:blipFill>
                        <a:blip r:embed="rId15">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559" name="Image" r:id="rId16" imgW="2575560" imgH="2545080" progId="">
                    <p:embed/>
                  </p:oleObj>
                </mc:Choice>
                <mc:Fallback>
                  <p:oleObj name="Image" r:id="rId16" imgW="2575560" imgH="2545080" progId="">
                    <p:embed/>
                    <p:pic>
                      <p:nvPicPr>
                        <p:cNvPr id="0" name="Picture 5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514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8" name="Rectangle 12"/>
          <p:cNvSpPr>
            <a:spLocks noGrp="1" noChangeArrowheads="1"/>
          </p:cNvSpPr>
          <p:nvPr>
            <p:ph type="dt" sz="half" idx="2"/>
          </p:nvPr>
        </p:nvSpPr>
        <p:spPr bwMode="auto">
          <a:xfrm>
            <a:off x="457200" y="6521450"/>
            <a:ext cx="2133600" cy="244475"/>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400" b="0" i="0">
                <a:solidFill>
                  <a:schemeClr val="accent1"/>
                </a:solidFill>
                <a:ea typeface="宋体" panose="02010600030101010101" pitchFamily="2" charset="-122"/>
              </a:defRPr>
            </a:lvl1pPr>
          </a:lstStyle>
          <a:p>
            <a:pPr>
              <a:defRPr/>
            </a:pPr>
            <a:fld id="{7A9BE6A1-5661-4BD1-847B-5A4840C51055}" type="datetime4">
              <a:rPr lang="en-US"/>
            </a:fld>
            <a:endParaRPr lang="en-US" altLang="zh-CN"/>
          </a:p>
        </p:txBody>
      </p:sp>
      <p:sp>
        <p:nvSpPr>
          <p:cNvPr id="4109" name="Rectangle 13"/>
          <p:cNvSpPr>
            <a:spLocks noGrp="1" noChangeArrowheads="1"/>
          </p:cNvSpPr>
          <p:nvPr>
            <p:ph type="ftr" sz="quarter" idx="3"/>
          </p:nvPr>
        </p:nvSpPr>
        <p:spPr bwMode="auto">
          <a:xfrm>
            <a:off x="3132138" y="6613525"/>
            <a:ext cx="2895600" cy="244475"/>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defRPr sz="1400" b="0" i="0">
                <a:solidFill>
                  <a:schemeClr val="accent1"/>
                </a:solidFill>
                <a:ea typeface="宋体" panose="02010600030101010101" pitchFamily="2" charset="-122"/>
              </a:defRPr>
            </a:lvl1pPr>
          </a:lstStyle>
          <a:p>
            <a:pPr>
              <a:defRPr/>
            </a:pPr>
            <a:endParaRPr lang="en-US" altLang="zh-CN"/>
          </a:p>
        </p:txBody>
      </p:sp>
      <p:sp>
        <p:nvSpPr>
          <p:cNvPr id="4110" name="Rectangle 14"/>
          <p:cNvSpPr>
            <a:spLocks noGrp="1" noChangeArrowheads="1"/>
          </p:cNvSpPr>
          <p:nvPr>
            <p:ph type="sldNum" sz="quarter" idx="4"/>
          </p:nvPr>
        </p:nvSpPr>
        <p:spPr bwMode="auto">
          <a:xfrm>
            <a:off x="6553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400" b="0" i="0">
                <a:solidFill>
                  <a:schemeClr val="accent1"/>
                </a:solidFill>
                <a:ea typeface="宋体" panose="02010600030101010101" pitchFamily="2" charset="-122"/>
              </a:defRPr>
            </a:lvl1pPr>
          </a:lstStyle>
          <a:p>
            <a:pPr>
              <a:defRPr/>
            </a:pPr>
            <a:fld id="{98C6AA2F-054F-42C3-9EA3-BB2E03B78547}" type="slidenum">
              <a:rPr lang="en-US" altLang="zh-CN"/>
            </a:fld>
            <a:endParaRPr lang="en-US" altLang="zh-CN"/>
          </a:p>
        </p:txBody>
      </p:sp>
      <p:grpSp>
        <p:nvGrpSpPr>
          <p:cNvPr id="1034" name="Group 15"/>
          <p:cNvGrpSpPr/>
          <p:nvPr/>
        </p:nvGrpSpPr>
        <p:grpSpPr bwMode="auto">
          <a:xfrm>
            <a:off x="0" y="1109663"/>
            <a:ext cx="9144000" cy="169862"/>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2700338" y="4652963"/>
            <a:ext cx="3600450" cy="1160462"/>
          </a:xfrm>
        </p:spPr>
        <p:txBody>
          <a:bodyPr tIns="72000">
            <a:spAutoFit/>
          </a:bodyPr>
          <a:lstStyle/>
          <a:p>
            <a:pPr marL="0" indent="0" algn="ctr" eaLnBrk="1" hangingPunct="1">
              <a:lnSpc>
                <a:spcPct val="80000"/>
              </a:lnSpc>
              <a:buFont typeface="Wingdings" panose="05000000000000000000" pitchFamily="2" charset="2"/>
              <a:buNone/>
            </a:pPr>
            <a:r>
              <a:rPr lang="zh-CN" altLang="en-US" sz="1800" b="1" smtClean="0">
                <a:latin typeface="Times New Roman" panose="02020603050405020304" pitchFamily="18" charset="0"/>
                <a:ea typeface="宋体" panose="02010600030101010101" pitchFamily="2" charset="-122"/>
                <a:cs typeface="Times New Roman" panose="02020603050405020304" pitchFamily="18" charset="0"/>
              </a:rPr>
              <a:t>吴茜媛</a:t>
            </a:r>
            <a:endParaRPr lang="zh-CN" altLang="en-US" sz="1800" b="1"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eaLnBrk="1" hangingPunct="1">
              <a:lnSpc>
                <a:spcPct val="80000"/>
              </a:lnSpc>
              <a:buFont typeface="Wingdings" panose="05000000000000000000" pitchFamily="2" charset="2"/>
              <a:buNone/>
            </a:pPr>
            <a:r>
              <a:rPr lang="en-US" altLang="zh-CN" sz="1800" b="1" smtClean="0">
                <a:latin typeface="Times New Roman" panose="02020603050405020304" pitchFamily="18" charset="0"/>
                <a:ea typeface="宋体" panose="02010600030101010101" pitchFamily="2" charset="-122"/>
                <a:cs typeface="Times New Roman" panose="02020603050405020304" pitchFamily="18" charset="0"/>
              </a:rPr>
              <a:t>WU, Xiyuan</a:t>
            </a:r>
            <a:endParaRPr lang="en-US" altLang="zh-CN" sz="1800" b="1"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eaLnBrk="1" hangingPunct="1">
              <a:lnSpc>
                <a:spcPct val="80000"/>
              </a:lnSpc>
              <a:buFont typeface="Wingdings" panose="05000000000000000000" pitchFamily="2" charset="2"/>
              <a:buNone/>
            </a:pPr>
            <a:endParaRPr lang="en-US" altLang="zh-CN" sz="1800" b="1"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eaLnBrk="1" hangingPunct="1">
              <a:lnSpc>
                <a:spcPct val="80000"/>
              </a:lnSpc>
              <a:buFont typeface="Wingdings" panose="05000000000000000000" pitchFamily="2" charset="2"/>
              <a:buNone/>
            </a:pPr>
            <a:r>
              <a:rPr lang="en-US" altLang="zh-CN" sz="1800" b="1" smtClean="0">
                <a:latin typeface="Times New Roman" panose="02020603050405020304" pitchFamily="18" charset="0"/>
                <a:ea typeface="宋体" panose="02010600030101010101" pitchFamily="2" charset="-122"/>
                <a:cs typeface="Times New Roman" panose="02020603050405020304" pitchFamily="18" charset="0"/>
              </a:rPr>
              <a:t>E-mail: xywu@mail.xjtu.edu.cn</a:t>
            </a:r>
            <a:endParaRPr lang="en-US" altLang="zh-CN" sz="1800" b="1"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5" name="Rectangle 2"/>
          <p:cNvSpPr txBox="1">
            <a:spLocks noChangeArrowheads="1"/>
          </p:cNvSpPr>
          <p:nvPr/>
        </p:nvSpPr>
        <p:spPr bwMode="auto">
          <a:xfrm>
            <a:off x="3514725" y="2852738"/>
            <a:ext cx="451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5400" b="1">
                <a:solidFill>
                  <a:schemeClr val="bg1"/>
                </a:solidFill>
                <a:latin typeface="黑体" panose="02010609060101010101" pitchFamily="49" charset="-122"/>
                <a:ea typeface="黑体" panose="02010609060101010101" pitchFamily="49" charset="-122"/>
              </a:rPr>
              <a:t>程序设计基础</a:t>
            </a:r>
            <a:endParaRPr lang="zh-CN" altLang="en-US" sz="5400" b="1">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484438" y="260350"/>
            <a:ext cx="6324600" cy="533400"/>
          </a:xfrm>
        </p:spPr>
        <p:txBody>
          <a:bodyPr/>
          <a:lstStyle/>
          <a:p>
            <a:r>
              <a:rPr lang="zh-CN" altLang="en-US" sz="3600" smtClean="0">
                <a:latin typeface="黑体" panose="02010609060101010101" pitchFamily="49" charset="-122"/>
                <a:ea typeface="黑体" panose="02010609060101010101" pitchFamily="49" charset="-122"/>
              </a:rPr>
              <a:t>比较</a:t>
            </a:r>
            <a:endParaRPr lang="zh-CN" altLang="en-US" sz="3600" smtClean="0">
              <a:latin typeface="黑体" panose="02010609060101010101" pitchFamily="49" charset="-122"/>
              <a:ea typeface="黑体" panose="02010609060101010101" pitchFamily="49" charset="-122"/>
            </a:endParaRPr>
          </a:p>
        </p:txBody>
      </p:sp>
      <p:sp>
        <p:nvSpPr>
          <p:cNvPr id="66567" name="Text Box 7"/>
          <p:cNvSpPr txBox="1">
            <a:spLocks noChangeArrowheads="1"/>
          </p:cNvSpPr>
          <p:nvPr/>
        </p:nvSpPr>
        <p:spPr bwMode="auto">
          <a:xfrm>
            <a:off x="1465263" y="2242820"/>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66568" name="Text Box 9"/>
          <p:cNvSpPr txBox="1">
            <a:spLocks noChangeArrowheads="1"/>
          </p:cNvSpPr>
          <p:nvPr/>
        </p:nvSpPr>
        <p:spPr bwMode="auto">
          <a:xfrm>
            <a:off x="1465263" y="330009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6569" name="Text Box 10"/>
          <p:cNvSpPr txBox="1">
            <a:spLocks noChangeArrowheads="1"/>
          </p:cNvSpPr>
          <p:nvPr/>
        </p:nvSpPr>
        <p:spPr bwMode="auto">
          <a:xfrm>
            <a:off x="2836863" y="331755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70" name="Line 11"/>
          <p:cNvSpPr>
            <a:spLocks noChangeShapeType="1"/>
          </p:cNvSpPr>
          <p:nvPr/>
        </p:nvSpPr>
        <p:spPr bwMode="auto">
          <a:xfrm>
            <a:off x="2227263" y="2547620"/>
            <a:ext cx="609600" cy="0"/>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71" name="Text Box 13"/>
          <p:cNvSpPr txBox="1">
            <a:spLocks noChangeArrowheads="1"/>
          </p:cNvSpPr>
          <p:nvPr/>
        </p:nvSpPr>
        <p:spPr bwMode="auto">
          <a:xfrm>
            <a:off x="1403350" y="177133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66572" name="Text Box 14"/>
          <p:cNvSpPr txBox="1">
            <a:spLocks noChangeArrowheads="1"/>
          </p:cNvSpPr>
          <p:nvPr/>
        </p:nvSpPr>
        <p:spPr bwMode="auto">
          <a:xfrm>
            <a:off x="1389063" y="288258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66573" name="Text Box 13"/>
          <p:cNvSpPr txBox="1">
            <a:spLocks noChangeArrowheads="1"/>
          </p:cNvSpPr>
          <p:nvPr/>
        </p:nvSpPr>
        <p:spPr bwMode="auto">
          <a:xfrm>
            <a:off x="539750" y="1842770"/>
            <a:ext cx="900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rPr>
              <a:t>初始：</a:t>
            </a:r>
            <a:endParaRPr lang="zh-CN" altLang="en-US" sz="1800">
              <a:solidFill>
                <a:srgbClr val="CC0066"/>
              </a:solidFill>
            </a:endParaRPr>
          </a:p>
        </p:txBody>
      </p:sp>
      <p:sp>
        <p:nvSpPr>
          <p:cNvPr id="66574" name="Text Box 10"/>
          <p:cNvSpPr txBox="1">
            <a:spLocks noChangeArrowheads="1"/>
          </p:cNvSpPr>
          <p:nvPr/>
        </p:nvSpPr>
        <p:spPr bwMode="auto">
          <a:xfrm>
            <a:off x="2844800" y="227615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75" name="Line 12"/>
          <p:cNvSpPr>
            <a:spLocks noChangeShapeType="1"/>
          </p:cNvSpPr>
          <p:nvPr/>
        </p:nvSpPr>
        <p:spPr bwMode="auto">
          <a:xfrm>
            <a:off x="2195513" y="3500120"/>
            <a:ext cx="609600" cy="0"/>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77" name="Text Box 7"/>
          <p:cNvSpPr txBox="1">
            <a:spLocks noChangeArrowheads="1"/>
          </p:cNvSpPr>
          <p:nvPr/>
        </p:nvSpPr>
        <p:spPr bwMode="auto">
          <a:xfrm>
            <a:off x="960438" y="469233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66578" name="Text Box 9"/>
          <p:cNvSpPr txBox="1">
            <a:spLocks noChangeArrowheads="1"/>
          </p:cNvSpPr>
          <p:nvPr/>
        </p:nvSpPr>
        <p:spPr bwMode="auto">
          <a:xfrm>
            <a:off x="976313" y="582104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6579" name="Text Box 10"/>
          <p:cNvSpPr txBox="1">
            <a:spLocks noChangeArrowheads="1"/>
          </p:cNvSpPr>
          <p:nvPr/>
        </p:nvSpPr>
        <p:spPr bwMode="auto">
          <a:xfrm>
            <a:off x="2347913" y="583850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80" name="Line 11"/>
          <p:cNvSpPr>
            <a:spLocks noChangeShapeType="1"/>
          </p:cNvSpPr>
          <p:nvPr/>
        </p:nvSpPr>
        <p:spPr bwMode="auto">
          <a:xfrm>
            <a:off x="1762125" y="4939983"/>
            <a:ext cx="609600" cy="0"/>
          </a:xfrm>
          <a:prstGeom prst="line">
            <a:avLst/>
          </a:prstGeom>
          <a:noFill/>
          <a:ln w="28575"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1" name="Text Box 13"/>
          <p:cNvSpPr txBox="1">
            <a:spLocks noChangeArrowheads="1"/>
          </p:cNvSpPr>
          <p:nvPr/>
        </p:nvSpPr>
        <p:spPr bwMode="auto">
          <a:xfrm>
            <a:off x="884238" y="422719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66582" name="Text Box 14"/>
          <p:cNvSpPr txBox="1">
            <a:spLocks noChangeArrowheads="1"/>
          </p:cNvSpPr>
          <p:nvPr/>
        </p:nvSpPr>
        <p:spPr bwMode="auto">
          <a:xfrm>
            <a:off x="900113" y="540353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66583" name="Text Box 23"/>
          <p:cNvSpPr txBox="1">
            <a:spLocks noChangeArrowheads="1"/>
          </p:cNvSpPr>
          <p:nvPr/>
        </p:nvSpPr>
        <p:spPr bwMode="auto">
          <a:xfrm>
            <a:off x="34925" y="4292283"/>
            <a:ext cx="900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rPr>
              <a:t>运算：</a:t>
            </a:r>
            <a:endParaRPr lang="zh-CN" altLang="en-US" sz="1800">
              <a:solidFill>
                <a:srgbClr val="CC0066"/>
              </a:solidFill>
            </a:endParaRPr>
          </a:p>
        </p:txBody>
      </p:sp>
      <p:sp>
        <p:nvSpPr>
          <p:cNvPr id="66584" name="Text Box 10"/>
          <p:cNvSpPr txBox="1">
            <a:spLocks noChangeArrowheads="1"/>
          </p:cNvSpPr>
          <p:nvPr/>
        </p:nvSpPr>
        <p:spPr bwMode="auto">
          <a:xfrm>
            <a:off x="2339975" y="472567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85" name="Line 12"/>
          <p:cNvSpPr>
            <a:spLocks noChangeShapeType="1"/>
          </p:cNvSpPr>
          <p:nvPr/>
        </p:nvSpPr>
        <p:spPr bwMode="auto">
          <a:xfrm>
            <a:off x="1778000" y="6019483"/>
            <a:ext cx="609600" cy="0"/>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8" name="Text Box 10"/>
          <p:cNvSpPr txBox="1">
            <a:spLocks noChangeArrowheads="1"/>
          </p:cNvSpPr>
          <p:nvPr/>
        </p:nvSpPr>
        <p:spPr bwMode="auto">
          <a:xfrm>
            <a:off x="3578225" y="5276533"/>
            <a:ext cx="7207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endParaRPr lang="zh-CN" altLang="en-US" sz="2400">
              <a:latin typeface="Times New Roman" panose="02020603050405020304" pitchFamily="18" charset="0"/>
            </a:endParaRPr>
          </a:p>
        </p:txBody>
      </p:sp>
      <p:sp>
        <p:nvSpPr>
          <p:cNvPr id="66589" name="Text Box 14"/>
          <p:cNvSpPr txBox="1">
            <a:spLocks noChangeArrowheads="1"/>
          </p:cNvSpPr>
          <p:nvPr/>
        </p:nvSpPr>
        <p:spPr bwMode="auto">
          <a:xfrm>
            <a:off x="3492500" y="484314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temp</a:t>
            </a:r>
            <a:endParaRPr lang="en-US" altLang="zh-CN" sz="2400">
              <a:latin typeface="Times New Roman" panose="02020603050405020304" pitchFamily="18" charset="0"/>
              <a:ea typeface="楷体_GB2312" pitchFamily="49" charset="-122"/>
            </a:endParaRPr>
          </a:p>
        </p:txBody>
      </p:sp>
      <p:sp>
        <p:nvSpPr>
          <p:cNvPr id="66591" name="Line 31"/>
          <p:cNvSpPr>
            <a:spLocks noChangeShapeType="1"/>
          </p:cNvSpPr>
          <p:nvPr/>
        </p:nvSpPr>
        <p:spPr bwMode="auto">
          <a:xfrm flipH="1" flipV="1">
            <a:off x="3132138" y="5084445"/>
            <a:ext cx="431800" cy="503238"/>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2" name="Text Box 7"/>
          <p:cNvSpPr txBox="1">
            <a:spLocks noChangeArrowheads="1"/>
          </p:cNvSpPr>
          <p:nvPr/>
        </p:nvSpPr>
        <p:spPr bwMode="auto">
          <a:xfrm>
            <a:off x="3635375" y="527494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b="1">
                <a:solidFill>
                  <a:srgbClr val="CC3300"/>
                </a:solidFill>
                <a:latin typeface="Times New Roman" panose="02020603050405020304" pitchFamily="18" charset="0"/>
                <a:ea typeface="楷体_GB2312" pitchFamily="49" charset="-122"/>
              </a:rPr>
              <a:t>&amp;</a:t>
            </a:r>
            <a:r>
              <a:rPr lang="en-US" altLang="zh-CN" sz="2400" b="1">
                <a:solidFill>
                  <a:srgbClr val="CC3300"/>
                </a:solidFill>
                <a:latin typeface="Times New Roman" panose="02020603050405020304" pitchFamily="18" charset="0"/>
                <a:ea typeface="楷体_GB2312" pitchFamily="49" charset="-122"/>
              </a:rPr>
              <a:t>a</a:t>
            </a:r>
            <a:endParaRPr lang="en-US" altLang="zh-CN" sz="2400" b="1">
              <a:solidFill>
                <a:srgbClr val="CC3300"/>
              </a:solidFill>
              <a:latin typeface="Times New Roman" panose="02020603050405020304" pitchFamily="18" charset="0"/>
              <a:ea typeface="楷体_GB2312" pitchFamily="49" charset="-122"/>
            </a:endParaRPr>
          </a:p>
        </p:txBody>
      </p:sp>
      <p:sp>
        <p:nvSpPr>
          <p:cNvPr id="66594" name="Text Box 9"/>
          <p:cNvSpPr txBox="1">
            <a:spLocks noChangeArrowheads="1"/>
          </p:cNvSpPr>
          <p:nvPr/>
        </p:nvSpPr>
        <p:spPr bwMode="auto">
          <a:xfrm>
            <a:off x="971550" y="465264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6595" name="Line 11"/>
          <p:cNvSpPr>
            <a:spLocks noChangeShapeType="1"/>
          </p:cNvSpPr>
          <p:nvPr/>
        </p:nvSpPr>
        <p:spPr bwMode="auto">
          <a:xfrm>
            <a:off x="1692275" y="5011420"/>
            <a:ext cx="647700" cy="865188"/>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6" name="Text Box 10"/>
          <p:cNvSpPr txBox="1">
            <a:spLocks noChangeArrowheads="1"/>
          </p:cNvSpPr>
          <p:nvPr/>
        </p:nvSpPr>
        <p:spPr bwMode="auto">
          <a:xfrm>
            <a:off x="971550" y="5803583"/>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&amp;a</a:t>
            </a:r>
            <a:endParaRPr lang="zh-CN" altLang="en-US" sz="2400">
              <a:latin typeface="Times New Roman" panose="02020603050405020304" pitchFamily="18" charset="0"/>
              <a:ea typeface="楷体_GB2312" pitchFamily="49" charset="-122"/>
            </a:endParaRPr>
          </a:p>
        </p:txBody>
      </p:sp>
      <p:sp>
        <p:nvSpPr>
          <p:cNvPr id="66597" name="Line 12"/>
          <p:cNvSpPr>
            <a:spLocks noChangeShapeType="1"/>
          </p:cNvSpPr>
          <p:nvPr/>
        </p:nvSpPr>
        <p:spPr bwMode="auto">
          <a:xfrm flipV="1">
            <a:off x="1763713" y="5011420"/>
            <a:ext cx="576262" cy="936625"/>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64" name="Rectangle 4"/>
          <p:cNvSpPr>
            <a:spLocks noChangeArrowheads="1"/>
          </p:cNvSpPr>
          <p:nvPr/>
        </p:nvSpPr>
        <p:spPr bwMode="auto">
          <a:xfrm>
            <a:off x="73025" y="1843911"/>
            <a:ext cx="4427538" cy="5040461"/>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sz="2200" dirty="0"/>
              <a:t>void swap ( </a:t>
            </a:r>
            <a:r>
              <a:rPr lang="en-US" altLang="zh-CN" sz="2200" dirty="0" err="1"/>
              <a:t>int</a:t>
            </a:r>
            <a:r>
              <a:rPr lang="en-US" altLang="zh-CN" sz="2200" dirty="0"/>
              <a:t> *p, </a:t>
            </a:r>
            <a:r>
              <a:rPr lang="en-US" altLang="zh-CN" sz="2200" dirty="0" err="1"/>
              <a:t>int</a:t>
            </a:r>
            <a:r>
              <a:rPr lang="en-US" altLang="zh-CN" sz="2200" dirty="0"/>
              <a:t> *q )    //</a:t>
            </a:r>
            <a:r>
              <a:rPr lang="zh-CN" altLang="en-US" sz="2200" dirty="0"/>
              <a:t>形参</a:t>
            </a:r>
            <a:endParaRPr lang="zh-CN" altLang="en-US" sz="2200" dirty="0"/>
          </a:p>
          <a:p>
            <a:pPr>
              <a:lnSpc>
                <a:spcPct val="80000"/>
              </a:lnSpc>
              <a:buFont typeface="Wingdings" panose="05000000000000000000" pitchFamily="2" charset="2"/>
              <a:buNone/>
            </a:pPr>
            <a:r>
              <a:rPr lang="en-US" altLang="zh-CN" sz="2200" dirty="0"/>
              <a:t>     { </a:t>
            </a:r>
            <a:r>
              <a:rPr lang="en-US" altLang="zh-CN" sz="2200" dirty="0" err="1">
                <a:solidFill>
                  <a:srgbClr val="CC3300"/>
                </a:solidFill>
              </a:rPr>
              <a:t>int</a:t>
            </a:r>
            <a:r>
              <a:rPr lang="en-US" altLang="zh-CN" sz="2200" dirty="0">
                <a:solidFill>
                  <a:srgbClr val="CC3300"/>
                </a:solidFill>
              </a:rPr>
              <a:t> temp;</a:t>
            </a:r>
            <a:r>
              <a:rPr lang="en-US" altLang="zh-CN" sz="2200" dirty="0"/>
              <a:t> </a:t>
            </a:r>
            <a:r>
              <a:rPr lang="en-US" altLang="zh-CN" sz="2200" dirty="0" smtClean="0"/>
              <a:t>     //</a:t>
            </a:r>
            <a:r>
              <a:rPr lang="zh-CN" altLang="en-US" sz="2200" dirty="0" smtClean="0"/>
              <a:t>一般变量</a:t>
            </a:r>
            <a:endParaRPr lang="en-US" altLang="zh-CN" sz="2200" dirty="0"/>
          </a:p>
          <a:p>
            <a:pPr>
              <a:lnSpc>
                <a:spcPct val="80000"/>
              </a:lnSpc>
              <a:buFont typeface="Wingdings" panose="05000000000000000000" pitchFamily="2" charset="2"/>
              <a:buNone/>
            </a:pPr>
            <a:r>
              <a:rPr lang="en-US" altLang="zh-CN" sz="2200" dirty="0"/>
              <a:t>       </a:t>
            </a:r>
            <a:r>
              <a:rPr lang="en-US" altLang="zh-CN" sz="2200" dirty="0">
                <a:solidFill>
                  <a:srgbClr val="CC3300"/>
                </a:solidFill>
              </a:rPr>
              <a:t>temp=*p;  *p=*q;   *q=temp;</a:t>
            </a:r>
            <a:endParaRPr lang="en-US" altLang="zh-CN" sz="2200" dirty="0">
              <a:solidFill>
                <a:srgbClr val="CC3300"/>
              </a:solidFill>
            </a:endParaRPr>
          </a:p>
          <a:p>
            <a:pPr>
              <a:lnSpc>
                <a:spcPct val="80000"/>
              </a:lnSpc>
              <a:buFont typeface="Wingdings" panose="05000000000000000000" pitchFamily="2" charset="2"/>
              <a:buNone/>
            </a:pPr>
            <a:r>
              <a:rPr lang="en-US" altLang="zh-CN" sz="2200" dirty="0">
                <a:solidFill>
                  <a:srgbClr val="CC3300"/>
                </a:solidFill>
              </a:rPr>
              <a:t>       </a:t>
            </a:r>
            <a:r>
              <a:rPr kumimoji="1" lang="en-US" altLang="zh-CN" sz="2200" dirty="0" err="1"/>
              <a:t>printf</a:t>
            </a:r>
            <a:r>
              <a:rPr kumimoji="1" lang="en-US" altLang="zh-CN" sz="2200" dirty="0"/>
              <a:t> (“\</a:t>
            </a:r>
            <a:r>
              <a:rPr kumimoji="1" lang="en-US" altLang="zh-CN" sz="2200" dirty="0" err="1"/>
              <a:t>n%d</a:t>
            </a:r>
            <a:r>
              <a:rPr kumimoji="1" lang="en-US" altLang="zh-CN" sz="2200" dirty="0"/>
              <a:t>, %d\n”, *p, *q);</a:t>
            </a:r>
            <a:endParaRPr lang="en-US" altLang="zh-CN" sz="2200" dirty="0">
              <a:solidFill>
                <a:srgbClr val="CC3300"/>
              </a:solidFill>
            </a:endParaRPr>
          </a:p>
          <a:p>
            <a:pPr>
              <a:lnSpc>
                <a:spcPct val="80000"/>
              </a:lnSpc>
              <a:buFont typeface="Wingdings" panose="05000000000000000000" pitchFamily="2" charset="2"/>
              <a:buNone/>
            </a:pPr>
            <a:r>
              <a:rPr lang="en-US" altLang="zh-CN" sz="2200" dirty="0"/>
              <a:t>     }</a:t>
            </a:r>
            <a:endParaRPr lang="en-US" altLang="zh-CN" sz="2200" dirty="0"/>
          </a:p>
          <a:p>
            <a:pPr>
              <a:lnSpc>
                <a:spcPct val="80000"/>
              </a:lnSpc>
              <a:buFont typeface="Wingdings" panose="05000000000000000000" pitchFamily="2" charset="2"/>
              <a:buNone/>
            </a:pPr>
            <a:endParaRPr lang="en-US" altLang="zh-CN" sz="2200" dirty="0"/>
          </a:p>
          <a:p>
            <a:pPr>
              <a:lnSpc>
                <a:spcPct val="80000"/>
              </a:lnSpc>
              <a:buFont typeface="Wingdings" panose="05000000000000000000" pitchFamily="2" charset="2"/>
              <a:buNone/>
            </a:pPr>
            <a:r>
              <a:rPr kumimoji="1" lang="en-US" altLang="zh-CN" sz="2200" dirty="0" err="1"/>
              <a:t>int</a:t>
            </a:r>
            <a:r>
              <a:rPr kumimoji="1" lang="en-US" altLang="zh-CN" sz="2200" dirty="0"/>
              <a:t> main ( )</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int</a:t>
            </a:r>
            <a:r>
              <a:rPr kumimoji="1" lang="en-US" altLang="zh-CN" sz="2200" dirty="0"/>
              <a:t> a, b,*pa,*</a:t>
            </a:r>
            <a:r>
              <a:rPr kumimoji="1" lang="en-US" altLang="zh-CN" sz="2200" dirty="0" err="1"/>
              <a:t>pb</a:t>
            </a:r>
            <a:r>
              <a:rPr kumimoji="1" lang="en-US" altLang="zh-CN" sz="2200" dirty="0"/>
              <a:t>;</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printf</a:t>
            </a:r>
            <a:r>
              <a:rPr kumimoji="1" lang="en-US" altLang="zh-CN" sz="2200" dirty="0"/>
              <a:t> (“please input a and 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scanf</a:t>
            </a:r>
            <a:r>
              <a:rPr kumimoji="1" lang="en-US" altLang="zh-CN" sz="2200" dirty="0"/>
              <a:t> ( “%d  %</a:t>
            </a:r>
            <a:r>
              <a:rPr kumimoji="1" lang="en-US" altLang="zh-CN" sz="2200" dirty="0" err="1"/>
              <a:t>d”,&amp;a</a:t>
            </a:r>
            <a:r>
              <a:rPr kumimoji="1" lang="en-US" altLang="zh-CN" sz="2200" dirty="0"/>
              <a:t>, &amp;b);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b="1" dirty="0"/>
              <a:t>pa=&amp;a; </a:t>
            </a:r>
            <a:r>
              <a:rPr kumimoji="1" lang="en-US" altLang="zh-CN" sz="2200" b="1" dirty="0" err="1"/>
              <a:t>pb</a:t>
            </a:r>
            <a:r>
              <a:rPr kumimoji="1" lang="en-US" altLang="zh-CN" sz="2200" b="1" dirty="0"/>
              <a:t>=&amp;b;</a:t>
            </a:r>
            <a:endParaRPr kumimoji="1" lang="en-US" altLang="zh-CN" sz="2200" b="1" dirty="0"/>
          </a:p>
          <a:p>
            <a:pPr>
              <a:lnSpc>
                <a:spcPct val="80000"/>
              </a:lnSpc>
              <a:buFont typeface="Wingdings" panose="05000000000000000000" pitchFamily="2" charset="2"/>
              <a:buNone/>
            </a:pPr>
            <a:r>
              <a:rPr kumimoji="1" lang="en-US" altLang="zh-CN" sz="2200" dirty="0"/>
              <a:t>      swap ( </a:t>
            </a:r>
            <a:r>
              <a:rPr kumimoji="1" lang="en-US" altLang="zh-CN" sz="2200" b="1" dirty="0"/>
              <a:t>pa, </a:t>
            </a:r>
            <a:r>
              <a:rPr kumimoji="1" lang="en-US" altLang="zh-CN" sz="2200" b="1" dirty="0" err="1"/>
              <a:t>pb</a:t>
            </a:r>
            <a:r>
              <a:rPr kumimoji="1" lang="en-US" altLang="zh-CN" sz="2200" dirty="0"/>
              <a:t>);    //</a:t>
            </a:r>
            <a:r>
              <a:rPr kumimoji="1" lang="zh-CN" altLang="en-US" sz="2200" dirty="0"/>
              <a:t>实参</a:t>
            </a:r>
            <a:endParaRPr kumimoji="1" lang="zh-CN" altLang="en-US" sz="2200" dirty="0"/>
          </a:p>
          <a:p>
            <a:pPr>
              <a:lnSpc>
                <a:spcPct val="80000"/>
              </a:lnSpc>
              <a:buFont typeface="Wingdings" panose="05000000000000000000" pitchFamily="2" charset="2"/>
              <a:buNone/>
            </a:pPr>
            <a:r>
              <a:rPr kumimoji="1" lang="zh-CN" altLang="en-US" sz="2200" dirty="0"/>
              <a:t>      </a:t>
            </a:r>
            <a:r>
              <a:rPr kumimoji="1" lang="en-US" altLang="zh-CN" sz="2200" dirty="0"/>
              <a:t>return 0;      </a:t>
            </a:r>
            <a:endParaRPr kumimoji="1" lang="en-US" altLang="zh-CN" sz="2200" dirty="0"/>
          </a:p>
          <a:p>
            <a:pPr>
              <a:lnSpc>
                <a:spcPct val="80000"/>
              </a:lnSpc>
              <a:buFont typeface="Wingdings" panose="05000000000000000000" pitchFamily="2" charset="2"/>
              <a:buNone/>
            </a:pPr>
            <a:r>
              <a:rPr kumimoji="1" lang="en-US" altLang="zh-CN" sz="2200" dirty="0"/>
              <a:t>}</a:t>
            </a:r>
            <a:endParaRPr lang="zh-CN" altLang="en-US" sz="2200" dirty="0"/>
          </a:p>
        </p:txBody>
      </p:sp>
      <p:sp>
        <p:nvSpPr>
          <p:cNvPr id="77854" name="Rectangle 6"/>
          <p:cNvSpPr>
            <a:spLocks noChangeArrowheads="1"/>
          </p:cNvSpPr>
          <p:nvPr/>
        </p:nvSpPr>
        <p:spPr bwMode="auto">
          <a:xfrm>
            <a:off x="4607942" y="1843911"/>
            <a:ext cx="4500562" cy="5040461"/>
          </a:xfrm>
          <a:prstGeom prst="rect">
            <a:avLst/>
          </a:prstGeom>
          <a:solidFill>
            <a:srgbClr val="FFFF00"/>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200" dirty="0"/>
              <a:t>void swap ( </a:t>
            </a:r>
            <a:r>
              <a:rPr lang="en-US" altLang="zh-CN" sz="2200" dirty="0" err="1"/>
              <a:t>int</a:t>
            </a:r>
            <a:r>
              <a:rPr lang="en-US" altLang="zh-CN" sz="2200" dirty="0"/>
              <a:t> *p, </a:t>
            </a:r>
            <a:r>
              <a:rPr lang="en-US" altLang="zh-CN" sz="2200" dirty="0" err="1"/>
              <a:t>int</a:t>
            </a:r>
            <a:r>
              <a:rPr lang="en-US" altLang="zh-CN" sz="2200" dirty="0"/>
              <a:t> *q )      //</a:t>
            </a:r>
            <a:r>
              <a:rPr lang="zh-CN" altLang="en-US" sz="2200" dirty="0"/>
              <a:t>形参</a:t>
            </a:r>
            <a:endParaRPr lang="zh-CN" altLang="en-US" sz="2200" dirty="0"/>
          </a:p>
          <a:p>
            <a:pPr>
              <a:buFont typeface="Wingdings" panose="05000000000000000000" pitchFamily="2" charset="2"/>
              <a:buNone/>
            </a:pPr>
            <a:r>
              <a:rPr lang="en-US" altLang="zh-CN" sz="2200" dirty="0"/>
              <a:t>    { </a:t>
            </a:r>
            <a:r>
              <a:rPr lang="en-US" altLang="zh-CN" sz="2200" b="1" dirty="0" err="1">
                <a:solidFill>
                  <a:srgbClr val="FF0000"/>
                </a:solidFill>
              </a:rPr>
              <a:t>int</a:t>
            </a:r>
            <a:r>
              <a:rPr lang="en-US" altLang="zh-CN" sz="2200" b="1" dirty="0">
                <a:solidFill>
                  <a:srgbClr val="FF0000"/>
                </a:solidFill>
              </a:rPr>
              <a:t> *temp;  </a:t>
            </a:r>
            <a:r>
              <a:rPr lang="en-US" altLang="zh-CN" sz="2200" b="1" dirty="0" smtClean="0">
                <a:solidFill>
                  <a:srgbClr val="FF0000"/>
                </a:solidFill>
              </a:rPr>
              <a:t>  //</a:t>
            </a:r>
            <a:r>
              <a:rPr lang="zh-CN" altLang="en-US" sz="2200" b="1" dirty="0" smtClean="0">
                <a:solidFill>
                  <a:srgbClr val="FF0000"/>
                </a:solidFill>
              </a:rPr>
              <a:t>指针变量</a:t>
            </a:r>
            <a:endParaRPr lang="en-US" altLang="zh-CN" sz="2200" b="1" dirty="0">
              <a:solidFill>
                <a:srgbClr val="FF0000"/>
              </a:solidFill>
            </a:endParaRPr>
          </a:p>
          <a:p>
            <a:pPr>
              <a:buFont typeface="Wingdings" panose="05000000000000000000" pitchFamily="2" charset="2"/>
              <a:buNone/>
            </a:pPr>
            <a:r>
              <a:rPr lang="en-US" altLang="zh-CN" sz="2200" b="1" dirty="0">
                <a:solidFill>
                  <a:srgbClr val="FF0000"/>
                </a:solidFill>
              </a:rPr>
              <a:t>       temp=p;  p=q;   q=temp;</a:t>
            </a:r>
            <a:endParaRPr lang="en-US" altLang="zh-CN" sz="2200" b="1" dirty="0">
              <a:solidFill>
                <a:srgbClr val="FF0000"/>
              </a:solidFill>
            </a:endParaRPr>
          </a:p>
          <a:p>
            <a:pPr>
              <a:buFont typeface="Wingdings" panose="05000000000000000000" pitchFamily="2" charset="2"/>
              <a:buNone/>
            </a:pPr>
            <a:r>
              <a:rPr kumimoji="1" lang="en-US" altLang="zh-CN" sz="2200" dirty="0"/>
              <a:t>        </a:t>
            </a:r>
            <a:r>
              <a:rPr kumimoji="1" lang="en-US" altLang="zh-CN" sz="2200" dirty="0" err="1"/>
              <a:t>printf</a:t>
            </a:r>
            <a:r>
              <a:rPr kumimoji="1" lang="en-US" altLang="zh-CN" sz="2200" dirty="0"/>
              <a:t> (“\</a:t>
            </a:r>
            <a:r>
              <a:rPr kumimoji="1" lang="en-US" altLang="zh-CN" sz="2200" dirty="0" err="1"/>
              <a:t>n%d</a:t>
            </a:r>
            <a:r>
              <a:rPr kumimoji="1" lang="en-US" altLang="zh-CN" sz="2200" dirty="0"/>
              <a:t>, %d\n”, *p, *q);</a:t>
            </a:r>
            <a:endParaRPr lang="en-US" altLang="zh-CN" sz="2200" dirty="0">
              <a:solidFill>
                <a:srgbClr val="CC0066"/>
              </a:solidFill>
            </a:endParaRPr>
          </a:p>
          <a:p>
            <a:pPr>
              <a:buFont typeface="Wingdings" panose="05000000000000000000" pitchFamily="2" charset="2"/>
              <a:buNone/>
            </a:pPr>
            <a:r>
              <a:rPr lang="en-US" altLang="zh-CN" sz="2200" dirty="0"/>
              <a:t>     }</a:t>
            </a:r>
            <a:endParaRPr lang="en-US" altLang="zh-CN" sz="2200" dirty="0"/>
          </a:p>
          <a:p>
            <a:pPr>
              <a:buFont typeface="Wingdings" panose="05000000000000000000" pitchFamily="2" charset="2"/>
              <a:buNone/>
            </a:pPr>
            <a:r>
              <a:rPr kumimoji="1" lang="en-US" altLang="zh-CN" sz="2200" dirty="0" err="1"/>
              <a:t>int</a:t>
            </a:r>
            <a:r>
              <a:rPr kumimoji="1" lang="en-US" altLang="zh-CN" sz="2200" dirty="0"/>
              <a:t> main ( )</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int</a:t>
            </a:r>
            <a:r>
              <a:rPr kumimoji="1" lang="en-US" altLang="zh-CN" sz="2200" dirty="0"/>
              <a:t> a, b,*pa,*</a:t>
            </a:r>
            <a:r>
              <a:rPr kumimoji="1" lang="en-US" altLang="zh-CN" sz="2200" dirty="0" err="1"/>
              <a:t>pb</a:t>
            </a:r>
            <a:r>
              <a:rPr kumimoji="1" lang="en-US" altLang="zh-CN" sz="2200" dirty="0"/>
              <a:t>;</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printf</a:t>
            </a:r>
            <a:r>
              <a:rPr kumimoji="1" lang="en-US" altLang="zh-CN" sz="2200" dirty="0"/>
              <a:t> (“please input a and 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scanf</a:t>
            </a:r>
            <a:r>
              <a:rPr kumimoji="1" lang="en-US" altLang="zh-CN" sz="2200" dirty="0"/>
              <a:t> ( “%d  %</a:t>
            </a:r>
            <a:r>
              <a:rPr kumimoji="1" lang="en-US" altLang="zh-CN" sz="2200" dirty="0" err="1"/>
              <a:t>d”,&amp;a</a:t>
            </a:r>
            <a:r>
              <a:rPr kumimoji="1" lang="en-US" altLang="zh-CN" sz="2200" dirty="0"/>
              <a:t>, &amp;b);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b="1" dirty="0"/>
              <a:t>pa=&amp;a; </a:t>
            </a:r>
            <a:r>
              <a:rPr kumimoji="1" lang="en-US" altLang="zh-CN" sz="2200" b="1" dirty="0" err="1"/>
              <a:t>pb</a:t>
            </a:r>
            <a:r>
              <a:rPr kumimoji="1" lang="en-US" altLang="zh-CN" sz="2200" b="1" dirty="0"/>
              <a:t>=&amp;b;</a:t>
            </a:r>
            <a:endParaRPr kumimoji="1" lang="en-US" altLang="zh-CN" sz="2200" b="1" dirty="0"/>
          </a:p>
          <a:p>
            <a:pPr>
              <a:lnSpc>
                <a:spcPct val="80000"/>
              </a:lnSpc>
              <a:buFont typeface="Wingdings" panose="05000000000000000000" pitchFamily="2" charset="2"/>
              <a:buNone/>
            </a:pPr>
            <a:r>
              <a:rPr kumimoji="1" lang="en-US" altLang="zh-CN" sz="2200" dirty="0"/>
              <a:t>      swap ( </a:t>
            </a:r>
            <a:r>
              <a:rPr kumimoji="1" lang="en-US" altLang="zh-CN" sz="2200" b="1" dirty="0"/>
              <a:t>pa, </a:t>
            </a:r>
            <a:r>
              <a:rPr kumimoji="1" lang="en-US" altLang="zh-CN" sz="2200" b="1" dirty="0" err="1"/>
              <a:t>pb</a:t>
            </a:r>
            <a:r>
              <a:rPr kumimoji="1" lang="en-US" altLang="zh-CN" sz="2200" dirty="0"/>
              <a:t>);    //</a:t>
            </a:r>
            <a:r>
              <a:rPr kumimoji="1" lang="zh-CN" altLang="en-US" sz="2200" dirty="0"/>
              <a:t>实参</a:t>
            </a:r>
            <a:endParaRPr kumimoji="1" lang="zh-CN" altLang="en-US" sz="2200" dirty="0"/>
          </a:p>
          <a:p>
            <a:pPr>
              <a:lnSpc>
                <a:spcPct val="80000"/>
              </a:lnSpc>
              <a:buFont typeface="Wingdings" panose="05000000000000000000" pitchFamily="2" charset="2"/>
              <a:buNone/>
            </a:pPr>
            <a:r>
              <a:rPr kumimoji="1" lang="zh-CN" altLang="en-US" sz="2200" dirty="0"/>
              <a:t>      </a:t>
            </a:r>
            <a:r>
              <a:rPr kumimoji="1" lang="en-US" altLang="zh-CN" sz="2200" dirty="0"/>
              <a:t>return 0;</a:t>
            </a:r>
            <a:endParaRPr kumimoji="1" lang="en-US" altLang="zh-CN" sz="2200" dirty="0"/>
          </a:p>
          <a:p>
            <a:pPr>
              <a:lnSpc>
                <a:spcPct val="80000"/>
              </a:lnSpc>
              <a:buFont typeface="Wingdings" panose="05000000000000000000" pitchFamily="2" charset="2"/>
              <a:buNone/>
            </a:pPr>
            <a:r>
              <a:rPr kumimoji="1" lang="en-US" altLang="zh-CN" sz="2200" dirty="0"/>
              <a:t>}</a:t>
            </a:r>
            <a:endParaRPr lang="zh-CN" altLang="en-US" sz="2200" dirty="0"/>
          </a:p>
        </p:txBody>
      </p:sp>
      <p:sp>
        <p:nvSpPr>
          <p:cNvPr id="76825" name="Text Box 14"/>
          <p:cNvSpPr txBox="1">
            <a:spLocks noChangeArrowheads="1"/>
          </p:cNvSpPr>
          <p:nvPr>
            <p:custDataLst>
              <p:tags r:id="rId1"/>
            </p:custDataLst>
          </p:nvPr>
        </p:nvSpPr>
        <p:spPr bwMode="auto">
          <a:xfrm>
            <a:off x="3121025" y="1340485"/>
            <a:ext cx="60255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第二种处理方法：交换指向</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单元的指针</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6564"/>
                                        </p:tgtEl>
                                      </p:cBhvr>
                                    </p:animEffect>
                                    <p:set>
                                      <p:cBhvr>
                                        <p:cTn id="7" dur="1" fill="hold">
                                          <p:stCondLst>
                                            <p:cond delay="499"/>
                                          </p:stCondLst>
                                        </p:cTn>
                                        <p:tgtEl>
                                          <p:spTgt spid="66564"/>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blinds(horizontal)">
                                      <p:cBhvr>
                                        <p:cTn id="11" dur="500"/>
                                        <p:tgtEl>
                                          <p:spTgt spid="6656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568"/>
                                        </p:tgtEl>
                                        <p:attrNameLst>
                                          <p:attrName>style.visibility</p:attrName>
                                        </p:attrNameLst>
                                      </p:cBhvr>
                                      <p:to>
                                        <p:strVal val="visible"/>
                                      </p:to>
                                    </p:set>
                                    <p:animEffect transition="in" filter="blinds(horizontal)">
                                      <p:cBhvr>
                                        <p:cTn id="14" dur="500"/>
                                        <p:tgtEl>
                                          <p:spTgt spid="6656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6569"/>
                                        </p:tgtEl>
                                        <p:attrNameLst>
                                          <p:attrName>style.visibility</p:attrName>
                                        </p:attrNameLst>
                                      </p:cBhvr>
                                      <p:to>
                                        <p:strVal val="visible"/>
                                      </p:to>
                                    </p:set>
                                    <p:animEffect transition="in" filter="blinds(horizontal)">
                                      <p:cBhvr>
                                        <p:cTn id="17" dur="500"/>
                                        <p:tgtEl>
                                          <p:spTgt spid="6656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6570"/>
                                        </p:tgtEl>
                                        <p:attrNameLst>
                                          <p:attrName>style.visibility</p:attrName>
                                        </p:attrNameLst>
                                      </p:cBhvr>
                                      <p:to>
                                        <p:strVal val="visible"/>
                                      </p:to>
                                    </p:set>
                                    <p:animEffect transition="in" filter="blinds(horizontal)">
                                      <p:cBhvr>
                                        <p:cTn id="20" dur="500"/>
                                        <p:tgtEl>
                                          <p:spTgt spid="6657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6571"/>
                                        </p:tgtEl>
                                        <p:attrNameLst>
                                          <p:attrName>style.visibility</p:attrName>
                                        </p:attrNameLst>
                                      </p:cBhvr>
                                      <p:to>
                                        <p:strVal val="visible"/>
                                      </p:to>
                                    </p:set>
                                    <p:animEffect transition="in" filter="blinds(horizontal)">
                                      <p:cBhvr>
                                        <p:cTn id="23" dur="500"/>
                                        <p:tgtEl>
                                          <p:spTgt spid="6657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6572"/>
                                        </p:tgtEl>
                                        <p:attrNameLst>
                                          <p:attrName>style.visibility</p:attrName>
                                        </p:attrNameLst>
                                      </p:cBhvr>
                                      <p:to>
                                        <p:strVal val="visible"/>
                                      </p:to>
                                    </p:set>
                                    <p:animEffect transition="in" filter="blinds(horizontal)">
                                      <p:cBhvr>
                                        <p:cTn id="26" dur="500"/>
                                        <p:tgtEl>
                                          <p:spTgt spid="6657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6573"/>
                                        </p:tgtEl>
                                        <p:attrNameLst>
                                          <p:attrName>style.visibility</p:attrName>
                                        </p:attrNameLst>
                                      </p:cBhvr>
                                      <p:to>
                                        <p:strVal val="visible"/>
                                      </p:to>
                                    </p:set>
                                    <p:animEffect transition="in" filter="blinds(horizontal)">
                                      <p:cBhvr>
                                        <p:cTn id="29" dur="500"/>
                                        <p:tgtEl>
                                          <p:spTgt spid="6657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6574"/>
                                        </p:tgtEl>
                                        <p:attrNameLst>
                                          <p:attrName>style.visibility</p:attrName>
                                        </p:attrNameLst>
                                      </p:cBhvr>
                                      <p:to>
                                        <p:strVal val="visible"/>
                                      </p:to>
                                    </p:set>
                                    <p:animEffect transition="in" filter="blinds(horizontal)">
                                      <p:cBhvr>
                                        <p:cTn id="32" dur="500"/>
                                        <p:tgtEl>
                                          <p:spTgt spid="6657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6575"/>
                                        </p:tgtEl>
                                        <p:attrNameLst>
                                          <p:attrName>style.visibility</p:attrName>
                                        </p:attrNameLst>
                                      </p:cBhvr>
                                      <p:to>
                                        <p:strVal val="visible"/>
                                      </p:to>
                                    </p:set>
                                    <p:animEffect transition="in" filter="blinds(horizontal)">
                                      <p:cBhvr>
                                        <p:cTn id="35" dur="500"/>
                                        <p:tgtEl>
                                          <p:spTgt spid="6657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577"/>
                                        </p:tgtEl>
                                        <p:attrNameLst>
                                          <p:attrName>style.visibility</p:attrName>
                                        </p:attrNameLst>
                                      </p:cBhvr>
                                      <p:to>
                                        <p:strVal val="visible"/>
                                      </p:to>
                                    </p:set>
                                    <p:animEffect transition="in" filter="blinds(horizontal)">
                                      <p:cBhvr>
                                        <p:cTn id="40" dur="500"/>
                                        <p:tgtEl>
                                          <p:spTgt spid="6657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6578"/>
                                        </p:tgtEl>
                                        <p:attrNameLst>
                                          <p:attrName>style.visibility</p:attrName>
                                        </p:attrNameLst>
                                      </p:cBhvr>
                                      <p:to>
                                        <p:strVal val="visible"/>
                                      </p:to>
                                    </p:set>
                                    <p:animEffect transition="in" filter="blinds(horizontal)">
                                      <p:cBhvr>
                                        <p:cTn id="43" dur="500"/>
                                        <p:tgtEl>
                                          <p:spTgt spid="6657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6579"/>
                                        </p:tgtEl>
                                        <p:attrNameLst>
                                          <p:attrName>style.visibility</p:attrName>
                                        </p:attrNameLst>
                                      </p:cBhvr>
                                      <p:to>
                                        <p:strVal val="visible"/>
                                      </p:to>
                                    </p:set>
                                    <p:animEffect transition="in" filter="blinds(horizontal)">
                                      <p:cBhvr>
                                        <p:cTn id="46" dur="500"/>
                                        <p:tgtEl>
                                          <p:spTgt spid="6657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6580"/>
                                        </p:tgtEl>
                                        <p:attrNameLst>
                                          <p:attrName>style.visibility</p:attrName>
                                        </p:attrNameLst>
                                      </p:cBhvr>
                                      <p:to>
                                        <p:strVal val="visible"/>
                                      </p:to>
                                    </p:set>
                                    <p:animEffect transition="in" filter="blinds(horizontal)">
                                      <p:cBhvr>
                                        <p:cTn id="49" dur="500"/>
                                        <p:tgtEl>
                                          <p:spTgt spid="6658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6581"/>
                                        </p:tgtEl>
                                        <p:attrNameLst>
                                          <p:attrName>style.visibility</p:attrName>
                                        </p:attrNameLst>
                                      </p:cBhvr>
                                      <p:to>
                                        <p:strVal val="visible"/>
                                      </p:to>
                                    </p:set>
                                    <p:animEffect transition="in" filter="blinds(horizontal)">
                                      <p:cBhvr>
                                        <p:cTn id="52" dur="500"/>
                                        <p:tgtEl>
                                          <p:spTgt spid="6658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6582"/>
                                        </p:tgtEl>
                                        <p:attrNameLst>
                                          <p:attrName>style.visibility</p:attrName>
                                        </p:attrNameLst>
                                      </p:cBhvr>
                                      <p:to>
                                        <p:strVal val="visible"/>
                                      </p:to>
                                    </p:set>
                                    <p:animEffect transition="in" filter="blinds(horizontal)">
                                      <p:cBhvr>
                                        <p:cTn id="55" dur="500"/>
                                        <p:tgtEl>
                                          <p:spTgt spid="6658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6583"/>
                                        </p:tgtEl>
                                        <p:attrNameLst>
                                          <p:attrName>style.visibility</p:attrName>
                                        </p:attrNameLst>
                                      </p:cBhvr>
                                      <p:to>
                                        <p:strVal val="visible"/>
                                      </p:to>
                                    </p:set>
                                    <p:animEffect transition="in" filter="blinds(horizontal)">
                                      <p:cBhvr>
                                        <p:cTn id="58" dur="500"/>
                                        <p:tgtEl>
                                          <p:spTgt spid="6658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6584"/>
                                        </p:tgtEl>
                                        <p:attrNameLst>
                                          <p:attrName>style.visibility</p:attrName>
                                        </p:attrNameLst>
                                      </p:cBhvr>
                                      <p:to>
                                        <p:strVal val="visible"/>
                                      </p:to>
                                    </p:set>
                                    <p:animEffect transition="in" filter="blinds(horizontal)">
                                      <p:cBhvr>
                                        <p:cTn id="61" dur="500"/>
                                        <p:tgtEl>
                                          <p:spTgt spid="6658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6585"/>
                                        </p:tgtEl>
                                        <p:attrNameLst>
                                          <p:attrName>style.visibility</p:attrName>
                                        </p:attrNameLst>
                                      </p:cBhvr>
                                      <p:to>
                                        <p:strVal val="visible"/>
                                      </p:to>
                                    </p:set>
                                    <p:animEffect transition="in" filter="blinds(horizontal)">
                                      <p:cBhvr>
                                        <p:cTn id="64" dur="500"/>
                                        <p:tgtEl>
                                          <p:spTgt spid="6658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66589"/>
                                        </p:tgtEl>
                                        <p:attrNameLst>
                                          <p:attrName>style.visibility</p:attrName>
                                        </p:attrNameLst>
                                      </p:cBhvr>
                                      <p:to>
                                        <p:strVal val="visible"/>
                                      </p:to>
                                    </p:set>
                                    <p:animEffect transition="in" filter="blinds(horizontal)">
                                      <p:cBhvr>
                                        <p:cTn id="69" dur="500"/>
                                        <p:tgtEl>
                                          <p:spTgt spid="6658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6588"/>
                                        </p:tgtEl>
                                        <p:attrNameLst>
                                          <p:attrName>style.visibility</p:attrName>
                                        </p:attrNameLst>
                                      </p:cBhvr>
                                      <p:to>
                                        <p:strVal val="visible"/>
                                      </p:to>
                                    </p:set>
                                    <p:animEffect transition="in" filter="blinds(horizontal)">
                                      <p:cBhvr>
                                        <p:cTn id="72" dur="500"/>
                                        <p:tgtEl>
                                          <p:spTgt spid="6658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592"/>
                                        </p:tgtEl>
                                        <p:attrNameLst>
                                          <p:attrName>style.visibility</p:attrName>
                                        </p:attrNameLst>
                                      </p:cBhvr>
                                      <p:to>
                                        <p:strVal val="visible"/>
                                      </p:to>
                                    </p:set>
                                    <p:animEffect transition="in" filter="blinds(horizontal)">
                                      <p:cBhvr>
                                        <p:cTn id="77" dur="500"/>
                                        <p:tgtEl>
                                          <p:spTgt spid="66592"/>
                                        </p:tgtEl>
                                      </p:cBhvr>
                                    </p:animEffect>
                                  </p:childTnLst>
                                </p:cTn>
                              </p:par>
                            </p:childTnLst>
                          </p:cTn>
                        </p:par>
                        <p:par>
                          <p:cTn id="78" fill="hold">
                            <p:stCondLst>
                              <p:cond delay="500"/>
                            </p:stCondLst>
                            <p:childTnLst>
                              <p:par>
                                <p:cTn id="79" presetID="16" presetClass="entr" presetSubtype="42" fill="hold" grpId="0" nodeType="afterEffect">
                                  <p:stCondLst>
                                    <p:cond delay="0"/>
                                  </p:stCondLst>
                                  <p:childTnLst>
                                    <p:set>
                                      <p:cBhvr>
                                        <p:cTn id="80" dur="1" fill="hold">
                                          <p:stCondLst>
                                            <p:cond delay="0"/>
                                          </p:stCondLst>
                                        </p:cTn>
                                        <p:tgtEl>
                                          <p:spTgt spid="66591"/>
                                        </p:tgtEl>
                                        <p:attrNameLst>
                                          <p:attrName>style.visibility</p:attrName>
                                        </p:attrNameLst>
                                      </p:cBhvr>
                                      <p:to>
                                        <p:strVal val="visible"/>
                                      </p:to>
                                    </p:set>
                                    <p:animEffect transition="in" filter="barn(outHorizontal)">
                                      <p:cBhvr>
                                        <p:cTn id="81" dur="500"/>
                                        <p:tgtEl>
                                          <p:spTgt spid="6659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500" fill="hold"/>
                                        <p:tgtEl>
                                          <p:spTgt spid="66577"/>
                                        </p:tgtEl>
                                        <p:attrNameLst>
                                          <p:attrName>fillcolor</p:attrName>
                                        </p:attrNameLst>
                                      </p:cBhvr>
                                      <p:to>
                                        <a:schemeClr val="accent2"/>
                                      </p:to>
                                    </p:animClr>
                                    <p:set>
                                      <p:cBhvr>
                                        <p:cTn id="86" dur="500" fill="hold"/>
                                        <p:tgtEl>
                                          <p:spTgt spid="66577"/>
                                        </p:tgtEl>
                                        <p:attrNameLst>
                                          <p:attrName>fill.type</p:attrName>
                                        </p:attrNameLst>
                                      </p:cBhvr>
                                      <p:to>
                                        <p:strVal val="solid"/>
                                      </p:to>
                                    </p:set>
                                    <p:set>
                                      <p:cBhvr>
                                        <p:cTn id="87" dur="500" fill="hold"/>
                                        <p:tgtEl>
                                          <p:spTgt spid="66577"/>
                                        </p:tgtEl>
                                        <p:attrNameLst>
                                          <p:attrName>fill.on</p:attrName>
                                        </p:attrNameLst>
                                      </p:cBhvr>
                                      <p:to>
                                        <p:strVal val="true"/>
                                      </p:to>
                                    </p:set>
                                  </p:childTnLst>
                                </p:cTn>
                              </p:par>
                            </p:childTnLst>
                          </p:cTn>
                        </p:par>
                        <p:par>
                          <p:cTn id="88" fill="hold">
                            <p:stCondLst>
                              <p:cond delay="500"/>
                            </p:stCondLst>
                            <p:childTnLst>
                              <p:par>
                                <p:cTn id="89" presetID="3" presetClass="exit" presetSubtype="10" fill="hold" grpId="1" nodeType="afterEffect">
                                  <p:stCondLst>
                                    <p:cond delay="0"/>
                                  </p:stCondLst>
                                  <p:childTnLst>
                                    <p:animEffect transition="out" filter="blinds(horizontal)">
                                      <p:cBhvr>
                                        <p:cTn id="90" dur="500"/>
                                        <p:tgtEl>
                                          <p:spTgt spid="66577"/>
                                        </p:tgtEl>
                                      </p:cBhvr>
                                    </p:animEffect>
                                    <p:set>
                                      <p:cBhvr>
                                        <p:cTn id="91" dur="1" fill="hold">
                                          <p:stCondLst>
                                            <p:cond delay="499"/>
                                          </p:stCondLst>
                                        </p:cTn>
                                        <p:tgtEl>
                                          <p:spTgt spid="66577"/>
                                        </p:tgtEl>
                                        <p:attrNameLst>
                                          <p:attrName>style.visibility</p:attrName>
                                        </p:attrNameLst>
                                      </p:cBhvr>
                                      <p:to>
                                        <p:strVal val="hidden"/>
                                      </p:to>
                                    </p:se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66594"/>
                                        </p:tgtEl>
                                        <p:attrNameLst>
                                          <p:attrName>style.visibility</p:attrName>
                                        </p:attrNameLst>
                                      </p:cBhvr>
                                      <p:to>
                                        <p:strVal val="visible"/>
                                      </p:to>
                                    </p:set>
                                    <p:animEffect transition="in" filter="blinds(horizontal)">
                                      <p:cBhvr>
                                        <p:cTn id="95" dur="500"/>
                                        <p:tgtEl>
                                          <p:spTgt spid="66594"/>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mph" presetSubtype="0" fill="hold" grpId="1" nodeType="clickEffect">
                                  <p:stCondLst>
                                    <p:cond delay="0"/>
                                  </p:stCondLst>
                                  <p:childTnLst>
                                    <p:animRot by="21600000">
                                      <p:cBhvr>
                                        <p:cTn id="99" dur="2000" fill="hold"/>
                                        <p:tgtEl>
                                          <p:spTgt spid="66580"/>
                                        </p:tgtEl>
                                        <p:attrNameLst>
                                          <p:attrName>r</p:attrName>
                                        </p:attrNameLst>
                                      </p:cBhvr>
                                    </p:animRot>
                                  </p:childTnLst>
                                </p:cTn>
                              </p:par>
                            </p:childTnLst>
                          </p:cTn>
                        </p:par>
                        <p:par>
                          <p:cTn id="100" fill="hold">
                            <p:stCondLst>
                              <p:cond delay="2000"/>
                            </p:stCondLst>
                            <p:childTnLst>
                              <p:par>
                                <p:cTn id="101" presetID="3" presetClass="exit" presetSubtype="10" fill="hold" grpId="2" nodeType="afterEffect">
                                  <p:stCondLst>
                                    <p:cond delay="0"/>
                                  </p:stCondLst>
                                  <p:childTnLst>
                                    <p:animEffect transition="out" filter="blinds(horizontal)">
                                      <p:cBhvr>
                                        <p:cTn id="102" dur="500"/>
                                        <p:tgtEl>
                                          <p:spTgt spid="66580"/>
                                        </p:tgtEl>
                                      </p:cBhvr>
                                    </p:animEffect>
                                    <p:set>
                                      <p:cBhvr>
                                        <p:cTn id="103" dur="1" fill="hold">
                                          <p:stCondLst>
                                            <p:cond delay="499"/>
                                          </p:stCondLst>
                                        </p:cTn>
                                        <p:tgtEl>
                                          <p:spTgt spid="66580"/>
                                        </p:tgtEl>
                                        <p:attrNameLst>
                                          <p:attrName>style.visibility</p:attrName>
                                        </p:attrNameLst>
                                      </p:cBhvr>
                                      <p:to>
                                        <p:strVal val="hidden"/>
                                      </p:to>
                                    </p:set>
                                  </p:childTnLst>
                                </p:cTn>
                              </p:par>
                            </p:childTnLst>
                          </p:cTn>
                        </p:par>
                        <p:par>
                          <p:cTn id="104" fill="hold">
                            <p:stCondLst>
                              <p:cond delay="2500"/>
                            </p:stCondLst>
                            <p:childTnLst>
                              <p:par>
                                <p:cTn id="105" presetID="16" presetClass="entr" presetSubtype="26" fill="hold" grpId="0" nodeType="afterEffect">
                                  <p:stCondLst>
                                    <p:cond delay="0"/>
                                  </p:stCondLst>
                                  <p:childTnLst>
                                    <p:set>
                                      <p:cBhvr>
                                        <p:cTn id="106" dur="1" fill="hold">
                                          <p:stCondLst>
                                            <p:cond delay="0"/>
                                          </p:stCondLst>
                                        </p:cTn>
                                        <p:tgtEl>
                                          <p:spTgt spid="66595"/>
                                        </p:tgtEl>
                                        <p:attrNameLst>
                                          <p:attrName>style.visibility</p:attrName>
                                        </p:attrNameLst>
                                      </p:cBhvr>
                                      <p:to>
                                        <p:strVal val="visible"/>
                                      </p:to>
                                    </p:set>
                                    <p:animEffect transition="in" filter="barn(inHorizontal)">
                                      <p:cBhvr>
                                        <p:cTn id="107" dur="500"/>
                                        <p:tgtEl>
                                          <p:spTgt spid="6659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66578"/>
                                        </p:tgtEl>
                                        <p:attrNameLst>
                                          <p:attrName>fillcolor</p:attrName>
                                        </p:attrNameLst>
                                      </p:cBhvr>
                                      <p:to>
                                        <a:schemeClr val="accent2"/>
                                      </p:to>
                                    </p:animClr>
                                    <p:set>
                                      <p:cBhvr>
                                        <p:cTn id="112" dur="500" fill="hold"/>
                                        <p:tgtEl>
                                          <p:spTgt spid="66578"/>
                                        </p:tgtEl>
                                        <p:attrNameLst>
                                          <p:attrName>fill.type</p:attrName>
                                        </p:attrNameLst>
                                      </p:cBhvr>
                                      <p:to>
                                        <p:strVal val="solid"/>
                                      </p:to>
                                    </p:set>
                                    <p:set>
                                      <p:cBhvr>
                                        <p:cTn id="113" dur="500" fill="hold"/>
                                        <p:tgtEl>
                                          <p:spTgt spid="66578"/>
                                        </p:tgtEl>
                                        <p:attrNameLst>
                                          <p:attrName>fill.on</p:attrName>
                                        </p:attrNameLst>
                                      </p:cBhvr>
                                      <p:to>
                                        <p:strVal val="true"/>
                                      </p:to>
                                    </p:set>
                                  </p:childTnLst>
                                </p:cTn>
                              </p:par>
                            </p:childTnLst>
                          </p:cTn>
                        </p:par>
                        <p:par>
                          <p:cTn id="114" fill="hold">
                            <p:stCondLst>
                              <p:cond delay="500"/>
                            </p:stCondLst>
                            <p:childTnLst>
                              <p:par>
                                <p:cTn id="115" presetID="3" presetClass="exit" presetSubtype="10" fill="hold" grpId="1" nodeType="afterEffect">
                                  <p:stCondLst>
                                    <p:cond delay="0"/>
                                  </p:stCondLst>
                                  <p:childTnLst>
                                    <p:animEffect transition="out" filter="blinds(horizontal)">
                                      <p:cBhvr>
                                        <p:cTn id="116" dur="500"/>
                                        <p:tgtEl>
                                          <p:spTgt spid="66578"/>
                                        </p:tgtEl>
                                      </p:cBhvr>
                                    </p:animEffect>
                                    <p:set>
                                      <p:cBhvr>
                                        <p:cTn id="117" dur="1" fill="hold">
                                          <p:stCondLst>
                                            <p:cond delay="499"/>
                                          </p:stCondLst>
                                        </p:cTn>
                                        <p:tgtEl>
                                          <p:spTgt spid="66578"/>
                                        </p:tgtEl>
                                        <p:attrNameLst>
                                          <p:attrName>style.visibility</p:attrName>
                                        </p:attrNameLst>
                                      </p:cBhvr>
                                      <p:to>
                                        <p:strVal val="hidden"/>
                                      </p:to>
                                    </p:set>
                                  </p:childTnLst>
                                </p:cTn>
                              </p:par>
                            </p:childTnLst>
                          </p:cTn>
                        </p:par>
                        <p:par>
                          <p:cTn id="118" fill="hold">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66596"/>
                                        </p:tgtEl>
                                        <p:attrNameLst>
                                          <p:attrName>style.visibility</p:attrName>
                                        </p:attrNameLst>
                                      </p:cBhvr>
                                      <p:to>
                                        <p:strVal val="visible"/>
                                      </p:to>
                                    </p:set>
                                    <p:animEffect transition="in" filter="blinds(horizontal)">
                                      <p:cBhvr>
                                        <p:cTn id="121" dur="500"/>
                                        <p:tgtEl>
                                          <p:spTgt spid="66596"/>
                                        </p:tgtEl>
                                      </p:cBhvr>
                                    </p:animEffect>
                                  </p:childTnLst>
                                </p:cTn>
                              </p:par>
                            </p:childTnLst>
                          </p:cTn>
                        </p:par>
                      </p:childTnLst>
                    </p:cTn>
                  </p:par>
                  <p:par>
                    <p:cTn id="122" fill="hold">
                      <p:stCondLst>
                        <p:cond delay="indefinite"/>
                      </p:stCondLst>
                      <p:childTnLst>
                        <p:par>
                          <p:cTn id="123" fill="hold">
                            <p:stCondLst>
                              <p:cond delay="0"/>
                            </p:stCondLst>
                            <p:childTnLst>
                              <p:par>
                                <p:cTn id="124" presetID="8" presetClass="emph" presetSubtype="0" fill="hold" grpId="1" nodeType="clickEffect">
                                  <p:stCondLst>
                                    <p:cond delay="0"/>
                                  </p:stCondLst>
                                  <p:childTnLst>
                                    <p:animRot by="21600000">
                                      <p:cBhvr>
                                        <p:cTn id="125" dur="2000" fill="hold"/>
                                        <p:tgtEl>
                                          <p:spTgt spid="66585"/>
                                        </p:tgtEl>
                                        <p:attrNameLst>
                                          <p:attrName>r</p:attrName>
                                        </p:attrNameLst>
                                      </p:cBhvr>
                                    </p:animRot>
                                  </p:childTnLst>
                                </p:cTn>
                              </p:par>
                            </p:childTnLst>
                          </p:cTn>
                        </p:par>
                        <p:par>
                          <p:cTn id="126" fill="hold">
                            <p:stCondLst>
                              <p:cond delay="2000"/>
                            </p:stCondLst>
                            <p:childTnLst>
                              <p:par>
                                <p:cTn id="127" presetID="3" presetClass="exit" presetSubtype="10" fill="hold" grpId="2" nodeType="afterEffect">
                                  <p:stCondLst>
                                    <p:cond delay="0"/>
                                  </p:stCondLst>
                                  <p:childTnLst>
                                    <p:animEffect transition="out" filter="blinds(horizontal)">
                                      <p:cBhvr>
                                        <p:cTn id="128" dur="500"/>
                                        <p:tgtEl>
                                          <p:spTgt spid="66585"/>
                                        </p:tgtEl>
                                      </p:cBhvr>
                                    </p:animEffect>
                                    <p:set>
                                      <p:cBhvr>
                                        <p:cTn id="129" dur="1" fill="hold">
                                          <p:stCondLst>
                                            <p:cond delay="499"/>
                                          </p:stCondLst>
                                        </p:cTn>
                                        <p:tgtEl>
                                          <p:spTgt spid="66585"/>
                                        </p:tgtEl>
                                        <p:attrNameLst>
                                          <p:attrName>style.visibility</p:attrName>
                                        </p:attrNameLst>
                                      </p:cBhvr>
                                      <p:to>
                                        <p:strVal val="hidden"/>
                                      </p:to>
                                    </p:set>
                                  </p:childTnLst>
                                </p:cTn>
                              </p:par>
                            </p:childTnLst>
                          </p:cTn>
                        </p:par>
                        <p:par>
                          <p:cTn id="130" fill="hold">
                            <p:stCondLst>
                              <p:cond delay="2500"/>
                            </p:stCondLst>
                            <p:childTnLst>
                              <p:par>
                                <p:cTn id="131" presetID="16" presetClass="entr" presetSubtype="42" fill="hold" grpId="0" nodeType="afterEffect">
                                  <p:stCondLst>
                                    <p:cond delay="0"/>
                                  </p:stCondLst>
                                  <p:childTnLst>
                                    <p:set>
                                      <p:cBhvr>
                                        <p:cTn id="132" dur="1" fill="hold">
                                          <p:stCondLst>
                                            <p:cond delay="0"/>
                                          </p:stCondLst>
                                        </p:cTn>
                                        <p:tgtEl>
                                          <p:spTgt spid="66597"/>
                                        </p:tgtEl>
                                        <p:attrNameLst>
                                          <p:attrName>style.visibility</p:attrName>
                                        </p:attrNameLst>
                                      </p:cBhvr>
                                      <p:to>
                                        <p:strVal val="visible"/>
                                      </p:to>
                                    </p:set>
                                    <p:animEffect transition="in" filter="barn(outHorizontal)">
                                      <p:cBhvr>
                                        <p:cTn id="133" dur="500"/>
                                        <p:tgtEl>
                                          <p:spTgt spid="6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bldLvl="0" animBg="1"/>
      <p:bldP spid="66568" grpId="0" bldLvl="0" animBg="1"/>
      <p:bldP spid="66569" grpId="0" bldLvl="0" animBg="1"/>
      <p:bldP spid="66570" grpId="0" bldLvl="0" animBg="1"/>
      <p:bldP spid="66571" grpId="0"/>
      <p:bldP spid="66572" grpId="0"/>
      <p:bldP spid="66573" grpId="0"/>
      <p:bldP spid="66574" grpId="0" bldLvl="0" animBg="1"/>
      <p:bldP spid="66575" grpId="0" bldLvl="0" animBg="1"/>
      <p:bldP spid="66577" grpId="0" bldLvl="0" animBg="1"/>
      <p:bldP spid="66577" grpId="1" bldLvl="0" animBg="1"/>
      <p:bldP spid="66578" grpId="0" bldLvl="0" animBg="1"/>
      <p:bldP spid="66578" grpId="1" bldLvl="0" animBg="1"/>
      <p:bldP spid="66579" grpId="0" bldLvl="0" animBg="1"/>
      <p:bldP spid="66580" grpId="0" bldLvl="0" animBg="1"/>
      <p:bldP spid="66580" grpId="1" bldLvl="0" animBg="1"/>
      <p:bldP spid="66580" grpId="2" bldLvl="0" animBg="1"/>
      <p:bldP spid="66581" grpId="0"/>
      <p:bldP spid="66582" grpId="0"/>
      <p:bldP spid="66583" grpId="0"/>
      <p:bldP spid="66584" grpId="0" bldLvl="0" animBg="1"/>
      <p:bldP spid="66585" grpId="0" bldLvl="0" animBg="1"/>
      <p:bldP spid="66585" grpId="1" bldLvl="0" animBg="1"/>
      <p:bldP spid="66585" grpId="2" bldLvl="0" animBg="1"/>
      <p:bldP spid="66588" grpId="0" bldLvl="0" animBg="1"/>
      <p:bldP spid="66589" grpId="0"/>
      <p:bldP spid="66591" grpId="0" bldLvl="0" animBg="1"/>
      <p:bldP spid="66592" grpId="0"/>
      <p:bldP spid="66594" grpId="0" bldLvl="0" animBg="1"/>
      <p:bldP spid="66595" grpId="0" bldLvl="0" animBg="1"/>
      <p:bldP spid="66596" grpId="0" bldLvl="0" animBg="1"/>
      <p:bldP spid="66597" grpId="0" bldLvl="0" animBg="1"/>
      <p:bldP spid="6656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7"/>
          <p:cNvSpPr txBox="1">
            <a:spLocks noChangeArrowheads="1"/>
          </p:cNvSpPr>
          <p:nvPr/>
        </p:nvSpPr>
        <p:spPr bwMode="auto">
          <a:xfrm>
            <a:off x="5929313" y="23161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8852" name="Text Box 9"/>
          <p:cNvSpPr txBox="1">
            <a:spLocks noChangeArrowheads="1"/>
          </p:cNvSpPr>
          <p:nvPr/>
        </p:nvSpPr>
        <p:spPr bwMode="auto">
          <a:xfrm>
            <a:off x="5929313" y="337343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8853" name="Text Box 10"/>
          <p:cNvSpPr txBox="1">
            <a:spLocks noChangeArrowheads="1"/>
          </p:cNvSpPr>
          <p:nvPr/>
        </p:nvSpPr>
        <p:spPr bwMode="auto">
          <a:xfrm>
            <a:off x="7300913" y="339090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b="1">
                <a:solidFill>
                  <a:schemeClr val="accent2"/>
                </a:solidFill>
                <a:latin typeface="Times New Roman" panose="02020603050405020304" pitchFamily="18" charset="0"/>
                <a:ea typeface="楷体_GB2312" pitchFamily="49" charset="-122"/>
              </a:rPr>
              <a:t> </a:t>
            </a:r>
            <a:r>
              <a:rPr lang="en-US" altLang="zh-CN" sz="2400" b="1">
                <a:solidFill>
                  <a:srgbClr val="339966"/>
                </a:solidFill>
                <a:latin typeface="Times New Roman" panose="02020603050405020304" pitchFamily="18" charset="0"/>
                <a:ea typeface="楷体_GB2312" pitchFamily="49" charset="-122"/>
              </a:rPr>
              <a:t>a</a:t>
            </a:r>
            <a:r>
              <a:rPr lang="zh-CN" altLang="en-US" sz="2400" b="1">
                <a:solidFill>
                  <a:srgbClr val="339966"/>
                </a:solidFill>
                <a:latin typeface="Times New Roman" panose="02020603050405020304" pitchFamily="18" charset="0"/>
                <a:ea typeface="楷体_GB2312" pitchFamily="49" charset="-122"/>
              </a:rPr>
              <a:t>值</a:t>
            </a:r>
            <a:endParaRPr lang="zh-CN" altLang="en-US" sz="2400" b="1">
              <a:solidFill>
                <a:srgbClr val="339966"/>
              </a:solidFill>
              <a:latin typeface="Times New Roman" panose="02020603050405020304" pitchFamily="18" charset="0"/>
              <a:ea typeface="楷体_GB2312" pitchFamily="49" charset="-122"/>
            </a:endParaRPr>
          </a:p>
        </p:txBody>
      </p:sp>
      <p:sp>
        <p:nvSpPr>
          <p:cNvPr id="78854" name="Line 11"/>
          <p:cNvSpPr>
            <a:spLocks noChangeShapeType="1"/>
          </p:cNvSpPr>
          <p:nvPr/>
        </p:nvSpPr>
        <p:spPr bwMode="auto">
          <a:xfrm>
            <a:off x="6691313" y="26209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55" name="Text Box 13"/>
          <p:cNvSpPr txBox="1">
            <a:spLocks noChangeArrowheads="1"/>
          </p:cNvSpPr>
          <p:nvPr/>
        </p:nvSpPr>
        <p:spPr bwMode="auto">
          <a:xfrm>
            <a:off x="5853113" y="18510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8856" name="Text Box 14"/>
          <p:cNvSpPr txBox="1">
            <a:spLocks noChangeArrowheads="1"/>
          </p:cNvSpPr>
          <p:nvPr/>
        </p:nvSpPr>
        <p:spPr bwMode="auto">
          <a:xfrm>
            <a:off x="5853113" y="29559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8857" name="Text Box 10"/>
          <p:cNvSpPr txBox="1">
            <a:spLocks noChangeArrowheads="1"/>
          </p:cNvSpPr>
          <p:nvPr/>
        </p:nvSpPr>
        <p:spPr bwMode="auto">
          <a:xfrm>
            <a:off x="7308850" y="234950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b="1">
                <a:solidFill>
                  <a:srgbClr val="339966"/>
                </a:solidFill>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b</a:t>
            </a:r>
            <a:r>
              <a:rPr lang="zh-CN" altLang="en-US" sz="2400" b="1">
                <a:solidFill>
                  <a:schemeClr val="accent2"/>
                </a:solidFill>
                <a:latin typeface="Times New Roman" panose="02020603050405020304" pitchFamily="18" charset="0"/>
                <a:ea typeface="楷体_GB2312" pitchFamily="49" charset="-122"/>
              </a:rPr>
              <a:t>值</a:t>
            </a:r>
            <a:endParaRPr lang="zh-CN" altLang="en-US" sz="2400" b="1">
              <a:solidFill>
                <a:schemeClr val="accent2"/>
              </a:solidFill>
              <a:latin typeface="Times New Roman" panose="02020603050405020304" pitchFamily="18" charset="0"/>
              <a:ea typeface="楷体_GB2312" pitchFamily="49" charset="-122"/>
            </a:endParaRPr>
          </a:p>
        </p:txBody>
      </p:sp>
      <p:sp>
        <p:nvSpPr>
          <p:cNvPr id="78858" name="Line 12"/>
          <p:cNvSpPr>
            <a:spLocks noChangeShapeType="1"/>
          </p:cNvSpPr>
          <p:nvPr/>
        </p:nvSpPr>
        <p:spPr bwMode="auto">
          <a:xfrm>
            <a:off x="6732588" y="35734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59" name="Text Box 7"/>
          <p:cNvSpPr txBox="1">
            <a:spLocks noChangeArrowheads="1"/>
          </p:cNvSpPr>
          <p:nvPr/>
        </p:nvSpPr>
        <p:spPr bwMode="auto">
          <a:xfrm>
            <a:off x="5929313" y="498157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8860" name="Text Box 9"/>
          <p:cNvSpPr txBox="1">
            <a:spLocks noChangeArrowheads="1"/>
          </p:cNvSpPr>
          <p:nvPr/>
        </p:nvSpPr>
        <p:spPr bwMode="auto">
          <a:xfrm>
            <a:off x="5945188" y="61102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8861" name="Text Box 10"/>
          <p:cNvSpPr txBox="1">
            <a:spLocks noChangeArrowheads="1"/>
          </p:cNvSpPr>
          <p:nvPr/>
        </p:nvSpPr>
        <p:spPr bwMode="auto">
          <a:xfrm>
            <a:off x="7316788" y="612775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b="1">
                <a:solidFill>
                  <a:schemeClr val="accent2"/>
                </a:solidFill>
                <a:latin typeface="Times New Roman" panose="02020603050405020304" pitchFamily="18" charset="0"/>
                <a:ea typeface="楷体_GB2312" pitchFamily="49" charset="-122"/>
              </a:rPr>
              <a:t> b</a:t>
            </a:r>
            <a:r>
              <a:rPr lang="zh-CN" altLang="en-US" sz="2400" b="1">
                <a:solidFill>
                  <a:schemeClr val="accent2"/>
                </a:solidFill>
                <a:latin typeface="Times New Roman" panose="02020603050405020304" pitchFamily="18" charset="0"/>
                <a:ea typeface="楷体_GB2312" pitchFamily="49" charset="-122"/>
              </a:rPr>
              <a:t>值</a:t>
            </a:r>
            <a:endParaRPr lang="zh-CN" altLang="en-US" sz="2400" b="1">
              <a:solidFill>
                <a:schemeClr val="accent2"/>
              </a:solidFill>
              <a:latin typeface="Times New Roman" panose="02020603050405020304" pitchFamily="18" charset="0"/>
              <a:ea typeface="楷体_GB2312" pitchFamily="49" charset="-122"/>
            </a:endParaRPr>
          </a:p>
        </p:txBody>
      </p:sp>
      <p:sp>
        <p:nvSpPr>
          <p:cNvPr id="78862" name="Text Box 13"/>
          <p:cNvSpPr txBox="1">
            <a:spLocks noChangeArrowheads="1"/>
          </p:cNvSpPr>
          <p:nvPr/>
        </p:nvSpPr>
        <p:spPr bwMode="auto">
          <a:xfrm>
            <a:off x="5853113" y="45164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8863" name="Text Box 14"/>
          <p:cNvSpPr txBox="1">
            <a:spLocks noChangeArrowheads="1"/>
          </p:cNvSpPr>
          <p:nvPr/>
        </p:nvSpPr>
        <p:spPr bwMode="auto">
          <a:xfrm>
            <a:off x="5868988" y="56927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8864" name="Text Box 10"/>
          <p:cNvSpPr txBox="1">
            <a:spLocks noChangeArrowheads="1"/>
          </p:cNvSpPr>
          <p:nvPr/>
        </p:nvSpPr>
        <p:spPr bwMode="auto">
          <a:xfrm>
            <a:off x="7308850" y="5014913"/>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t>
            </a:r>
            <a:r>
              <a:rPr lang="en-US" altLang="zh-CN" sz="2400" b="1">
                <a:solidFill>
                  <a:srgbClr val="339966"/>
                </a:solidFill>
                <a:latin typeface="Times New Roman" panose="02020603050405020304" pitchFamily="18" charset="0"/>
                <a:ea typeface="楷体_GB2312" pitchFamily="49" charset="-122"/>
              </a:rPr>
              <a:t>a</a:t>
            </a:r>
            <a:r>
              <a:rPr lang="zh-CN" altLang="en-US" sz="2400" b="1">
                <a:solidFill>
                  <a:srgbClr val="339966"/>
                </a:solidFill>
                <a:latin typeface="Times New Roman" panose="02020603050405020304" pitchFamily="18" charset="0"/>
                <a:ea typeface="楷体_GB2312" pitchFamily="49" charset="-122"/>
              </a:rPr>
              <a:t>值</a:t>
            </a:r>
            <a:endParaRPr lang="zh-CN" altLang="en-US" sz="2400" b="1">
              <a:solidFill>
                <a:srgbClr val="339966"/>
              </a:solidFill>
              <a:latin typeface="Times New Roman" panose="02020603050405020304" pitchFamily="18" charset="0"/>
              <a:ea typeface="楷体_GB2312" pitchFamily="49" charset="-122"/>
            </a:endParaRPr>
          </a:p>
        </p:txBody>
      </p:sp>
      <p:sp>
        <p:nvSpPr>
          <p:cNvPr id="78865" name="Line 11"/>
          <p:cNvSpPr>
            <a:spLocks noChangeShapeType="1"/>
          </p:cNvSpPr>
          <p:nvPr/>
        </p:nvSpPr>
        <p:spPr bwMode="auto">
          <a:xfrm>
            <a:off x="6661150" y="5300663"/>
            <a:ext cx="647700" cy="865187"/>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6" name="Line 12"/>
          <p:cNvSpPr>
            <a:spLocks noChangeShapeType="1"/>
          </p:cNvSpPr>
          <p:nvPr/>
        </p:nvSpPr>
        <p:spPr bwMode="auto">
          <a:xfrm flipV="1">
            <a:off x="6732588" y="5300663"/>
            <a:ext cx="576262" cy="936625"/>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7" name="Text Box 29"/>
          <p:cNvSpPr txBox="1">
            <a:spLocks noChangeArrowheads="1"/>
          </p:cNvSpPr>
          <p:nvPr/>
        </p:nvSpPr>
        <p:spPr bwMode="auto">
          <a:xfrm>
            <a:off x="5792788" y="1412875"/>
            <a:ext cx="292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方法</a:t>
            </a:r>
            <a:r>
              <a:rPr lang="en-US" altLang="zh-CN"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：交换内容</a:t>
            </a:r>
            <a:endPar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868" name="Text Box 30"/>
          <p:cNvSpPr txBox="1">
            <a:spLocks noChangeArrowheads="1"/>
          </p:cNvSpPr>
          <p:nvPr/>
        </p:nvSpPr>
        <p:spPr bwMode="auto">
          <a:xfrm>
            <a:off x="5897563" y="4149725"/>
            <a:ext cx="292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方法</a:t>
            </a:r>
            <a:r>
              <a:rPr lang="en-US" altLang="zh-CN"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：交换地址</a:t>
            </a:r>
            <a:endPar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869" name="Text Box 7"/>
          <p:cNvSpPr txBox="1">
            <a:spLocks noChangeArrowheads="1"/>
          </p:cNvSpPr>
          <p:nvPr/>
        </p:nvSpPr>
        <p:spPr bwMode="auto">
          <a:xfrm>
            <a:off x="1139825" y="39004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8870" name="Text Box 9"/>
          <p:cNvSpPr txBox="1">
            <a:spLocks noChangeArrowheads="1"/>
          </p:cNvSpPr>
          <p:nvPr/>
        </p:nvSpPr>
        <p:spPr bwMode="auto">
          <a:xfrm>
            <a:off x="1139825" y="49577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8871" name="Text Box 10"/>
          <p:cNvSpPr txBox="1">
            <a:spLocks noChangeArrowheads="1"/>
          </p:cNvSpPr>
          <p:nvPr/>
        </p:nvSpPr>
        <p:spPr bwMode="auto">
          <a:xfrm>
            <a:off x="2511425" y="49752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b</a:t>
            </a:r>
            <a:r>
              <a:rPr lang="zh-CN" altLang="en-US" sz="2400" b="1">
                <a:solidFill>
                  <a:schemeClr val="accent2"/>
                </a:solidFill>
                <a:latin typeface="Times New Roman" panose="02020603050405020304" pitchFamily="18" charset="0"/>
                <a:ea typeface="楷体_GB2312" pitchFamily="49" charset="-122"/>
              </a:rPr>
              <a:t>值</a:t>
            </a:r>
            <a:endParaRPr lang="zh-CN" altLang="en-US" sz="2400" b="1">
              <a:solidFill>
                <a:schemeClr val="accent2"/>
              </a:solidFill>
              <a:latin typeface="Times New Roman" panose="02020603050405020304" pitchFamily="18" charset="0"/>
              <a:ea typeface="楷体_GB2312" pitchFamily="49" charset="-122"/>
            </a:endParaRPr>
          </a:p>
        </p:txBody>
      </p:sp>
      <p:sp>
        <p:nvSpPr>
          <p:cNvPr id="78872" name="Line 11"/>
          <p:cNvSpPr>
            <a:spLocks noChangeShapeType="1"/>
          </p:cNvSpPr>
          <p:nvPr/>
        </p:nvSpPr>
        <p:spPr bwMode="auto">
          <a:xfrm>
            <a:off x="1901825" y="4205288"/>
            <a:ext cx="609600" cy="0"/>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3" name="Text Box 35"/>
          <p:cNvSpPr txBox="1">
            <a:spLocks noChangeArrowheads="1"/>
          </p:cNvSpPr>
          <p:nvPr/>
        </p:nvSpPr>
        <p:spPr bwMode="auto">
          <a:xfrm>
            <a:off x="214313" y="3500438"/>
            <a:ext cx="900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b="1">
                <a:solidFill>
                  <a:srgbClr val="CC0066"/>
                </a:solidFill>
                <a:ea typeface="黑体" panose="02010609060101010101" pitchFamily="49" charset="-122"/>
              </a:rPr>
              <a:t>初始：</a:t>
            </a:r>
            <a:endParaRPr lang="zh-CN" altLang="en-US" sz="1800" b="1">
              <a:solidFill>
                <a:srgbClr val="CC0066"/>
              </a:solidFill>
              <a:ea typeface="黑体" panose="02010609060101010101" pitchFamily="49" charset="-122"/>
            </a:endParaRPr>
          </a:p>
        </p:txBody>
      </p:sp>
      <p:sp>
        <p:nvSpPr>
          <p:cNvPr id="78874" name="Text Box 10"/>
          <p:cNvSpPr txBox="1">
            <a:spLocks noChangeArrowheads="1"/>
          </p:cNvSpPr>
          <p:nvPr/>
        </p:nvSpPr>
        <p:spPr bwMode="auto">
          <a:xfrm>
            <a:off x="2519363" y="39338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solidFill>
                  <a:srgbClr val="339966"/>
                </a:solidFill>
                <a:latin typeface="Times New Roman" panose="02020603050405020304" pitchFamily="18" charset="0"/>
                <a:ea typeface="楷体_GB2312" pitchFamily="49" charset="-122"/>
              </a:rPr>
              <a:t> </a:t>
            </a:r>
            <a:r>
              <a:rPr lang="en-US" altLang="zh-CN" sz="2400" b="1">
                <a:solidFill>
                  <a:srgbClr val="339966"/>
                </a:solidFill>
                <a:latin typeface="Times New Roman" panose="02020603050405020304" pitchFamily="18" charset="0"/>
                <a:ea typeface="楷体_GB2312" pitchFamily="49" charset="-122"/>
              </a:rPr>
              <a:t>a</a:t>
            </a:r>
            <a:r>
              <a:rPr lang="zh-CN" altLang="en-US" sz="2400" b="1">
                <a:solidFill>
                  <a:srgbClr val="339966"/>
                </a:solidFill>
                <a:latin typeface="Times New Roman" panose="02020603050405020304" pitchFamily="18" charset="0"/>
                <a:ea typeface="楷体_GB2312" pitchFamily="49" charset="-122"/>
              </a:rPr>
              <a:t>值</a:t>
            </a:r>
            <a:endParaRPr lang="zh-CN" altLang="en-US" sz="2400" b="1">
              <a:solidFill>
                <a:srgbClr val="339966"/>
              </a:solidFill>
              <a:latin typeface="Times New Roman" panose="02020603050405020304" pitchFamily="18" charset="0"/>
              <a:ea typeface="楷体_GB2312" pitchFamily="49" charset="-122"/>
            </a:endParaRPr>
          </a:p>
        </p:txBody>
      </p:sp>
      <p:sp>
        <p:nvSpPr>
          <p:cNvPr id="78875" name="Line 12"/>
          <p:cNvSpPr>
            <a:spLocks noChangeShapeType="1"/>
          </p:cNvSpPr>
          <p:nvPr/>
        </p:nvSpPr>
        <p:spPr bwMode="auto">
          <a:xfrm>
            <a:off x="1914525" y="5186363"/>
            <a:ext cx="609600" cy="0"/>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6" name="Text Box 13"/>
          <p:cNvSpPr txBox="1">
            <a:spLocks noChangeArrowheads="1"/>
          </p:cNvSpPr>
          <p:nvPr/>
        </p:nvSpPr>
        <p:spPr bwMode="auto">
          <a:xfrm>
            <a:off x="1127125" y="3429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8877" name="Text Box 14"/>
          <p:cNvSpPr txBox="1">
            <a:spLocks noChangeArrowheads="1"/>
          </p:cNvSpPr>
          <p:nvPr/>
        </p:nvSpPr>
        <p:spPr bwMode="auto">
          <a:xfrm>
            <a:off x="1127125" y="45339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8878" name="Text Box 40"/>
          <p:cNvSpPr txBox="1">
            <a:spLocks noChangeArrowheads="1"/>
          </p:cNvSpPr>
          <p:nvPr/>
        </p:nvSpPr>
        <p:spPr bwMode="auto">
          <a:xfrm>
            <a:off x="285750" y="1286193"/>
            <a:ext cx="5143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800">
                <a:latin typeface="黑体" panose="02010609060101010101" pitchFamily="49" charset="-122"/>
                <a:ea typeface="黑体" panose="02010609060101010101" pitchFamily="49" charset="-122"/>
              </a:rPr>
              <a:t>目标：通过函数</a:t>
            </a:r>
            <a:r>
              <a:rPr kumimoji="1" lang="en-US" altLang="zh-CN" sz="2800"/>
              <a:t>swap ( </a:t>
            </a:r>
            <a:r>
              <a:rPr kumimoji="1" lang="en-US" altLang="zh-CN" sz="2800" b="1">
                <a:solidFill>
                  <a:srgbClr val="339966"/>
                </a:solidFill>
              </a:rPr>
              <a:t>pa</a:t>
            </a:r>
            <a:r>
              <a:rPr kumimoji="1" lang="en-US" altLang="zh-CN" sz="2800" b="1">
                <a:solidFill>
                  <a:srgbClr val="CC3300"/>
                </a:solidFill>
              </a:rPr>
              <a:t>, </a:t>
            </a:r>
            <a:r>
              <a:rPr kumimoji="1" lang="en-US" altLang="zh-CN" sz="2800" b="1">
                <a:solidFill>
                  <a:schemeClr val="accent2"/>
                </a:solidFill>
              </a:rPr>
              <a:t>pb</a:t>
            </a:r>
            <a:r>
              <a:rPr kumimoji="1" lang="en-US" altLang="zh-CN" sz="2800"/>
              <a:t>)</a:t>
            </a:r>
            <a:r>
              <a:rPr kumimoji="1" lang="zh-CN" altLang="en-US" sz="2800">
                <a:latin typeface="黑体" panose="02010609060101010101" pitchFamily="49" charset="-122"/>
                <a:ea typeface="黑体" panose="02010609060101010101" pitchFamily="49" charset="-122"/>
              </a:rPr>
              <a:t>交换输出两个数</a:t>
            </a:r>
            <a:endParaRPr kumimoji="1" lang="zh-CN" altLang="en-US" sz="2800">
              <a:latin typeface="黑体" panose="02010609060101010101" pitchFamily="49" charset="-122"/>
              <a:ea typeface="黑体" panose="02010609060101010101" pitchFamily="49" charset="-122"/>
            </a:endParaRPr>
          </a:p>
        </p:txBody>
      </p:sp>
      <p:sp>
        <p:nvSpPr>
          <p:cNvPr id="78879" name="矩形 30"/>
          <p:cNvSpPr>
            <a:spLocks noChangeArrowheads="1"/>
          </p:cNvSpPr>
          <p:nvPr/>
        </p:nvSpPr>
        <p:spPr bwMode="auto">
          <a:xfrm>
            <a:off x="1619885" y="5838363"/>
            <a:ext cx="3808413" cy="830997"/>
          </a:xfrm>
          <a:prstGeom prst="rect">
            <a:avLst/>
          </a:prstGeom>
          <a:solidFill>
            <a:srgbClr val="66FF99"/>
          </a:solidFill>
          <a:ln w="9525">
            <a:solidFill>
              <a:schemeClr val="tx1"/>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400">
                <a:solidFill>
                  <a:srgbClr val="CC0066"/>
                </a:solidFill>
              </a:rPr>
              <a:t>int *temp;</a:t>
            </a:r>
            <a:endParaRPr lang="en-US" altLang="zh-CN" sz="2400">
              <a:solidFill>
                <a:srgbClr val="CC0066"/>
              </a:solidFill>
            </a:endParaRPr>
          </a:p>
          <a:p>
            <a:pPr eaLnBrk="1" hangingPunct="1">
              <a:spcBef>
                <a:spcPts val="0"/>
              </a:spcBef>
              <a:buFontTx/>
              <a:buNone/>
            </a:pPr>
            <a:r>
              <a:rPr lang="en-US" altLang="zh-CN" sz="2400">
                <a:solidFill>
                  <a:srgbClr val="CC0066"/>
                </a:solidFill>
              </a:rPr>
              <a:t> temp=p;  p=q;   q=temp;</a:t>
            </a:r>
            <a:endParaRPr lang="zh-CN" altLang="en-US" sz="2400">
              <a:solidFill>
                <a:srgbClr val="CC0066"/>
              </a:solidFill>
            </a:endParaRPr>
          </a:p>
        </p:txBody>
      </p:sp>
      <p:sp>
        <p:nvSpPr>
          <p:cNvPr id="78880" name="矩形 31"/>
          <p:cNvSpPr>
            <a:spLocks noChangeArrowheads="1"/>
          </p:cNvSpPr>
          <p:nvPr/>
        </p:nvSpPr>
        <p:spPr bwMode="auto">
          <a:xfrm>
            <a:off x="1499235" y="2420382"/>
            <a:ext cx="3938899" cy="830997"/>
          </a:xfrm>
          <a:prstGeom prst="rect">
            <a:avLst/>
          </a:prstGeom>
          <a:solidFill>
            <a:srgbClr val="FFFF00"/>
          </a:solidFill>
          <a:ln w="9525">
            <a:solidFill>
              <a:schemeClr val="tx1"/>
            </a:solidFill>
            <a:miter lim="800000"/>
          </a:ln>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400">
                <a:solidFill>
                  <a:srgbClr val="CC3300"/>
                </a:solidFill>
              </a:rPr>
              <a:t>int  temp;</a:t>
            </a:r>
            <a:endParaRPr lang="en-US" altLang="zh-CN" sz="2400">
              <a:solidFill>
                <a:srgbClr val="CC3300"/>
              </a:solidFill>
            </a:endParaRPr>
          </a:p>
          <a:p>
            <a:pPr eaLnBrk="1" hangingPunct="1">
              <a:spcBef>
                <a:spcPts val="0"/>
              </a:spcBef>
              <a:buFontTx/>
              <a:buNone/>
            </a:pPr>
            <a:r>
              <a:rPr lang="en-US" altLang="zh-CN" sz="2400">
                <a:solidFill>
                  <a:srgbClr val="CC3300"/>
                </a:solidFill>
              </a:rPr>
              <a:t>temp=*p;  *p=*q;   *q=temp;</a:t>
            </a:r>
            <a:endParaRPr lang="zh-CN" altLang="en-US" sz="2400">
              <a:solidFill>
                <a:srgbClr val="CC0066"/>
              </a:solidFill>
            </a:endParaRPr>
          </a:p>
        </p:txBody>
      </p:sp>
      <p:sp>
        <p:nvSpPr>
          <p:cNvPr id="77826" name="Rectangle 2"/>
          <p:cNvSpPr>
            <a:spLocks noGrp="1" noChangeArrowheads="1"/>
          </p:cNvSpPr>
          <p:nvPr>
            <p:ph type="title"/>
            <p:custDataLst>
              <p:tags r:id="rId1"/>
            </p:custDataLst>
          </p:nvPr>
        </p:nvSpPr>
        <p:spPr>
          <a:xfrm>
            <a:off x="2484438" y="260350"/>
            <a:ext cx="6324600" cy="533400"/>
          </a:xfrm>
        </p:spPr>
        <p:txBody>
          <a:bodyPr/>
          <a:p>
            <a:r>
              <a:rPr lang="zh-CN" altLang="en-US" sz="3600" smtClean="0">
                <a:latin typeface="黑体" panose="02010609060101010101" pitchFamily="49" charset="-122"/>
                <a:ea typeface="黑体" panose="02010609060101010101" pitchFamily="49" charset="-122"/>
              </a:rPr>
              <a:t>比较</a:t>
            </a:r>
            <a:endParaRPr lang="zh-CN" altLang="en-US" sz="360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4294967295"/>
          </p:nvPr>
        </p:nvSpPr>
        <p:spPr>
          <a:xfrm>
            <a:off x="900113" y="1700213"/>
            <a:ext cx="6929437" cy="4454525"/>
          </a:xfrm>
        </p:spPr>
        <p:txBody>
          <a:bodyPr/>
          <a:lstStyle/>
          <a:p>
            <a:r>
              <a:rPr lang="zh-CN" altLang="en-US" smtClean="0">
                <a:latin typeface="黑体" panose="02010609060101010101" pitchFamily="49" charset="-122"/>
                <a:ea typeface="黑体" panose="02010609060101010101" pitchFamily="49" charset="-122"/>
              </a:rPr>
              <a:t>指针变量可以保存如下几种地址：</a:t>
            </a:r>
            <a:endParaRPr lang="en-US" altLang="zh-CN" smtClean="0">
              <a:latin typeface="黑体" panose="02010609060101010101" pitchFamily="49" charset="-122"/>
              <a:ea typeface="黑体" panose="02010609060101010101" pitchFamily="49" charset="-122"/>
            </a:endParaRPr>
          </a:p>
          <a:p>
            <a:pPr lvl="1"/>
            <a:r>
              <a:rPr lang="zh-CN" altLang="en-US" b="1" smtClean="0">
                <a:solidFill>
                  <a:schemeClr val="bg2"/>
                </a:solidFill>
                <a:latin typeface="黑体" panose="02010609060101010101" pitchFamily="49" charset="-122"/>
                <a:ea typeface="黑体" panose="02010609060101010101" pitchFamily="49" charset="-122"/>
              </a:rPr>
              <a:t>单个变量的地址</a:t>
            </a:r>
            <a:endParaRPr lang="en-US" altLang="zh-CN" b="1" smtClean="0">
              <a:solidFill>
                <a:schemeClr val="bg2"/>
              </a:solidFill>
              <a:latin typeface="黑体" panose="02010609060101010101" pitchFamily="49" charset="-122"/>
              <a:ea typeface="黑体" panose="02010609060101010101" pitchFamily="49" charset="-122"/>
            </a:endParaRPr>
          </a:p>
          <a:p>
            <a:pPr lvl="1"/>
            <a:endParaRPr lang="zh-CN" altLang="en-US" b="1" smtClean="0">
              <a:solidFill>
                <a:schemeClr val="bg2"/>
              </a:solidFill>
              <a:latin typeface="黑体" panose="02010609060101010101" pitchFamily="49" charset="-122"/>
              <a:ea typeface="黑体" panose="02010609060101010101" pitchFamily="49" charset="-122"/>
            </a:endParaRPr>
          </a:p>
          <a:p>
            <a:pPr lvl="1"/>
            <a:r>
              <a:rPr lang="zh-CN" altLang="en-US" b="1" smtClean="0">
                <a:solidFill>
                  <a:schemeClr val="bg2"/>
                </a:solidFill>
                <a:latin typeface="黑体" panose="02010609060101010101" pitchFamily="49" charset="-122"/>
                <a:ea typeface="黑体" panose="02010609060101010101" pitchFamily="49" charset="-122"/>
              </a:rPr>
              <a:t>数组的地址</a:t>
            </a:r>
            <a:endParaRPr lang="en-US" altLang="zh-CN" b="1" smtClean="0">
              <a:solidFill>
                <a:schemeClr val="bg2"/>
              </a:solidFill>
              <a:latin typeface="黑体" panose="02010609060101010101" pitchFamily="49" charset="-122"/>
              <a:ea typeface="黑体" panose="02010609060101010101" pitchFamily="49" charset="-122"/>
            </a:endParaRPr>
          </a:p>
          <a:p>
            <a:pPr lvl="1"/>
            <a:endParaRPr lang="zh-CN" altLang="en-US" b="1" smtClean="0">
              <a:solidFill>
                <a:schemeClr val="bg2"/>
              </a:solidFill>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函数的地址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以上都可以作为函数的参数</a:t>
            </a:r>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79875" name="Rectangle 2"/>
          <p:cNvSpPr>
            <a:spLocks noChangeArrowheads="1"/>
          </p:cNvSpPr>
          <p:nvPr/>
        </p:nvSpPr>
        <p:spPr bwMode="auto">
          <a:xfrm>
            <a:off x="2711450"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指针变量作为函数参数</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711450" y="260350"/>
            <a:ext cx="6324600" cy="533400"/>
          </a:xfrm>
        </p:spPr>
        <p:txBody>
          <a:bodyPr/>
          <a:lstStyle/>
          <a:p>
            <a:r>
              <a:rPr lang="zh-CN" altLang="en-US" sz="3600" dirty="0" smtClean="0">
                <a:latin typeface="黑体" panose="02010609060101010101" pitchFamily="49" charset="-122"/>
                <a:ea typeface="黑体" panose="02010609060101010101" pitchFamily="49" charset="-122"/>
              </a:rPr>
              <a:t>函数的指针作为函数参数</a:t>
            </a:r>
            <a:endParaRPr lang="zh-CN" altLang="en-US" sz="3600" dirty="0" smtClean="0">
              <a:latin typeface="黑体" panose="02010609060101010101" pitchFamily="49" charset="-122"/>
              <a:ea typeface="黑体" panose="02010609060101010101" pitchFamily="49" charset="-122"/>
            </a:endParaRPr>
          </a:p>
        </p:txBody>
      </p:sp>
      <p:sp>
        <p:nvSpPr>
          <p:cNvPr id="80899" name="Rectangle 3"/>
          <p:cNvSpPr>
            <a:spLocks noGrp="1" noChangeArrowheads="1"/>
          </p:cNvSpPr>
          <p:nvPr>
            <p:ph type="body" idx="1"/>
          </p:nvPr>
        </p:nvSpPr>
        <p:spPr>
          <a:xfrm>
            <a:off x="251520" y="1803623"/>
            <a:ext cx="8640960" cy="3857625"/>
          </a:xfrm>
        </p:spPr>
        <p:txBody>
          <a:bodyPr/>
          <a:lstStyle/>
          <a:p>
            <a:pPr>
              <a:spcBef>
                <a:spcPts val="0"/>
              </a:spcBef>
            </a:pPr>
            <a:r>
              <a:rPr lang="zh-CN" altLang="en-US" sz="2800" dirty="0" smtClean="0">
                <a:latin typeface="黑体" panose="02010609060101010101" pitchFamily="49" charset="-122"/>
                <a:ea typeface="黑体" panose="02010609060101010101" pitchFamily="49" charset="-122"/>
              </a:rPr>
              <a:t>函数的指针变量作为参数传递到其他函数中，是函数指针的重用用途之一</a:t>
            </a:r>
            <a:endParaRPr lang="zh-CN" altLang="en-US" sz="2800" dirty="0" smtClean="0">
              <a:latin typeface="黑体" panose="02010609060101010101" pitchFamily="49" charset="-122"/>
              <a:ea typeface="黑体" panose="02010609060101010101" pitchFamily="49" charset="-122"/>
            </a:endParaRPr>
          </a:p>
          <a:p>
            <a:pPr lvl="1">
              <a:spcBef>
                <a:spcPts val="0"/>
              </a:spcBef>
            </a:pPr>
            <a:endParaRPr lang="zh-CN" altLang="en-US" sz="3200" dirty="0" smtClean="0">
              <a:latin typeface="黑体" panose="02010609060101010101" pitchFamily="49" charset="-122"/>
              <a:ea typeface="黑体" panose="02010609060101010101" pitchFamily="49" charset="-122"/>
            </a:endParaRPr>
          </a:p>
          <a:p>
            <a:pPr>
              <a:spcBef>
                <a:spcPts val="0"/>
              </a:spcBef>
            </a:pPr>
            <a:r>
              <a:rPr lang="zh-CN" altLang="en-US" sz="2800" dirty="0" smtClean="0">
                <a:latin typeface="黑体" panose="02010609060101010101" pitchFamily="49" charset="-122"/>
                <a:ea typeface="黑体" panose="02010609060101010101" pitchFamily="49" charset="-122"/>
              </a:rPr>
              <a:t>如果在每次调用</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func</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rPr>
              <a:t>函数时，要调用的函数不是固定的，用指针变量就比较方便</a:t>
            </a:r>
            <a:endParaRPr lang="en-US" altLang="zh-CN" sz="2800" dirty="0" smtClean="0">
              <a:latin typeface="黑体" panose="02010609060101010101" pitchFamily="49" charset="-122"/>
              <a:ea typeface="黑体" panose="02010609060101010101" pitchFamily="49" charset="-122"/>
            </a:endParaRPr>
          </a:p>
          <a:p>
            <a:pPr lvl="1">
              <a:spcBef>
                <a:spcPts val="0"/>
              </a:spcBef>
            </a:pPr>
            <a:r>
              <a:rPr lang="zh-CN" altLang="en-US" sz="2400" dirty="0" smtClean="0">
                <a:solidFill>
                  <a:schemeClr val="tx1"/>
                </a:solidFill>
                <a:latin typeface="黑体" panose="02010609060101010101" pitchFamily="49" charset="-122"/>
                <a:ea typeface="黑体" panose="02010609060101010101" pitchFamily="49" charset="-122"/>
              </a:rPr>
              <a:t>只要在每次调用</a:t>
            </a:r>
            <a:r>
              <a:rPr lang="en-US" altLang="zh-CN" sz="2400" dirty="0" err="1" smtClean="0">
                <a:solidFill>
                  <a:schemeClr val="tx1"/>
                </a:solidFill>
                <a:latin typeface="Times New Roman" panose="02020603050405020304" pitchFamily="18" charset="0"/>
                <a:ea typeface="黑体" panose="02010609060101010101" pitchFamily="49" charset="-122"/>
              </a:rPr>
              <a:t>func</a:t>
            </a:r>
            <a:r>
              <a:rPr lang="zh-CN" altLang="en-US" sz="2400" dirty="0" smtClean="0">
                <a:solidFill>
                  <a:schemeClr val="tx1"/>
                </a:solidFill>
                <a:latin typeface="黑体" panose="02010609060101010101" pitchFamily="49" charset="-122"/>
                <a:ea typeface="黑体" panose="02010609060101010101" pitchFamily="49" charset="-122"/>
              </a:rPr>
              <a:t>函数时，用实参传递不同的</a:t>
            </a:r>
            <a:r>
              <a:rPr lang="zh-CN" altLang="en-US" sz="2400" b="1" dirty="0" smtClean="0">
                <a:solidFill>
                  <a:srgbClr val="C00000"/>
                </a:solidFill>
                <a:latin typeface="黑体" panose="02010609060101010101" pitchFamily="49" charset="-122"/>
                <a:ea typeface="黑体" panose="02010609060101010101" pitchFamily="49" charset="-122"/>
              </a:rPr>
              <a:t>函数名</a:t>
            </a:r>
            <a:r>
              <a:rPr lang="zh-CN" altLang="en-US" sz="2400" dirty="0" smtClean="0">
                <a:solidFill>
                  <a:schemeClr val="tx1"/>
                </a:solidFill>
                <a:latin typeface="黑体" panose="02010609060101010101" pitchFamily="49" charset="-122"/>
                <a:ea typeface="黑体" panose="02010609060101010101" pitchFamily="49" charset="-122"/>
              </a:rPr>
              <a:t>即可，</a:t>
            </a:r>
            <a:r>
              <a:rPr lang="en-US" altLang="zh-CN" sz="2400" dirty="0" err="1" smtClean="0">
                <a:solidFill>
                  <a:schemeClr val="tx1"/>
                </a:solidFill>
                <a:latin typeface="Times New Roman" panose="02020603050405020304" pitchFamily="18" charset="0"/>
                <a:ea typeface="黑体" panose="02010609060101010101" pitchFamily="49" charset="-122"/>
              </a:rPr>
              <a:t>func</a:t>
            </a:r>
            <a:r>
              <a:rPr lang="zh-CN" altLang="en-US" sz="2400" dirty="0" smtClean="0">
                <a:solidFill>
                  <a:schemeClr val="tx1"/>
                </a:solidFill>
                <a:latin typeface="黑体" panose="02010609060101010101" pitchFamily="49" charset="-122"/>
                <a:ea typeface="黑体" panose="02010609060101010101" pitchFamily="49" charset="-122"/>
              </a:rPr>
              <a:t>函数不用作任何修改</a:t>
            </a:r>
            <a:endParaRPr lang="en-US" altLang="zh-CN" sz="2400" dirty="0" smtClean="0">
              <a:solidFill>
                <a:schemeClr val="tx1"/>
              </a:solidFill>
              <a:latin typeface="黑体" panose="02010609060101010101" pitchFamily="49" charset="-122"/>
              <a:ea typeface="黑体" panose="02010609060101010101" pitchFamily="49" charset="-122"/>
            </a:endParaRPr>
          </a:p>
          <a:p>
            <a:pPr lvl="2">
              <a:spcBef>
                <a:spcPts val="0"/>
              </a:spcBef>
            </a:pPr>
            <a:endParaRPr lang="en-US" altLang="zh-CN" sz="3200" dirty="0" smtClean="0">
              <a:solidFill>
                <a:srgbClr val="FF0000"/>
              </a:solidFill>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这种方法符合结构化程序设计方法原则</a:t>
            </a:r>
            <a:endParaRPr lang="zh-CN" altLang="en-US"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35560" y="1196970"/>
            <a:ext cx="5364163" cy="3313261"/>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ts val="0"/>
              </a:spcBef>
              <a:buFont typeface="Wingdings" panose="05000000000000000000" pitchFamily="2" charset="2"/>
              <a:buNone/>
            </a:pPr>
            <a:r>
              <a:rPr lang="fr-FR" altLang="zh-CN" sz="1800" b="1" dirty="0"/>
              <a:t>int  max ( int x ,int y )</a:t>
            </a:r>
            <a:endParaRPr lang="fr-FR" altLang="zh-CN" sz="1800" b="1" dirty="0"/>
          </a:p>
          <a:p>
            <a:pPr>
              <a:spcBef>
                <a:spcPts val="0"/>
              </a:spcBef>
              <a:buFont typeface="Wingdings" panose="05000000000000000000" pitchFamily="2" charset="2"/>
              <a:buNone/>
            </a:pPr>
            <a:r>
              <a:rPr lang="fr-FR" altLang="zh-CN" sz="1800" b="1" dirty="0"/>
              <a:t> {  return ( x&gt;y ? x: y);   }</a:t>
            </a:r>
            <a:endParaRPr lang="fr-FR" altLang="zh-CN" sz="1800" b="1" dirty="0"/>
          </a:p>
          <a:p>
            <a:pPr>
              <a:spcBef>
                <a:spcPts val="0"/>
              </a:spcBef>
              <a:buFont typeface="Wingdings" panose="05000000000000000000" pitchFamily="2" charset="2"/>
              <a:buNone/>
            </a:pPr>
            <a:endParaRPr lang="fr-FR" altLang="zh-CN" sz="1800" b="1" dirty="0"/>
          </a:p>
          <a:p>
            <a:pPr>
              <a:spcBef>
                <a:spcPts val="0"/>
              </a:spcBef>
              <a:buFont typeface="Wingdings" panose="05000000000000000000" pitchFamily="2" charset="2"/>
              <a:buNone/>
            </a:pPr>
            <a:r>
              <a:rPr lang="fr-FR" altLang="zh-CN" sz="1800" b="1" dirty="0"/>
              <a:t>int  min ( int x ,int y )</a:t>
            </a:r>
            <a:endParaRPr lang="fr-FR" altLang="zh-CN" sz="1800" b="1" dirty="0"/>
          </a:p>
          <a:p>
            <a:pPr>
              <a:spcBef>
                <a:spcPts val="0"/>
              </a:spcBef>
              <a:buFont typeface="Wingdings" panose="05000000000000000000" pitchFamily="2" charset="2"/>
              <a:buNone/>
            </a:pPr>
            <a:r>
              <a:rPr lang="fr-FR" altLang="zh-CN" sz="1800" b="1" dirty="0"/>
              <a:t>  {  return ( x&lt;y ? x: y);   }</a:t>
            </a:r>
            <a:endParaRPr lang="fr-FR" altLang="zh-CN" sz="1800" b="1" dirty="0"/>
          </a:p>
          <a:p>
            <a:pPr>
              <a:spcBef>
                <a:spcPts val="0"/>
              </a:spcBef>
              <a:buFont typeface="Wingdings" panose="05000000000000000000" pitchFamily="2" charset="2"/>
              <a:buNone/>
            </a:pPr>
            <a:endParaRPr lang="fr-FR" altLang="zh-CN" sz="1800" b="1" dirty="0"/>
          </a:p>
          <a:p>
            <a:pPr>
              <a:spcBef>
                <a:spcPts val="0"/>
              </a:spcBef>
              <a:buFont typeface="Wingdings" panose="05000000000000000000" pitchFamily="2" charset="2"/>
              <a:buNone/>
            </a:pPr>
            <a:r>
              <a:rPr lang="fr-FR" altLang="zh-CN" sz="1800" b="1" dirty="0"/>
              <a:t> int  add( int x, int y )</a:t>
            </a:r>
            <a:endParaRPr lang="fr-FR" altLang="zh-CN" sz="1800" b="1" dirty="0"/>
          </a:p>
          <a:p>
            <a:pPr>
              <a:spcBef>
                <a:spcPts val="0"/>
              </a:spcBef>
              <a:buFont typeface="Wingdings" panose="05000000000000000000" pitchFamily="2" charset="2"/>
              <a:buNone/>
            </a:pPr>
            <a:r>
              <a:rPr lang="fr-FR" altLang="zh-CN" sz="1800" b="1" dirty="0"/>
              <a:t>  {   return  (x+y);            }</a:t>
            </a:r>
            <a:endParaRPr lang="fr-FR" altLang="zh-CN" sz="1800" b="1" dirty="0"/>
          </a:p>
          <a:p>
            <a:pPr>
              <a:spcBef>
                <a:spcPts val="0"/>
              </a:spcBef>
              <a:buFont typeface="Wingdings" panose="05000000000000000000" pitchFamily="2" charset="2"/>
              <a:buNone/>
            </a:pPr>
            <a:endParaRPr lang="fr-FR" altLang="zh-CN" sz="1800" b="1" dirty="0"/>
          </a:p>
          <a:p>
            <a:pPr>
              <a:spcBef>
                <a:spcPts val="0"/>
              </a:spcBef>
              <a:buFont typeface="Wingdings" panose="05000000000000000000" pitchFamily="2" charset="2"/>
              <a:buNone/>
            </a:pPr>
            <a:r>
              <a:rPr lang="fr-FR" altLang="zh-CN" sz="1800" b="1" dirty="0"/>
              <a:t>int  </a:t>
            </a:r>
            <a:r>
              <a:rPr lang="fr-FR" altLang="zh-CN" sz="1800" b="1" dirty="0">
                <a:solidFill>
                  <a:srgbClr val="CC0066"/>
                </a:solidFill>
              </a:rPr>
              <a:t>process</a:t>
            </a:r>
            <a:r>
              <a:rPr lang="fr-FR" altLang="zh-CN" sz="1800" b="1" dirty="0"/>
              <a:t> ( int x ,int y ,</a:t>
            </a:r>
            <a:r>
              <a:rPr lang="en-US" altLang="fr-FR" sz="1800" b="1" dirty="0"/>
              <a:t>  </a:t>
            </a:r>
            <a:r>
              <a:rPr lang="fr-FR" altLang="zh-CN" sz="1800" b="1" dirty="0">
                <a:solidFill>
                  <a:srgbClr val="CC0066"/>
                </a:solidFill>
              </a:rPr>
              <a:t>int (*fun)(int , int )</a:t>
            </a:r>
            <a:r>
              <a:rPr lang="fr-FR" altLang="zh-CN" sz="1800" b="1" dirty="0"/>
              <a:t> )</a:t>
            </a:r>
            <a:endParaRPr lang="fr-FR" altLang="zh-CN" sz="1800" b="1" dirty="0"/>
          </a:p>
          <a:p>
            <a:pPr>
              <a:spcBef>
                <a:spcPts val="0"/>
              </a:spcBef>
              <a:buFont typeface="Wingdings" panose="05000000000000000000" pitchFamily="2" charset="2"/>
              <a:buNone/>
            </a:pPr>
            <a:r>
              <a:rPr lang="fr-FR" altLang="zh-CN" sz="1800" b="1" dirty="0"/>
              <a:t> {    return  </a:t>
            </a:r>
            <a:r>
              <a:rPr lang="fr-FR" altLang="zh-CN" sz="1800" b="1" dirty="0">
                <a:solidFill>
                  <a:srgbClr val="CC0066"/>
                </a:solidFill>
              </a:rPr>
              <a:t>(*fun) (x, y)</a:t>
            </a:r>
            <a:r>
              <a:rPr lang="fr-FR" altLang="zh-CN" sz="1800" b="1" dirty="0"/>
              <a:t>;  }</a:t>
            </a:r>
            <a:endParaRPr lang="fr-FR" altLang="zh-CN" sz="1800" b="1" dirty="0"/>
          </a:p>
          <a:p>
            <a:pPr>
              <a:lnSpc>
                <a:spcPct val="80000"/>
              </a:lnSpc>
              <a:spcBef>
                <a:spcPts val="0"/>
              </a:spcBef>
              <a:buFont typeface="Wingdings" panose="05000000000000000000" pitchFamily="2" charset="2"/>
              <a:buNone/>
            </a:pPr>
            <a:endParaRPr lang="zh-CN" altLang="en-US" sz="1800" b="1" dirty="0"/>
          </a:p>
        </p:txBody>
      </p:sp>
      <p:sp>
        <p:nvSpPr>
          <p:cNvPr id="81923" name="Rectangle 5"/>
          <p:cNvSpPr>
            <a:spLocks noChangeArrowheads="1"/>
          </p:cNvSpPr>
          <p:nvPr/>
        </p:nvSpPr>
        <p:spPr bwMode="auto">
          <a:xfrm>
            <a:off x="35243" y="4580632"/>
            <a:ext cx="5400675" cy="2303785"/>
          </a:xfrm>
          <a:prstGeom prst="rect">
            <a:avLst/>
          </a:prstGeom>
          <a:solidFill>
            <a:srgbClr val="FFFF00"/>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 b;</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scanf</a:t>
            </a:r>
            <a:r>
              <a:rPr lang="en-US" altLang="zh-CN" sz="2000" b="1" dirty="0">
                <a:latin typeface="Times New Roman" panose="02020603050405020304" pitchFamily="18" charset="0"/>
                <a:cs typeface="Times New Roman" panose="02020603050405020304" pitchFamily="18" charset="0"/>
              </a:rPr>
              <a:t>("%d  %d", &amp;a, &amp;b);</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("max = %d\n", </a:t>
            </a:r>
            <a:r>
              <a:rPr lang="en-US" altLang="zh-CN" sz="2000" b="1" dirty="0">
                <a:solidFill>
                  <a:srgbClr val="FF0066"/>
                </a:solidFill>
                <a:latin typeface="Times New Roman" panose="02020603050405020304" pitchFamily="18" charset="0"/>
                <a:cs typeface="Times New Roman" panose="02020603050405020304" pitchFamily="18" charset="0"/>
              </a:rPr>
              <a:t>process</a:t>
            </a:r>
            <a:r>
              <a:rPr lang="en-US" altLang="zh-CN" sz="2000" b="1" dirty="0">
                <a:latin typeface="Times New Roman" panose="02020603050405020304" pitchFamily="18" charset="0"/>
                <a:cs typeface="Times New Roman" panose="02020603050405020304" pitchFamily="18" charset="0"/>
              </a:rPr>
              <a:t>(a, b, </a:t>
            </a:r>
            <a:r>
              <a:rPr lang="en-US" altLang="zh-CN" sz="2000" b="1" dirty="0">
                <a:solidFill>
                  <a:srgbClr val="FF0066"/>
                </a:solidFill>
                <a:latin typeface="Times New Roman" panose="02020603050405020304" pitchFamily="18" charset="0"/>
                <a:cs typeface="Times New Roman" panose="02020603050405020304" pitchFamily="18" charset="0"/>
              </a:rPr>
              <a:t>max</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("min = %d\n", </a:t>
            </a:r>
            <a:r>
              <a:rPr lang="en-US" altLang="zh-CN" sz="2000" b="1" dirty="0">
                <a:solidFill>
                  <a:srgbClr val="FF0066"/>
                </a:solidFill>
                <a:latin typeface="Times New Roman" panose="02020603050405020304" pitchFamily="18" charset="0"/>
                <a:cs typeface="Times New Roman" panose="02020603050405020304" pitchFamily="18" charset="0"/>
              </a:rPr>
              <a:t>process</a:t>
            </a:r>
            <a:r>
              <a:rPr lang="en-US" altLang="zh-CN" sz="2000" b="1" dirty="0">
                <a:latin typeface="Times New Roman" panose="02020603050405020304" pitchFamily="18" charset="0"/>
                <a:cs typeface="Times New Roman" panose="02020603050405020304" pitchFamily="18" charset="0"/>
              </a:rPr>
              <a:t>(a, b, </a:t>
            </a:r>
            <a:r>
              <a:rPr lang="en-US" altLang="zh-CN" sz="2000" b="1" dirty="0">
                <a:solidFill>
                  <a:srgbClr val="FF0066"/>
                </a:solidFill>
                <a:latin typeface="Times New Roman" panose="02020603050405020304" pitchFamily="18" charset="0"/>
                <a:cs typeface="Times New Roman" panose="02020603050405020304" pitchFamily="18" charset="0"/>
              </a:rPr>
              <a:t>min</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("add = %d\n", </a:t>
            </a:r>
            <a:r>
              <a:rPr lang="en-US" altLang="zh-CN" sz="2000" b="1" dirty="0">
                <a:solidFill>
                  <a:srgbClr val="FF0066"/>
                </a:solidFill>
                <a:latin typeface="Times New Roman" panose="02020603050405020304" pitchFamily="18" charset="0"/>
                <a:cs typeface="Times New Roman" panose="02020603050405020304" pitchFamily="18" charset="0"/>
              </a:rPr>
              <a:t>process</a:t>
            </a:r>
            <a:r>
              <a:rPr lang="en-US" altLang="zh-CN" sz="2000" b="1" dirty="0">
                <a:latin typeface="Times New Roman" panose="02020603050405020304" pitchFamily="18" charset="0"/>
                <a:cs typeface="Times New Roman" panose="02020603050405020304" pitchFamily="18" charset="0"/>
              </a:rPr>
              <a:t>(a, b,</a:t>
            </a:r>
            <a:r>
              <a:rPr lang="en-US" altLang="zh-CN" sz="2000" b="1" dirty="0">
                <a:solidFill>
                  <a:srgbClr val="FF0066"/>
                </a:solidFill>
                <a:latin typeface="Times New Roman" panose="02020603050405020304" pitchFamily="18" charset="0"/>
                <a:cs typeface="Times New Roman" panose="02020603050405020304" pitchFamily="18" charset="0"/>
              </a:rPr>
              <a:t> add</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return 0</a:t>
            </a:r>
            <a:r>
              <a:rPr lang="en-US" altLang="zh-CN" sz="2000" b="1" dirty="0" smtClean="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
        <p:nvSpPr>
          <p:cNvPr id="81924" name="Rectangle 6"/>
          <p:cNvSpPr>
            <a:spLocks noChangeArrowheads="1"/>
          </p:cNvSpPr>
          <p:nvPr/>
        </p:nvSpPr>
        <p:spPr bwMode="auto">
          <a:xfrm>
            <a:off x="5393854" y="2184970"/>
            <a:ext cx="3851275"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r>
              <a:rPr lang="zh-CN" altLang="en-US" sz="2400" dirty="0">
                <a:latin typeface="黑体" panose="02010609060101010101" pitchFamily="49" charset="-122"/>
                <a:ea typeface="黑体" panose="02010609060101010101" pitchFamily="49" charset="-122"/>
              </a:rPr>
              <a:t>在每次调用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process()</a:t>
            </a:r>
            <a:r>
              <a:rPr lang="zh-CN" altLang="en-US" sz="2400" dirty="0">
                <a:latin typeface="黑体" panose="02010609060101010101" pitchFamily="49" charset="-122"/>
                <a:ea typeface="黑体" panose="02010609060101010101" pitchFamily="49" charset="-122"/>
              </a:rPr>
              <a:t>函数时，要调用的函数不是固定的</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只要在每次调用</a:t>
            </a:r>
            <a:r>
              <a:rPr lang="en-US" altLang="zh-CN" sz="2400" dirty="0">
                <a:latin typeface="Times New Roman" panose="02020603050405020304" pitchFamily="18" charset="0"/>
                <a:ea typeface="黑体" panose="02010609060101010101" pitchFamily="49" charset="-122"/>
              </a:rPr>
              <a:t>process()</a:t>
            </a:r>
            <a:r>
              <a:rPr lang="zh-CN" altLang="en-US" sz="2400" dirty="0">
                <a:latin typeface="黑体" panose="02010609060101010101" pitchFamily="49" charset="-122"/>
                <a:ea typeface="黑体" panose="02010609060101010101" pitchFamily="49" charset="-122"/>
              </a:rPr>
              <a:t>函数时给出不同的函数名作为实参即可</a:t>
            </a:r>
            <a:endParaRPr lang="zh-CN" altLang="en-US" sz="2400" dirty="0">
              <a:latin typeface="黑体" panose="02010609060101010101" pitchFamily="49" charset="-122"/>
              <a:ea typeface="黑体" panose="02010609060101010101" pitchFamily="49" charset="-122"/>
            </a:endParaRPr>
          </a:p>
          <a:p>
            <a:r>
              <a:rPr lang="en-US" altLang="zh-CN" sz="2400" dirty="0">
                <a:latin typeface="Times New Roman" panose="02020603050405020304" pitchFamily="18" charset="0"/>
                <a:ea typeface="黑体" panose="02010609060101010101" pitchFamily="49" charset="-122"/>
              </a:rPr>
              <a:t>process()</a:t>
            </a:r>
            <a:r>
              <a:rPr lang="en-US" altLang="zh-CN" sz="2400" dirty="0">
                <a:solidFill>
                  <a:srgbClr val="CC0066"/>
                </a:solidFill>
                <a:latin typeface="Times New Roman" panose="02020603050405020304" pitchFamily="18" charset="0"/>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函数不用作任何修改</a:t>
            </a:r>
            <a:endParaRPr lang="zh-CN" altLang="en-US" sz="2400" dirty="0">
              <a:latin typeface="黑体" panose="02010609060101010101" pitchFamily="49" charset="-122"/>
              <a:ea typeface="黑体" panose="02010609060101010101" pitchFamily="49" charset="-122"/>
            </a:endParaRPr>
          </a:p>
        </p:txBody>
      </p:sp>
      <p:sp>
        <p:nvSpPr>
          <p:cNvPr id="81925" name="Rectangle 2"/>
          <p:cNvSpPr>
            <a:spLocks noChangeArrowheads="1"/>
          </p:cNvSpPr>
          <p:nvPr/>
        </p:nvSpPr>
        <p:spPr bwMode="auto">
          <a:xfrm>
            <a:off x="2711450"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函数的指针作为函数参数</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627784" y="260648"/>
            <a:ext cx="6324600" cy="533400"/>
          </a:xfrm>
        </p:spPr>
        <p:txBody>
          <a:bodyPr/>
          <a:lstStyle/>
          <a:p>
            <a:r>
              <a:rPr lang="zh-CN" altLang="en-US" sz="3600" dirty="0" smtClean="0">
                <a:latin typeface="黑体" panose="02010609060101010101" pitchFamily="49" charset="-122"/>
                <a:ea typeface="黑体" panose="02010609060101010101" pitchFamily="49" charset="-122"/>
              </a:rPr>
              <a:t>函数的返回值</a:t>
            </a:r>
            <a:endParaRPr lang="zh-CN" altLang="en-US" sz="3600" dirty="0" smtClean="0">
              <a:latin typeface="黑体" panose="02010609060101010101" pitchFamily="49" charset="-122"/>
              <a:ea typeface="黑体" panose="02010609060101010101" pitchFamily="49" charset="-122"/>
            </a:endParaRPr>
          </a:p>
        </p:txBody>
      </p:sp>
      <p:sp>
        <p:nvSpPr>
          <p:cNvPr id="82947" name="Rectangle 3"/>
          <p:cNvSpPr>
            <a:spLocks noGrp="1" noChangeArrowheads="1"/>
          </p:cNvSpPr>
          <p:nvPr>
            <p:ph type="body" idx="1"/>
          </p:nvPr>
        </p:nvSpPr>
        <p:spPr>
          <a:xfrm>
            <a:off x="323850" y="2085975"/>
            <a:ext cx="8675688" cy="3287713"/>
          </a:xfrm>
        </p:spPr>
        <p:txBody>
          <a:bodyPr/>
          <a:lstStyle/>
          <a:p>
            <a:pPr>
              <a:lnSpc>
                <a:spcPct val="90000"/>
              </a:lnSpc>
            </a:pPr>
            <a:r>
              <a:rPr lang="zh-CN" altLang="en-US" sz="2800" dirty="0" smtClean="0">
                <a:latin typeface="黑体" panose="02010609060101010101" pitchFamily="49" charset="-122"/>
                <a:ea typeface="黑体" panose="02010609060101010101" pitchFamily="49" charset="-122"/>
              </a:rPr>
              <a:t>前面几章讲过，函数的返回值可以是</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float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void</a:t>
            </a:r>
            <a:r>
              <a:rPr lang="zh-CN" altLang="en-US" sz="2800" dirty="0" smtClean="0">
                <a:latin typeface="黑体" panose="02010609060101010101" pitchFamily="49" charset="-122"/>
                <a:ea typeface="黑体" panose="02010609060101010101" pitchFamily="49" charset="-122"/>
              </a:rPr>
              <a:t>等类型</a:t>
            </a:r>
            <a:endParaRPr lang="zh-CN" altLang="en-US" sz="2800" dirty="0" smtClean="0">
              <a:latin typeface="黑体" panose="02010609060101010101" pitchFamily="49" charset="-122"/>
              <a:ea typeface="黑体" panose="02010609060101010101" pitchFamily="49" charset="-122"/>
            </a:endParaRPr>
          </a:p>
          <a:p>
            <a:pPr lvl="1">
              <a:lnSpc>
                <a:spcPct val="90000"/>
              </a:lnSpc>
            </a:pPr>
            <a:r>
              <a:rPr lang="zh-CN" altLang="en-US" sz="3200" dirty="0" smtClean="0">
                <a:latin typeface="黑体" panose="02010609060101010101" pitchFamily="49" charset="-122"/>
                <a:ea typeface="黑体" panose="02010609060101010101" pitchFamily="49" charset="-122"/>
              </a:rPr>
              <a:t>如</a:t>
            </a:r>
            <a:r>
              <a:rPr lang="en-US" altLang="zh-CN" sz="3200" dirty="0" smtClean="0">
                <a:latin typeface="Times New Roman" panose="02020603050405020304" pitchFamily="18" charset="0"/>
                <a:ea typeface="黑体" panose="02010609060101010101" pitchFamily="49" charset="-122"/>
              </a:rPr>
              <a:t>:</a:t>
            </a:r>
            <a:r>
              <a:rPr lang="en-US" altLang="zh-CN" sz="3200" dirty="0" smtClean="0">
                <a:solidFill>
                  <a:srgbClr val="CC3300"/>
                </a:solidFill>
                <a:latin typeface="Times New Roman" panose="02020603050405020304" pitchFamily="18" charset="0"/>
                <a:ea typeface="黑体" panose="02010609060101010101" pitchFamily="49" charset="-122"/>
              </a:rPr>
              <a:t> </a:t>
            </a:r>
            <a:r>
              <a:rPr lang="en-US" altLang="zh-CN" sz="3200" dirty="0" err="1" smtClean="0">
                <a:solidFill>
                  <a:srgbClr val="CC3300"/>
                </a:solidFill>
                <a:latin typeface="Times New Roman" panose="02020603050405020304" pitchFamily="18" charset="0"/>
                <a:ea typeface="黑体" panose="02010609060101010101" pitchFamily="49" charset="-122"/>
              </a:rPr>
              <a:t>int</a:t>
            </a:r>
            <a:r>
              <a:rPr lang="en-US" altLang="zh-CN" sz="3200" dirty="0" smtClean="0">
                <a:latin typeface="Times New Roman" panose="02020603050405020304" pitchFamily="18" charset="0"/>
                <a:ea typeface="黑体" panose="02010609060101010101" pitchFamily="49" charset="-122"/>
              </a:rPr>
              <a:t>  max(</a:t>
            </a:r>
            <a:r>
              <a:rPr lang="en-US" altLang="zh-CN" sz="3200" dirty="0" err="1" smtClean="0">
                <a:latin typeface="Times New Roman" panose="02020603050405020304" pitchFamily="18" charset="0"/>
                <a:ea typeface="黑体" panose="02010609060101010101" pitchFamily="49" charset="-122"/>
              </a:rPr>
              <a:t>int</a:t>
            </a:r>
            <a:r>
              <a:rPr lang="en-US" altLang="zh-CN" sz="3200" dirty="0" smtClean="0">
                <a:latin typeface="Times New Roman" panose="02020603050405020304" pitchFamily="18" charset="0"/>
                <a:ea typeface="黑体" panose="02010609060101010101" pitchFamily="49" charset="-122"/>
              </a:rPr>
              <a:t> x, </a:t>
            </a:r>
            <a:r>
              <a:rPr lang="en-US" altLang="zh-CN" sz="3200" dirty="0" err="1" smtClean="0">
                <a:latin typeface="Times New Roman" panose="02020603050405020304" pitchFamily="18" charset="0"/>
                <a:ea typeface="黑体" panose="02010609060101010101" pitchFamily="49" charset="-122"/>
              </a:rPr>
              <a:t>int</a:t>
            </a:r>
            <a:r>
              <a:rPr lang="en-US" altLang="zh-CN" sz="3200" dirty="0" smtClean="0">
                <a:latin typeface="Times New Roman" panose="02020603050405020304" pitchFamily="18" charset="0"/>
                <a:ea typeface="黑体" panose="02010609060101010101" pitchFamily="49" charset="-122"/>
              </a:rPr>
              <a:t> y)</a:t>
            </a:r>
            <a:endParaRPr lang="en-US" altLang="zh-CN" sz="3200" dirty="0" smtClean="0">
              <a:latin typeface="Times New Roman" panose="02020603050405020304" pitchFamily="18" charset="0"/>
              <a:ea typeface="黑体" panose="02010609060101010101" pitchFamily="49" charset="-122"/>
            </a:endParaRPr>
          </a:p>
          <a:p>
            <a:pPr lvl="1">
              <a:lnSpc>
                <a:spcPct val="90000"/>
              </a:lnSpc>
            </a:pPr>
            <a:endParaRPr lang="en-US" altLang="zh-CN" sz="3200" dirty="0" smtClean="0">
              <a:latin typeface="黑体" panose="02010609060101010101" pitchFamily="49" charset="-122"/>
              <a:ea typeface="黑体" panose="02010609060101010101" pitchFamily="49" charset="-122"/>
            </a:endParaRPr>
          </a:p>
          <a:p>
            <a:pPr>
              <a:lnSpc>
                <a:spcPct val="90000"/>
              </a:lnSpc>
            </a:pPr>
            <a:r>
              <a:rPr lang="zh-CN" altLang="en-US" sz="2800" dirty="0" smtClean="0">
                <a:latin typeface="黑体" panose="02010609060101010101" pitchFamily="49" charset="-122"/>
                <a:ea typeface="黑体" panose="02010609060101010101" pitchFamily="49" charset="-122"/>
              </a:rPr>
              <a:t>函数的返回值也可以是</a:t>
            </a:r>
            <a:r>
              <a:rPr lang="zh-CN" altLang="en-US" sz="2800" b="1" dirty="0" smtClean="0">
                <a:solidFill>
                  <a:srgbClr val="FF0000"/>
                </a:solidFill>
                <a:latin typeface="黑体" panose="02010609060101010101" pitchFamily="49" charset="-122"/>
                <a:ea typeface="黑体" panose="02010609060101010101" pitchFamily="49" charset="-122"/>
              </a:rPr>
              <a:t>指针（地址）类型</a:t>
            </a:r>
            <a:endParaRPr lang="zh-CN" altLang="en-US" sz="2800" b="1" dirty="0" smtClean="0">
              <a:solidFill>
                <a:srgbClr val="FF0000"/>
              </a:solidFill>
              <a:latin typeface="黑体" panose="02010609060101010101" pitchFamily="49" charset="-122"/>
              <a:ea typeface="黑体" panose="02010609060101010101" pitchFamily="49" charset="-122"/>
            </a:endParaRPr>
          </a:p>
          <a:p>
            <a:pPr>
              <a:lnSpc>
                <a:spcPct val="90000"/>
              </a:lnSpc>
            </a:pPr>
            <a:endParaRPr lang="zh-CN" altLang="en-US" sz="28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71120" y="1413510"/>
            <a:ext cx="9226550" cy="5026025"/>
          </a:xfrm>
        </p:spPr>
        <p:txBody>
          <a:bodyPr/>
          <a:lstStyle/>
          <a:p>
            <a:pPr>
              <a:lnSpc>
                <a:spcPct val="90000"/>
              </a:lnSpc>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返回值为指针类型的函数定义形式为：</a:t>
            </a:r>
            <a:endPar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类型名  * </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函数名</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参数表</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函数体</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endPar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  a(</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x, </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y)</a:t>
            </a:r>
            <a:endPar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None/>
            </a:pP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函数体</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marL="914400" lvl="2" indent="0">
              <a:lnSpc>
                <a:spcPct val="90000"/>
              </a:lnSpc>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是函数名，调用它以后能得到一个指向</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型数据的指针</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marL="914400" lvl="2" indent="0">
              <a:lnSpc>
                <a:spcPct val="90000"/>
              </a:lnSpc>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即函数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的返回值是一个指向</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型数据的指针</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90000"/>
              </a:lnSpc>
              <a:buNone/>
            </a:pPr>
            <a:r>
              <a:rPr lang="zh-CN" altLang="en-US"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注意：* </a:t>
            </a:r>
            <a:r>
              <a:rPr lang="en-US" altLang="zh-CN"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两侧没有括号</a:t>
            </a:r>
            <a:endParaRPr lang="en-US" altLang="zh-CN"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Font typeface="Wingdings" panose="05000000000000000000" pitchFamily="2" charset="2"/>
              <a:buNone/>
            </a:pP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的两侧分别</a:t>
            </a:r>
            <a:r>
              <a:rPr lang="zh-CN" altLang="en-US"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为指针运算符*和</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运算符，而</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优先级高于* ，因此</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先与括号结合，形成函数</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Rectangle 2"/>
          <p:cNvSpPr>
            <a:spLocks noGrp="1" noChangeArrowheads="1"/>
          </p:cNvSpPr>
          <p:nvPr>
            <p:ph type="title"/>
            <p:custDataLst>
              <p:tags r:id="rId1"/>
            </p:custDataLst>
          </p:nvPr>
        </p:nvSpPr>
        <p:spPr>
          <a:xfrm>
            <a:off x="2627784" y="260648"/>
            <a:ext cx="6324600" cy="533400"/>
          </a:xfrm>
        </p:spPr>
        <p:txBody>
          <a:bodyPr/>
          <a:lstStyle/>
          <a:p>
            <a:r>
              <a:rPr lang="zh-CN" altLang="en-US" sz="3600" dirty="0" smtClean="0">
                <a:latin typeface="黑体" panose="02010609060101010101" pitchFamily="49" charset="-122"/>
                <a:ea typeface="黑体" panose="02010609060101010101" pitchFamily="49" charset="-122"/>
              </a:rPr>
              <a:t>函数的返回值</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2555776" y="260350"/>
            <a:ext cx="6324600" cy="533400"/>
          </a:xfrm>
        </p:spPr>
        <p:txBody>
          <a:bodyPr/>
          <a:lstStyle/>
          <a:p>
            <a:r>
              <a:rPr lang="zh-CN" altLang="en-US" sz="3600" dirty="0" smtClean="0">
                <a:latin typeface="黑体" panose="02010609060101010101" pitchFamily="49" charset="-122"/>
                <a:ea typeface="黑体" panose="02010609060101010101" pitchFamily="49" charset="-122"/>
              </a:rPr>
              <a:t>指针小结</a:t>
            </a:r>
            <a:endParaRPr lang="zh-CN" altLang="en-US" sz="3600" dirty="0" smtClean="0">
              <a:latin typeface="黑体" panose="02010609060101010101" pitchFamily="49" charset="-122"/>
              <a:ea typeface="黑体" panose="02010609060101010101" pitchFamily="49" charset="-122"/>
            </a:endParaRPr>
          </a:p>
        </p:txBody>
      </p:sp>
      <p:sp>
        <p:nvSpPr>
          <p:cNvPr id="84995" name="内容占位符 2"/>
          <p:cNvSpPr>
            <a:spLocks noGrp="1"/>
          </p:cNvSpPr>
          <p:nvPr>
            <p:ph idx="1"/>
          </p:nvPr>
        </p:nvSpPr>
        <p:spPr>
          <a:xfrm>
            <a:off x="684074" y="1586230"/>
            <a:ext cx="8032750" cy="4722813"/>
          </a:xfrm>
        </p:spPr>
        <p:txBody>
          <a:bodyPr/>
          <a:lstStyle/>
          <a:p>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指针</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和“指针变量”概念</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指针变量和数组</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一维数组、二维数组、字符数组</a:t>
            </a:r>
            <a:endParaRPr lang="en-US" altLang="zh-CN" dirty="0" smtClean="0">
              <a:latin typeface="黑体" panose="02010609060101010101" pitchFamily="49" charset="-122"/>
              <a:ea typeface="黑体" panose="02010609060101010101" pitchFamily="49" charset="-122"/>
            </a:endParaRPr>
          </a:p>
          <a:p>
            <a:pPr lvl="2"/>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指针变量和函数</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指向函数的指针变量</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函数的形式参数和实际参数：为指针变量</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函数的返回值：为指针变量</a:t>
            </a:r>
            <a:endParaRPr lang="en-US" altLang="zh-CN" dirty="0" smtClean="0">
              <a:latin typeface="黑体" panose="02010609060101010101" pitchFamily="49" charset="-122"/>
              <a:ea typeface="黑体" panose="02010609060101010101" pitchFamily="49" charset="-122"/>
            </a:endParaRPr>
          </a:p>
          <a:p>
            <a:pPr lvl="2"/>
            <a:endParaRPr lang="zh-CN" altLang="en-US" dirty="0" smtClean="0">
              <a:latin typeface="黑体" panose="02010609060101010101" pitchFamily="49" charset="-122"/>
              <a:ea typeface="黑体" panose="02010609060101010101" pitchFamily="49" charset="-122"/>
            </a:endParaRPr>
          </a:p>
        </p:txBody>
      </p:sp>
      <p:sp>
        <p:nvSpPr>
          <p:cNvPr id="8499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DF98E31D-7AB2-45F9-9B71-E3665018F4CC}" type="datetime4">
              <a:rPr lang="en-US" altLang="zh-CN" sz="1400" smtClean="0">
                <a:solidFill>
                  <a:schemeClr val="accent1"/>
                </a:solidFill>
              </a:rPr>
            </a:fld>
            <a:endParaRPr lang="en-US" altLang="zh-CN" sz="1400" smtClean="0">
              <a:solidFill>
                <a:schemeClr val="accen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67880" y="260350"/>
            <a:ext cx="6324600" cy="533400"/>
          </a:xfrm>
        </p:spPr>
        <p:txBody>
          <a:body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
        <p:nvSpPr>
          <p:cNvPr id="86019" name="Rectangle 3"/>
          <p:cNvSpPr>
            <a:spLocks noGrp="1" noChangeArrowheads="1"/>
          </p:cNvSpPr>
          <p:nvPr>
            <p:ph type="body" idx="1"/>
          </p:nvPr>
        </p:nvSpPr>
        <p:spPr>
          <a:xfrm>
            <a:off x="107950" y="1557338"/>
            <a:ext cx="8893175" cy="5026025"/>
          </a:xfrm>
        </p:spPr>
        <p:txBody>
          <a:bodyPr/>
          <a:lstStyle/>
          <a:p>
            <a:pPr>
              <a:lnSpc>
                <a:spcPct val="8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指针数组</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一个数组，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其数组元素</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均为指针类型</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即指针数组中的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每一个元素都相当于一个指针变量</a:t>
            </a:r>
            <a:endPar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endPar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一维指针数组的定义形式为：</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类型名  * 数组名</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数组长度</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 p[4];</a:t>
            </a:r>
            <a:endPar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由于</a:t>
            </a:r>
            <a:r>
              <a:rPr lang="en-US" altLang="zh-CN"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比*优先级高</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，因此</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先与</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结合，形成</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p[4]</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，是个数组</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此数组再与前面的</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结合，表示此数组每个元素都是指针类型，指向</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型数据</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612527" y="1498600"/>
            <a:ext cx="8135937" cy="2794000"/>
          </a:xfrm>
        </p:spPr>
        <p:txBody>
          <a:bodyPr/>
          <a:lstStyle/>
          <a:p>
            <a:pPr>
              <a:lnSpc>
                <a:spcPct val="90000"/>
              </a:lnSpc>
            </a:pPr>
            <a:r>
              <a:rPr lang="zh-CN" altLang="en-US" sz="2800" dirty="0" smtClean="0">
                <a:latin typeface="黑体" panose="02010609060101010101" pitchFamily="49" charset="-122"/>
                <a:ea typeface="黑体" panose="02010609060101010101" pitchFamily="49" charset="-122"/>
              </a:rPr>
              <a:t>指针数组一般用来指向若干个字符串，使字符串处理更加方便灵活</a:t>
            </a:r>
            <a:endParaRPr lang="zh-CN" altLang="en-US" sz="2800" dirty="0" smtClean="0">
              <a:latin typeface="黑体" panose="02010609060101010101" pitchFamily="49" charset="-122"/>
              <a:ea typeface="黑体" panose="02010609060101010101" pitchFamily="49" charset="-122"/>
            </a:endParaRPr>
          </a:p>
          <a:p>
            <a:pPr lvl="1">
              <a:lnSpc>
                <a:spcPct val="90000"/>
              </a:lnSpc>
            </a:pPr>
            <a:r>
              <a:rPr lang="zh-CN" altLang="en-US" sz="2400" dirty="0" smtClean="0">
                <a:latin typeface="黑体" panose="02010609060101010101" pitchFamily="49" charset="-122"/>
                <a:ea typeface="黑体" panose="02010609060101010101" pitchFamily="49" charset="-122"/>
              </a:rPr>
              <a:t>因为一个字符串本身是一维字符数组，如果想存储多个字符串的时候，必然要定义一个二维字符数组</a:t>
            </a:r>
            <a:endParaRPr lang="zh-CN" altLang="en-US" sz="2400" dirty="0" smtClean="0">
              <a:latin typeface="黑体" panose="02010609060101010101" pitchFamily="49" charset="-122"/>
              <a:ea typeface="黑体" panose="02010609060101010101" pitchFamily="49" charset="-122"/>
            </a:endParaRPr>
          </a:p>
          <a:p>
            <a:pPr lvl="1">
              <a:lnSpc>
                <a:spcPct val="90000"/>
              </a:lnSpc>
            </a:pPr>
            <a:r>
              <a:rPr lang="zh-CN" altLang="en-US" sz="2400" b="1" dirty="0" smtClean="0">
                <a:solidFill>
                  <a:srgbClr val="FF0000"/>
                </a:solidFill>
                <a:latin typeface="黑体" panose="02010609060101010101" pitchFamily="49" charset="-122"/>
                <a:ea typeface="黑体" panose="02010609060101010101" pitchFamily="49" charset="-122"/>
              </a:rPr>
              <a:t>但存在问题：数组的行、列长度是不可变的</a:t>
            </a:r>
            <a:endParaRPr lang="zh-CN" altLang="en-US" sz="2400" b="1" dirty="0" smtClean="0">
              <a:solidFill>
                <a:srgbClr val="FF0000"/>
              </a:solidFill>
              <a:latin typeface="黑体" panose="02010609060101010101" pitchFamily="49" charset="-122"/>
              <a:ea typeface="黑体" panose="02010609060101010101" pitchFamily="49" charset="-122"/>
            </a:endParaRPr>
          </a:p>
          <a:p>
            <a:pPr lvl="2">
              <a:lnSpc>
                <a:spcPct val="90000"/>
              </a:lnSpc>
            </a:pPr>
            <a:r>
              <a:rPr lang="zh-CN" altLang="en-US" sz="2000" b="1" dirty="0" smtClean="0">
                <a:solidFill>
                  <a:srgbClr val="FF0000"/>
                </a:solidFill>
                <a:latin typeface="黑体" panose="02010609060101010101" pitchFamily="49" charset="-122"/>
                <a:ea typeface="黑体" panose="02010609060101010101" pitchFamily="49" charset="-122"/>
              </a:rPr>
              <a:t>即每一个字符串不会因为实际所使用的长度而分配给最恰当的内存单元</a:t>
            </a:r>
            <a:endParaRPr lang="zh-CN" altLang="en-US" sz="2000" b="1" dirty="0" smtClean="0">
              <a:solidFill>
                <a:srgbClr val="FF0000"/>
              </a:solidFill>
              <a:latin typeface="黑体" panose="02010609060101010101" pitchFamily="49" charset="-122"/>
              <a:ea typeface="黑体" panose="02010609060101010101" pitchFamily="49" charset="-122"/>
            </a:endParaRPr>
          </a:p>
          <a:p>
            <a:pPr lvl="2">
              <a:lnSpc>
                <a:spcPct val="90000"/>
              </a:lnSpc>
            </a:pPr>
            <a:endParaRPr lang="zh-CN" altLang="en-US" sz="2000" dirty="0" smtClean="0">
              <a:latin typeface="黑体" panose="02010609060101010101" pitchFamily="49" charset="-122"/>
              <a:ea typeface="黑体" panose="02010609060101010101" pitchFamily="49" charset="-122"/>
            </a:endParaRPr>
          </a:p>
          <a:p>
            <a:pPr marL="0" lvl="1" indent="0">
              <a:lnSpc>
                <a:spcPct val="90000"/>
              </a:lnSpc>
              <a:buNone/>
            </a:pPr>
            <a:r>
              <a:rPr lang="zh-CN" altLang="en-US" dirty="0" smtClean="0">
                <a:latin typeface="黑体" panose="02010609060101010101" pitchFamily="49" charset="-122"/>
                <a:ea typeface="黑体" panose="02010609060101010101" pitchFamily="49" charset="-122"/>
                <a:sym typeface="+mn-ea"/>
              </a:rPr>
              <a:t>如：定义一个二维字符数组</a:t>
            </a:r>
            <a:endParaRPr lang="zh-CN" altLang="en-US" dirty="0" smtClean="0">
              <a:latin typeface="黑体" panose="02010609060101010101" pitchFamily="49" charset="-122"/>
              <a:ea typeface="黑体" panose="02010609060101010101" pitchFamily="49" charset="-122"/>
            </a:endParaRPr>
          </a:p>
          <a:p>
            <a:pPr>
              <a:lnSpc>
                <a:spcPct val="90000"/>
              </a:lnSpc>
            </a:pPr>
            <a:endParaRPr lang="zh-CN" altLang="en-US" sz="2800" dirty="0" smtClean="0">
              <a:latin typeface="黑体" panose="02010609060101010101" pitchFamily="49" charset="-122"/>
              <a:ea typeface="黑体" panose="02010609060101010101" pitchFamily="49" charset="-122"/>
            </a:endParaRPr>
          </a:p>
        </p:txBody>
      </p:sp>
      <p:graphicFrame>
        <p:nvGraphicFramePr>
          <p:cNvPr id="86214" name="Group 198"/>
          <p:cNvGraphicFramePr>
            <a:graphicFrameLocks noGrp="1"/>
          </p:cNvGraphicFramePr>
          <p:nvPr>
            <p:custDataLst>
              <p:tags r:id="rId1"/>
            </p:custDataLst>
          </p:nvPr>
        </p:nvGraphicFramePr>
        <p:xfrm>
          <a:off x="971550" y="5042535"/>
          <a:ext cx="7273925" cy="1554426"/>
        </p:xfrm>
        <a:graphic>
          <a:graphicData uri="http://schemas.openxmlformats.org/drawingml/2006/table">
            <a:tbl>
              <a:tblPr/>
              <a:tblGrid>
                <a:gridCol w="484188"/>
                <a:gridCol w="485775"/>
                <a:gridCol w="485775"/>
                <a:gridCol w="484187"/>
                <a:gridCol w="484188"/>
                <a:gridCol w="485775"/>
                <a:gridCol w="484187"/>
                <a:gridCol w="485775"/>
                <a:gridCol w="484188"/>
                <a:gridCol w="485775"/>
                <a:gridCol w="484187"/>
                <a:gridCol w="484188"/>
                <a:gridCol w="485775"/>
                <a:gridCol w="485775"/>
                <a:gridCol w="484187"/>
              </a:tblGrid>
              <a:tr h="518160">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18054">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18" name="Rectangle 2"/>
          <p:cNvSpPr>
            <a:spLocks noGrp="1" noChangeArrowheads="1"/>
          </p:cNvSpPr>
          <p:nvPr>
            <p:ph type="title"/>
            <p:custDataLst>
              <p:tags r:id="rId2"/>
            </p:custDataLst>
          </p:nvPr>
        </p:nvSpPr>
        <p:spPr>
          <a:xfrm>
            <a:off x="2567880" y="260350"/>
            <a:ext cx="6324600" cy="533400"/>
          </a:xfrm>
        </p:spPr>
        <p:txBody>
          <a:bodyPr/>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2555875" y="1652588"/>
            <a:ext cx="4799013" cy="3000375"/>
          </a:xfrm>
        </p:spPr>
        <p:txBody>
          <a:bodyPr/>
          <a:lstStyle/>
          <a:p>
            <a:r>
              <a:rPr lang="zh-CN" altLang="en-US" smtClean="0">
                <a:latin typeface="黑体" panose="02010609060101010101" pitchFamily="49" charset="-122"/>
                <a:ea typeface="黑体" panose="02010609060101010101" pitchFamily="49" charset="-122"/>
              </a:rPr>
              <a:t>指针的概念</a:t>
            </a:r>
            <a:endParaRPr lang="en-US" altLang="zh-CN" smtClean="0">
              <a:latin typeface="黑体" panose="02010609060101010101" pitchFamily="49" charset="-122"/>
              <a:ea typeface="黑体" panose="02010609060101010101" pitchFamily="49" charset="-122"/>
            </a:endParaRPr>
          </a:p>
          <a:p>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指针变量</a:t>
            </a:r>
            <a:endParaRPr lang="en-US" altLang="zh-CN"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指针变量与数组</a:t>
            </a:r>
            <a:endParaRPr lang="en-US" altLang="zh-CN"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r>
              <a:rPr lang="zh-CN" altLang="en-US" smtClean="0">
                <a:solidFill>
                  <a:srgbClr val="CC0066"/>
                </a:solidFill>
                <a:latin typeface="黑体" panose="02010609060101010101" pitchFamily="49" charset="-122"/>
                <a:ea typeface="黑体" panose="02010609060101010101" pitchFamily="49" charset="-122"/>
              </a:rPr>
              <a:t>指针变量与函数</a:t>
            </a:r>
            <a:endParaRPr lang="en-US" altLang="zh-CN" smtClean="0">
              <a:solidFill>
                <a:srgbClr val="CC0066"/>
              </a:solidFill>
              <a:latin typeface="黑体" panose="02010609060101010101" pitchFamily="49" charset="-122"/>
              <a:ea typeface="黑体" panose="02010609060101010101" pitchFamily="49" charset="-122"/>
            </a:endParaRPr>
          </a:p>
        </p:txBody>
      </p:sp>
      <p:sp>
        <p:nvSpPr>
          <p:cNvPr id="68611" name="Rectangle 2"/>
          <p:cNvSpPr>
            <a:spLocks noChangeArrowheads="1"/>
          </p:cNvSpPr>
          <p:nvPr/>
        </p:nvSpPr>
        <p:spPr bwMode="auto">
          <a:xfrm>
            <a:off x="2640013"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第八章善于利用指针</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4294967295"/>
          </p:nvPr>
        </p:nvSpPr>
        <p:spPr>
          <a:xfrm>
            <a:off x="590550" y="2003425"/>
            <a:ext cx="8229600" cy="2362200"/>
          </a:xfrm>
        </p:spPr>
        <p:txBody>
          <a:bodyPr/>
          <a:lstStyle/>
          <a:p>
            <a:r>
              <a:rPr lang="zh-CN" altLang="en-US" smtClean="0">
                <a:latin typeface="黑体" panose="02010609060101010101" pitchFamily="49" charset="-122"/>
                <a:ea typeface="黑体" panose="02010609060101010101" pitchFamily="49" charset="-122"/>
              </a:rPr>
              <a:t>使用字符</a:t>
            </a:r>
            <a:r>
              <a:rPr lang="zh-CN" altLang="en-US" smtClean="0">
                <a:solidFill>
                  <a:srgbClr val="C00000"/>
                </a:solidFill>
                <a:latin typeface="黑体" panose="02010609060101010101" pitchFamily="49" charset="-122"/>
                <a:ea typeface="黑体" panose="02010609060101010101" pitchFamily="49" charset="-122"/>
              </a:rPr>
              <a:t>指针数组</a:t>
            </a:r>
            <a:r>
              <a:rPr lang="zh-CN" altLang="en-US" smtClean="0">
                <a:latin typeface="黑体" panose="02010609060101010101" pitchFamily="49" charset="-122"/>
                <a:ea typeface="黑体" panose="02010609060101010101" pitchFamily="49" charset="-122"/>
              </a:rPr>
              <a:t>就可以很好的解决上面的问题</a:t>
            </a:r>
            <a:endParaRPr lang="zh-CN" altLang="en-US" smtClean="0">
              <a:latin typeface="黑体" panose="02010609060101010101" pitchFamily="49" charset="-122"/>
              <a:ea typeface="黑体" panose="02010609060101010101" pitchFamily="49" charset="-122"/>
            </a:endParaRPr>
          </a:p>
          <a:p>
            <a:pPr lvl="1"/>
            <a:r>
              <a:rPr lang="zh-CN" altLang="en-US" smtClean="0">
                <a:latin typeface="黑体" panose="02010609060101010101" pitchFamily="49" charset="-122"/>
                <a:ea typeface="黑体" panose="02010609060101010101" pitchFamily="49" charset="-122"/>
              </a:rPr>
              <a:t>既不多占没有使用的内存单元</a:t>
            </a:r>
            <a:endParaRPr lang="zh-CN" altLang="en-US" smtClean="0">
              <a:latin typeface="黑体" panose="02010609060101010101" pitchFamily="49" charset="-122"/>
              <a:ea typeface="黑体" panose="02010609060101010101" pitchFamily="49" charset="-122"/>
            </a:endParaRPr>
          </a:p>
          <a:p>
            <a:pPr lvl="1"/>
            <a:r>
              <a:rPr lang="zh-CN" altLang="en-US" smtClean="0">
                <a:latin typeface="黑体" panose="02010609060101010101" pitchFamily="49" charset="-122"/>
                <a:ea typeface="黑体" panose="02010609060101010101" pitchFamily="49" charset="-122"/>
              </a:rPr>
              <a:t>也可以很好地扩充将要使用的内存单元</a:t>
            </a:r>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86018" name="Rectangle 2"/>
          <p:cNvSpPr>
            <a:spLocks noGrp="1" noChangeArrowheads="1"/>
          </p:cNvSpPr>
          <p:nvPr>
            <p:custDataLst>
              <p:tags r:id="rId1"/>
            </p:custDataLst>
          </p:nvPr>
        </p:nvSpPr>
        <p:spPr>
          <a:xfrm>
            <a:off x="256788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5938838" y="1916113"/>
            <a:ext cx="1728787" cy="45370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89091" name="Rectangle 4"/>
          <p:cNvSpPr>
            <a:spLocks noChangeArrowheads="1"/>
          </p:cNvSpPr>
          <p:nvPr/>
        </p:nvSpPr>
        <p:spPr bwMode="auto">
          <a:xfrm>
            <a:off x="6121400" y="2078038"/>
            <a:ext cx="1371600" cy="42672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89092" name="Line 5"/>
          <p:cNvSpPr>
            <a:spLocks noChangeShapeType="1"/>
          </p:cNvSpPr>
          <p:nvPr/>
        </p:nvSpPr>
        <p:spPr bwMode="auto">
          <a:xfrm>
            <a:off x="6121400" y="28400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3" name="Line 6"/>
          <p:cNvSpPr>
            <a:spLocks noChangeShapeType="1"/>
          </p:cNvSpPr>
          <p:nvPr/>
        </p:nvSpPr>
        <p:spPr bwMode="auto">
          <a:xfrm>
            <a:off x="6121400" y="36782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4" name="Line 7"/>
          <p:cNvSpPr>
            <a:spLocks noChangeShapeType="1"/>
          </p:cNvSpPr>
          <p:nvPr/>
        </p:nvSpPr>
        <p:spPr bwMode="auto">
          <a:xfrm>
            <a:off x="6121400" y="45926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5" name="Line 8"/>
          <p:cNvSpPr>
            <a:spLocks noChangeShapeType="1"/>
          </p:cNvSpPr>
          <p:nvPr/>
        </p:nvSpPr>
        <p:spPr bwMode="auto">
          <a:xfrm>
            <a:off x="6121400" y="55070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6" name="Text Box 50"/>
          <p:cNvSpPr txBox="1">
            <a:spLocks noChangeArrowheads="1"/>
          </p:cNvSpPr>
          <p:nvPr/>
        </p:nvSpPr>
        <p:spPr bwMode="auto">
          <a:xfrm>
            <a:off x="6197600" y="1773238"/>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book[0]</a:t>
            </a:r>
            <a:endParaRPr lang="en-US" altLang="zh-CN" sz="2400">
              <a:latin typeface="Times New Roman" panose="02020603050405020304" pitchFamily="18" charset="0"/>
              <a:ea typeface="楷体_GB2312" pitchFamily="49" charset="-122"/>
            </a:endParaRPr>
          </a:p>
        </p:txBody>
      </p:sp>
      <p:sp>
        <p:nvSpPr>
          <p:cNvPr id="89097" name="Text Box 51"/>
          <p:cNvSpPr txBox="1">
            <a:spLocks noChangeArrowheads="1"/>
          </p:cNvSpPr>
          <p:nvPr/>
        </p:nvSpPr>
        <p:spPr bwMode="auto">
          <a:xfrm>
            <a:off x="6197600" y="26273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book[1]</a:t>
            </a:r>
            <a:endParaRPr lang="en-US" altLang="zh-CN" sz="2400">
              <a:latin typeface="Times New Roman" panose="02020603050405020304" pitchFamily="18" charset="0"/>
              <a:ea typeface="楷体_GB2312" pitchFamily="49" charset="-122"/>
            </a:endParaRPr>
          </a:p>
        </p:txBody>
      </p:sp>
      <p:sp>
        <p:nvSpPr>
          <p:cNvPr id="89098" name="Text Box 52"/>
          <p:cNvSpPr txBox="1">
            <a:spLocks noChangeArrowheads="1"/>
          </p:cNvSpPr>
          <p:nvPr/>
        </p:nvSpPr>
        <p:spPr bwMode="auto">
          <a:xfrm>
            <a:off x="6197600" y="34655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book[2]</a:t>
            </a:r>
            <a:endParaRPr lang="en-US" altLang="zh-CN" sz="2400">
              <a:latin typeface="Times New Roman" panose="02020603050405020304" pitchFamily="18" charset="0"/>
              <a:ea typeface="楷体_GB2312" pitchFamily="49" charset="-122"/>
            </a:endParaRPr>
          </a:p>
        </p:txBody>
      </p:sp>
      <p:sp>
        <p:nvSpPr>
          <p:cNvPr id="89099" name="Text Box 53"/>
          <p:cNvSpPr txBox="1">
            <a:spLocks noChangeArrowheads="1"/>
          </p:cNvSpPr>
          <p:nvPr/>
        </p:nvSpPr>
        <p:spPr bwMode="auto">
          <a:xfrm>
            <a:off x="6197600" y="43799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book[3]</a:t>
            </a:r>
            <a:endParaRPr lang="en-US" altLang="zh-CN" sz="2400">
              <a:latin typeface="Times New Roman" panose="02020603050405020304" pitchFamily="18" charset="0"/>
              <a:ea typeface="楷体_GB2312" pitchFamily="49" charset="-122"/>
            </a:endParaRPr>
          </a:p>
        </p:txBody>
      </p:sp>
      <p:sp>
        <p:nvSpPr>
          <p:cNvPr id="89100" name="Text Box 54"/>
          <p:cNvSpPr txBox="1">
            <a:spLocks noChangeArrowheads="1"/>
          </p:cNvSpPr>
          <p:nvPr/>
        </p:nvSpPr>
        <p:spPr bwMode="auto">
          <a:xfrm>
            <a:off x="6197600" y="52943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book[4]</a:t>
            </a:r>
            <a:endParaRPr lang="en-US" altLang="zh-CN" sz="2400">
              <a:latin typeface="Times New Roman" panose="02020603050405020304" pitchFamily="18" charset="0"/>
              <a:ea typeface="楷体_GB2312" pitchFamily="49" charset="-122"/>
            </a:endParaRPr>
          </a:p>
        </p:txBody>
      </p:sp>
      <p:sp>
        <p:nvSpPr>
          <p:cNvPr id="89101" name="Text Box 55"/>
          <p:cNvSpPr txBox="1">
            <a:spLocks noChangeArrowheads="1"/>
          </p:cNvSpPr>
          <p:nvPr/>
        </p:nvSpPr>
        <p:spPr bwMode="auto">
          <a:xfrm>
            <a:off x="4859338" y="19891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a:t>
            </a:r>
            <a:endParaRPr lang="en-US" altLang="zh-CN" sz="2400">
              <a:latin typeface="Times New Roman" panose="02020603050405020304" pitchFamily="18" charset="0"/>
              <a:ea typeface="楷体_GB2312" pitchFamily="49" charset="-122"/>
            </a:endParaRPr>
          </a:p>
        </p:txBody>
      </p:sp>
      <p:sp>
        <p:nvSpPr>
          <p:cNvPr id="89102" name="Text Box 56"/>
          <p:cNvSpPr txBox="1">
            <a:spLocks noChangeArrowheads="1"/>
          </p:cNvSpPr>
          <p:nvPr/>
        </p:nvSpPr>
        <p:spPr bwMode="auto">
          <a:xfrm>
            <a:off x="869950" y="2708275"/>
            <a:ext cx="3341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b="1">
                <a:solidFill>
                  <a:srgbClr val="CC3300"/>
                </a:solidFill>
              </a:rPr>
              <a:t>char * book[5];</a:t>
            </a:r>
            <a:endParaRPr lang="zh-CN" altLang="en-US" b="1">
              <a:solidFill>
                <a:srgbClr val="CC3300"/>
              </a:solidFill>
            </a:endParaRPr>
          </a:p>
        </p:txBody>
      </p:sp>
      <p:sp>
        <p:nvSpPr>
          <p:cNvPr id="89103" name="Line 57"/>
          <p:cNvSpPr>
            <a:spLocks noChangeShapeType="1"/>
          </p:cNvSpPr>
          <p:nvPr/>
        </p:nvSpPr>
        <p:spPr bwMode="auto">
          <a:xfrm>
            <a:off x="5219700" y="2420938"/>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5" name="Rectangle 3"/>
          <p:cNvSpPr>
            <a:spLocks noChangeArrowheads="1"/>
          </p:cNvSpPr>
          <p:nvPr/>
        </p:nvSpPr>
        <p:spPr bwMode="auto">
          <a:xfrm>
            <a:off x="396875" y="4292600"/>
            <a:ext cx="51831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2738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 typeface="Wingdings" panose="05000000000000000000" pitchFamily="2" charset="2"/>
              <a:buNone/>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定义了一个指针数组</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book</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，包含</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个元素，每个元素都是指针类型，指向</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char</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型数据</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9106" name="Line 57"/>
          <p:cNvSpPr>
            <a:spLocks noChangeShapeType="1"/>
          </p:cNvSpPr>
          <p:nvPr/>
        </p:nvSpPr>
        <p:spPr bwMode="auto">
          <a:xfrm>
            <a:off x="7308850" y="2420938"/>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7" name="Line 57"/>
          <p:cNvSpPr>
            <a:spLocks noChangeShapeType="1"/>
          </p:cNvSpPr>
          <p:nvPr/>
        </p:nvSpPr>
        <p:spPr bwMode="auto">
          <a:xfrm>
            <a:off x="7308850" y="3213100"/>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8" name="Line 57"/>
          <p:cNvSpPr>
            <a:spLocks noChangeShapeType="1"/>
          </p:cNvSpPr>
          <p:nvPr/>
        </p:nvSpPr>
        <p:spPr bwMode="auto">
          <a:xfrm>
            <a:off x="7308850" y="4076700"/>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9" name="Line 57"/>
          <p:cNvSpPr>
            <a:spLocks noChangeShapeType="1"/>
          </p:cNvSpPr>
          <p:nvPr/>
        </p:nvSpPr>
        <p:spPr bwMode="auto">
          <a:xfrm>
            <a:off x="7308850" y="5013325"/>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0" name="Line 57"/>
          <p:cNvSpPr>
            <a:spLocks noChangeShapeType="1"/>
          </p:cNvSpPr>
          <p:nvPr/>
        </p:nvSpPr>
        <p:spPr bwMode="auto">
          <a:xfrm>
            <a:off x="7378700" y="5949950"/>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1" name="Text Box 14"/>
          <p:cNvSpPr txBox="1">
            <a:spLocks noChangeArrowheads="1"/>
          </p:cNvSpPr>
          <p:nvPr/>
        </p:nvSpPr>
        <p:spPr bwMode="auto">
          <a:xfrm>
            <a:off x="8243888" y="2133600"/>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2" name="Text Box 14"/>
          <p:cNvSpPr txBox="1">
            <a:spLocks noChangeArrowheads="1"/>
          </p:cNvSpPr>
          <p:nvPr/>
        </p:nvSpPr>
        <p:spPr bwMode="auto">
          <a:xfrm>
            <a:off x="8243888" y="2924175"/>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3" name="Text Box 14"/>
          <p:cNvSpPr txBox="1">
            <a:spLocks noChangeArrowheads="1"/>
          </p:cNvSpPr>
          <p:nvPr/>
        </p:nvSpPr>
        <p:spPr bwMode="auto">
          <a:xfrm>
            <a:off x="8243888" y="3822700"/>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4" name="Text Box 14"/>
          <p:cNvSpPr txBox="1">
            <a:spLocks noChangeArrowheads="1"/>
          </p:cNvSpPr>
          <p:nvPr/>
        </p:nvSpPr>
        <p:spPr bwMode="auto">
          <a:xfrm>
            <a:off x="8243888" y="4759325"/>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5" name="Text Box 14"/>
          <p:cNvSpPr txBox="1">
            <a:spLocks noChangeArrowheads="1"/>
          </p:cNvSpPr>
          <p:nvPr/>
        </p:nvSpPr>
        <p:spPr bwMode="auto">
          <a:xfrm>
            <a:off x="8243888" y="5734050"/>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6018" name="Rectangle 2"/>
          <p:cNvSpPr>
            <a:spLocks noGrp="1" noChangeArrowheads="1"/>
          </p:cNvSpPr>
          <p:nvPr>
            <p:custDataLst>
              <p:tags r:id="rId1"/>
            </p:custDataLst>
          </p:nvPr>
        </p:nvSpPr>
        <p:spPr>
          <a:xfrm>
            <a:off x="256788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971550" y="2133600"/>
            <a:ext cx="1439863" cy="45354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90115" name="Line 5"/>
          <p:cNvSpPr>
            <a:spLocks noChangeShapeType="1"/>
          </p:cNvSpPr>
          <p:nvPr/>
        </p:nvSpPr>
        <p:spPr bwMode="auto">
          <a:xfrm>
            <a:off x="1008063" y="31273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6" name="Line 6"/>
          <p:cNvSpPr>
            <a:spLocks noChangeShapeType="1"/>
          </p:cNvSpPr>
          <p:nvPr/>
        </p:nvSpPr>
        <p:spPr bwMode="auto">
          <a:xfrm>
            <a:off x="1008063" y="39655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7" name="Line 7"/>
          <p:cNvSpPr>
            <a:spLocks noChangeShapeType="1"/>
          </p:cNvSpPr>
          <p:nvPr/>
        </p:nvSpPr>
        <p:spPr bwMode="auto">
          <a:xfrm>
            <a:off x="1008063" y="48799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8" name="Line 8"/>
          <p:cNvSpPr>
            <a:spLocks noChangeShapeType="1"/>
          </p:cNvSpPr>
          <p:nvPr/>
        </p:nvSpPr>
        <p:spPr bwMode="auto">
          <a:xfrm>
            <a:off x="1008063" y="57943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9" name="Line 9"/>
          <p:cNvSpPr>
            <a:spLocks noChangeShapeType="1"/>
          </p:cNvSpPr>
          <p:nvPr/>
        </p:nvSpPr>
        <p:spPr bwMode="auto">
          <a:xfrm>
            <a:off x="2268538" y="27463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0" name="Line 10"/>
          <p:cNvSpPr>
            <a:spLocks noChangeShapeType="1"/>
          </p:cNvSpPr>
          <p:nvPr/>
        </p:nvSpPr>
        <p:spPr bwMode="auto">
          <a:xfrm>
            <a:off x="2268538" y="35083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1" name="Line 11"/>
          <p:cNvSpPr>
            <a:spLocks noChangeShapeType="1"/>
          </p:cNvSpPr>
          <p:nvPr/>
        </p:nvSpPr>
        <p:spPr bwMode="auto">
          <a:xfrm>
            <a:off x="2268538" y="43465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2" name="Line 12"/>
          <p:cNvSpPr>
            <a:spLocks noChangeShapeType="1"/>
          </p:cNvSpPr>
          <p:nvPr/>
        </p:nvSpPr>
        <p:spPr bwMode="auto">
          <a:xfrm>
            <a:off x="2268538" y="52609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3" name="Line 13"/>
          <p:cNvSpPr>
            <a:spLocks noChangeShapeType="1"/>
          </p:cNvSpPr>
          <p:nvPr/>
        </p:nvSpPr>
        <p:spPr bwMode="auto">
          <a:xfrm>
            <a:off x="2268538" y="62515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4" name="Text Box 50"/>
          <p:cNvSpPr txBox="1">
            <a:spLocks noChangeArrowheads="1"/>
          </p:cNvSpPr>
          <p:nvPr/>
        </p:nvSpPr>
        <p:spPr bwMode="auto">
          <a:xfrm>
            <a:off x="1084263" y="2060575"/>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book[0]</a:t>
            </a:r>
            <a:endParaRPr lang="en-US" altLang="zh-CN" sz="2400">
              <a:latin typeface="Times New Roman" panose="02020603050405020304" pitchFamily="18" charset="0"/>
              <a:ea typeface="楷体_GB2312" pitchFamily="49" charset="-122"/>
            </a:endParaRPr>
          </a:p>
        </p:txBody>
      </p:sp>
      <p:sp>
        <p:nvSpPr>
          <p:cNvPr id="90125" name="Text Box 51"/>
          <p:cNvSpPr txBox="1">
            <a:spLocks noChangeArrowheads="1"/>
          </p:cNvSpPr>
          <p:nvPr/>
        </p:nvSpPr>
        <p:spPr bwMode="auto">
          <a:xfrm>
            <a:off x="1084263" y="29146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book[1]</a:t>
            </a:r>
            <a:endParaRPr lang="en-US" altLang="zh-CN" sz="2400">
              <a:latin typeface="Times New Roman" panose="02020603050405020304" pitchFamily="18" charset="0"/>
              <a:ea typeface="楷体_GB2312" pitchFamily="49" charset="-122"/>
            </a:endParaRPr>
          </a:p>
        </p:txBody>
      </p:sp>
      <p:sp>
        <p:nvSpPr>
          <p:cNvPr id="90126" name="Text Box 52"/>
          <p:cNvSpPr txBox="1">
            <a:spLocks noChangeArrowheads="1"/>
          </p:cNvSpPr>
          <p:nvPr/>
        </p:nvSpPr>
        <p:spPr bwMode="auto">
          <a:xfrm>
            <a:off x="1084263" y="37528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book[2]</a:t>
            </a:r>
            <a:endParaRPr lang="en-US" altLang="zh-CN" sz="2400">
              <a:latin typeface="Times New Roman" panose="02020603050405020304" pitchFamily="18" charset="0"/>
              <a:ea typeface="楷体_GB2312" pitchFamily="49" charset="-122"/>
            </a:endParaRPr>
          </a:p>
        </p:txBody>
      </p:sp>
      <p:sp>
        <p:nvSpPr>
          <p:cNvPr id="90127" name="Text Box 53"/>
          <p:cNvSpPr txBox="1">
            <a:spLocks noChangeArrowheads="1"/>
          </p:cNvSpPr>
          <p:nvPr/>
        </p:nvSpPr>
        <p:spPr bwMode="auto">
          <a:xfrm>
            <a:off x="1084263" y="46672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book[3]</a:t>
            </a:r>
            <a:endParaRPr lang="en-US" altLang="zh-CN" sz="2400">
              <a:latin typeface="Times New Roman" panose="02020603050405020304" pitchFamily="18" charset="0"/>
              <a:ea typeface="楷体_GB2312" pitchFamily="49" charset="-122"/>
            </a:endParaRPr>
          </a:p>
        </p:txBody>
      </p:sp>
      <p:sp>
        <p:nvSpPr>
          <p:cNvPr id="90128" name="Text Box 54"/>
          <p:cNvSpPr txBox="1">
            <a:spLocks noChangeArrowheads="1"/>
          </p:cNvSpPr>
          <p:nvPr/>
        </p:nvSpPr>
        <p:spPr bwMode="auto">
          <a:xfrm>
            <a:off x="1084263" y="55816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book[4]</a:t>
            </a:r>
            <a:endParaRPr lang="en-US" altLang="zh-CN" sz="2400">
              <a:latin typeface="Times New Roman" panose="02020603050405020304" pitchFamily="18" charset="0"/>
              <a:ea typeface="楷体_GB2312" pitchFamily="49" charset="-122"/>
            </a:endParaRPr>
          </a:p>
        </p:txBody>
      </p:sp>
      <p:sp>
        <p:nvSpPr>
          <p:cNvPr id="90129" name="Text Box 55"/>
          <p:cNvSpPr txBox="1">
            <a:spLocks noChangeArrowheads="1"/>
          </p:cNvSpPr>
          <p:nvPr/>
        </p:nvSpPr>
        <p:spPr bwMode="auto">
          <a:xfrm>
            <a:off x="-180975" y="227647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a:t>
            </a:r>
            <a:endParaRPr lang="en-US" altLang="zh-CN" sz="2400">
              <a:latin typeface="Times New Roman" panose="02020603050405020304" pitchFamily="18" charset="0"/>
              <a:ea typeface="楷体_GB2312" pitchFamily="49" charset="-122"/>
            </a:endParaRPr>
          </a:p>
        </p:txBody>
      </p:sp>
      <p:sp>
        <p:nvSpPr>
          <p:cNvPr id="90130" name="Text Box 56"/>
          <p:cNvSpPr txBox="1">
            <a:spLocks noChangeArrowheads="1"/>
          </p:cNvSpPr>
          <p:nvPr/>
        </p:nvSpPr>
        <p:spPr bwMode="auto">
          <a:xfrm>
            <a:off x="-36513" y="1628775"/>
            <a:ext cx="914400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000" b="1">
                <a:solidFill>
                  <a:srgbClr val="FF0000"/>
                </a:solidFill>
              </a:rPr>
              <a:t>char * book[ ]={“FoxBase”,”ORACLE”,”PASCAL Language”, ”DBase”,”C”}</a:t>
            </a:r>
            <a:endParaRPr lang="zh-CN" altLang="en-US" sz="2000" b="1">
              <a:solidFill>
                <a:srgbClr val="FF0000"/>
              </a:solidFill>
            </a:endParaRPr>
          </a:p>
        </p:txBody>
      </p:sp>
      <p:sp>
        <p:nvSpPr>
          <p:cNvPr id="90131" name="Line 57"/>
          <p:cNvSpPr>
            <a:spLocks noChangeShapeType="1"/>
          </p:cNvSpPr>
          <p:nvPr/>
        </p:nvSpPr>
        <p:spPr bwMode="auto">
          <a:xfrm>
            <a:off x="106363" y="2708275"/>
            <a:ext cx="865187"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3" name="Text Box 56"/>
          <p:cNvSpPr txBox="1">
            <a:spLocks noChangeArrowheads="1"/>
          </p:cNvSpPr>
          <p:nvPr/>
        </p:nvSpPr>
        <p:spPr bwMode="auto">
          <a:xfrm>
            <a:off x="179388" y="1243013"/>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ea typeface="黑体" panose="02010609060101010101" pitchFamily="49" charset="-122"/>
              </a:rPr>
              <a:t>若有：</a:t>
            </a:r>
            <a:endParaRPr lang="zh-CN" altLang="en-US" sz="2400" b="1">
              <a:ea typeface="黑体" panose="02010609060101010101" pitchFamily="49" charset="-122"/>
            </a:endParaRPr>
          </a:p>
        </p:txBody>
      </p:sp>
      <p:graphicFrame>
        <p:nvGraphicFramePr>
          <p:cNvPr id="113686" name="Group 22"/>
          <p:cNvGraphicFramePr>
            <a:graphicFrameLocks noGrp="1"/>
          </p:cNvGraphicFramePr>
          <p:nvPr/>
        </p:nvGraphicFramePr>
        <p:xfrm>
          <a:off x="2874963" y="2492375"/>
          <a:ext cx="2952750" cy="433388"/>
        </p:xfrm>
        <a:graphic>
          <a:graphicData uri="http://schemas.openxmlformats.org/drawingml/2006/table">
            <a:tbl>
              <a:tblPr/>
              <a:tblGrid>
                <a:gridCol w="368300"/>
                <a:gridCol w="371475"/>
                <a:gridCol w="368300"/>
                <a:gridCol w="368300"/>
                <a:gridCol w="368300"/>
                <a:gridCol w="371475"/>
                <a:gridCol w="368300"/>
                <a:gridCol w="368300"/>
              </a:tblGrid>
              <a:tr h="433388">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06" name="Group 42"/>
          <p:cNvGraphicFramePr>
            <a:graphicFrameLocks noGrp="1"/>
          </p:cNvGraphicFramePr>
          <p:nvPr/>
        </p:nvGraphicFramePr>
        <p:xfrm>
          <a:off x="2803525" y="3268663"/>
          <a:ext cx="3840163" cy="447675"/>
        </p:xfrm>
        <a:graphic>
          <a:graphicData uri="http://schemas.openxmlformats.org/drawingml/2006/table">
            <a:tbl>
              <a:tblPr/>
              <a:tblGrid>
                <a:gridCol w="549275"/>
                <a:gridCol w="547688"/>
                <a:gridCol w="549275"/>
                <a:gridCol w="547687"/>
                <a:gridCol w="549275"/>
                <a:gridCol w="547688"/>
                <a:gridCol w="549275"/>
              </a:tblGrid>
              <a:tr h="44767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24" name="Group 60"/>
          <p:cNvGraphicFramePr>
            <a:graphicFrameLocks noGrp="1"/>
          </p:cNvGraphicFramePr>
          <p:nvPr/>
        </p:nvGraphicFramePr>
        <p:xfrm>
          <a:off x="2803525" y="4148138"/>
          <a:ext cx="6096000" cy="431800"/>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431800">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60" name="Group 96"/>
          <p:cNvGraphicFramePr>
            <a:graphicFrameLocks noGrp="1"/>
          </p:cNvGraphicFramePr>
          <p:nvPr/>
        </p:nvGraphicFramePr>
        <p:xfrm>
          <a:off x="2843213" y="5068888"/>
          <a:ext cx="3529012" cy="447675"/>
        </p:xfrm>
        <a:graphic>
          <a:graphicData uri="http://schemas.openxmlformats.org/drawingml/2006/table">
            <a:tbl>
              <a:tblPr/>
              <a:tblGrid>
                <a:gridCol w="588962"/>
                <a:gridCol w="587375"/>
                <a:gridCol w="588963"/>
                <a:gridCol w="587375"/>
                <a:gridCol w="588962"/>
                <a:gridCol w="587375"/>
              </a:tblGrid>
              <a:tr h="44767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76" name="Group 112"/>
          <p:cNvGraphicFramePr>
            <a:graphicFrameLocks noGrp="1"/>
          </p:cNvGraphicFramePr>
          <p:nvPr/>
        </p:nvGraphicFramePr>
        <p:xfrm>
          <a:off x="2819400" y="6021388"/>
          <a:ext cx="960438" cy="457200"/>
        </p:xfrm>
        <a:graphic>
          <a:graphicData uri="http://schemas.openxmlformats.org/drawingml/2006/table">
            <a:tbl>
              <a:tblPr/>
              <a:tblGrid>
                <a:gridCol w="481013"/>
                <a:gridCol w="479425"/>
              </a:tblGrid>
              <a:tr h="44767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18" name="Rectangle 2"/>
          <p:cNvSpPr>
            <a:spLocks noGrp="1" noChangeArrowheads="1"/>
          </p:cNvSpPr>
          <p:nvPr>
            <p:custDataLst>
              <p:tags r:id="rId1"/>
            </p:custDataLst>
          </p:nvPr>
        </p:nvSpPr>
        <p:spPr>
          <a:xfrm>
            <a:off x="256788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4" name="Text Box 4"/>
          <p:cNvSpPr txBox="1">
            <a:spLocks noChangeArrowheads="1"/>
          </p:cNvSpPr>
          <p:nvPr/>
        </p:nvSpPr>
        <p:spPr bwMode="auto">
          <a:xfrm>
            <a:off x="111244" y="1538288"/>
            <a:ext cx="9212778" cy="584775"/>
          </a:xfrm>
          <a:prstGeom prst="rect">
            <a:avLst/>
          </a:prstGeom>
          <a:noFill/>
          <a:ln>
            <a:noFill/>
          </a:ln>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将若干字符串按字母顺序（由小到大）输出。</a:t>
            </a:r>
            <a:endParaRPr lang="zh-CN" altLang="en-US" dirty="0">
              <a:latin typeface="黑体" panose="02010609060101010101" pitchFamily="49" charset="-122"/>
              <a:ea typeface="黑体" panose="02010609060101010101" pitchFamily="49" charset="-122"/>
            </a:endParaRPr>
          </a:p>
        </p:txBody>
      </p:sp>
      <p:sp>
        <p:nvSpPr>
          <p:cNvPr id="885765" name="Text Box 5"/>
          <p:cNvSpPr txBox="1">
            <a:spLocks noChangeArrowheads="1"/>
          </p:cNvSpPr>
          <p:nvPr/>
        </p:nvSpPr>
        <p:spPr bwMode="auto">
          <a:xfrm>
            <a:off x="2339340" y="2277110"/>
            <a:ext cx="3067685" cy="1854835"/>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00"/>
                </a:solidFill>
                <a:miter lim="800000"/>
                <a:headEnd/>
                <a:tailEnd/>
              </a14:hiddenLine>
            </a:ext>
          </a:extLst>
        </p:spPr>
        <p:txBody>
          <a:bodyPr>
            <a:no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Tx/>
              <a:buNone/>
            </a:pPr>
            <a:r>
              <a:rPr lang="en-US" altLang="zh-CN" sz="2800" dirty="0">
                <a:solidFill>
                  <a:schemeClr val="tx1"/>
                </a:solidFill>
                <a:latin typeface="Times New Roman" panose="02020603050405020304" pitchFamily="18" charset="0"/>
                <a:cs typeface="Times New Roman" panose="02020603050405020304" pitchFamily="18" charset="0"/>
              </a:rPr>
              <a:t>Follow </a:t>
            </a:r>
            <a:r>
              <a:rPr lang="en-US" altLang="zh-CN" sz="2800" dirty="0" err="1">
                <a:solidFill>
                  <a:schemeClr val="tx1"/>
                </a:solidFill>
                <a:latin typeface="Times New Roman" panose="02020603050405020304" pitchFamily="18" charset="0"/>
                <a:cs typeface="Times New Roman" panose="02020603050405020304" pitchFamily="18" charset="0"/>
              </a:rPr>
              <a:t>me</a:t>
            </a:r>
            <a:endParaRPr lang="en-US" altLang="zh-CN" sz="2800" dirty="0" err="1">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err="1">
                <a:solidFill>
                  <a:schemeClr val="tx1"/>
                </a:solidFill>
                <a:latin typeface="Times New Roman" panose="02020603050405020304" pitchFamily="18" charset="0"/>
                <a:cs typeface="Times New Roman" panose="02020603050405020304" pitchFamily="18" charset="0"/>
              </a:rPr>
              <a:t>C</a:t>
            </a:r>
            <a:endParaRPr lang="en-US" altLang="zh-CN" sz="2800" dirty="0" err="1">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err="1">
                <a:solidFill>
                  <a:schemeClr val="tx1"/>
                </a:solidFill>
                <a:latin typeface="Times New Roman" panose="02020603050405020304" pitchFamily="18" charset="0"/>
                <a:cs typeface="Times New Roman" panose="02020603050405020304" pitchFamily="18" charset="0"/>
              </a:rPr>
              <a:t>Great</a:t>
            </a:r>
            <a:endParaRPr lang="en-US" altLang="zh-CN" sz="2800" dirty="0" err="1">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err="1">
                <a:solidFill>
                  <a:schemeClr val="tx1"/>
                </a:solidFill>
                <a:latin typeface="Times New Roman" panose="02020603050405020304" pitchFamily="18" charset="0"/>
                <a:cs typeface="Times New Roman" panose="02020603050405020304" pitchFamily="18" charset="0"/>
              </a:rPr>
              <a:t>FORTRAN</a:t>
            </a:r>
            <a:r>
              <a:rPr lang="en-US" altLang="zh-CN" sz="2800" dirty="0">
                <a:solidFill>
                  <a:schemeClr val="tx1"/>
                </a:solidFill>
                <a:latin typeface="Times New Roman" panose="02020603050405020304" pitchFamily="18" charset="0"/>
                <a:cs typeface="Times New Roman" panose="02020603050405020304" pitchFamily="18" charset="0"/>
              </a:rPr>
              <a:t> </a:t>
            </a:r>
            <a:endParaRPr lang="en-US" altLang="zh-CN" sz="2800" dirty="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a:solidFill>
                  <a:schemeClr val="tx1"/>
                </a:solidFill>
                <a:latin typeface="Times New Roman" panose="02020603050405020304" pitchFamily="18" charset="0"/>
                <a:cs typeface="Times New Roman" panose="02020603050405020304" pitchFamily="18" charset="0"/>
              </a:rPr>
              <a:t>   </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sp>
        <p:nvSpPr>
          <p:cNvPr id="91140" name="Rectangle 2"/>
          <p:cNvSpPr>
            <a:spLocks noChangeArrowheads="1"/>
          </p:cNvSpPr>
          <p:nvPr/>
        </p:nvSpPr>
        <p:spPr bwMode="auto">
          <a:xfrm>
            <a:off x="2627948"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举例</a:t>
            </a:r>
            <a:endParaRPr lang="zh-CN" altLang="en-US" sz="3600">
              <a:solidFill>
                <a:schemeClr val="bg1"/>
              </a:solidFill>
              <a:latin typeface="黑体" panose="02010609060101010101" pitchFamily="49" charset="-122"/>
              <a:ea typeface="黑体" panose="02010609060101010101" pitchFamily="49" charset="-122"/>
            </a:endParaRPr>
          </a:p>
        </p:txBody>
      </p:sp>
      <p:sp>
        <p:nvSpPr>
          <p:cNvPr id="87042" name="Rectangle 3"/>
          <p:cNvSpPr>
            <a:spLocks noGrp="1" noChangeArrowheads="1"/>
          </p:cNvSpPr>
          <p:nvPr>
            <p:ph type="body" idx="1"/>
            <p:custDataLst>
              <p:tags r:id="rId1"/>
            </p:custDataLst>
          </p:nvPr>
        </p:nvSpPr>
        <p:spPr>
          <a:xfrm>
            <a:off x="467360" y="4364355"/>
            <a:ext cx="8135620" cy="2263140"/>
          </a:xfrm>
        </p:spPr>
        <p:txBody>
          <a:bodyPr/>
          <a:p>
            <a:pPr lvl="0">
              <a:lnSpc>
                <a:spcPct val="90000"/>
              </a:lnSpc>
              <a:buFont typeface="Wingdings" panose="05000000000000000000" charset="0"/>
              <a:buChar char="Ø"/>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数据结构设计：</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nSpc>
                <a:spcPct val="90000"/>
              </a:lnSpc>
              <a:buNone/>
            </a:pP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方案</a:t>
            </a:r>
            <a:r>
              <a:rPr lang="en-US" altLang="zh-CN"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：定义二维字符数组，字符串长度不一致，必须按照最长字符串定义二维数组，浪费存储空间</a:t>
            </a: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nSpc>
                <a:spcPct val="90000"/>
              </a:lnSpc>
              <a:buNone/>
            </a:pP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nSpc>
                <a:spcPct val="90000"/>
              </a:lnSpc>
              <a:buNone/>
            </a:pP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方案</a:t>
            </a:r>
            <a:r>
              <a:rPr lang="en-US" altLang="zh-CN"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：定义</a:t>
            </a:r>
            <a:r>
              <a:rPr lang="zh-CN" altLang="en-US" sz="245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指针数组</a:t>
            </a: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，每个元素保存字符串的首地址</a:t>
            </a: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4" name="Text Box 4"/>
          <p:cNvSpPr txBox="1">
            <a:spLocks noChangeArrowheads="1"/>
          </p:cNvSpPr>
          <p:nvPr/>
        </p:nvSpPr>
        <p:spPr bwMode="auto">
          <a:xfrm>
            <a:off x="-32266" y="1394778"/>
            <a:ext cx="9212778" cy="584775"/>
          </a:xfrm>
          <a:prstGeom prst="rect">
            <a:avLst/>
          </a:prstGeom>
          <a:noFill/>
          <a:ln>
            <a:noFill/>
          </a:ln>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将若干字符串按字母顺序（由小到大）输出。</a:t>
            </a:r>
            <a:endParaRPr lang="zh-CN" altLang="en-US" dirty="0">
              <a:latin typeface="黑体" panose="02010609060101010101" pitchFamily="49" charset="-122"/>
              <a:ea typeface="黑体" panose="02010609060101010101" pitchFamily="49" charset="-122"/>
            </a:endParaRPr>
          </a:p>
        </p:txBody>
      </p:sp>
      <p:sp>
        <p:nvSpPr>
          <p:cNvPr id="885765" name="Text Box 5"/>
          <p:cNvSpPr txBox="1">
            <a:spLocks noChangeArrowheads="1"/>
          </p:cNvSpPr>
          <p:nvPr/>
        </p:nvSpPr>
        <p:spPr bwMode="auto">
          <a:xfrm>
            <a:off x="34925" y="2062163"/>
            <a:ext cx="9145588" cy="4769485"/>
          </a:xfrm>
          <a:prstGeom prst="rect">
            <a:avLst/>
          </a:prstGeom>
          <a:solidFill>
            <a:srgbClr val="CC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Tx/>
              <a:buNone/>
            </a:pPr>
            <a:r>
              <a:rPr lang="en-US" altLang="zh-CN" sz="2400" dirty="0">
                <a:latin typeface="Times New Roman" panose="02020603050405020304" pitchFamily="18" charset="0"/>
                <a:cs typeface="Times New Roman" panose="02020603050405020304" pitchFamily="18" charset="0"/>
              </a:rPr>
              <a:t>#include &lt;</a:t>
            </a:r>
            <a:r>
              <a:rPr lang="en-US" altLang="zh-CN" sz="2400" dirty="0" err="1">
                <a:latin typeface="Times New Roman" panose="02020603050405020304" pitchFamily="18" charset="0"/>
                <a:cs typeface="Times New Roman" panose="02020603050405020304" pitchFamily="18" charset="0"/>
              </a:rPr>
              <a:t>stdio.h</a:t>
            </a:r>
            <a:r>
              <a:rPr lang="en-US" altLang="zh-CN" sz="2400" dirty="0">
                <a:latin typeface="Times New Roman" panose="02020603050405020304" pitchFamily="18" charset="0"/>
                <a:cs typeface="Times New Roman" panose="02020603050405020304" pitchFamily="18" charset="0"/>
              </a:rPr>
              <a:t>&gt;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#include &lt;</a:t>
            </a:r>
            <a:r>
              <a:rPr lang="en-US" altLang="zh-CN" sz="2400" dirty="0" err="1">
                <a:latin typeface="Times New Roman" panose="02020603050405020304" pitchFamily="18" charset="0"/>
                <a:cs typeface="Times New Roman" panose="02020603050405020304" pitchFamily="18" charset="0"/>
              </a:rPr>
              <a:t>string.h</a:t>
            </a:r>
            <a:r>
              <a:rPr lang="en-US" altLang="zh-CN" sz="2400" dirty="0">
                <a:latin typeface="Times New Roman" panose="02020603050405020304" pitchFamily="18" charset="0"/>
                <a:cs typeface="Times New Roman" panose="02020603050405020304" pitchFamily="18" charset="0"/>
              </a:rPr>
              <a:t>&gt;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void  sort(char * s[],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void  out(char * s[],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endParaRPr lang="en-US" altLang="zh-CN" sz="8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C00000"/>
                </a:solidFill>
                <a:latin typeface="Times New Roman" panose="02020603050405020304" pitchFamily="18" charset="0"/>
                <a:cs typeface="Times New Roman" panose="02020603050405020304" pitchFamily="18" charset="0"/>
              </a:rPr>
              <a:t>char * name[]={"Follow </a:t>
            </a:r>
            <a:r>
              <a:rPr lang="en-US" altLang="zh-CN" sz="2400" dirty="0" err="1">
                <a:solidFill>
                  <a:srgbClr val="C00000"/>
                </a:solidFill>
                <a:latin typeface="Times New Roman" panose="02020603050405020304" pitchFamily="18" charset="0"/>
                <a:cs typeface="Times New Roman" panose="02020603050405020304" pitchFamily="18" charset="0"/>
              </a:rPr>
              <a:t>me","C","Great","FORTRAN</a:t>
            </a:r>
            <a:r>
              <a:rPr lang="en-US" altLang="zh-CN" sz="2400" dirty="0">
                <a:solidFill>
                  <a:srgbClr val="C00000"/>
                </a:solidFill>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endParaRPr lang="en-US" altLang="zh-CN" sz="8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n=4;</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sort(name</a:t>
            </a:r>
            <a:r>
              <a:rPr lang="en-US" altLang="zh-CN" sz="2800" b="1" dirty="0" smtClean="0">
                <a:solidFill>
                  <a:srgbClr val="C00000"/>
                </a:solidFill>
                <a:latin typeface="Times New Roman" panose="02020603050405020304" pitchFamily="18" charset="0"/>
                <a:cs typeface="Times New Roman" panose="02020603050405020304" pitchFamily="18" charset="0"/>
              </a:rPr>
              <a:t>, n</a:t>
            </a: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排序函数</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spcBef>
                <a:spcPct val="0"/>
              </a:spcBef>
              <a:buFontTx/>
              <a:buNone/>
            </a:pPr>
            <a:r>
              <a:rPr lang="en-US" altLang="zh-CN" sz="2800" b="1" dirty="0">
                <a:solidFill>
                  <a:srgbClr val="C00000"/>
                </a:solidFill>
                <a:latin typeface="Times New Roman" panose="02020603050405020304" pitchFamily="18" charset="0"/>
                <a:cs typeface="Times New Roman" panose="02020603050405020304" pitchFamily="18" charset="0"/>
              </a:rPr>
              <a:t>    out(name</a:t>
            </a:r>
            <a:r>
              <a:rPr lang="en-US" altLang="zh-CN" sz="2800" b="1" dirty="0" smtClean="0">
                <a:solidFill>
                  <a:srgbClr val="C00000"/>
                </a:solidFill>
                <a:latin typeface="Times New Roman" panose="02020603050405020304" pitchFamily="18" charset="0"/>
                <a:cs typeface="Times New Roman" panose="02020603050405020304" pitchFamily="18" charset="0"/>
              </a:rPr>
              <a:t>, n</a:t>
            </a: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输出函数</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return 0;  }</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endParaRPr lang="en-US" altLang="zh-CN" sz="2400" dirty="0">
              <a:latin typeface="Times New Roman" panose="02020603050405020304" pitchFamily="18" charset="0"/>
              <a:cs typeface="Times New Roman" panose="02020603050405020304" pitchFamily="18" charset="0"/>
            </a:endParaRPr>
          </a:p>
        </p:txBody>
      </p:sp>
      <p:sp>
        <p:nvSpPr>
          <p:cNvPr id="91140" name="Rectangle 2"/>
          <p:cNvSpPr>
            <a:spLocks noChangeArrowheads="1"/>
          </p:cNvSpPr>
          <p:nvPr/>
        </p:nvSpPr>
        <p:spPr bwMode="auto">
          <a:xfrm>
            <a:off x="2627948"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举例</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trips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5" name="Text Box 5"/>
          <p:cNvSpPr txBox="1">
            <a:spLocks noChangeArrowheads="1"/>
          </p:cNvSpPr>
          <p:nvPr/>
        </p:nvSpPr>
        <p:spPr bwMode="auto">
          <a:xfrm>
            <a:off x="179512" y="-97368"/>
            <a:ext cx="8820150" cy="7047230"/>
          </a:xfrm>
          <a:prstGeom prst="rect">
            <a:avLst/>
          </a:prstGeom>
          <a:solidFill>
            <a:srgbClr val="CC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Tx/>
              <a:buNone/>
            </a:pPr>
            <a:r>
              <a:rPr lang="en-US" altLang="zh-CN" sz="2400" dirty="0">
                <a:latin typeface="Times New Roman" panose="02020603050405020304" pitchFamily="18" charset="0"/>
                <a:cs typeface="Times New Roman" panose="02020603050405020304" pitchFamily="18" charset="0"/>
              </a:rPr>
              <a:t>void  </a:t>
            </a:r>
            <a:r>
              <a:rPr lang="en-US" altLang="zh-CN" sz="2800" b="1" dirty="0">
                <a:solidFill>
                  <a:srgbClr val="C00000"/>
                </a:solidFill>
                <a:latin typeface="Times New Roman" panose="02020603050405020304" pitchFamily="18" charset="0"/>
                <a:cs typeface="Times New Roman" panose="02020603050405020304" pitchFamily="18" charset="0"/>
              </a:rPr>
              <a:t>sort</a:t>
            </a:r>
            <a:r>
              <a:rPr lang="en-US" altLang="zh-CN" sz="2400" dirty="0">
                <a:latin typeface="Times New Roman" panose="02020603050405020304" pitchFamily="18" charset="0"/>
                <a:cs typeface="Times New Roman" panose="02020603050405020304" pitchFamily="18" charset="0"/>
              </a:rPr>
              <a:t>(char * s</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采用选择排序算法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char  * temp;</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j, k</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&lt;n-1;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  k=</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k</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是保存当前最小字符串首地址的数组元素</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的下标</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for </a:t>
            </a:r>
            <a:r>
              <a:rPr lang="en-US" altLang="zh-CN" sz="2400" dirty="0">
                <a:latin typeface="Times New Roman" panose="02020603050405020304" pitchFamily="18" charset="0"/>
                <a:cs typeface="Times New Roman" panose="02020603050405020304" pitchFamily="18" charset="0"/>
              </a:rPr>
              <a:t>(j=i+1; j&lt;n; </a:t>
            </a:r>
            <a:r>
              <a:rPr lang="en-US" altLang="zh-CN" sz="24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a:t>
            </a:r>
            <a:r>
              <a:rPr lang="en-US" altLang="zh-CN" sz="2400" dirty="0" smtClean="0">
                <a:latin typeface="Times New Roman" panose="02020603050405020304" pitchFamily="18" charset="0"/>
                <a:cs typeface="Times New Roman" panose="02020603050405020304" pitchFamily="18" charset="0"/>
              </a:rPr>
              <a:t>( </a:t>
            </a:r>
            <a:r>
              <a:rPr lang="en-US" altLang="zh-CN" sz="2400" b="1" dirty="0" err="1" smtClean="0">
                <a:solidFill>
                  <a:srgbClr val="FF0000"/>
                </a:solidFill>
                <a:latin typeface="Times New Roman" panose="02020603050405020304" pitchFamily="18" charset="0"/>
                <a:cs typeface="Times New Roman" panose="02020603050405020304" pitchFamily="18" charset="0"/>
              </a:rPr>
              <a:t>strcmp</a:t>
            </a:r>
            <a:r>
              <a:rPr lang="en-US" altLang="zh-CN" sz="2400" dirty="0" smtClean="0">
                <a:latin typeface="Times New Roman" panose="02020603050405020304" pitchFamily="18" charset="0"/>
                <a:cs typeface="Times New Roman" panose="02020603050405020304" pitchFamily="18" charset="0"/>
              </a:rPr>
              <a:t>(s[k</a:t>
            </a:r>
            <a:r>
              <a:rPr lang="en-US" altLang="zh-CN" sz="2400" dirty="0" smtClean="0">
                <a:latin typeface="Times New Roman" panose="02020603050405020304" pitchFamily="18" charset="0"/>
                <a:cs typeface="Times New Roman" panose="02020603050405020304" pitchFamily="18" charset="0"/>
              </a:rPr>
              <a:t>], s[j</a:t>
            </a:r>
            <a:r>
              <a:rPr lang="en-US" altLang="zh-CN" sz="2400" dirty="0">
                <a:latin typeface="Times New Roman" panose="02020603050405020304" pitchFamily="18" charset="0"/>
                <a:cs typeface="Times New Roman" panose="02020603050405020304" pitchFamily="18" charset="0"/>
              </a:rPr>
              <a:t>])&gt;0)  </a:t>
            </a:r>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k=j;  </a:t>
            </a:r>
            <a:endParaRPr lang="en-US" altLang="zh-CN" sz="2400" dirty="0" smtClean="0">
              <a:latin typeface="Times New Roman" panose="02020603050405020304" pitchFamily="18" charset="0"/>
              <a:cs typeface="Times New Roman" panose="02020603050405020304" pitchFamily="18" charset="0"/>
            </a:endParaRPr>
          </a:p>
          <a:p>
            <a:pPr>
              <a:spcBef>
                <a:spcPct val="0"/>
              </a:spcBef>
              <a:buFontTx/>
              <a:buNone/>
            </a:pPr>
            <a:r>
              <a:rPr lang="en-US" altLang="zh-CN" sz="2000" dirty="0" smtClean="0">
                <a:latin typeface="Times New Roman" panose="02020603050405020304" pitchFamily="18" charset="0"/>
                <a:cs typeface="Times New Roman" panose="02020603050405020304" pitchFamily="18" charset="0"/>
                <a:sym typeface="+mn-ea"/>
              </a:rPr>
              <a:t>           </a:t>
            </a:r>
            <a:endParaRPr lang="en-US" altLang="zh-CN" sz="2000" dirty="0" smtClean="0">
              <a:latin typeface="Times New Roman" panose="02020603050405020304" pitchFamily="18" charset="0"/>
              <a:cs typeface="Times New Roman" panose="02020603050405020304" pitchFamily="18" charset="0"/>
              <a:sym typeface="+mn-ea"/>
            </a:endParaRPr>
          </a:p>
          <a:p>
            <a:pPr>
              <a:spcBef>
                <a:spcPct val="0"/>
              </a:spcBef>
              <a:buFontTx/>
              <a:buNone/>
            </a:pPr>
            <a:r>
              <a:rPr lang="en-US" altLang="zh-CN" sz="2000" dirty="0" smtClean="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若有比</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s[k]</a:t>
            </a:r>
            <a:r>
              <a:rPr lang="zh-CN"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所指字符串更小</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的</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s[j]</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，将更小的</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s[j]</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首地址</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a:spcBef>
                <a:spcPct val="0"/>
              </a:spcBef>
              <a:buFontTx/>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smtClean="0">
                <a:latin typeface="Times New Roman" panose="02020603050405020304" pitchFamily="18" charset="0"/>
                <a:ea typeface="黑体" panose="02010609060101010101" pitchFamily="49" charset="-122"/>
                <a:cs typeface="Times New Roman" panose="02020603050405020304" pitchFamily="18" charset="0"/>
                <a:sym typeface="+mn-ea"/>
              </a:rPr>
              <a:t>移到前面</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(k!=</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a:spcBef>
                <a:spcPct val="0"/>
              </a:spcBef>
              <a:buFontTx/>
              <a:buNone/>
            </a:pPr>
            <a:r>
              <a:rPr lang="en-US" altLang="zh-CN" sz="2400" dirty="0" smtClean="0">
                <a:latin typeface="Times New Roman" panose="02020603050405020304" pitchFamily="18" charset="0"/>
                <a:cs typeface="Times New Roman" panose="02020603050405020304" pitchFamily="18" charset="0"/>
              </a:rPr>
              <a:t>           {  temp=s[</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s[</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]=s[k];  s[k]=s</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void  </a:t>
            </a:r>
            <a:r>
              <a:rPr lang="en-US" altLang="zh-CN" sz="2800" b="1" dirty="0">
                <a:solidFill>
                  <a:srgbClr val="C00000"/>
                </a:solidFill>
                <a:latin typeface="Times New Roman" panose="02020603050405020304" pitchFamily="18" charset="0"/>
                <a:cs typeface="Times New Roman" panose="02020603050405020304" pitchFamily="18" charset="0"/>
              </a:rPr>
              <a:t>out</a:t>
            </a:r>
            <a:r>
              <a:rPr lang="en-US" altLang="zh-CN" sz="2400" dirty="0">
                <a:latin typeface="Times New Roman" panose="02020603050405020304" pitchFamily="18" charset="0"/>
                <a:cs typeface="Times New Roman" panose="02020603050405020304" pitchFamily="18" charset="0"/>
              </a:rPr>
              <a:t>(char * 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输出</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printf</a:t>
            </a:r>
            <a:r>
              <a:rPr lang="en-US" altLang="zh-CN" sz="2400" dirty="0">
                <a:latin typeface="Times New Roman" panose="02020603050405020304" pitchFamily="18" charset="0"/>
                <a:cs typeface="Times New Roman" panose="02020603050405020304" pitchFamily="18" charset="0"/>
              </a:rPr>
              <a:t>("%s\n", 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2640013" y="260350"/>
            <a:ext cx="6324600" cy="533400"/>
          </a:xfrm>
        </p:spPr>
        <p:txBody>
          <a:bodyPr/>
          <a:lstStyle/>
          <a:p>
            <a:r>
              <a:rPr lang="zh-CN" altLang="en-US" sz="3600" dirty="0" smtClean="0">
                <a:latin typeface="黑体" panose="02010609060101010101" pitchFamily="49" charset="-122"/>
                <a:ea typeface="黑体" panose="02010609060101010101" pitchFamily="49" charset="-122"/>
              </a:rPr>
              <a:t>指针小结</a:t>
            </a:r>
            <a:endParaRPr lang="zh-CN" altLang="en-US" sz="3600" dirty="0" smtClean="0">
              <a:latin typeface="黑体" panose="02010609060101010101" pitchFamily="49" charset="-122"/>
              <a:ea typeface="黑体" panose="02010609060101010101" pitchFamily="49" charset="-122"/>
            </a:endParaRPr>
          </a:p>
        </p:txBody>
      </p:sp>
      <p:sp>
        <p:nvSpPr>
          <p:cNvPr id="93187" name="Rectangle 3"/>
          <p:cNvSpPr>
            <a:spLocks noGrp="1" noChangeArrowheads="1"/>
          </p:cNvSpPr>
          <p:nvPr>
            <p:ph type="body" idx="4294967295"/>
          </p:nvPr>
        </p:nvSpPr>
        <p:spPr>
          <a:xfrm>
            <a:off x="1357313" y="1427163"/>
            <a:ext cx="6383337" cy="5026025"/>
          </a:xfrm>
        </p:spPr>
        <p:txBody>
          <a:bodyPr/>
          <a:lstStyle/>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“指针”和“指针变量”</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语言中，将</a:t>
            </a:r>
            <a:r>
              <a:rPr lang="zh-CN" altLang="en-US" sz="2400"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地址形象地称为“指针”</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意思是通过它，能找到以它为地址的内存单元</a:t>
            </a:r>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指针变量专门用来存放内存地址</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可以指向单个变量、数组、函数</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2"/>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指针与数组</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指针与函数</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指针数组</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2"/>
          <p:cNvSpPr>
            <a:spLocks noGrp="1"/>
          </p:cNvSpPr>
          <p:nvPr>
            <p:ph idx="4294967295"/>
          </p:nvPr>
        </p:nvSpPr>
        <p:spPr>
          <a:xfrm>
            <a:off x="684213" y="1484313"/>
            <a:ext cx="8229600" cy="4824412"/>
          </a:xfrm>
        </p:spPr>
        <p:txBody>
          <a:bodyPr/>
          <a:lstStyle/>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计算机内存划分为</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系统区：存放操作系统</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(OS)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相关等内容</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用户区：存放用户程序和数据等</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用户区的内存又被分为</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动态存储区</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：存放的变量，称为动态变量</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如局部变量、函数调用时的返回地址等</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静态存储区</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：存放的变量，称为静态变量</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在程序的整个运行期间都存在</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3"/>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如全局变量</a:t>
            </a:r>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程序区</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876" name="日期占位符 3"/>
          <p:cNvSpPr txBox="1">
            <a:spLocks noGrp="1" noChangeArrowheads="1"/>
          </p:cNvSpPr>
          <p:nvPr/>
        </p:nvSpPr>
        <p:spPr bwMode="auto">
          <a:xfrm>
            <a:off x="457200"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eaLnBrk="1" hangingPunct="1">
              <a:spcBef>
                <a:spcPct val="0"/>
              </a:spcBef>
            </a:pPr>
            <a:fld id="{47105FA7-FDC7-4E21-A1E5-4B77E97B06EE}" type="datetime4">
              <a:rPr lang="en-US" altLang="zh-CN" sz="1400" b="0">
                <a:solidFill>
                  <a:schemeClr val="accent1"/>
                </a:solidFill>
                <a:ea typeface="宋体" panose="02010600030101010101" pitchFamily="2" charset="-122"/>
              </a:rPr>
            </a:fld>
            <a:endParaRPr lang="en-US" altLang="zh-CN" sz="1400" b="0">
              <a:solidFill>
                <a:schemeClr val="accent1"/>
              </a:solidFill>
              <a:ea typeface="宋体" panose="02010600030101010101" pitchFamily="2" charset="-122"/>
            </a:endParaRPr>
          </a:p>
        </p:txBody>
      </p:sp>
      <p:sp>
        <p:nvSpPr>
          <p:cNvPr id="51203" name="标题 3"/>
          <p:cNvSpPr>
            <a:spLocks noGrp="1"/>
          </p:cNvSpPr>
          <p:nvPr>
            <p:custDataLst>
              <p:tags r:id="rId1"/>
            </p:custDataLst>
          </p:nvPr>
        </p:nvSpPr>
        <p:spPr>
          <a:xfrm>
            <a:off x="2639888" y="260648"/>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Times New Roman" panose="02020603050405020304" pitchFamily="18" charset="0"/>
                <a:ea typeface="黑体" panose="02010609060101010101" pitchFamily="49" charset="-122"/>
              </a:rPr>
              <a:t>内存动态分配</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3"/>
          <p:cNvSpPr>
            <a:spLocks noGrp="1"/>
          </p:cNvSpPr>
          <p:nvPr>
            <p:ph type="title"/>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内存动态分配</a:t>
            </a:r>
            <a:endParaRPr lang="zh-CN" altLang="en-US" sz="3600" dirty="0" smtClean="0">
              <a:latin typeface="Times New Roman" panose="02020603050405020304" pitchFamily="18" charset="0"/>
              <a:ea typeface="黑体" panose="02010609060101010101" pitchFamily="49" charset="-122"/>
            </a:endParaRPr>
          </a:p>
        </p:txBody>
      </p:sp>
      <p:sp>
        <p:nvSpPr>
          <p:cNvPr id="20" name="MH_Desc_1"/>
          <p:cNvSpPr/>
          <p:nvPr>
            <p:custDataLst>
              <p:tags r:id="rId1"/>
            </p:custDataLst>
          </p:nvPr>
        </p:nvSpPr>
        <p:spPr>
          <a:xfrm>
            <a:off x="467995" y="1341120"/>
            <a:ext cx="8441690" cy="46081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eaLnBrk="1" latinLnBrk="0" hangingPunct="1">
              <a:lnSpc>
                <a:spcPct val="100000"/>
              </a:lnSpc>
              <a:spcBef>
                <a:spcPts val="0"/>
              </a:spcBef>
              <a:spcAft>
                <a:spcPts val="0"/>
              </a:spcAft>
              <a:defRPr/>
            </a:pP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回顾：</a:t>
            </a:r>
            <a:endPar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全局变量是分配在内存中的静态存储区的</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非静态的局部变量(包括形参)是分配在内存中的动态存储区的，这个存储区是一个称为</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栈(stack)</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的区域</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由操作系统管理</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buFont typeface="Wingdings" panose="05000000000000000000" charset="0"/>
              <a:buNone/>
              <a:defRPr/>
            </a:pP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此外</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C语言还允许建立</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内存动态分配区域，以存放一些临时用的数据，需要时随时开辟，不需要时随时释放。</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这些数据是临时存放在一个特别的自由存储区，称为</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堆(heap)</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区。可以根据需要，向系统申请所需大小的空间。</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由用户人为管理。</a:t>
            </a:r>
            <a:endPar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由于未定义它们为变量或数组，因此不能通过变量名或数组名去引用这些数据，只能通过指针来引用。</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lnSpc>
                <a:spcPct val="100000"/>
              </a:lnSpc>
              <a:spcBef>
                <a:spcPts val="0"/>
              </a:spcBef>
              <a:spcAft>
                <a:spcPts val="0"/>
              </a:spcAft>
              <a:defRPr/>
            </a:pPr>
            <a:endParaRPr lang="en-US" altLang="zh-CN" sz="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buFont typeface="Wingdings" panose="05000000000000000000" pitchFamily="2" charset="2"/>
              <a:buNone/>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3"/>
          <p:cNvSpPr>
            <a:spLocks noGrp="1"/>
          </p:cNvSpPr>
          <p:nvPr>
            <p:ph type="title"/>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
        <p:nvSpPr>
          <p:cNvPr id="18" name="矩形 17"/>
          <p:cNvSpPr/>
          <p:nvPr/>
        </p:nvSpPr>
        <p:spPr>
          <a:xfrm>
            <a:off x="611560" y="1383159"/>
            <a:ext cx="6096000" cy="523220"/>
          </a:xfrm>
          <a:prstGeom prst="rect">
            <a:avLst/>
          </a:prstGeom>
        </p:spPr>
        <p:txBody>
          <a:bodyPr>
            <a:spAutoFit/>
          </a:bodyPr>
          <a:lstStyle/>
          <a:p>
            <a:r>
              <a:rPr lang="en-US" altLang="zh-CN" sz="28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函数：开辟</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动态存储区</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185" y="1988820"/>
            <a:ext cx="8441690" cy="46081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eaLnBrk="1" latinLnBrk="0" hangingPunct="1">
              <a:lnSpc>
                <a:spcPct val="100000"/>
              </a:lnSpc>
              <a:spcBef>
                <a:spcPts val="0"/>
              </a:spcBef>
              <a:spcAft>
                <a:spcPts val="0"/>
              </a:spcAft>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lnSpc>
                <a:spcPct val="100000"/>
              </a:lnSpc>
              <a:spcBef>
                <a:spcPts val="0"/>
              </a:spcBef>
              <a:spcAft>
                <a:spcPts val="0"/>
              </a:spcAft>
              <a:defRPr/>
            </a:pPr>
            <a:endParaRPr lang="en-US" altLang="zh-CN" sz="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作用：在内存动态存储区中分配一个长度为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的连续空间</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形参</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的类型定为无符号整型</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不允许为负数</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函数返回值是指针类型，指向存储空间的首地址，其</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基类型为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void</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，即</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不指向任何类型的数据，只提供一个纯地址</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在</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将它的值赋给另一指针变量</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时，要对</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它进行类型转换，使之适合于被赋值的变量的基类型。</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如果此函数未能成功地</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执行</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例如</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内存空间</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不足</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则返回空指针</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467610" y="2009775"/>
            <a:ext cx="4698365" cy="4832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  * </a:t>
            </a:r>
            <a:r>
              <a:rPr lang="en-US" altLang="zh-CN" sz="20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(unsigned  </a:t>
            </a:r>
            <a:r>
              <a:rPr lang="en-US" altLang="zh-CN" sz="20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size</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圆角矩形 3"/>
          <p:cNvSpPr/>
          <p:nvPr>
            <p:custDataLst>
              <p:tags r:id="rId2"/>
            </p:custDataLst>
          </p:nvPr>
        </p:nvSpPr>
        <p:spPr>
          <a:xfrm>
            <a:off x="509270" y="5586730"/>
            <a:ext cx="8461375" cy="1129030"/>
          </a:xfrm>
          <a:prstGeom prst="roundRect">
            <a:avLst>
              <a:gd name="adj" fmla="val 8854"/>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lIns="180000" rtlCol="0" anchor="t"/>
          <a:p>
            <a:pPr marL="0" indent="0" algn="just" eaLnBrk="1" latinLnBrk="0" hangingPunct="1">
              <a:lnSpc>
                <a:spcPct val="100000"/>
              </a:lnSpc>
              <a:spcBef>
                <a:spcPts val="0"/>
              </a:spcBef>
              <a:spcAft>
                <a:spcPts val="0"/>
              </a:spcAft>
              <a:defRPr/>
            </a:pPr>
            <a:r>
              <a:rPr lang="en-US" altLang="zh-CN"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int</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  </a:t>
            </a: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 </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malloc</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(100)</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malloc</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(100)</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是</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void * </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型</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，系统自动把它转换</a:t>
            </a:r>
            <a:r>
              <a:rPr lang="en-US"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int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型</a:t>
            </a:r>
            <a:endPar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zh-CN" altLang="en-US" sz="2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即实际执行了</a:t>
            </a: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malloc</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(100)</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14600" y="300355"/>
            <a:ext cx="6324600" cy="533400"/>
          </a:xfrm>
        </p:spPr>
        <p:txBody>
          <a:bodyPr/>
          <a:lstStyle/>
          <a:p>
            <a:r>
              <a:rPr lang="zh-CN" altLang="en-US" sz="3600" smtClean="0">
                <a:latin typeface="黑体" panose="02010609060101010101" pitchFamily="49" charset="-122"/>
                <a:ea typeface="黑体" panose="02010609060101010101" pitchFamily="49" charset="-122"/>
              </a:rPr>
              <a:t>指针与函数</a:t>
            </a:r>
            <a:endParaRPr lang="zh-CN" altLang="en-US" sz="3600" smtClean="0">
              <a:latin typeface="黑体" panose="02010609060101010101" pitchFamily="49" charset="-122"/>
              <a:ea typeface="黑体" panose="02010609060101010101" pitchFamily="49" charset="-122"/>
            </a:endParaRPr>
          </a:p>
        </p:txBody>
      </p:sp>
      <p:sp>
        <p:nvSpPr>
          <p:cNvPr id="69635" name="Rectangle 3"/>
          <p:cNvSpPr>
            <a:spLocks noGrp="1" noChangeArrowheads="1"/>
          </p:cNvSpPr>
          <p:nvPr>
            <p:ph type="body" idx="1"/>
          </p:nvPr>
        </p:nvSpPr>
        <p:spPr>
          <a:xfrm>
            <a:off x="323850" y="2205038"/>
            <a:ext cx="8642350" cy="2301875"/>
          </a:xfrm>
        </p:spPr>
        <p:txBody>
          <a:bodyPr/>
          <a:lstStyle/>
          <a:p>
            <a:r>
              <a:rPr lang="zh-CN" altLang="en-US" smtClean="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函数的名字就是该函数的入口地址</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，它可以赋给指针变量，使得指针变量指向该函数</a:t>
            </a: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指向函数的指针变量可以代替函数名</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，从而实现对函数的操作</a:t>
            </a:r>
            <a:endParaRPr lang="en-US" altLang="zh-CN"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11560" y="1383159"/>
            <a:ext cx="6096000" cy="521970"/>
          </a:xfrm>
          <a:prstGeom prst="rect">
            <a:avLst/>
          </a:prstGeom>
        </p:spPr>
        <p:txBody>
          <a:bodyPr>
            <a:spAutoFit/>
          </a:bodyPr>
          <a:lstStyle/>
          <a:p>
            <a:r>
              <a:rPr lang="en-US" altLang="zh-CN" sz="28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开辟</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动态存储区</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099" y="1917338"/>
            <a:ext cx="8208912" cy="46085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0" indent="0" algn="just" eaLnBrk="1" latinLnBrk="0" hangingPunct="1">
              <a:lnSpc>
                <a:spcPct val="15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函数原型为</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5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作用：</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在内存动态存储区中分配</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个长度为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连续空间</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50825" indent="-250825" algn="just" eaLnBrk="1" latinLnBrk="0" hangingPunct="1">
              <a:lnSpc>
                <a:spcPct val="15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函数可以为一维数组开辟动态存储空间，</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为数组元素个数，每个元素长度为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。这就是</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动态数组</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50000"/>
              </a:lnSpc>
              <a:spcBef>
                <a:spcPts val="0"/>
              </a:spcBef>
              <a:spcAft>
                <a:spcPts val="0"/>
              </a:spcAft>
              <a:buFont typeface="Wingdings" panose="05000000000000000000" pitchFamily="2" charset="2"/>
              <a:buChar char="ü"/>
              <a:defRPr/>
            </a:pP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50000"/>
              </a:lnSpc>
              <a:spcBef>
                <a:spcPts val="0"/>
              </a:spcBef>
              <a:spcAft>
                <a:spcPts val="0"/>
              </a:spcAft>
              <a:buFont typeface="Wingdings" panose="05000000000000000000" pitchFamily="2" charset="2"/>
              <a:buChar char="ü"/>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65430" indent="-265430" algn="just" eaLnBrk="1" latinLnBrk="0" hangingPunct="1">
              <a:lnSpc>
                <a:spcPct val="15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返回</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指向</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所分配</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域的第一个字节的指针；如果分配不成功，返回</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555776" y="2081538"/>
            <a:ext cx="6192688" cy="483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unsigned </a:t>
            </a:r>
            <a:r>
              <a:rPr lang="en-US" altLang="zh-CN" sz="20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unsigned </a:t>
            </a:r>
            <a:r>
              <a:rPr lang="en-US" altLang="zh-CN" sz="20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size</a:t>
            </a: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圆角矩形 6"/>
          <p:cNvSpPr/>
          <p:nvPr/>
        </p:nvSpPr>
        <p:spPr>
          <a:xfrm>
            <a:off x="322580" y="4436110"/>
            <a:ext cx="8628380" cy="534670"/>
          </a:xfrm>
          <a:prstGeom prst="roundRect">
            <a:avLst>
              <a:gd name="adj" fmla="val 13754"/>
            </a:avLst>
          </a:prstGeom>
          <a:solidFill>
            <a:srgbClr val="FFFF00"/>
          </a:solidFill>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calloc</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(50,4);</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开辟</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50×4</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个字节的临时分配域，把首地址赋给指针变量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11560" y="1383159"/>
            <a:ext cx="6096000" cy="521970"/>
          </a:xfrm>
          <a:prstGeom prst="rect">
            <a:avLst/>
          </a:prstGeom>
        </p:spPr>
        <p:txBody>
          <a:bodyPr>
            <a:spAutoFit/>
          </a:bodyPr>
          <a:lstStyle/>
          <a:p>
            <a:r>
              <a:rPr lang="en-US" altLang="zh-CN" sz="28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函数：重新</a:t>
            </a:r>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分配动态存储区</a:t>
            </a:r>
            <a:endPar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099" y="2060848"/>
            <a:ext cx="8208912" cy="46085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eaLnBrk="1" latinLnBrk="0" hangingPunct="1">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函数原型为</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已经通过</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函数或</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函数获得了动态空间，想改变其大小，可以用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函数重新分配</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函数将</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所指向的动态空间大小改变为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的值不变。如果重分配不成功，返回</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555776" y="2081538"/>
            <a:ext cx="6192688" cy="483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void *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unsigned </a:t>
            </a:r>
            <a:r>
              <a:rPr lang="en-US" altLang="zh-CN" sz="20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size</a:t>
            </a: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圆角矩形 9"/>
          <p:cNvSpPr/>
          <p:nvPr/>
        </p:nvSpPr>
        <p:spPr>
          <a:xfrm>
            <a:off x="194310" y="5012690"/>
            <a:ext cx="8851265" cy="1014730"/>
          </a:xfrm>
          <a:prstGeom prst="roundRect">
            <a:avLst>
              <a:gd name="adj" fmla="val 13754"/>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(50,4);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开辟</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50×4</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个字节的临时分配域，把首地址赋给指针变量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lnSpc>
                <a:spcPct val="120000"/>
              </a:lnSpc>
            </a:pPr>
            <a:r>
              <a:rPr lang="en-US" altLang="zh-CN"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realloc</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(p,30</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将</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所指向的已分配的动态空间改为</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30</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字节</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lnSpc>
                <a:spcPct val="120000"/>
              </a:lnSpc>
            </a:pP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11560" y="1383159"/>
            <a:ext cx="6096000" cy="521970"/>
          </a:xfrm>
          <a:prstGeom prst="rect">
            <a:avLst/>
          </a:prstGeom>
        </p:spPr>
        <p:txBody>
          <a:bodyPr>
            <a:spAutoFit/>
          </a:bodyPr>
          <a:lstStyle/>
          <a:p>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free</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函数：释放</a:t>
            </a:r>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动态存储区</a:t>
            </a:r>
            <a:endPar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099" y="2204358"/>
            <a:ext cx="8208912" cy="46085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00000"/>
              </a:lnSpc>
              <a:spcAft>
                <a:spcPts val="60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函数原型为</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00000"/>
              </a:lnSpc>
              <a:spcAft>
                <a:spcPts val="60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作用：释放指针变量</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所指向的动态空间，使这部分空间能重新被其他变量使用</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00000"/>
              </a:lnSpc>
              <a:spcAft>
                <a:spcPts val="600"/>
              </a:spcAft>
              <a:buFont typeface="Wingdings" panose="05000000000000000000" pitchFamily="2" charset="2"/>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应是最近一次调用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函数时得到的函数返回值。</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00000"/>
              </a:lnSpc>
              <a:spcAft>
                <a:spcPts val="600"/>
              </a:spcAft>
              <a:buFont typeface="Wingdings" panose="05000000000000000000" pitchFamily="2" charset="2"/>
              <a:buChar char="ü"/>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free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函数无返回值</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699792" y="2204864"/>
            <a:ext cx="3816424" cy="483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free( void  *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10"/>
          <p:cNvSpPr/>
          <p:nvPr/>
        </p:nvSpPr>
        <p:spPr>
          <a:xfrm>
            <a:off x="1187450" y="5478145"/>
            <a:ext cx="6379210" cy="544830"/>
          </a:xfrm>
          <a:prstGeom prst="roundRect">
            <a:avLst>
              <a:gd name="adj" fmla="val 13754"/>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free(p);</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释放指针变量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所指向的已分配的动态空间</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611560" y="2060848"/>
            <a:ext cx="8208912" cy="2952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spcAft>
                <a:spcPts val="600"/>
              </a:spcAft>
              <a:buFont typeface="Wingdings" panose="05000000000000000000" pitchFamily="2" charset="2"/>
              <a:buChar char="ü"/>
              <a:defRPr/>
            </a:pP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以上</a:t>
            </a: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个函数的声明在</a:t>
            </a:r>
            <a:r>
              <a:rPr lang="en-US" altLang="zh-CN" sz="32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stdlib.h</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3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中</a:t>
            </a:r>
            <a:endParaRPr lang="en-US" altLang="zh-CN" sz="3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600"/>
              </a:spcAft>
              <a:buFont typeface="Wingdings" panose="05000000000000000000" pitchFamily="2" charset="2"/>
              <a:buChar char="ü"/>
              <a:defRPr/>
            </a:pPr>
            <a:endPar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600"/>
              </a:spcAft>
              <a:buFont typeface="Wingdings" panose="05000000000000000000" pitchFamily="2" charset="2"/>
              <a:buChar char="ü"/>
              <a:defRPr/>
            </a:pPr>
            <a:r>
              <a:rPr lang="zh-CN" altLang="en-US" sz="3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应当</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#include &lt;</a:t>
            </a:r>
            <a:r>
              <a:rPr lang="en-US" altLang="zh-CN" sz="32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stdlib.h</a:t>
            </a: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&gt;</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指令，把</a:t>
            </a:r>
            <a:r>
              <a:rPr lang="en-US" altLang="zh-CN" sz="32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stdlib.h</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头文件包含到用户的程序文件中</a:t>
            </a:r>
            <a:endPar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11505" y="2129790"/>
            <a:ext cx="8065135" cy="4672330"/>
          </a:xfrm>
          <a:prstGeom prst="rect">
            <a:avLst/>
          </a:prstGeom>
          <a:solidFill>
            <a:srgbClr val="CCFFCC"/>
          </a:solidFill>
          <a:ln w="9525" algn="ctr">
            <a:solidFill>
              <a:schemeClr val="tx2"/>
            </a:solidFill>
            <a:miter lim="800000"/>
          </a:ln>
        </p:spPr>
        <p:txBody>
          <a:bodyPr wrap="square">
            <a:noAutofit/>
          </a:bodyPr>
          <a:lstStyle>
            <a:lvl1pPr eaLnBrk="0" hangingPunct="0">
              <a:defRPr>
                <a:solidFill>
                  <a:srgbClr val="CC0066"/>
                </a:solidFill>
                <a:latin typeface="Arial" panose="020B0604020202020204" pitchFamily="34" charset="0"/>
                <a:ea typeface="宋体" panose="02010600030101010101" pitchFamily="2" charset="-122"/>
              </a:defRPr>
            </a:lvl1pPr>
            <a:lvl2pPr marL="742950" indent="-285750" eaLnBrk="0" hangingPunct="0">
              <a:defRPr>
                <a:solidFill>
                  <a:srgbClr val="CC0066"/>
                </a:solidFill>
                <a:latin typeface="Arial" panose="020B0604020202020204" pitchFamily="34" charset="0"/>
                <a:ea typeface="宋体" panose="02010600030101010101" pitchFamily="2" charset="-122"/>
              </a:defRPr>
            </a:lvl2pPr>
            <a:lvl3pPr marL="1143000" indent="-228600" eaLnBrk="0" hangingPunct="0">
              <a:defRPr>
                <a:solidFill>
                  <a:srgbClr val="CC0066"/>
                </a:solidFill>
                <a:latin typeface="Arial" panose="020B0604020202020204" pitchFamily="34" charset="0"/>
                <a:ea typeface="宋体" panose="02010600030101010101" pitchFamily="2" charset="-122"/>
              </a:defRPr>
            </a:lvl3pPr>
            <a:lvl4pPr marL="1600200" indent="-228600" eaLnBrk="0" hangingPunct="0">
              <a:defRPr>
                <a:solidFill>
                  <a:srgbClr val="CC0066"/>
                </a:solidFill>
                <a:latin typeface="Arial" panose="020B0604020202020204" pitchFamily="34" charset="0"/>
                <a:ea typeface="宋体" panose="02010600030101010101" pitchFamily="2" charset="-122"/>
              </a:defRPr>
            </a:lvl4pPr>
            <a:lvl5pPr marL="2057400" indent="-228600" eaLnBrk="0" hangingPunct="0">
              <a:defRPr>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9pPr>
          </a:lstStyle>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#include &lt;stdio.h&gt;</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#include &lt;stdlib.h&gt;     //用了malloc函数，应包含stdlib.h</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int main()</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void check(int *);	//函数声明</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int *p1,i;		//p1是int型指针</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p1=(int *)</a:t>
            </a:r>
            <a:r>
              <a:rPr lang="en-US" altLang="zh-CN" sz="2000" b="1" dirty="0" err="1" smtClean="0">
                <a:solidFill>
                  <a:srgbClr val="FF0000"/>
                </a:solidFill>
                <a:latin typeface="Times New Roman" panose="02020603050405020304" pitchFamily="18" charset="0"/>
                <a:cs typeface="Times New Roman" panose="02020603050405020304" pitchFamily="18" charset="0"/>
              </a:rPr>
              <a:t>malloc(5*sizeof(int))</a:t>
            </a:r>
            <a:r>
              <a:rPr lang="en-US" altLang="zh-CN" sz="2000" dirty="0" err="1" smtClean="0">
                <a:solidFill>
                  <a:schemeClr val="tx1"/>
                </a:solidFill>
                <a:latin typeface="Times New Roman" panose="02020603050405020304" pitchFamily="18" charset="0"/>
                <a:cs typeface="Times New Roman" panose="02020603050405020304" pitchFamily="18" charset="0"/>
              </a:rPr>
              <a:t>;     //开辟动态内存区，将地址转</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sym typeface="+mn-ea"/>
              </a:rPr>
              <a:t>                                                                //</a:t>
            </a:r>
            <a:r>
              <a:rPr lang="en-US" altLang="zh-CN" sz="2000" dirty="0" err="1" smtClean="0">
                <a:solidFill>
                  <a:schemeClr val="tx1"/>
                </a:solidFill>
                <a:latin typeface="Times New Roman" panose="02020603050405020304" pitchFamily="18" charset="0"/>
                <a:cs typeface="Times New Roman" panose="02020603050405020304" pitchFamily="18" charset="0"/>
              </a:rPr>
              <a:t>换成int *型，然后放在p1中</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for(i=0;i&lt;5;i++)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scanf("%d",p1+i);    //输入5个学生的成绩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a:t>
            </a:r>
            <a:r>
              <a:rPr lang="en-US" altLang="zh-CN" sz="2000" b="1" dirty="0" err="1" smtClean="0">
                <a:solidFill>
                  <a:srgbClr val="FF0000"/>
                </a:solidFill>
                <a:latin typeface="Times New Roman" panose="02020603050405020304" pitchFamily="18" charset="0"/>
                <a:cs typeface="Times New Roman" panose="02020603050405020304" pitchFamily="18" charset="0"/>
              </a:rPr>
              <a:t>    check(p1);</a:t>
            </a:r>
            <a:r>
              <a:rPr lang="en-US" altLang="zh-CN" sz="2000" dirty="0" err="1" smtClean="0">
                <a:solidFill>
                  <a:schemeClr val="tx1"/>
                </a:solidFill>
                <a:latin typeface="Times New Roman" panose="02020603050405020304" pitchFamily="18" charset="0"/>
                <a:cs typeface="Times New Roman" panose="02020603050405020304" pitchFamily="18" charset="0"/>
              </a:rPr>
              <a:t>	    //调用check函数</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return 0;</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p:txBody>
      </p:sp>
      <p:sp>
        <p:nvSpPr>
          <p:cNvPr id="3" name="标题 3"/>
          <p:cNvSpPr>
            <a:spLocks noGrp="1"/>
          </p:cNvSpPr>
          <p:nvPr>
            <p:ph type="title"/>
            <p:custDataLst>
              <p:tags r:id="rId1"/>
            </p:custDataLst>
          </p:nvPr>
        </p:nvSpPr>
        <p:spPr>
          <a:xfrm>
            <a:off x="2639888" y="260648"/>
            <a:ext cx="6324600" cy="533400"/>
          </a:xfrm>
        </p:spPr>
        <p:txBody>
          <a:bodyPr/>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
        <p:nvSpPr>
          <p:cNvPr id="18" name="矩形 17"/>
          <p:cNvSpPr/>
          <p:nvPr>
            <p:custDataLst>
              <p:tags r:id="rId2"/>
            </p:custDataLst>
          </p:nvPr>
        </p:nvSpPr>
        <p:spPr>
          <a:xfrm>
            <a:off x="253365" y="1311275"/>
            <a:ext cx="8896985" cy="829945"/>
          </a:xfrm>
          <a:prstGeom prst="rect">
            <a:avLst/>
          </a:prstGeom>
        </p:spPr>
        <p:txBody>
          <a:bodyPr wrap="square">
            <a:spAutoFit/>
          </a:bodyPr>
          <a:p>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例：输入5个学生的成绩，另外用一个函数检查其中有无低于60分的，输出不合格的成绩。</a:t>
            </a:r>
            <a:endPar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3260" y="2129790"/>
            <a:ext cx="7966710" cy="3538220"/>
          </a:xfrm>
          <a:prstGeom prst="rect">
            <a:avLst/>
          </a:prstGeom>
          <a:solidFill>
            <a:srgbClr val="CCFFCC"/>
          </a:solidFill>
          <a:ln w="9525" algn="ctr">
            <a:solidFill>
              <a:schemeClr val="tx2"/>
            </a:solidFill>
            <a:miter lim="800000"/>
          </a:ln>
        </p:spPr>
        <p:txBody>
          <a:bodyPr wrap="square">
            <a:noAutofit/>
          </a:bodyPr>
          <a:lstStyle>
            <a:lvl1pPr eaLnBrk="0" hangingPunct="0">
              <a:defRPr>
                <a:solidFill>
                  <a:srgbClr val="CC0066"/>
                </a:solidFill>
                <a:latin typeface="Arial" panose="020B0604020202020204" pitchFamily="34" charset="0"/>
                <a:ea typeface="宋体" panose="02010600030101010101" pitchFamily="2" charset="-122"/>
              </a:defRPr>
            </a:lvl1pPr>
            <a:lvl2pPr marL="742950" indent="-285750" eaLnBrk="0" hangingPunct="0">
              <a:defRPr>
                <a:solidFill>
                  <a:srgbClr val="CC0066"/>
                </a:solidFill>
                <a:latin typeface="Arial" panose="020B0604020202020204" pitchFamily="34" charset="0"/>
                <a:ea typeface="宋体" panose="02010600030101010101" pitchFamily="2" charset="-122"/>
              </a:defRPr>
            </a:lvl2pPr>
            <a:lvl3pPr marL="1143000" indent="-228600" eaLnBrk="0" hangingPunct="0">
              <a:defRPr>
                <a:solidFill>
                  <a:srgbClr val="CC0066"/>
                </a:solidFill>
                <a:latin typeface="Arial" panose="020B0604020202020204" pitchFamily="34" charset="0"/>
                <a:ea typeface="宋体" panose="02010600030101010101" pitchFamily="2" charset="-122"/>
              </a:defRPr>
            </a:lvl3pPr>
            <a:lvl4pPr marL="1600200" indent="-228600" eaLnBrk="0" hangingPunct="0">
              <a:defRPr>
                <a:solidFill>
                  <a:srgbClr val="CC0066"/>
                </a:solidFill>
                <a:latin typeface="Arial" panose="020B0604020202020204" pitchFamily="34" charset="0"/>
                <a:ea typeface="宋体" panose="02010600030101010101" pitchFamily="2" charset="-122"/>
              </a:defRPr>
            </a:lvl4pPr>
            <a:lvl5pPr marL="2057400" indent="-228600" eaLnBrk="0" hangingPunct="0">
              <a:defRPr>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9pPr>
          </a:lstStyle>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 check(int *p)     //定义check函数，形参是int*指针</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int i;</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printf("They are fail:");</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for(i=0;i&lt;5;i++)</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if(p[i]&lt;60) printf("%d ",p[i]); 	//输出不合格的成绩 </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printf("\n");</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1"/>
            </p:custDataLst>
          </p:nvPr>
        </p:nvSpPr>
        <p:spPr>
          <a:xfrm>
            <a:off x="2639888" y="260648"/>
            <a:ext cx="6324600" cy="533400"/>
          </a:xfrm>
        </p:spPr>
        <p:txBody>
          <a:bodyPr/>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627948" y="260350"/>
            <a:ext cx="6324600" cy="533400"/>
          </a:xfrm>
        </p:spPr>
        <p:txBody>
          <a:bodyPr/>
          <a:lstStyle/>
          <a:p>
            <a:r>
              <a:rPr lang="zh-CN" altLang="en-US" sz="3600" smtClean="0">
                <a:latin typeface="黑体" panose="02010609060101010101" pitchFamily="49" charset="-122"/>
                <a:ea typeface="黑体" panose="02010609060101010101" pitchFamily="49" charset="-122"/>
              </a:rPr>
              <a:t>函数指针变量</a:t>
            </a:r>
            <a:endParaRPr lang="zh-CN" altLang="en-US" sz="3600" smtClean="0">
              <a:latin typeface="黑体" panose="02010609060101010101" pitchFamily="49" charset="-122"/>
              <a:ea typeface="黑体" panose="02010609060101010101" pitchFamily="49" charset="-122"/>
            </a:endParaRPr>
          </a:p>
        </p:txBody>
      </p:sp>
      <p:sp>
        <p:nvSpPr>
          <p:cNvPr id="70659" name="Rectangle 3"/>
          <p:cNvSpPr>
            <a:spLocks noGrp="1" noChangeArrowheads="1"/>
          </p:cNvSpPr>
          <p:nvPr>
            <p:ph type="body" idx="1"/>
          </p:nvPr>
        </p:nvSpPr>
        <p:spPr>
          <a:xfrm>
            <a:off x="250825" y="1357313"/>
            <a:ext cx="8748713" cy="5311775"/>
          </a:xfrm>
        </p:spPr>
        <p:txBody>
          <a:bodyPr/>
          <a:lstStyle/>
          <a:p>
            <a:pPr>
              <a:spcBef>
                <a:spcPct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函数指针变量可以用如下形式说明：</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&lt;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类型</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&gt;   </a:t>
            </a:r>
            <a:r>
              <a:rPr lang="en-US" altLang="zh-CN" sz="28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指针变量名</a:t>
            </a:r>
            <a:r>
              <a:rPr lang="en-US" altLang="zh-CN" sz="28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函数参数列表</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endParaRPr lang="zh-CN" altLang="en-US" sz="10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如：</a:t>
            </a:r>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 </a:t>
            </a:r>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funcp</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(int, int );</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pP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被定义为</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指向一个</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函数，</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函数的</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返回值为</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型</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此处函数的名字是</a:t>
            </a:r>
            <a:r>
              <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funcp</a:t>
            </a:r>
            <a:endPar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endParaRPr lang="en-US" altLang="zh-CN" sz="28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以上说明中，第一个圆括号是必要的，如果去掉，就变成了  </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funcp</a:t>
            </a:r>
            <a:r>
              <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int, int);</a:t>
            </a:r>
            <a:endParaRPr lang="en-US" altLang="zh-CN" sz="2800"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运算符</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优先级高于* ，因此</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先与括号结合，形成函数</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函数的返回值是一个</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en-US" altLang="zh-CN" sz="24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型</a:t>
            </a:r>
            <a:endPar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2484438" y="260350"/>
            <a:ext cx="6324600" cy="533400"/>
          </a:xfrm>
        </p:spPr>
        <p:txBody>
          <a:bodyPr/>
          <a:lstStyle/>
          <a:p>
            <a:r>
              <a:rPr lang="zh-CN" altLang="en-US" sz="3600" smtClean="0">
                <a:latin typeface="黑体" panose="02010609060101010101" pitchFamily="49" charset="-122"/>
                <a:ea typeface="黑体" panose="02010609060101010101" pitchFamily="49" charset="-122"/>
              </a:rPr>
              <a:t>函数指针变量</a:t>
            </a:r>
            <a:endParaRPr lang="zh-CN" altLang="en-US" sz="3600" smtClean="0">
              <a:latin typeface="黑体" panose="02010609060101010101" pitchFamily="49" charset="-122"/>
              <a:ea typeface="黑体" panose="02010609060101010101" pitchFamily="49" charset="-122"/>
            </a:endParaRPr>
          </a:p>
        </p:txBody>
      </p:sp>
      <p:sp>
        <p:nvSpPr>
          <p:cNvPr id="71683" name="内容占位符 2"/>
          <p:cNvSpPr>
            <a:spLocks noGrp="1"/>
          </p:cNvSpPr>
          <p:nvPr>
            <p:ph idx="1"/>
          </p:nvPr>
        </p:nvSpPr>
        <p:spPr>
          <a:xfrm>
            <a:off x="539750" y="1196975"/>
            <a:ext cx="3460750" cy="1731963"/>
          </a:xfrm>
          <a:solidFill>
            <a:srgbClr val="CCFF99"/>
          </a:solidFill>
          <a:ln>
            <a:solidFill>
              <a:schemeClr val="tx2"/>
            </a:solidFill>
            <a:miter lim="800000"/>
          </a:ln>
        </p:spPr>
        <p:txBody>
          <a:bodyPr/>
          <a:lstStyle/>
          <a:p>
            <a:pPr>
              <a:buFont typeface="Wingdings" panose="05000000000000000000" pitchFamily="2" charset="2"/>
              <a:buNone/>
            </a:pPr>
            <a:r>
              <a:rPr lang="en-US" altLang="zh-CN" sz="2400" smtClean="0">
                <a:ea typeface="宋体" panose="02010600030101010101" pitchFamily="2" charset="-122"/>
              </a:rPr>
              <a:t> int  max ( int x ,int y )</a:t>
            </a:r>
            <a:endParaRPr lang="en-US" altLang="zh-CN" sz="2400" smtClean="0">
              <a:ea typeface="宋体" panose="02010600030101010101" pitchFamily="2" charset="-122"/>
            </a:endParaRPr>
          </a:p>
          <a:p>
            <a:pPr>
              <a:buFont typeface="Wingdings" panose="05000000000000000000" pitchFamily="2" charset="2"/>
              <a:buNone/>
            </a:pPr>
            <a:r>
              <a:rPr lang="en-US" altLang="zh-CN" sz="2400" smtClean="0">
                <a:ea typeface="宋体" panose="02010600030101010101" pitchFamily="2" charset="-122"/>
              </a:rPr>
              <a:t> {</a:t>
            </a:r>
            <a:endParaRPr lang="en-US" altLang="zh-CN" sz="2400" smtClean="0">
              <a:ea typeface="宋体" panose="02010600030101010101" pitchFamily="2" charset="-122"/>
            </a:endParaRPr>
          </a:p>
          <a:p>
            <a:pPr>
              <a:buFont typeface="Wingdings" panose="05000000000000000000" pitchFamily="2" charset="2"/>
              <a:buNone/>
            </a:pPr>
            <a:r>
              <a:rPr lang="en-US" altLang="zh-CN" sz="2400" smtClean="0">
                <a:ea typeface="宋体" panose="02010600030101010101" pitchFamily="2" charset="-122"/>
              </a:rPr>
              <a:t>    return ( x&gt;y ? x: y);</a:t>
            </a:r>
            <a:endParaRPr lang="en-US" altLang="zh-CN" sz="2400" smtClean="0">
              <a:ea typeface="宋体" panose="02010600030101010101" pitchFamily="2" charset="-122"/>
            </a:endParaRPr>
          </a:p>
          <a:p>
            <a:pPr>
              <a:buFont typeface="Wingdings" panose="05000000000000000000" pitchFamily="2" charset="2"/>
              <a:buNone/>
            </a:pPr>
            <a:r>
              <a:rPr lang="en-US" altLang="zh-CN" sz="2400" smtClean="0">
                <a:ea typeface="宋体" panose="02010600030101010101" pitchFamily="2" charset="-122"/>
              </a:rPr>
              <a:t>  }</a:t>
            </a:r>
            <a:endParaRPr lang="zh-CN" altLang="en-US" sz="2400" smtClean="0">
              <a:ea typeface="宋体" panose="02010600030101010101" pitchFamily="2" charset="-122"/>
            </a:endParaRPr>
          </a:p>
        </p:txBody>
      </p:sp>
      <p:sp>
        <p:nvSpPr>
          <p:cNvPr id="7168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FED68894-D335-48DB-88AD-E13F5245BBE0}" type="datetime4">
              <a:rPr lang="en-US" altLang="zh-CN" sz="1400" smtClean="0">
                <a:solidFill>
                  <a:schemeClr val="accent1"/>
                </a:solidFill>
              </a:rPr>
            </a:fld>
            <a:endParaRPr lang="en-US" altLang="zh-CN" sz="1400" smtClean="0">
              <a:solidFill>
                <a:schemeClr val="accent1"/>
              </a:solidFill>
            </a:endParaRPr>
          </a:p>
        </p:txBody>
      </p:sp>
      <p:sp>
        <p:nvSpPr>
          <p:cNvPr id="71685" name="内容占位符 2"/>
          <p:cNvSpPr txBox="1"/>
          <p:nvPr/>
        </p:nvSpPr>
        <p:spPr bwMode="auto">
          <a:xfrm>
            <a:off x="2312670" y="2924175"/>
            <a:ext cx="6507480" cy="3933825"/>
          </a:xfrm>
          <a:prstGeom prst="rect">
            <a:avLst/>
          </a:prstGeom>
          <a:solidFill>
            <a:srgbClr val="CCFF99"/>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Tx/>
              <a:buNone/>
            </a:pPr>
            <a:r>
              <a:rPr lang="en-US" altLang="zh-CN" sz="2400"/>
              <a:t>int main ( )</a:t>
            </a:r>
            <a:endParaRPr lang="en-US" altLang="zh-CN" sz="2400"/>
          </a:p>
          <a:p>
            <a:pPr>
              <a:buFontTx/>
              <a:buNone/>
            </a:pPr>
            <a:r>
              <a:rPr lang="en-US" altLang="zh-CN" sz="2400"/>
              <a:t>{     int a, b, c;</a:t>
            </a:r>
            <a:endParaRPr lang="en-US" altLang="zh-CN" sz="2400"/>
          </a:p>
          <a:p>
            <a:pPr>
              <a:buFontTx/>
              <a:buNone/>
            </a:pPr>
            <a:r>
              <a:rPr lang="en-US" altLang="zh-CN" sz="2400" b="1">
                <a:solidFill>
                  <a:srgbClr val="FF0000"/>
                </a:solidFill>
              </a:rPr>
              <a:t>      int (*p)(int,int);      </a:t>
            </a:r>
            <a:r>
              <a:rPr lang="en-US" altLang="zh-CN" sz="2400">
                <a:solidFill>
                  <a:srgbClr val="FF0000"/>
                </a:solidFill>
              </a:rPr>
              <a:t> </a:t>
            </a:r>
            <a:r>
              <a:rPr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定义函数指针变量</a:t>
            </a:r>
            <a:r>
              <a:rPr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en-US" altLang="zh-CN" sz="2400"/>
              <a:t>      scanf ( “%d  %d”, &amp;a ,&amp;b);</a:t>
            </a:r>
            <a:endParaRPr lang="en-US" altLang="zh-CN" sz="2400"/>
          </a:p>
          <a:p>
            <a:pPr>
              <a:buFontTx/>
              <a:buNone/>
            </a:pPr>
            <a:r>
              <a:rPr lang="en-US" altLang="zh-CN" sz="2400" b="1">
                <a:solidFill>
                  <a:srgbClr val="FF0000"/>
                </a:solidFill>
              </a:rPr>
              <a:t>      p=max;         </a:t>
            </a:r>
            <a:r>
              <a:rPr lang="en-US" altLang="zh-CN" sz="2400">
                <a:solidFill>
                  <a:srgbClr val="FF0000"/>
                </a:solidFill>
                <a:latin typeface="黑体" panose="02010609060101010101" pitchFamily="49" charset="-122"/>
                <a:ea typeface="黑体" panose="02010609060101010101" pitchFamily="49" charset="-122"/>
              </a:rPr>
              <a:t>//</a:t>
            </a:r>
            <a:r>
              <a:rPr lang="zh-CN" altLang="en-US" sz="2400">
                <a:solidFill>
                  <a:srgbClr val="FF0000"/>
                </a:solidFill>
                <a:latin typeface="黑体" panose="02010609060101010101" pitchFamily="49" charset="-122"/>
                <a:ea typeface="黑体" panose="02010609060101010101" pitchFamily="49" charset="-122"/>
              </a:rPr>
              <a:t>函数的名字就是函数的地址</a:t>
            </a:r>
            <a:endParaRPr lang="zh-CN" altLang="en-US" sz="2400">
              <a:solidFill>
                <a:srgbClr val="FF0000"/>
              </a:solidFill>
              <a:latin typeface="黑体" panose="02010609060101010101" pitchFamily="49" charset="-122"/>
              <a:ea typeface="黑体" panose="02010609060101010101" pitchFamily="49" charset="-122"/>
            </a:endParaRPr>
          </a:p>
          <a:p>
            <a:pPr>
              <a:buFontTx/>
              <a:buNone/>
            </a:pPr>
            <a:r>
              <a:rPr lang="en-US" altLang="zh-CN" sz="2400" b="1">
                <a:solidFill>
                  <a:srgbClr val="FF0000"/>
                </a:solidFill>
              </a:rPr>
              <a:t>      c=(*p)(a,b);</a:t>
            </a:r>
            <a:endParaRPr lang="en-US" altLang="zh-CN" sz="2400" b="1">
              <a:solidFill>
                <a:srgbClr val="FF0000"/>
              </a:solidFill>
            </a:endParaRPr>
          </a:p>
          <a:p>
            <a:pPr>
              <a:buFontTx/>
              <a:buNone/>
            </a:pPr>
            <a:r>
              <a:rPr lang="en-US" altLang="zh-CN" sz="2400"/>
              <a:t>      printf (“a=%d, b=%d, max=%d”,a,b,c);</a:t>
            </a:r>
            <a:endParaRPr lang="en-US" altLang="zh-CN" sz="2400"/>
          </a:p>
          <a:p>
            <a:pPr>
              <a:buFontTx/>
              <a:buNone/>
            </a:pPr>
            <a:r>
              <a:rPr lang="en-US" altLang="zh-CN" sz="2400"/>
              <a:t>      return 0;</a:t>
            </a:r>
            <a:endParaRPr lang="en-US" altLang="zh-CN" sz="2400"/>
          </a:p>
          <a:p>
            <a:pPr>
              <a:buFontTx/>
              <a:buNone/>
            </a:pPr>
            <a:r>
              <a:rPr lang="en-US" altLang="zh-CN" sz="2400"/>
              <a:t>}</a:t>
            </a:r>
            <a:endParaRPr lang="en-US" altLang="zh-CN"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a:xfrm>
            <a:off x="-34355" y="1628775"/>
            <a:ext cx="4678363" cy="4978400"/>
          </a:xfrm>
        </p:spPr>
        <p:txBody>
          <a:bodyPr/>
          <a:lstStyle/>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程序执行顺序是：</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从入口函数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开始运行</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当执行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c=max(</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a,b</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语句时，调用函数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max</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分配给形参x,y存储空间</a:t>
            </a:r>
            <a:endParaRPr lang="zh-CN" altLang="en-US" sz="24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实参a,b的值依次赋值给形参x,y</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执行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max</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函数体语句，运行结果由</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return</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语句返回，被赋值给c保存</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max</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函数运行完，</a:t>
            </a:r>
            <a:r>
              <a:rPr lang="zh-CN" altLang="en-US" sz="24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形参</a:t>
            </a:r>
            <a:r>
              <a:rPr lang="en-US" altLang="zh-CN" sz="2400" dirty="0" err="1"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x,y</a:t>
            </a:r>
            <a:r>
              <a:rPr lang="zh-CN" altLang="en-US" sz="24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的存储空间被收回</a:t>
            </a:r>
            <a:endParaRPr lang="zh-CN" altLang="en-US" sz="24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748" name="Text Box 4"/>
          <p:cNvSpPr txBox="1">
            <a:spLocks noChangeArrowheads="1"/>
          </p:cNvSpPr>
          <p:nvPr/>
        </p:nvSpPr>
        <p:spPr bwMode="auto">
          <a:xfrm>
            <a:off x="4724400" y="1054100"/>
            <a:ext cx="4419600" cy="5569585"/>
          </a:xfrm>
          <a:prstGeom prst="rect">
            <a:avLst/>
          </a:prstGeom>
          <a:solidFill>
            <a:srgbClr val="CCFFCC"/>
          </a:solidFill>
          <a:ln w="12700" cap="sq">
            <a:solidFill>
              <a:schemeClr val="tx2"/>
            </a:solidFill>
            <a:miter lim="800000"/>
          </a:ln>
        </p:spPr>
        <p:txBody>
          <a:bodyPr>
            <a:spAutoFit/>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eaLnBrk="1" hangingPunct="1">
              <a:spcBef>
                <a:spcPct val="0"/>
              </a:spcBef>
            </a:pPr>
            <a:r>
              <a:rPr lang="en-US" altLang="zh-CN" sz="2400" dirty="0" err="1">
                <a:latin typeface="Times New Roman" panose="02020603050405020304" pitchFamily="18" charset="0"/>
                <a:ea typeface="+mn-ea"/>
                <a:cs typeface="Times New Roman" panose="02020603050405020304" pitchFamily="18" charset="0"/>
              </a:rPr>
              <a:t>int</a:t>
            </a:r>
            <a:r>
              <a:rPr lang="en-US" altLang="zh-CN" sz="2400" dirty="0">
                <a:latin typeface="Times New Roman" panose="02020603050405020304" pitchFamily="18" charset="0"/>
                <a:ea typeface="+mn-ea"/>
                <a:cs typeface="Times New Roman" panose="02020603050405020304" pitchFamily="18" charset="0"/>
              </a:rPr>
              <a:t> max(</a:t>
            </a:r>
            <a:r>
              <a:rPr lang="zh-CN" altLang="en-US" sz="2400" dirty="0">
                <a:solidFill>
                  <a:srgbClr val="FF3300"/>
                </a:solidFill>
                <a:latin typeface="Times New Roman" panose="02020603050405020304" pitchFamily="18" charset="0"/>
                <a:ea typeface="+mn-ea"/>
                <a:cs typeface="Times New Roman" panose="02020603050405020304" pitchFamily="18" charset="0"/>
              </a:rPr>
              <a:t>int </a:t>
            </a:r>
            <a:r>
              <a:rPr lang="en-US" altLang="zh-CN" sz="2400" dirty="0">
                <a:solidFill>
                  <a:srgbClr val="FF3300"/>
                </a:solidFill>
                <a:latin typeface="Times New Roman" panose="02020603050405020304" pitchFamily="18" charset="0"/>
                <a:ea typeface="+mn-ea"/>
                <a:cs typeface="Times New Roman" panose="02020603050405020304" pitchFamily="18" charset="0"/>
              </a:rPr>
              <a:t>x, </a:t>
            </a:r>
            <a:r>
              <a:rPr lang="zh-CN" altLang="en-US" sz="2400" dirty="0">
                <a:solidFill>
                  <a:srgbClr val="FF3300"/>
                </a:solidFill>
                <a:latin typeface="Times New Roman" panose="02020603050405020304" pitchFamily="18" charset="0"/>
                <a:ea typeface="+mn-ea"/>
                <a:cs typeface="Times New Roman" panose="02020603050405020304" pitchFamily="18" charset="0"/>
              </a:rPr>
              <a:t>int </a:t>
            </a:r>
            <a:r>
              <a:rPr lang="en-US" altLang="zh-CN" sz="2400" dirty="0">
                <a:solidFill>
                  <a:srgbClr val="FF3300"/>
                </a:solidFill>
                <a:latin typeface="Times New Roman" panose="02020603050405020304" pitchFamily="18" charset="0"/>
                <a:ea typeface="+mn-ea"/>
                <a:cs typeface="Times New Roman" panose="02020603050405020304" pitchFamily="18" charset="0"/>
              </a:rPr>
              <a:t>y</a:t>
            </a:r>
            <a:r>
              <a:rPr lang="en-US" altLang="zh-CN" sz="2400" dirty="0" smtClean="0">
                <a:latin typeface="Times New Roman" panose="02020603050405020304" pitchFamily="18" charset="0"/>
                <a:ea typeface="+mn-ea"/>
                <a:cs typeface="Times New Roman" panose="02020603050405020304" pitchFamily="18" charset="0"/>
              </a:rPr>
              <a:t>)</a:t>
            </a:r>
            <a:r>
              <a:rPr lang="en-US" altLang="zh-CN" dirty="0" smtClean="0">
                <a:latin typeface="Times New Roman" panose="02020603050405020304" pitchFamily="18" charset="0"/>
                <a:ea typeface="+mn-ea"/>
                <a:cs typeface="Times New Roman" panose="02020603050405020304" pitchFamily="18" charset="0"/>
              </a:rPr>
              <a:t>  </a:t>
            </a:r>
            <a:r>
              <a:rPr lang="en-US" altLang="zh-CN" sz="2000" dirty="0" smtClean="0">
                <a:latin typeface="Times New Roman" panose="02020603050405020304" pitchFamily="18" charset="0"/>
                <a:ea typeface="+mn-ea"/>
                <a:cs typeface="Times New Roman" panose="02020603050405020304" pitchFamily="18" charset="0"/>
              </a:rPr>
              <a:t>  </a:t>
            </a:r>
            <a:r>
              <a:rPr lang="en-US" altLang="zh-CN" sz="2000" dirty="0" smtClean="0">
                <a:latin typeface="Times New Roman" panose="02020603050405020304" pitchFamily="18" charset="0"/>
                <a:ea typeface="+mn-ea"/>
                <a:cs typeface="Times New Roman" panose="02020603050405020304" pitchFamily="18" charset="0"/>
                <a:sym typeface="+mn-ea"/>
              </a:rPr>
              <a:t> </a:t>
            </a:r>
            <a:r>
              <a:rPr lang="en-US" altLang="zh-CN" sz="2000" dirty="0">
                <a:solidFill>
                  <a:srgbClr val="FF0000"/>
                </a:solidFill>
                <a:latin typeface="Times New Roman" panose="02020603050405020304" pitchFamily="18" charset="0"/>
                <a:cs typeface="Times New Roman" panose="02020603050405020304" pitchFamily="18" charset="0"/>
                <a:sym typeface="+mn-ea"/>
              </a:rPr>
              <a:t>//</a:t>
            </a:r>
            <a:r>
              <a:rPr lang="zh-CN" altLang="en-US" sz="2000" dirty="0">
                <a:solidFill>
                  <a:srgbClr val="FF0000"/>
                </a:solidFill>
                <a:latin typeface="Times New Roman" panose="02020603050405020304" pitchFamily="18" charset="0"/>
                <a:cs typeface="Times New Roman" panose="02020603050405020304" pitchFamily="18" charset="0"/>
                <a:sym typeface="+mn-ea"/>
              </a:rPr>
              <a:t>形参</a:t>
            </a:r>
            <a:r>
              <a:rPr lang="en-US" altLang="en-US" sz="2000" dirty="0">
                <a:solidFill>
                  <a:srgbClr val="FF0000"/>
                </a:solidFill>
                <a:latin typeface="Times New Roman" panose="02020603050405020304" pitchFamily="18" charset="0"/>
                <a:cs typeface="Times New Roman" panose="02020603050405020304" pitchFamily="18" charset="0"/>
                <a:sym typeface="+mn-ea"/>
              </a:rPr>
              <a:t>x,y</a:t>
            </a:r>
            <a:endParaRPr lang="en-US" altLang="zh-CN" sz="2000" dirty="0">
              <a:latin typeface="Times New Roman" panose="02020603050405020304" pitchFamily="18" charset="0"/>
              <a:ea typeface="+mn-ea"/>
              <a:cs typeface="Times New Roman" panose="02020603050405020304" pitchFamily="18" charset="0"/>
            </a:endParaRPr>
          </a:p>
          <a:p>
            <a:pPr eaLnBrk="1" hangingPunct="1">
              <a:spcBef>
                <a:spcPct val="0"/>
              </a:spcBef>
            </a:pPr>
            <a:r>
              <a:rPr lang="en-US" altLang="zh-CN" sz="2400" dirty="0">
                <a:latin typeface="Times New Roman" panose="02020603050405020304" pitchFamily="18" charset="0"/>
                <a:ea typeface="+mn-ea"/>
                <a:cs typeface="Times New Roman" panose="02020603050405020304" pitchFamily="18" charset="0"/>
              </a:rPr>
              <a:t>{    </a:t>
            </a:r>
            <a:r>
              <a:rPr lang="en-US" altLang="zh-CN" sz="2400" dirty="0" err="1">
                <a:latin typeface="Times New Roman" panose="02020603050405020304" pitchFamily="18" charset="0"/>
                <a:ea typeface="+mn-ea"/>
                <a:cs typeface="Times New Roman" panose="02020603050405020304" pitchFamily="18" charset="0"/>
              </a:rPr>
              <a:t>int</a:t>
            </a:r>
            <a:r>
              <a:rPr lang="en-US" altLang="zh-CN" sz="2400" dirty="0">
                <a:latin typeface="Times New Roman" panose="02020603050405020304" pitchFamily="18" charset="0"/>
                <a:ea typeface="+mn-ea"/>
                <a:cs typeface="Times New Roman" panose="02020603050405020304" pitchFamily="18" charset="0"/>
              </a:rPr>
              <a:t> t;</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0"/>
              </a:spcBef>
            </a:pPr>
            <a:r>
              <a:rPr lang="en-US" altLang="zh-CN" sz="2400" dirty="0">
                <a:latin typeface="Times New Roman" panose="02020603050405020304" pitchFamily="18" charset="0"/>
                <a:ea typeface="+mn-ea"/>
                <a:cs typeface="Times New Roman" panose="02020603050405020304" pitchFamily="18" charset="0"/>
              </a:rPr>
              <a:t>      t = (x&gt;y) ? x:y ;</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0"/>
              </a:spcBef>
            </a:pPr>
            <a:r>
              <a:rPr lang="en-US" altLang="zh-CN" sz="2400" dirty="0">
                <a:latin typeface="Times New Roman" panose="02020603050405020304" pitchFamily="18" charset="0"/>
                <a:ea typeface="+mn-ea"/>
                <a:cs typeface="Times New Roman" panose="02020603050405020304" pitchFamily="18" charset="0"/>
              </a:rPr>
              <a:t>     return(t);</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0"/>
              </a:spcBef>
            </a:pPr>
            <a:r>
              <a:rPr lang="en-US" altLang="zh-CN" sz="2400" dirty="0">
                <a:latin typeface="Times New Roman" panose="02020603050405020304" pitchFamily="18" charset="0"/>
                <a:ea typeface="+mn-ea"/>
                <a:cs typeface="Times New Roman" panose="02020603050405020304" pitchFamily="18" charset="0"/>
              </a:rPr>
              <a:t>    }</a:t>
            </a:r>
            <a:endParaRPr lang="en-US" altLang="zh-CN" sz="2400" dirty="0">
              <a:latin typeface="Times New Roman" panose="02020603050405020304" pitchFamily="18" charset="0"/>
              <a:ea typeface="+mn-ea"/>
              <a:cs typeface="Times New Roman" panose="02020603050405020304" pitchFamily="18" charset="0"/>
            </a:endParaRPr>
          </a:p>
          <a:p>
            <a:pPr>
              <a:spcBef>
                <a:spcPct val="0"/>
              </a:spcBef>
              <a:buClr>
                <a:schemeClr val="accent1"/>
              </a:buClr>
            </a:pP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err="1">
                <a:latin typeface="Times New Roman" panose="02020603050405020304" pitchFamily="18" charset="0"/>
                <a:ea typeface="楷体_GB2312" pitchFamily="49" charset="-122"/>
              </a:rPr>
              <a:t>int</a:t>
            </a:r>
            <a:r>
              <a:rPr lang="en-US" altLang="zh-CN" sz="2400" b="0" dirty="0">
                <a:latin typeface="Times New Roman" panose="02020603050405020304" pitchFamily="18" charset="0"/>
                <a:ea typeface="楷体_GB2312" pitchFamily="49" charset="-122"/>
              </a:rPr>
              <a:t> main( )</a:t>
            </a: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a:t>
            </a: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a:t>
            </a:r>
            <a:r>
              <a:rPr lang="en-US" altLang="zh-CN" sz="2400" dirty="0" err="1">
                <a:solidFill>
                  <a:srgbClr val="6600FF"/>
                </a:solidFill>
                <a:latin typeface="Times New Roman" panose="02020603050405020304" pitchFamily="18" charset="0"/>
                <a:ea typeface="楷体_GB2312" pitchFamily="49" charset="-122"/>
              </a:rPr>
              <a:t>int</a:t>
            </a:r>
            <a:r>
              <a:rPr lang="en-US" altLang="zh-CN" sz="2400" dirty="0">
                <a:solidFill>
                  <a:srgbClr val="6600FF"/>
                </a:solidFill>
                <a:latin typeface="Times New Roman" panose="02020603050405020304" pitchFamily="18" charset="0"/>
                <a:ea typeface="楷体_GB2312" pitchFamily="49" charset="-122"/>
              </a:rPr>
              <a:t> a, b,</a:t>
            </a:r>
            <a:r>
              <a:rPr lang="en-US" altLang="zh-CN" sz="2400" b="0" dirty="0">
                <a:latin typeface="Times New Roman" panose="02020603050405020304" pitchFamily="18" charset="0"/>
                <a:ea typeface="楷体_GB2312" pitchFamily="49" charset="-122"/>
              </a:rPr>
              <a:t> c;</a:t>
            </a: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a:t>
            </a:r>
            <a:r>
              <a:rPr lang="en-US" altLang="zh-CN" sz="2400" b="0" dirty="0" err="1">
                <a:latin typeface="Times New Roman" panose="02020603050405020304" pitchFamily="18" charset="0"/>
                <a:ea typeface="楷体_GB2312" pitchFamily="49" charset="-122"/>
              </a:rPr>
              <a:t>scanf</a:t>
            </a:r>
            <a:r>
              <a:rPr lang="en-US" altLang="zh-CN" sz="2400" b="0" dirty="0">
                <a:latin typeface="Times New Roman" panose="02020603050405020304" pitchFamily="18" charset="0"/>
                <a:ea typeface="楷体_GB2312" pitchFamily="49" charset="-122"/>
              </a:rPr>
              <a:t> (“%</a:t>
            </a:r>
            <a:r>
              <a:rPr lang="en-US" altLang="zh-CN" sz="2400" b="0" dirty="0" err="1">
                <a:latin typeface="Times New Roman" panose="02020603050405020304" pitchFamily="18" charset="0"/>
                <a:ea typeface="楷体_GB2312" pitchFamily="49" charset="-122"/>
              </a:rPr>
              <a:t>d%d</a:t>
            </a:r>
            <a:r>
              <a:rPr lang="en-US" altLang="zh-CN" sz="2400" b="0" dirty="0">
                <a:latin typeface="Times New Roman" panose="02020603050405020304" pitchFamily="18" charset="0"/>
                <a:ea typeface="楷体_GB2312" pitchFamily="49" charset="-122"/>
              </a:rPr>
              <a:t>”, &amp;a, &amp;b);</a:t>
            </a: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c = </a:t>
            </a:r>
            <a:r>
              <a:rPr lang="en-US" altLang="zh-CN" sz="2400" dirty="0">
                <a:latin typeface="Times New Roman" panose="02020603050405020304" pitchFamily="18" charset="0"/>
                <a:ea typeface="楷体_GB2312" pitchFamily="49" charset="-122"/>
              </a:rPr>
              <a:t>max(</a:t>
            </a:r>
            <a:r>
              <a:rPr lang="en-US" altLang="zh-CN" sz="2400" dirty="0">
                <a:solidFill>
                  <a:srgbClr val="6600FF"/>
                </a:solidFill>
                <a:latin typeface="Times New Roman" panose="02020603050405020304" pitchFamily="18" charset="0"/>
                <a:ea typeface="楷体_GB2312" pitchFamily="49" charset="-122"/>
              </a:rPr>
              <a:t>a, b</a:t>
            </a:r>
            <a:r>
              <a:rPr lang="en-US" altLang="zh-CN" sz="2400" dirty="0" smtClean="0">
                <a:latin typeface="Times New Roman" panose="02020603050405020304" pitchFamily="18" charset="0"/>
                <a:ea typeface="楷体_GB2312" pitchFamily="49" charset="-122"/>
              </a:rPr>
              <a:t>)</a:t>
            </a:r>
            <a:r>
              <a:rPr lang="en-US" altLang="zh-CN" sz="2400" b="0" dirty="0" smtClean="0">
                <a:latin typeface="Times New Roman" panose="02020603050405020304" pitchFamily="18" charset="0"/>
                <a:ea typeface="楷体_GB2312" pitchFamily="49" charset="-122"/>
              </a:rPr>
              <a:t>;   </a:t>
            </a:r>
            <a:r>
              <a:rPr lang="en-US" altLang="zh-CN" sz="2400" b="0" dirty="0" smtClean="0">
                <a:solidFill>
                  <a:srgbClr val="0070C0"/>
                </a:solidFill>
                <a:latin typeface="Times New Roman" panose="02020603050405020304" pitchFamily="18" charset="0"/>
                <a:ea typeface="楷体_GB2312" pitchFamily="49" charset="-122"/>
              </a:rPr>
              <a:t> </a:t>
            </a:r>
            <a:r>
              <a:rPr lang="en-US" altLang="zh-CN" sz="2000" dirty="0">
                <a:solidFill>
                  <a:srgbClr val="0070C0"/>
                </a:solidFill>
                <a:latin typeface="Times New Roman" panose="02020603050405020304" pitchFamily="18" charset="0"/>
                <a:cs typeface="Times New Roman" panose="02020603050405020304" pitchFamily="18" charset="0"/>
                <a:sym typeface="+mn-ea"/>
              </a:rPr>
              <a:t>//</a:t>
            </a:r>
            <a:r>
              <a:rPr lang="zh-CN" altLang="en-US" sz="2000" dirty="0">
                <a:solidFill>
                  <a:srgbClr val="0070C0"/>
                </a:solidFill>
                <a:latin typeface="Times New Roman" panose="02020603050405020304" pitchFamily="18" charset="0"/>
                <a:cs typeface="Times New Roman" panose="02020603050405020304" pitchFamily="18" charset="0"/>
                <a:sym typeface="+mn-ea"/>
              </a:rPr>
              <a:t>实参</a:t>
            </a:r>
            <a:r>
              <a:rPr lang="en-US" altLang="en-US" sz="2000" dirty="0">
                <a:solidFill>
                  <a:srgbClr val="0070C0"/>
                </a:solidFill>
                <a:latin typeface="Times New Roman" panose="02020603050405020304" pitchFamily="18" charset="0"/>
                <a:cs typeface="Times New Roman" panose="02020603050405020304" pitchFamily="18" charset="0"/>
                <a:sym typeface="+mn-ea"/>
              </a:rPr>
              <a:t>a,b</a:t>
            </a:r>
            <a:endParaRPr lang="en-US" altLang="zh-CN" sz="2000" dirty="0">
              <a:solidFill>
                <a:srgbClr val="0070C0"/>
              </a:solidFill>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a:t>
            </a:r>
            <a:r>
              <a:rPr lang="en-US" altLang="zh-CN" sz="2400" b="0" dirty="0" err="1">
                <a:latin typeface="Times New Roman" panose="02020603050405020304" pitchFamily="18" charset="0"/>
                <a:ea typeface="楷体_GB2312" pitchFamily="49" charset="-122"/>
              </a:rPr>
              <a:t>printf</a:t>
            </a:r>
            <a:r>
              <a:rPr lang="en-US" altLang="zh-CN" sz="2400" b="0" dirty="0">
                <a:latin typeface="Times New Roman" panose="02020603050405020304" pitchFamily="18" charset="0"/>
                <a:ea typeface="楷体_GB2312" pitchFamily="49" charset="-122"/>
              </a:rPr>
              <a:t> (“This max is: %d\n”, c);</a:t>
            </a: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return 0;</a:t>
            </a:r>
            <a:endParaRPr lang="en-US" altLang="zh-CN" sz="2400" b="0" dirty="0">
              <a:latin typeface="Times New Roman" panose="02020603050405020304" pitchFamily="18" charset="0"/>
              <a:ea typeface="楷体_GB2312" pitchFamily="49" charset="-122"/>
            </a:endParaRPr>
          </a:p>
          <a:p>
            <a:pPr>
              <a:spcBef>
                <a:spcPct val="0"/>
              </a:spcBef>
              <a:buClr>
                <a:schemeClr val="accent1"/>
              </a:buClr>
            </a:pPr>
            <a:r>
              <a:rPr lang="en-US" altLang="zh-CN" sz="2400" b="0" dirty="0">
                <a:latin typeface="Times New Roman" panose="02020603050405020304" pitchFamily="18" charset="0"/>
                <a:ea typeface="楷体_GB2312" pitchFamily="49" charset="-122"/>
              </a:rPr>
              <a:t>   }</a:t>
            </a:r>
            <a:endParaRPr lang="zh-CN" altLang="en-US" sz="2400" b="0" dirty="0">
              <a:latin typeface="Times New Roman" panose="02020603050405020304" pitchFamily="18" charset="0"/>
              <a:ea typeface="楷体_GB2312" pitchFamily="49" charset="-122"/>
            </a:endParaRPr>
          </a:p>
        </p:txBody>
      </p:sp>
      <p:graphicFrame>
        <p:nvGraphicFramePr>
          <p:cNvPr id="23557" name="Group 5"/>
          <p:cNvGraphicFramePr>
            <a:graphicFrameLocks noGrp="1"/>
          </p:cNvGraphicFramePr>
          <p:nvPr/>
        </p:nvGraphicFramePr>
        <p:xfrm>
          <a:off x="6596063" y="3933190"/>
          <a:ext cx="1000125" cy="535305"/>
        </p:xfrm>
        <a:graphic>
          <a:graphicData uri="http://schemas.openxmlformats.org/drawingml/2006/table">
            <a:tbl>
              <a:tblPr/>
              <a:tblGrid>
                <a:gridCol w="500062"/>
                <a:gridCol w="500063"/>
              </a:tblGrid>
              <a:tr h="258763">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100" b="1" i="0" u="none" strike="noStrike" cap="none" normalizeH="0" baseline="0" smtClean="0">
                          <a:ln>
                            <a:noFill/>
                          </a:ln>
                          <a:solidFill>
                            <a:srgbClr val="FF0000"/>
                          </a:solidFill>
                          <a:effectLst/>
                          <a:latin typeface="Times New Roman" panose="02020603050405020304" pitchFamily="18" charset="0"/>
                          <a:ea typeface="黑体" panose="02010609060101010101" pitchFamily="49" charset="-122"/>
                        </a:rPr>
                        <a:t>2006</a:t>
                      </a:r>
                      <a:endParaRPr kumimoji="0" lang="en-US" altLang="zh-CN" sz="1100" b="1" i="0" u="none" strike="noStrike" cap="none" normalizeH="0" baseline="0" smtClean="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rowSpan="2">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800" b="1" i="0" u="none" strike="noStrike" cap="none" normalizeH="0" baseline="0" smtClean="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7622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100" b="1" i="0" u="none" strike="noStrike" cap="none" normalizeH="0" baseline="0" dirty="0" smtClean="0">
                          <a:ln>
                            <a:noFill/>
                          </a:ln>
                          <a:solidFill>
                            <a:srgbClr val="FF0000"/>
                          </a:solidFill>
                          <a:effectLst/>
                          <a:latin typeface="Times New Roman" panose="02020603050405020304" pitchFamily="18" charset="0"/>
                          <a:ea typeface="黑体" panose="02010609060101010101" pitchFamily="49" charset="-122"/>
                        </a:rPr>
                        <a:t>2007</a:t>
                      </a:r>
                      <a:endParaRPr kumimoji="0" lang="en-US" altLang="zh-CN" sz="1100" b="1" i="0" u="none" strike="noStrike" cap="none" normalizeH="0" baseline="0" dirty="0" smtClean="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vMerge="1">
                  <a:tcPr/>
                </a:tc>
              </a:tr>
            </a:tbl>
          </a:graphicData>
        </a:graphic>
      </p:graphicFrame>
      <p:graphicFrame>
        <p:nvGraphicFramePr>
          <p:cNvPr id="23567" name="Group 15"/>
          <p:cNvGraphicFramePr>
            <a:graphicFrameLocks noGrp="1"/>
          </p:cNvGraphicFramePr>
          <p:nvPr/>
        </p:nvGraphicFramePr>
        <p:xfrm>
          <a:off x="7667625" y="3933190"/>
          <a:ext cx="1000125" cy="525780"/>
        </p:xfrm>
        <a:graphic>
          <a:graphicData uri="http://schemas.openxmlformats.org/drawingml/2006/table">
            <a:tbl>
              <a:tblPr/>
              <a:tblGrid>
                <a:gridCol w="519113"/>
                <a:gridCol w="481012"/>
              </a:tblGrid>
              <a:tr h="258763">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100" b="1" i="0" u="none" strike="noStrike" cap="none" normalizeH="0" baseline="0" dirty="0" smtClean="0">
                          <a:ln>
                            <a:noFill/>
                          </a:ln>
                          <a:solidFill>
                            <a:srgbClr val="FF0000"/>
                          </a:solidFill>
                          <a:effectLst/>
                          <a:latin typeface="Times New Roman" panose="02020603050405020304" pitchFamily="18" charset="0"/>
                          <a:ea typeface="黑体" panose="02010609060101010101" pitchFamily="49" charset="-122"/>
                        </a:rPr>
                        <a:t>2020</a:t>
                      </a:r>
                      <a:endParaRPr kumimoji="0" lang="en-US" altLang="zh-CN" sz="1100" b="1" i="0" u="none" strike="noStrike" cap="none" normalizeH="0" baseline="0" dirty="0" smtClean="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rowSpan="2">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800" b="1" i="0" u="none" strike="noStrike" cap="none" normalizeH="0" baseline="0" smtClean="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6700">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100" b="1" i="0" u="none" strike="noStrike" cap="none" normalizeH="0" baseline="0" dirty="0" smtClean="0">
                          <a:ln>
                            <a:noFill/>
                          </a:ln>
                          <a:solidFill>
                            <a:srgbClr val="FF0000"/>
                          </a:solidFill>
                          <a:effectLst/>
                          <a:latin typeface="Times New Roman" panose="02020603050405020304" pitchFamily="18" charset="0"/>
                          <a:ea typeface="黑体" panose="02010609060101010101" pitchFamily="49" charset="-122"/>
                        </a:rPr>
                        <a:t>2021</a:t>
                      </a:r>
                      <a:endParaRPr kumimoji="0" lang="en-US" altLang="zh-CN" sz="1100" b="1" i="0" u="none" strike="noStrike" cap="none" normalizeH="0" baseline="0" dirty="0" smtClean="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vMerge="1">
                  <a:tcPr/>
                </a:tc>
              </a:tr>
            </a:tbl>
          </a:graphicData>
        </a:graphic>
      </p:graphicFrame>
      <p:graphicFrame>
        <p:nvGraphicFramePr>
          <p:cNvPr id="23577" name="Group 25"/>
          <p:cNvGraphicFramePr>
            <a:graphicFrameLocks noGrp="1"/>
          </p:cNvGraphicFramePr>
          <p:nvPr>
            <p:custDataLst>
              <p:tags r:id="rId1"/>
            </p:custDataLst>
          </p:nvPr>
        </p:nvGraphicFramePr>
        <p:xfrm>
          <a:off x="6226810" y="2887028"/>
          <a:ext cx="1223963" cy="647700"/>
        </p:xfrm>
        <a:graphic>
          <a:graphicData uri="http://schemas.openxmlformats.org/drawingml/2006/table">
            <a:tbl>
              <a:tblPr/>
              <a:tblGrid>
                <a:gridCol w="633086"/>
                <a:gridCol w="590877"/>
              </a:tblGrid>
              <a:tr h="31629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100" b="1" i="0" u="none" strike="noStrike" cap="none" normalizeH="0" baseline="0" dirty="0" smtClean="0">
                          <a:ln>
                            <a:noFill/>
                          </a:ln>
                          <a:solidFill>
                            <a:schemeClr val="bg1"/>
                          </a:solidFill>
                          <a:effectLst/>
                          <a:latin typeface="Times New Roman" panose="02020603050405020304" pitchFamily="18" charset="0"/>
                          <a:ea typeface="+mn-ea"/>
                          <a:cs typeface="Times New Roman" panose="02020603050405020304" pitchFamily="18" charset="0"/>
                        </a:rPr>
                        <a:t>3910</a:t>
                      </a:r>
                      <a:endParaRPr kumimoji="0" lang="en-US" sz="1100" b="1" i="0" u="none" strike="noStrike" cap="none" normalizeH="0" baseline="0" dirty="0" smtClean="0">
                        <a:ln>
                          <a:noFill/>
                        </a:ln>
                        <a:solidFill>
                          <a:schemeClr val="bg1"/>
                        </a:solidFill>
                        <a:effectLst/>
                        <a:latin typeface="Times New Roman" panose="02020603050405020304" pitchFamily="18" charset="0"/>
                        <a:ea typeface="+mn-ea"/>
                        <a:cs typeface="Times New Roman" panose="02020603050405020304" pitchFamily="18" charset="0"/>
                      </a:endParaRPr>
                    </a:p>
                  </a:txBody>
                  <a:tcPr marL="91427" marR="91427"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2800" b="1" i="0" u="none" strike="noStrike" cap="none" normalizeH="0" baseline="0" dirty="0" smtClean="0">
                        <a:ln>
                          <a:noFill/>
                        </a:ln>
                        <a:solidFill>
                          <a:schemeClr val="bg1"/>
                        </a:solidFill>
                        <a:effectLst/>
                        <a:latin typeface="Times New Roman" panose="02020603050405020304" pitchFamily="18" charset="0"/>
                        <a:ea typeface="+mn-ea"/>
                        <a:cs typeface="Times New Roman" panose="02020603050405020304" pitchFamily="18" charset="0"/>
                      </a:endParaRPr>
                    </a:p>
                  </a:txBody>
                  <a:tcPr marL="91427" marR="91427"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3141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100" b="1" i="0" u="none" strike="noStrike" cap="none" normalizeH="0" baseline="0" dirty="0" smtClean="0">
                          <a:ln>
                            <a:noFill/>
                          </a:ln>
                          <a:solidFill>
                            <a:schemeClr val="bg1"/>
                          </a:solidFill>
                          <a:effectLst/>
                          <a:latin typeface="Times New Roman" panose="02020603050405020304" pitchFamily="18" charset="0"/>
                          <a:ea typeface="+mn-ea"/>
                          <a:cs typeface="Times New Roman" panose="02020603050405020304" pitchFamily="18" charset="0"/>
                        </a:rPr>
                        <a:t>3911</a:t>
                      </a:r>
                      <a:endParaRPr kumimoji="0" lang="zh-CN" altLang="en-US" sz="1100" b="1" i="0" u="none" strike="noStrike" cap="none" normalizeH="0" baseline="0" dirty="0" smtClean="0">
                        <a:ln>
                          <a:noFill/>
                        </a:ln>
                        <a:solidFill>
                          <a:schemeClr val="bg1"/>
                        </a:solidFill>
                        <a:effectLst/>
                        <a:latin typeface="Times New Roman" panose="02020603050405020304" pitchFamily="18" charset="0"/>
                        <a:ea typeface="+mn-ea"/>
                        <a:cs typeface="Times New Roman" panose="02020603050405020304" pitchFamily="18" charset="0"/>
                      </a:endParaRPr>
                    </a:p>
                  </a:txBody>
                  <a:tcPr marL="91427" marR="91427"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vMerge="1">
                  <a:tcPr/>
                </a:tc>
              </a:tr>
            </a:tbl>
          </a:graphicData>
        </a:graphic>
      </p:graphicFrame>
      <p:graphicFrame>
        <p:nvGraphicFramePr>
          <p:cNvPr id="28722" name="Group 50"/>
          <p:cNvGraphicFramePr>
            <a:graphicFrameLocks noGrp="1"/>
          </p:cNvGraphicFramePr>
          <p:nvPr/>
        </p:nvGraphicFramePr>
        <p:xfrm>
          <a:off x="7667625" y="2887028"/>
          <a:ext cx="1008063" cy="649287"/>
        </p:xfrm>
        <a:graphic>
          <a:graphicData uri="http://schemas.openxmlformats.org/drawingml/2006/table">
            <a:tbl>
              <a:tblPr/>
              <a:tblGrid>
                <a:gridCol w="523875"/>
                <a:gridCol w="484188"/>
              </a:tblGrid>
              <a:tr h="314325">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1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380</a:t>
                      </a:r>
                      <a:r>
                        <a:rPr kumimoji="0" lang="en-US" altLang="zh-CN" sz="11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0</a:t>
                      </a:r>
                      <a:endParaRPr kumimoji="0" lang="en-US" altLang="zh-CN" sz="11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3496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1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3801</a:t>
                      </a:r>
                      <a:endParaRPr kumimoji="0" lang="en-US" altLang="zh-CN" sz="11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vMerge="1">
                  <a:tcPr/>
                </a:tc>
              </a:tr>
            </a:tbl>
          </a:graphicData>
        </a:graphic>
      </p:graphicFrame>
      <p:sp>
        <p:nvSpPr>
          <p:cNvPr id="23599" name="箭头 1091"/>
          <p:cNvSpPr>
            <a:spLocks noChangeShapeType="1"/>
          </p:cNvSpPr>
          <p:nvPr/>
        </p:nvSpPr>
        <p:spPr bwMode="auto">
          <a:xfrm>
            <a:off x="6443980" y="1736725"/>
            <a:ext cx="431800" cy="115189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0" name="箭头 1091"/>
          <p:cNvSpPr>
            <a:spLocks noChangeShapeType="1"/>
          </p:cNvSpPr>
          <p:nvPr/>
        </p:nvSpPr>
        <p:spPr bwMode="auto">
          <a:xfrm>
            <a:off x="7237095" y="1994535"/>
            <a:ext cx="862330" cy="821055"/>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1" name="TextBox 12"/>
          <p:cNvSpPr txBox="1">
            <a:spLocks noChangeArrowheads="1"/>
          </p:cNvSpPr>
          <p:nvPr/>
        </p:nvSpPr>
        <p:spPr bwMode="auto">
          <a:xfrm flipH="1">
            <a:off x="6084888" y="3861753"/>
            <a:ext cx="431800" cy="398780"/>
          </a:xfrm>
          <a:prstGeom prst="rect">
            <a:avLst/>
          </a:prstGeom>
          <a:solidFill>
            <a:srgbClr val="FFFF00"/>
          </a:solidFill>
          <a:ln w="12700">
            <a:solidFill>
              <a:schemeClr val="tx1"/>
            </a:solidFill>
            <a:miter lim="800000"/>
          </a:ln>
        </p:spPr>
        <p:txBody>
          <a:bodyPr>
            <a:spAutoFit/>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0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0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792" name="TextBox 13"/>
          <p:cNvSpPr txBox="1">
            <a:spLocks noChangeArrowheads="1"/>
          </p:cNvSpPr>
          <p:nvPr/>
        </p:nvSpPr>
        <p:spPr bwMode="auto">
          <a:xfrm flipH="1">
            <a:off x="8748713" y="3933190"/>
            <a:ext cx="431800" cy="398780"/>
          </a:xfrm>
          <a:prstGeom prst="rect">
            <a:avLst/>
          </a:prstGeom>
          <a:solidFill>
            <a:srgbClr val="FFFF00"/>
          </a:solidFill>
          <a:ln w="12700">
            <a:solidFill>
              <a:schemeClr val="tx1"/>
            </a:solidFill>
            <a:miter lim="800000"/>
          </a:ln>
        </p:spPr>
        <p:txBody>
          <a:bodyPr>
            <a:spAutoFit/>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0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0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箭头 1091"/>
          <p:cNvSpPr>
            <a:spLocks noChangeShapeType="1"/>
          </p:cNvSpPr>
          <p:nvPr/>
        </p:nvSpPr>
        <p:spPr bwMode="auto">
          <a:xfrm>
            <a:off x="5429885" y="2800350"/>
            <a:ext cx="685800" cy="2259965"/>
          </a:xfrm>
          <a:prstGeom prst="line">
            <a:avLst/>
          </a:prstGeom>
          <a:noFill/>
          <a:ln w="5715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7" name="Text Box 53"/>
          <p:cNvSpPr txBox="1">
            <a:spLocks noChangeArrowheads="1"/>
          </p:cNvSpPr>
          <p:nvPr/>
        </p:nvSpPr>
        <p:spPr bwMode="auto">
          <a:xfrm>
            <a:off x="6834188" y="2925128"/>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solidFill>
                  <a:schemeClr val="accent3"/>
                </a:solidFill>
                <a:latin typeface="Times New Roman" panose="02020603050405020304" pitchFamily="18" charset="0"/>
              </a:rPr>
              <a:t>3</a:t>
            </a:r>
            <a:endParaRPr lang="en-US" altLang="zh-CN" sz="2800" dirty="0">
              <a:solidFill>
                <a:schemeClr val="accent3"/>
              </a:solidFill>
              <a:latin typeface="Times New Roman" panose="02020603050405020304" pitchFamily="18" charset="0"/>
            </a:endParaRPr>
          </a:p>
        </p:txBody>
      </p:sp>
      <p:sp>
        <p:nvSpPr>
          <p:cNvPr id="31798" name="Text Box 54"/>
          <p:cNvSpPr txBox="1">
            <a:spLocks noChangeArrowheads="1"/>
          </p:cNvSpPr>
          <p:nvPr/>
        </p:nvSpPr>
        <p:spPr bwMode="auto">
          <a:xfrm>
            <a:off x="8243888" y="2925128"/>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solidFill>
                  <a:schemeClr val="accent3"/>
                </a:solidFill>
                <a:latin typeface="Times New Roman" panose="02020603050405020304" pitchFamily="18" charset="0"/>
              </a:rPr>
              <a:t>2</a:t>
            </a:r>
            <a:endParaRPr lang="en-US" altLang="zh-CN" sz="2800" dirty="0">
              <a:solidFill>
                <a:schemeClr val="accent3"/>
              </a:solidFill>
              <a:latin typeface="Times New Roman" panose="02020603050405020304" pitchFamily="18" charset="0"/>
            </a:endParaRPr>
          </a:p>
        </p:txBody>
      </p:sp>
      <p:sp>
        <p:nvSpPr>
          <p:cNvPr id="31799" name="Line 55"/>
          <p:cNvSpPr>
            <a:spLocks noChangeShapeType="1"/>
          </p:cNvSpPr>
          <p:nvPr/>
        </p:nvSpPr>
        <p:spPr bwMode="auto">
          <a:xfrm flipH="1" flipV="1">
            <a:off x="6934199" y="3429505"/>
            <a:ext cx="303213" cy="433388"/>
          </a:xfrm>
          <a:prstGeom prst="line">
            <a:avLst/>
          </a:prstGeom>
          <a:noFill/>
          <a:ln w="76200" cmpd="tri">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0" name="Line 56"/>
          <p:cNvSpPr>
            <a:spLocks noChangeShapeType="1"/>
          </p:cNvSpPr>
          <p:nvPr/>
        </p:nvSpPr>
        <p:spPr bwMode="auto">
          <a:xfrm flipH="1" flipV="1">
            <a:off x="8388102" y="3429505"/>
            <a:ext cx="71686" cy="467965"/>
          </a:xfrm>
          <a:prstGeom prst="line">
            <a:avLst/>
          </a:prstGeom>
          <a:noFill/>
          <a:ln w="76200" cmpd="tri">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1" name="Text Box 57"/>
          <p:cNvSpPr txBox="1">
            <a:spLocks noChangeArrowheads="1"/>
          </p:cNvSpPr>
          <p:nvPr/>
        </p:nvSpPr>
        <p:spPr bwMode="auto">
          <a:xfrm>
            <a:off x="7237487" y="3572828"/>
            <a:ext cx="11509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dirty="0">
                <a:solidFill>
                  <a:schemeClr val="tx1"/>
                </a:solidFill>
                <a:latin typeface="黑体" panose="02010609060101010101" pitchFamily="49" charset="-122"/>
                <a:ea typeface="黑体" panose="02010609060101010101" pitchFamily="49" charset="-122"/>
              </a:rPr>
              <a:t>单向赋值</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1804" name="Text Box 60"/>
          <p:cNvSpPr txBox="1">
            <a:spLocks noChangeArrowheads="1"/>
          </p:cNvSpPr>
          <p:nvPr/>
        </p:nvSpPr>
        <p:spPr bwMode="auto">
          <a:xfrm>
            <a:off x="7164388" y="393319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rgbClr val="FF0000"/>
                </a:solidFill>
                <a:latin typeface="Times New Roman" panose="02020603050405020304" pitchFamily="18" charset="0"/>
              </a:rPr>
              <a:t>3</a:t>
            </a:r>
            <a:endParaRPr lang="en-US" altLang="zh-CN" sz="2800">
              <a:solidFill>
                <a:srgbClr val="FF0000"/>
              </a:solidFill>
              <a:latin typeface="Times New Roman" panose="02020603050405020304" pitchFamily="18" charset="0"/>
            </a:endParaRPr>
          </a:p>
        </p:txBody>
      </p:sp>
      <p:sp>
        <p:nvSpPr>
          <p:cNvPr id="31805" name="Text Box 61"/>
          <p:cNvSpPr txBox="1">
            <a:spLocks noChangeArrowheads="1"/>
          </p:cNvSpPr>
          <p:nvPr/>
        </p:nvSpPr>
        <p:spPr bwMode="auto">
          <a:xfrm>
            <a:off x="8243888" y="393319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solidFill>
                  <a:srgbClr val="FF0000"/>
                </a:solidFill>
                <a:latin typeface="Times New Roman" panose="02020603050405020304" pitchFamily="18" charset="0"/>
              </a:rPr>
              <a:t>2</a:t>
            </a:r>
            <a:endParaRPr lang="en-US" altLang="zh-CN" sz="2800" dirty="0">
              <a:solidFill>
                <a:srgbClr val="FF0000"/>
              </a:solidFill>
              <a:latin typeface="Times New Roman" panose="02020603050405020304" pitchFamily="18" charset="0"/>
            </a:endParaRPr>
          </a:p>
        </p:txBody>
      </p:sp>
      <p:sp>
        <p:nvSpPr>
          <p:cNvPr id="3" name="TextBox 13"/>
          <p:cNvSpPr txBox="1">
            <a:spLocks noChangeArrowheads="1"/>
          </p:cNvSpPr>
          <p:nvPr>
            <p:custDataLst>
              <p:tags r:id="rId2"/>
            </p:custDataLst>
          </p:nvPr>
        </p:nvSpPr>
        <p:spPr bwMode="auto">
          <a:xfrm flipH="1">
            <a:off x="5724843" y="2886075"/>
            <a:ext cx="431800" cy="368300"/>
          </a:xfrm>
          <a:prstGeom prst="rect">
            <a:avLst/>
          </a:prstGeom>
          <a:solidFill>
            <a:srgbClr val="FF0000"/>
          </a:solidFill>
          <a:ln w="12700">
            <a:solidFill>
              <a:schemeClr val="tx1"/>
            </a:solidFill>
            <a:miter lim="800000"/>
          </a:ln>
        </p:spPr>
        <p:txBody>
          <a:bodyPr>
            <a:spAutoFit/>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1800" b="0">
                <a:solidFill>
                  <a:schemeClr val="bg1"/>
                </a:solidFill>
                <a:latin typeface="Times New Roman" panose="02020603050405020304" pitchFamily="18" charset="0"/>
                <a:ea typeface="宋体" panose="02010600030101010101" pitchFamily="2" charset="-122"/>
              </a:rPr>
              <a:t>x</a:t>
            </a:r>
            <a:endParaRPr lang="en-US" altLang="zh-CN" sz="1800" b="0">
              <a:solidFill>
                <a:schemeClr val="bg1"/>
              </a:solidFill>
              <a:latin typeface="Times New Roman" panose="02020603050405020304" pitchFamily="18" charset="0"/>
              <a:ea typeface="宋体" panose="02010600030101010101" pitchFamily="2" charset="-122"/>
            </a:endParaRPr>
          </a:p>
        </p:txBody>
      </p:sp>
      <p:sp>
        <p:nvSpPr>
          <p:cNvPr id="4" name="TextBox 13"/>
          <p:cNvSpPr txBox="1">
            <a:spLocks noChangeArrowheads="1"/>
          </p:cNvSpPr>
          <p:nvPr>
            <p:custDataLst>
              <p:tags r:id="rId3"/>
            </p:custDataLst>
          </p:nvPr>
        </p:nvSpPr>
        <p:spPr bwMode="auto">
          <a:xfrm flipH="1">
            <a:off x="8675688" y="2446655"/>
            <a:ext cx="431800" cy="368300"/>
          </a:xfrm>
          <a:prstGeom prst="rect">
            <a:avLst/>
          </a:prstGeom>
          <a:solidFill>
            <a:srgbClr val="FF0000"/>
          </a:solidFill>
          <a:ln w="12700">
            <a:solidFill>
              <a:schemeClr val="tx1"/>
            </a:solidFill>
            <a:miter lim="800000"/>
          </a:ln>
        </p:spPr>
        <p:txBody>
          <a:bodyPr>
            <a:spAutoFit/>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1800" b="0">
                <a:solidFill>
                  <a:schemeClr val="bg1"/>
                </a:solidFill>
                <a:latin typeface="Times New Roman" panose="02020603050405020304" pitchFamily="18" charset="0"/>
                <a:ea typeface="宋体" panose="02010600030101010101" pitchFamily="2" charset="-122"/>
              </a:rPr>
              <a:t>y</a:t>
            </a:r>
            <a:endParaRPr lang="en-US" altLang="zh-CN" sz="1800" b="0">
              <a:solidFill>
                <a:schemeClr val="bg1"/>
              </a:solidFill>
              <a:latin typeface="Times New Roman" panose="02020603050405020304" pitchFamily="18" charset="0"/>
              <a:ea typeface="宋体" panose="02010600030101010101" pitchFamily="2" charset="-122"/>
            </a:endParaRPr>
          </a:p>
        </p:txBody>
      </p:sp>
      <p:sp>
        <p:nvSpPr>
          <p:cNvPr id="72706" name="Rectangle 2"/>
          <p:cNvSpPr>
            <a:spLocks noGrp="1" noChangeArrowheads="1"/>
          </p:cNvSpPr>
          <p:nvPr>
            <p:custDataLst>
              <p:tags r:id="rId4"/>
            </p:custDataLst>
          </p:nvPr>
        </p:nvSpPr>
        <p:spPr>
          <a:xfrm>
            <a:off x="271145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smtClean="0">
                <a:latin typeface="黑体" panose="02010609060101010101" pitchFamily="49" charset="-122"/>
                <a:ea typeface="黑体" panose="02010609060101010101" pitchFamily="49" charset="-122"/>
              </a:rPr>
              <a:t>指针变量作为函数参数</a:t>
            </a:r>
            <a:endParaRPr lang="zh-CN" altLang="en-US" sz="360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28688" y="1711325"/>
            <a:ext cx="6929437" cy="4454525"/>
          </a:xfrm>
        </p:spPr>
        <p:txBody>
          <a:bodyPr/>
          <a:lstStyle/>
          <a:p>
            <a:r>
              <a:rPr lang="zh-CN" altLang="en-US" smtClean="0">
                <a:latin typeface="黑体" panose="02010609060101010101" pitchFamily="49" charset="-122"/>
                <a:ea typeface="黑体" panose="02010609060101010101" pitchFamily="49" charset="-122"/>
              </a:rPr>
              <a:t>指针变量可以保存如下几种地址：</a:t>
            </a:r>
            <a:endParaRPr lang="en-US" altLang="zh-CN" smtClean="0">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单个变量的地址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zh-CN" altLang="en-US" b="1" smtClean="0">
              <a:solidFill>
                <a:srgbClr val="FF0000"/>
              </a:solidFill>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数组的地址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zh-CN" altLang="en-US" b="1" smtClean="0">
              <a:solidFill>
                <a:srgbClr val="FF0000"/>
              </a:solidFill>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函数的地址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以上都可以作为函数的参数</a:t>
            </a:r>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72706" name="Rectangle 2"/>
          <p:cNvSpPr>
            <a:spLocks noGrp="1" noChangeArrowheads="1"/>
          </p:cNvSpPr>
          <p:nvPr>
            <p:ph type="title" idx="4294967295"/>
            <p:custDataLst>
              <p:tags r:id="rId1"/>
            </p:custDataLst>
          </p:nvPr>
        </p:nvSpPr>
        <p:spPr>
          <a:xfrm>
            <a:off x="2711450" y="260350"/>
            <a:ext cx="6324600" cy="533400"/>
          </a:xfrm>
        </p:spPr>
        <p:txBody>
          <a:bodyPr/>
          <a:p>
            <a:r>
              <a:rPr lang="zh-CN" altLang="en-US" sz="3600" smtClean="0">
                <a:latin typeface="黑体" panose="02010609060101010101" pitchFamily="49" charset="-122"/>
                <a:ea typeface="黑体" panose="02010609060101010101" pitchFamily="49" charset="-122"/>
              </a:rPr>
              <a:t>指针变量作为函数参数</a:t>
            </a:r>
            <a:endParaRPr lang="zh-CN" altLang="en-US" sz="360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711450" y="260350"/>
            <a:ext cx="6324600" cy="533400"/>
          </a:xfrm>
        </p:spPr>
        <p:txBody>
          <a:bodyPr/>
          <a:lstStyle/>
          <a:p>
            <a:r>
              <a:rPr lang="zh-CN" altLang="en-US" sz="3600" smtClean="0">
                <a:latin typeface="黑体" panose="02010609060101010101" pitchFamily="49" charset="-122"/>
                <a:ea typeface="黑体" panose="02010609060101010101" pitchFamily="49" charset="-122"/>
              </a:rPr>
              <a:t>单个变量的指针作为函数参数</a:t>
            </a:r>
            <a:endParaRPr lang="zh-CN" altLang="en-US" sz="3600" smtClean="0">
              <a:latin typeface="黑体" panose="02010609060101010101" pitchFamily="49" charset="-122"/>
              <a:ea typeface="黑体" panose="02010609060101010101" pitchFamily="49" charset="-122"/>
            </a:endParaRPr>
          </a:p>
        </p:txBody>
      </p:sp>
      <p:sp>
        <p:nvSpPr>
          <p:cNvPr id="75779" name="Rectangle 3"/>
          <p:cNvSpPr>
            <a:spLocks noGrp="1" noChangeArrowheads="1"/>
          </p:cNvSpPr>
          <p:nvPr>
            <p:ph type="body" idx="1"/>
          </p:nvPr>
        </p:nvSpPr>
        <p:spPr>
          <a:xfrm>
            <a:off x="71438" y="1357313"/>
            <a:ext cx="8893175" cy="1014412"/>
          </a:xfrm>
        </p:spPr>
        <p:txBody>
          <a:bodyPr/>
          <a:lstStyle/>
          <a:p>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例：输入两个数</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，编写一个函数</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swap</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，利用指向</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的指针变量</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pb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，完成先输出</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，再输出</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的功能。</a:t>
            </a:r>
            <a:endParaRPr lang="zh-CN" altLang="en-US" sz="240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0" name="Rectangle 4"/>
          <p:cNvSpPr>
            <a:spLocks noChangeArrowheads="1"/>
          </p:cNvSpPr>
          <p:nvPr/>
        </p:nvSpPr>
        <p:spPr bwMode="auto">
          <a:xfrm>
            <a:off x="34925" y="2420938"/>
            <a:ext cx="5616575" cy="4392612"/>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sz="2800" b="1" dirty="0" smtClean="0">
                <a:solidFill>
                  <a:srgbClr val="FF0000"/>
                </a:solidFill>
              </a:rPr>
              <a:t>void swap</a:t>
            </a:r>
            <a:r>
              <a:rPr lang="en-US" altLang="zh-CN" sz="2800" dirty="0" smtClean="0"/>
              <a:t> </a:t>
            </a:r>
            <a:r>
              <a:rPr lang="en-US" altLang="zh-CN" sz="2800" dirty="0"/>
              <a:t>( </a:t>
            </a:r>
            <a:r>
              <a:rPr lang="en-US" altLang="zh-CN" sz="2800" dirty="0" err="1">
                <a:solidFill>
                  <a:srgbClr val="CC3300"/>
                </a:solidFill>
              </a:rPr>
              <a:t>int</a:t>
            </a:r>
            <a:r>
              <a:rPr lang="en-US" altLang="zh-CN" sz="2800" dirty="0">
                <a:solidFill>
                  <a:srgbClr val="CC3300"/>
                </a:solidFill>
              </a:rPr>
              <a:t> *p, </a:t>
            </a:r>
            <a:r>
              <a:rPr lang="en-US" altLang="zh-CN" sz="2800" dirty="0" err="1">
                <a:solidFill>
                  <a:srgbClr val="CC3300"/>
                </a:solidFill>
              </a:rPr>
              <a:t>int</a:t>
            </a:r>
            <a:r>
              <a:rPr lang="en-US" altLang="zh-CN" sz="2800" dirty="0">
                <a:solidFill>
                  <a:srgbClr val="CC3300"/>
                </a:solidFill>
              </a:rPr>
              <a:t> *q</a:t>
            </a:r>
            <a:r>
              <a:rPr lang="en-US" altLang="zh-CN" sz="2800" dirty="0"/>
              <a:t> ) </a:t>
            </a:r>
            <a:r>
              <a:rPr lang="en-US" altLang="zh-CN" sz="2800" dirty="0" smtClean="0"/>
              <a:t>;</a:t>
            </a:r>
            <a:endParaRPr lang="zh-CN" altLang="en-US" sz="2800" dirty="0">
              <a:solidFill>
                <a:srgbClr val="CC3300"/>
              </a:solidFill>
            </a:endParaRPr>
          </a:p>
          <a:p>
            <a:pPr>
              <a:lnSpc>
                <a:spcPct val="80000"/>
              </a:lnSpc>
              <a:buFont typeface="Wingdings" panose="05000000000000000000" pitchFamily="2" charset="2"/>
              <a:buNone/>
            </a:pPr>
            <a:endParaRPr lang="en-US" altLang="zh-CN" sz="2800" dirty="0"/>
          </a:p>
          <a:p>
            <a:pPr>
              <a:lnSpc>
                <a:spcPct val="80000"/>
              </a:lnSpc>
              <a:buFont typeface="Wingdings" panose="05000000000000000000" pitchFamily="2" charset="2"/>
              <a:buNone/>
            </a:pPr>
            <a:r>
              <a:rPr kumimoji="1" lang="en-US" altLang="zh-CN" sz="2800" dirty="0" err="1"/>
              <a:t>int</a:t>
            </a:r>
            <a:r>
              <a:rPr kumimoji="1" lang="en-US" altLang="zh-CN" sz="2800" dirty="0"/>
              <a:t> main ( )</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dirty="0" err="1">
                <a:solidFill>
                  <a:srgbClr val="CC3300"/>
                </a:solidFill>
              </a:rPr>
              <a:t>int</a:t>
            </a:r>
            <a:r>
              <a:rPr kumimoji="1" lang="en-US" altLang="zh-CN" sz="2800" dirty="0">
                <a:solidFill>
                  <a:srgbClr val="CC3300"/>
                </a:solidFill>
              </a:rPr>
              <a:t> </a:t>
            </a:r>
            <a:r>
              <a:rPr kumimoji="1" lang="en-US" altLang="zh-CN" sz="2800" dirty="0"/>
              <a:t>a, b,</a:t>
            </a:r>
            <a:r>
              <a:rPr kumimoji="1" lang="en-US" altLang="zh-CN" sz="2800" dirty="0">
                <a:solidFill>
                  <a:srgbClr val="CC3300"/>
                </a:solidFill>
              </a:rPr>
              <a:t>*pa,*</a:t>
            </a:r>
            <a:r>
              <a:rPr kumimoji="1" lang="en-US" altLang="zh-CN" sz="2800" dirty="0" err="1">
                <a:solidFill>
                  <a:srgbClr val="CC3300"/>
                </a:solidFill>
              </a:rPr>
              <a:t>pb</a:t>
            </a:r>
            <a:r>
              <a:rPr kumimoji="1" lang="en-US" altLang="zh-CN" sz="2800" dirty="0"/>
              <a:t>;</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dirty="0" err="1"/>
              <a:t>printf</a:t>
            </a:r>
            <a:r>
              <a:rPr kumimoji="1" lang="en-US" altLang="zh-CN" sz="2800" dirty="0"/>
              <a:t> (“please input a and b:”);</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dirty="0" err="1"/>
              <a:t>scanf</a:t>
            </a:r>
            <a:r>
              <a:rPr kumimoji="1" lang="en-US" altLang="zh-CN" sz="2800" dirty="0"/>
              <a:t> ( “%d  %</a:t>
            </a:r>
            <a:r>
              <a:rPr kumimoji="1" lang="en-US" altLang="zh-CN" sz="2800" dirty="0" err="1"/>
              <a:t>d”,&amp;a</a:t>
            </a:r>
            <a:r>
              <a:rPr kumimoji="1" lang="en-US" altLang="zh-CN" sz="2800" dirty="0"/>
              <a:t>, &amp;b);</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b="1" dirty="0">
                <a:solidFill>
                  <a:srgbClr val="CC3300"/>
                </a:solidFill>
              </a:rPr>
              <a:t>pa=&amp;a; </a:t>
            </a:r>
            <a:r>
              <a:rPr kumimoji="1" lang="en-US" altLang="zh-CN" sz="2800" b="1" dirty="0" err="1">
                <a:solidFill>
                  <a:srgbClr val="CC3300"/>
                </a:solidFill>
              </a:rPr>
              <a:t>pb</a:t>
            </a:r>
            <a:r>
              <a:rPr kumimoji="1" lang="en-US" altLang="zh-CN" sz="2800" b="1" dirty="0">
                <a:solidFill>
                  <a:srgbClr val="CC3300"/>
                </a:solidFill>
              </a:rPr>
              <a:t>=&amp;b;</a:t>
            </a:r>
            <a:endParaRPr kumimoji="1" lang="en-US" altLang="zh-CN" sz="2800" b="1" dirty="0">
              <a:solidFill>
                <a:srgbClr val="CC3300"/>
              </a:solidFill>
            </a:endParaRPr>
          </a:p>
          <a:p>
            <a:pPr>
              <a:lnSpc>
                <a:spcPct val="80000"/>
              </a:lnSpc>
              <a:buFont typeface="Wingdings" panose="05000000000000000000" pitchFamily="2" charset="2"/>
              <a:buNone/>
            </a:pPr>
            <a:r>
              <a:rPr kumimoji="1" lang="en-US" altLang="zh-CN" sz="2800" dirty="0"/>
              <a:t>      </a:t>
            </a:r>
            <a:r>
              <a:rPr kumimoji="1" lang="en-US" altLang="zh-CN" sz="2800" b="1" dirty="0">
                <a:solidFill>
                  <a:srgbClr val="FF0000"/>
                </a:solidFill>
              </a:rPr>
              <a:t>swap</a:t>
            </a:r>
            <a:r>
              <a:rPr kumimoji="1" lang="en-US" altLang="zh-CN" sz="2800" dirty="0"/>
              <a:t> ( </a:t>
            </a:r>
            <a:r>
              <a:rPr kumimoji="1" lang="en-US" altLang="zh-CN" sz="2800" b="1" dirty="0">
                <a:solidFill>
                  <a:srgbClr val="CC3300"/>
                </a:solidFill>
              </a:rPr>
              <a:t>pa, </a:t>
            </a:r>
            <a:r>
              <a:rPr kumimoji="1" lang="en-US" altLang="zh-CN" sz="2800" b="1" dirty="0" err="1">
                <a:solidFill>
                  <a:srgbClr val="CC3300"/>
                </a:solidFill>
              </a:rPr>
              <a:t>pb</a:t>
            </a:r>
            <a:r>
              <a:rPr kumimoji="1" lang="en-US" altLang="zh-CN" sz="2800" dirty="0"/>
              <a:t>);    </a:t>
            </a:r>
            <a:endParaRPr kumimoji="1" lang="en-US" altLang="zh-CN" sz="2800" dirty="0"/>
          </a:p>
          <a:p>
            <a:pPr>
              <a:lnSpc>
                <a:spcPct val="80000"/>
              </a:lnSpc>
              <a:buFont typeface="Wingdings" panose="05000000000000000000" pitchFamily="2" charset="2"/>
              <a:buNone/>
            </a:pPr>
            <a:r>
              <a:rPr kumimoji="1" lang="zh-CN" altLang="en-US" sz="2800" dirty="0"/>
              <a:t>      </a:t>
            </a:r>
            <a:r>
              <a:rPr kumimoji="1" lang="en-US" altLang="zh-CN" sz="2800" dirty="0"/>
              <a:t>return 0</a:t>
            </a:r>
            <a:r>
              <a:rPr kumimoji="1" lang="zh-CN" altLang="en-US" sz="2800" dirty="0"/>
              <a:t>；</a:t>
            </a:r>
            <a:endParaRPr kumimoji="1" lang="zh-CN" altLang="en-US" sz="2800" dirty="0">
              <a:solidFill>
                <a:srgbClr val="CC3300"/>
              </a:solidFill>
            </a:endParaRPr>
          </a:p>
          <a:p>
            <a:pPr>
              <a:lnSpc>
                <a:spcPct val="80000"/>
              </a:lnSpc>
              <a:buFont typeface="Wingdings" panose="05000000000000000000" pitchFamily="2" charset="2"/>
              <a:buNone/>
            </a:pPr>
            <a:r>
              <a:rPr kumimoji="1" lang="en-US" altLang="zh-CN" sz="2800" dirty="0"/>
              <a:t> }</a:t>
            </a:r>
            <a:endParaRPr lang="zh-CN" altLang="en-US" sz="2800" dirty="0"/>
          </a:p>
        </p:txBody>
      </p:sp>
      <p:sp>
        <p:nvSpPr>
          <p:cNvPr id="75781" name="Text Box 7"/>
          <p:cNvSpPr txBox="1">
            <a:spLocks noChangeArrowheads="1"/>
          </p:cNvSpPr>
          <p:nvPr/>
        </p:nvSpPr>
        <p:spPr bwMode="auto">
          <a:xfrm>
            <a:off x="6505575" y="35353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黑体" panose="02010609060101010101" pitchFamily="49" charset="-122"/>
                <a:cs typeface="Times New Roman" panose="02020603050405020304" pitchFamily="18" charset="0"/>
              </a:rPr>
              <a:t>&amp;</a:t>
            </a:r>
            <a:r>
              <a:rPr lang="en-US" altLang="zh-CN" sz="2400">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2" name="Text Box 9"/>
          <p:cNvSpPr txBox="1">
            <a:spLocks noChangeArrowheads="1"/>
          </p:cNvSpPr>
          <p:nvPr/>
        </p:nvSpPr>
        <p:spPr bwMode="auto">
          <a:xfrm>
            <a:off x="6505575" y="459263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黑体" panose="02010609060101010101" pitchFamily="49" charset="-122"/>
                <a:cs typeface="Times New Roman" panose="02020603050405020304" pitchFamily="18" charset="0"/>
              </a:rPr>
              <a:t>&amp;</a:t>
            </a:r>
            <a:r>
              <a:rPr lang="en-US" altLang="zh-CN" sz="2400">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3" name="Text Box 10"/>
          <p:cNvSpPr txBox="1">
            <a:spLocks noChangeArrowheads="1"/>
          </p:cNvSpPr>
          <p:nvPr/>
        </p:nvSpPr>
        <p:spPr bwMode="auto">
          <a:xfrm>
            <a:off x="7964488" y="45815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b</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值</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4" name="Line 11"/>
          <p:cNvSpPr>
            <a:spLocks noChangeShapeType="1"/>
          </p:cNvSpPr>
          <p:nvPr/>
        </p:nvSpPr>
        <p:spPr bwMode="auto">
          <a:xfrm>
            <a:off x="7267575" y="38401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85" name="Text Box 13"/>
          <p:cNvSpPr txBox="1">
            <a:spLocks noChangeArrowheads="1"/>
          </p:cNvSpPr>
          <p:nvPr/>
        </p:nvSpPr>
        <p:spPr bwMode="auto">
          <a:xfrm>
            <a:off x="6443663" y="3068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p          a</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6" name="Text Box 14"/>
          <p:cNvSpPr txBox="1">
            <a:spLocks noChangeArrowheads="1"/>
          </p:cNvSpPr>
          <p:nvPr/>
        </p:nvSpPr>
        <p:spPr bwMode="auto">
          <a:xfrm>
            <a:off x="6324600" y="41497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pb</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q            b</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7" name="Text Box 14"/>
          <p:cNvSpPr txBox="1">
            <a:spLocks noChangeArrowheads="1"/>
          </p:cNvSpPr>
          <p:nvPr/>
        </p:nvSpPr>
        <p:spPr bwMode="auto">
          <a:xfrm>
            <a:off x="5688013" y="2420938"/>
            <a:ext cx="2484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a:solidFill>
                  <a:srgbClr val="CC0066"/>
                </a:solidFill>
                <a:latin typeface="黑体" panose="02010609060101010101" pitchFamily="49" charset="-122"/>
                <a:ea typeface="黑体" panose="02010609060101010101" pitchFamily="49" charset="-122"/>
              </a:rPr>
              <a:t>初始状况：</a:t>
            </a:r>
            <a:endParaRPr lang="zh-CN" altLang="en-US">
              <a:solidFill>
                <a:srgbClr val="CC0066"/>
              </a:solidFill>
              <a:latin typeface="黑体" panose="02010609060101010101" pitchFamily="49" charset="-122"/>
              <a:ea typeface="黑体" panose="02010609060101010101" pitchFamily="49" charset="-122"/>
            </a:endParaRPr>
          </a:p>
        </p:txBody>
      </p:sp>
      <p:sp>
        <p:nvSpPr>
          <p:cNvPr id="75788" name="Text Box 10"/>
          <p:cNvSpPr txBox="1">
            <a:spLocks noChangeArrowheads="1"/>
          </p:cNvSpPr>
          <p:nvPr/>
        </p:nvSpPr>
        <p:spPr bwMode="auto">
          <a:xfrm>
            <a:off x="7885113" y="356870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a</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值</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9" name="Line 12"/>
          <p:cNvSpPr>
            <a:spLocks noChangeShapeType="1"/>
          </p:cNvSpPr>
          <p:nvPr/>
        </p:nvSpPr>
        <p:spPr bwMode="auto">
          <a:xfrm>
            <a:off x="7308850" y="47926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90" name="Text Box 14"/>
          <p:cNvSpPr txBox="1">
            <a:spLocks noChangeArrowheads="1"/>
          </p:cNvSpPr>
          <p:nvPr/>
        </p:nvSpPr>
        <p:spPr bwMode="auto">
          <a:xfrm>
            <a:off x="5976938" y="5722938"/>
            <a:ext cx="3203575" cy="946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swap</a:t>
            </a:r>
            <a:r>
              <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函数有几种设计方法？</a:t>
            </a:r>
            <a:endPar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784475" y="228600"/>
            <a:ext cx="6324600" cy="533400"/>
          </a:xfrm>
        </p:spPr>
        <p:txBody>
          <a:bodyPr/>
          <a:lstStyle/>
          <a:p>
            <a:r>
              <a:rPr lang="zh-CN" altLang="en-US" sz="3600" smtClean="0">
                <a:latin typeface="黑体" panose="02010609060101010101" pitchFamily="49" charset="-122"/>
                <a:ea typeface="黑体" panose="02010609060101010101" pitchFamily="49" charset="-122"/>
              </a:rPr>
              <a:t>单个变量的指针作为函数参数</a:t>
            </a:r>
            <a:endParaRPr lang="zh-CN" altLang="en-US" sz="3600" smtClean="0">
              <a:latin typeface="黑体" panose="02010609060101010101" pitchFamily="49" charset="-122"/>
              <a:ea typeface="黑体" panose="02010609060101010101" pitchFamily="49" charset="-122"/>
            </a:endParaRPr>
          </a:p>
        </p:txBody>
      </p:sp>
      <p:sp>
        <p:nvSpPr>
          <p:cNvPr id="76803" name="Text Box 7"/>
          <p:cNvSpPr txBox="1">
            <a:spLocks noChangeArrowheads="1"/>
          </p:cNvSpPr>
          <p:nvPr/>
        </p:nvSpPr>
        <p:spPr bwMode="auto">
          <a:xfrm>
            <a:off x="6578600" y="225901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6804" name="Text Box 9"/>
          <p:cNvSpPr txBox="1">
            <a:spLocks noChangeArrowheads="1"/>
          </p:cNvSpPr>
          <p:nvPr/>
        </p:nvSpPr>
        <p:spPr bwMode="auto">
          <a:xfrm>
            <a:off x="6578600" y="33162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6805" name="Text Box 10"/>
          <p:cNvSpPr txBox="1">
            <a:spLocks noChangeArrowheads="1"/>
          </p:cNvSpPr>
          <p:nvPr/>
        </p:nvSpPr>
        <p:spPr bwMode="auto">
          <a:xfrm>
            <a:off x="7950200" y="333375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06" name="Line 11"/>
          <p:cNvSpPr>
            <a:spLocks noChangeShapeType="1"/>
          </p:cNvSpPr>
          <p:nvPr/>
        </p:nvSpPr>
        <p:spPr bwMode="auto">
          <a:xfrm>
            <a:off x="7340600" y="256381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07" name="Text Box 13"/>
          <p:cNvSpPr txBox="1">
            <a:spLocks noChangeArrowheads="1"/>
          </p:cNvSpPr>
          <p:nvPr/>
        </p:nvSpPr>
        <p:spPr bwMode="auto">
          <a:xfrm>
            <a:off x="6516688" y="17002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6808" name="Text Box 14"/>
          <p:cNvSpPr txBox="1">
            <a:spLocks noChangeArrowheads="1"/>
          </p:cNvSpPr>
          <p:nvPr/>
        </p:nvSpPr>
        <p:spPr bwMode="auto">
          <a:xfrm>
            <a:off x="6502400" y="2819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6809" name="Text Box 14"/>
          <p:cNvSpPr txBox="1">
            <a:spLocks noChangeArrowheads="1"/>
          </p:cNvSpPr>
          <p:nvPr/>
        </p:nvSpPr>
        <p:spPr bwMode="auto">
          <a:xfrm>
            <a:off x="5435600" y="170021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a:solidFill>
                  <a:srgbClr val="CC0066"/>
                </a:solidFill>
                <a:ea typeface="黑体" panose="02010609060101010101" pitchFamily="49" charset="-122"/>
              </a:rPr>
              <a:t>初始：</a:t>
            </a:r>
            <a:endParaRPr lang="zh-CN" altLang="en-US" sz="2400">
              <a:solidFill>
                <a:srgbClr val="CC0066"/>
              </a:solidFill>
              <a:ea typeface="黑体" panose="02010609060101010101" pitchFamily="49" charset="-122"/>
            </a:endParaRPr>
          </a:p>
        </p:txBody>
      </p:sp>
      <p:sp>
        <p:nvSpPr>
          <p:cNvPr id="76810" name="Text Box 10"/>
          <p:cNvSpPr txBox="1">
            <a:spLocks noChangeArrowheads="1"/>
          </p:cNvSpPr>
          <p:nvPr/>
        </p:nvSpPr>
        <p:spPr bwMode="auto">
          <a:xfrm>
            <a:off x="7958138" y="229235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11" name="Text Box 21"/>
          <p:cNvSpPr txBox="1">
            <a:spLocks noChangeArrowheads="1"/>
          </p:cNvSpPr>
          <p:nvPr/>
        </p:nvSpPr>
        <p:spPr bwMode="auto">
          <a:xfrm>
            <a:off x="5435600" y="4124325"/>
            <a:ext cx="1150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a:solidFill>
                  <a:srgbClr val="CC0066"/>
                </a:solidFill>
                <a:ea typeface="黑体" panose="02010609060101010101" pitchFamily="49" charset="-122"/>
              </a:rPr>
              <a:t>执行：</a:t>
            </a:r>
            <a:endParaRPr lang="zh-CN" altLang="en-US" sz="2400">
              <a:solidFill>
                <a:srgbClr val="CC0066"/>
              </a:solidFill>
              <a:ea typeface="黑体" panose="02010609060101010101" pitchFamily="49" charset="-122"/>
            </a:endParaRPr>
          </a:p>
        </p:txBody>
      </p:sp>
      <p:sp>
        <p:nvSpPr>
          <p:cNvPr id="76812" name="Line 12"/>
          <p:cNvSpPr>
            <a:spLocks noChangeShapeType="1"/>
          </p:cNvSpPr>
          <p:nvPr/>
        </p:nvSpPr>
        <p:spPr bwMode="auto">
          <a:xfrm>
            <a:off x="7380288" y="35734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6" name="Text Box 7"/>
          <p:cNvSpPr txBox="1">
            <a:spLocks noChangeArrowheads="1"/>
          </p:cNvSpPr>
          <p:nvPr/>
        </p:nvSpPr>
        <p:spPr bwMode="auto">
          <a:xfrm>
            <a:off x="6578600" y="47640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64547" name="Text Box 9"/>
          <p:cNvSpPr txBox="1">
            <a:spLocks noChangeArrowheads="1"/>
          </p:cNvSpPr>
          <p:nvPr/>
        </p:nvSpPr>
        <p:spPr bwMode="auto">
          <a:xfrm>
            <a:off x="6578600" y="58213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4548" name="Text Box 10"/>
          <p:cNvSpPr txBox="1">
            <a:spLocks noChangeArrowheads="1"/>
          </p:cNvSpPr>
          <p:nvPr/>
        </p:nvSpPr>
        <p:spPr bwMode="auto">
          <a:xfrm>
            <a:off x="7950200" y="58388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4549" name="Line 11"/>
          <p:cNvSpPr>
            <a:spLocks noChangeShapeType="1"/>
          </p:cNvSpPr>
          <p:nvPr/>
        </p:nvSpPr>
        <p:spPr bwMode="auto">
          <a:xfrm>
            <a:off x="7340600" y="5068888"/>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0" name="Line 12"/>
          <p:cNvSpPr>
            <a:spLocks noChangeShapeType="1"/>
          </p:cNvSpPr>
          <p:nvPr/>
        </p:nvSpPr>
        <p:spPr bwMode="auto">
          <a:xfrm>
            <a:off x="7340600" y="61261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1" name="Text Box 13"/>
          <p:cNvSpPr txBox="1">
            <a:spLocks noChangeArrowheads="1"/>
          </p:cNvSpPr>
          <p:nvPr/>
        </p:nvSpPr>
        <p:spPr bwMode="auto">
          <a:xfrm>
            <a:off x="6502400" y="42195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64552" name="Text Box 14"/>
          <p:cNvSpPr txBox="1">
            <a:spLocks noChangeArrowheads="1"/>
          </p:cNvSpPr>
          <p:nvPr/>
        </p:nvSpPr>
        <p:spPr bwMode="auto">
          <a:xfrm>
            <a:off x="6518275" y="52927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64553" name="Text Box 10"/>
          <p:cNvSpPr txBox="1">
            <a:spLocks noChangeArrowheads="1"/>
          </p:cNvSpPr>
          <p:nvPr/>
        </p:nvSpPr>
        <p:spPr bwMode="auto">
          <a:xfrm>
            <a:off x="7958138" y="47974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grpSp>
        <p:nvGrpSpPr>
          <p:cNvPr id="2" name="Group 44"/>
          <p:cNvGrpSpPr/>
          <p:nvPr/>
        </p:nvGrpSpPr>
        <p:grpSpPr bwMode="auto">
          <a:xfrm>
            <a:off x="5653088" y="4724400"/>
            <a:ext cx="1150937" cy="901700"/>
            <a:chOff x="113" y="3249"/>
            <a:chExt cx="725" cy="568"/>
          </a:xfrm>
        </p:grpSpPr>
        <p:sp>
          <p:nvSpPr>
            <p:cNvPr id="76826" name="Text Box 7"/>
            <p:cNvSpPr txBox="1">
              <a:spLocks noChangeArrowheads="1"/>
            </p:cNvSpPr>
            <p:nvPr/>
          </p:nvSpPr>
          <p:spPr bwMode="auto">
            <a:xfrm>
              <a:off x="158" y="3521"/>
              <a:ext cx="480" cy="296"/>
            </a:xfrm>
            <a:prstGeom prst="rect">
              <a:avLst/>
            </a:prstGeom>
            <a:solidFill>
              <a:srgbClr val="FFCCCC"/>
            </a:solidFill>
            <a:ln w="12700" cap="sq">
              <a:solidFill>
                <a:schemeClr val="tx1"/>
              </a:solidFill>
              <a:miter lim="800000"/>
              <a:headEnd type="none" w="sm" len="sm"/>
              <a:tailEnd type="none" w="sm" len="sm"/>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27" name="Text Box 13"/>
            <p:cNvSpPr txBox="1">
              <a:spLocks noChangeArrowheads="1"/>
            </p:cNvSpPr>
            <p:nvPr/>
          </p:nvSpPr>
          <p:spPr bwMode="auto">
            <a:xfrm>
              <a:off x="113" y="324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temp</a:t>
              </a:r>
              <a:endParaRPr lang="en-US" altLang="zh-CN" sz="2400">
                <a:latin typeface="Times New Roman" panose="02020603050405020304" pitchFamily="18" charset="0"/>
                <a:ea typeface="楷体_GB2312" pitchFamily="49" charset="-122"/>
              </a:endParaRPr>
            </a:p>
          </p:txBody>
        </p:sp>
      </p:grpSp>
      <p:sp>
        <p:nvSpPr>
          <p:cNvPr id="64560" name="Text Box 10"/>
          <p:cNvSpPr txBox="1">
            <a:spLocks noChangeArrowheads="1"/>
          </p:cNvSpPr>
          <p:nvPr/>
        </p:nvSpPr>
        <p:spPr bwMode="auto">
          <a:xfrm>
            <a:off x="7907338" y="479583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4561" name="Text Box 10"/>
          <p:cNvSpPr txBox="1">
            <a:spLocks noChangeArrowheads="1"/>
          </p:cNvSpPr>
          <p:nvPr/>
        </p:nvSpPr>
        <p:spPr bwMode="auto">
          <a:xfrm>
            <a:off x="7966075" y="58388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24" name="Rectangle 4"/>
          <p:cNvSpPr>
            <a:spLocks noChangeArrowheads="1"/>
          </p:cNvSpPr>
          <p:nvPr/>
        </p:nvSpPr>
        <p:spPr bwMode="auto">
          <a:xfrm>
            <a:off x="252413" y="1700213"/>
            <a:ext cx="5111750" cy="5157787"/>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sz="2400" dirty="0"/>
              <a:t>void swap ( </a:t>
            </a:r>
            <a:r>
              <a:rPr lang="en-US" altLang="zh-CN" sz="2400" dirty="0" err="1">
                <a:solidFill>
                  <a:srgbClr val="CC3300"/>
                </a:solidFill>
              </a:rPr>
              <a:t>int</a:t>
            </a:r>
            <a:r>
              <a:rPr lang="en-US" altLang="zh-CN" sz="2400" dirty="0">
                <a:solidFill>
                  <a:srgbClr val="CC3300"/>
                </a:solidFill>
              </a:rPr>
              <a:t> *p, </a:t>
            </a:r>
            <a:r>
              <a:rPr lang="en-US" altLang="zh-CN" sz="2400" dirty="0" err="1">
                <a:solidFill>
                  <a:srgbClr val="CC3300"/>
                </a:solidFill>
              </a:rPr>
              <a:t>int</a:t>
            </a:r>
            <a:r>
              <a:rPr lang="en-US" altLang="zh-CN" sz="2400" dirty="0">
                <a:solidFill>
                  <a:srgbClr val="CC3300"/>
                </a:solidFill>
              </a:rPr>
              <a:t> *q</a:t>
            </a:r>
            <a:r>
              <a:rPr lang="en-US" altLang="zh-CN" sz="2400" dirty="0"/>
              <a:t> )    </a:t>
            </a:r>
            <a:r>
              <a:rPr lang="en-US" altLang="zh-CN"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形参</a:t>
            </a:r>
            <a:endParaRPr lang="zh-CN" altLang="en-US"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None/>
            </a:pPr>
            <a:r>
              <a:rPr lang="en-US" altLang="zh-CN" sz="2400" b="1" dirty="0">
                <a:solidFill>
                  <a:srgbClr val="FF0000"/>
                </a:solidFill>
              </a:rPr>
              <a:t>     { </a:t>
            </a:r>
            <a:r>
              <a:rPr lang="en-US" altLang="zh-CN" sz="2400" b="1" dirty="0" err="1">
                <a:solidFill>
                  <a:srgbClr val="FF0000"/>
                </a:solidFill>
              </a:rPr>
              <a:t>int</a:t>
            </a:r>
            <a:r>
              <a:rPr lang="en-US" altLang="zh-CN" sz="2400" b="1" dirty="0">
                <a:solidFill>
                  <a:srgbClr val="FF0000"/>
                </a:solidFill>
              </a:rPr>
              <a:t> temp; </a:t>
            </a:r>
            <a:r>
              <a:rPr lang="en-US" altLang="zh-CN" sz="2400" b="1" dirty="0" smtClean="0">
                <a:solidFill>
                  <a:srgbClr val="FF0000"/>
                </a:solidFill>
              </a:rPr>
              <a:t>     </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一般变量</a:t>
            </a:r>
            <a:endParaRPr lang="en-US" altLang="zh-CN" sz="2000" b="1" dirty="0">
              <a:solidFill>
                <a:srgbClr val="FF0000"/>
              </a:solidFill>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r>
              <a:rPr lang="en-US" altLang="zh-CN" sz="2400" b="1" dirty="0">
                <a:solidFill>
                  <a:srgbClr val="FF0000"/>
                </a:solidFill>
              </a:rPr>
              <a:t>       temp=*p;  *p=*q;   *q=temp;</a:t>
            </a:r>
            <a:endParaRPr lang="en-US" altLang="zh-CN" sz="2400" b="1" dirty="0">
              <a:solidFill>
                <a:srgbClr val="FF0000"/>
              </a:solidFill>
            </a:endParaRPr>
          </a:p>
          <a:p>
            <a:pPr>
              <a:lnSpc>
                <a:spcPct val="80000"/>
              </a:lnSpc>
              <a:buFont typeface="Wingdings" panose="05000000000000000000" pitchFamily="2" charset="2"/>
              <a:buNone/>
            </a:pPr>
            <a:r>
              <a:rPr kumimoji="1" lang="en-US" altLang="zh-CN" sz="2400" b="1" dirty="0">
                <a:solidFill>
                  <a:srgbClr val="FF0000"/>
                </a:solidFill>
              </a:rPr>
              <a:t>       </a:t>
            </a:r>
            <a:r>
              <a:rPr kumimoji="1" lang="en-US" altLang="zh-CN" sz="2400" b="1" dirty="0" err="1">
                <a:solidFill>
                  <a:srgbClr val="FF0000"/>
                </a:solidFill>
              </a:rPr>
              <a:t>printf</a:t>
            </a:r>
            <a:r>
              <a:rPr kumimoji="1" lang="en-US" altLang="zh-CN" sz="2400" b="1" dirty="0">
                <a:solidFill>
                  <a:srgbClr val="FF0000"/>
                </a:solidFill>
              </a:rPr>
              <a:t> (“\</a:t>
            </a:r>
            <a:r>
              <a:rPr kumimoji="1" lang="en-US" altLang="zh-CN" sz="2400" b="1" dirty="0" err="1">
                <a:solidFill>
                  <a:srgbClr val="FF0000"/>
                </a:solidFill>
              </a:rPr>
              <a:t>n%d</a:t>
            </a:r>
            <a:r>
              <a:rPr kumimoji="1" lang="en-US" altLang="zh-CN" sz="2400" b="1" dirty="0">
                <a:solidFill>
                  <a:srgbClr val="FF0000"/>
                </a:solidFill>
              </a:rPr>
              <a:t>, %d\n”, *p, *q);</a:t>
            </a:r>
            <a:endParaRPr lang="en-US" altLang="zh-CN" sz="2400" b="1" dirty="0">
              <a:solidFill>
                <a:srgbClr val="FF0000"/>
              </a:solidFill>
            </a:endParaRPr>
          </a:p>
          <a:p>
            <a:pPr>
              <a:lnSpc>
                <a:spcPct val="80000"/>
              </a:lnSpc>
              <a:buFont typeface="Wingdings" panose="05000000000000000000" pitchFamily="2" charset="2"/>
              <a:buNone/>
            </a:pPr>
            <a:r>
              <a:rPr lang="en-US" altLang="zh-CN" sz="2400" b="1" dirty="0">
                <a:solidFill>
                  <a:srgbClr val="FF0000"/>
                </a:solidFill>
              </a:rPr>
              <a:t>     }</a:t>
            </a:r>
            <a:endParaRPr lang="en-US" altLang="zh-CN" sz="2400" b="1" dirty="0">
              <a:solidFill>
                <a:srgbClr val="FF0000"/>
              </a:solidFill>
            </a:endParaRPr>
          </a:p>
          <a:p>
            <a:pPr>
              <a:lnSpc>
                <a:spcPct val="80000"/>
              </a:lnSpc>
              <a:buFont typeface="Wingdings" panose="05000000000000000000" pitchFamily="2" charset="2"/>
              <a:buNone/>
            </a:pPr>
            <a:endParaRPr lang="en-US" altLang="zh-CN" sz="2400" dirty="0"/>
          </a:p>
          <a:p>
            <a:pPr>
              <a:lnSpc>
                <a:spcPct val="80000"/>
              </a:lnSpc>
              <a:buFont typeface="Wingdings" panose="05000000000000000000" pitchFamily="2" charset="2"/>
              <a:buNone/>
            </a:pPr>
            <a:r>
              <a:rPr kumimoji="1" lang="en-US" altLang="zh-CN" sz="2400" dirty="0" err="1"/>
              <a:t>int</a:t>
            </a:r>
            <a:r>
              <a:rPr kumimoji="1" lang="en-US" altLang="zh-CN" sz="2400" dirty="0"/>
              <a:t> main ( )</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dirty="0" err="1">
                <a:solidFill>
                  <a:srgbClr val="CC3300"/>
                </a:solidFill>
              </a:rPr>
              <a:t>int</a:t>
            </a:r>
            <a:r>
              <a:rPr kumimoji="1" lang="en-US" altLang="zh-CN" sz="2400" dirty="0">
                <a:solidFill>
                  <a:srgbClr val="CC3300"/>
                </a:solidFill>
              </a:rPr>
              <a:t> </a:t>
            </a:r>
            <a:r>
              <a:rPr kumimoji="1" lang="en-US" altLang="zh-CN" sz="2400" dirty="0"/>
              <a:t>a, b,</a:t>
            </a:r>
            <a:r>
              <a:rPr kumimoji="1" lang="en-US" altLang="zh-CN" sz="2400" dirty="0">
                <a:solidFill>
                  <a:srgbClr val="CC3300"/>
                </a:solidFill>
              </a:rPr>
              <a:t>*pa,*</a:t>
            </a:r>
            <a:r>
              <a:rPr kumimoji="1" lang="en-US" altLang="zh-CN" sz="2400" dirty="0" err="1">
                <a:solidFill>
                  <a:srgbClr val="CC3300"/>
                </a:solidFill>
              </a:rPr>
              <a:t>pb</a:t>
            </a:r>
            <a:r>
              <a:rPr kumimoji="1" lang="en-US" altLang="zh-CN" sz="2400" dirty="0"/>
              <a:t>;</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dirty="0" err="1"/>
              <a:t>printf</a:t>
            </a:r>
            <a:r>
              <a:rPr kumimoji="1" lang="en-US" altLang="zh-CN" sz="2400" dirty="0"/>
              <a:t> (“please input a and b:”);</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dirty="0" err="1"/>
              <a:t>scanf</a:t>
            </a:r>
            <a:r>
              <a:rPr kumimoji="1" lang="en-US" altLang="zh-CN" sz="2400" dirty="0"/>
              <a:t> ( “%d  %</a:t>
            </a:r>
            <a:r>
              <a:rPr kumimoji="1" lang="en-US" altLang="zh-CN" sz="2400" dirty="0" err="1"/>
              <a:t>d”,&amp;a</a:t>
            </a:r>
            <a:r>
              <a:rPr kumimoji="1" lang="en-US" altLang="zh-CN" sz="2400" dirty="0"/>
              <a:t>, &amp;b);</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b="1" dirty="0">
                <a:solidFill>
                  <a:srgbClr val="CC3300"/>
                </a:solidFill>
              </a:rPr>
              <a:t>pa=&amp;a; </a:t>
            </a:r>
            <a:r>
              <a:rPr kumimoji="1" lang="en-US" altLang="zh-CN" sz="2400" b="1" dirty="0" err="1">
                <a:solidFill>
                  <a:srgbClr val="CC3300"/>
                </a:solidFill>
              </a:rPr>
              <a:t>pb</a:t>
            </a:r>
            <a:r>
              <a:rPr kumimoji="1" lang="en-US" altLang="zh-CN" sz="2400" b="1" dirty="0">
                <a:solidFill>
                  <a:srgbClr val="CC3300"/>
                </a:solidFill>
              </a:rPr>
              <a:t>=&amp;b;</a:t>
            </a:r>
            <a:endParaRPr kumimoji="1" lang="en-US" altLang="zh-CN" sz="2400" b="1" dirty="0">
              <a:solidFill>
                <a:srgbClr val="CC3300"/>
              </a:solidFill>
            </a:endParaRPr>
          </a:p>
          <a:p>
            <a:pPr>
              <a:lnSpc>
                <a:spcPct val="80000"/>
              </a:lnSpc>
              <a:buFont typeface="Wingdings" panose="05000000000000000000" pitchFamily="2" charset="2"/>
              <a:buNone/>
            </a:pPr>
            <a:r>
              <a:rPr kumimoji="1" lang="en-US" altLang="zh-CN" sz="2400" dirty="0"/>
              <a:t>      swap ( </a:t>
            </a:r>
            <a:r>
              <a:rPr kumimoji="1" lang="en-US" altLang="zh-CN" sz="2400" b="1" dirty="0">
                <a:solidFill>
                  <a:srgbClr val="CC3300"/>
                </a:solidFill>
              </a:rPr>
              <a:t>pa, </a:t>
            </a:r>
            <a:r>
              <a:rPr kumimoji="1" lang="en-US" altLang="zh-CN" sz="2400" b="1" dirty="0" err="1">
                <a:solidFill>
                  <a:srgbClr val="CC3300"/>
                </a:solidFill>
              </a:rPr>
              <a:t>pb</a:t>
            </a:r>
            <a:r>
              <a:rPr kumimoji="1" lang="en-US" altLang="zh-CN" sz="2400" dirty="0"/>
              <a:t>);    </a:t>
            </a:r>
            <a:r>
              <a:rPr kumimoji="1" lang="en-US" altLang="zh-CN" sz="2400" b="1" dirty="0">
                <a:solidFill>
                  <a:srgbClr val="CC3300"/>
                </a:solidFill>
                <a:latin typeface="Times New Roman" panose="02020603050405020304" pitchFamily="18" charset="0"/>
                <a:ea typeface="黑体" panose="02010609060101010101" pitchFamily="49" charset="-122"/>
              </a:rPr>
              <a:t>//</a:t>
            </a:r>
            <a:r>
              <a:rPr kumimoji="1" lang="zh-CN" altLang="en-US" sz="2400" b="1" dirty="0">
                <a:solidFill>
                  <a:srgbClr val="CC3300"/>
                </a:solidFill>
                <a:latin typeface="Times New Roman" panose="02020603050405020304" pitchFamily="18" charset="0"/>
                <a:ea typeface="黑体" panose="02010609060101010101" pitchFamily="49" charset="-122"/>
              </a:rPr>
              <a:t>实参</a:t>
            </a:r>
            <a:endParaRPr kumimoji="1" lang="zh-CN" altLang="en-US" sz="2400" b="1" dirty="0">
              <a:solidFill>
                <a:srgbClr val="CC3300"/>
              </a:solidFill>
              <a:latin typeface="Times New Roman" panose="02020603050405020304" pitchFamily="18" charset="0"/>
              <a:ea typeface="黑体" panose="02010609060101010101" pitchFamily="49" charset="-122"/>
            </a:endParaRPr>
          </a:p>
          <a:p>
            <a:pPr>
              <a:lnSpc>
                <a:spcPct val="80000"/>
              </a:lnSpc>
              <a:buFont typeface="Wingdings" panose="05000000000000000000" pitchFamily="2" charset="2"/>
              <a:buNone/>
            </a:pPr>
            <a:r>
              <a:rPr kumimoji="1" lang="zh-CN" altLang="en-US" sz="2400" b="1" dirty="0">
                <a:solidFill>
                  <a:srgbClr val="CC3300"/>
                </a:solidFill>
                <a:latin typeface="Times New Roman" panose="02020603050405020304" pitchFamily="18" charset="0"/>
                <a:ea typeface="黑体" panose="02010609060101010101" pitchFamily="49" charset="-122"/>
              </a:rPr>
              <a:t>	  </a:t>
            </a:r>
            <a:r>
              <a:rPr kumimoji="1" lang="en-US" altLang="zh-CN" sz="2400" dirty="0">
                <a:latin typeface="Times New Roman" panose="02020603050405020304" pitchFamily="18" charset="0"/>
                <a:ea typeface="黑体" panose="02010609060101010101" pitchFamily="49" charset="-122"/>
              </a:rPr>
              <a:t>return 0;</a:t>
            </a:r>
            <a:endParaRPr kumimoji="1" lang="en-US" altLang="zh-CN" sz="2400" dirty="0">
              <a:latin typeface="Times New Roman" panose="02020603050405020304" pitchFamily="18" charset="0"/>
              <a:ea typeface="黑体" panose="02010609060101010101" pitchFamily="49" charset="-122"/>
            </a:endParaRPr>
          </a:p>
          <a:p>
            <a:pPr>
              <a:lnSpc>
                <a:spcPct val="80000"/>
              </a:lnSpc>
              <a:buFont typeface="Wingdings" panose="05000000000000000000" pitchFamily="2" charset="2"/>
              <a:buNone/>
            </a:pPr>
            <a:r>
              <a:rPr kumimoji="1" lang="en-US" altLang="zh-CN" sz="2400" dirty="0"/>
              <a:t>}</a:t>
            </a:r>
            <a:endParaRPr lang="zh-CN" altLang="en-US" sz="2400" dirty="0"/>
          </a:p>
        </p:txBody>
      </p:sp>
      <p:sp>
        <p:nvSpPr>
          <p:cNvPr id="76825" name="Text Box 14"/>
          <p:cNvSpPr txBox="1">
            <a:spLocks noChangeArrowheads="1"/>
          </p:cNvSpPr>
          <p:nvPr/>
        </p:nvSpPr>
        <p:spPr bwMode="auto">
          <a:xfrm>
            <a:off x="250824" y="1268730"/>
            <a:ext cx="691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第一种处理方法：交换</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单元存储</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的实际内容</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46"/>
                                        </p:tgtEl>
                                        <p:attrNameLst>
                                          <p:attrName>style.visibility</p:attrName>
                                        </p:attrNameLst>
                                      </p:cBhvr>
                                      <p:to>
                                        <p:strVal val="visible"/>
                                      </p:to>
                                    </p:set>
                                    <p:animEffect transition="in" filter="blinds(horizontal)">
                                      <p:cBhvr>
                                        <p:cTn id="7" dur="500"/>
                                        <p:tgtEl>
                                          <p:spTgt spid="645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547"/>
                                        </p:tgtEl>
                                        <p:attrNameLst>
                                          <p:attrName>style.visibility</p:attrName>
                                        </p:attrNameLst>
                                      </p:cBhvr>
                                      <p:to>
                                        <p:strVal val="visible"/>
                                      </p:to>
                                    </p:set>
                                    <p:animEffect transition="in" filter="blinds(horizontal)">
                                      <p:cBhvr>
                                        <p:cTn id="10" dur="500"/>
                                        <p:tgtEl>
                                          <p:spTgt spid="645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4548"/>
                                        </p:tgtEl>
                                        <p:attrNameLst>
                                          <p:attrName>style.visibility</p:attrName>
                                        </p:attrNameLst>
                                      </p:cBhvr>
                                      <p:to>
                                        <p:strVal val="visible"/>
                                      </p:to>
                                    </p:set>
                                    <p:animEffect transition="in" filter="blinds(horizontal)">
                                      <p:cBhvr>
                                        <p:cTn id="13" dur="500"/>
                                        <p:tgtEl>
                                          <p:spTgt spid="645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4549"/>
                                        </p:tgtEl>
                                        <p:attrNameLst>
                                          <p:attrName>style.visibility</p:attrName>
                                        </p:attrNameLst>
                                      </p:cBhvr>
                                      <p:to>
                                        <p:strVal val="visible"/>
                                      </p:to>
                                    </p:set>
                                    <p:animEffect transition="in" filter="blinds(horizontal)">
                                      <p:cBhvr>
                                        <p:cTn id="16" dur="500"/>
                                        <p:tgtEl>
                                          <p:spTgt spid="645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4550"/>
                                        </p:tgtEl>
                                        <p:attrNameLst>
                                          <p:attrName>style.visibility</p:attrName>
                                        </p:attrNameLst>
                                      </p:cBhvr>
                                      <p:to>
                                        <p:strVal val="visible"/>
                                      </p:to>
                                    </p:set>
                                    <p:animEffect transition="in" filter="blinds(horizontal)">
                                      <p:cBhvr>
                                        <p:cTn id="19" dur="500"/>
                                        <p:tgtEl>
                                          <p:spTgt spid="6455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4551"/>
                                        </p:tgtEl>
                                        <p:attrNameLst>
                                          <p:attrName>style.visibility</p:attrName>
                                        </p:attrNameLst>
                                      </p:cBhvr>
                                      <p:to>
                                        <p:strVal val="visible"/>
                                      </p:to>
                                    </p:set>
                                    <p:animEffect transition="in" filter="blinds(horizontal)">
                                      <p:cBhvr>
                                        <p:cTn id="22" dur="500"/>
                                        <p:tgtEl>
                                          <p:spTgt spid="645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4552"/>
                                        </p:tgtEl>
                                        <p:attrNameLst>
                                          <p:attrName>style.visibility</p:attrName>
                                        </p:attrNameLst>
                                      </p:cBhvr>
                                      <p:to>
                                        <p:strVal val="visible"/>
                                      </p:to>
                                    </p:set>
                                    <p:animEffect transition="in" filter="blinds(horizontal)">
                                      <p:cBhvr>
                                        <p:cTn id="25" dur="500"/>
                                        <p:tgtEl>
                                          <p:spTgt spid="6455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4553"/>
                                        </p:tgtEl>
                                        <p:attrNameLst>
                                          <p:attrName>style.visibility</p:attrName>
                                        </p:attrNameLst>
                                      </p:cBhvr>
                                      <p:to>
                                        <p:strVal val="visible"/>
                                      </p:to>
                                    </p:set>
                                    <p:animEffect transition="in" filter="blinds(horizontal)">
                                      <p:cBhvr>
                                        <p:cTn id="28" dur="500"/>
                                        <p:tgtEl>
                                          <p:spTgt spid="6455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grpId="1" nodeType="clickEffect">
                                  <p:stCondLst>
                                    <p:cond delay="0"/>
                                  </p:stCondLst>
                                  <p:childTnLst>
                                    <p:animClr clrSpc="rgb" dir="cw">
                                      <p:cBhvr>
                                        <p:cTn id="37" dur="2000" fill="hold"/>
                                        <p:tgtEl>
                                          <p:spTgt spid="64553"/>
                                        </p:tgtEl>
                                        <p:attrNameLst>
                                          <p:attrName>fillcolor</p:attrName>
                                        </p:attrNameLst>
                                      </p:cBhvr>
                                      <p:to>
                                        <a:schemeClr val="accent2"/>
                                      </p:to>
                                    </p:animClr>
                                    <p:set>
                                      <p:cBhvr>
                                        <p:cTn id="38" dur="2000" fill="hold"/>
                                        <p:tgtEl>
                                          <p:spTgt spid="64553"/>
                                        </p:tgtEl>
                                        <p:attrNameLst>
                                          <p:attrName>fill.type</p:attrName>
                                        </p:attrNameLst>
                                      </p:cBhvr>
                                      <p:to>
                                        <p:strVal val="solid"/>
                                      </p:to>
                                    </p:set>
                                    <p:set>
                                      <p:cBhvr>
                                        <p:cTn id="39" dur="2000" fill="hold"/>
                                        <p:tgtEl>
                                          <p:spTgt spid="64553"/>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2" nodeType="clickEffect">
                                  <p:stCondLst>
                                    <p:cond delay="0"/>
                                  </p:stCondLst>
                                  <p:childTnLst>
                                    <p:animEffect transition="out" filter="blinds(horizontal)">
                                      <p:cBhvr>
                                        <p:cTn id="43" dur="500"/>
                                        <p:tgtEl>
                                          <p:spTgt spid="64553"/>
                                        </p:tgtEl>
                                      </p:cBhvr>
                                    </p:animEffect>
                                    <p:set>
                                      <p:cBhvr>
                                        <p:cTn id="44" dur="1" fill="hold">
                                          <p:stCondLst>
                                            <p:cond delay="499"/>
                                          </p:stCondLst>
                                        </p:cTn>
                                        <p:tgtEl>
                                          <p:spTgt spid="64553"/>
                                        </p:tgtEl>
                                        <p:attrNameLst>
                                          <p:attrName>style.visibility</p:attrName>
                                        </p:attrNameLst>
                                      </p:cBhvr>
                                      <p:to>
                                        <p:strVal val="hidden"/>
                                      </p:to>
                                    </p:se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64560"/>
                                        </p:tgtEl>
                                        <p:attrNameLst>
                                          <p:attrName>style.visibility</p:attrName>
                                        </p:attrNameLst>
                                      </p:cBhvr>
                                      <p:to>
                                        <p:strVal val="visible"/>
                                      </p:to>
                                    </p:set>
                                    <p:animEffect transition="in" filter="blinds(horizontal)">
                                      <p:cBhvr>
                                        <p:cTn id="48" dur="500"/>
                                        <p:tgtEl>
                                          <p:spTgt spid="6456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64548"/>
                                        </p:tgtEl>
                                        <p:attrNameLst>
                                          <p:attrName>fillcolor</p:attrName>
                                        </p:attrNameLst>
                                      </p:cBhvr>
                                      <p:to>
                                        <a:schemeClr val="accent2"/>
                                      </p:to>
                                    </p:animClr>
                                    <p:set>
                                      <p:cBhvr>
                                        <p:cTn id="53" dur="2000" fill="hold"/>
                                        <p:tgtEl>
                                          <p:spTgt spid="64548"/>
                                        </p:tgtEl>
                                        <p:attrNameLst>
                                          <p:attrName>fill.type</p:attrName>
                                        </p:attrNameLst>
                                      </p:cBhvr>
                                      <p:to>
                                        <p:strVal val="solid"/>
                                      </p:to>
                                    </p:set>
                                    <p:set>
                                      <p:cBhvr>
                                        <p:cTn id="54" dur="2000" fill="hold"/>
                                        <p:tgtEl>
                                          <p:spTgt spid="64548"/>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64548"/>
                                        </p:tgtEl>
                                      </p:cBhvr>
                                    </p:animEffect>
                                    <p:set>
                                      <p:cBhvr>
                                        <p:cTn id="59" dur="1" fill="hold">
                                          <p:stCondLst>
                                            <p:cond delay="499"/>
                                          </p:stCondLst>
                                        </p:cTn>
                                        <p:tgtEl>
                                          <p:spTgt spid="64548"/>
                                        </p:tgtEl>
                                        <p:attrNameLst>
                                          <p:attrName>style.visibility</p:attrName>
                                        </p:attrNameLst>
                                      </p:cBhvr>
                                      <p:to>
                                        <p:strVal val="hidden"/>
                                      </p:to>
                                    </p:se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64561"/>
                                        </p:tgtEl>
                                        <p:attrNameLst>
                                          <p:attrName>style.visibility</p:attrName>
                                        </p:attrNameLst>
                                      </p:cBhvr>
                                      <p:to>
                                        <p:strVal val="visible"/>
                                      </p:to>
                                    </p:set>
                                    <p:animEffect transition="in" filter="blinds(horizontal)">
                                      <p:cBhvr>
                                        <p:cTn id="63" dur="500"/>
                                        <p:tgtEl>
                                          <p:spTgt spid="6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6" grpId="0" animBg="1"/>
      <p:bldP spid="64547" grpId="0" animBg="1"/>
      <p:bldP spid="64548" grpId="0" animBg="1"/>
      <p:bldP spid="64548" grpId="1" animBg="1"/>
      <p:bldP spid="64549" grpId="0" animBg="1"/>
      <p:bldP spid="64550" grpId="0" animBg="1"/>
      <p:bldP spid="64551" grpId="0"/>
      <p:bldP spid="64552" grpId="0"/>
      <p:bldP spid="64553" grpId="0" animBg="1"/>
      <p:bldP spid="64553" grpId="1" animBg="1"/>
      <p:bldP spid="64553" grpId="2" animBg="1"/>
      <p:bldP spid="64560" grpId="0" animBg="1"/>
      <p:bldP spid="64561" grpId="0" animBg="1"/>
    </p:bldLst>
  </p:timing>
</p:sld>
</file>

<file path=ppt/tags/tag1.xml><?xml version="1.0" encoding="utf-8"?>
<p:tagLst xmlns:p="http://schemas.openxmlformats.org/presentationml/2006/main">
  <p:tag name="KSO_WM_UNIT_TABLE_BEAUTIFY" val="smartTable{0a08b477-bb1e-44fa-b65a-265b72824f29}"/>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MH" val="20170804144137"/>
  <p:tag name="MH_LIBRARY" val="GRAPHIC"/>
  <p:tag name="MH_TYPE" val="Desc"/>
  <p:tag name="MH_ORDER" val="1"/>
</p:tagLst>
</file>

<file path=ppt/tags/tag17.xml><?xml version="1.0" encoding="utf-8"?>
<p:tagLst xmlns:p="http://schemas.openxmlformats.org/presentationml/2006/main">
  <p:tag name="MH" val="20170804144137"/>
  <p:tag name="MH_LIBRARY" val="GRAPHIC"/>
  <p:tag name="MH_TYPE" val="Desc"/>
  <p:tag name="MH_ORDER" val="1"/>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MH" val="20170804144137"/>
  <p:tag name="MH_LIBRARY" val="GRAPHIC"/>
  <p:tag name="MH_TYPE" val="Desc"/>
  <p:tag name="MH_ORDER" val="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MH" val="20170804144137"/>
  <p:tag name="MH_LIBRARY" val="GRAPHIC"/>
  <p:tag name="MH_TYPE" val="Desc"/>
  <p:tag name="MH_ORDER" val="1"/>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MH" val="20170804144137"/>
  <p:tag name="MH_LIBRARY" val="GRAPHIC"/>
  <p:tag name="MH_TYPE" val="Desc"/>
  <p:tag name="MH_ORDER" val="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MH" val="20170804144137"/>
  <p:tag name="MH_LIBRARY" val="GRAPHIC"/>
  <p:tag name="MH_TYPE" val="Desc"/>
  <p:tag name="MH_ORDER" val="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MDk3NjAwYTMxMDI0ZTUyOGI4Yjg2MWM0ZmJkMjQ2ZjIifQ=="/>
  <p:tag name="KSO_WPP_MARK_KEY" val="38a1d5ee-893f-4667-b18f-13e44cbc83b7"/>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UNIT_TABLE_BEAUTIFY" val="smartTable{5e201858-b55f-491e-8573-670e19f4f72d}"/>
</p:tagLst>
</file>

<file path=ppt/theme/theme1.xml><?xml version="1.0" encoding="utf-8"?>
<a:theme xmlns:a="http://schemas.openxmlformats.org/drawingml/2006/main" name="示例演示文稿幻灯片（聚焦科技设计）">
  <a:themeElements>
    <a:clrScheme name="自定义 1">
      <a:dk1>
        <a:srgbClr val="000000"/>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示例演示文稿幻灯片（聚焦科技设计）">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示例演示文稿幻灯片（聚焦科技设计）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示例演示文稿幻灯片（聚焦科技设计）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示例演示文稿幻灯片（聚焦科技设计）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7909</Words>
  <Application>WPS 演示</Application>
  <PresentationFormat>全屏显示(4:3)</PresentationFormat>
  <Paragraphs>859</Paragraphs>
  <Slides>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47" baseType="lpstr">
      <vt:lpstr>Arial</vt:lpstr>
      <vt:lpstr>宋体</vt:lpstr>
      <vt:lpstr>Wingdings</vt:lpstr>
      <vt:lpstr>Wingdings 2</vt:lpstr>
      <vt:lpstr>Times New Roman</vt:lpstr>
      <vt:lpstr>黑体</vt:lpstr>
      <vt:lpstr>微软雅黑</vt:lpstr>
      <vt:lpstr>Arial Unicode MS</vt:lpstr>
      <vt:lpstr>楷体_GB2312</vt:lpstr>
      <vt:lpstr>新宋体</vt:lpstr>
      <vt:lpstr>Wingdings</vt:lpstr>
      <vt:lpstr>示例演示文稿幻灯片（聚焦科技设计）</vt:lpstr>
      <vt:lpstr>PowerPoint 演示文稿</vt:lpstr>
      <vt:lpstr>PowerPoint 演示文稿</vt:lpstr>
      <vt:lpstr>指针与函数</vt:lpstr>
      <vt:lpstr>函数指针变量</vt:lpstr>
      <vt:lpstr>函数指针变量</vt:lpstr>
      <vt:lpstr>PowerPoint 演示文稿</vt:lpstr>
      <vt:lpstr>指针变量作为函数参数</vt:lpstr>
      <vt:lpstr>单个变量的指针作为函数参数</vt:lpstr>
      <vt:lpstr>单个变量的指针作为函数参数</vt:lpstr>
      <vt:lpstr>比较</vt:lpstr>
      <vt:lpstr>比较</vt:lpstr>
      <vt:lpstr>PowerPoint 演示文稿</vt:lpstr>
      <vt:lpstr>函数的指针作为函数参数</vt:lpstr>
      <vt:lpstr>PowerPoint 演示文稿</vt:lpstr>
      <vt:lpstr>函数的返回值</vt:lpstr>
      <vt:lpstr>函数的返回值</vt:lpstr>
      <vt:lpstr>指针小结</vt:lpstr>
      <vt:lpstr>指针数组</vt:lpstr>
      <vt:lpstr>指针数组</vt:lpstr>
      <vt:lpstr>PowerPoint 演示文稿</vt:lpstr>
      <vt:lpstr>PowerPoint 演示文稿</vt:lpstr>
      <vt:lpstr>PowerPoint 演示文稿</vt:lpstr>
      <vt:lpstr>PowerPoint 演示文稿</vt:lpstr>
      <vt:lpstr>PowerPoint 演示文稿</vt:lpstr>
      <vt:lpstr>PowerPoint 演示文稿</vt:lpstr>
      <vt:lpstr>指针小结</vt:lpstr>
      <vt:lpstr>PowerPoint 演示文稿</vt:lpstr>
      <vt:lpstr>内存动态分配</vt:lpstr>
      <vt:lpstr>动态内存管理函数</vt:lpstr>
      <vt:lpstr>动态内存管理函数</vt:lpstr>
      <vt:lpstr>动态内存管理函数</vt:lpstr>
      <vt:lpstr>动态内存管理函数</vt:lpstr>
      <vt:lpstr>动态内存管理函数</vt:lpstr>
      <vt:lpstr>动态内存管理函数</vt:lpstr>
      <vt:lpstr>动态内存管理函数</vt:lpstr>
    </vt:vector>
  </TitlesOfParts>
  <Company>M&amp;W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wxy</dc:creator>
  <cp:lastModifiedBy>WXY</cp:lastModifiedBy>
  <cp:revision>3549</cp:revision>
  <dcterms:created xsi:type="dcterms:W3CDTF">2008-08-04T02:16:00Z</dcterms:created>
  <dcterms:modified xsi:type="dcterms:W3CDTF">2023-04-18T08:49:57Z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A812DEB6B3E24BF6AF0F445A2B159F4F</vt:lpwstr>
  </property>
  <property fmtid="{D5CDD505-2E9C-101B-9397-08002B2CF9AE}" pid="3" name="KSOProductBuildVer">
    <vt:lpwstr>2052-11.1.0.14036</vt:lpwstr>
  </property>
</Properties>
</file>