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621" r:id="rId3"/>
    <p:sldId id="670" r:id="rId4"/>
    <p:sldId id="571" r:id="rId5"/>
    <p:sldId id="581" r:id="rId6"/>
    <p:sldId id="582" r:id="rId7"/>
    <p:sldId id="511" r:id="rId8"/>
    <p:sldId id="510" r:id="rId9"/>
    <p:sldId id="596" r:id="rId10"/>
    <p:sldId id="584" r:id="rId11"/>
    <p:sldId id="598" r:id="rId12"/>
    <p:sldId id="583" r:id="rId13"/>
    <p:sldId id="687" r:id="rId14"/>
    <p:sldId id="684" r:id="rId15"/>
    <p:sldId id="688" r:id="rId16"/>
    <p:sldId id="628" r:id="rId17"/>
    <p:sldId id="629" r:id="rId18"/>
    <p:sldId id="630" r:id="rId19"/>
    <p:sldId id="756" r:id="rId20"/>
    <p:sldId id="632" r:id="rId21"/>
    <p:sldId id="633" r:id="rId22"/>
    <p:sldId id="689" r:id="rId23"/>
    <p:sldId id="757" r:id="rId24"/>
    <p:sldId id="758" r:id="rId25"/>
    <p:sldId id="635" r:id="rId26"/>
    <p:sldId id="636" r:id="rId27"/>
    <p:sldId id="637" r:id="rId28"/>
    <p:sldId id="639" r:id="rId29"/>
    <p:sldId id="640" r:id="rId30"/>
    <p:sldId id="641" r:id="rId31"/>
    <p:sldId id="661" r:id="rId32"/>
    <p:sldId id="690" r:id="rId33"/>
    <p:sldId id="691" r:id="rId34"/>
    <p:sldId id="644" r:id="rId35"/>
    <p:sldId id="645" r:id="rId36"/>
    <p:sldId id="662" r:id="rId37"/>
    <p:sldId id="664" r:id="rId38"/>
    <p:sldId id="668" r:id="rId39"/>
    <p:sldId id="646" r:id="rId40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1" userDrawn="1">
          <p15:clr>
            <a:srgbClr val="A4A3A4"/>
          </p15:clr>
        </p15:guide>
        <p15:guide id="2" pos="27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9966"/>
    <a:srgbClr val="CCFF99"/>
    <a:srgbClr val="CC3300"/>
    <a:srgbClr val="66FF99"/>
    <a:srgbClr val="FFCCCC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7" autoAdjust="0"/>
    <p:restoredTop sz="88316" autoAdjust="0"/>
  </p:normalViewPr>
  <p:slideViewPr>
    <p:cSldViewPr showGuides="1">
      <p:cViewPr varScale="1">
        <p:scale>
          <a:sx n="67" d="100"/>
          <a:sy n="67" d="100"/>
        </p:scale>
        <p:origin x="-1158" y="-108"/>
      </p:cViewPr>
      <p:guideLst>
        <p:guide orient="horz" pos="1981"/>
        <p:guide pos="27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26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046A6A-DCB7-4DFB-B791-7CBF717D7B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 b="1" smtClean="0">
                <a:solidFill>
                  <a:schemeClr val="tx1"/>
                </a:solidFill>
                <a:latin typeface="宋体" panose="02010600030101010101" pitchFamily="2" charset="-122"/>
              </a:rPr>
              <a:t>西安交通大学 电信学部 计算机科学与技术学院</a:t>
            </a:r>
            <a:endParaRPr lang="zh-CN" altLang="en-US" sz="1400" b="1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371B11-BE59-4E3A-8977-5A8910509698}" type="datetime4">
              <a:rPr lang="en-US"/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D1B738-4056-4CD8-B7C9-E10F8A3109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32D98-B8D7-4A22-A8EC-0B220B35602D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B55A5-9323-4B6A-A4DF-5A5ED3D3F6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FCC4-DEA9-4CC2-9484-880F8D9DFB1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368FE-A0BB-433D-97F3-CB9A03CB61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345D-FA5C-4A07-81F6-B56B53C9C54E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2C7C-C57B-4160-96E7-CF260E9F1B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254D-D05E-4C3B-BC7D-83DFB791B1EA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C41BF-3CE6-4603-A502-862C11E25E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98873-6278-4D58-A0E8-DE8CA107B207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A18CE-F8EC-4306-8AA0-D1EF5DF312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980EF-F9CC-4FBA-94EA-BB118CF03248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E8F84-C821-41BF-9083-CF166B734E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E480-1C52-4AF7-982A-56486547068B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897A-6D8E-4532-921D-74F35D0B36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92B2-C225-4FA8-A25A-BA5591FF7B76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09E0E-9CF9-42CD-8EA4-EC799857FD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20EB-5B58-45E0-90DE-18FB65980952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180D-6ED5-4A4C-A77C-E8C56ECA69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DC562-9F8F-4197-9225-3274491B71EF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7016D-DCE2-41A6-9C14-969E994232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BA5C-08FA-4BBF-A3CF-AB59B417F96F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7286A-7371-4ED1-8B52-787EA68307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ED0-34DE-46C9-A43C-EB834A123351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D03A4-6B17-49D1-BFAF-C38A26D53B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4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1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</a:endParaRPr>
          </a:p>
        </p:txBody>
      </p:sp>
      <p:grpSp>
        <p:nvGrpSpPr>
          <p:cNvPr id="1027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39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37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" name="Image" r:id="rId14" imgW="3645535" imgH="3930650" progId="">
                    <p:embed/>
                  </p:oleObj>
                </mc:Choice>
                <mc:Fallback>
                  <p:oleObj name="Image" r:id="rId14" imgW="3645535" imgH="3930650" progId="">
                    <p:embed/>
                    <p:pic>
                      <p:nvPicPr>
                        <p:cNvPr id="0" name="Picture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" name="Image" r:id="rId16" imgW="2575560" imgH="2545080" progId="">
                    <p:embed/>
                  </p:oleObj>
                </mc:Choice>
                <mc:Fallback>
                  <p:oleObj name="Image" r:id="rId16" imgW="2575560" imgH="2545080" progId="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9BE6A1-5661-4BD1-847B-5A4840C51055}" type="datetime4">
              <a:rPr lang="en-US"/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C6AA2F-054F-42C3-9EA3-BB2E03B78547}" type="slidenum">
              <a:rPr lang="en-US" altLang="zh-CN"/>
            </a:fld>
            <a:endParaRPr lang="en-US" altLang="zh-CN"/>
          </a:p>
        </p:txBody>
      </p:sp>
      <p:grpSp>
        <p:nvGrpSpPr>
          <p:cNvPr id="1034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35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</a:endParaRPr>
            </a:p>
          </p:txBody>
        </p:sp>
        <p:sp>
          <p:nvSpPr>
            <p:cNvPr id="1036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440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55.xml"/><Relationship Id="rId24" Type="http://schemas.openxmlformats.org/officeDocument/2006/relationships/image" Target="../media/image5.png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2.xml"/><Relationship Id="rId17" Type="http://schemas.openxmlformats.org/officeDocument/2006/relationships/image" Target="../media/image5.png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96.xml"/><Relationship Id="rId24" Type="http://schemas.openxmlformats.org/officeDocument/2006/relationships/image" Target="../media/image5.png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4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3514725" y="2852738"/>
            <a:ext cx="4513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程序设计基础</a:t>
            </a:r>
            <a:endParaRPr lang="zh-CN" altLang="en-US" sz="5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5730" y="5367397"/>
            <a:ext cx="6227763" cy="559643"/>
          </a:xfrm>
        </p:spPr>
        <p:txBody>
          <a:bodyPr/>
          <a:lstStyle/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[-1]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相当于*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(p-1)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，即指向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87FBAA-28FF-43B2-9DAC-691CCDF97661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18" name="标题 1"/>
          <p:cNvSpPr txBox="1"/>
          <p:nvPr/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lvl="2" algn="r" eaLnBrk="0" hangingPunct="0">
              <a:spcBef>
                <a:spcPct val="0"/>
              </a:spcBef>
              <a:defRPr/>
            </a:pPr>
            <a:r>
              <a:rPr lang="zh-CN" altLang="en-US" sz="4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sz="4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-180340" y="3998595"/>
            <a:ext cx="6370955" cy="151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 indent="85725">
              <a:spcBef>
                <a:spcPts val="0"/>
              </a:spcBef>
              <a:buSzTx/>
              <a:buFont typeface="Wingdings 2" panose="05020102010507070707" pitchFamily="18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[-1]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表示往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地址方向，偏移</a:t>
            </a:r>
            <a:r>
              <a:rPr lang="en-US" altLang="zh-CN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个基本数据类型所占字节数后，所指对象的内容；</a:t>
            </a:r>
            <a:endParaRPr lang="zh-CN" altLang="en-US" sz="280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128" name="Group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714500"/>
          <a:ext cx="3072130" cy="4017790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9375" y="1762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3"/>
            </p:custDataLst>
          </p:nvPr>
        </p:nvCxnSpPr>
        <p:spPr>
          <a:xfrm>
            <a:off x="6786563" y="214312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9375" y="268605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9966"/>
                </a:solidFill>
              </a:rPr>
              <a:t>p</a:t>
            </a:r>
            <a:endParaRPr lang="en-US" altLang="zh-CN" sz="2800" b="1" dirty="0">
              <a:solidFill>
                <a:srgbClr val="339966"/>
              </a:solidFill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>
            <a:off x="6786563" y="2970213"/>
            <a:ext cx="357187" cy="1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60285" y="137922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00950" y="2233930"/>
            <a:ext cx="56197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0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00950" y="36433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1" name="Text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00950" y="29305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22" name="Text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56195" y="441610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40</a:t>
            </a:r>
            <a:endParaRPr lang="en-US" altLang="zh-CN" sz="1800" b="1">
              <a:solidFill>
                <a:srgbClr val="CC0066"/>
              </a:solidFill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993265" y="5957570"/>
            <a:ext cx="6974205" cy="8096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0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179705" y="1212215"/>
            <a:ext cx="6370955" cy="2531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指向数组其他元素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int a[20]={10,20...},   *p;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p=a+1;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//p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指向数组元素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a[1]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p[-1]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2568575" y="231775"/>
            <a:ext cx="6324600" cy="533400"/>
          </a:xfrm>
        </p:spPr>
        <p:txBody>
          <a:bodyPr/>
          <a:lstStyle/>
          <a:p>
            <a:pPr marL="342900" indent="-34290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20024-47D0-41E1-82D5-3D7A9FB15A88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45061" name="内容占位符 2"/>
          <p:cNvSpPr txBox="1"/>
          <p:nvPr/>
        </p:nvSpPr>
        <p:spPr bwMode="auto">
          <a:xfrm>
            <a:off x="4001135" y="1341120"/>
            <a:ext cx="5044440" cy="23272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使用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访问数组元素：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x = *a;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    　 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a[0];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x = *(a+1);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a[1];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x=*(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);      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错误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，因为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是首地址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是常量，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不能被改变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62" name="内容占位符 2"/>
          <p:cNvSpPr txBox="1"/>
          <p:nvPr/>
        </p:nvSpPr>
        <p:spPr bwMode="auto">
          <a:xfrm>
            <a:off x="3983990" y="3789680"/>
            <a:ext cx="5124450" cy="199326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访问数组元素：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*p;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　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a[0];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*(p+1);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　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a[1];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x=*(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等价于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 = a[1];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63" name="矩形 7"/>
          <p:cNvSpPr>
            <a:spLocks noChangeArrowheads="1"/>
          </p:cNvSpPr>
          <p:nvPr/>
        </p:nvSpPr>
        <p:spPr bwMode="auto">
          <a:xfrm>
            <a:off x="180340" y="1560195"/>
            <a:ext cx="3697605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a[10]={10,20,...},*p, x;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若：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p =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=&amp;a[0]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 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 txBox="1"/>
          <p:nvPr>
            <p:custDataLst>
              <p:tags r:id="rId1"/>
            </p:custDataLst>
          </p:nvPr>
        </p:nvSpPr>
        <p:spPr bwMode="auto">
          <a:xfrm>
            <a:off x="66675" y="5946775"/>
            <a:ext cx="9041765" cy="84264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" lvl="1" indent="0">
              <a:spcBef>
                <a:spcPts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是变量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，保存的数值可以改变，开始保存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值是数组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的首地址，但可以对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保存的值进行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运算，使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保存的值改变为其他地址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98873-6278-4D58-A0E8-DE8CA107B207}" type="datetime4">
              <a:rPr lang="en-US" smtClean="0"/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14400" y="925835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a[4]={1,2,3,4};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且数组的首地址是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*(a+3)=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sz="2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a[1]</a:t>
            </a:r>
            <a:r>
              <a:rPr lang="zh-CN" altLang="en-US" sz="2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2004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9613900" y="861976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2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536" y="6521450"/>
            <a:ext cx="2133600" cy="244475"/>
          </a:xfrm>
        </p:spPr>
        <p:txBody>
          <a:bodyPr/>
          <a:lstStyle/>
          <a:p>
            <a:pPr>
              <a:defRPr/>
            </a:pPr>
            <a:fld id="{60F98873-6278-4D58-A0E8-DE8CA107B207}" type="datetime4">
              <a:rPr lang="en-US" smtClean="0"/>
            </a:fld>
            <a:endParaRPr lang="en-US" altLang="zh-CN" dirty="0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14400" y="1069851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14375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 ]={10,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54,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65},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*p=a;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的取值在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之间，若要取数组中某个元素的值，以下方式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是：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430016" y="316664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a[p-a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430016" y="402389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430016" y="488114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430016" y="573839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a+i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715641" y="323093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715641" y="408818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715641" y="494543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715641" y="5802684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32656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2DC562-9F8F-4197-9225-3274491B71EF}" type="datetime4">
              <a:rPr lang="en-US" smtClean="0"/>
            </a:fld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14400" y="1148705"/>
            <a:ext cx="7315200" cy="17042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a[5]={10, 20, 30, 40, 50}, *p=a, *q;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则合法的操作是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*q=10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p[5]=60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a++;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*++p=60;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9613900" y="861976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注意：定义了指针变量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，但没有给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赋值，不知道具体指向哪片硬件存储空间。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2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2274888" y="1785938"/>
            <a:ext cx="4818062" cy="3429000"/>
          </a:xfrm>
        </p:spPr>
        <p:txBody>
          <a:bodyPr/>
          <a:lstStyle/>
          <a:p>
            <a:pPr marL="342900" lvl="1" indent="-342900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指针与一维数组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指向数组首地址的指针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指向数组元素的指针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defRPr/>
            </a:pP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defRPr/>
            </a:pPr>
            <a:r>
              <a:rPr lang="zh-CN" altLang="en-US" b="1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指针与多维数组</a:t>
            </a:r>
            <a:endParaRPr lang="en-US" altLang="zh-CN" b="1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342900">
              <a:defRPr/>
            </a:pPr>
            <a:r>
              <a:rPr lang="zh-CN" altLang="en-US" b="1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以二维数组为例</a:t>
            </a:r>
            <a:endParaRPr lang="en-US" altLang="zh-CN" b="1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defRPr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指针与字符数组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721165-37C5-447F-8057-B1582A3199A6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68313" y="1357313"/>
            <a:ext cx="8229600" cy="1096962"/>
          </a:xfrm>
        </p:spPr>
        <p:txBody>
          <a:bodyPr/>
          <a:lstStyle/>
          <a:p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二维数组在逻辑上定义了一张二维表，利用行下标和列下标可以引用数组中的任何一个元素。</a:t>
            </a:r>
            <a:endParaRPr lang="en-US" altLang="zh-CN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E95473-8190-4288-ACDD-274BC3C865AA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47108" name="标题 4"/>
          <p:cNvSpPr>
            <a:spLocks noGrp="1"/>
          </p:cNvSpPr>
          <p:nvPr>
            <p:ph type="title"/>
          </p:nvPr>
        </p:nvSpPr>
        <p:spPr>
          <a:xfrm>
            <a:off x="2627313" y="231775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二维数组回顾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128838" y="3038475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2128838" y="3571875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128838" y="4181475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2" name="Text Box 11"/>
          <p:cNvSpPr txBox="1">
            <a:spLocks noChangeArrowheads="1"/>
          </p:cNvSpPr>
          <p:nvPr/>
        </p:nvSpPr>
        <p:spPr bwMode="auto">
          <a:xfrm>
            <a:off x="3119438" y="44100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13" name="Line 12"/>
          <p:cNvSpPr>
            <a:spLocks noChangeShapeType="1"/>
          </p:cNvSpPr>
          <p:nvPr/>
        </p:nvSpPr>
        <p:spPr bwMode="auto">
          <a:xfrm>
            <a:off x="2128838" y="5019675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4" name="Line 15"/>
          <p:cNvSpPr>
            <a:spLocks noChangeShapeType="1"/>
          </p:cNvSpPr>
          <p:nvPr/>
        </p:nvSpPr>
        <p:spPr bwMode="auto">
          <a:xfrm>
            <a:off x="4262438" y="3038475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5" name="Line 16"/>
          <p:cNvSpPr>
            <a:spLocks noChangeShapeType="1"/>
          </p:cNvSpPr>
          <p:nvPr/>
        </p:nvSpPr>
        <p:spPr bwMode="auto">
          <a:xfrm>
            <a:off x="5446713" y="3038475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6" name="Text Box 20"/>
          <p:cNvSpPr txBox="1">
            <a:spLocks noChangeArrowheads="1"/>
          </p:cNvSpPr>
          <p:nvPr/>
        </p:nvSpPr>
        <p:spPr bwMode="auto">
          <a:xfrm>
            <a:off x="975419" y="2428875"/>
            <a:ext cx="388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a[m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][n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3576638" y="3038475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Text Box 25"/>
          <p:cNvSpPr txBox="1">
            <a:spLocks noChangeArrowheads="1"/>
          </p:cNvSpPr>
          <p:nvPr/>
        </p:nvSpPr>
        <p:spPr bwMode="auto">
          <a:xfrm>
            <a:off x="3652838" y="4211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19" name="AutoShape 26"/>
          <p:cNvSpPr>
            <a:spLocks noChangeArrowheads="1"/>
          </p:cNvSpPr>
          <p:nvPr/>
        </p:nvSpPr>
        <p:spPr bwMode="auto">
          <a:xfrm>
            <a:off x="2128838" y="5629275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7120" name="AutoShape 27"/>
          <p:cNvSpPr>
            <a:spLocks noChangeArrowheads="1"/>
          </p:cNvSpPr>
          <p:nvPr/>
        </p:nvSpPr>
        <p:spPr bwMode="auto">
          <a:xfrm rot="-5400000">
            <a:off x="4795838" y="4181475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7121" name="Line 28"/>
          <p:cNvSpPr>
            <a:spLocks noChangeShapeType="1"/>
          </p:cNvSpPr>
          <p:nvPr/>
        </p:nvSpPr>
        <p:spPr bwMode="auto">
          <a:xfrm>
            <a:off x="5938838" y="5629275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Text Box 29"/>
          <p:cNvSpPr txBox="1">
            <a:spLocks noChangeArrowheads="1"/>
          </p:cNvSpPr>
          <p:nvPr/>
        </p:nvSpPr>
        <p:spPr bwMode="auto">
          <a:xfrm>
            <a:off x="4394200" y="31146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3" name="Text Box 30"/>
          <p:cNvSpPr txBox="1">
            <a:spLocks noChangeArrowheads="1"/>
          </p:cNvSpPr>
          <p:nvPr/>
        </p:nvSpPr>
        <p:spPr bwMode="auto">
          <a:xfrm>
            <a:off x="4392613" y="36480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4" name="Text Box 31"/>
          <p:cNvSpPr txBox="1">
            <a:spLocks noChangeArrowheads="1"/>
          </p:cNvSpPr>
          <p:nvPr/>
        </p:nvSpPr>
        <p:spPr bwMode="auto">
          <a:xfrm>
            <a:off x="4464050" y="5080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5" name="Text Box 29"/>
          <p:cNvSpPr txBox="1">
            <a:spLocks noChangeArrowheads="1"/>
          </p:cNvSpPr>
          <p:nvPr/>
        </p:nvSpPr>
        <p:spPr bwMode="auto">
          <a:xfrm>
            <a:off x="2349500" y="310832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6" name="Text Box 25"/>
          <p:cNvSpPr txBox="1">
            <a:spLocks noChangeArrowheads="1"/>
          </p:cNvSpPr>
          <p:nvPr/>
        </p:nvSpPr>
        <p:spPr bwMode="auto">
          <a:xfrm>
            <a:off x="3684588" y="28924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5446713" y="289242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8" name="Text Box 11"/>
          <p:cNvSpPr txBox="1">
            <a:spLocks noChangeArrowheads="1"/>
          </p:cNvSpPr>
          <p:nvPr/>
        </p:nvSpPr>
        <p:spPr bwMode="auto">
          <a:xfrm>
            <a:off x="3119438" y="3700463"/>
            <a:ext cx="6715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684588" y="34686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0" name="Text Box 25"/>
          <p:cNvSpPr txBox="1">
            <a:spLocks noChangeArrowheads="1"/>
          </p:cNvSpPr>
          <p:nvPr/>
        </p:nvSpPr>
        <p:spPr bwMode="auto">
          <a:xfrm>
            <a:off x="3684588" y="490537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1" name="Text Box 11"/>
          <p:cNvSpPr txBox="1">
            <a:spLocks noChangeArrowheads="1"/>
          </p:cNvSpPr>
          <p:nvPr/>
        </p:nvSpPr>
        <p:spPr bwMode="auto">
          <a:xfrm>
            <a:off x="3070225" y="57007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3684588" y="55578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3" name="Text Box 11"/>
          <p:cNvSpPr txBox="1">
            <a:spLocks noChangeArrowheads="1"/>
          </p:cNvSpPr>
          <p:nvPr/>
        </p:nvSpPr>
        <p:spPr bwMode="auto">
          <a:xfrm>
            <a:off x="4630738" y="44386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7134" name="Text Box 29"/>
          <p:cNvSpPr txBox="1">
            <a:spLocks noChangeArrowheads="1"/>
          </p:cNvSpPr>
          <p:nvPr/>
        </p:nvSpPr>
        <p:spPr bwMode="auto">
          <a:xfrm>
            <a:off x="2349500" y="5124450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08175" y="2997200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107950" y="1340485"/>
            <a:ext cx="9371965" cy="136842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二维数组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a[m][n]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，可看作是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38798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个元素的值可看作为：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a[0],  a[1],  …, 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…  a[m-1]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是对应的行一维数组的名字，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即行一维数组首地址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32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4C6A81-10A9-4502-8FBD-C63D716F56DB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414713" y="32146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3414713" y="37480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3414713" y="43576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2387600" y="45958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4405313" y="458628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>
            <a:off x="3414713" y="51958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9" name="Line 15"/>
          <p:cNvSpPr>
            <a:spLocks noChangeShapeType="1"/>
          </p:cNvSpPr>
          <p:nvPr/>
        </p:nvSpPr>
        <p:spPr bwMode="auto">
          <a:xfrm>
            <a:off x="5548313" y="32146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Line 16"/>
          <p:cNvSpPr>
            <a:spLocks noChangeShapeType="1"/>
          </p:cNvSpPr>
          <p:nvPr/>
        </p:nvSpPr>
        <p:spPr bwMode="auto">
          <a:xfrm>
            <a:off x="6732588" y="32146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1" name="Text Box 17"/>
          <p:cNvSpPr txBox="1">
            <a:spLocks noChangeArrowheads="1"/>
          </p:cNvSpPr>
          <p:nvPr/>
        </p:nvSpPr>
        <p:spPr bwMode="auto">
          <a:xfrm>
            <a:off x="2295525" y="33432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42" name="Text Box 18"/>
          <p:cNvSpPr txBox="1">
            <a:spLocks noChangeArrowheads="1"/>
          </p:cNvSpPr>
          <p:nvPr/>
        </p:nvSpPr>
        <p:spPr bwMode="auto">
          <a:xfrm>
            <a:off x="2257425" y="3990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339975" y="5229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44" name="Line 24"/>
          <p:cNvSpPr>
            <a:spLocks noChangeShapeType="1"/>
          </p:cNvSpPr>
          <p:nvPr/>
        </p:nvSpPr>
        <p:spPr bwMode="auto">
          <a:xfrm>
            <a:off x="4862513" y="3214688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5" name="Text Box 25"/>
          <p:cNvSpPr txBox="1">
            <a:spLocks noChangeArrowheads="1"/>
          </p:cNvSpPr>
          <p:nvPr/>
        </p:nvSpPr>
        <p:spPr bwMode="auto">
          <a:xfrm>
            <a:off x="4938713" y="43878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46" name="AutoShape 26"/>
          <p:cNvSpPr>
            <a:spLocks noChangeArrowheads="1"/>
          </p:cNvSpPr>
          <p:nvPr/>
        </p:nvSpPr>
        <p:spPr bwMode="auto">
          <a:xfrm>
            <a:off x="3414713" y="5805488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8147" name="AutoShape 27"/>
          <p:cNvSpPr>
            <a:spLocks noChangeArrowheads="1"/>
          </p:cNvSpPr>
          <p:nvPr/>
        </p:nvSpPr>
        <p:spPr bwMode="auto">
          <a:xfrm rot="-5400000">
            <a:off x="6081713" y="43576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48148" name="Line 28"/>
          <p:cNvSpPr>
            <a:spLocks noChangeShapeType="1"/>
          </p:cNvSpPr>
          <p:nvPr/>
        </p:nvSpPr>
        <p:spPr bwMode="auto">
          <a:xfrm>
            <a:off x="7224713" y="58054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9" name="Text Box 29"/>
          <p:cNvSpPr txBox="1">
            <a:spLocks noChangeArrowheads="1"/>
          </p:cNvSpPr>
          <p:nvPr/>
        </p:nvSpPr>
        <p:spPr bwMode="auto">
          <a:xfrm>
            <a:off x="5680075" y="3290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0" name="Text Box 30"/>
          <p:cNvSpPr txBox="1">
            <a:spLocks noChangeArrowheads="1"/>
          </p:cNvSpPr>
          <p:nvPr/>
        </p:nvSpPr>
        <p:spPr bwMode="auto">
          <a:xfrm>
            <a:off x="5678488" y="38242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1" name="Text Box 31"/>
          <p:cNvSpPr txBox="1">
            <a:spLocks noChangeArrowheads="1"/>
          </p:cNvSpPr>
          <p:nvPr/>
        </p:nvSpPr>
        <p:spPr bwMode="auto">
          <a:xfrm>
            <a:off x="5749925" y="52562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2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970463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6732588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5" name="Text Box 11"/>
          <p:cNvSpPr txBox="1">
            <a:spLocks noChangeArrowheads="1"/>
          </p:cNvSpPr>
          <p:nvPr/>
        </p:nvSpPr>
        <p:spPr bwMode="auto">
          <a:xfrm>
            <a:off x="4405313" y="3876675"/>
            <a:ext cx="6715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6" name="Text Box 25"/>
          <p:cNvSpPr txBox="1">
            <a:spLocks noChangeArrowheads="1"/>
          </p:cNvSpPr>
          <p:nvPr/>
        </p:nvSpPr>
        <p:spPr bwMode="auto">
          <a:xfrm>
            <a:off x="4970463" y="36449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7" name="Text Box 25"/>
          <p:cNvSpPr txBox="1">
            <a:spLocks noChangeArrowheads="1"/>
          </p:cNvSpPr>
          <p:nvPr/>
        </p:nvSpPr>
        <p:spPr bwMode="auto">
          <a:xfrm>
            <a:off x="4970463" y="50815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8" name="Text Box 11"/>
          <p:cNvSpPr txBox="1">
            <a:spLocks noChangeArrowheads="1"/>
          </p:cNvSpPr>
          <p:nvPr/>
        </p:nvSpPr>
        <p:spPr bwMode="auto">
          <a:xfrm>
            <a:off x="4356100" y="587692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59" name="Text Box 25"/>
          <p:cNvSpPr txBox="1">
            <a:spLocks noChangeArrowheads="1"/>
          </p:cNvSpPr>
          <p:nvPr/>
        </p:nvSpPr>
        <p:spPr bwMode="auto">
          <a:xfrm>
            <a:off x="4970463" y="57340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0" name="Text Box 11"/>
          <p:cNvSpPr txBox="1">
            <a:spLocks noChangeArrowheads="1"/>
          </p:cNvSpPr>
          <p:nvPr/>
        </p:nvSpPr>
        <p:spPr bwMode="auto">
          <a:xfrm>
            <a:off x="5916613" y="46148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1" name="Text Box 29"/>
          <p:cNvSpPr txBox="1">
            <a:spLocks noChangeArrowheads="1"/>
          </p:cNvSpPr>
          <p:nvPr/>
        </p:nvSpPr>
        <p:spPr bwMode="auto">
          <a:xfrm>
            <a:off x="3635375" y="53006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2" name="Text Box 10"/>
          <p:cNvSpPr txBox="1">
            <a:spLocks noChangeArrowheads="1"/>
          </p:cNvSpPr>
          <p:nvPr/>
        </p:nvSpPr>
        <p:spPr bwMode="auto">
          <a:xfrm>
            <a:off x="2387600" y="591185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63" name="Text Box 29"/>
          <p:cNvSpPr txBox="1">
            <a:spLocks noChangeArrowheads="1"/>
          </p:cNvSpPr>
          <p:nvPr/>
        </p:nvSpPr>
        <p:spPr bwMode="auto">
          <a:xfrm>
            <a:off x="7235825" y="32845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93925" y="3141663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8" name="Line 7"/>
          <p:cNvSpPr>
            <a:spLocks noChangeShapeType="1"/>
          </p:cNvSpPr>
          <p:nvPr/>
        </p:nvSpPr>
        <p:spPr bwMode="auto">
          <a:xfrm>
            <a:off x="1209675" y="3448050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9" name="Text Box 21"/>
          <p:cNvSpPr txBox="1">
            <a:spLocks noChangeArrowheads="1"/>
          </p:cNvSpPr>
          <p:nvPr/>
        </p:nvSpPr>
        <p:spPr bwMode="auto">
          <a:xfrm>
            <a:off x="1314450" y="27860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>
            <a:off x="2843213" y="350043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>
            <a:off x="2843213" y="4143375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82" name="Line 56"/>
          <p:cNvSpPr>
            <a:spLocks noChangeShapeType="1"/>
          </p:cNvSpPr>
          <p:nvPr/>
        </p:nvSpPr>
        <p:spPr bwMode="auto">
          <a:xfrm>
            <a:off x="2852738" y="550068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84" name="Text Box 29"/>
          <p:cNvSpPr txBox="1">
            <a:spLocks noChangeArrowheads="1"/>
          </p:cNvSpPr>
          <p:nvPr/>
        </p:nvSpPr>
        <p:spPr bwMode="auto">
          <a:xfrm>
            <a:off x="7235825" y="5984875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a[m-1][n-1]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8185" name="Rectangle 63"/>
          <p:cNvSpPr>
            <a:spLocks noChangeArrowheads="1"/>
          </p:cNvSpPr>
          <p:nvPr/>
        </p:nvSpPr>
        <p:spPr bwMode="auto">
          <a:xfrm>
            <a:off x="2195513" y="60928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47108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27313" y="231775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二维数组回顾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9"/>
          <p:cNvSpPr>
            <a:spLocks noChangeArrowheads="1"/>
          </p:cNvSpPr>
          <p:nvPr/>
        </p:nvSpPr>
        <p:spPr bwMode="auto">
          <a:xfrm>
            <a:off x="379095" y="1358900"/>
            <a:ext cx="844804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有多个指针（地址）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二维数组的行下标为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数组元素地址：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&amp;a[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][j]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7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9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1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2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3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5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6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7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8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9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0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1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4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5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7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8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9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1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2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7" name="Line 52"/>
          <p:cNvSpPr>
            <a:spLocks noChangeShapeType="1"/>
          </p:cNvSpPr>
          <p:nvPr/>
        </p:nvSpPr>
        <p:spPr bwMode="auto">
          <a:xfrm>
            <a:off x="2771775" y="378618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8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9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0" name="Line 7"/>
          <p:cNvSpPr>
            <a:spLocks noChangeShapeType="1"/>
          </p:cNvSpPr>
          <p:nvPr/>
        </p:nvSpPr>
        <p:spPr bwMode="auto">
          <a:xfrm>
            <a:off x="1143000" y="378618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1" name="Text Box 21"/>
          <p:cNvSpPr txBox="1">
            <a:spLocks noChangeArrowheads="1"/>
          </p:cNvSpPr>
          <p:nvPr/>
        </p:nvSpPr>
        <p:spPr bwMode="auto">
          <a:xfrm>
            <a:off x="1314450" y="320198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85" name="Rectangle 6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3758" y="64516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357630" y="2787333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179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2446F0-98EF-4BEB-B5E1-2F45220332DF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1816418" y="438277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1" name="Text Box 17"/>
          <p:cNvSpPr txBox="1">
            <a:spLocks noChangeArrowheads="1"/>
          </p:cNvSpPr>
          <p:nvPr/>
        </p:nvSpPr>
        <p:spPr bwMode="auto">
          <a:xfrm>
            <a:off x="1724343" y="30873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2" name="Text Box 18"/>
          <p:cNvSpPr txBox="1">
            <a:spLocks noChangeArrowheads="1"/>
          </p:cNvSpPr>
          <p:nvPr/>
        </p:nvSpPr>
        <p:spPr bwMode="auto">
          <a:xfrm>
            <a:off x="1686243" y="37350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3" name="Text Box 19"/>
          <p:cNvSpPr txBox="1">
            <a:spLocks noChangeArrowheads="1"/>
          </p:cNvSpPr>
          <p:nvPr/>
        </p:nvSpPr>
        <p:spPr bwMode="auto">
          <a:xfrm>
            <a:off x="1759268" y="50304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1816418" y="569880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1579880" y="2928620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99" name="矩形 14"/>
          <p:cNvSpPr>
            <a:spLocks noChangeArrowheads="1"/>
          </p:cNvSpPr>
          <p:nvPr/>
        </p:nvSpPr>
        <p:spPr bwMode="auto">
          <a:xfrm>
            <a:off x="2771140" y="2707640"/>
            <a:ext cx="623443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是二维数组的首地址，指向第一行的一维数组，故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所指向的基本数据类型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是一个一维数组</a:t>
            </a:r>
            <a:endParaRPr lang="zh-CN" altLang="en-US" sz="2400" dirty="0" err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a+i 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往高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地址偏移一个基本数据类型所占字节数，即偏移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个一维数组所占字节数，故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a+i</a:t>
            </a:r>
            <a:r>
              <a:rPr lang="zh-CN" alt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行下标为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的一维数组</a:t>
            </a:r>
            <a:endParaRPr lang="zh-CN" altLang="en-US" sz="2400" dirty="0" err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取内容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*(a+i)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，就是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行下标为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一维数组的首地址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a[i]</a:t>
            </a:r>
            <a:endParaRPr lang="en-US" altLang="en-US" sz="2400" b="1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200" name="内容占位符 2"/>
          <p:cNvSpPr txBox="1"/>
          <p:nvPr/>
        </p:nvSpPr>
        <p:spPr bwMode="auto">
          <a:xfrm>
            <a:off x="971550" y="1636395"/>
            <a:ext cx="63023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二维数组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a[m][n]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a+i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的含义？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1" name="Line 7"/>
          <p:cNvSpPr>
            <a:spLocks noChangeShapeType="1"/>
          </p:cNvSpPr>
          <p:nvPr/>
        </p:nvSpPr>
        <p:spPr bwMode="auto">
          <a:xfrm>
            <a:off x="500380" y="322865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2" name="Text Box 21"/>
          <p:cNvSpPr txBox="1">
            <a:spLocks noChangeArrowheads="1"/>
          </p:cNvSpPr>
          <p:nvPr/>
        </p:nvSpPr>
        <p:spPr bwMode="auto">
          <a:xfrm>
            <a:off x="671830" y="264445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3" name="Line 7"/>
          <p:cNvSpPr>
            <a:spLocks noChangeShapeType="1"/>
          </p:cNvSpPr>
          <p:nvPr/>
        </p:nvSpPr>
        <p:spPr bwMode="auto">
          <a:xfrm>
            <a:off x="500380" y="5359083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Text Box 21"/>
          <p:cNvSpPr txBox="1">
            <a:spLocks noChangeArrowheads="1"/>
          </p:cNvSpPr>
          <p:nvPr/>
        </p:nvSpPr>
        <p:spPr bwMode="auto">
          <a:xfrm>
            <a:off x="428943" y="4774883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a+i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7950" y="1341120"/>
            <a:ext cx="9371965" cy="1368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85" name="Rectangle 6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21473" y="594931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a[m-1]</a:t>
            </a:r>
            <a:endParaRPr lang="en-US" altLang="zh-CN" sz="1800" b="1">
              <a:solidFill>
                <a:srgbClr val="C00000"/>
              </a:solidFill>
            </a:endParaRPr>
          </a:p>
        </p:txBody>
      </p:sp>
      <p:sp>
        <p:nvSpPr>
          <p:cNvPr id="50205" name="标题 4"/>
          <p:cNvSpPr/>
          <p:nvPr>
            <p:custDataLst>
              <p:tags r:id="rId3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7880" y="260648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指针概览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9838" y="2084388"/>
            <a:ext cx="4654550" cy="3000375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指针基本概念</a:t>
            </a:r>
            <a:endParaRPr lang="en-US" altLang="zh-CN" sz="28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en-US" altLang="zh-CN" sz="28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指针与函数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248920" y="1502410"/>
            <a:ext cx="8643938" cy="1498600"/>
          </a:xfrm>
        </p:spPr>
        <p:txBody>
          <a:bodyPr/>
          <a:lstStyle/>
          <a:p>
            <a:pPr marL="0" indent="70358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下标为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的那行一维数组的名字，其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指向第一个元素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A01B47-AB36-4DDF-9BBE-A42E4BC6AD79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14500" y="292893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200400" y="31892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200400" y="37226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200400" y="43322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2173288" y="45704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4191000" y="456088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0" name="Line 12"/>
          <p:cNvSpPr>
            <a:spLocks noChangeShapeType="1"/>
          </p:cNvSpPr>
          <p:nvPr/>
        </p:nvSpPr>
        <p:spPr bwMode="auto">
          <a:xfrm>
            <a:off x="3200400" y="51704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>
            <a:off x="5334000" y="31892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>
            <a:off x="6518275" y="31892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2081213" y="32750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4" name="Text Box 18"/>
          <p:cNvSpPr txBox="1">
            <a:spLocks noChangeArrowheads="1"/>
          </p:cNvSpPr>
          <p:nvPr/>
        </p:nvSpPr>
        <p:spPr bwMode="auto">
          <a:xfrm>
            <a:off x="2043113" y="39227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5" name="Text Box 19"/>
          <p:cNvSpPr txBox="1">
            <a:spLocks noChangeArrowheads="1"/>
          </p:cNvSpPr>
          <p:nvPr/>
        </p:nvSpPr>
        <p:spPr bwMode="auto">
          <a:xfrm>
            <a:off x="2116138" y="52181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6" name="Line 24"/>
          <p:cNvSpPr>
            <a:spLocks noChangeShapeType="1"/>
          </p:cNvSpPr>
          <p:nvPr/>
        </p:nvSpPr>
        <p:spPr bwMode="auto">
          <a:xfrm>
            <a:off x="4648200" y="307181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7" name="Text Box 25"/>
          <p:cNvSpPr txBox="1">
            <a:spLocks noChangeArrowheads="1"/>
          </p:cNvSpPr>
          <p:nvPr/>
        </p:nvSpPr>
        <p:spPr bwMode="auto">
          <a:xfrm>
            <a:off x="4724400" y="43624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8" name="AutoShape 26"/>
          <p:cNvSpPr>
            <a:spLocks noChangeArrowheads="1"/>
          </p:cNvSpPr>
          <p:nvPr/>
        </p:nvSpPr>
        <p:spPr bwMode="auto">
          <a:xfrm>
            <a:off x="3200400" y="5802584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19" name="AutoShape 27"/>
          <p:cNvSpPr>
            <a:spLocks noChangeArrowheads="1"/>
          </p:cNvSpPr>
          <p:nvPr/>
        </p:nvSpPr>
        <p:spPr bwMode="auto">
          <a:xfrm rot="-5400000">
            <a:off x="5867400" y="43322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20" name="Line 28"/>
          <p:cNvSpPr>
            <a:spLocks noChangeShapeType="1"/>
          </p:cNvSpPr>
          <p:nvPr/>
        </p:nvSpPr>
        <p:spPr bwMode="auto">
          <a:xfrm>
            <a:off x="7010400" y="57800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Text Box 29"/>
          <p:cNvSpPr txBox="1">
            <a:spLocks noChangeArrowheads="1"/>
          </p:cNvSpPr>
          <p:nvPr/>
        </p:nvSpPr>
        <p:spPr bwMode="auto">
          <a:xfrm>
            <a:off x="5465763" y="32654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2" name="Text Box 30"/>
          <p:cNvSpPr txBox="1">
            <a:spLocks noChangeArrowheads="1"/>
          </p:cNvSpPr>
          <p:nvPr/>
        </p:nvSpPr>
        <p:spPr bwMode="auto">
          <a:xfrm>
            <a:off x="5464175" y="3798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3" name="Text Box 31"/>
          <p:cNvSpPr txBox="1">
            <a:spLocks noChangeArrowheads="1"/>
          </p:cNvSpPr>
          <p:nvPr/>
        </p:nvSpPr>
        <p:spPr bwMode="auto">
          <a:xfrm>
            <a:off x="5535613" y="52308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4" name="Text Box 29"/>
          <p:cNvSpPr txBox="1">
            <a:spLocks noChangeArrowheads="1"/>
          </p:cNvSpPr>
          <p:nvPr/>
        </p:nvSpPr>
        <p:spPr bwMode="auto">
          <a:xfrm>
            <a:off x="3421063" y="325913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756150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6518275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7" name="Text Box 11"/>
          <p:cNvSpPr txBox="1">
            <a:spLocks noChangeArrowheads="1"/>
          </p:cNvSpPr>
          <p:nvPr/>
        </p:nvSpPr>
        <p:spPr bwMode="auto">
          <a:xfrm>
            <a:off x="4191000" y="385127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8" name="Text Box 25"/>
          <p:cNvSpPr txBox="1">
            <a:spLocks noChangeArrowheads="1"/>
          </p:cNvSpPr>
          <p:nvPr/>
        </p:nvSpPr>
        <p:spPr bwMode="auto">
          <a:xfrm>
            <a:off x="4756150" y="36195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9" name="Text Box 25"/>
          <p:cNvSpPr txBox="1">
            <a:spLocks noChangeArrowheads="1"/>
          </p:cNvSpPr>
          <p:nvPr/>
        </p:nvSpPr>
        <p:spPr bwMode="auto">
          <a:xfrm>
            <a:off x="4756150" y="50561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0" name="Text Box 11"/>
          <p:cNvSpPr txBox="1">
            <a:spLocks noChangeArrowheads="1"/>
          </p:cNvSpPr>
          <p:nvPr/>
        </p:nvSpPr>
        <p:spPr bwMode="auto">
          <a:xfrm>
            <a:off x="4141788" y="585152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1" name="Text Box 25"/>
          <p:cNvSpPr txBox="1">
            <a:spLocks noChangeArrowheads="1"/>
          </p:cNvSpPr>
          <p:nvPr/>
        </p:nvSpPr>
        <p:spPr bwMode="auto">
          <a:xfrm>
            <a:off x="4756150" y="57086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2" name="Text Box 11"/>
          <p:cNvSpPr txBox="1">
            <a:spLocks noChangeArrowheads="1"/>
          </p:cNvSpPr>
          <p:nvPr/>
        </p:nvSpPr>
        <p:spPr bwMode="auto">
          <a:xfrm>
            <a:off x="5702300" y="458946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3" name="Text Box 29"/>
          <p:cNvSpPr txBox="1">
            <a:spLocks noChangeArrowheads="1"/>
          </p:cNvSpPr>
          <p:nvPr/>
        </p:nvSpPr>
        <p:spPr bwMode="auto">
          <a:xfrm>
            <a:off x="3421063" y="527526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4" name="Text Box 10"/>
          <p:cNvSpPr txBox="1">
            <a:spLocks noChangeArrowheads="1"/>
          </p:cNvSpPr>
          <p:nvPr/>
        </p:nvSpPr>
        <p:spPr bwMode="auto">
          <a:xfrm>
            <a:off x="2173288" y="58864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5" name="Text Box 29"/>
          <p:cNvSpPr txBox="1">
            <a:spLocks noChangeArrowheads="1"/>
          </p:cNvSpPr>
          <p:nvPr/>
        </p:nvSpPr>
        <p:spPr bwMode="auto">
          <a:xfrm>
            <a:off x="7021513" y="3259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114" name="Group 54"/>
          <p:cNvGraphicFramePr>
            <a:graphicFrameLocks noGrp="1"/>
          </p:cNvGraphicFramePr>
          <p:nvPr/>
        </p:nvGraphicFramePr>
        <p:xfrm>
          <a:off x="1928813" y="30718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0" name="Line 52"/>
          <p:cNvSpPr>
            <a:spLocks noChangeShapeType="1"/>
          </p:cNvSpPr>
          <p:nvPr/>
        </p:nvSpPr>
        <p:spPr bwMode="auto">
          <a:xfrm>
            <a:off x="2628900" y="350043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1" name="Line 53"/>
          <p:cNvSpPr>
            <a:spLocks noChangeShapeType="1"/>
          </p:cNvSpPr>
          <p:nvPr/>
        </p:nvSpPr>
        <p:spPr bwMode="auto">
          <a:xfrm>
            <a:off x="2628900" y="414337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2" name="Line 56"/>
          <p:cNvSpPr>
            <a:spLocks noChangeShapeType="1"/>
          </p:cNvSpPr>
          <p:nvPr/>
        </p:nvSpPr>
        <p:spPr bwMode="auto">
          <a:xfrm>
            <a:off x="2638425" y="542925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849288" y="3437136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20738" y="2852936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930910" y="5502593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Text 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9473" y="4918393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a+i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标题 4"/>
          <p:cNvSpPr/>
          <p:nvPr>
            <p:custDataLst>
              <p:tags r:id="rId3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320675" y="1430655"/>
            <a:ext cx="8643938" cy="989980"/>
          </a:xfrm>
        </p:spPr>
        <p:txBody>
          <a:bodyPr/>
          <a:lstStyle/>
          <a:p>
            <a:pPr marL="0" indent="714375"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单个数组元素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][0]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故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其指向的基本数据类型是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单个变量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往高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地址偏移一个基本数据类型所占字节数，即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]+1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][1]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A01B47-AB36-4DDF-9BBE-A42E4BC6AD79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14500" y="292893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200400" y="31892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200400" y="37226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200400" y="43322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2173288" y="45704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4191000" y="456088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0" name="Line 12"/>
          <p:cNvSpPr>
            <a:spLocks noChangeShapeType="1"/>
          </p:cNvSpPr>
          <p:nvPr/>
        </p:nvSpPr>
        <p:spPr bwMode="auto">
          <a:xfrm>
            <a:off x="3200400" y="51704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>
            <a:off x="5334000" y="31892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>
            <a:off x="6518275" y="31892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2081213" y="32750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4" name="Text Box 18"/>
          <p:cNvSpPr txBox="1">
            <a:spLocks noChangeArrowheads="1"/>
          </p:cNvSpPr>
          <p:nvPr/>
        </p:nvSpPr>
        <p:spPr bwMode="auto">
          <a:xfrm>
            <a:off x="2043113" y="39227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5" name="Text Box 19"/>
          <p:cNvSpPr txBox="1">
            <a:spLocks noChangeArrowheads="1"/>
          </p:cNvSpPr>
          <p:nvPr/>
        </p:nvSpPr>
        <p:spPr bwMode="auto">
          <a:xfrm>
            <a:off x="2116138" y="52181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216" name="Line 24"/>
          <p:cNvSpPr>
            <a:spLocks noChangeShapeType="1"/>
          </p:cNvSpPr>
          <p:nvPr/>
        </p:nvSpPr>
        <p:spPr bwMode="auto">
          <a:xfrm>
            <a:off x="4648200" y="307181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7" name="Text Box 25"/>
          <p:cNvSpPr txBox="1">
            <a:spLocks noChangeArrowheads="1"/>
          </p:cNvSpPr>
          <p:nvPr/>
        </p:nvSpPr>
        <p:spPr bwMode="auto">
          <a:xfrm>
            <a:off x="4724400" y="43624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18" name="AutoShape 26"/>
          <p:cNvSpPr>
            <a:spLocks noChangeArrowheads="1"/>
          </p:cNvSpPr>
          <p:nvPr/>
        </p:nvSpPr>
        <p:spPr bwMode="auto">
          <a:xfrm>
            <a:off x="3200400" y="5802584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19" name="AutoShape 27"/>
          <p:cNvSpPr>
            <a:spLocks noChangeArrowheads="1"/>
          </p:cNvSpPr>
          <p:nvPr/>
        </p:nvSpPr>
        <p:spPr bwMode="auto">
          <a:xfrm rot="-5400000">
            <a:off x="5867400" y="43322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1220" name="Line 28"/>
          <p:cNvSpPr>
            <a:spLocks noChangeShapeType="1"/>
          </p:cNvSpPr>
          <p:nvPr/>
        </p:nvSpPr>
        <p:spPr bwMode="auto">
          <a:xfrm>
            <a:off x="7010400" y="57800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Text Box 29"/>
          <p:cNvSpPr txBox="1">
            <a:spLocks noChangeArrowheads="1"/>
          </p:cNvSpPr>
          <p:nvPr/>
        </p:nvSpPr>
        <p:spPr bwMode="auto">
          <a:xfrm>
            <a:off x="5465763" y="32654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2" name="Text Box 30"/>
          <p:cNvSpPr txBox="1">
            <a:spLocks noChangeArrowheads="1"/>
          </p:cNvSpPr>
          <p:nvPr/>
        </p:nvSpPr>
        <p:spPr bwMode="auto">
          <a:xfrm>
            <a:off x="5464175" y="3798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3" name="Text Box 31"/>
          <p:cNvSpPr txBox="1">
            <a:spLocks noChangeArrowheads="1"/>
          </p:cNvSpPr>
          <p:nvPr/>
        </p:nvSpPr>
        <p:spPr bwMode="auto">
          <a:xfrm>
            <a:off x="5535613" y="52308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4" name="Text Box 29"/>
          <p:cNvSpPr txBox="1">
            <a:spLocks noChangeArrowheads="1"/>
          </p:cNvSpPr>
          <p:nvPr/>
        </p:nvSpPr>
        <p:spPr bwMode="auto">
          <a:xfrm>
            <a:off x="3421063" y="325913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756150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6518275" y="30432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7" name="Text Box 11"/>
          <p:cNvSpPr txBox="1">
            <a:spLocks noChangeArrowheads="1"/>
          </p:cNvSpPr>
          <p:nvPr/>
        </p:nvSpPr>
        <p:spPr bwMode="auto">
          <a:xfrm>
            <a:off x="4191000" y="385127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8" name="Text Box 25"/>
          <p:cNvSpPr txBox="1">
            <a:spLocks noChangeArrowheads="1"/>
          </p:cNvSpPr>
          <p:nvPr/>
        </p:nvSpPr>
        <p:spPr bwMode="auto">
          <a:xfrm>
            <a:off x="4756150" y="36195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29" name="Text Box 25"/>
          <p:cNvSpPr txBox="1">
            <a:spLocks noChangeArrowheads="1"/>
          </p:cNvSpPr>
          <p:nvPr/>
        </p:nvSpPr>
        <p:spPr bwMode="auto">
          <a:xfrm>
            <a:off x="4756150" y="50561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0" name="Text Box 11"/>
          <p:cNvSpPr txBox="1">
            <a:spLocks noChangeArrowheads="1"/>
          </p:cNvSpPr>
          <p:nvPr/>
        </p:nvSpPr>
        <p:spPr bwMode="auto">
          <a:xfrm>
            <a:off x="4141788" y="585152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1" name="Text Box 25"/>
          <p:cNvSpPr txBox="1">
            <a:spLocks noChangeArrowheads="1"/>
          </p:cNvSpPr>
          <p:nvPr/>
        </p:nvSpPr>
        <p:spPr bwMode="auto">
          <a:xfrm>
            <a:off x="4756150" y="57086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2" name="Text Box 11"/>
          <p:cNvSpPr txBox="1">
            <a:spLocks noChangeArrowheads="1"/>
          </p:cNvSpPr>
          <p:nvPr/>
        </p:nvSpPr>
        <p:spPr bwMode="auto">
          <a:xfrm>
            <a:off x="5702300" y="458946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3" name="Text Box 29"/>
          <p:cNvSpPr txBox="1">
            <a:spLocks noChangeArrowheads="1"/>
          </p:cNvSpPr>
          <p:nvPr/>
        </p:nvSpPr>
        <p:spPr bwMode="auto">
          <a:xfrm>
            <a:off x="3421063" y="527526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4" name="Text Box 10"/>
          <p:cNvSpPr txBox="1">
            <a:spLocks noChangeArrowheads="1"/>
          </p:cNvSpPr>
          <p:nvPr/>
        </p:nvSpPr>
        <p:spPr bwMode="auto">
          <a:xfrm>
            <a:off x="2173288" y="58864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5" name="Text Box 29"/>
          <p:cNvSpPr txBox="1">
            <a:spLocks noChangeArrowheads="1"/>
          </p:cNvSpPr>
          <p:nvPr/>
        </p:nvSpPr>
        <p:spPr bwMode="auto">
          <a:xfrm>
            <a:off x="7021513" y="3259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114" name="Group 54"/>
          <p:cNvGraphicFramePr>
            <a:graphicFrameLocks noGrp="1"/>
          </p:cNvGraphicFramePr>
          <p:nvPr/>
        </p:nvGraphicFramePr>
        <p:xfrm>
          <a:off x="1928813" y="30718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0" name="Line 52"/>
          <p:cNvSpPr>
            <a:spLocks noChangeShapeType="1"/>
          </p:cNvSpPr>
          <p:nvPr/>
        </p:nvSpPr>
        <p:spPr bwMode="auto">
          <a:xfrm>
            <a:off x="2628900" y="350043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1" name="Line 53"/>
          <p:cNvSpPr>
            <a:spLocks noChangeShapeType="1"/>
          </p:cNvSpPr>
          <p:nvPr/>
        </p:nvSpPr>
        <p:spPr bwMode="auto">
          <a:xfrm>
            <a:off x="2628900" y="414337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2" name="Line 56"/>
          <p:cNvSpPr>
            <a:spLocks noChangeShapeType="1"/>
          </p:cNvSpPr>
          <p:nvPr/>
        </p:nvSpPr>
        <p:spPr bwMode="auto">
          <a:xfrm>
            <a:off x="2638425" y="542925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849288" y="3437136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20738" y="2852936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930910" y="5502593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Text 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9473" y="4918393"/>
            <a:ext cx="928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a+i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标题 4"/>
          <p:cNvSpPr/>
          <p:nvPr>
            <p:custDataLst>
              <p:tags r:id="rId3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9"/>
          <p:cNvSpPr>
            <a:spLocks noChangeArrowheads="1"/>
          </p:cNvSpPr>
          <p:nvPr/>
        </p:nvSpPr>
        <p:spPr bwMode="auto">
          <a:xfrm>
            <a:off x="379095" y="1358900"/>
            <a:ext cx="844804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有两个隐含的指针（地址）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二维数组的行下标为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那行一维数组的名字：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latinLnBrk="0" hangingPunct="1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9" name="矩形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" y="3068955"/>
            <a:ext cx="4278630" cy="3452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a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是二维数组的首地址，指向第一行的一维数组，故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所指向的基本数据类型是一个一维数组</a:t>
            </a:r>
            <a:endParaRPr lang="zh-CN" altLang="en-US" sz="2000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a+i </a:t>
            </a:r>
            <a:r>
              <a:rPr lang="zh-CN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往高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地址偏移一个基本数据类型所占字节数，即偏移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个一维数组所占字节数，故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a+i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下标为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的一维数组</a:t>
            </a:r>
            <a:endParaRPr lang="zh-CN" altLang="en-US" sz="2000" dirty="0" err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取内容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*(a+i)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，就是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下标为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一维数组的首地址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4680585" y="3069590"/>
            <a:ext cx="4418330" cy="3472180"/>
          </a:xfr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/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下标为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的那行一维数组的首地址，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指向第一个元素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][0]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所指向的基本数据类型是单个数组元素</a:t>
            </a:r>
            <a:endParaRPr lang="zh-CN" altLang="en-US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]+j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往高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地址偏移一个基本数据类型所占字节数，即偏移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数组元素所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占字节数，故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]+j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二维数组的单个元素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][j]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取内容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*(a[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]+j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，就是</a:t>
            </a:r>
            <a:r>
              <a:rPr lang="zh-CN" altLang="en-US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二维数组的单个元素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][j]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28813" y="2904827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537591" y="1428750"/>
            <a:ext cx="8570913" cy="1498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若要取数组元素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如下写法都正确：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]+j)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(*(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))[j]  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(*(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)+j)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8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A4EF42-A4A2-49DA-8FEC-9D8346FEC7B2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414713" y="3168352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3414713" y="3701752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3414713" y="4311352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2387600" y="450026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4405313" y="4539952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>
            <a:off x="3414713" y="5149552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5" name="Line 15"/>
          <p:cNvSpPr>
            <a:spLocks noChangeShapeType="1"/>
          </p:cNvSpPr>
          <p:nvPr/>
        </p:nvSpPr>
        <p:spPr bwMode="auto">
          <a:xfrm>
            <a:off x="5548313" y="3168352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6" name="Line 16"/>
          <p:cNvSpPr>
            <a:spLocks noChangeShapeType="1"/>
          </p:cNvSpPr>
          <p:nvPr/>
        </p:nvSpPr>
        <p:spPr bwMode="auto">
          <a:xfrm>
            <a:off x="6732588" y="3168352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7" name="Text Box 17"/>
          <p:cNvSpPr txBox="1">
            <a:spLocks noChangeArrowheads="1"/>
          </p:cNvSpPr>
          <p:nvPr/>
        </p:nvSpPr>
        <p:spPr bwMode="auto">
          <a:xfrm>
            <a:off x="2295525" y="32048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8" name="Text Box 18"/>
          <p:cNvSpPr txBox="1">
            <a:spLocks noChangeArrowheads="1"/>
          </p:cNvSpPr>
          <p:nvPr/>
        </p:nvSpPr>
        <p:spPr bwMode="auto">
          <a:xfrm>
            <a:off x="2257425" y="38525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39" name="Text Box 19"/>
          <p:cNvSpPr txBox="1">
            <a:spLocks noChangeArrowheads="1"/>
          </p:cNvSpPr>
          <p:nvPr/>
        </p:nvSpPr>
        <p:spPr bwMode="auto">
          <a:xfrm>
            <a:off x="2330450" y="51479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0" name="Line 24"/>
          <p:cNvSpPr>
            <a:spLocks noChangeShapeType="1"/>
          </p:cNvSpPr>
          <p:nvPr/>
        </p:nvSpPr>
        <p:spPr bwMode="auto">
          <a:xfrm>
            <a:off x="4862513" y="3168352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1" name="Text Box 25"/>
          <p:cNvSpPr txBox="1">
            <a:spLocks noChangeArrowheads="1"/>
          </p:cNvSpPr>
          <p:nvPr/>
        </p:nvSpPr>
        <p:spPr bwMode="auto">
          <a:xfrm>
            <a:off x="4938713" y="434151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3414713" y="5759152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2243" name="AutoShape 27"/>
          <p:cNvSpPr>
            <a:spLocks noChangeArrowheads="1"/>
          </p:cNvSpPr>
          <p:nvPr/>
        </p:nvSpPr>
        <p:spPr bwMode="auto">
          <a:xfrm rot="-5400000">
            <a:off x="6081713" y="4311352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2244" name="Line 28"/>
          <p:cNvSpPr>
            <a:spLocks noChangeShapeType="1"/>
          </p:cNvSpPr>
          <p:nvPr/>
        </p:nvSpPr>
        <p:spPr bwMode="auto">
          <a:xfrm>
            <a:off x="7224713" y="5759152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5" name="Text Box 29"/>
          <p:cNvSpPr txBox="1">
            <a:spLocks noChangeArrowheads="1"/>
          </p:cNvSpPr>
          <p:nvPr/>
        </p:nvSpPr>
        <p:spPr bwMode="auto">
          <a:xfrm>
            <a:off x="5680075" y="324455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5678488" y="377795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7" name="Text Box 31"/>
          <p:cNvSpPr txBox="1">
            <a:spLocks noChangeArrowheads="1"/>
          </p:cNvSpPr>
          <p:nvPr/>
        </p:nvSpPr>
        <p:spPr bwMode="auto">
          <a:xfrm>
            <a:off x="5749925" y="5209877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8" name="Text Box 29"/>
          <p:cNvSpPr txBox="1">
            <a:spLocks noChangeArrowheads="1"/>
          </p:cNvSpPr>
          <p:nvPr/>
        </p:nvSpPr>
        <p:spPr bwMode="auto">
          <a:xfrm>
            <a:off x="3635375" y="3238202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970463" y="302230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0" name="Text Box 25"/>
          <p:cNvSpPr txBox="1">
            <a:spLocks noChangeArrowheads="1"/>
          </p:cNvSpPr>
          <p:nvPr/>
        </p:nvSpPr>
        <p:spPr bwMode="auto">
          <a:xfrm>
            <a:off x="6732588" y="302230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1" name="Text Box 11"/>
          <p:cNvSpPr txBox="1">
            <a:spLocks noChangeArrowheads="1"/>
          </p:cNvSpPr>
          <p:nvPr/>
        </p:nvSpPr>
        <p:spPr bwMode="auto">
          <a:xfrm>
            <a:off x="4405313" y="3830340"/>
            <a:ext cx="6715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2" name="Text Box 25"/>
          <p:cNvSpPr txBox="1">
            <a:spLocks noChangeArrowheads="1"/>
          </p:cNvSpPr>
          <p:nvPr/>
        </p:nvSpPr>
        <p:spPr bwMode="auto">
          <a:xfrm>
            <a:off x="4970463" y="359856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3" name="Text Box 25"/>
          <p:cNvSpPr txBox="1">
            <a:spLocks noChangeArrowheads="1"/>
          </p:cNvSpPr>
          <p:nvPr/>
        </p:nvSpPr>
        <p:spPr bwMode="auto">
          <a:xfrm>
            <a:off x="4970463" y="503525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4" name="Text Box 11"/>
          <p:cNvSpPr txBox="1">
            <a:spLocks noChangeArrowheads="1"/>
          </p:cNvSpPr>
          <p:nvPr/>
        </p:nvSpPr>
        <p:spPr bwMode="auto">
          <a:xfrm>
            <a:off x="4356100" y="583059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5" name="Text Box 25"/>
          <p:cNvSpPr txBox="1">
            <a:spLocks noChangeArrowheads="1"/>
          </p:cNvSpPr>
          <p:nvPr/>
        </p:nvSpPr>
        <p:spPr bwMode="auto">
          <a:xfrm>
            <a:off x="4970463" y="568771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6" name="Text Box 11"/>
          <p:cNvSpPr txBox="1">
            <a:spLocks noChangeArrowheads="1"/>
          </p:cNvSpPr>
          <p:nvPr/>
        </p:nvSpPr>
        <p:spPr bwMode="auto">
          <a:xfrm>
            <a:off x="5916613" y="4568527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7" name="Text Box 29"/>
          <p:cNvSpPr txBox="1">
            <a:spLocks noChangeArrowheads="1"/>
          </p:cNvSpPr>
          <p:nvPr/>
        </p:nvSpPr>
        <p:spPr bwMode="auto">
          <a:xfrm>
            <a:off x="3635375" y="5254327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8" name="Text Box 10"/>
          <p:cNvSpPr txBox="1">
            <a:spLocks noChangeArrowheads="1"/>
          </p:cNvSpPr>
          <p:nvPr/>
        </p:nvSpPr>
        <p:spPr bwMode="auto">
          <a:xfrm>
            <a:off x="2387600" y="5816302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59" name="Text Box 29"/>
          <p:cNvSpPr txBox="1">
            <a:spLocks noChangeArrowheads="1"/>
          </p:cNvSpPr>
          <p:nvPr/>
        </p:nvSpPr>
        <p:spPr bwMode="auto">
          <a:xfrm>
            <a:off x="7235825" y="3239790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51063" y="3046115"/>
          <a:ext cx="865187" cy="3325814"/>
        </p:xfrm>
        <a:graphic>
          <a:graphicData uri="http://schemas.openxmlformats.org/drawingml/2006/table">
            <a:tbl>
              <a:tblPr/>
              <a:tblGrid>
                <a:gridCol w="865187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4" name="Line 7"/>
          <p:cNvSpPr>
            <a:spLocks noChangeShapeType="1"/>
          </p:cNvSpPr>
          <p:nvPr/>
        </p:nvSpPr>
        <p:spPr bwMode="auto">
          <a:xfrm>
            <a:off x="1209675" y="3352502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5" name="Text Box 21"/>
          <p:cNvSpPr txBox="1">
            <a:spLocks noChangeArrowheads="1"/>
          </p:cNvSpPr>
          <p:nvPr/>
        </p:nvSpPr>
        <p:spPr bwMode="auto">
          <a:xfrm>
            <a:off x="1385888" y="300801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>
            <a:off x="2844800" y="337949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2844800" y="404624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8" name="Line 56"/>
          <p:cNvSpPr>
            <a:spLocks noChangeShapeType="1"/>
          </p:cNvSpPr>
          <p:nvPr/>
        </p:nvSpPr>
        <p:spPr bwMode="auto">
          <a:xfrm>
            <a:off x="2773363" y="5349577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79" name="Line 7"/>
          <p:cNvSpPr>
            <a:spLocks noChangeShapeType="1"/>
          </p:cNvSpPr>
          <p:nvPr/>
        </p:nvSpPr>
        <p:spPr bwMode="auto">
          <a:xfrm>
            <a:off x="1209675" y="3377902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0" name="Line 7"/>
          <p:cNvSpPr>
            <a:spLocks noChangeShapeType="1"/>
          </p:cNvSpPr>
          <p:nvPr/>
        </p:nvSpPr>
        <p:spPr bwMode="auto">
          <a:xfrm>
            <a:off x="1209675" y="336361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1" name="Line 8"/>
          <p:cNvSpPr>
            <a:spLocks noChangeShapeType="1"/>
          </p:cNvSpPr>
          <p:nvPr/>
        </p:nvSpPr>
        <p:spPr bwMode="auto">
          <a:xfrm>
            <a:off x="1209675" y="400814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2" name="Text Box 10"/>
          <p:cNvSpPr txBox="1">
            <a:spLocks noChangeArrowheads="1"/>
          </p:cNvSpPr>
          <p:nvPr/>
        </p:nvSpPr>
        <p:spPr bwMode="auto">
          <a:xfrm>
            <a:off x="1143000" y="4333577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83" name="Line 13"/>
          <p:cNvSpPr>
            <a:spLocks noChangeShapeType="1"/>
          </p:cNvSpPr>
          <p:nvPr/>
        </p:nvSpPr>
        <p:spPr bwMode="auto">
          <a:xfrm>
            <a:off x="1209675" y="534481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84" name="Text Box 22"/>
          <p:cNvSpPr txBox="1">
            <a:spLocks noChangeArrowheads="1"/>
          </p:cNvSpPr>
          <p:nvPr/>
        </p:nvSpPr>
        <p:spPr bwMode="auto">
          <a:xfrm>
            <a:off x="1143000" y="3690640"/>
            <a:ext cx="99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a＋1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2285" name="Text Box 23"/>
          <p:cNvSpPr txBox="1">
            <a:spLocks noChangeArrowheads="1"/>
          </p:cNvSpPr>
          <p:nvPr/>
        </p:nvSpPr>
        <p:spPr bwMode="auto">
          <a:xfrm>
            <a:off x="1214438" y="502096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a＋i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2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9"/>
          <p:cNvSpPr>
            <a:spLocks noChangeArrowheads="1"/>
          </p:cNvSpPr>
          <p:nvPr/>
        </p:nvSpPr>
        <p:spPr bwMode="auto">
          <a:xfrm>
            <a:off x="611188" y="1430338"/>
            <a:ext cx="807243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如上所述，二维数组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隐含有两个指针（地址）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二维数组首地址： 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二维数组的行下标为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那行一维数组的首地址：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a[i]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57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9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1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2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263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5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6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3267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8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69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0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1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4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5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7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8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79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1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3282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7" name="Line 52"/>
          <p:cNvSpPr>
            <a:spLocks noChangeShapeType="1"/>
          </p:cNvSpPr>
          <p:nvPr/>
        </p:nvSpPr>
        <p:spPr bwMode="auto">
          <a:xfrm>
            <a:off x="2771775" y="378618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8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99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0" name="Line 7"/>
          <p:cNvSpPr>
            <a:spLocks noChangeShapeType="1"/>
          </p:cNvSpPr>
          <p:nvPr/>
        </p:nvSpPr>
        <p:spPr bwMode="auto">
          <a:xfrm>
            <a:off x="1143000" y="378618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01" name="Text Box 21"/>
          <p:cNvSpPr txBox="1">
            <a:spLocks noChangeArrowheads="1"/>
          </p:cNvSpPr>
          <p:nvPr/>
        </p:nvSpPr>
        <p:spPr bwMode="auto">
          <a:xfrm>
            <a:off x="1314450" y="3201988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1"/>
          <p:cNvSpPr>
            <a:spLocks noGrp="1"/>
          </p:cNvSpPr>
          <p:nvPr>
            <p:ph type="dt" sz="quarter" idx="10"/>
          </p:nvPr>
        </p:nvSpPr>
        <p:spPr>
          <a:xfrm>
            <a:off x="468313" y="6613525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71F246-7E7D-4D75-8E90-210EFBBD1E4B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684213" y="1916832"/>
            <a:ext cx="8001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若考虑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，我们自己另外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指针变量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，来保存二维数组的这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两种隐含的地址，那么就可以使用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我们自己的指针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对数组进行处理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7" name="矩形 59"/>
          <p:cNvSpPr>
            <a:spLocks noChangeArrowheads="1"/>
          </p:cNvSpPr>
          <p:nvPr/>
        </p:nvSpPr>
        <p:spPr bwMode="auto">
          <a:xfrm>
            <a:off x="611188" y="3879850"/>
            <a:ext cx="8072437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二维数组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隐含有两个指针（地址）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二维数组首地址： </a:t>
            </a:r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二维数组的行下标为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那行一维数组的首地址：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a[</a:t>
            </a:r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]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71625"/>
            <a:ext cx="8229600" cy="264318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定义指针变量要保存二维数组的首地址</a:t>
            </a:r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4000" b="1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a[2][3]={{1,2,3}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{4,5,6}};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为指针变量；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p = a; 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179705" y="3919220"/>
            <a:ext cx="8785225" cy="2606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2605" indent="-34798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1155" lvl="1" indent="0"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若要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应该是同样的数据类型；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SzPct val="50000"/>
              <a:buFont typeface="Wingdings 2" panose="05020102010507070707" pitchFamily="18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SzPct val="50000"/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维数组名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一行元素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第一行是包含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SzPct val="50000"/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也必须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“指向包含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个元素的一维数组”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这样的数据结构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7135" cy="5026025"/>
          </a:xfrm>
        </p:spPr>
        <p:txBody>
          <a:bodyPr/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要定义成：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指向包含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个元素的一维数组的指针变量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定义格式：  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（*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[&lt;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&gt;] 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a[2][3]={{1,2,3},{4,5,6}};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(* p)[3];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指向包含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个元素的一维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//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每个元素是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p = a;  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2" indent="8445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定义的指针变量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准备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元素的一维数组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2" indent="8445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指向二维数组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893175" cy="1560587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若：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a[2][3]={{1,2,3},{4,5,6}};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(* p)[3];</a:t>
            </a:r>
            <a:endParaRPr lang="en-US" altLang="zh-CN" sz="2800" b="1" dirty="0" smtClean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p = a;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p++;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，二维数组行下标为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的行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53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54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58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59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60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2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7363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7364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5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6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7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8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1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2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3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4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5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6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7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8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7379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94" name="Line 52"/>
          <p:cNvSpPr>
            <a:spLocks noChangeShapeType="1"/>
          </p:cNvSpPr>
          <p:nvPr/>
        </p:nvSpPr>
        <p:spPr bwMode="auto">
          <a:xfrm>
            <a:off x="2771775" y="3786188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5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6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7" name="Line 7"/>
          <p:cNvSpPr>
            <a:spLocks noChangeShapeType="1"/>
          </p:cNvSpPr>
          <p:nvPr/>
        </p:nvSpPr>
        <p:spPr bwMode="auto">
          <a:xfrm>
            <a:off x="1143000" y="378618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98" name="Text Box 21"/>
          <p:cNvSpPr txBox="1">
            <a:spLocks noChangeArrowheads="1"/>
          </p:cNvSpPr>
          <p:nvPr/>
        </p:nvSpPr>
        <p:spPr bwMode="auto">
          <a:xfrm>
            <a:off x="1314450" y="320198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p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399" name="Rectangle 140"/>
          <p:cNvSpPr>
            <a:spLocks noChangeArrowheads="1"/>
          </p:cNvSpPr>
          <p:nvPr/>
        </p:nvSpPr>
        <p:spPr bwMode="auto">
          <a:xfrm>
            <a:off x="2124075" y="6453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1115616" y="3356992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287066" y="277279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54A82-4453-4045-A345-0D9CA5199020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714375" y="2026583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12800" indent="5588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若另外定义一个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指针变量</a:t>
            </a:r>
            <a:r>
              <a:rPr lang="zh-CN" altLang="en-US" dirty="0">
                <a:ea typeface="黑体" panose="02010609060101010101" pitchFamily="49" charset="-122"/>
              </a:rPr>
              <a:t>，来保存二维数组的地址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二维数组首地址： 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二维数组的第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行的首地址：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640013" y="303312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826770" y="2384108"/>
            <a:ext cx="4287838" cy="2945765"/>
          </a:xfrm>
        </p:spPr>
        <p:txBody>
          <a:bodyPr>
            <a:spAutoFit/>
          </a:bodyPr>
          <a:lstStyle/>
          <a:p>
            <a:pPr marL="342900" lvl="1" indent="-342900"/>
            <a:r>
              <a:rPr lang="zh-CN" altLang="en-US" sz="320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指针与一维数组</a:t>
            </a:r>
            <a:endParaRPr lang="en-US" altLang="zh-CN" sz="3200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指针与多维数组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指针与字符数组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F8BC98-F468-4359-994F-46D2218B3B54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72063" y="2420888"/>
            <a:ext cx="3786187" cy="28575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数组名代表数组的地址，可看作是一个指针</a:t>
            </a:r>
            <a:endParaRPr lang="en-US" altLang="zh-CN" sz="280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任何能由数组下标完成的操作，都可以用指针实现</a:t>
            </a:r>
            <a:endParaRPr lang="zh-CN" altLang="en-US" sz="280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1857375" y="3009652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343275" y="3270002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343275" y="3803402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3343275" y="4413002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399" name="Text Box 10"/>
          <p:cNvSpPr txBox="1">
            <a:spLocks noChangeArrowheads="1"/>
          </p:cNvSpPr>
          <p:nvPr/>
        </p:nvSpPr>
        <p:spPr bwMode="auto">
          <a:xfrm>
            <a:off x="2316163" y="4651127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4333875" y="4641602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01" name="Line 12"/>
          <p:cNvSpPr>
            <a:spLocks noChangeShapeType="1"/>
          </p:cNvSpPr>
          <p:nvPr/>
        </p:nvSpPr>
        <p:spPr bwMode="auto">
          <a:xfrm>
            <a:off x="3343275" y="5251202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2" name="Line 15"/>
          <p:cNvSpPr>
            <a:spLocks noChangeShapeType="1"/>
          </p:cNvSpPr>
          <p:nvPr/>
        </p:nvSpPr>
        <p:spPr bwMode="auto">
          <a:xfrm>
            <a:off x="5476875" y="3270002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3" name="Line 16"/>
          <p:cNvSpPr>
            <a:spLocks noChangeShapeType="1"/>
          </p:cNvSpPr>
          <p:nvPr/>
        </p:nvSpPr>
        <p:spPr bwMode="auto">
          <a:xfrm>
            <a:off x="6661150" y="3270002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4" name="Text Box 17"/>
          <p:cNvSpPr txBox="1">
            <a:spLocks noChangeArrowheads="1"/>
          </p:cNvSpPr>
          <p:nvPr/>
        </p:nvSpPr>
        <p:spPr bwMode="auto">
          <a:xfrm>
            <a:off x="2224088" y="33557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9405" name="Text Box 18"/>
          <p:cNvSpPr txBox="1">
            <a:spLocks noChangeArrowheads="1"/>
          </p:cNvSpPr>
          <p:nvPr/>
        </p:nvSpPr>
        <p:spPr bwMode="auto">
          <a:xfrm>
            <a:off x="2185988" y="40034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2259013" y="52988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9407" name="Line 24"/>
          <p:cNvSpPr>
            <a:spLocks noChangeShapeType="1"/>
          </p:cNvSpPr>
          <p:nvPr/>
        </p:nvSpPr>
        <p:spPr bwMode="auto">
          <a:xfrm>
            <a:off x="4791075" y="3152527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8" name="Text Box 25"/>
          <p:cNvSpPr txBox="1">
            <a:spLocks noChangeArrowheads="1"/>
          </p:cNvSpPr>
          <p:nvPr/>
        </p:nvSpPr>
        <p:spPr bwMode="auto">
          <a:xfrm>
            <a:off x="4867275" y="444316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09" name="AutoShape 26"/>
          <p:cNvSpPr>
            <a:spLocks noChangeArrowheads="1"/>
          </p:cNvSpPr>
          <p:nvPr/>
        </p:nvSpPr>
        <p:spPr bwMode="auto">
          <a:xfrm>
            <a:off x="3343275" y="5743327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9410" name="AutoShape 27"/>
          <p:cNvSpPr>
            <a:spLocks noChangeArrowheads="1"/>
          </p:cNvSpPr>
          <p:nvPr/>
        </p:nvSpPr>
        <p:spPr bwMode="auto">
          <a:xfrm rot="-5400000">
            <a:off x="6010275" y="4413002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59411" name="Line 28"/>
          <p:cNvSpPr>
            <a:spLocks noChangeShapeType="1"/>
          </p:cNvSpPr>
          <p:nvPr/>
        </p:nvSpPr>
        <p:spPr bwMode="auto">
          <a:xfrm>
            <a:off x="7153275" y="5860802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2" name="Text Box 29"/>
          <p:cNvSpPr txBox="1">
            <a:spLocks noChangeArrowheads="1"/>
          </p:cNvSpPr>
          <p:nvPr/>
        </p:nvSpPr>
        <p:spPr bwMode="auto">
          <a:xfrm>
            <a:off x="5608638" y="334620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3" name="Text Box 30"/>
          <p:cNvSpPr txBox="1">
            <a:spLocks noChangeArrowheads="1"/>
          </p:cNvSpPr>
          <p:nvPr/>
        </p:nvSpPr>
        <p:spPr bwMode="auto">
          <a:xfrm>
            <a:off x="5607050" y="3879602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4" name="Text Box 31"/>
          <p:cNvSpPr txBox="1">
            <a:spLocks noChangeArrowheads="1"/>
          </p:cNvSpPr>
          <p:nvPr/>
        </p:nvSpPr>
        <p:spPr bwMode="auto">
          <a:xfrm>
            <a:off x="5678488" y="5311527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>
            <a:off x="3563938" y="3339852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4899025" y="3123952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6661150" y="3123952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8" name="Text Box 11"/>
          <p:cNvSpPr txBox="1">
            <a:spLocks noChangeArrowheads="1"/>
          </p:cNvSpPr>
          <p:nvPr/>
        </p:nvSpPr>
        <p:spPr bwMode="auto">
          <a:xfrm>
            <a:off x="4333875" y="3931989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899025" y="370021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0" name="Text Box 25"/>
          <p:cNvSpPr txBox="1">
            <a:spLocks noChangeArrowheads="1"/>
          </p:cNvSpPr>
          <p:nvPr/>
        </p:nvSpPr>
        <p:spPr bwMode="auto">
          <a:xfrm>
            <a:off x="4899025" y="5136902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1" name="Text Box 11"/>
          <p:cNvSpPr txBox="1">
            <a:spLocks noChangeArrowheads="1"/>
          </p:cNvSpPr>
          <p:nvPr/>
        </p:nvSpPr>
        <p:spPr bwMode="auto">
          <a:xfrm>
            <a:off x="4284663" y="5932239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2" name="Text Box 25"/>
          <p:cNvSpPr txBox="1">
            <a:spLocks noChangeArrowheads="1"/>
          </p:cNvSpPr>
          <p:nvPr/>
        </p:nvSpPr>
        <p:spPr bwMode="auto">
          <a:xfrm>
            <a:off x="4899025" y="578936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3" name="Text Box 11"/>
          <p:cNvSpPr txBox="1">
            <a:spLocks noChangeArrowheads="1"/>
          </p:cNvSpPr>
          <p:nvPr/>
        </p:nvSpPr>
        <p:spPr bwMode="auto">
          <a:xfrm>
            <a:off x="5845175" y="4670177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4" name="Text Box 29"/>
          <p:cNvSpPr txBox="1">
            <a:spLocks noChangeArrowheads="1"/>
          </p:cNvSpPr>
          <p:nvPr/>
        </p:nvSpPr>
        <p:spPr bwMode="auto">
          <a:xfrm>
            <a:off x="3563938" y="535597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5" name="Text Box 10"/>
          <p:cNvSpPr txBox="1">
            <a:spLocks noChangeArrowheads="1"/>
          </p:cNvSpPr>
          <p:nvPr/>
        </p:nvSpPr>
        <p:spPr bwMode="auto">
          <a:xfrm>
            <a:off x="2316163" y="5967164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9426" name="Text Box 29"/>
          <p:cNvSpPr txBox="1">
            <a:spLocks noChangeArrowheads="1"/>
          </p:cNvSpPr>
          <p:nvPr/>
        </p:nvSpPr>
        <p:spPr bwMode="auto">
          <a:xfrm>
            <a:off x="7164388" y="3339852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152527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1" name="Line 52"/>
          <p:cNvSpPr>
            <a:spLocks noChangeShapeType="1"/>
          </p:cNvSpPr>
          <p:nvPr/>
        </p:nvSpPr>
        <p:spPr bwMode="auto">
          <a:xfrm>
            <a:off x="2771775" y="3581152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2" name="Line 53"/>
          <p:cNvSpPr>
            <a:spLocks noChangeShapeType="1"/>
          </p:cNvSpPr>
          <p:nvPr/>
        </p:nvSpPr>
        <p:spPr bwMode="auto">
          <a:xfrm>
            <a:off x="2771775" y="4224089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3" name="Line 56"/>
          <p:cNvSpPr>
            <a:spLocks noChangeShapeType="1"/>
          </p:cNvSpPr>
          <p:nvPr/>
        </p:nvSpPr>
        <p:spPr bwMode="auto">
          <a:xfrm>
            <a:off x="2781300" y="5509964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4" name="Line 7"/>
          <p:cNvSpPr>
            <a:spLocks noChangeShapeType="1"/>
          </p:cNvSpPr>
          <p:nvPr/>
        </p:nvSpPr>
        <p:spPr bwMode="auto">
          <a:xfrm>
            <a:off x="1143000" y="3581152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5" name="Text Box 21"/>
          <p:cNvSpPr txBox="1">
            <a:spLocks noChangeArrowheads="1"/>
          </p:cNvSpPr>
          <p:nvPr/>
        </p:nvSpPr>
        <p:spPr bwMode="auto">
          <a:xfrm>
            <a:off x="1314450" y="299695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235049" y="1467941"/>
            <a:ext cx="844140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12800" indent="5588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4455" lvl="3" indent="630555" eaLnBrk="1" hangingPunct="1">
              <a:spcBef>
                <a:spcPts val="0"/>
              </a:spcBef>
              <a:buSz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维数组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的行下标为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的那行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的首地址，是指向这行的第一个数组元素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][0]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指向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单个变量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][0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其为二维数组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的一个元素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68730"/>
            <a:ext cx="8678545" cy="241998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指针变量初始化为指向二维数组元素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a[3][4];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定义指针变量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 = a[0];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= *a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79705" y="4797425"/>
            <a:ext cx="8678545" cy="1721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a[0]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是指向数组元素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a[0][0]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型数据的指针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应定义为：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 p;</a:t>
            </a:r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6073775" y="2060575"/>
            <a:ext cx="2923540" cy="1256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p = *a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*a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的值就是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，实质就是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p=a[0]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612775" y="3903980"/>
            <a:ext cx="5163185" cy="52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的数据类型应与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a[0]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一致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0">
              <a:buFont typeface="Wingdings 2" panose="05020102010507070707" pitchFamily="18" charset="2"/>
              <a:buNone/>
            </a:pPr>
            <a:endParaRPr lang="zh-CN" altLang="en-US" sz="28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205" name="标题 4"/>
          <p:cNvSpPr/>
          <p:nvPr>
            <p:custDataLst>
              <p:tags r:id="rId4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86813" cy="201612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a[3][4],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p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 = a[0];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p=*a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p++;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是指向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型数组元素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的指针，则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p++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指向元素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a[0][1]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57375" y="3214688"/>
            <a:ext cx="1285875" cy="3643312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343275" y="347503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3343275" y="400843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3343275" y="461803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2316163" y="48561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49" name="Text Box 11"/>
          <p:cNvSpPr txBox="1">
            <a:spLocks noChangeArrowheads="1"/>
          </p:cNvSpPr>
          <p:nvPr/>
        </p:nvSpPr>
        <p:spPr bwMode="auto">
          <a:xfrm>
            <a:off x="4333875" y="4846638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>
            <a:off x="3343275" y="545623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1" name="Line 15"/>
          <p:cNvSpPr>
            <a:spLocks noChangeShapeType="1"/>
          </p:cNvSpPr>
          <p:nvPr/>
        </p:nvSpPr>
        <p:spPr bwMode="auto">
          <a:xfrm>
            <a:off x="5476875" y="347503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Line 16"/>
          <p:cNvSpPr>
            <a:spLocks noChangeShapeType="1"/>
          </p:cNvSpPr>
          <p:nvPr/>
        </p:nvSpPr>
        <p:spPr bwMode="auto">
          <a:xfrm>
            <a:off x="6661150" y="347503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3" name="Text Box 17"/>
          <p:cNvSpPr txBox="1">
            <a:spLocks noChangeArrowheads="1"/>
          </p:cNvSpPr>
          <p:nvPr/>
        </p:nvSpPr>
        <p:spPr bwMode="auto">
          <a:xfrm>
            <a:off x="2224088" y="3560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54" name="Text Box 18"/>
          <p:cNvSpPr txBox="1">
            <a:spLocks noChangeArrowheads="1"/>
          </p:cNvSpPr>
          <p:nvPr/>
        </p:nvSpPr>
        <p:spPr bwMode="auto">
          <a:xfrm>
            <a:off x="2185988" y="42084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55" name="Text Box 19"/>
          <p:cNvSpPr txBox="1">
            <a:spLocks noChangeArrowheads="1"/>
          </p:cNvSpPr>
          <p:nvPr/>
        </p:nvSpPr>
        <p:spPr bwMode="auto">
          <a:xfrm>
            <a:off x="2259013" y="55038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56" name="Line 24"/>
          <p:cNvSpPr>
            <a:spLocks noChangeShapeType="1"/>
          </p:cNvSpPr>
          <p:nvPr/>
        </p:nvSpPr>
        <p:spPr bwMode="auto">
          <a:xfrm>
            <a:off x="4791075" y="3357563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7" name="Text Box 25"/>
          <p:cNvSpPr txBox="1">
            <a:spLocks noChangeArrowheads="1"/>
          </p:cNvSpPr>
          <p:nvPr/>
        </p:nvSpPr>
        <p:spPr bwMode="auto">
          <a:xfrm>
            <a:off x="4867275" y="46482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58" name="AutoShape 26"/>
          <p:cNvSpPr>
            <a:spLocks noChangeArrowheads="1"/>
          </p:cNvSpPr>
          <p:nvPr/>
        </p:nvSpPr>
        <p:spPr bwMode="auto">
          <a:xfrm>
            <a:off x="3343275" y="5948363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61459" name="AutoShape 27"/>
          <p:cNvSpPr>
            <a:spLocks noChangeArrowheads="1"/>
          </p:cNvSpPr>
          <p:nvPr/>
        </p:nvSpPr>
        <p:spPr bwMode="auto">
          <a:xfrm rot="-5400000">
            <a:off x="6010275" y="461803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</a:endParaRPr>
          </a:p>
        </p:txBody>
      </p:sp>
      <p:sp>
        <p:nvSpPr>
          <p:cNvPr id="61460" name="Line 28"/>
          <p:cNvSpPr>
            <a:spLocks noChangeShapeType="1"/>
          </p:cNvSpPr>
          <p:nvPr/>
        </p:nvSpPr>
        <p:spPr bwMode="auto">
          <a:xfrm>
            <a:off x="7153275" y="6065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1" name="Text Box 29"/>
          <p:cNvSpPr txBox="1">
            <a:spLocks noChangeArrowheads="1"/>
          </p:cNvSpPr>
          <p:nvPr/>
        </p:nvSpPr>
        <p:spPr bwMode="auto">
          <a:xfrm>
            <a:off x="5608638" y="35512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2" name="Text Box 30"/>
          <p:cNvSpPr txBox="1">
            <a:spLocks noChangeArrowheads="1"/>
          </p:cNvSpPr>
          <p:nvPr/>
        </p:nvSpPr>
        <p:spPr bwMode="auto">
          <a:xfrm>
            <a:off x="5607050" y="408463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3" name="Text Box 31"/>
          <p:cNvSpPr txBox="1">
            <a:spLocks noChangeArrowheads="1"/>
          </p:cNvSpPr>
          <p:nvPr/>
        </p:nvSpPr>
        <p:spPr bwMode="auto">
          <a:xfrm>
            <a:off x="5678488" y="55165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4" name="Text Box 29"/>
          <p:cNvSpPr txBox="1">
            <a:spLocks noChangeArrowheads="1"/>
          </p:cNvSpPr>
          <p:nvPr/>
        </p:nvSpPr>
        <p:spPr bwMode="auto">
          <a:xfrm>
            <a:off x="3563938" y="354488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899025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6661150" y="33289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7" name="Text Box 11"/>
          <p:cNvSpPr txBox="1">
            <a:spLocks noChangeArrowheads="1"/>
          </p:cNvSpPr>
          <p:nvPr/>
        </p:nvSpPr>
        <p:spPr bwMode="auto">
          <a:xfrm>
            <a:off x="4333875" y="4137025"/>
            <a:ext cx="6715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8" name="Text Box 25"/>
          <p:cNvSpPr txBox="1">
            <a:spLocks noChangeArrowheads="1"/>
          </p:cNvSpPr>
          <p:nvPr/>
        </p:nvSpPr>
        <p:spPr bwMode="auto">
          <a:xfrm>
            <a:off x="4899025" y="39052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69" name="Text Box 25"/>
          <p:cNvSpPr txBox="1">
            <a:spLocks noChangeArrowheads="1"/>
          </p:cNvSpPr>
          <p:nvPr/>
        </p:nvSpPr>
        <p:spPr bwMode="auto">
          <a:xfrm>
            <a:off x="4899025" y="53419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0" name="Text Box 11"/>
          <p:cNvSpPr txBox="1">
            <a:spLocks noChangeArrowheads="1"/>
          </p:cNvSpPr>
          <p:nvPr/>
        </p:nvSpPr>
        <p:spPr bwMode="auto">
          <a:xfrm>
            <a:off x="4284663" y="6137275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1" name="Text Box 25"/>
          <p:cNvSpPr txBox="1">
            <a:spLocks noChangeArrowheads="1"/>
          </p:cNvSpPr>
          <p:nvPr/>
        </p:nvSpPr>
        <p:spPr bwMode="auto">
          <a:xfrm>
            <a:off x="4899025" y="59944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2" name="Text Box 11"/>
          <p:cNvSpPr txBox="1">
            <a:spLocks noChangeArrowheads="1"/>
          </p:cNvSpPr>
          <p:nvPr/>
        </p:nvSpPr>
        <p:spPr bwMode="auto">
          <a:xfrm>
            <a:off x="5845175" y="48752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3" name="Text Box 29"/>
          <p:cNvSpPr txBox="1">
            <a:spLocks noChangeArrowheads="1"/>
          </p:cNvSpPr>
          <p:nvPr/>
        </p:nvSpPr>
        <p:spPr bwMode="auto">
          <a:xfrm>
            <a:off x="3563938" y="55610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4" name="Text Box 10"/>
          <p:cNvSpPr txBox="1">
            <a:spLocks noChangeArrowheads="1"/>
          </p:cNvSpPr>
          <p:nvPr/>
        </p:nvSpPr>
        <p:spPr bwMode="auto">
          <a:xfrm>
            <a:off x="2316163" y="61722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1475" name="Text Box 29"/>
          <p:cNvSpPr txBox="1">
            <a:spLocks noChangeArrowheads="1"/>
          </p:cNvSpPr>
          <p:nvPr/>
        </p:nvSpPr>
        <p:spPr bwMode="auto">
          <a:xfrm>
            <a:off x="7164388" y="35448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94" name="Group 54"/>
          <p:cNvGraphicFramePr>
            <a:graphicFrameLocks noGrp="1"/>
          </p:cNvGraphicFramePr>
          <p:nvPr/>
        </p:nvGraphicFramePr>
        <p:xfrm>
          <a:off x="2071688" y="335756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90" name="Line 52"/>
          <p:cNvSpPr>
            <a:spLocks noChangeShapeType="1"/>
          </p:cNvSpPr>
          <p:nvPr/>
        </p:nvSpPr>
        <p:spPr bwMode="auto">
          <a:xfrm>
            <a:off x="2771775" y="3789363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1" name="Line 53"/>
          <p:cNvSpPr>
            <a:spLocks noChangeShapeType="1"/>
          </p:cNvSpPr>
          <p:nvPr/>
        </p:nvSpPr>
        <p:spPr bwMode="auto">
          <a:xfrm>
            <a:off x="2771775" y="44291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2" name="Line 56"/>
          <p:cNvSpPr>
            <a:spLocks noChangeShapeType="1"/>
          </p:cNvSpPr>
          <p:nvPr/>
        </p:nvSpPr>
        <p:spPr bwMode="auto">
          <a:xfrm>
            <a:off x="2781300" y="57150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3" name="Line 7"/>
          <p:cNvSpPr>
            <a:spLocks noChangeShapeType="1"/>
          </p:cNvSpPr>
          <p:nvPr/>
        </p:nvSpPr>
        <p:spPr bwMode="auto">
          <a:xfrm>
            <a:off x="2771775" y="3557588"/>
            <a:ext cx="554038" cy="0"/>
          </a:xfrm>
          <a:prstGeom prst="line">
            <a:avLst/>
          </a:prstGeom>
          <a:noFill/>
          <a:ln w="57150" cap="sq">
            <a:solidFill>
              <a:srgbClr val="3366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4" name="Text Box 21"/>
          <p:cNvSpPr txBox="1">
            <a:spLocks noChangeArrowheads="1"/>
          </p:cNvSpPr>
          <p:nvPr/>
        </p:nvSpPr>
        <p:spPr bwMode="auto">
          <a:xfrm>
            <a:off x="2843213" y="2908300"/>
            <a:ext cx="433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p</a:t>
            </a:r>
            <a:endParaRPr lang="en-US" altLang="zh-CN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61495" name="Rectangle 108"/>
          <p:cNvSpPr>
            <a:spLocks noChangeArrowheads="1"/>
          </p:cNvSpPr>
          <p:nvPr/>
        </p:nvSpPr>
        <p:spPr bwMode="auto">
          <a:xfrm>
            <a:off x="2124075" y="6453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a[m-1]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1496" name="Line 7"/>
          <p:cNvSpPr>
            <a:spLocks noChangeShapeType="1"/>
          </p:cNvSpPr>
          <p:nvPr/>
        </p:nvSpPr>
        <p:spPr bwMode="auto">
          <a:xfrm>
            <a:off x="1143000" y="37163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7" name="Text Box 21"/>
          <p:cNvSpPr txBox="1">
            <a:spLocks noChangeArrowheads="1"/>
          </p:cNvSpPr>
          <p:nvPr/>
        </p:nvSpPr>
        <p:spPr bwMode="auto">
          <a:xfrm>
            <a:off x="1314450" y="31416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2562225" y="1643380"/>
            <a:ext cx="4818063" cy="5026025"/>
          </a:xfrm>
        </p:spPr>
        <p:txBody>
          <a:bodyPr/>
          <a:lstStyle/>
          <a:p>
            <a:pPr marL="342900" lvl="1" indent="-342900">
              <a:buSzTx/>
              <a:buFont typeface="Wingdings" panose="05000000000000000000" pitchFamily="2" charset="2"/>
              <a:buChar char="§"/>
            </a:pPr>
            <a:endParaRPr lang="zh-CN" altLang="en-US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指针与一维数组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指针与多维数组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/>
            <a:r>
              <a:rPr lang="zh-CN" altLang="en-US" sz="3200" b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指针与字符数组</a:t>
            </a:r>
            <a:endParaRPr lang="zh-CN" altLang="en-US" sz="3200" b="1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11A113-C42E-45B9-BF19-49919D4BB977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50205" name="标题 4"/>
          <p:cNvSpPr/>
          <p:nvPr>
            <p:custDataLst>
              <p:tags r:id="rId1"/>
            </p:custDataLst>
          </p:nvPr>
        </p:nvSpPr>
        <p:spPr bwMode="auto">
          <a:xfrm>
            <a:off x="255555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84475" y="303312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指针与字符数组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1771650"/>
            <a:ext cx="8229600" cy="37515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语言中，许多字符串操作，是由指向字符数组的指针及指针的运算来实现的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31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字符串是以</a:t>
            </a:r>
            <a:r>
              <a:rPr lang="en-US" altLang="zh-CN" sz="313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’\0’</a:t>
            </a:r>
            <a:r>
              <a:rPr lang="zh-CN" altLang="en-US" sz="313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为结束标志的，若指针所指的内容为假，则表示字符串就结束了</a:t>
            </a:r>
            <a:endParaRPr lang="zh-CN" altLang="en-US" sz="313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lang="en-US" altLang="zh-CN" sz="274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74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用法同一维和二维数组，只不过存取的对象是字符</a:t>
            </a:r>
            <a:endParaRPr lang="en-US" altLang="zh-CN" sz="274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260350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ea typeface="黑体" panose="02010609060101010101" pitchFamily="49" charset="-122"/>
              </a:rPr>
              <a:t>例题</a:t>
            </a:r>
            <a:endParaRPr lang="zh-CN" altLang="en-US" sz="3600" smtClean="0">
              <a:ea typeface="黑体" panose="02010609060101010101" pitchFamily="49" charset="-122"/>
            </a:endParaRPr>
          </a:p>
        </p:txBody>
      </p:sp>
      <p:sp>
        <p:nvSpPr>
          <p:cNvPr id="64516" name="矩形 4"/>
          <p:cNvSpPr>
            <a:spLocks noChangeArrowheads="1"/>
          </p:cNvSpPr>
          <p:nvPr/>
        </p:nvSpPr>
        <p:spPr bwMode="auto">
          <a:xfrm>
            <a:off x="5148263" y="5013325"/>
            <a:ext cx="3536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程序功能是：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__________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运行结果是：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__________</a:t>
            </a:r>
            <a:endParaRPr lang="zh-CN" altLang="en-US" sz="240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837" name="Text Box 7"/>
          <p:cNvSpPr txBox="1">
            <a:spLocks noChangeArrowheads="1"/>
          </p:cNvSpPr>
          <p:nvPr/>
        </p:nvSpPr>
        <p:spPr bwMode="auto">
          <a:xfrm>
            <a:off x="4786314" y="1881188"/>
            <a:ext cx="4176713" cy="1187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程序功能：把已知字符串从后向前输出</a:t>
            </a: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运行结果：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97531</a:t>
            </a: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6913" y="1238250"/>
            <a:ext cx="3929063" cy="563118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tx2"/>
                </a:solidFill>
              </a:rPr>
              <a:t>void func</a:t>
            </a:r>
            <a:r>
              <a:rPr lang="en-US" altLang="zh-CN" sz="2400" b="1" dirty="0">
                <a:solidFill>
                  <a:schemeClr val="tx2"/>
                </a:solidFill>
              </a:rPr>
              <a:t>( </a:t>
            </a:r>
            <a:r>
              <a:rPr lang="en-US" altLang="zh-CN" sz="2400" b="1" dirty="0">
                <a:solidFill>
                  <a:srgbClr val="FF0000"/>
                </a:solidFill>
              </a:rPr>
              <a:t>char *s</a:t>
            </a:r>
            <a:r>
              <a:rPr lang="en-US" altLang="zh-CN" sz="2400" b="1" dirty="0">
                <a:solidFill>
                  <a:schemeClr val="tx2"/>
                </a:solidFill>
              </a:rPr>
              <a:t> )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{ char t =‘\0’;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if ( *s )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{  t = *s ++;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(s);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}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if (t != ‘\0’) </a:t>
            </a:r>
            <a:r>
              <a:rPr lang="en-US" altLang="zh-CN" sz="2400" b="1" dirty="0" err="1"/>
              <a:t>putchar</a:t>
            </a:r>
            <a:r>
              <a:rPr lang="en-US" altLang="zh-CN" sz="2400" b="1" dirty="0"/>
              <a:t> ( t 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}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/>
              <a:t> { </a:t>
            </a:r>
            <a:r>
              <a:rPr lang="en-US" altLang="zh-CN" sz="2400" b="1" dirty="0">
                <a:solidFill>
                  <a:srgbClr val="FF0000"/>
                </a:solidFill>
              </a:rPr>
              <a:t>char  *x</a:t>
            </a:r>
            <a:r>
              <a:rPr lang="en-US" altLang="zh-CN" sz="2400" b="1" dirty="0">
                <a:solidFill>
                  <a:srgbClr val="CC0066"/>
                </a:solidFill>
              </a:rPr>
              <a:t> = “13579” ;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</a:rPr>
              <a:t>     </a:t>
            </a:r>
            <a:r>
              <a:rPr lang="en-US" altLang="zh-CN" sz="2400" b="1" dirty="0" err="1">
                <a:solidFill>
                  <a:schemeClr val="tx2"/>
                </a:solidFill>
              </a:rPr>
              <a:t>func</a:t>
            </a:r>
            <a:r>
              <a:rPr lang="en-US" altLang="zh-CN" sz="2400" b="1" dirty="0">
                <a:solidFill>
                  <a:schemeClr val="tx2"/>
                </a:solidFill>
              </a:rPr>
              <a:t> ( 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  <a:r>
              <a:rPr lang="en-US" altLang="zh-CN" sz="2400" b="1" dirty="0">
                <a:solidFill>
                  <a:srgbClr val="CC0066"/>
                </a:solidFill>
              </a:rPr>
              <a:t>;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return 0;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35"/>
          <p:cNvSpPr txBox="1">
            <a:spLocks noChangeArrowheads="1"/>
          </p:cNvSpPr>
          <p:nvPr/>
        </p:nvSpPr>
        <p:spPr bwMode="auto">
          <a:xfrm>
            <a:off x="3786188" y="5715000"/>
            <a:ext cx="57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CC0066"/>
                </a:solidFill>
              </a:rPr>
              <a:t>1</a:t>
            </a:r>
            <a:endParaRPr lang="zh-CN" altLang="en-US" sz="5400" b="1">
              <a:solidFill>
                <a:srgbClr val="CC0066"/>
              </a:solidFill>
            </a:endParaRPr>
          </a:p>
        </p:txBody>
      </p:sp>
      <p:sp>
        <p:nvSpPr>
          <p:cNvPr id="65540" name="TextBox 36"/>
          <p:cNvSpPr txBox="1">
            <a:spLocks noChangeArrowheads="1"/>
          </p:cNvSpPr>
          <p:nvPr/>
        </p:nvSpPr>
        <p:spPr bwMode="auto">
          <a:xfrm>
            <a:off x="4643438" y="5719763"/>
            <a:ext cx="57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CC0066"/>
                </a:solidFill>
              </a:rPr>
              <a:t>3</a:t>
            </a:r>
            <a:endParaRPr lang="zh-CN" altLang="en-US" sz="5400" b="1">
              <a:solidFill>
                <a:srgbClr val="CC0066"/>
              </a:solidFill>
            </a:endParaRPr>
          </a:p>
        </p:txBody>
      </p:sp>
      <p:sp>
        <p:nvSpPr>
          <p:cNvPr id="65541" name="TextBox 37"/>
          <p:cNvSpPr txBox="1">
            <a:spLocks noChangeArrowheads="1"/>
          </p:cNvSpPr>
          <p:nvPr/>
        </p:nvSpPr>
        <p:spPr bwMode="auto">
          <a:xfrm>
            <a:off x="5500688" y="5715000"/>
            <a:ext cx="57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CC0066"/>
                </a:solidFill>
              </a:rPr>
              <a:t>5</a:t>
            </a:r>
            <a:endParaRPr lang="zh-CN" altLang="en-US" sz="5400" b="1">
              <a:solidFill>
                <a:srgbClr val="CC0066"/>
              </a:solidFill>
            </a:endParaRPr>
          </a:p>
        </p:txBody>
      </p:sp>
      <p:sp>
        <p:nvSpPr>
          <p:cNvPr id="65542" name="TextBox 38"/>
          <p:cNvSpPr txBox="1">
            <a:spLocks noChangeArrowheads="1"/>
          </p:cNvSpPr>
          <p:nvPr/>
        </p:nvSpPr>
        <p:spPr bwMode="auto">
          <a:xfrm>
            <a:off x="6429375" y="5715000"/>
            <a:ext cx="57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CC0066"/>
                </a:solidFill>
              </a:rPr>
              <a:t>7</a:t>
            </a:r>
            <a:endParaRPr lang="zh-CN" altLang="en-US" sz="5400" b="1">
              <a:solidFill>
                <a:srgbClr val="CC0066"/>
              </a:solidFill>
            </a:endParaRPr>
          </a:p>
        </p:txBody>
      </p:sp>
      <p:sp>
        <p:nvSpPr>
          <p:cNvPr id="65543" name="TextBox 39"/>
          <p:cNvSpPr txBox="1">
            <a:spLocks noChangeArrowheads="1"/>
          </p:cNvSpPr>
          <p:nvPr/>
        </p:nvSpPr>
        <p:spPr bwMode="auto">
          <a:xfrm>
            <a:off x="7286625" y="5719763"/>
            <a:ext cx="57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CC0066"/>
                </a:solidFill>
              </a:rPr>
              <a:t>9</a:t>
            </a:r>
            <a:endParaRPr lang="zh-CN" altLang="en-US" sz="5400" b="1">
              <a:solidFill>
                <a:srgbClr val="CC0066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3271837" y="5014913"/>
            <a:ext cx="1598613" cy="1588"/>
          </a:xfrm>
          <a:prstGeom prst="straightConnector1">
            <a:avLst/>
          </a:prstGeom>
          <a:ln w="63500" cmpd="sng">
            <a:solidFill>
              <a:srgbClr val="00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42"/>
          <p:cNvSpPr txBox="1">
            <a:spLocks noChangeArrowheads="1"/>
          </p:cNvSpPr>
          <p:nvPr/>
        </p:nvSpPr>
        <p:spPr bwMode="auto">
          <a:xfrm>
            <a:off x="3929063" y="2889250"/>
            <a:ext cx="427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x</a:t>
            </a: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4128294" y="5014119"/>
            <a:ext cx="1600200" cy="1588"/>
          </a:xfrm>
          <a:prstGeom prst="straightConnector1">
            <a:avLst/>
          </a:prstGeom>
          <a:ln w="63500" cmpd="sng">
            <a:solidFill>
              <a:srgbClr val="00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716463" y="2889250"/>
            <a:ext cx="355600" cy="1187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44155" y="4285545"/>
            <a:ext cx="852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t=‘\0’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s++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4987925" y="5014913"/>
            <a:ext cx="1598613" cy="1587"/>
          </a:xfrm>
          <a:prstGeom prst="straightConnector1">
            <a:avLst/>
          </a:prstGeom>
          <a:ln w="63500" cmpd="sng">
            <a:solidFill>
              <a:srgbClr val="00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72125" y="2887663"/>
            <a:ext cx="357188" cy="11874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rot="5400000">
            <a:off x="5916612" y="5014913"/>
            <a:ext cx="1598613" cy="1588"/>
          </a:xfrm>
          <a:prstGeom prst="straightConnector1">
            <a:avLst/>
          </a:prstGeom>
          <a:ln w="63500" cmpd="sng">
            <a:solidFill>
              <a:srgbClr val="00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16688" y="2924175"/>
            <a:ext cx="357187" cy="11874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s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s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6702425" y="5014913"/>
            <a:ext cx="1598613" cy="1587"/>
          </a:xfrm>
          <a:prstGeom prst="straightConnector1">
            <a:avLst/>
          </a:prstGeom>
          <a:ln w="63500" cmpd="sng">
            <a:solidFill>
              <a:srgbClr val="00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286625" y="2924175"/>
            <a:ext cx="357188" cy="118745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7559675" y="5014913"/>
            <a:ext cx="1598613" cy="1587"/>
          </a:xfrm>
          <a:prstGeom prst="straightConnector1">
            <a:avLst/>
          </a:prstGeom>
          <a:ln w="63500" cmpd="sng">
            <a:solidFill>
              <a:srgbClr val="00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172450" y="2924175"/>
            <a:ext cx="357188" cy="11874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s</a:t>
            </a:r>
            <a:endParaRPr lang="en-US" altLang="zh-CN" sz="2400" b="1">
              <a:solidFill>
                <a:srgbClr val="002060"/>
              </a:solidFill>
            </a:endParaRPr>
          </a:p>
        </p:txBody>
      </p:sp>
      <p:sp>
        <p:nvSpPr>
          <p:cNvPr id="65561" name="TextBox 66"/>
          <p:cNvSpPr txBox="1">
            <a:spLocks noChangeArrowheads="1"/>
          </p:cNvSpPr>
          <p:nvPr/>
        </p:nvSpPr>
        <p:spPr bwMode="auto">
          <a:xfrm>
            <a:off x="8178800" y="5734050"/>
            <a:ext cx="857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800" b="1">
                <a:solidFill>
                  <a:srgbClr val="CC0066"/>
                </a:solidFill>
              </a:rPr>
              <a:t>\0</a:t>
            </a:r>
            <a:endParaRPr lang="zh-CN" altLang="en-US" sz="4800" b="1">
              <a:solidFill>
                <a:srgbClr val="CC0066"/>
              </a:solidFill>
            </a:endParaRPr>
          </a:p>
        </p:txBody>
      </p:sp>
      <p:sp>
        <p:nvSpPr>
          <p:cNvPr id="65563" name="Rectangle 3"/>
          <p:cNvSpPr>
            <a:spLocks noChangeArrowheads="1"/>
          </p:cNvSpPr>
          <p:nvPr/>
        </p:nvSpPr>
        <p:spPr bwMode="auto">
          <a:xfrm>
            <a:off x="0" y="1238250"/>
            <a:ext cx="3929063" cy="563118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tx2"/>
                </a:solidFill>
              </a:rPr>
              <a:t>void func</a:t>
            </a:r>
            <a:r>
              <a:rPr lang="en-US" altLang="zh-CN" sz="2400" b="1" dirty="0">
                <a:solidFill>
                  <a:schemeClr val="tx2"/>
                </a:solidFill>
              </a:rPr>
              <a:t>( </a:t>
            </a:r>
            <a:r>
              <a:rPr lang="en-US" altLang="zh-CN" sz="2400" b="1" dirty="0">
                <a:solidFill>
                  <a:srgbClr val="FF0000"/>
                </a:solidFill>
              </a:rPr>
              <a:t>char *s</a:t>
            </a:r>
            <a:r>
              <a:rPr lang="en-US" altLang="zh-CN" sz="2400" b="1" dirty="0">
                <a:solidFill>
                  <a:schemeClr val="tx2"/>
                </a:solidFill>
              </a:rPr>
              <a:t> )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{ char t =‘\0’;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if ( *s )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{  t = *s ++;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(s);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}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if (t != ‘\0’) </a:t>
            </a:r>
            <a:r>
              <a:rPr lang="en-US" altLang="zh-CN" sz="2400" b="1" dirty="0" err="1"/>
              <a:t>putchar</a:t>
            </a:r>
            <a:r>
              <a:rPr lang="en-US" altLang="zh-CN" sz="2400" b="1" dirty="0"/>
              <a:t> ( t 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}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/>
              <a:t> { </a:t>
            </a:r>
            <a:r>
              <a:rPr lang="en-US" altLang="zh-CN" sz="2400" b="1" dirty="0">
                <a:solidFill>
                  <a:srgbClr val="FF0000"/>
                </a:solidFill>
              </a:rPr>
              <a:t>char  *x</a:t>
            </a:r>
            <a:r>
              <a:rPr lang="en-US" altLang="zh-CN" sz="2400" b="1" dirty="0">
                <a:solidFill>
                  <a:srgbClr val="CC0066"/>
                </a:solidFill>
              </a:rPr>
              <a:t> = “13579” ;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</a:rPr>
              <a:t>     </a:t>
            </a:r>
            <a:r>
              <a:rPr lang="en-US" altLang="zh-CN" sz="2400" b="1" dirty="0" err="1">
                <a:solidFill>
                  <a:schemeClr val="tx2"/>
                </a:solidFill>
              </a:rPr>
              <a:t>func</a:t>
            </a:r>
            <a:r>
              <a:rPr lang="en-US" altLang="zh-CN" sz="2400" b="1" dirty="0">
                <a:solidFill>
                  <a:schemeClr val="tx2"/>
                </a:solidFill>
              </a:rPr>
              <a:t> ( 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  <a:r>
              <a:rPr lang="en-US" altLang="zh-CN" sz="2400" b="1" dirty="0">
                <a:solidFill>
                  <a:srgbClr val="CC0066"/>
                </a:solidFill>
              </a:rPr>
              <a:t>;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return 0;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}</a:t>
            </a:r>
            <a:endParaRPr lang="en-US" altLang="zh-CN" sz="2400" b="1" dirty="0"/>
          </a:p>
        </p:txBody>
      </p:sp>
      <p:sp>
        <p:nvSpPr>
          <p:cNvPr id="65564" name="TextBox 27"/>
          <p:cNvSpPr txBox="1">
            <a:spLocks noChangeArrowheads="1"/>
          </p:cNvSpPr>
          <p:nvPr/>
        </p:nvSpPr>
        <p:spPr bwMode="auto">
          <a:xfrm>
            <a:off x="3924300" y="191611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f1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65565" name="TextBox 28"/>
          <p:cNvSpPr txBox="1">
            <a:spLocks noChangeArrowheads="1"/>
          </p:cNvSpPr>
          <p:nvPr/>
        </p:nvSpPr>
        <p:spPr bwMode="auto">
          <a:xfrm>
            <a:off x="4716463" y="191611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f2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65566" name="TextBox 29"/>
          <p:cNvSpPr txBox="1">
            <a:spLocks noChangeArrowheads="1"/>
          </p:cNvSpPr>
          <p:nvPr/>
        </p:nvSpPr>
        <p:spPr bwMode="auto">
          <a:xfrm>
            <a:off x="5508625" y="191611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f3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65567" name="TextBox 30"/>
          <p:cNvSpPr txBox="1">
            <a:spLocks noChangeArrowheads="1"/>
          </p:cNvSpPr>
          <p:nvPr/>
        </p:nvSpPr>
        <p:spPr bwMode="auto">
          <a:xfrm>
            <a:off x="6443663" y="191611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f4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65568" name="TextBox 31"/>
          <p:cNvSpPr txBox="1">
            <a:spLocks noChangeArrowheads="1"/>
          </p:cNvSpPr>
          <p:nvPr/>
        </p:nvSpPr>
        <p:spPr bwMode="auto">
          <a:xfrm>
            <a:off x="7235825" y="194151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f5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65569" name="TextBox 32"/>
          <p:cNvSpPr txBox="1">
            <a:spLocks noChangeArrowheads="1"/>
          </p:cNvSpPr>
          <p:nvPr/>
        </p:nvSpPr>
        <p:spPr bwMode="auto">
          <a:xfrm>
            <a:off x="8101013" y="191611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f6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65570" name="TextBox 27"/>
          <p:cNvSpPr txBox="1">
            <a:spLocks noChangeArrowheads="1"/>
          </p:cNvSpPr>
          <p:nvPr/>
        </p:nvSpPr>
        <p:spPr bwMode="auto">
          <a:xfrm>
            <a:off x="3851920" y="141287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函数调用顺序：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65571" name="TextBox 27"/>
          <p:cNvSpPr txBox="1">
            <a:spLocks noChangeArrowheads="1"/>
          </p:cNvSpPr>
          <p:nvPr/>
        </p:nvSpPr>
        <p:spPr bwMode="auto">
          <a:xfrm>
            <a:off x="3851275" y="2527300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ea typeface="黑体" panose="02010609060101010101" pitchFamily="49" charset="-122"/>
              </a:rPr>
              <a:t>实参：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65572" name="TextBox 27"/>
          <p:cNvSpPr txBox="1">
            <a:spLocks noChangeArrowheads="1"/>
          </p:cNvSpPr>
          <p:nvPr/>
        </p:nvSpPr>
        <p:spPr bwMode="auto">
          <a:xfrm>
            <a:off x="3851275" y="3357563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ea typeface="黑体" panose="02010609060101010101" pitchFamily="49" charset="-122"/>
              </a:rPr>
              <a:t>形参：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122930" name="Line 20"/>
          <p:cNvSpPr>
            <a:spLocks noChangeShapeType="1"/>
          </p:cNvSpPr>
          <p:nvPr/>
        </p:nvSpPr>
        <p:spPr bwMode="auto">
          <a:xfrm flipH="1" flipV="1">
            <a:off x="7451725" y="5373688"/>
            <a:ext cx="785813" cy="428625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4" name="Line 20"/>
          <p:cNvSpPr>
            <a:spLocks noChangeShapeType="1"/>
          </p:cNvSpPr>
          <p:nvPr/>
        </p:nvSpPr>
        <p:spPr bwMode="auto">
          <a:xfrm flipH="1" flipV="1">
            <a:off x="6732588" y="5373688"/>
            <a:ext cx="785812" cy="428625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6" name="Line 20"/>
          <p:cNvSpPr>
            <a:spLocks noChangeShapeType="1"/>
          </p:cNvSpPr>
          <p:nvPr/>
        </p:nvSpPr>
        <p:spPr bwMode="auto">
          <a:xfrm flipH="1" flipV="1">
            <a:off x="5795963" y="5373688"/>
            <a:ext cx="785812" cy="428625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8" name="Line 20"/>
          <p:cNvSpPr>
            <a:spLocks noChangeShapeType="1"/>
          </p:cNvSpPr>
          <p:nvPr/>
        </p:nvSpPr>
        <p:spPr bwMode="auto">
          <a:xfrm flipH="1" flipV="1">
            <a:off x="4932363" y="5373688"/>
            <a:ext cx="785812" cy="428625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0" name="Line 20"/>
          <p:cNvSpPr>
            <a:spLocks noChangeShapeType="1"/>
          </p:cNvSpPr>
          <p:nvPr/>
        </p:nvSpPr>
        <p:spPr bwMode="auto">
          <a:xfrm flipH="1" flipV="1">
            <a:off x="4067175" y="5373688"/>
            <a:ext cx="785813" cy="428625"/>
          </a:xfrm>
          <a:prstGeom prst="line">
            <a:avLst/>
          </a:prstGeom>
          <a:noFill/>
          <a:ln w="8890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943648" y="4271257"/>
            <a:ext cx="852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t=‘\0’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t=3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s++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93456" y="4249664"/>
            <a:ext cx="852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t=‘\0’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t=5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s++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743848" y="4221088"/>
            <a:ext cx="852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t=‘\0’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t=7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s++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480896" y="4235376"/>
            <a:ext cx="852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t=‘\0’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t=9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s++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316416" y="4221088"/>
            <a:ext cx="8524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t=‘\0’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*s=‘\0’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260350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 smtClean="0">
                <a:ea typeface="黑体" panose="02010609060101010101" pitchFamily="49" charset="-122"/>
              </a:rPr>
              <a:t>例题</a:t>
            </a:r>
            <a:endParaRPr lang="zh-CN" altLang="en-US" sz="4400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5" grpId="0" animBg="1"/>
      <p:bldP spid="58" grpId="0" animBg="1"/>
      <p:bldP spid="62" grpId="0" animBg="1"/>
      <p:bldP spid="65" grpId="0" animBg="1"/>
      <p:bldP spid="122930" grpId="0" animBg="1"/>
      <p:bldP spid="122934" grpId="0" animBg="1"/>
      <p:bldP spid="122936" grpId="0" animBg="1"/>
      <p:bldP spid="122938" grpId="0" animBg="1"/>
      <p:bldP spid="122940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4294967295"/>
          </p:nvPr>
        </p:nvSpPr>
        <p:spPr>
          <a:xfrm>
            <a:off x="395288" y="1425575"/>
            <a:ext cx="8229600" cy="1571625"/>
          </a:xfrm>
        </p:spPr>
        <p:txBody>
          <a:bodyPr/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以下函数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比较两个字符串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，若相等，返回值为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；若不等，则返回第一个不相同字符的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码值的差。写出缺少的语句。</a:t>
            </a:r>
            <a:endParaRPr lang="zh-CN" alt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28625" y="2843058"/>
            <a:ext cx="5715000" cy="397031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char *s1, char *s2)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(</a:t>
            </a:r>
            <a:r>
              <a:rPr lang="en-US" altLang="zh-C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(*s1-*s2)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(*s1-*s2);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else  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s1++;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}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(</a:t>
            </a:r>
            <a:r>
              <a:rPr lang="en-US" altLang="zh-C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679629" y="4857750"/>
            <a:ext cx="242887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答案：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*s1&amp;&amp;*s2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*s1-*s2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260350"/>
            <a:ext cx="6324600" cy="533400"/>
          </a:xfrm>
        </p:spPr>
        <p:txBody>
          <a:bodyPr/>
          <a:lstStyle/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endParaRPr lang="zh-CN" altLang="en-US" b="1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2567880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指针与数组小结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2051720" y="1571327"/>
            <a:ext cx="5610225" cy="4737993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指针与一维数组</a:t>
            </a: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数组首地址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数组元素地址，如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&amp;a[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指针与二维数组</a:t>
            </a: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数组首地址，如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数组下标为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的行的首地址，如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数组元素地址，如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&amp;a[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][j]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</a:pP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指针与字符数组</a:t>
            </a:r>
            <a:endPara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2B347E-F9BF-4061-A6BD-E1F3BA9D46D8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一维数组剖析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14630" y="1268730"/>
            <a:ext cx="8500745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一维数组名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，即代表一维数组的首地址，即是一个指针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　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[20]={10,20,...}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9D2745-2785-47EF-AD57-18335CD7F200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37893" name="内容占位符 2"/>
          <p:cNvSpPr txBox="1"/>
          <p:nvPr/>
        </p:nvSpPr>
        <p:spPr bwMode="auto">
          <a:xfrm>
            <a:off x="573405" y="5227955"/>
            <a:ext cx="5818505" cy="162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　同理：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x = *a;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   等价于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a[0];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x = *(a+1);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a[1];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2286000"/>
          <a:ext cx="3072130" cy="4017906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30" name="TextBox 5"/>
          <p:cNvSpPr txBox="1">
            <a:spLocks noChangeArrowheads="1"/>
          </p:cNvSpPr>
          <p:nvPr/>
        </p:nvSpPr>
        <p:spPr bwMode="auto">
          <a:xfrm>
            <a:off x="7591425" y="27860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1" name="TextBox 7"/>
          <p:cNvSpPr txBox="1">
            <a:spLocks noChangeArrowheads="1"/>
          </p:cNvSpPr>
          <p:nvPr/>
        </p:nvSpPr>
        <p:spPr bwMode="auto">
          <a:xfrm>
            <a:off x="7600950" y="42148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2" name="TextBox 7"/>
          <p:cNvSpPr txBox="1">
            <a:spLocks noChangeArrowheads="1"/>
          </p:cNvSpPr>
          <p:nvPr/>
        </p:nvSpPr>
        <p:spPr bwMode="auto">
          <a:xfrm>
            <a:off x="7600950" y="35020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3" name="TextBox 17"/>
          <p:cNvSpPr txBox="1">
            <a:spLocks noChangeArrowheads="1"/>
          </p:cNvSpPr>
          <p:nvPr/>
        </p:nvSpPr>
        <p:spPr bwMode="auto">
          <a:xfrm>
            <a:off x="7500938" y="478313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6370638" y="2497138"/>
            <a:ext cx="285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786563" y="2782888"/>
            <a:ext cx="357187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>
            <a:spLocks noGrp="1"/>
          </p:cNvSpPr>
          <p:nvPr/>
        </p:nvSpPr>
        <p:spPr>
          <a:xfrm>
            <a:off x="260350" y="2986405"/>
            <a:ext cx="6659245" cy="2225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要访问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个元素，以下都正确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a[2],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*(a+2)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endParaRPr lang="en-US" altLang="zh-CN" sz="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4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60285" y="180975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一维数组剖析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-57785" y="1638935"/>
            <a:ext cx="6438900" cy="51022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刚才是把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一维数组名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直接作为指针用，如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[20]={10,20,...}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+1);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若另外定义一个指针变量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，来保存数组的地址，如何实现对数组的操作？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有两种情况：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indent="-428625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数组名，即数组的首地址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p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数组元素的地址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F6C004-3CC2-42D3-8457-F6B05380FDF4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92950" y="1784350"/>
          <a:ext cx="3072130" cy="4022729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3" name="TextBox 5"/>
          <p:cNvSpPr txBox="1">
            <a:spLocks noChangeArrowheads="1"/>
          </p:cNvSpPr>
          <p:nvPr/>
        </p:nvSpPr>
        <p:spPr bwMode="auto">
          <a:xfrm>
            <a:off x="7519988" y="23082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4" name="TextBox 6"/>
          <p:cNvSpPr txBox="1">
            <a:spLocks noChangeArrowheads="1"/>
          </p:cNvSpPr>
          <p:nvPr/>
        </p:nvSpPr>
        <p:spPr bwMode="auto">
          <a:xfrm>
            <a:off x="7529513" y="373697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5" name="TextBox 7"/>
          <p:cNvSpPr txBox="1">
            <a:spLocks noChangeArrowheads="1"/>
          </p:cNvSpPr>
          <p:nvPr/>
        </p:nvSpPr>
        <p:spPr bwMode="auto">
          <a:xfrm>
            <a:off x="7529513" y="302418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6" name="TextBox 8"/>
          <p:cNvSpPr txBox="1">
            <a:spLocks noChangeArrowheads="1"/>
          </p:cNvSpPr>
          <p:nvPr/>
        </p:nvSpPr>
        <p:spPr bwMode="auto">
          <a:xfrm>
            <a:off x="7429500" y="430530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8957" name="Text Box 47"/>
          <p:cNvSpPr txBox="1">
            <a:spLocks noChangeArrowheads="1"/>
          </p:cNvSpPr>
          <p:nvPr/>
        </p:nvSpPr>
        <p:spPr bwMode="auto">
          <a:xfrm>
            <a:off x="6299200" y="1855788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15125" y="2236788"/>
            <a:ext cx="357188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6286500" y="2093913"/>
            <a:ext cx="28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02425" y="2379663"/>
            <a:ext cx="357188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61" name="Text Box 47"/>
          <p:cNvSpPr txBox="1">
            <a:spLocks noChangeArrowheads="1"/>
          </p:cNvSpPr>
          <p:nvPr/>
        </p:nvSpPr>
        <p:spPr bwMode="auto">
          <a:xfrm>
            <a:off x="6299200" y="3498850"/>
            <a:ext cx="28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715125" y="3784600"/>
            <a:ext cx="357188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8530" y="152273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784475" y="260648"/>
            <a:ext cx="6324600" cy="53340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指向数组首地址的指针变量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43510" y="1412875"/>
            <a:ext cx="6075045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指针变量保存的是数组名</a:t>
            </a:r>
            <a:endParaRPr lang="en-US" altLang="zh-CN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即该指针变量保存了数组的起始地址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[20]={10,20,...}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*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被置为数组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的首地址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要访问数组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个元素，以下都正确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使用数组名访问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a[5]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*(a+5)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使用指针变量访问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buFont typeface="Wingdings 2" panose="05020102010507070707" pitchFamily="18" charset="2"/>
              <a:buNone/>
            </a:pPr>
            <a:r>
              <a:rPr lang="en-US" altLang="zh-CN" sz="2800" b="1" dirty="0" err="1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[5]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*(p+5)</a:t>
            </a:r>
            <a:endParaRPr lang="en-US" altLang="zh-CN" sz="2800" b="1" dirty="0" smtClean="0">
              <a:solidFill>
                <a:srgbClr val="3399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8E9869-692F-4173-BFEC-567B8CFEF560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928813"/>
          <a:ext cx="3072130" cy="4018280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7" name="TextBox 5"/>
          <p:cNvSpPr txBox="1">
            <a:spLocks noChangeArrowheads="1"/>
          </p:cNvSpPr>
          <p:nvPr/>
        </p:nvSpPr>
        <p:spPr bwMode="auto">
          <a:xfrm>
            <a:off x="7591425" y="242887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9978" name="TextBox 6"/>
          <p:cNvSpPr txBox="1">
            <a:spLocks noChangeArrowheads="1"/>
          </p:cNvSpPr>
          <p:nvPr/>
        </p:nvSpPr>
        <p:spPr bwMode="auto">
          <a:xfrm>
            <a:off x="7600950" y="38576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9979" name="TextBox 7"/>
          <p:cNvSpPr txBox="1">
            <a:spLocks noChangeArrowheads="1"/>
          </p:cNvSpPr>
          <p:nvPr/>
        </p:nvSpPr>
        <p:spPr bwMode="auto">
          <a:xfrm>
            <a:off x="7600950" y="314483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9980" name="TextBox 8"/>
          <p:cNvSpPr txBox="1">
            <a:spLocks noChangeArrowheads="1"/>
          </p:cNvSpPr>
          <p:nvPr/>
        </p:nvSpPr>
        <p:spPr bwMode="auto">
          <a:xfrm>
            <a:off x="7500938" y="442595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6417945" y="1976755"/>
            <a:ext cx="492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86563" y="2357438"/>
            <a:ext cx="357187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430645" y="2286635"/>
            <a:ext cx="4406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73863" y="2500313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8530" y="152273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183380" y="4991100"/>
            <a:ext cx="2875280" cy="16338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0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57138" y="2010519"/>
            <a:ext cx="6215062" cy="2714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(2)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指针变量保存的是数组元素的地址</a:t>
            </a:r>
            <a:endParaRPr lang="en-US" altLang="zh-CN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有两种情况：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保存的是数组下标为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的元素地址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保存的是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数组其他元素地址</a:t>
            </a:r>
            <a:endParaRPr lang="zh-CN" altLang="en-US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53992B-D547-44CB-ACE4-C2348DF8A9AF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15125" y="2651396"/>
          <a:ext cx="3071813" cy="4017964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1" name="TextBox 7"/>
          <p:cNvSpPr txBox="1">
            <a:spLocks noChangeArrowheads="1"/>
          </p:cNvSpPr>
          <p:nvPr/>
        </p:nvSpPr>
        <p:spPr bwMode="auto">
          <a:xfrm>
            <a:off x="7162800" y="3151458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2" name="TextBox 9"/>
          <p:cNvSpPr txBox="1">
            <a:spLocks noChangeArrowheads="1"/>
          </p:cNvSpPr>
          <p:nvPr/>
        </p:nvSpPr>
        <p:spPr bwMode="auto">
          <a:xfrm>
            <a:off x="7172325" y="4580208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3" name="TextBox 10"/>
          <p:cNvSpPr txBox="1">
            <a:spLocks noChangeArrowheads="1"/>
          </p:cNvSpPr>
          <p:nvPr/>
        </p:nvSpPr>
        <p:spPr bwMode="auto">
          <a:xfrm>
            <a:off x="7172325" y="3867421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4" name="TextBox 11"/>
          <p:cNvSpPr txBox="1">
            <a:spLocks noChangeArrowheads="1"/>
          </p:cNvSpPr>
          <p:nvPr/>
        </p:nvSpPr>
        <p:spPr bwMode="auto">
          <a:xfrm>
            <a:off x="7072313" y="5148533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1005" name="Text Box 47"/>
          <p:cNvSpPr txBox="1">
            <a:spLocks noChangeArrowheads="1"/>
          </p:cNvSpPr>
          <p:nvPr/>
        </p:nvSpPr>
        <p:spPr bwMode="auto">
          <a:xfrm>
            <a:off x="6858000" y="224028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6028690" y="2936875"/>
            <a:ext cx="5441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345238" y="3222896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6065520" y="4359275"/>
            <a:ext cx="3765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357938" y="4645296"/>
            <a:ext cx="357187" cy="1587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pPr lvl="2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214313" y="1285875"/>
            <a:ext cx="6572250" cy="31107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指向数组下标为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如：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[20]={10,20,...}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*p;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24205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2800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&amp;a[0];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2420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因为数组的第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号元素的地址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就是数组的首地址，因此下面两个语句的作用一样：</a:t>
            </a:r>
            <a:endParaRPr lang="zh-CN" altLang="en-US" sz="24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    </a:t>
            </a:r>
            <a:r>
              <a:rPr lang="zh-CN" altLang="en-US" sz="24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&amp;a[0];         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a; 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24205"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624205">
              <a:buFont typeface="Wingdings" panose="05000000000000000000" pitchFamily="2" charset="2"/>
              <a:buNone/>
            </a:pP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400" dirty="0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24205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40D223-3C8F-4511-88CA-880C736E3650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smtClean="0">
              <a:solidFill>
                <a:schemeClr val="accent1"/>
              </a:solidFill>
            </a:endParaRPr>
          </a:p>
        </p:txBody>
      </p:sp>
      <p:sp>
        <p:nvSpPr>
          <p:cNvPr id="41989" name="矩形 7"/>
          <p:cNvSpPr>
            <a:spLocks noChangeArrowheads="1"/>
          </p:cNvSpPr>
          <p:nvPr/>
        </p:nvSpPr>
        <p:spPr bwMode="auto">
          <a:xfrm>
            <a:off x="728980" y="4392295"/>
            <a:ext cx="5285105" cy="20612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要访问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个元素，以下都正确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使用数组名访问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a[5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*(a+5)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使用指针变量访问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p[5]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800" b="1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*(</a:t>
            </a:r>
            <a:r>
              <a:rPr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p+5)</a:t>
            </a:r>
            <a:endParaRPr lang="en-US" altLang="zh-CN" sz="2800" b="1" dirty="0">
              <a:solidFill>
                <a:srgbClr val="3399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714500"/>
          <a:ext cx="3071813" cy="4017964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6" name="TextBox 7"/>
          <p:cNvSpPr txBox="1">
            <a:spLocks noChangeArrowheads="1"/>
          </p:cNvSpPr>
          <p:nvPr/>
        </p:nvSpPr>
        <p:spPr bwMode="auto">
          <a:xfrm>
            <a:off x="7600950" y="2233930"/>
            <a:ext cx="56197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7" name="TextBox 9"/>
          <p:cNvSpPr txBox="1">
            <a:spLocks noChangeArrowheads="1"/>
          </p:cNvSpPr>
          <p:nvPr/>
        </p:nvSpPr>
        <p:spPr bwMode="auto">
          <a:xfrm>
            <a:off x="7600950" y="36433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8" name="TextBox 10"/>
          <p:cNvSpPr txBox="1">
            <a:spLocks noChangeArrowheads="1"/>
          </p:cNvSpPr>
          <p:nvPr/>
        </p:nvSpPr>
        <p:spPr bwMode="auto">
          <a:xfrm>
            <a:off x="7600950" y="29305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9" name="TextBox 11"/>
          <p:cNvSpPr txBox="1">
            <a:spLocks noChangeArrowheads="1"/>
          </p:cNvSpPr>
          <p:nvPr/>
        </p:nvSpPr>
        <p:spPr bwMode="auto">
          <a:xfrm>
            <a:off x="7500938" y="421163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……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30" name="Text Box 47"/>
          <p:cNvSpPr txBox="1">
            <a:spLocks noChangeArrowheads="1"/>
          </p:cNvSpPr>
          <p:nvPr/>
        </p:nvSpPr>
        <p:spPr bwMode="auto">
          <a:xfrm>
            <a:off x="6429375" y="1762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86563" y="214312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32" name="Text Box 47"/>
          <p:cNvSpPr txBox="1">
            <a:spLocks noChangeArrowheads="1"/>
          </p:cNvSpPr>
          <p:nvPr/>
        </p:nvSpPr>
        <p:spPr bwMode="auto">
          <a:xfrm>
            <a:off x="6332220" y="2000250"/>
            <a:ext cx="5257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339966"/>
                </a:solidFill>
              </a:rPr>
              <a:t>p</a:t>
            </a:r>
            <a:endParaRPr lang="en-US" altLang="zh-CN" sz="2800" b="1">
              <a:solidFill>
                <a:srgbClr val="339966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773863" y="2286000"/>
            <a:ext cx="357187" cy="1588"/>
          </a:xfrm>
          <a:prstGeom prst="straightConnector1">
            <a:avLst/>
          </a:prstGeom>
          <a:ln w="38100">
            <a:solidFill>
              <a:srgbClr val="33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88530" y="137922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1270" y="1500505"/>
            <a:ext cx="6370955" cy="2797810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指向数组其他元素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int a[20]={10,20...},   *p;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p=a+1; </a:t>
            </a:r>
            <a:r>
              <a:rPr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//p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指向数组元素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a[1]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p[1]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CBC172-334B-44C7-B975-7287DD21CAE2}" type="datetime4">
              <a:rPr lang="en-US" altLang="zh-CN" sz="1400" smtClean="0">
                <a:solidFill>
                  <a:schemeClr val="accent1"/>
                </a:solidFill>
              </a:rPr>
            </a:fld>
            <a:endParaRPr lang="en-US" altLang="zh-CN" sz="1400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46128" name="Group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750" y="1714500"/>
          <a:ext cx="3072130" cy="4017645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30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8" name="Text Box 47"/>
          <p:cNvSpPr txBox="1">
            <a:spLocks noChangeArrowheads="1"/>
          </p:cNvSpPr>
          <p:nvPr/>
        </p:nvSpPr>
        <p:spPr bwMode="auto">
          <a:xfrm>
            <a:off x="6429375" y="1762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786563" y="214312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6429375" y="268605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9966"/>
                </a:solidFill>
              </a:rPr>
              <a:t>p</a:t>
            </a:r>
            <a:endParaRPr lang="en-US" altLang="zh-CN" sz="2800" b="1" dirty="0">
              <a:solidFill>
                <a:srgbClr val="339966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86563" y="2970213"/>
            <a:ext cx="357187" cy="1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/>
          <p:nvPr/>
        </p:nvSpPr>
        <p:spPr bwMode="auto">
          <a:xfrm>
            <a:off x="2711896" y="2524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lvl="2" algn="r" eaLnBrk="0" hangingPunct="0">
              <a:spcBef>
                <a:spcPct val="0"/>
              </a:spcBef>
              <a:defRPr/>
            </a:pPr>
            <a:r>
              <a:rPr lang="zh-CN" altLang="en-US" sz="4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指向数组元素的指针变量</a:t>
            </a:r>
            <a:endParaRPr lang="en-US" altLang="zh-CN" sz="4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005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60285" y="1379220"/>
            <a:ext cx="1059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026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00950" y="2233930"/>
            <a:ext cx="56197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10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7" name="Text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00950" y="364331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30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42028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00950" y="29305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20</a:t>
            </a:r>
            <a:endParaRPr lang="zh-CN" altLang="en-US" sz="1800" b="1">
              <a:solidFill>
                <a:srgbClr val="CC0066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56195" y="441610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</a:rPr>
              <a:t>40</a:t>
            </a:r>
            <a:endParaRPr lang="en-US" altLang="zh-CN" sz="1800" b="1">
              <a:solidFill>
                <a:srgbClr val="CC0066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4615" y="5804535"/>
            <a:ext cx="4465320" cy="937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368935">
              <a:buFont typeface="Wingdings 2" panose="05020102010507070707" pitchFamily="18" charset="2"/>
              <a:buNone/>
            </a:pPr>
            <a:r>
              <a:rPr lang="zh-CN" altLang="en-US" sz="2000" dirty="0" smtClean="0">
                <a:solidFill>
                  <a:srgbClr val="3399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]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下标运算符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n]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表示取往高地址方向，偏移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个基本数据类型所占字节数后，所指对象的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-106680" y="4436110"/>
            <a:ext cx="5758180" cy="14916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1460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1460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p[1]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相当于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(p+1)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1460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故输出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d0be056-eb56-4a25-a664-8a5091d59ed7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ccdc6763-1013-4ec3-9f55-29fef89226a5}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COMMONDATA" val="eyJoZGlkIjoiMDk3NjAwYTMxMDI0ZTUyOGI4Yjg2MWM0ZmJkMjQ2ZjIifQ=="/>
  <p:tag name="KSO_WPP_MARK_KEY" val="38a1d5ee-893f-4667-b18f-13e44cbc83b7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ccdc6763-1013-4ec3-9f55-29fef89226a5}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283a355d-d055-42a0-816b-031aa2c08b11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Submit"/>
  <p:tag name="RAINPROBLEMTYPE" val="MultipleChoice"/>
</p:tagLst>
</file>

<file path=ppt/tags/tag42.xml><?xml version="1.0" encoding="utf-8"?>
<p:tagLst xmlns:p="http://schemas.openxmlformats.org/presentationml/2006/main">
  <p:tag name="RAINPROBLEM" val="ProblemRemarkBoard"/>
</p:tagLst>
</file>

<file path=ppt/tags/tag43.xml><?xml version="1.0" encoding="utf-8"?>
<p:tagLst xmlns:p="http://schemas.openxmlformats.org/presentationml/2006/main">
  <p:tag name="PROBLEMREMARKTITLE" val="ProblemRemarkBoardTip"/>
</p:tagLst>
</file>

<file path=ppt/tags/tag44.xml><?xml version="1.0" encoding="utf-8"?>
<p:tagLst xmlns:p="http://schemas.openxmlformats.org/presentationml/2006/main">
  <p:tag name="RAINPROBLEM" val="ProblemRemark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KSO_WM_UNIT_TABLE_BEAUTIFY" val="smartTable{3384dca8-e4a2-498f-adf3-38731fc1d203}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p="http://schemas.openxmlformats.org/presentationml/2006/main">
  <p:tag name="RAINPROBLEM" val="MultipleChoice"/>
  <p:tag name="PROBLEMSCORE" val="100.0"/>
  <p:tag name="PROBLEMHASREMARK" val="True"/>
</p:tagLst>
</file>

<file path=ppt/tags/tag56.xml><?xml version="1.0" encoding="utf-8"?>
<p:tagLst xmlns:p="http://schemas.openxmlformats.org/presentationml/2006/main">
  <p:tag name="RAINPROBLEM" val="ProblemBody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5.xml><?xml version="1.0" encoding="utf-8"?>
<p:tagLst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" val="ProblemSetting"/>
  <p:tag name="RAINPROBLEMTYPE" val="MultipleChoice"/>
</p:tagLst>
</file>

<file path=ppt/tags/tag72.xml><?xml version="1.0" encoding="utf-8"?>
<p:tagLst xmlns:p="http://schemas.openxmlformats.org/presentationml/2006/main">
  <p:tag name="RAINPROBLEM" val="MultipleChoice"/>
  <p:tag name="PROBLEMSCORE" val="100.0"/>
  <p:tag name="PROBLEMHASREMARK" val="False"/>
</p:tagLst>
</file>

<file path=ppt/tags/tag73.xml><?xml version="1.0" encoding="utf-8"?>
<p:tagLst xmlns:p="http://schemas.openxmlformats.org/presentationml/2006/main">
  <p:tag name="RAINPROBLEM" val="ProblemBody"/>
</p:tagLst>
</file>

<file path=ppt/tags/tag74.xml><?xml version="1.0" encoding="utf-8"?>
<p:tagLst xmlns:p="http://schemas.openxmlformats.org/presentationml/2006/main">
  <p:tag name="RAINPROBLEM" val="ProblemItem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Item"/>
</p:tagLst>
</file>

<file path=ppt/tags/tag77.xml><?xml version="1.0" encoding="utf-8"?>
<p:tagLst xmlns:p="http://schemas.openxmlformats.org/presentationml/2006/main">
  <p:tag name="RAINPROBLEM" val="ProblemItem"/>
</p:tagLst>
</file>

<file path=ppt/tags/tag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KSO_WM_UNIT_TABLE_BEAUTIFY" val="smartTable{4fc9cd2b-10c4-45de-9f6d-d7d4520b7e97}"/>
</p:tagLst>
</file>

<file path=ppt/tags/tag8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p="http://schemas.openxmlformats.org/presentationml/2006/main">
  <p:tag name="RAINPROBLEM" val="ProblemSubmit"/>
  <p:tag name="RAINPROBLEMTYPE" val="MultipleChoice"/>
</p:tagLst>
</file>

<file path=ppt/tags/tag83.xml><?xml version="1.0" encoding="utf-8"?>
<p:tagLst xmlns:p="http://schemas.openxmlformats.org/presentationml/2006/main">
  <p:tag name="RAINPROBLEM" val="ProblemRemarkBoard"/>
</p:tagLst>
</file>

<file path=ppt/tags/tag84.xml><?xml version="1.0" encoding="utf-8"?>
<p:tagLst xmlns:p="http://schemas.openxmlformats.org/presentationml/2006/main">
  <p:tag name="PROBLEMREMARKTITLE" val="ProblemRemarkBoardTip"/>
</p:tagLst>
</file>

<file path=ppt/tags/tag85.xml><?xml version="1.0" encoding="utf-8"?>
<p:tagLst xmlns:p="http://schemas.openxmlformats.org/presentationml/2006/main">
  <p:tag name="RAINPROBLEM" val="ProblemRemark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KSO_WM_UNIT_TABLE_BEAUTIFY" val="smartTable{b70fc7f8-9ed5-40b7-ab98-5f1f1ac6e4f4}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" val="ProblemSetting"/>
  <p:tag name="RAINPROBLEMTYPE" val="MultipleChoice"/>
</p:tagLst>
</file>

<file path=ppt/tags/tag96.xml><?xml version="1.0" encoding="utf-8"?>
<p:tagLst xmlns:p="http://schemas.openxmlformats.org/presentationml/2006/main">
  <p:tag name="RAINPROBLEM" val="MultipleChoice"/>
  <p:tag name="PROBLEMREMARK" val="注意：定义了指针变量q，但没有给q赋值，不知道具体指向哪片硬件存储空间。"/>
  <p:tag name="PROBLEMSCORE" val="100.0"/>
  <p:tag name="PROBLEMHASREMARK" val="True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示例演示文稿幻灯片（聚焦科技设计）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7115</Words>
  <Application>WPS 演示</Application>
  <PresentationFormat>全屏显示(4:3)</PresentationFormat>
  <Paragraphs>1346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Wingdings 2</vt:lpstr>
      <vt:lpstr>Times New Roman</vt:lpstr>
      <vt:lpstr>黑体</vt:lpstr>
      <vt:lpstr>微软雅黑</vt:lpstr>
      <vt:lpstr>Arial Unicode MS</vt:lpstr>
      <vt:lpstr>楷体_GB2312</vt:lpstr>
      <vt:lpstr>新宋体</vt:lpstr>
      <vt:lpstr>Wingdings</vt:lpstr>
      <vt:lpstr>示例演示文稿幻灯片（聚焦科技设计）</vt:lpstr>
      <vt:lpstr>PowerPoint 演示文稿</vt:lpstr>
      <vt:lpstr>指针概览</vt:lpstr>
      <vt:lpstr>指针与数组</vt:lpstr>
      <vt:lpstr>一维数组剖析</vt:lpstr>
      <vt:lpstr>一维数组剖析</vt:lpstr>
      <vt:lpstr>指向数组首地址的指针变量</vt:lpstr>
      <vt:lpstr>指向数组元素的指针变量</vt:lpstr>
      <vt:lpstr>指向数组元素的指针变量</vt:lpstr>
      <vt:lpstr>PowerPoint 演示文稿</vt:lpstr>
      <vt:lpstr>PowerPoint 演示文稿</vt:lpstr>
      <vt:lpstr>比较</vt:lpstr>
      <vt:lpstr>PowerPoint 演示文稿</vt:lpstr>
      <vt:lpstr>PowerPoint 演示文稿</vt:lpstr>
      <vt:lpstr>PowerPoint 演示文稿</vt:lpstr>
      <vt:lpstr>指针与数组</vt:lpstr>
      <vt:lpstr>二维数组回顾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指针与字符数组</vt:lpstr>
      <vt:lpstr>例题</vt:lpstr>
      <vt:lpstr>PowerPoint 演示文稿</vt:lpstr>
      <vt:lpstr>练习</vt:lpstr>
      <vt:lpstr>指针与数组小结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3549</cp:revision>
  <dcterms:created xsi:type="dcterms:W3CDTF">2008-08-04T02:16:00Z</dcterms:created>
  <dcterms:modified xsi:type="dcterms:W3CDTF">2023-04-18T08:46:04Z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A812DEB6B3E24BF6AF0F445A2B159F4F</vt:lpwstr>
  </property>
  <property fmtid="{D5CDD505-2E9C-101B-9397-08002B2CF9AE}" pid="3" name="KSOProductBuildVer">
    <vt:lpwstr>2052-11.1.0.14036</vt:lpwstr>
  </property>
</Properties>
</file>