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9"/>
  </p:notesMasterIdLst>
  <p:sldIdLst>
    <p:sldId id="621" r:id="rId3"/>
    <p:sldId id="420" r:id="rId4"/>
    <p:sldId id="562" r:id="rId5"/>
    <p:sldId id="563" r:id="rId6"/>
    <p:sldId id="565" r:id="rId7"/>
    <p:sldId id="614" r:id="rId8"/>
    <p:sldId id="479" r:id="rId9"/>
    <p:sldId id="486" r:id="rId10"/>
    <p:sldId id="481" r:id="rId11"/>
    <p:sldId id="669" r:id="rId12"/>
    <p:sldId id="611" r:id="rId13"/>
    <p:sldId id="482" r:id="rId14"/>
    <p:sldId id="487" r:id="rId15"/>
    <p:sldId id="613" r:id="rId16"/>
    <p:sldId id="484" r:id="rId17"/>
    <p:sldId id="566" r:id="rId18"/>
    <p:sldId id="485" r:id="rId19"/>
    <p:sldId id="490" r:id="rId20"/>
    <p:sldId id="488" r:id="rId21"/>
    <p:sldId id="492" r:id="rId22"/>
    <p:sldId id="659" r:id="rId23"/>
    <p:sldId id="483" r:id="rId24"/>
    <p:sldId id="660" r:id="rId25"/>
    <p:sldId id="495" r:id="rId26"/>
    <p:sldId id="678" r:id="rId27"/>
    <p:sldId id="675" r:id="rId28"/>
    <p:sldId id="500" r:id="rId29"/>
    <p:sldId id="679" r:id="rId30"/>
    <p:sldId id="501" r:id="rId31"/>
    <p:sldId id="496" r:id="rId32"/>
    <p:sldId id="497" r:id="rId33"/>
    <p:sldId id="502" r:id="rId34"/>
    <p:sldId id="503" r:id="rId35"/>
    <p:sldId id="595" r:id="rId36"/>
    <p:sldId id="670" r:id="rId37"/>
    <p:sldId id="507" r:id="rId38"/>
    <p:sldId id="571" r:id="rId39"/>
    <p:sldId id="581" r:id="rId40"/>
    <p:sldId id="582" r:id="rId41"/>
    <p:sldId id="511" r:id="rId42"/>
    <p:sldId id="510" r:id="rId43"/>
    <p:sldId id="596" r:id="rId44"/>
    <p:sldId id="584" r:id="rId45"/>
    <p:sldId id="598" r:id="rId46"/>
    <p:sldId id="583" r:id="rId47"/>
    <p:sldId id="687" r:id="rId48"/>
    <p:sldId id="684" r:id="rId49"/>
    <p:sldId id="688" r:id="rId50"/>
    <p:sldId id="628" r:id="rId51"/>
    <p:sldId id="629" r:id="rId52"/>
    <p:sldId id="630" r:id="rId53"/>
    <p:sldId id="756" r:id="rId54"/>
    <p:sldId id="632" r:id="rId55"/>
    <p:sldId id="633" r:id="rId56"/>
    <p:sldId id="689" r:id="rId57"/>
    <p:sldId id="757" r:id="rId58"/>
    <p:sldId id="758" r:id="rId59"/>
    <p:sldId id="635" r:id="rId60"/>
    <p:sldId id="636" r:id="rId61"/>
    <p:sldId id="637" r:id="rId62"/>
    <p:sldId id="639" r:id="rId63"/>
    <p:sldId id="640" r:id="rId64"/>
    <p:sldId id="641" r:id="rId65"/>
    <p:sldId id="661" r:id="rId66"/>
    <p:sldId id="690" r:id="rId67"/>
    <p:sldId id="691" r:id="rId68"/>
  </p:sldIdLst>
  <p:sldSz cx="9144000" cy="6858000" type="screen4x3"/>
  <p:notesSz cx="6858000" cy="9144000"/>
  <p:custDataLst>
    <p:tags r:id="rId73"/>
  </p:custDataLst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4400"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4400"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4400"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4400"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4400"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4400"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4400"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4400"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4400"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26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339966"/>
    <a:srgbClr val="CCFF99"/>
    <a:srgbClr val="CC3300"/>
    <a:srgbClr val="66FF99"/>
    <a:srgbClr val="FFCCCC"/>
    <a:srgbClr val="CC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67" autoAdjust="0"/>
    <p:restoredTop sz="88316" autoAdjust="0"/>
  </p:normalViewPr>
  <p:slideViewPr>
    <p:cSldViewPr showGuides="1">
      <p:cViewPr varScale="1">
        <p:scale>
          <a:sx n="67" d="100"/>
          <a:sy n="67" d="100"/>
        </p:scale>
        <p:origin x="-1158" y="-108"/>
      </p:cViewPr>
      <p:guideLst>
        <p:guide orient="horz" pos="1979"/>
        <p:guide pos="26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3" Type="http://schemas.openxmlformats.org/officeDocument/2006/relationships/tags" Target="tags/tag184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5.xml"/><Relationship Id="rId69" Type="http://schemas.openxmlformats.org/officeDocument/2006/relationships/notesMaster" Target="notesMasters/notesMaster1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200" b="0" i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b="0" i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200" b="0" i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b="0" i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046A6A-DCB7-4DFB-B791-7CBF717D7BA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 smtClean="0">
              <a:solidFill>
                <a:schemeClr val="tx1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27313" y="6335713"/>
            <a:ext cx="3740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zh-CN" altLang="en-US" sz="1400" b="1" smtClean="0">
                <a:solidFill>
                  <a:schemeClr val="tx1"/>
                </a:solidFill>
                <a:latin typeface="宋体" panose="02010600030101010101" pitchFamily="2" charset="-122"/>
              </a:rPr>
              <a:t>西安交通大学 电信学院 计算机科学与技术系</a:t>
            </a:r>
            <a:endParaRPr lang="zh-CN" altLang="en-US" sz="1400" b="1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 smtClean="0">
              <a:solidFill>
                <a:schemeClr val="tx1"/>
              </a:solidFill>
            </a:endParaRPr>
          </a:p>
        </p:txBody>
      </p:sp>
      <p:grpSp>
        <p:nvGrpSpPr>
          <p:cNvPr id="7" name="Group 9"/>
          <p:cNvGrpSpPr/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87663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 smtClean="0">
              <a:solidFill>
                <a:schemeClr val="tx1"/>
              </a:solidFill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7" cy="9366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 smtClean="0">
              <a:solidFill>
                <a:schemeClr val="tx1"/>
              </a:solidFill>
            </a:endParaRPr>
          </a:p>
        </p:txBody>
      </p:sp>
      <p:pic>
        <p:nvPicPr>
          <p:cNvPr id="15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0"/>
            <a:ext cx="301148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5371B11-BE59-4E3A-8977-5A8910509698}" type="datetime4">
              <a:rPr lang="en-US"/>
            </a:fld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0D1B738-4056-4CD8-B7C9-E10F8A3109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32D98-B8D7-4A22-A8EC-0B220B35602D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B55A5-9323-4B6A-A4DF-5A5ED3D3F6B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5FCC4-DEA9-4CC2-9484-880F8D9DFB1F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368FE-A0BB-433D-97F3-CB9A03CB615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68313" y="1268413"/>
            <a:ext cx="8229600" cy="50260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F345D-FA5C-4A07-81F6-B56B53C9C54E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72C7C-C57B-4160-96E7-CF260E9F1BC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F254D-D05E-4C3B-BC7D-83DFB791B1EA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C41BF-3CE6-4603-A502-862C11E25EB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98873-6278-4D58-A0E8-DE8CA107B207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A18CE-F8EC-4306-8AA0-D1EF5DF3127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980EF-F9CC-4FBA-94EA-BB118CF03248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E8F84-C821-41BF-9083-CF166B734E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1E480-1C52-4AF7-982A-56486547068B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7897A-6D8E-4532-921D-74F35D0B361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892B2-C225-4FA8-A25A-BA5591FF7B76}" type="datetime4">
              <a:rPr lang="en-US"/>
            </a:fld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09E0E-9CF9-42CD-8EA4-EC799857FD6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320EB-5B58-45E0-90DE-18FB65980952}" type="datetime4">
              <a:rPr lang="en-US"/>
            </a:fld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F180D-6ED5-4A4C-A77C-E8C56ECA69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DC562-9F8F-4197-9225-3274491B71EF}" type="datetime4">
              <a:rPr lang="en-US"/>
            </a:fld>
            <a:endParaRPr lang="en-US" altLang="zh-C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7016D-DCE2-41A6-9C14-969E9942326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3BA5C-08FA-4BBF-A3CF-AB59B417F96F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7286A-7371-4ED1-8B52-787EA683079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27ED0-34DE-46C9-A43C-EB834A123351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D03A4-6B17-49D1-BFAF-C38A26D53B2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vmlDrawing" Target="../drawings/vmlDrawing1.vml"/><Relationship Id="rId17" Type="http://schemas.openxmlformats.org/officeDocument/2006/relationships/image" Target="../media/image4.png"/><Relationship Id="rId16" Type="http://schemas.openxmlformats.org/officeDocument/2006/relationships/oleObject" Target="../embeddings/oleObject2.bin"/><Relationship Id="rId15" Type="http://schemas.openxmlformats.org/officeDocument/2006/relationships/image" Target="../media/image3.png"/><Relationship Id="rId14" Type="http://schemas.openxmlformats.org/officeDocument/2006/relationships/oleObject" Target="../embeddings/oleObject1.bin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 smtClean="0">
              <a:solidFill>
                <a:schemeClr val="tx1"/>
              </a:solidFill>
            </a:endParaRPr>
          </a:p>
        </p:txBody>
      </p:sp>
      <p:grpSp>
        <p:nvGrpSpPr>
          <p:cNvPr id="1027" name="Group 3"/>
          <p:cNvGrpSpPr/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39" name="Line 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Line 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Line 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" name="Group 7"/>
          <p:cNvGrpSpPr/>
          <p:nvPr/>
        </p:nvGrpSpPr>
        <p:grpSpPr bwMode="auto">
          <a:xfrm>
            <a:off x="0" y="-11113"/>
            <a:ext cx="2341563" cy="1123951"/>
            <a:chOff x="0" y="0"/>
            <a:chExt cx="1475" cy="694"/>
          </a:xfrm>
        </p:grpSpPr>
        <p:graphicFrame>
          <p:nvGraphicFramePr>
            <p:cNvPr id="1037" name="Object 8"/>
            <p:cNvGraphicFramePr>
              <a:graphicFrameLocks noChangeAspect="1"/>
            </p:cNvGraphicFramePr>
            <p:nvPr userDrawn="1"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" name="Image" r:id="rId14" imgW="3645535" imgH="3930650" progId="">
                    <p:embed/>
                  </p:oleObj>
                </mc:Choice>
                <mc:Fallback>
                  <p:oleObj name="Image" r:id="rId14" imgW="3645535" imgH="3930650" progId="">
                    <p:embed/>
                    <p:pic>
                      <p:nvPicPr>
                        <p:cNvPr id="0" name="Picture 5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1470"/>
                        <a:stretch>
                          <a:fillRect/>
                        </a:stretch>
                      </p:blipFill>
                      <p:spPr bwMode="auto"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8" name="Object 9"/>
            <p:cNvGraphicFramePr>
              <a:graphicFrameLocks noChangeAspect="1"/>
            </p:cNvGraphicFramePr>
            <p:nvPr userDrawn="1"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" name="Image" r:id="rId16" imgW="2575560" imgH="2545080" progId="">
                    <p:embed/>
                  </p:oleObj>
                </mc:Choice>
                <mc:Fallback>
                  <p:oleObj name="Image" r:id="rId16" imgW="2575560" imgH="2545080" progId="">
                    <p:embed/>
                    <p:pic>
                      <p:nvPicPr>
                        <p:cNvPr id="0" name="Picture 5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400" b="0" i="0">
                <a:solidFill>
                  <a:schemeClr val="accent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A9BE6A1-5661-4BD1-847B-5A4840C51055}" type="datetime4">
              <a:rPr lang="en-US"/>
            </a:fld>
            <a:endParaRPr lang="en-US" altLang="zh-CN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defRPr sz="1400" b="0" i="0">
                <a:solidFill>
                  <a:schemeClr val="accent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400" b="0" i="0">
                <a:solidFill>
                  <a:schemeClr val="accent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8C6AA2F-054F-42C3-9EA3-BB2E03B78547}" type="slidenum">
              <a:rPr lang="en-US" altLang="zh-CN"/>
            </a:fld>
            <a:endParaRPr lang="en-US" altLang="zh-CN"/>
          </a:p>
        </p:txBody>
      </p:sp>
      <p:grpSp>
        <p:nvGrpSpPr>
          <p:cNvPr id="1034" name="Group 15"/>
          <p:cNvGrpSpPr/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1035" name="Rectangle 16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endParaRPr lang="zh-CN" altLang="en-US" sz="1800" smtClean="0">
                <a:solidFill>
                  <a:schemeClr val="tx1"/>
                </a:solidFill>
              </a:endParaRPr>
            </a:p>
          </p:txBody>
        </p:sp>
        <p:sp>
          <p:nvSpPr>
            <p:cNvPr id="1036" name="Rectangle 17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endParaRPr lang="zh-CN" altLang="en-US" sz="1800" smtClean="0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tags" Target="../tags/tag4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tags" Target="../tags/tag7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15.xml"/><Relationship Id="rId24" Type="http://schemas.openxmlformats.org/officeDocument/2006/relationships/image" Target="../media/image8.png"/><Relationship Id="rId23" Type="http://schemas.openxmlformats.org/officeDocument/2006/relationships/tags" Target="../tags/tag114.xml"/><Relationship Id="rId22" Type="http://schemas.openxmlformats.org/officeDocument/2006/relationships/tags" Target="../tags/tag113.xml"/><Relationship Id="rId21" Type="http://schemas.openxmlformats.org/officeDocument/2006/relationships/tags" Target="../tags/tag112.xml"/><Relationship Id="rId20" Type="http://schemas.openxmlformats.org/officeDocument/2006/relationships/tags" Target="../tags/tag111.xml"/><Relationship Id="rId2" Type="http://schemas.openxmlformats.org/officeDocument/2006/relationships/tags" Target="../tags/tag93.xml"/><Relationship Id="rId19" Type="http://schemas.openxmlformats.org/officeDocument/2006/relationships/tags" Target="../tags/tag110.xml"/><Relationship Id="rId18" Type="http://schemas.openxmlformats.org/officeDocument/2006/relationships/tags" Target="../tags/tag109.xml"/><Relationship Id="rId17" Type="http://schemas.openxmlformats.org/officeDocument/2006/relationships/tags" Target="../tags/tag108.xml"/><Relationship Id="rId16" Type="http://schemas.openxmlformats.org/officeDocument/2006/relationships/tags" Target="../tags/tag107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tags" Target="../tags/tag92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32.xml"/><Relationship Id="rId17" Type="http://schemas.openxmlformats.org/officeDocument/2006/relationships/image" Target="../media/image8.png"/><Relationship Id="rId16" Type="http://schemas.openxmlformats.org/officeDocument/2006/relationships/tags" Target="../tags/tag131.xml"/><Relationship Id="rId15" Type="http://schemas.openxmlformats.org/officeDocument/2006/relationships/tags" Target="../tags/tag130.xml"/><Relationship Id="rId14" Type="http://schemas.openxmlformats.org/officeDocument/2006/relationships/tags" Target="../tags/tag129.xml"/><Relationship Id="rId13" Type="http://schemas.openxmlformats.org/officeDocument/2006/relationships/tags" Target="../tags/tag128.xml"/><Relationship Id="rId12" Type="http://schemas.openxmlformats.org/officeDocument/2006/relationships/tags" Target="../tags/tag1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tags" Target="../tags/tag116.xml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56.xml"/><Relationship Id="rId24" Type="http://schemas.openxmlformats.org/officeDocument/2006/relationships/image" Target="../media/image8.png"/><Relationship Id="rId23" Type="http://schemas.openxmlformats.org/officeDocument/2006/relationships/tags" Target="../tags/tag155.xml"/><Relationship Id="rId22" Type="http://schemas.openxmlformats.org/officeDocument/2006/relationships/tags" Target="../tags/tag154.xml"/><Relationship Id="rId21" Type="http://schemas.openxmlformats.org/officeDocument/2006/relationships/tags" Target="../tags/tag153.xml"/><Relationship Id="rId20" Type="http://schemas.openxmlformats.org/officeDocument/2006/relationships/tags" Target="../tags/tag152.xml"/><Relationship Id="rId2" Type="http://schemas.openxmlformats.org/officeDocument/2006/relationships/tags" Target="../tags/tag134.xml"/><Relationship Id="rId19" Type="http://schemas.openxmlformats.org/officeDocument/2006/relationships/tags" Target="../tags/tag151.xml"/><Relationship Id="rId18" Type="http://schemas.openxmlformats.org/officeDocument/2006/relationships/tags" Target="../tags/tag150.xml"/><Relationship Id="rId17" Type="http://schemas.openxmlformats.org/officeDocument/2006/relationships/tags" Target="../tags/tag149.xml"/><Relationship Id="rId16" Type="http://schemas.openxmlformats.org/officeDocument/2006/relationships/tags" Target="../tags/tag148.xml"/><Relationship Id="rId15" Type="http://schemas.openxmlformats.org/officeDocument/2006/relationships/tags" Target="../tags/tag147.xml"/><Relationship Id="rId14" Type="http://schemas.openxmlformats.org/officeDocument/2006/relationships/tags" Target="../tags/tag146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tags" Target="../tags/tag13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8.xml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700338" y="4652963"/>
            <a:ext cx="3600450" cy="1160462"/>
          </a:xfrm>
        </p:spPr>
        <p:txBody>
          <a:bodyPr tIns="72000">
            <a:spAutoFit/>
          </a:bodyPr>
          <a:lstStyle/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吴茜媛</a:t>
            </a:r>
            <a:endParaRPr lang="zh-CN" altLang="en-US" sz="1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WU, Xiyuan</a:t>
            </a:r>
            <a:endParaRPr lang="en-US" altLang="zh-CN" sz="1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E-mail: xywu@mail.xjtu.edu.cn</a:t>
            </a:r>
            <a:endParaRPr lang="en-US" altLang="zh-CN" sz="1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5" name="Rectangle 2"/>
          <p:cNvSpPr txBox="1">
            <a:spLocks noChangeArrowheads="1"/>
          </p:cNvSpPr>
          <p:nvPr/>
        </p:nvSpPr>
        <p:spPr bwMode="auto">
          <a:xfrm>
            <a:off x="3514725" y="2852738"/>
            <a:ext cx="4513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5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程序设计基础</a:t>
            </a:r>
            <a:endParaRPr lang="zh-CN" altLang="en-US" sz="54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67880" y="260648"/>
            <a:ext cx="6324600" cy="5334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指针概览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9838" y="2084388"/>
            <a:ext cx="4654550" cy="3000375"/>
          </a:xfrm>
        </p:spPr>
        <p:txBody>
          <a:bodyPr/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指针基本概念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指针变量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指针与数组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指针与函数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40013" y="260350"/>
            <a:ext cx="6324600" cy="533400"/>
          </a:xfrm>
        </p:spPr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指针变量</a:t>
            </a: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630" y="1643380"/>
            <a:ext cx="8229600" cy="1478280"/>
          </a:xfrm>
        </p:spPr>
        <p:txBody>
          <a:bodyPr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指针变量</a:t>
            </a:r>
            <a:endParaRPr lang="zh-CN" altLang="en-US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专门用来存放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地址（指针）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的变量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86583" y="3443018"/>
            <a:ext cx="2897585" cy="26765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掌握：</a:t>
            </a:r>
            <a:endParaRPr lang="en-US" altLang="zh-CN" sz="240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如何定义</a:t>
            </a:r>
            <a:endParaRPr lang="en-US" altLang="zh-CN" sz="240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存储结构</a:t>
            </a:r>
            <a:endParaRPr lang="en-US" altLang="zh-CN" sz="240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引用（使用）</a:t>
            </a:r>
            <a:endParaRPr lang="en-US" altLang="zh-CN" sz="240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初始化</a:t>
            </a:r>
            <a:endParaRPr lang="zh-CN" altLang="en-US" sz="240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896" y="260648"/>
            <a:ext cx="6324600" cy="533400"/>
          </a:xfrm>
        </p:spPr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指针变量的定义</a:t>
            </a: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899" y="1169243"/>
            <a:ext cx="8964613" cy="5572125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语言中，定义指针变量的一般格式为：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	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800" dirty="0" smtClean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类型标识符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   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标识符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en-US" sz="28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其中，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符号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zh-CN" altLang="en-US" sz="24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表示“指向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（什么类型变量）的</a:t>
            </a:r>
            <a:r>
              <a:rPr lang="zh-CN" altLang="en-US" sz="24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指针（地址）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zh-CN" altLang="en-US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如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3600" b="1" dirty="0" err="1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36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* p;</a:t>
            </a:r>
            <a:r>
              <a:rPr lang="en-US" altLang="zh-CN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b="1" dirty="0" smtClean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	    定义了一个指针变量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指向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类型的某个变量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	</a:t>
            </a:r>
            <a:r>
              <a:rPr lang="en-US" altLang="zh-CN" sz="36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float * q;</a:t>
            </a:r>
            <a:r>
              <a:rPr lang="en-US" altLang="zh-CN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b="1" dirty="0" smtClean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　   定义了一个指针变量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指向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float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类型的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某个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变量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	</a:t>
            </a:r>
            <a:r>
              <a:rPr lang="en-US" altLang="zh-CN" sz="36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char * </a:t>
            </a:r>
            <a:r>
              <a:rPr lang="en-US" altLang="zh-CN" sz="3600" b="1" dirty="0" err="1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lang="en-US" altLang="zh-CN" sz="36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3600" b="1" dirty="0" smtClean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   　定义了一个指针变量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lang="zh-CN" altLang="en-US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指向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char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类型的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某个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变量</a:t>
            </a:r>
            <a:endParaRPr lang="zh-CN" altLang="en-US" sz="2400" dirty="0" err="1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2133600"/>
            <a:ext cx="5294312" cy="2724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标识符表示的指针变量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保存了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起始地址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类型标识符说明从起始地址取多少个字节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如：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型是取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个字节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	    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char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型是取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个字节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409" name="Text Box 53"/>
          <p:cNvSpPr txBox="1">
            <a:spLocks noChangeArrowheads="1"/>
          </p:cNvSpPr>
          <p:nvPr/>
        </p:nvSpPr>
        <p:spPr bwMode="auto">
          <a:xfrm>
            <a:off x="395605" y="5215255"/>
            <a:ext cx="4746625" cy="126047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b=20;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err="1">
                <a:solidFill>
                  <a:srgbClr val="FF0000"/>
                </a:solidFill>
              </a:rPr>
              <a:t>int</a:t>
            </a:r>
            <a:r>
              <a:rPr lang="en-US" altLang="zh-CN" sz="2800" b="1" dirty="0">
                <a:solidFill>
                  <a:srgbClr val="FF0000"/>
                </a:solidFill>
              </a:rPr>
              <a:t>  * c;     </a:t>
            </a:r>
            <a:r>
              <a:rPr lang="en-US" altLang="zh-CN" sz="1800" b="1" dirty="0">
                <a:solidFill>
                  <a:srgbClr val="FF0000"/>
                </a:solidFill>
              </a:rPr>
              <a:t>/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定义指针数据类型的变量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en-US" altLang="zh-CN" sz="1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c=&amp;b;</a:t>
            </a:r>
            <a:endParaRPr lang="en-US" altLang="zh-CN" sz="2400" b="1" dirty="0"/>
          </a:p>
        </p:txBody>
      </p:sp>
      <p:sp>
        <p:nvSpPr>
          <p:cNvPr id="15410" name="矩形 18"/>
          <p:cNvSpPr>
            <a:spLocks noChangeArrowheads="1"/>
          </p:cNvSpPr>
          <p:nvPr/>
        </p:nvSpPr>
        <p:spPr bwMode="auto">
          <a:xfrm>
            <a:off x="1795463" y="1547813"/>
            <a:ext cx="58007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类型标识符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 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标识符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sz="2800" b="1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 sz="2800">
              <a:solidFill>
                <a:srgbClr val="CC0066"/>
              </a:solidFill>
            </a:endParaRPr>
          </a:p>
        </p:txBody>
      </p:sp>
      <p:sp>
        <p:nvSpPr>
          <p:cNvPr id="15411" name="Rectangle 2"/>
          <p:cNvSpPr>
            <a:spLocks noChangeArrowheads="1"/>
          </p:cNvSpPr>
          <p:nvPr/>
        </p:nvSpPr>
        <p:spPr bwMode="auto">
          <a:xfrm>
            <a:off x="2639888" y="260648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指针变量的定义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2" name="Group 5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274435" y="1990725"/>
          <a:ext cx="3071813" cy="4034157"/>
        </p:xfrm>
        <a:graphic>
          <a:graphicData uri="http://schemas.openxmlformats.org/drawingml/2006/table">
            <a:tbl>
              <a:tblPr/>
              <a:tblGrid>
                <a:gridCol w="1344930"/>
                <a:gridCol w="1726883"/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编号为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的字节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.........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22110" y="2490788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10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34" name="Text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788785" y="3919538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20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35" name="AutoShape 43"/>
          <p:cNvSpPr/>
          <p:nvPr>
            <p:custDataLst>
              <p:tags r:id="rId4"/>
            </p:custDataLst>
          </p:nvPr>
        </p:nvSpPr>
        <p:spPr bwMode="auto">
          <a:xfrm>
            <a:off x="6079173" y="3941763"/>
            <a:ext cx="193675" cy="390525"/>
          </a:xfrm>
          <a:prstGeom prst="leftBrace">
            <a:avLst>
              <a:gd name="adj1" fmla="val 16803"/>
              <a:gd name="adj2" fmla="val 50000"/>
            </a:avLst>
          </a:prstGeom>
          <a:noFill/>
          <a:ln w="95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36" name="Text Box 4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63210" y="3965575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变量</a:t>
            </a:r>
            <a:r>
              <a:rPr lang="en-US" altLang="zh-CN" sz="180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endParaRPr lang="en-US" altLang="zh-CN" sz="1800">
              <a:solidFill>
                <a:srgbClr val="CC006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7" name="Text Box 4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75910" y="2497138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lang="en-US" altLang="zh-CN" sz="180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sz="180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AutoShape 46"/>
          <p:cNvSpPr/>
          <p:nvPr>
            <p:custDataLst>
              <p:tags r:id="rId7"/>
            </p:custDataLst>
          </p:nvPr>
        </p:nvSpPr>
        <p:spPr bwMode="auto">
          <a:xfrm>
            <a:off x="6079173" y="2501900"/>
            <a:ext cx="193675" cy="390525"/>
          </a:xfrm>
          <a:prstGeom prst="leftBrace">
            <a:avLst>
              <a:gd name="adj1" fmla="val 16803"/>
              <a:gd name="adj2" fmla="val 50000"/>
            </a:avLst>
          </a:prstGeom>
          <a:noFill/>
          <a:ln w="95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39" name="Text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510020" y="5405120"/>
            <a:ext cx="8648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2004</a:t>
            </a:r>
            <a:endParaRPr lang="en-US" altLang="zh-CN" sz="24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Box 4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116830" y="5377180"/>
            <a:ext cx="122618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指针变量</a:t>
            </a:r>
            <a:r>
              <a:rPr lang="en-US" altLang="zh-CN" sz="1800" b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en-US" altLang="zh-CN" sz="1800" b="1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49"/>
          <p:cNvSpPr/>
          <p:nvPr>
            <p:custDataLst>
              <p:tags r:id="rId10"/>
            </p:custDataLst>
          </p:nvPr>
        </p:nvSpPr>
        <p:spPr bwMode="auto">
          <a:xfrm>
            <a:off x="6079173" y="5381625"/>
            <a:ext cx="193675" cy="390525"/>
          </a:xfrm>
          <a:prstGeom prst="leftBrace">
            <a:avLst>
              <a:gd name="adj1" fmla="val 16803"/>
              <a:gd name="adj2" fmla="val 50000"/>
            </a:avLst>
          </a:prstGeom>
          <a:noFill/>
          <a:ln w="95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grpSp>
        <p:nvGrpSpPr>
          <p:cNvPr id="42" name="Group 57"/>
          <p:cNvGrpSpPr/>
          <p:nvPr/>
        </p:nvGrpSpPr>
        <p:grpSpPr bwMode="auto">
          <a:xfrm>
            <a:off x="7211060" y="3933825"/>
            <a:ext cx="1439863" cy="1728788"/>
            <a:chOff x="4286" y="2840"/>
            <a:chExt cx="907" cy="1089"/>
          </a:xfrm>
        </p:grpSpPr>
        <p:sp>
          <p:nvSpPr>
            <p:cNvPr id="43" name="Line 5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921" y="2840"/>
              <a:ext cx="272" cy="0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Line 5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5193" y="2840"/>
              <a:ext cx="0" cy="1089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Line 5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4286" y="3929"/>
              <a:ext cx="907" cy="0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椭圆形标注 45"/>
          <p:cNvSpPr/>
          <p:nvPr>
            <p:custDataLst>
              <p:tags r:id="rId14"/>
            </p:custDataLst>
          </p:nvPr>
        </p:nvSpPr>
        <p:spPr>
          <a:xfrm>
            <a:off x="6722110" y="6165215"/>
            <a:ext cx="2399030" cy="712470"/>
          </a:xfrm>
          <a:prstGeom prst="wedgeEllipseCallout">
            <a:avLst>
              <a:gd name="adj1" fmla="val -29666"/>
              <a:gd name="adj2" fmla="val -977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  <a:r>
              <a:rPr lang="en-US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en-US" sz="24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40013" y="260350"/>
            <a:ext cx="6324600" cy="5334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指针变量的存储结构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864" y="2131591"/>
            <a:ext cx="8229600" cy="4521671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保存地址的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指针变量本身所占的内存字节数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，由系统指定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33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若是</a:t>
            </a:r>
            <a:r>
              <a:rPr lang="en-US" altLang="zh-CN" sz="233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233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位操作系统，则指针变量占</a:t>
            </a:r>
            <a:r>
              <a:rPr lang="en-US" altLang="zh-CN" sz="233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233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33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33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个字节（一个字节是</a:t>
            </a:r>
            <a:r>
              <a:rPr lang="en-US" altLang="zh-CN" sz="233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33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位二进制）</a:t>
            </a:r>
            <a:endParaRPr lang="en-US" altLang="zh-CN" sz="233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33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若是</a:t>
            </a:r>
            <a:r>
              <a:rPr lang="en-US" altLang="zh-CN" sz="233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33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位操作系统，则指针变量占</a:t>
            </a:r>
            <a:r>
              <a:rPr lang="en-US" altLang="zh-CN" sz="233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33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33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33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个字节</a:t>
            </a:r>
            <a:endParaRPr lang="zh-CN" altLang="en-US" sz="233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指针变量的引用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00188"/>
            <a:ext cx="8229600" cy="51691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语言中对指针变量的引用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，通过两个</a:t>
            </a:r>
            <a:r>
              <a:rPr lang="zh-CN" altLang="en-US" sz="2800" dirty="0" smtClean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运算符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实现：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b="1" dirty="0" smtClean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＆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－－取地址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－－取指针变量所指向的内容，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这两个运算符都只需要一个运算对象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操作数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endParaRPr lang="zh-CN" altLang="en-US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如：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a, b, * p;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a = 168; 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 =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a;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b =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p;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经过三次赋值运算后，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的值也为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168</a:t>
            </a: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6110288" y="4003675"/>
            <a:ext cx="762000" cy="59213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7481888" y="4003675"/>
            <a:ext cx="990600" cy="59213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168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7524750" y="5300663"/>
            <a:ext cx="990600" cy="59213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168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5" name="Line 9"/>
          <p:cNvSpPr>
            <a:spLocks noChangeShapeType="1"/>
          </p:cNvSpPr>
          <p:nvPr/>
        </p:nvSpPr>
        <p:spPr bwMode="auto">
          <a:xfrm>
            <a:off x="6872288" y="4308475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6011863" y="3429000"/>
            <a:ext cx="28956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p             a 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7" name="Text Box 12"/>
          <p:cNvSpPr txBox="1">
            <a:spLocks noChangeArrowheads="1"/>
          </p:cNvSpPr>
          <p:nvPr/>
        </p:nvSpPr>
        <p:spPr bwMode="auto">
          <a:xfrm>
            <a:off x="7596188" y="4221163"/>
            <a:ext cx="1104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           b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61579"/>
            <a:ext cx="8675688" cy="44037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在指针变量中只能存放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系统允许用户管理的、合法的地址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，将一个整数直接赋值给一个指针变量是不合法的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  </a:t>
            </a:r>
            <a:r>
              <a:rPr lang="en-US" altLang="zh-CN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* p;</a:t>
            </a:r>
            <a:endParaRPr lang="en-US" altLang="zh-CN" sz="3200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	 </a:t>
            </a:r>
            <a:r>
              <a:rPr lang="en-US" altLang="zh-CN" sz="32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p=100;         //</a:t>
            </a:r>
            <a:r>
              <a:rPr lang="zh-CN" altLang="en-US" sz="32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不合法</a:t>
            </a:r>
            <a:endParaRPr lang="zh-CN" altLang="en-US" sz="3200" b="1" dirty="0" smtClean="0">
              <a:solidFill>
                <a:srgbClr val="A5002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zh-CN" altLang="en-US" sz="3200" b="1" dirty="0" smtClean="0">
              <a:solidFill>
                <a:srgbClr val="A5002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80010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防止地址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不是正确的内存地址，或者是禁止用户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改变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的系统数据的地址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26400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指针变量的引用</a:t>
            </a:r>
            <a:endParaRPr lang="en-US" altLang="zh-CN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30" y="1605758"/>
            <a:ext cx="4857750" cy="4786312"/>
          </a:xfrm>
          <a:solidFill>
            <a:srgbClr val="CCFFCC"/>
          </a:solidFill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main ( )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a,  b;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* p, * q;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a=100; b=168;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p=&amp;a;  q=&amp;b;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 “%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d,%d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n”,a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b);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 “%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d,%d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\n”,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&amp;a, &amp;b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 “%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d,%d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\n”,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*p,*q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 “%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d,%d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\n”,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p, q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 0;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460" name="Group 15"/>
          <p:cNvGrpSpPr/>
          <p:nvPr/>
        </p:nvGrpSpPr>
        <p:grpSpPr bwMode="auto">
          <a:xfrm>
            <a:off x="5940152" y="1850504"/>
            <a:ext cx="2895600" cy="2514600"/>
            <a:chOff x="3456" y="1392"/>
            <a:chExt cx="1824" cy="1584"/>
          </a:xfrm>
        </p:grpSpPr>
        <p:sp>
          <p:nvSpPr>
            <p:cNvPr id="19462" name="Text Box 7"/>
            <p:cNvSpPr txBox="1">
              <a:spLocks noChangeArrowheads="1"/>
            </p:cNvSpPr>
            <p:nvPr/>
          </p:nvSpPr>
          <p:spPr bwMode="auto">
            <a:xfrm>
              <a:off x="3504" y="1776"/>
              <a:ext cx="480" cy="373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63" name="Text Box 8"/>
            <p:cNvSpPr txBox="1">
              <a:spLocks noChangeArrowheads="1"/>
            </p:cNvSpPr>
            <p:nvPr/>
          </p:nvSpPr>
          <p:spPr bwMode="auto">
            <a:xfrm>
              <a:off x="4368" y="1776"/>
              <a:ext cx="624" cy="373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100</a:t>
              </a:r>
              <a:endParaRPr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64" name="Text Box 9"/>
            <p:cNvSpPr txBox="1">
              <a:spLocks noChangeArrowheads="1"/>
            </p:cNvSpPr>
            <p:nvPr/>
          </p:nvSpPr>
          <p:spPr bwMode="auto">
            <a:xfrm>
              <a:off x="3504" y="2592"/>
              <a:ext cx="480" cy="373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65" name="Text Box 10"/>
            <p:cNvSpPr txBox="1">
              <a:spLocks noChangeArrowheads="1"/>
            </p:cNvSpPr>
            <p:nvPr/>
          </p:nvSpPr>
          <p:spPr bwMode="auto">
            <a:xfrm>
              <a:off x="4368" y="2603"/>
              <a:ext cx="624" cy="373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168</a:t>
              </a:r>
              <a:endParaRPr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66" name="Line 11"/>
            <p:cNvSpPr>
              <a:spLocks noChangeShapeType="1"/>
            </p:cNvSpPr>
            <p:nvPr/>
          </p:nvSpPr>
          <p:spPr bwMode="auto">
            <a:xfrm>
              <a:off x="3984" y="1968"/>
              <a:ext cx="3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7" name="Line 12"/>
            <p:cNvSpPr>
              <a:spLocks noChangeShapeType="1"/>
            </p:cNvSpPr>
            <p:nvPr/>
          </p:nvSpPr>
          <p:spPr bwMode="auto">
            <a:xfrm>
              <a:off x="3984" y="2784"/>
              <a:ext cx="3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8" name="Text Box 13"/>
            <p:cNvSpPr txBox="1">
              <a:spLocks noChangeArrowheads="1"/>
            </p:cNvSpPr>
            <p:nvPr/>
          </p:nvSpPr>
          <p:spPr bwMode="auto">
            <a:xfrm>
              <a:off x="3456" y="1392"/>
              <a:ext cx="18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p            a </a:t>
              </a:r>
              <a:r>
                <a:rPr lang="zh-CN" altLang="en-US">
                  <a:latin typeface="Times New Roman" panose="02020603050405020304" pitchFamily="18" charset="0"/>
                  <a:ea typeface="楷体_GB2312" pitchFamily="49" charset="-122"/>
                </a:rPr>
                <a:t>或*</a:t>
              </a: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endParaRPr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69" name="Text Box 14"/>
            <p:cNvSpPr txBox="1">
              <a:spLocks noChangeArrowheads="1"/>
            </p:cNvSpPr>
            <p:nvPr/>
          </p:nvSpPr>
          <p:spPr bwMode="auto">
            <a:xfrm>
              <a:off x="3504" y="2208"/>
              <a:ext cx="17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q           b </a:t>
              </a:r>
              <a:r>
                <a:rPr lang="zh-CN" altLang="en-US">
                  <a:latin typeface="Times New Roman" panose="02020603050405020304" pitchFamily="18" charset="0"/>
                  <a:ea typeface="楷体_GB2312" pitchFamily="49" charset="-122"/>
                </a:rPr>
                <a:t>或*</a:t>
              </a: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endParaRPr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2699792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指针变量的引用</a:t>
            </a:r>
            <a:endParaRPr lang="en-US" altLang="zh-CN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229200"/>
            <a:ext cx="20764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639888" y="260648"/>
            <a:ext cx="6324600" cy="5334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412776"/>
            <a:ext cx="8820150" cy="523081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地址运算符＆只能作用于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变量或数组元素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不能作用于表达式或常量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zh-CN" altLang="en-US" sz="1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如：设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是一个变量，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是一个数组，则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&amp;x, &amp;a[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：正确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&amp;(x+5),   &amp;8,   &amp;a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不正确</a:t>
            </a:r>
            <a:endParaRPr lang="zh-CN" altLang="en-US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/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x+5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是个表达式，是个中间值，其存储的地址由系统管理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/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：是一个常量 ，其存储的地址由系统管理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/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数组名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：其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代表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的地址由系统管理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303312"/>
            <a:ext cx="6324600" cy="5334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优先级和结合律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55279"/>
            <a:ext cx="8642350" cy="538608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b="1" dirty="0" smtClean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＆ 和 *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运算符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优先级相同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右结合：自右向左结合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操作数先与右边的运算符结合</a:t>
            </a: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</a:pP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例：若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pa= &amp;a;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则：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&amp;*pa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表示什么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&amp;(*pa)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  *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表示取变量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的内容，即变量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457200">
              <a:lnSpc>
                <a:spcPct val="80000"/>
              </a:lnSpc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&amp;(*pa)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即为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&amp;a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，表示取变量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的地址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故</a:t>
            </a:r>
            <a:r>
              <a:rPr lang="en-US" altLang="zh-CN" sz="2400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&amp;(*pa)</a:t>
            </a:r>
            <a:r>
              <a:rPr lang="zh-CN" altLang="en-US" sz="2400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表示取变量</a:t>
            </a:r>
            <a:r>
              <a:rPr lang="en-US" altLang="zh-CN" sz="2400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的地址，即</a:t>
            </a:r>
            <a:r>
              <a:rPr lang="en-US" altLang="zh-CN" sz="2400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</a:t>
            </a:r>
            <a:endParaRPr lang="en-US" altLang="zh-CN" sz="2400" dirty="0" smtClean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*&amp;a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表示什么？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即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*(&amp;a)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&amp;a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是取变量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的地址，*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(&amp;a)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表示取变量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所在地址的内容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*</a:t>
            </a:r>
            <a:r>
              <a:rPr lang="en-US" altLang="zh-CN" sz="2400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&amp;a</a:t>
            </a:r>
            <a:r>
              <a:rPr lang="zh-CN" altLang="en-US" sz="2400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就等价于变量</a:t>
            </a:r>
            <a:r>
              <a:rPr lang="en-US" altLang="zh-CN" sz="2400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本身</a:t>
            </a: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508" name="Text Box 7"/>
          <p:cNvSpPr txBox="1">
            <a:spLocks noChangeArrowheads="1"/>
          </p:cNvSpPr>
          <p:nvPr/>
        </p:nvSpPr>
        <p:spPr bwMode="auto">
          <a:xfrm>
            <a:off x="6005513" y="2181225"/>
            <a:ext cx="762000" cy="59213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509" name="Text Box 8"/>
          <p:cNvSpPr txBox="1">
            <a:spLocks noChangeArrowheads="1"/>
          </p:cNvSpPr>
          <p:nvPr/>
        </p:nvSpPr>
        <p:spPr bwMode="auto">
          <a:xfrm>
            <a:off x="7377113" y="2181225"/>
            <a:ext cx="990600" cy="59213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100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510" name="Line 11"/>
          <p:cNvSpPr>
            <a:spLocks noChangeShapeType="1"/>
          </p:cNvSpPr>
          <p:nvPr/>
        </p:nvSpPr>
        <p:spPr bwMode="auto">
          <a:xfrm>
            <a:off x="6767513" y="2486025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11" name="Text Box 13"/>
          <p:cNvSpPr txBox="1">
            <a:spLocks noChangeArrowheads="1"/>
          </p:cNvSpPr>
          <p:nvPr/>
        </p:nvSpPr>
        <p:spPr bwMode="auto">
          <a:xfrm>
            <a:off x="6105525" y="1571625"/>
            <a:ext cx="29670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pa        a 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或*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pa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 txBox="1">
            <a:spLocks noGrp="1"/>
          </p:cNvSpPr>
          <p:nvPr/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B42ACF7-C3A7-4EC9-8D27-2ECFAE9342A1}" type="datetime4">
              <a:rPr lang="en-US" altLang="zh-CN" sz="1400">
                <a:solidFill>
                  <a:schemeClr val="accent1"/>
                </a:solidFill>
              </a:rPr>
            </a:fld>
            <a:endParaRPr lang="en-US" altLang="zh-CN" sz="1400">
              <a:solidFill>
                <a:schemeClr val="accent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98600"/>
            <a:ext cx="8351837" cy="4883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语言的构成体系</a:t>
            </a:r>
            <a:endParaRPr lang="zh-CN" altLang="en-US" b="1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数据类型（运算符）</a:t>
            </a:r>
            <a:endParaRPr lang="zh-CN" altLang="en-US" b="1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基本数据类型：整型、实型等</a:t>
            </a:r>
            <a:endParaRPr lang="zh-CN" altLang="en-US" b="1" smtClean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复杂数据类型：</a:t>
            </a:r>
            <a:r>
              <a:rPr lang="zh-CN" altLang="en-US" b="1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数组、</a:t>
            </a:r>
            <a:r>
              <a:rPr lang="zh-CN" altLang="en-US" sz="2800" b="1" u="sng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结构体等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运算符</a:t>
            </a:r>
            <a:endParaRPr lang="zh-CN" altLang="en-US" b="1" smtClean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语句（描述和控制操作步骤）</a:t>
            </a:r>
            <a:endParaRPr lang="zh-CN" altLang="en-US" b="1" smtClean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支持结构化程序设计</a:t>
            </a:r>
            <a:endParaRPr lang="zh-CN" altLang="en-US" b="1" smtClean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b="1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语言要有相应的语句来支持顺序、分支和循环结构</a:t>
            </a:r>
            <a:endParaRPr lang="zh-CN" altLang="en-US" b="1" smtClean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b="1" smtClean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程序是由一系列函数组成的</a:t>
            </a:r>
            <a:endParaRPr lang="zh-CN" altLang="en-US" b="1" smtClean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程序运行的基本单元</a:t>
            </a:r>
            <a:endParaRPr lang="zh-CN" altLang="en-US" b="1" smtClean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11450" y="260350"/>
            <a:ext cx="6324600" cy="5334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第八章善于利用指针</a:t>
            </a: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639888" y="303312"/>
            <a:ext cx="6324600" cy="5334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指针变量的引用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663700"/>
            <a:ext cx="8229600" cy="4573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指针变量可出现在表达式中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如：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*p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en-US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把指针变量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指向的变量的内容加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，赋值给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endParaRPr lang="zh-CN" altLang="en-US" sz="3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如：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 += 1;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endParaRPr lang="zh-CN" altLang="en-US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等价于：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		*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 = *p + 1;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	或者   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(*p)++;</a:t>
            </a:r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3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99792" y="260350"/>
            <a:ext cx="6324600" cy="5334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变量访问方式分类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412875"/>
            <a:ext cx="3671888" cy="5184775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直接访问方式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用户直接引用变量的访问方式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如例子中的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变量</a:t>
            </a: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间接访问方式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用户通过变量的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“间接访问”变量的方式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如例子中的通过变量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的地址变量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，访问变量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603" name="Rectangle 55"/>
          <p:cNvSpPr>
            <a:spLocks noChangeArrowheads="1"/>
          </p:cNvSpPr>
          <p:nvPr/>
        </p:nvSpPr>
        <p:spPr bwMode="auto">
          <a:xfrm>
            <a:off x="3863340" y="5142230"/>
            <a:ext cx="1864360" cy="138366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79705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3970"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b, * c;</a:t>
            </a:r>
            <a:endParaRPr lang="en-US" altLang="zh-CN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"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c=&amp;b;</a:t>
            </a:r>
            <a:endParaRPr lang="en-US" altLang="zh-CN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"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*c=20;</a:t>
            </a:r>
            <a:endParaRPr lang="en-US" altLang="zh-CN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55"/>
          <p:cNvSpPr>
            <a:spLocks noChangeArrowheads="1"/>
          </p:cNvSpPr>
          <p:nvPr/>
        </p:nvSpPr>
        <p:spPr bwMode="auto">
          <a:xfrm>
            <a:off x="3924300" y="1845945"/>
            <a:ext cx="1372870" cy="95313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79705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3970"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b;</a:t>
            </a:r>
            <a:endParaRPr lang="en-US" altLang="zh-CN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"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b=20;</a:t>
            </a:r>
            <a:endParaRPr lang="en-US" altLang="zh-CN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Group 5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202680" y="1273175"/>
          <a:ext cx="3071813" cy="4034157"/>
        </p:xfrm>
        <a:graphic>
          <a:graphicData uri="http://schemas.openxmlformats.org/drawingml/2006/table">
            <a:tbl>
              <a:tblPr/>
              <a:tblGrid>
                <a:gridCol w="1344930"/>
                <a:gridCol w="1726883"/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编号为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的字节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.........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50355" y="1773238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10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34" name="Text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717030" y="3201988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20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35" name="AutoShape 43"/>
          <p:cNvSpPr/>
          <p:nvPr>
            <p:custDataLst>
              <p:tags r:id="rId4"/>
            </p:custDataLst>
          </p:nvPr>
        </p:nvSpPr>
        <p:spPr bwMode="auto">
          <a:xfrm>
            <a:off x="6007418" y="3224213"/>
            <a:ext cx="193675" cy="390525"/>
          </a:xfrm>
          <a:prstGeom prst="leftBrace">
            <a:avLst>
              <a:gd name="adj1" fmla="val 16803"/>
              <a:gd name="adj2" fmla="val 50000"/>
            </a:avLst>
          </a:prstGeom>
          <a:noFill/>
          <a:ln w="95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36" name="Text Box 4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91455" y="3248025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变量</a:t>
            </a:r>
            <a:r>
              <a:rPr lang="en-US" altLang="zh-CN" sz="180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endParaRPr lang="en-US" altLang="zh-CN" sz="1800">
              <a:solidFill>
                <a:srgbClr val="CC006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7" name="Text Box 4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04155" y="1779588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lang="en-US" altLang="zh-CN" sz="180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sz="180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AutoShape 46"/>
          <p:cNvSpPr/>
          <p:nvPr>
            <p:custDataLst>
              <p:tags r:id="rId7"/>
            </p:custDataLst>
          </p:nvPr>
        </p:nvSpPr>
        <p:spPr bwMode="auto">
          <a:xfrm>
            <a:off x="6007418" y="1784350"/>
            <a:ext cx="193675" cy="390525"/>
          </a:xfrm>
          <a:prstGeom prst="leftBrace">
            <a:avLst>
              <a:gd name="adj1" fmla="val 16803"/>
              <a:gd name="adj2" fmla="val 50000"/>
            </a:avLst>
          </a:prstGeom>
          <a:noFill/>
          <a:ln w="95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39" name="Text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438265" y="4687570"/>
            <a:ext cx="8648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2004</a:t>
            </a:r>
            <a:endParaRPr lang="en-US" altLang="zh-CN" sz="24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Box 4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659630"/>
            <a:ext cx="122618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指针变量</a:t>
            </a:r>
            <a:r>
              <a:rPr lang="en-US" altLang="zh-CN" sz="1800" b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en-US" altLang="zh-CN" sz="1800" b="1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49"/>
          <p:cNvSpPr/>
          <p:nvPr>
            <p:custDataLst>
              <p:tags r:id="rId10"/>
            </p:custDataLst>
          </p:nvPr>
        </p:nvSpPr>
        <p:spPr bwMode="auto">
          <a:xfrm>
            <a:off x="6007418" y="4664075"/>
            <a:ext cx="193675" cy="390525"/>
          </a:xfrm>
          <a:prstGeom prst="leftBrace">
            <a:avLst>
              <a:gd name="adj1" fmla="val 16803"/>
              <a:gd name="adj2" fmla="val 50000"/>
            </a:avLst>
          </a:prstGeom>
          <a:noFill/>
          <a:ln w="95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grpSp>
        <p:nvGrpSpPr>
          <p:cNvPr id="42" name="Group 57"/>
          <p:cNvGrpSpPr/>
          <p:nvPr/>
        </p:nvGrpSpPr>
        <p:grpSpPr bwMode="auto">
          <a:xfrm>
            <a:off x="7139305" y="3216275"/>
            <a:ext cx="1439863" cy="1728788"/>
            <a:chOff x="4286" y="2840"/>
            <a:chExt cx="907" cy="1089"/>
          </a:xfrm>
        </p:grpSpPr>
        <p:sp>
          <p:nvSpPr>
            <p:cNvPr id="43" name="Line 5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921" y="2840"/>
              <a:ext cx="272" cy="0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Line 5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5193" y="2840"/>
              <a:ext cx="0" cy="1089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Line 5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4286" y="3929"/>
              <a:ext cx="907" cy="0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椭圆形标注 45"/>
          <p:cNvSpPr/>
          <p:nvPr>
            <p:custDataLst>
              <p:tags r:id="rId14"/>
            </p:custDataLst>
          </p:nvPr>
        </p:nvSpPr>
        <p:spPr>
          <a:xfrm>
            <a:off x="6650355" y="5447665"/>
            <a:ext cx="2399030" cy="712470"/>
          </a:xfrm>
          <a:prstGeom prst="wedgeEllipseCallout">
            <a:avLst>
              <a:gd name="adj1" fmla="val -29666"/>
              <a:gd name="adj2" fmla="val -977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  <a:r>
              <a:rPr lang="en-US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en-US" sz="24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0" y="260648"/>
            <a:ext cx="6324600" cy="533400"/>
          </a:xfrm>
        </p:spPr>
        <p:txBody>
          <a:bodyPr/>
          <a:lstStyle/>
          <a:p>
            <a:r>
              <a:rPr lang="zh-CN" altLang="en-US" dirty="0" smtClean="0">
                <a:ea typeface="黑体" panose="02010609060101010101" pitchFamily="49" charset="-122"/>
              </a:rPr>
              <a:t>指针变量的初始化</a:t>
            </a:r>
            <a:endParaRPr lang="en-US" altLang="zh-CN" dirty="0" smtClean="0">
              <a:ea typeface="黑体" panose="02010609060101010101" pitchFamily="49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675688" cy="5184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指针变量在定义中允许带初始化项</a:t>
            </a:r>
            <a:endParaRPr lang="zh-CN" altLang="en-US" sz="28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如：</a:t>
            </a:r>
            <a:r>
              <a:rPr lang="en-US" altLang="zh-CN" sz="3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3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* </a:t>
            </a:r>
            <a:r>
              <a:rPr lang="en-US" altLang="zh-CN" sz="3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en-US" altLang="zh-CN" sz="3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&amp;</a:t>
            </a:r>
            <a:r>
              <a:rPr lang="en-US" altLang="zh-CN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30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定义一个指针变量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，初始化它的值为变量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的地址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同类型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数据的指针变量之间可进行赋值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如：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x, * pi, *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pj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pi = &amp;x;  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pj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pi;</a:t>
            </a:r>
            <a:r>
              <a:rPr lang="en-US" altLang="zh-CN" sz="24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lang="en-US" altLang="zh-CN" sz="2400" b="1" dirty="0" smtClean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b="1" dirty="0" smtClean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pi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pj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都是指向整型数据的指针变量，赋值后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pi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pj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都保存的是整型数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的地址，故都指向同一变量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789113"/>
            <a:ext cx="8351837" cy="4016375"/>
          </a:xfrm>
        </p:spPr>
        <p:txBody>
          <a:bodyPr/>
          <a:lstStyle/>
          <a:p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中规定，当指针变量的值为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NULL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，即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(NULL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的值为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0)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指针不指向任何有效数据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，此时称该指针为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空指针</a:t>
            </a:r>
            <a:endParaRPr lang="zh-CN" altLang="en-US" sz="2800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b="1" dirty="0" smtClean="0">
              <a:solidFill>
                <a:srgbClr val="CC33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当调用一个返回值是指针类型的函数时，为指示函数调用中某些错误情况的发生，常将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NULL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设为函数的返回值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说明没有有效数据返回。</a:t>
            </a:r>
            <a:endParaRPr lang="zh-CN" altLang="en-US" sz="2800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空指针</a:t>
            </a:r>
            <a:endParaRPr lang="zh-CN" altLang="en-US" sz="4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40013" y="303312"/>
            <a:ext cx="6324600" cy="533400"/>
          </a:xfrm>
        </p:spPr>
        <p:txBody>
          <a:bodyPr/>
          <a:lstStyle/>
          <a:p>
            <a:r>
              <a:rPr lang="zh-CN" altLang="en-US" smtClean="0">
                <a:ea typeface="黑体" panose="02010609060101010101" pitchFamily="49" charset="-122"/>
              </a:rPr>
              <a:t>指针变量的算术运算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329" y="2421756"/>
            <a:ext cx="8893175" cy="1223268"/>
          </a:xfrm>
        </p:spPr>
        <p:txBody>
          <a:bodyPr/>
          <a:lstStyle/>
          <a:p>
            <a:r>
              <a:rPr lang="zh-CN" altLang="en-US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指针变量保存的是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en-US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内存地址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是一个正整数值，可以进行加、减算术运算</a:t>
            </a:r>
            <a:endParaRPr lang="zh-CN" altLang="en-US" sz="2800" b="1" dirty="0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80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1" y="1340768"/>
            <a:ext cx="5753100" cy="5286375"/>
          </a:xfrm>
        </p:spPr>
        <p:txBody>
          <a:bodyPr/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例如，有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a[3], * p;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 = a;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</a:t>
            </a:r>
            <a:endParaRPr lang="en-US" altLang="zh-CN" sz="9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中保存指向整型数组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的起始地址，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指向的变量的基本数据类型是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若占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字节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若有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p+1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，表示指针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向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大于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当前所指位置的方向，移动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个基本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数据类型所占的字节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数（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个字节）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p+1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指向了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a[1]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0646" name="Group 5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684763" y="1931316"/>
          <a:ext cx="3072130" cy="4017645"/>
        </p:xfrm>
        <a:graphic>
          <a:graphicData uri="http://schemas.openxmlformats.org/drawingml/2006/table">
            <a:tbl>
              <a:tblPr/>
              <a:tblGrid>
                <a:gridCol w="1344613"/>
                <a:gridCol w="1727200"/>
              </a:tblGrid>
              <a:tr h="304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3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.......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87" name="TextBox 5"/>
          <p:cNvSpPr txBox="1">
            <a:spLocks noChangeArrowheads="1"/>
          </p:cNvSpPr>
          <p:nvPr/>
        </p:nvSpPr>
        <p:spPr bwMode="auto">
          <a:xfrm>
            <a:off x="7132438" y="2431379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10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27688" name="TextBox 7"/>
          <p:cNvSpPr txBox="1">
            <a:spLocks noChangeArrowheads="1"/>
          </p:cNvSpPr>
          <p:nvPr/>
        </p:nvSpPr>
        <p:spPr bwMode="auto">
          <a:xfrm>
            <a:off x="7141963" y="3860129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30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27689" name="Text Box 44"/>
          <p:cNvSpPr txBox="1">
            <a:spLocks noChangeArrowheads="1"/>
          </p:cNvSpPr>
          <p:nvPr/>
        </p:nvSpPr>
        <p:spPr bwMode="auto">
          <a:xfrm>
            <a:off x="5844976" y="2253579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lang="en-US" altLang="zh-CN" sz="180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sz="180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690" name="TextBox 7"/>
          <p:cNvSpPr txBox="1">
            <a:spLocks noChangeArrowheads="1"/>
          </p:cNvSpPr>
          <p:nvPr/>
        </p:nvSpPr>
        <p:spPr bwMode="auto">
          <a:xfrm>
            <a:off x="6812280" y="5345430"/>
            <a:ext cx="9010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endParaRPr lang="en-US" altLang="zh-CN" sz="24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91" name="Text Box 47"/>
          <p:cNvSpPr txBox="1">
            <a:spLocks noChangeArrowheads="1"/>
          </p:cNvSpPr>
          <p:nvPr/>
        </p:nvSpPr>
        <p:spPr bwMode="auto">
          <a:xfrm>
            <a:off x="5816401" y="5317454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lang="en-US" altLang="zh-CN" sz="180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endParaRPr lang="en-US" altLang="zh-CN" sz="180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692" name="AutoShape 48"/>
          <p:cNvSpPr/>
          <p:nvPr/>
        </p:nvSpPr>
        <p:spPr bwMode="auto">
          <a:xfrm>
            <a:off x="6551413" y="5303166"/>
            <a:ext cx="71438" cy="431800"/>
          </a:xfrm>
          <a:prstGeom prst="leftBrace">
            <a:avLst>
              <a:gd name="adj1" fmla="val 50370"/>
              <a:gd name="adj2" fmla="val 50000"/>
            </a:avLst>
          </a:prstGeom>
          <a:noFill/>
          <a:ln w="95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grpSp>
        <p:nvGrpSpPr>
          <p:cNvPr id="27693" name="Group 49"/>
          <p:cNvGrpSpPr/>
          <p:nvPr/>
        </p:nvGrpSpPr>
        <p:grpSpPr bwMode="auto">
          <a:xfrm>
            <a:off x="7621388" y="2426616"/>
            <a:ext cx="1392238" cy="3176588"/>
            <a:chOff x="4286" y="2840"/>
            <a:chExt cx="907" cy="1089"/>
          </a:xfrm>
        </p:grpSpPr>
        <p:sp>
          <p:nvSpPr>
            <p:cNvPr id="27696" name="Line 50"/>
            <p:cNvSpPr>
              <a:spLocks noChangeShapeType="1"/>
            </p:cNvSpPr>
            <p:nvPr/>
          </p:nvSpPr>
          <p:spPr bwMode="auto">
            <a:xfrm flipH="1">
              <a:off x="4921" y="2840"/>
              <a:ext cx="272" cy="0"/>
            </a:xfrm>
            <a:prstGeom prst="line">
              <a:avLst/>
            </a:prstGeom>
            <a:noFill/>
            <a:ln w="57150">
              <a:solidFill>
                <a:srgbClr val="99336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7" name="Line 51"/>
            <p:cNvSpPr>
              <a:spLocks noChangeShapeType="1"/>
            </p:cNvSpPr>
            <p:nvPr/>
          </p:nvSpPr>
          <p:spPr bwMode="auto">
            <a:xfrm>
              <a:off x="5193" y="2840"/>
              <a:ext cx="0" cy="1089"/>
            </a:xfrm>
            <a:prstGeom prst="line">
              <a:avLst/>
            </a:prstGeom>
            <a:noFill/>
            <a:ln w="57150">
              <a:solidFill>
                <a:srgbClr val="9933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8" name="Line 52"/>
            <p:cNvSpPr>
              <a:spLocks noChangeShapeType="1"/>
            </p:cNvSpPr>
            <p:nvPr/>
          </p:nvSpPr>
          <p:spPr bwMode="auto">
            <a:xfrm>
              <a:off x="4286" y="3929"/>
              <a:ext cx="907" cy="0"/>
            </a:xfrm>
            <a:prstGeom prst="line">
              <a:avLst/>
            </a:prstGeom>
            <a:noFill/>
            <a:ln w="57150">
              <a:solidFill>
                <a:srgbClr val="9933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94" name="TextBox 7"/>
          <p:cNvSpPr txBox="1">
            <a:spLocks noChangeArrowheads="1"/>
          </p:cNvSpPr>
          <p:nvPr/>
        </p:nvSpPr>
        <p:spPr bwMode="auto">
          <a:xfrm>
            <a:off x="7141963" y="3147341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20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27695" name="Rectangle 2"/>
          <p:cNvSpPr>
            <a:spLocks noChangeArrowheads="1"/>
          </p:cNvSpPr>
          <p:nvPr/>
        </p:nvSpPr>
        <p:spPr bwMode="auto">
          <a:xfrm>
            <a:off x="2711450" y="332656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ea typeface="黑体" panose="02010609060101010101" pitchFamily="49" charset="-122"/>
              </a:rPr>
              <a:t>指针变量的算术运算</a:t>
            </a:r>
            <a:endParaRPr lang="zh-CN" altLang="en-US" sz="40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551412" y="1440269"/>
            <a:ext cx="1536105" cy="6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400" b="1" kern="0" dirty="0" err="1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kern="0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a[3]</a:t>
            </a:r>
            <a:r>
              <a:rPr lang="zh-CN" altLang="en-US" sz="2400" b="1" kern="0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b="1" kern="0" dirty="0" smtClean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altLang="zh-CN" sz="2400" b="1" kern="0" dirty="0" smtClean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08520" y="1772816"/>
            <a:ext cx="6035675" cy="4608512"/>
          </a:xfrm>
        </p:spPr>
        <p:txBody>
          <a:bodyPr/>
          <a:lstStyle/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那么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p+n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向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大于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当前所指位置的方向，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移动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基本数据类型所占的字节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故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p+n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指向了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a[n]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即指针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表达式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p+n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表示大于指针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当前所指位置的第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基本数据类型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的首地址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695" name="Rectangle 2"/>
          <p:cNvSpPr>
            <a:spLocks noChangeArrowheads="1"/>
          </p:cNvSpPr>
          <p:nvPr/>
        </p:nvSpPr>
        <p:spPr bwMode="auto">
          <a:xfrm>
            <a:off x="2711450" y="332656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ea typeface="黑体" panose="02010609060101010101" pitchFamily="49" charset="-122"/>
              </a:rPr>
              <a:t>指针变量的算术运算</a:t>
            </a:r>
            <a:endParaRPr lang="zh-CN" altLang="en-US" sz="40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" name="Group 5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684763" y="1931316"/>
          <a:ext cx="3072130" cy="4017645"/>
        </p:xfrm>
        <a:graphic>
          <a:graphicData uri="http://schemas.openxmlformats.org/drawingml/2006/table">
            <a:tbl>
              <a:tblPr/>
              <a:tblGrid>
                <a:gridCol w="1344613"/>
                <a:gridCol w="1727200"/>
              </a:tblGrid>
              <a:tr h="304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3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.......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7132438" y="2431379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10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7141963" y="3860129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30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5" name="Text Box 44"/>
          <p:cNvSpPr txBox="1">
            <a:spLocks noChangeArrowheads="1"/>
          </p:cNvSpPr>
          <p:nvPr/>
        </p:nvSpPr>
        <p:spPr bwMode="auto">
          <a:xfrm>
            <a:off x="5844976" y="2253579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CC0066"/>
                </a:solidFill>
              </a:rPr>
              <a:t>数组</a:t>
            </a:r>
            <a:r>
              <a:rPr lang="en-US" altLang="zh-CN" sz="1800">
                <a:solidFill>
                  <a:srgbClr val="CC0066"/>
                </a:solidFill>
              </a:rPr>
              <a:t>a</a:t>
            </a:r>
            <a:endParaRPr lang="en-US" altLang="zh-CN" sz="1800">
              <a:solidFill>
                <a:srgbClr val="CC0066"/>
              </a:solidFill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6812280" y="5345430"/>
            <a:ext cx="9010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endParaRPr lang="en-US" altLang="zh-CN" sz="24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47"/>
          <p:cNvSpPr txBox="1">
            <a:spLocks noChangeArrowheads="1"/>
          </p:cNvSpPr>
          <p:nvPr/>
        </p:nvSpPr>
        <p:spPr bwMode="auto">
          <a:xfrm>
            <a:off x="5816401" y="5317454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CC0066"/>
                </a:solidFill>
              </a:rPr>
              <a:t>变量</a:t>
            </a:r>
            <a:r>
              <a:rPr lang="en-US" altLang="zh-CN" sz="1800">
                <a:solidFill>
                  <a:srgbClr val="CC0066"/>
                </a:solidFill>
              </a:rPr>
              <a:t>p</a:t>
            </a:r>
            <a:endParaRPr lang="en-US" altLang="zh-CN" sz="1800">
              <a:solidFill>
                <a:srgbClr val="CC0066"/>
              </a:solidFill>
            </a:endParaRPr>
          </a:p>
        </p:txBody>
      </p:sp>
      <p:sp>
        <p:nvSpPr>
          <p:cNvPr id="8" name="AutoShape 48"/>
          <p:cNvSpPr/>
          <p:nvPr/>
        </p:nvSpPr>
        <p:spPr bwMode="auto">
          <a:xfrm>
            <a:off x="6551413" y="5303166"/>
            <a:ext cx="71438" cy="431800"/>
          </a:xfrm>
          <a:prstGeom prst="leftBrace">
            <a:avLst>
              <a:gd name="adj1" fmla="val 50370"/>
              <a:gd name="adj2" fmla="val 50000"/>
            </a:avLst>
          </a:prstGeom>
          <a:noFill/>
          <a:ln w="95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grpSp>
        <p:nvGrpSpPr>
          <p:cNvPr id="9" name="Group 49"/>
          <p:cNvGrpSpPr/>
          <p:nvPr/>
        </p:nvGrpSpPr>
        <p:grpSpPr bwMode="auto">
          <a:xfrm>
            <a:off x="7621388" y="2426616"/>
            <a:ext cx="1392238" cy="3176588"/>
            <a:chOff x="4286" y="2840"/>
            <a:chExt cx="907" cy="1089"/>
          </a:xfrm>
        </p:grpSpPr>
        <p:sp>
          <p:nvSpPr>
            <p:cNvPr id="10" name="Line 50"/>
            <p:cNvSpPr>
              <a:spLocks noChangeShapeType="1"/>
            </p:cNvSpPr>
            <p:nvPr/>
          </p:nvSpPr>
          <p:spPr bwMode="auto">
            <a:xfrm flipH="1">
              <a:off x="4921" y="2840"/>
              <a:ext cx="272" cy="0"/>
            </a:xfrm>
            <a:prstGeom prst="line">
              <a:avLst/>
            </a:prstGeom>
            <a:noFill/>
            <a:ln w="57150">
              <a:solidFill>
                <a:srgbClr val="99336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51"/>
            <p:cNvSpPr>
              <a:spLocks noChangeShapeType="1"/>
            </p:cNvSpPr>
            <p:nvPr/>
          </p:nvSpPr>
          <p:spPr bwMode="auto">
            <a:xfrm>
              <a:off x="5193" y="2840"/>
              <a:ext cx="0" cy="1089"/>
            </a:xfrm>
            <a:prstGeom prst="line">
              <a:avLst/>
            </a:prstGeom>
            <a:noFill/>
            <a:ln w="57150">
              <a:solidFill>
                <a:srgbClr val="9933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52"/>
            <p:cNvSpPr>
              <a:spLocks noChangeShapeType="1"/>
            </p:cNvSpPr>
            <p:nvPr/>
          </p:nvSpPr>
          <p:spPr bwMode="auto">
            <a:xfrm>
              <a:off x="4286" y="3929"/>
              <a:ext cx="907" cy="0"/>
            </a:xfrm>
            <a:prstGeom prst="line">
              <a:avLst/>
            </a:prstGeom>
            <a:noFill/>
            <a:ln w="57150">
              <a:solidFill>
                <a:srgbClr val="9933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7141963" y="3147341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20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551412" y="1440269"/>
            <a:ext cx="1536105" cy="6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400" b="1" kern="0" dirty="0" err="1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kern="0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a[3]</a:t>
            </a:r>
            <a:r>
              <a:rPr lang="zh-CN" altLang="en-US" sz="2400" b="1" kern="0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b="1" kern="0" dirty="0" smtClean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altLang="zh-CN" sz="2400" b="1" kern="0" dirty="0" smtClean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427163"/>
            <a:ext cx="5784056" cy="531420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那么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p-n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呢？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表示指针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向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小于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当前所指位置的方向，移动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个基本数据类型所占的字节数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若有：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a[3], * p;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 =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&amp;a[2];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p-1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，表示指针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向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小于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当前所指位置的方向，移动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个基本数据类型所占的字节数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型占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个字节）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p-1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a[1]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p-2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a[0]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719" name="Rectangle 2"/>
          <p:cNvSpPr>
            <a:spLocks noChangeArrowheads="1"/>
          </p:cNvSpPr>
          <p:nvPr/>
        </p:nvSpPr>
        <p:spPr bwMode="auto">
          <a:xfrm>
            <a:off x="2711450" y="37532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ea typeface="黑体" panose="02010609060101010101" pitchFamily="49" charset="-122"/>
              </a:rPr>
              <a:t>指针变量的算术运算</a:t>
            </a:r>
            <a:endParaRPr lang="zh-CN" altLang="en-US" sz="40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10646" name="Group 5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684763" y="1931316"/>
          <a:ext cx="3072130" cy="4017645"/>
        </p:xfrm>
        <a:graphic>
          <a:graphicData uri="http://schemas.openxmlformats.org/drawingml/2006/table">
            <a:tbl>
              <a:tblPr/>
              <a:tblGrid>
                <a:gridCol w="1344613"/>
                <a:gridCol w="1727200"/>
              </a:tblGrid>
              <a:tr h="304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3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.......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87" name="TextBox 5"/>
          <p:cNvSpPr txBox="1">
            <a:spLocks noChangeArrowheads="1"/>
          </p:cNvSpPr>
          <p:nvPr/>
        </p:nvSpPr>
        <p:spPr bwMode="auto">
          <a:xfrm>
            <a:off x="7132438" y="2431379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10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27688" name="TextBox 7"/>
          <p:cNvSpPr txBox="1">
            <a:spLocks noChangeArrowheads="1"/>
          </p:cNvSpPr>
          <p:nvPr/>
        </p:nvSpPr>
        <p:spPr bwMode="auto">
          <a:xfrm>
            <a:off x="7141963" y="3860129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30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27689" name="Text Box 44"/>
          <p:cNvSpPr txBox="1">
            <a:spLocks noChangeArrowheads="1"/>
          </p:cNvSpPr>
          <p:nvPr/>
        </p:nvSpPr>
        <p:spPr bwMode="auto">
          <a:xfrm>
            <a:off x="5844976" y="2253579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CC0066"/>
                </a:solidFill>
              </a:rPr>
              <a:t>数组</a:t>
            </a:r>
            <a:r>
              <a:rPr lang="en-US" altLang="zh-CN" sz="1800">
                <a:solidFill>
                  <a:srgbClr val="CC0066"/>
                </a:solidFill>
              </a:rPr>
              <a:t>a</a:t>
            </a:r>
            <a:endParaRPr lang="en-US" altLang="zh-CN" sz="1800">
              <a:solidFill>
                <a:srgbClr val="CC0066"/>
              </a:solidFill>
            </a:endParaRPr>
          </a:p>
        </p:txBody>
      </p:sp>
      <p:sp>
        <p:nvSpPr>
          <p:cNvPr id="27690" name="TextBox 7"/>
          <p:cNvSpPr txBox="1">
            <a:spLocks noChangeArrowheads="1"/>
          </p:cNvSpPr>
          <p:nvPr/>
        </p:nvSpPr>
        <p:spPr bwMode="auto">
          <a:xfrm>
            <a:off x="6812280" y="5345430"/>
            <a:ext cx="9010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2004</a:t>
            </a:r>
            <a:endParaRPr lang="en-US" altLang="zh-CN" sz="24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91" name="Text Box 47"/>
          <p:cNvSpPr txBox="1">
            <a:spLocks noChangeArrowheads="1"/>
          </p:cNvSpPr>
          <p:nvPr/>
        </p:nvSpPr>
        <p:spPr bwMode="auto">
          <a:xfrm>
            <a:off x="5816401" y="5317454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CC0066"/>
                </a:solidFill>
              </a:rPr>
              <a:t>变量</a:t>
            </a:r>
            <a:r>
              <a:rPr lang="en-US" altLang="zh-CN" sz="1800">
                <a:solidFill>
                  <a:srgbClr val="CC0066"/>
                </a:solidFill>
              </a:rPr>
              <a:t>p</a:t>
            </a:r>
            <a:endParaRPr lang="en-US" altLang="zh-CN" sz="1800">
              <a:solidFill>
                <a:srgbClr val="CC0066"/>
              </a:solidFill>
            </a:endParaRPr>
          </a:p>
        </p:txBody>
      </p:sp>
      <p:sp>
        <p:nvSpPr>
          <p:cNvPr id="27692" name="AutoShape 48"/>
          <p:cNvSpPr/>
          <p:nvPr/>
        </p:nvSpPr>
        <p:spPr bwMode="auto">
          <a:xfrm>
            <a:off x="6551413" y="5303166"/>
            <a:ext cx="71438" cy="431800"/>
          </a:xfrm>
          <a:prstGeom prst="leftBrace">
            <a:avLst>
              <a:gd name="adj1" fmla="val 50370"/>
              <a:gd name="adj2" fmla="val 50000"/>
            </a:avLst>
          </a:prstGeom>
          <a:noFill/>
          <a:ln w="95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grpSp>
        <p:nvGrpSpPr>
          <p:cNvPr id="27693" name="Group 49"/>
          <p:cNvGrpSpPr/>
          <p:nvPr/>
        </p:nvGrpSpPr>
        <p:grpSpPr bwMode="auto">
          <a:xfrm>
            <a:off x="7621270" y="3863340"/>
            <a:ext cx="1392555" cy="1739900"/>
            <a:chOff x="4286" y="2840"/>
            <a:chExt cx="907" cy="1089"/>
          </a:xfrm>
        </p:grpSpPr>
        <p:sp>
          <p:nvSpPr>
            <p:cNvPr id="27696" name="Line 50"/>
            <p:cNvSpPr>
              <a:spLocks noChangeShapeType="1"/>
            </p:cNvSpPr>
            <p:nvPr/>
          </p:nvSpPr>
          <p:spPr bwMode="auto">
            <a:xfrm flipH="1">
              <a:off x="4921" y="2840"/>
              <a:ext cx="272" cy="0"/>
            </a:xfrm>
            <a:prstGeom prst="line">
              <a:avLst/>
            </a:prstGeom>
            <a:noFill/>
            <a:ln w="57150">
              <a:solidFill>
                <a:srgbClr val="99336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7" name="Line 51"/>
            <p:cNvSpPr>
              <a:spLocks noChangeShapeType="1"/>
            </p:cNvSpPr>
            <p:nvPr/>
          </p:nvSpPr>
          <p:spPr bwMode="auto">
            <a:xfrm>
              <a:off x="5193" y="2840"/>
              <a:ext cx="0" cy="1089"/>
            </a:xfrm>
            <a:prstGeom prst="line">
              <a:avLst/>
            </a:prstGeom>
            <a:noFill/>
            <a:ln w="57150">
              <a:solidFill>
                <a:srgbClr val="9933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8" name="Line 52"/>
            <p:cNvSpPr>
              <a:spLocks noChangeShapeType="1"/>
            </p:cNvSpPr>
            <p:nvPr/>
          </p:nvSpPr>
          <p:spPr bwMode="auto">
            <a:xfrm>
              <a:off x="4286" y="3929"/>
              <a:ext cx="907" cy="0"/>
            </a:xfrm>
            <a:prstGeom prst="line">
              <a:avLst/>
            </a:prstGeom>
            <a:noFill/>
            <a:ln w="57150">
              <a:solidFill>
                <a:srgbClr val="9933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94" name="TextBox 7"/>
          <p:cNvSpPr txBox="1">
            <a:spLocks noChangeArrowheads="1"/>
          </p:cNvSpPr>
          <p:nvPr/>
        </p:nvSpPr>
        <p:spPr bwMode="auto">
          <a:xfrm>
            <a:off x="7141963" y="3147341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20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6551412" y="1440269"/>
            <a:ext cx="1536105" cy="6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400" b="1" kern="0" dirty="0" err="1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kern="0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a[3]</a:t>
            </a:r>
            <a:r>
              <a:rPr lang="zh-CN" altLang="en-US" sz="2400" b="1" kern="0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b="1" kern="0" dirty="0" smtClean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altLang="zh-CN" sz="2400" b="1" kern="0" dirty="0" smtClean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43335"/>
            <a:ext cx="5784056" cy="5026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指针</a:t>
            </a:r>
            <a:r>
              <a:rPr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变量的增量和减量运算</a:t>
            </a:r>
            <a:endParaRPr lang="zh-CN" altLang="en-US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每当指针变量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增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量时，它</a:t>
            </a:r>
            <a:r>
              <a:rPr lang="zh-CN" altLang="en-US" sz="2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将向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高</a:t>
            </a:r>
            <a:r>
              <a:rPr lang="zh-CN" altLang="en-US" sz="2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地址方向移动其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基本数据类型所占的字节数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每当指针变量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减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量时</a:t>
            </a:r>
            <a:r>
              <a:rPr lang="zh-CN" altLang="en-US" sz="2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zh-CN" altLang="en-US" sz="2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向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低</a:t>
            </a:r>
            <a:r>
              <a:rPr lang="zh-CN" altLang="en-US" sz="2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地址方向移动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其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基本数据类型所占的字节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endParaRPr lang="en-US" altLang="zh-CN" sz="2400" b="1" dirty="0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如：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若指向的是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基本数据类型的对象，则指针每次移动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个字节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若指向的是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char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数据类型的对象，则指针每次移动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个字节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719" name="Rectangle 2"/>
          <p:cNvSpPr>
            <a:spLocks noChangeArrowheads="1"/>
          </p:cNvSpPr>
          <p:nvPr/>
        </p:nvSpPr>
        <p:spPr bwMode="auto">
          <a:xfrm>
            <a:off x="2627784" y="37532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chemeClr val="bg1"/>
                </a:solidFill>
                <a:ea typeface="黑体" panose="02010609060101010101" pitchFamily="49" charset="-122"/>
              </a:rPr>
              <a:t>小结</a:t>
            </a:r>
            <a:endParaRPr lang="zh-CN" altLang="en-US" sz="40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10646" name="Group 5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684763" y="1931316"/>
          <a:ext cx="3072130" cy="4017645"/>
        </p:xfrm>
        <a:graphic>
          <a:graphicData uri="http://schemas.openxmlformats.org/drawingml/2006/table">
            <a:tbl>
              <a:tblPr/>
              <a:tblGrid>
                <a:gridCol w="1344613"/>
                <a:gridCol w="1727200"/>
              </a:tblGrid>
              <a:tr h="304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3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.......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87" name="TextBox 5"/>
          <p:cNvSpPr txBox="1">
            <a:spLocks noChangeArrowheads="1"/>
          </p:cNvSpPr>
          <p:nvPr/>
        </p:nvSpPr>
        <p:spPr bwMode="auto">
          <a:xfrm>
            <a:off x="7132438" y="2431379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10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27688" name="TextBox 7"/>
          <p:cNvSpPr txBox="1">
            <a:spLocks noChangeArrowheads="1"/>
          </p:cNvSpPr>
          <p:nvPr/>
        </p:nvSpPr>
        <p:spPr bwMode="auto">
          <a:xfrm>
            <a:off x="7141963" y="3860129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30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27689" name="Text Box 44"/>
          <p:cNvSpPr txBox="1">
            <a:spLocks noChangeArrowheads="1"/>
          </p:cNvSpPr>
          <p:nvPr/>
        </p:nvSpPr>
        <p:spPr bwMode="auto">
          <a:xfrm>
            <a:off x="5844976" y="2253579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lang="en-US" altLang="zh-CN" sz="180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sz="180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690" name="TextBox 7"/>
          <p:cNvSpPr txBox="1">
            <a:spLocks noChangeArrowheads="1"/>
          </p:cNvSpPr>
          <p:nvPr/>
        </p:nvSpPr>
        <p:spPr bwMode="auto">
          <a:xfrm>
            <a:off x="6812280" y="5345430"/>
            <a:ext cx="9010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2002</a:t>
            </a:r>
            <a:endParaRPr lang="en-US" altLang="zh-CN" sz="24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91" name="Text Box 47"/>
          <p:cNvSpPr txBox="1">
            <a:spLocks noChangeArrowheads="1"/>
          </p:cNvSpPr>
          <p:nvPr/>
        </p:nvSpPr>
        <p:spPr bwMode="auto">
          <a:xfrm>
            <a:off x="5845810" y="5173980"/>
            <a:ext cx="83566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指针变量</a:t>
            </a:r>
            <a:r>
              <a:rPr lang="en-US" altLang="zh-CN" sz="180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p</a:t>
            </a:r>
            <a:endParaRPr lang="en-US" altLang="zh-CN" sz="180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692" name="AutoShape 48"/>
          <p:cNvSpPr/>
          <p:nvPr/>
        </p:nvSpPr>
        <p:spPr bwMode="auto">
          <a:xfrm>
            <a:off x="6551413" y="5303166"/>
            <a:ext cx="71438" cy="431800"/>
          </a:xfrm>
          <a:prstGeom prst="leftBrace">
            <a:avLst>
              <a:gd name="adj1" fmla="val 50370"/>
              <a:gd name="adj2" fmla="val 50000"/>
            </a:avLst>
          </a:prstGeom>
          <a:noFill/>
          <a:ln w="95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grpSp>
        <p:nvGrpSpPr>
          <p:cNvPr id="27693" name="Group 49"/>
          <p:cNvGrpSpPr/>
          <p:nvPr/>
        </p:nvGrpSpPr>
        <p:grpSpPr bwMode="auto">
          <a:xfrm>
            <a:off x="7621270" y="3172460"/>
            <a:ext cx="1392555" cy="2430780"/>
            <a:chOff x="4286" y="2840"/>
            <a:chExt cx="907" cy="1089"/>
          </a:xfrm>
        </p:grpSpPr>
        <p:sp>
          <p:nvSpPr>
            <p:cNvPr id="27696" name="Line 50"/>
            <p:cNvSpPr>
              <a:spLocks noChangeShapeType="1"/>
            </p:cNvSpPr>
            <p:nvPr/>
          </p:nvSpPr>
          <p:spPr bwMode="auto">
            <a:xfrm flipH="1">
              <a:off x="4921" y="2840"/>
              <a:ext cx="272" cy="0"/>
            </a:xfrm>
            <a:prstGeom prst="line">
              <a:avLst/>
            </a:prstGeom>
            <a:noFill/>
            <a:ln w="57150">
              <a:solidFill>
                <a:srgbClr val="99336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7" name="Line 51"/>
            <p:cNvSpPr>
              <a:spLocks noChangeShapeType="1"/>
            </p:cNvSpPr>
            <p:nvPr/>
          </p:nvSpPr>
          <p:spPr bwMode="auto">
            <a:xfrm>
              <a:off x="5193" y="2840"/>
              <a:ext cx="0" cy="1089"/>
            </a:xfrm>
            <a:prstGeom prst="line">
              <a:avLst/>
            </a:prstGeom>
            <a:noFill/>
            <a:ln w="57150">
              <a:solidFill>
                <a:srgbClr val="9933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8" name="Line 52"/>
            <p:cNvSpPr>
              <a:spLocks noChangeShapeType="1"/>
            </p:cNvSpPr>
            <p:nvPr/>
          </p:nvSpPr>
          <p:spPr bwMode="auto">
            <a:xfrm>
              <a:off x="4286" y="3929"/>
              <a:ext cx="907" cy="0"/>
            </a:xfrm>
            <a:prstGeom prst="line">
              <a:avLst/>
            </a:prstGeom>
            <a:noFill/>
            <a:ln w="57150">
              <a:solidFill>
                <a:srgbClr val="9933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94" name="TextBox 7"/>
          <p:cNvSpPr txBox="1">
            <a:spLocks noChangeArrowheads="1"/>
          </p:cNvSpPr>
          <p:nvPr/>
        </p:nvSpPr>
        <p:spPr bwMode="auto">
          <a:xfrm>
            <a:off x="7141963" y="3147341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20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6551412" y="1440269"/>
            <a:ext cx="1536105" cy="6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400" b="1" kern="0" dirty="0" err="1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kern="0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a[3]</a:t>
            </a:r>
            <a:r>
              <a:rPr lang="zh-CN" altLang="en-US" sz="2400" b="1" kern="0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b="1" kern="0" dirty="0" smtClean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altLang="zh-CN" sz="2400" b="1" kern="0" dirty="0" smtClean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2875"/>
            <a:ext cx="6443663" cy="3671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例：有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char * p = “Hello”;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while  (*p)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	  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putchar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*p++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endParaRPr lang="en-US" altLang="zh-CN" sz="2400" dirty="0" smtClean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其运行结果是把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当前所指的字符串打印出来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2627784" y="260648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chemeClr val="bg1"/>
                </a:solidFill>
                <a:ea typeface="黑体" panose="02010609060101010101" pitchFamily="49" charset="-122"/>
              </a:rPr>
              <a:t>举例</a:t>
            </a:r>
            <a:endParaRPr lang="zh-CN" altLang="en-US" sz="40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31799" name="Group 55"/>
          <p:cNvGraphicFramePr>
            <a:graphicFrameLocks noGrp="1"/>
          </p:cNvGraphicFramePr>
          <p:nvPr/>
        </p:nvGraphicFramePr>
        <p:xfrm>
          <a:off x="7116763" y="1270000"/>
          <a:ext cx="3071812" cy="4033840"/>
        </p:xfrm>
        <a:graphic>
          <a:graphicData uri="http://schemas.openxmlformats.org/drawingml/2006/table">
            <a:tbl>
              <a:tblPr/>
              <a:tblGrid>
                <a:gridCol w="1344612"/>
                <a:gridCol w="1727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\0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Text Box 47"/>
          <p:cNvSpPr txBox="1">
            <a:spLocks noChangeArrowheads="1"/>
          </p:cNvSpPr>
          <p:nvPr/>
        </p:nvSpPr>
        <p:spPr bwMode="auto">
          <a:xfrm>
            <a:off x="6300788" y="1557338"/>
            <a:ext cx="285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339966"/>
                </a:solidFill>
              </a:rPr>
              <a:t>p</a:t>
            </a:r>
            <a:endParaRPr lang="en-US" altLang="zh-CN" sz="2800" b="1">
              <a:solidFill>
                <a:srgbClr val="339966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738938" y="1838325"/>
            <a:ext cx="357187" cy="1588"/>
          </a:xfrm>
          <a:prstGeom prst="straightConnector1">
            <a:avLst/>
          </a:prstGeom>
          <a:ln w="38100">
            <a:solidFill>
              <a:srgbClr val="33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6300788" y="1844675"/>
            <a:ext cx="285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339966"/>
                </a:solidFill>
              </a:rPr>
              <a:t>p</a:t>
            </a:r>
            <a:endParaRPr lang="en-US" altLang="zh-CN" sz="2800" b="1">
              <a:solidFill>
                <a:srgbClr val="339966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6726238" y="2124075"/>
            <a:ext cx="357187" cy="1588"/>
          </a:xfrm>
          <a:prstGeom prst="straightConnector1">
            <a:avLst/>
          </a:prstGeom>
          <a:ln w="38100">
            <a:solidFill>
              <a:srgbClr val="33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6310313" y="2195513"/>
            <a:ext cx="285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339966"/>
                </a:solidFill>
              </a:rPr>
              <a:t>p</a:t>
            </a:r>
            <a:endParaRPr lang="en-US" altLang="zh-CN" sz="2800" b="1">
              <a:solidFill>
                <a:srgbClr val="339966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6726238" y="2481263"/>
            <a:ext cx="357187" cy="1587"/>
          </a:xfrm>
          <a:prstGeom prst="straightConnector1">
            <a:avLst/>
          </a:prstGeom>
          <a:ln w="38100">
            <a:solidFill>
              <a:srgbClr val="33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47"/>
          <p:cNvSpPr txBox="1">
            <a:spLocks noChangeArrowheads="1"/>
          </p:cNvSpPr>
          <p:nvPr/>
        </p:nvSpPr>
        <p:spPr bwMode="auto">
          <a:xfrm>
            <a:off x="6310313" y="2600325"/>
            <a:ext cx="285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339966"/>
                </a:solidFill>
              </a:rPr>
              <a:t>p</a:t>
            </a:r>
            <a:endParaRPr lang="en-US" altLang="zh-CN" sz="2800" b="1">
              <a:solidFill>
                <a:srgbClr val="339966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6726238" y="2886075"/>
            <a:ext cx="357187" cy="1588"/>
          </a:xfrm>
          <a:prstGeom prst="straightConnector1">
            <a:avLst/>
          </a:prstGeom>
          <a:ln w="38100">
            <a:solidFill>
              <a:srgbClr val="33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47"/>
          <p:cNvSpPr txBox="1">
            <a:spLocks noChangeArrowheads="1"/>
          </p:cNvSpPr>
          <p:nvPr/>
        </p:nvSpPr>
        <p:spPr bwMode="auto">
          <a:xfrm>
            <a:off x="6310313" y="2957513"/>
            <a:ext cx="285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339966"/>
                </a:solidFill>
              </a:rPr>
              <a:t>p</a:t>
            </a:r>
            <a:endParaRPr lang="en-US" altLang="zh-CN" sz="2800" b="1">
              <a:solidFill>
                <a:srgbClr val="339966"/>
              </a:solidFill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6726238" y="3243263"/>
            <a:ext cx="357187" cy="1587"/>
          </a:xfrm>
          <a:prstGeom prst="straightConnector1">
            <a:avLst/>
          </a:prstGeom>
          <a:ln w="38100">
            <a:solidFill>
              <a:srgbClr val="33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47"/>
          <p:cNvSpPr txBox="1">
            <a:spLocks noChangeArrowheads="1"/>
          </p:cNvSpPr>
          <p:nvPr/>
        </p:nvSpPr>
        <p:spPr bwMode="auto">
          <a:xfrm>
            <a:off x="6310313" y="3338513"/>
            <a:ext cx="285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339966"/>
                </a:solidFill>
              </a:rPr>
              <a:t>p</a:t>
            </a:r>
            <a:endParaRPr lang="en-US" altLang="zh-CN" sz="2800" b="1">
              <a:solidFill>
                <a:srgbClr val="339966"/>
              </a:solidFill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6726238" y="3624263"/>
            <a:ext cx="357187" cy="1587"/>
          </a:xfrm>
          <a:prstGeom prst="straightConnector1">
            <a:avLst/>
          </a:prstGeom>
          <a:ln w="38100">
            <a:solidFill>
              <a:srgbClr val="33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48" name="Rectangle 3"/>
          <p:cNvSpPr>
            <a:spLocks noChangeArrowheads="1"/>
          </p:cNvSpPr>
          <p:nvPr/>
        </p:nvSpPr>
        <p:spPr bwMode="auto">
          <a:xfrm>
            <a:off x="-36513" y="5301208"/>
            <a:ext cx="9180513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indent="-657225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注：*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p++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的后缀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在这里作用于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，而不是*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71550" lvl="3" indent="-34290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因为“*”和“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++”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具有相同的运算优先级，而且均为自右向左结合，运算顺序是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(p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++)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p++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参与其他的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运算*，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再进行自增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7" grpId="0"/>
      <p:bldP spid="49" grpId="0"/>
      <p:bldP spid="51" grpId="0"/>
      <p:bldP spid="53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2D2DF64-5196-4426-B1A4-10785646E0BE}" type="datetime4">
              <a:rPr lang="en-US" altLang="zh-CN" sz="1400" smtClean="0">
                <a:solidFill>
                  <a:schemeClr val="accent1"/>
                </a:solidFill>
              </a:rPr>
            </a:fld>
            <a:endParaRPr lang="en-US" altLang="zh-CN" sz="1400" smtClean="0">
              <a:solidFill>
                <a:schemeClr val="accent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0" y="303312"/>
            <a:ext cx="6324600" cy="5334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程序设计语言发展回顾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203575" y="2060575"/>
            <a:ext cx="1871663" cy="4667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自然语言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5502275" y="2089150"/>
            <a:ext cx="2819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问题域</a:t>
            </a:r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>
            <a:off x="5654675" y="2895600"/>
            <a:ext cx="2590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" name="Line 8"/>
          <p:cNvSpPr>
            <a:spLocks noChangeShapeType="1"/>
          </p:cNvSpPr>
          <p:nvPr/>
        </p:nvSpPr>
        <p:spPr bwMode="auto">
          <a:xfrm>
            <a:off x="5730875" y="5181600"/>
            <a:ext cx="2514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8" name="AutoShape 9"/>
          <p:cNvSpPr/>
          <p:nvPr/>
        </p:nvSpPr>
        <p:spPr bwMode="auto">
          <a:xfrm>
            <a:off x="5426075" y="3048000"/>
            <a:ext cx="76200" cy="1981200"/>
          </a:xfrm>
          <a:prstGeom prst="leftBrace">
            <a:avLst>
              <a:gd name="adj1" fmla="val 216667"/>
              <a:gd name="adj2" fmla="val 50000"/>
            </a:avLst>
          </a:prstGeom>
          <a:solidFill>
            <a:schemeClr val="accent2"/>
          </a:solidFill>
          <a:ln w="22225">
            <a:solidFill>
              <a:schemeClr val="accent2"/>
            </a:solidFill>
            <a:rou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 b="1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5718175" y="3860800"/>
            <a:ext cx="2519363" cy="1152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4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30" name="Text Box 11"/>
          <p:cNvSpPr txBox="1">
            <a:spLocks noChangeArrowheads="1"/>
          </p:cNvSpPr>
          <p:nvPr/>
        </p:nvSpPr>
        <p:spPr bwMode="auto">
          <a:xfrm>
            <a:off x="5646738" y="5554663"/>
            <a:ext cx="2663825" cy="466725"/>
          </a:xfrm>
          <a:prstGeom prst="rect">
            <a:avLst/>
          </a:prstGeom>
          <a:solidFill>
            <a:srgbClr val="339966"/>
          </a:solidFill>
          <a:ln w="9525">
            <a:solidFill>
              <a:schemeClr val="bg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计算机</a:t>
            </a:r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31" name="AutoShape 12"/>
          <p:cNvSpPr/>
          <p:nvPr/>
        </p:nvSpPr>
        <p:spPr bwMode="auto">
          <a:xfrm>
            <a:off x="8383588" y="3048000"/>
            <a:ext cx="76200" cy="1981200"/>
          </a:xfrm>
          <a:prstGeom prst="rightBrace">
            <a:avLst>
              <a:gd name="adj1" fmla="val 216667"/>
              <a:gd name="adj2" fmla="val 50000"/>
            </a:avLst>
          </a:prstGeom>
          <a:solidFill>
            <a:schemeClr val="accent2"/>
          </a:solidFill>
          <a:ln w="19050">
            <a:solidFill>
              <a:schemeClr val="accent2"/>
            </a:solidFill>
            <a:rou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 b="1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32" name="Text Box 14"/>
          <p:cNvSpPr txBox="1">
            <a:spLocks noChangeArrowheads="1"/>
          </p:cNvSpPr>
          <p:nvPr/>
        </p:nvSpPr>
        <p:spPr bwMode="auto">
          <a:xfrm>
            <a:off x="323850" y="3573463"/>
            <a:ext cx="2087563" cy="4667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33" name="Text Box 17"/>
          <p:cNvSpPr txBox="1">
            <a:spLocks noChangeArrowheads="1"/>
          </p:cNvSpPr>
          <p:nvPr/>
        </p:nvSpPr>
        <p:spPr bwMode="auto">
          <a:xfrm>
            <a:off x="3198813" y="2852738"/>
            <a:ext cx="574675" cy="24479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程序设计语言</a:t>
            </a:r>
            <a:endParaRPr lang="zh-CN" altLang="en-US" sz="18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34" name="Text Box 18"/>
          <p:cNvSpPr txBox="1">
            <a:spLocks noChangeArrowheads="1"/>
          </p:cNvSpPr>
          <p:nvPr/>
        </p:nvSpPr>
        <p:spPr bwMode="auto">
          <a:xfrm>
            <a:off x="3773488" y="2852738"/>
            <a:ext cx="1368425" cy="24479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Ctr="1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???</a:t>
            </a:r>
            <a:endParaRPr lang="en-US" altLang="zh-CN" sz="1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???</a:t>
            </a:r>
            <a:endParaRPr lang="en-US" altLang="zh-CN" sz="1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???</a:t>
            </a:r>
            <a:endParaRPr lang="en-US" altLang="zh-CN" sz="1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高级语言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汇编语言</a:t>
            </a:r>
            <a:endParaRPr lang="zh-CN" altLang="en-US" sz="1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机器语言</a:t>
            </a:r>
            <a:endParaRPr lang="zh-CN" altLang="en-US" sz="1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35" name="Line 19"/>
          <p:cNvSpPr>
            <a:spLocks noChangeShapeType="1"/>
          </p:cNvSpPr>
          <p:nvPr/>
        </p:nvSpPr>
        <p:spPr bwMode="auto">
          <a:xfrm>
            <a:off x="3775075" y="3860800"/>
            <a:ext cx="4608513" cy="0"/>
          </a:xfrm>
          <a:prstGeom prst="line">
            <a:avLst/>
          </a:prstGeom>
          <a:noFill/>
          <a:ln w="38100" cap="rnd">
            <a:solidFill>
              <a:srgbClr val="993366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Text Box 20"/>
          <p:cNvSpPr txBox="1">
            <a:spLocks noChangeArrowheads="1"/>
          </p:cNvSpPr>
          <p:nvPr/>
        </p:nvSpPr>
        <p:spPr bwMode="auto">
          <a:xfrm>
            <a:off x="5718175" y="3141663"/>
            <a:ext cx="2519363" cy="719137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1800" b="1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37" name="Text Box 21"/>
          <p:cNvSpPr txBox="1">
            <a:spLocks noChangeArrowheads="1"/>
          </p:cNvSpPr>
          <p:nvPr/>
        </p:nvSpPr>
        <p:spPr bwMode="auto">
          <a:xfrm>
            <a:off x="6581775" y="3371850"/>
            <a:ext cx="720725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语言鸿沟</a:t>
            </a:r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38" name="Line 23"/>
          <p:cNvSpPr>
            <a:spLocks noChangeShapeType="1"/>
          </p:cNvSpPr>
          <p:nvPr/>
        </p:nvSpPr>
        <p:spPr bwMode="auto">
          <a:xfrm>
            <a:off x="4427538" y="2565400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39" name="Line 25"/>
          <p:cNvSpPr>
            <a:spLocks noChangeShapeType="1"/>
          </p:cNvSpPr>
          <p:nvPr/>
        </p:nvSpPr>
        <p:spPr bwMode="auto">
          <a:xfrm>
            <a:off x="2411413" y="3789363"/>
            <a:ext cx="792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140" name="AutoShape 27"/>
          <p:cNvCxnSpPr>
            <a:cxnSpLocks noChangeShapeType="1"/>
          </p:cNvCxnSpPr>
          <p:nvPr/>
        </p:nvCxnSpPr>
        <p:spPr bwMode="auto">
          <a:xfrm rot="16200000" flipH="1">
            <a:off x="4808538" y="4949825"/>
            <a:ext cx="487362" cy="1189038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98600"/>
            <a:ext cx="8784976" cy="502602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++s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即*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(++s)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，取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后所指变量的内容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s++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即*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(s++)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，取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的内容后，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再加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--s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即*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(--s)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，取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减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后所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指变量的内容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	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s--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即*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(s--)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，取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的内容后，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再减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(*s)++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s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所指向的变量内容加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(*s)--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s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所指向的变量内容减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27784" y="260648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chemeClr val="bg1"/>
                </a:solidFill>
                <a:ea typeface="黑体" panose="02010609060101010101" pitchFamily="49" charset="-122"/>
              </a:rPr>
              <a:t>举例</a:t>
            </a:r>
            <a:endParaRPr lang="zh-CN" altLang="en-US" sz="40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08520" y="1276945"/>
            <a:ext cx="9144570" cy="2656111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两个指针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在一定条件下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可以作减法运算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endParaRPr lang="en-US" altLang="zh-CN" sz="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7505" lvl="1" indent="44323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同一数组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中的元素，则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p-q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就表示在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所指对象与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所指对象之间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基本数据类型元素的个数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sz="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利用此方式可写出计算字符串长度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的函数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strlen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(“HELLO”)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的实现代码：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Wingdings 2" panose="05020102010507070707" pitchFamily="18" charset="2"/>
              <a:buNone/>
            </a:pP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en-US" sz="2400" dirty="0" smtClean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1799" name="Group 55"/>
          <p:cNvGraphicFramePr>
            <a:graphicFrameLocks noGrp="1"/>
          </p:cNvGraphicFramePr>
          <p:nvPr/>
        </p:nvGraphicFramePr>
        <p:xfrm>
          <a:off x="7092950" y="2640013"/>
          <a:ext cx="3071813" cy="4030666"/>
        </p:xfrm>
        <a:graphic>
          <a:graphicData uri="http://schemas.openxmlformats.org/drawingml/2006/table">
            <a:tbl>
              <a:tblPr/>
              <a:tblGrid>
                <a:gridCol w="1344613"/>
                <a:gridCol w="1727200"/>
              </a:tblGrid>
              <a:tr h="304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\0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4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83" name="Text Box 47"/>
          <p:cNvSpPr txBox="1">
            <a:spLocks noChangeArrowheads="1"/>
          </p:cNvSpPr>
          <p:nvPr/>
        </p:nvSpPr>
        <p:spPr bwMode="auto">
          <a:xfrm>
            <a:off x="6286500" y="2636838"/>
            <a:ext cx="285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q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6715125" y="2994025"/>
            <a:ext cx="35718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47"/>
          <p:cNvSpPr txBox="1">
            <a:spLocks noChangeArrowheads="1"/>
          </p:cNvSpPr>
          <p:nvPr/>
        </p:nvSpPr>
        <p:spPr bwMode="auto">
          <a:xfrm>
            <a:off x="6299200" y="2922588"/>
            <a:ext cx="285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339966"/>
                </a:solidFill>
              </a:rPr>
              <a:t>p</a:t>
            </a:r>
            <a:endParaRPr lang="en-US" altLang="zh-CN" sz="2800" b="1">
              <a:solidFill>
                <a:srgbClr val="339966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715125" y="3208338"/>
            <a:ext cx="357188" cy="1587"/>
          </a:xfrm>
          <a:prstGeom prst="straightConnector1">
            <a:avLst/>
          </a:prstGeom>
          <a:ln w="38100">
            <a:solidFill>
              <a:srgbClr val="33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6286500" y="3208338"/>
            <a:ext cx="285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339966"/>
                </a:solidFill>
              </a:rPr>
              <a:t>p</a:t>
            </a:r>
            <a:endParaRPr lang="en-US" altLang="zh-CN" sz="2800" b="1">
              <a:solidFill>
                <a:srgbClr val="339966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6702425" y="3494088"/>
            <a:ext cx="357188" cy="1587"/>
          </a:xfrm>
          <a:prstGeom prst="straightConnector1">
            <a:avLst/>
          </a:prstGeom>
          <a:ln w="38100">
            <a:solidFill>
              <a:srgbClr val="33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6286500" y="3565525"/>
            <a:ext cx="285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339966"/>
                </a:solidFill>
              </a:rPr>
              <a:t>p</a:t>
            </a:r>
            <a:endParaRPr lang="en-US" altLang="zh-CN" sz="2800" b="1">
              <a:solidFill>
                <a:srgbClr val="339966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6702425" y="3851275"/>
            <a:ext cx="357188" cy="1588"/>
          </a:xfrm>
          <a:prstGeom prst="straightConnector1">
            <a:avLst/>
          </a:prstGeom>
          <a:ln w="38100">
            <a:solidFill>
              <a:srgbClr val="33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47"/>
          <p:cNvSpPr txBox="1">
            <a:spLocks noChangeArrowheads="1"/>
          </p:cNvSpPr>
          <p:nvPr/>
        </p:nvSpPr>
        <p:spPr bwMode="auto">
          <a:xfrm>
            <a:off x="6286500" y="3970338"/>
            <a:ext cx="285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339966"/>
                </a:solidFill>
              </a:rPr>
              <a:t>p</a:t>
            </a:r>
            <a:endParaRPr lang="en-US" altLang="zh-CN" sz="2800" b="1">
              <a:solidFill>
                <a:srgbClr val="339966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6702425" y="4256088"/>
            <a:ext cx="357188" cy="1587"/>
          </a:xfrm>
          <a:prstGeom prst="straightConnector1">
            <a:avLst/>
          </a:prstGeom>
          <a:ln w="38100">
            <a:solidFill>
              <a:srgbClr val="33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47"/>
          <p:cNvSpPr txBox="1">
            <a:spLocks noChangeArrowheads="1"/>
          </p:cNvSpPr>
          <p:nvPr/>
        </p:nvSpPr>
        <p:spPr bwMode="auto">
          <a:xfrm>
            <a:off x="6286500" y="4327525"/>
            <a:ext cx="285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339966"/>
                </a:solidFill>
              </a:rPr>
              <a:t>p</a:t>
            </a:r>
            <a:endParaRPr lang="en-US" altLang="zh-CN" sz="2800" b="1">
              <a:solidFill>
                <a:srgbClr val="339966"/>
              </a:solidFill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6702425" y="4613275"/>
            <a:ext cx="357188" cy="1588"/>
          </a:xfrm>
          <a:prstGeom prst="straightConnector1">
            <a:avLst/>
          </a:prstGeom>
          <a:ln w="38100">
            <a:solidFill>
              <a:srgbClr val="33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47"/>
          <p:cNvSpPr txBox="1">
            <a:spLocks noChangeArrowheads="1"/>
          </p:cNvSpPr>
          <p:nvPr/>
        </p:nvSpPr>
        <p:spPr bwMode="auto">
          <a:xfrm>
            <a:off x="6286500" y="4708525"/>
            <a:ext cx="285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339966"/>
                </a:solidFill>
              </a:rPr>
              <a:t>p</a:t>
            </a:r>
            <a:endParaRPr lang="en-US" altLang="zh-CN" sz="2800" b="1">
              <a:solidFill>
                <a:srgbClr val="339966"/>
              </a:solidFill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6702425" y="4994275"/>
            <a:ext cx="357188" cy="1588"/>
          </a:xfrm>
          <a:prstGeom prst="straightConnector1">
            <a:avLst/>
          </a:prstGeom>
          <a:ln w="38100">
            <a:solidFill>
              <a:srgbClr val="33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97" name="Rectangle 2"/>
          <p:cNvSpPr>
            <a:spLocks noChangeArrowheads="1"/>
          </p:cNvSpPr>
          <p:nvPr/>
        </p:nvSpPr>
        <p:spPr bwMode="auto">
          <a:xfrm>
            <a:off x="2711450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 dirty="0" smtClean="0">
                <a:solidFill>
                  <a:schemeClr val="bg1"/>
                </a:solidFill>
                <a:ea typeface="黑体" panose="02010609060101010101" pitchFamily="49" charset="-122"/>
              </a:rPr>
              <a:t>算术运算</a:t>
            </a:r>
            <a:endParaRPr lang="zh-CN" altLang="en-US" sz="36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331640" y="4005064"/>
            <a:ext cx="4320480" cy="2664296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(char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  q)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{ 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 *  p = q;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 (*p != ‘\0’)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p-q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7" grpId="0"/>
      <p:bldP spid="49" grpId="0"/>
      <p:bldP spid="51" grpId="0"/>
      <p:bldP spid="53" grpId="0"/>
      <p:bldP spid="5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39888" y="260350"/>
            <a:ext cx="6324600" cy="533400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关系运算</a:t>
            </a:r>
            <a:endParaRPr lang="zh-CN" altLang="en-US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66" y="1456134"/>
            <a:ext cx="7848302" cy="492519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指针变量在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一定条件下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可以进行比较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同一数组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的元素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那么像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&gt;=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等关系都可进行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	如：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 &gt; q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所指的数组元素在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所指的元素之前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343025" lvl="2" indent="-17145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为假；反之，为真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同样，关系运算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=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!=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也能执行。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lang="zh-CN" altLang="en-US" sz="28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不同数组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的指针变量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不允许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进行比较</a:t>
            </a:r>
            <a:endParaRPr lang="zh-CN" altLang="en-US" sz="2800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任何指针可以同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NULL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作相等或不相等的比较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2773" name="Group 5"/>
          <p:cNvGraphicFramePr>
            <a:graphicFrameLocks noGrp="1"/>
          </p:cNvGraphicFramePr>
          <p:nvPr/>
        </p:nvGraphicFramePr>
        <p:xfrm>
          <a:off x="7235825" y="1270000"/>
          <a:ext cx="3071813" cy="4033840"/>
        </p:xfrm>
        <a:graphic>
          <a:graphicData uri="http://schemas.openxmlformats.org/drawingml/2006/table">
            <a:tbl>
              <a:tblPr/>
              <a:tblGrid>
                <a:gridCol w="1344613"/>
                <a:gridCol w="1727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\0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08" name="Text Box 47"/>
          <p:cNvSpPr txBox="1">
            <a:spLocks noChangeArrowheads="1"/>
          </p:cNvSpPr>
          <p:nvPr/>
        </p:nvSpPr>
        <p:spPr bwMode="auto">
          <a:xfrm>
            <a:off x="6502400" y="2233613"/>
            <a:ext cx="285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339966"/>
                </a:solidFill>
              </a:rPr>
              <a:t>p</a:t>
            </a:r>
            <a:endParaRPr lang="en-US" altLang="zh-CN" sz="2800" b="1">
              <a:solidFill>
                <a:srgbClr val="339966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6918325" y="2519363"/>
            <a:ext cx="357188" cy="1587"/>
          </a:xfrm>
          <a:prstGeom prst="straightConnector1">
            <a:avLst/>
          </a:prstGeom>
          <a:ln w="38100">
            <a:solidFill>
              <a:srgbClr val="33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10" name="Text Box 47"/>
          <p:cNvSpPr txBox="1">
            <a:spLocks noChangeArrowheads="1"/>
          </p:cNvSpPr>
          <p:nvPr/>
        </p:nvSpPr>
        <p:spPr bwMode="auto">
          <a:xfrm>
            <a:off x="6448425" y="2900363"/>
            <a:ext cx="285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q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6877050" y="3241675"/>
            <a:ext cx="35718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0" y="260350"/>
            <a:ext cx="6324600" cy="533400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  <a:endParaRPr lang="zh-CN" altLang="en-US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496300" cy="50260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 ( )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{   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=3, * p=&amp;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 “ %4d”, </a:t>
            </a:r>
            <a:r>
              <a:rPr lang="en-US" altLang="zh-CN" sz="28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p==&amp;</a:t>
            </a:r>
            <a:r>
              <a:rPr lang="en-US" altLang="zh-CN" sz="2800" b="1" dirty="0" err="1" smtClean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;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 “ %4d\n”, </a:t>
            </a:r>
            <a:r>
              <a:rPr lang="en-US" altLang="zh-CN" sz="28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**&amp;p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return 0;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}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dirty="0" smtClean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分析：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p==&amp;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p==(&amp;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p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做相等的比较，结果为真，即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**&amp;p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，即*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*(&amp;p)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*(&amp;p)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等价于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，故*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即取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的内容，即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zh-CN" altLang="en-US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6" name="Text Box 7"/>
          <p:cNvSpPr txBox="1">
            <a:spLocks noChangeArrowheads="1"/>
          </p:cNvSpPr>
          <p:nvPr/>
        </p:nvSpPr>
        <p:spPr bwMode="auto">
          <a:xfrm>
            <a:off x="5867400" y="4149725"/>
            <a:ext cx="762000" cy="59213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797" name="Text Box 8"/>
          <p:cNvSpPr txBox="1">
            <a:spLocks noChangeArrowheads="1"/>
          </p:cNvSpPr>
          <p:nvPr/>
        </p:nvSpPr>
        <p:spPr bwMode="auto">
          <a:xfrm>
            <a:off x="7237413" y="4149725"/>
            <a:ext cx="503237" cy="59213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798" name="Line 11"/>
          <p:cNvSpPr>
            <a:spLocks noChangeShapeType="1"/>
          </p:cNvSpPr>
          <p:nvPr/>
        </p:nvSpPr>
        <p:spPr bwMode="auto">
          <a:xfrm>
            <a:off x="6629400" y="4437063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799" name="Text Box 13"/>
          <p:cNvSpPr txBox="1">
            <a:spLocks noChangeArrowheads="1"/>
          </p:cNvSpPr>
          <p:nvPr/>
        </p:nvSpPr>
        <p:spPr bwMode="auto">
          <a:xfrm>
            <a:off x="5940425" y="3500438"/>
            <a:ext cx="2967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p        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endParaRPr lang="en-US" altLang="zh-CN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4495800" y="4149725"/>
            <a:ext cx="762000" cy="59213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801" name="Line 11"/>
          <p:cNvSpPr>
            <a:spLocks noChangeShapeType="1"/>
          </p:cNvSpPr>
          <p:nvPr/>
        </p:nvSpPr>
        <p:spPr bwMode="auto">
          <a:xfrm>
            <a:off x="5257800" y="4437063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3281363" y="260350"/>
            <a:ext cx="5538787" cy="5334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指针变量小结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784894" y="1340768"/>
            <a:ext cx="5875338" cy="5026025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指针和指针变量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指针即内存地址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指针变量即保存指针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的变量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要定义成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指针数据类型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，才能保存地址</a:t>
            </a: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如何定义、使用指针变量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相关运算符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指针变量的初始化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指针变量的运算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算术、关系运算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82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5CF55F8-9D38-4545-80C6-4EB61EDCC222}" type="datetime4">
              <a:rPr lang="en-US" altLang="zh-CN" sz="1400" smtClean="0">
                <a:solidFill>
                  <a:schemeClr val="accent1"/>
                </a:solidFill>
              </a:rPr>
            </a:fld>
            <a:endParaRPr lang="en-US" altLang="zh-CN" sz="1400" smtClean="0">
              <a:solidFill>
                <a:schemeClr val="accent1"/>
              </a:solidFill>
            </a:endParaRP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6748785" y="2416348"/>
            <a:ext cx="2071687" cy="22367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00000"/>
                </a:solidFill>
              </a:rPr>
              <a:t>int a, b, *p;</a:t>
            </a:r>
            <a:endParaRPr lang="en-US" altLang="zh-CN" sz="2800" b="1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00000"/>
                </a:solidFill>
              </a:rPr>
              <a:t>a = 168; </a:t>
            </a:r>
            <a:endParaRPr lang="en-US" altLang="zh-CN" sz="2800" b="1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00000"/>
                </a:solidFill>
              </a:rPr>
              <a:t>p = &amp;a;</a:t>
            </a:r>
            <a:endParaRPr lang="en-US" altLang="zh-CN" sz="2800" b="1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00000"/>
                </a:solidFill>
              </a:rPr>
              <a:t>b = *p; </a:t>
            </a:r>
            <a:endParaRPr lang="en-US" altLang="zh-CN" sz="2800" b="1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>
                <a:solidFill>
                  <a:srgbClr val="CC0066"/>
                </a:solidFill>
              </a:rPr>
              <a:t>……</a:t>
            </a:r>
            <a:endParaRPr lang="zh-CN" altLang="en-US" sz="2800" b="1" i="1">
              <a:solidFill>
                <a:srgbClr val="CC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67880" y="260648"/>
            <a:ext cx="6324600" cy="5334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指针概览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9838" y="2084388"/>
            <a:ext cx="4654550" cy="3000375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指针基本概念</a:t>
            </a:r>
            <a:endParaRPr lang="en-US" altLang="zh-CN" sz="28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指针变量</a:t>
            </a:r>
            <a:endParaRPr lang="en-US" altLang="zh-CN" sz="28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指针与数组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指针与函数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393" y="1865734"/>
            <a:ext cx="7993063" cy="3219450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计算机对程序和数据的操作，都要归结到通过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地址（指针）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，到内存中去找具体内容，故都最终和指针有关系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指针与数组</a:t>
            </a:r>
            <a:endParaRPr lang="zh-CN" altLang="en-US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buNone/>
            </a:pP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指针与函数</a:t>
            </a:r>
            <a:endParaRPr lang="en-US" altLang="zh-CN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67880" y="260648"/>
            <a:ext cx="6324600" cy="5334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指针概览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2640013" y="303312"/>
            <a:ext cx="6324600" cy="533400"/>
          </a:xfrm>
        </p:spPr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指针与数组</a:t>
            </a: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826770" y="2384108"/>
            <a:ext cx="4287838" cy="2945765"/>
          </a:xfrm>
        </p:spPr>
        <p:txBody>
          <a:bodyPr>
            <a:spAutoFit/>
          </a:bodyPr>
          <a:lstStyle/>
          <a:p>
            <a:pPr marL="342900" lvl="1" indent="-342900"/>
            <a:r>
              <a:rPr lang="zh-CN" altLang="en-US" sz="3200" dirty="0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指针与一维数组</a:t>
            </a:r>
            <a:endParaRPr lang="en-US" altLang="zh-CN" sz="3200" dirty="0" smtClean="0">
              <a:solidFill>
                <a:srgbClr val="CC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指针与多维数组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/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指针与字符数组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F8BC98-F468-4359-994F-46D2218B3B54}" type="datetime4">
              <a:rPr lang="en-US" altLang="zh-CN" sz="1400" smtClean="0">
                <a:solidFill>
                  <a:schemeClr val="accent1"/>
                </a:solidFill>
              </a:rPr>
            </a:fld>
            <a:endParaRPr lang="en-US" altLang="zh-CN" sz="1400" smtClean="0">
              <a:solidFill>
                <a:schemeClr val="accent1"/>
              </a:solidFill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5072063" y="2420888"/>
            <a:ext cx="3786187" cy="28575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42900" lvl="1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数组名代表数组的地址，可看作是一个指针</a:t>
            </a:r>
            <a:endParaRPr lang="en-US" altLang="zh-CN" sz="2800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任何能由数组下标完成的操作，都可以用指针实现</a:t>
            </a:r>
            <a:endParaRPr lang="zh-CN" altLang="en-US" sz="2800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2711450" y="260350"/>
            <a:ext cx="6324600" cy="5334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一维数组剖析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14630" y="1268730"/>
            <a:ext cx="8500745" cy="17526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一维数组名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，即代表一维数组的首地址，即是一个指针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Wingdings 2" panose="05020102010507070707" pitchFamily="18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如：　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[20]={10,20,...}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89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19D2745-2785-47EF-AD57-18335CD7F200}" type="datetime4">
              <a:rPr lang="en-US" altLang="zh-CN" sz="1400" smtClean="0">
                <a:solidFill>
                  <a:schemeClr val="accent1"/>
                </a:solidFill>
              </a:rPr>
            </a:fld>
            <a:endParaRPr lang="en-US" altLang="zh-CN" sz="1400" smtClean="0">
              <a:solidFill>
                <a:schemeClr val="accent1"/>
              </a:solidFill>
            </a:endParaRPr>
          </a:p>
        </p:txBody>
      </p:sp>
      <p:sp>
        <p:nvSpPr>
          <p:cNvPr id="37893" name="内容占位符 2"/>
          <p:cNvSpPr txBox="1"/>
          <p:nvPr/>
        </p:nvSpPr>
        <p:spPr bwMode="auto">
          <a:xfrm>
            <a:off x="573405" y="5227955"/>
            <a:ext cx="5818505" cy="162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　同理：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x = *a;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     等价于 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= a[0];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x = *(a+1);  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等价于 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= a[1];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Group 5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43750" y="2286000"/>
          <a:ext cx="3072130" cy="4017906"/>
        </p:xfrm>
        <a:graphic>
          <a:graphicData uri="http://schemas.openxmlformats.org/drawingml/2006/table">
            <a:tbl>
              <a:tblPr/>
              <a:tblGrid>
                <a:gridCol w="1344613"/>
                <a:gridCol w="1727200"/>
              </a:tblGrid>
              <a:tr h="304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30" name="TextBox 5"/>
          <p:cNvSpPr txBox="1">
            <a:spLocks noChangeArrowheads="1"/>
          </p:cNvSpPr>
          <p:nvPr/>
        </p:nvSpPr>
        <p:spPr bwMode="auto">
          <a:xfrm>
            <a:off x="7591425" y="2786063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10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37931" name="TextBox 7"/>
          <p:cNvSpPr txBox="1">
            <a:spLocks noChangeArrowheads="1"/>
          </p:cNvSpPr>
          <p:nvPr/>
        </p:nvSpPr>
        <p:spPr bwMode="auto">
          <a:xfrm>
            <a:off x="7600950" y="4214813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30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37932" name="TextBox 7"/>
          <p:cNvSpPr txBox="1">
            <a:spLocks noChangeArrowheads="1"/>
          </p:cNvSpPr>
          <p:nvPr/>
        </p:nvSpPr>
        <p:spPr bwMode="auto">
          <a:xfrm>
            <a:off x="7600950" y="3502025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20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37933" name="TextBox 17"/>
          <p:cNvSpPr txBox="1">
            <a:spLocks noChangeArrowheads="1"/>
          </p:cNvSpPr>
          <p:nvPr/>
        </p:nvSpPr>
        <p:spPr bwMode="auto">
          <a:xfrm>
            <a:off x="7500938" y="478313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……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37934" name="Text Box 47"/>
          <p:cNvSpPr txBox="1">
            <a:spLocks noChangeArrowheads="1"/>
          </p:cNvSpPr>
          <p:nvPr/>
        </p:nvSpPr>
        <p:spPr bwMode="auto">
          <a:xfrm>
            <a:off x="6370638" y="2497138"/>
            <a:ext cx="285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a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786563" y="2782888"/>
            <a:ext cx="357187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2"/>
          <p:cNvSpPr>
            <a:spLocks noGrp="1"/>
          </p:cNvSpPr>
          <p:nvPr/>
        </p:nvSpPr>
        <p:spPr>
          <a:xfrm>
            <a:off x="260350" y="2986405"/>
            <a:ext cx="6659245" cy="22250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buFont typeface="Wingdings 2" panose="05020102010507070707" pitchFamily="18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要访问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的第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个元素，以下都正确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buFont typeface="Wingdings 2" panose="05020102010507070707" pitchFamily="18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a[2], 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*(a+2)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buFont typeface="Wingdings 2" panose="05020102010507070707" pitchFamily="18" charset="2"/>
              <a:buNone/>
            </a:pPr>
            <a:endParaRPr lang="en-US" altLang="zh-CN" sz="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368935">
              <a:buFont typeface="Wingdings 2" panose="05020102010507070707" pitchFamily="18" charset="2"/>
              <a:buNone/>
            </a:pPr>
            <a:r>
              <a:rPr lang="zh-CN" altLang="en-US" sz="2400" dirty="0" smtClean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[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]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实质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下标运算符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n]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表示取往高地址方向，偏移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个基本数据类型所占字节数后，所指对象的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内容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/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4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60285" y="1809750"/>
            <a:ext cx="10591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2640013" y="260350"/>
            <a:ext cx="6324600" cy="533400"/>
          </a:xfrm>
        </p:spPr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一维数组剖析</a:t>
            </a: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-57785" y="1638935"/>
            <a:ext cx="6438900" cy="5102225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刚才是把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一维数组名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直接作为指针用，如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[20]={10,20,...}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=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*(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+1);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若另外定义一个指针变量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，来保存数组的地址，如何实现对数组的操作？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有两种情况：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343025" lvl="2" indent="-428625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p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保存的是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数组名，即数组的首地址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p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保存的是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数组元素的地址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91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0F6C004-3CC2-42D3-8457-F6B05380FDF4}" type="datetime4">
              <a:rPr lang="en-US" altLang="zh-CN" sz="1400" smtClean="0">
                <a:solidFill>
                  <a:schemeClr val="accent1"/>
                </a:solidFill>
              </a:rPr>
            </a:fld>
            <a:endParaRPr lang="en-US" altLang="zh-CN" sz="1400" smtClean="0">
              <a:solidFill>
                <a:schemeClr val="accent1"/>
              </a:solidFill>
            </a:endParaRPr>
          </a:p>
        </p:txBody>
      </p:sp>
      <p:graphicFrame>
        <p:nvGraphicFramePr>
          <p:cNvPr id="5" name="Group 5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092950" y="1784350"/>
          <a:ext cx="3072130" cy="4022729"/>
        </p:xfrm>
        <a:graphic>
          <a:graphicData uri="http://schemas.openxmlformats.org/drawingml/2006/table">
            <a:tbl>
              <a:tblPr/>
              <a:tblGrid>
                <a:gridCol w="1344613"/>
                <a:gridCol w="1727200"/>
              </a:tblGrid>
              <a:tr h="3047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53" name="TextBox 5"/>
          <p:cNvSpPr txBox="1">
            <a:spLocks noChangeArrowheads="1"/>
          </p:cNvSpPr>
          <p:nvPr/>
        </p:nvSpPr>
        <p:spPr bwMode="auto">
          <a:xfrm>
            <a:off x="7519988" y="2308225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10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38954" name="TextBox 6"/>
          <p:cNvSpPr txBox="1">
            <a:spLocks noChangeArrowheads="1"/>
          </p:cNvSpPr>
          <p:nvPr/>
        </p:nvSpPr>
        <p:spPr bwMode="auto">
          <a:xfrm>
            <a:off x="7529513" y="3736975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30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38955" name="TextBox 7"/>
          <p:cNvSpPr txBox="1">
            <a:spLocks noChangeArrowheads="1"/>
          </p:cNvSpPr>
          <p:nvPr/>
        </p:nvSpPr>
        <p:spPr bwMode="auto">
          <a:xfrm>
            <a:off x="7529513" y="3024188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20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38956" name="TextBox 8"/>
          <p:cNvSpPr txBox="1">
            <a:spLocks noChangeArrowheads="1"/>
          </p:cNvSpPr>
          <p:nvPr/>
        </p:nvSpPr>
        <p:spPr bwMode="auto">
          <a:xfrm>
            <a:off x="7429500" y="4305300"/>
            <a:ext cx="714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……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38957" name="Text Box 47"/>
          <p:cNvSpPr txBox="1">
            <a:spLocks noChangeArrowheads="1"/>
          </p:cNvSpPr>
          <p:nvPr/>
        </p:nvSpPr>
        <p:spPr bwMode="auto">
          <a:xfrm>
            <a:off x="6299200" y="1855788"/>
            <a:ext cx="285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a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715125" y="2236788"/>
            <a:ext cx="357188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59" name="Text Box 47"/>
          <p:cNvSpPr txBox="1">
            <a:spLocks noChangeArrowheads="1"/>
          </p:cNvSpPr>
          <p:nvPr/>
        </p:nvSpPr>
        <p:spPr bwMode="auto">
          <a:xfrm>
            <a:off x="6286500" y="2093913"/>
            <a:ext cx="285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339966"/>
                </a:solidFill>
              </a:rPr>
              <a:t>p</a:t>
            </a:r>
            <a:endParaRPr lang="en-US" altLang="zh-CN" sz="2800" b="1">
              <a:solidFill>
                <a:srgbClr val="339966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702425" y="2379663"/>
            <a:ext cx="357188" cy="1587"/>
          </a:xfrm>
          <a:prstGeom prst="straightConnector1">
            <a:avLst/>
          </a:prstGeom>
          <a:ln w="38100">
            <a:solidFill>
              <a:srgbClr val="33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61" name="Text Box 47"/>
          <p:cNvSpPr txBox="1">
            <a:spLocks noChangeArrowheads="1"/>
          </p:cNvSpPr>
          <p:nvPr/>
        </p:nvSpPr>
        <p:spPr bwMode="auto">
          <a:xfrm>
            <a:off x="6299200" y="3498850"/>
            <a:ext cx="285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339966"/>
                </a:solidFill>
              </a:rPr>
              <a:t>p</a:t>
            </a:r>
            <a:endParaRPr lang="en-US" altLang="zh-CN" sz="2800" b="1">
              <a:solidFill>
                <a:srgbClr val="339966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715125" y="3784600"/>
            <a:ext cx="357188" cy="1588"/>
          </a:xfrm>
          <a:prstGeom prst="straightConnector1">
            <a:avLst/>
          </a:prstGeom>
          <a:ln w="38100">
            <a:solidFill>
              <a:srgbClr val="33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05" name="Text Box 4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288530" y="1522730"/>
            <a:ext cx="10591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896" y="303312"/>
            <a:ext cx="6324600" cy="5334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程序设计语言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496300" cy="4664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程序设计语言有很多种</a:t>
            </a: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机器语言、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语言、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Pascal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语言、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语言的发展史</a:t>
            </a: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贝尔实验室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Brian Kernighan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Dennis Ritchie (K&amp;R)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sz="2400" b="1" u="sng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编写</a:t>
            </a:r>
            <a:r>
              <a:rPr lang="en-US" altLang="zh-CN" sz="2400" b="1" u="sng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UNIX</a:t>
            </a:r>
            <a:r>
              <a:rPr lang="zh-CN" altLang="en-US" sz="2400" b="1" u="sng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操作系统而设计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的语言，直接管理硬件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语言的优势</a:t>
            </a: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国际上广泛使用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中级语言：具有一般高级语言特性，又有</a:t>
            </a:r>
            <a:r>
              <a:rPr lang="zh-CN" altLang="en-US" sz="2400" b="1" u="sng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低级语言特性</a:t>
            </a:r>
            <a:endParaRPr lang="zh-CN" altLang="en-US" sz="2400" b="1" u="sng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适合编写应用软件，又</a:t>
            </a:r>
            <a:r>
              <a:rPr lang="zh-CN" altLang="en-US" sz="2000" b="1" u="sng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适合编写系统软件，直接控制硬件</a:t>
            </a: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148" name="Picture 4" descr="j029770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1484313"/>
            <a:ext cx="14636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2784475" y="260648"/>
            <a:ext cx="6324600" cy="533400"/>
          </a:xfrm>
        </p:spPr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指向数组首地址的指针变量</a:t>
            </a: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43510" y="1412875"/>
            <a:ext cx="6075045" cy="51847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(1) </a:t>
            </a:r>
            <a:r>
              <a:rPr lang="zh-CN" alt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指针变量保存的是数组名</a:t>
            </a:r>
            <a:endParaRPr lang="en-US" altLang="zh-CN" sz="2800" b="1" dirty="0" smtClean="0">
              <a:solidFill>
                <a:srgbClr val="A5002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即该指针变量保存了数组的起始地址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zh-CN" altLang="en-US" sz="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Wingdings 2" panose="05020102010507070707" pitchFamily="18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如：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[20]={10,20,...}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*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800" b="1" dirty="0" smtClean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dirty="0" err="1" smtClean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 smtClean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被置为数组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的首地址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Wingdings 2" panose="05020102010507070707" pitchFamily="18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要访问数组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的第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个元素，以下都正确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使用数组名访问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buFont typeface="Wingdings 2" panose="05020102010507070707" pitchFamily="18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a[5]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*(a+5)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使用指针变量访问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buFont typeface="Wingdings 2" panose="05020102010507070707" pitchFamily="18" charset="2"/>
              <a:buNone/>
            </a:pPr>
            <a:r>
              <a:rPr lang="en-US" altLang="zh-CN" sz="2800" b="1" dirty="0" err="1" smtClean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 smtClean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[5]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 dirty="0" smtClean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dirty="0" smtClean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*(p+5)</a:t>
            </a:r>
            <a:endParaRPr lang="en-US" altLang="zh-CN" sz="2800" b="1" dirty="0" smtClean="0">
              <a:solidFill>
                <a:srgbClr val="3399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94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78E9869-692F-4173-BFEC-567B8CFEF560}" type="datetime4">
              <a:rPr lang="en-US" altLang="zh-CN" sz="1400" smtClean="0">
                <a:solidFill>
                  <a:schemeClr val="accent1"/>
                </a:solidFill>
              </a:rPr>
            </a:fld>
            <a:endParaRPr lang="en-US" altLang="zh-CN" sz="1400" smtClean="0">
              <a:solidFill>
                <a:schemeClr val="accent1"/>
              </a:solidFill>
            </a:endParaRPr>
          </a:p>
        </p:txBody>
      </p:sp>
      <p:graphicFrame>
        <p:nvGraphicFramePr>
          <p:cNvPr id="5" name="Group 5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43750" y="1928813"/>
          <a:ext cx="3072130" cy="4018280"/>
        </p:xfrm>
        <a:graphic>
          <a:graphicData uri="http://schemas.openxmlformats.org/drawingml/2006/table">
            <a:tbl>
              <a:tblPr/>
              <a:tblGrid>
                <a:gridCol w="1344613"/>
                <a:gridCol w="1727200"/>
              </a:tblGrid>
              <a:tr h="304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77" name="TextBox 5"/>
          <p:cNvSpPr txBox="1">
            <a:spLocks noChangeArrowheads="1"/>
          </p:cNvSpPr>
          <p:nvPr/>
        </p:nvSpPr>
        <p:spPr bwMode="auto">
          <a:xfrm>
            <a:off x="7591425" y="2428875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10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39978" name="TextBox 6"/>
          <p:cNvSpPr txBox="1">
            <a:spLocks noChangeArrowheads="1"/>
          </p:cNvSpPr>
          <p:nvPr/>
        </p:nvSpPr>
        <p:spPr bwMode="auto">
          <a:xfrm>
            <a:off x="7600950" y="3857625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30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39979" name="TextBox 7"/>
          <p:cNvSpPr txBox="1">
            <a:spLocks noChangeArrowheads="1"/>
          </p:cNvSpPr>
          <p:nvPr/>
        </p:nvSpPr>
        <p:spPr bwMode="auto">
          <a:xfrm>
            <a:off x="7600950" y="3144838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20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39980" name="TextBox 8"/>
          <p:cNvSpPr txBox="1">
            <a:spLocks noChangeArrowheads="1"/>
          </p:cNvSpPr>
          <p:nvPr/>
        </p:nvSpPr>
        <p:spPr bwMode="auto">
          <a:xfrm>
            <a:off x="7500938" y="442595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……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6417945" y="1976755"/>
            <a:ext cx="4927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a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786563" y="2357438"/>
            <a:ext cx="357187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47"/>
          <p:cNvSpPr txBox="1">
            <a:spLocks noChangeArrowheads="1"/>
          </p:cNvSpPr>
          <p:nvPr/>
        </p:nvSpPr>
        <p:spPr bwMode="auto">
          <a:xfrm>
            <a:off x="6430645" y="2286635"/>
            <a:ext cx="44069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339966"/>
                </a:solidFill>
              </a:rPr>
              <a:t>p</a:t>
            </a:r>
            <a:endParaRPr lang="en-US" altLang="zh-CN" sz="2800" b="1">
              <a:solidFill>
                <a:srgbClr val="339966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773863" y="2500313"/>
            <a:ext cx="357187" cy="1587"/>
          </a:xfrm>
          <a:prstGeom prst="straightConnector1">
            <a:avLst/>
          </a:prstGeom>
          <a:ln w="38100">
            <a:solidFill>
              <a:srgbClr val="33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05" name="Text Box 4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288530" y="1522730"/>
            <a:ext cx="10591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183380" y="4991100"/>
            <a:ext cx="2875280" cy="16338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368935">
              <a:buFont typeface="Wingdings 2" panose="05020102010507070707" pitchFamily="18" charset="2"/>
              <a:buNone/>
            </a:pPr>
            <a:r>
              <a:rPr lang="zh-CN" altLang="en-US" sz="2000" dirty="0" smtClean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[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]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实质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下标运算符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n]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表示取往高地址方向，偏移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个基本数据类型所占字节数后，所指对象的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内容</a:t>
            </a: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/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2639888" y="303312"/>
            <a:ext cx="6324600" cy="533400"/>
          </a:xfrm>
        </p:spPr>
        <p:txBody>
          <a:bodyPr/>
          <a:lstStyle/>
          <a:p>
            <a:pPr lvl="2"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指向数组元素的指针变量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157138" y="2010519"/>
            <a:ext cx="6215062" cy="27146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(2) </a:t>
            </a:r>
            <a:r>
              <a:rPr lang="zh-CN" alt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指针变量保存的是数组元素的地址</a:t>
            </a:r>
            <a:endParaRPr lang="en-US" altLang="zh-CN" sz="2800" b="1" dirty="0" smtClean="0">
              <a:solidFill>
                <a:srgbClr val="A5002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b="1" dirty="0" smtClean="0">
              <a:solidFill>
                <a:srgbClr val="A5002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有两种情况：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保存的是数组下标为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的元素地址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保存的是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数组其他元素地址</a:t>
            </a:r>
            <a:endParaRPr lang="zh-CN" altLang="en-US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6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653992B-D547-44CB-ACE4-C2348DF8A9AF}" type="datetime4">
              <a:rPr lang="en-US" altLang="zh-CN" sz="1400" smtClean="0">
                <a:solidFill>
                  <a:schemeClr val="accent1"/>
                </a:solidFill>
              </a:rPr>
            </a:fld>
            <a:endParaRPr lang="en-US" altLang="zh-CN" sz="1400" smtClean="0">
              <a:solidFill>
                <a:schemeClr val="accent1"/>
              </a:solidFill>
            </a:endParaRPr>
          </a:p>
        </p:txBody>
      </p:sp>
      <p:graphicFrame>
        <p:nvGraphicFramePr>
          <p:cNvPr id="7" name="Group 5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715125" y="2651396"/>
          <a:ext cx="3071813" cy="4017964"/>
        </p:xfrm>
        <a:graphic>
          <a:graphicData uri="http://schemas.openxmlformats.org/drawingml/2006/table">
            <a:tbl>
              <a:tblPr/>
              <a:tblGrid>
                <a:gridCol w="1344613"/>
                <a:gridCol w="1727200"/>
              </a:tblGrid>
              <a:tr h="304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001" name="TextBox 7"/>
          <p:cNvSpPr txBox="1">
            <a:spLocks noChangeArrowheads="1"/>
          </p:cNvSpPr>
          <p:nvPr/>
        </p:nvSpPr>
        <p:spPr bwMode="auto">
          <a:xfrm>
            <a:off x="7162800" y="3151458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10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41002" name="TextBox 9"/>
          <p:cNvSpPr txBox="1">
            <a:spLocks noChangeArrowheads="1"/>
          </p:cNvSpPr>
          <p:nvPr/>
        </p:nvSpPr>
        <p:spPr bwMode="auto">
          <a:xfrm>
            <a:off x="7172325" y="4580208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30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41003" name="TextBox 10"/>
          <p:cNvSpPr txBox="1">
            <a:spLocks noChangeArrowheads="1"/>
          </p:cNvSpPr>
          <p:nvPr/>
        </p:nvSpPr>
        <p:spPr bwMode="auto">
          <a:xfrm>
            <a:off x="7172325" y="3867421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20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41004" name="TextBox 11"/>
          <p:cNvSpPr txBox="1">
            <a:spLocks noChangeArrowheads="1"/>
          </p:cNvSpPr>
          <p:nvPr/>
        </p:nvSpPr>
        <p:spPr bwMode="auto">
          <a:xfrm>
            <a:off x="7072313" y="5148533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……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41005" name="Text Box 47"/>
          <p:cNvSpPr txBox="1">
            <a:spLocks noChangeArrowheads="1"/>
          </p:cNvSpPr>
          <p:nvPr/>
        </p:nvSpPr>
        <p:spPr bwMode="auto">
          <a:xfrm>
            <a:off x="6858000" y="2240280"/>
            <a:ext cx="10591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47"/>
          <p:cNvSpPr txBox="1">
            <a:spLocks noChangeArrowheads="1"/>
          </p:cNvSpPr>
          <p:nvPr/>
        </p:nvSpPr>
        <p:spPr bwMode="auto">
          <a:xfrm>
            <a:off x="6028690" y="2936875"/>
            <a:ext cx="54419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339966"/>
                </a:solidFill>
              </a:rPr>
              <a:t>p</a:t>
            </a:r>
            <a:endParaRPr lang="en-US" altLang="zh-CN" sz="2800" b="1">
              <a:solidFill>
                <a:srgbClr val="339966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345238" y="3222896"/>
            <a:ext cx="357187" cy="1587"/>
          </a:xfrm>
          <a:prstGeom prst="straightConnector1">
            <a:avLst/>
          </a:prstGeom>
          <a:ln w="38100">
            <a:solidFill>
              <a:srgbClr val="33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6065520" y="4359275"/>
            <a:ext cx="3765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339966"/>
                </a:solidFill>
              </a:rPr>
              <a:t>p</a:t>
            </a:r>
            <a:endParaRPr lang="en-US" altLang="zh-CN" sz="2800" b="1">
              <a:solidFill>
                <a:srgbClr val="339966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357938" y="4645296"/>
            <a:ext cx="357187" cy="1587"/>
          </a:xfrm>
          <a:prstGeom prst="straightConnector1">
            <a:avLst/>
          </a:prstGeom>
          <a:ln w="38100">
            <a:solidFill>
              <a:srgbClr val="33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2639888" y="303312"/>
            <a:ext cx="6324600" cy="533400"/>
          </a:xfrm>
        </p:spPr>
        <p:txBody>
          <a:bodyPr/>
          <a:lstStyle/>
          <a:p>
            <a:pPr lvl="2"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指向数组元素的指针变量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214313" y="1285875"/>
            <a:ext cx="6572250" cy="311070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指向数组下标为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的元素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624205"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　如：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[20]={10,20,...}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*p;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624205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</a:t>
            </a:r>
            <a:r>
              <a:rPr lang="en-US" altLang="zh-CN" sz="2800" dirty="0" smtClean="0">
                <a:solidFill>
                  <a:srgbClr val="3399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3399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&amp;a[0];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624205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b="1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62420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因为数组的第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4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号元素的地址</a:t>
            </a:r>
            <a:r>
              <a:rPr lang="en-US" altLang="zh-CN" sz="24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就是数组的首地址，因此下面两个语句的作用一样：</a:t>
            </a:r>
            <a:endParaRPr lang="zh-CN" altLang="en-US" sz="2400" b="1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62420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     </a:t>
            </a:r>
            <a:r>
              <a:rPr lang="zh-CN" altLang="en-US" sz="2400" b="1" dirty="0" smtClean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3399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&amp;a[0];         </a:t>
            </a:r>
            <a:r>
              <a:rPr lang="en-US" altLang="zh-CN" sz="2800" b="1" dirty="0" smtClean="0">
                <a:solidFill>
                  <a:srgbClr val="3399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a; 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624205">
              <a:buFont typeface="Wingdings" panose="05000000000000000000" pitchFamily="2" charset="2"/>
              <a:buNone/>
            </a:pPr>
            <a:endParaRPr lang="en-US" altLang="zh-CN" sz="2800" dirty="0" smtClean="0">
              <a:solidFill>
                <a:srgbClr val="A5002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624205">
              <a:buFont typeface="Wingdings" panose="05000000000000000000" pitchFamily="2" charset="2"/>
              <a:buNone/>
            </a:pPr>
            <a:b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en-US" altLang="zh-CN" sz="2400" dirty="0" smtClean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624205"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98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D40D223-3C8F-4511-88CA-880C736E3650}" type="datetime4">
              <a:rPr lang="en-US" altLang="zh-CN" sz="1400" smtClean="0">
                <a:solidFill>
                  <a:schemeClr val="accent1"/>
                </a:solidFill>
              </a:rPr>
            </a:fld>
            <a:endParaRPr lang="en-US" altLang="zh-CN" sz="1400" smtClean="0">
              <a:solidFill>
                <a:schemeClr val="accent1"/>
              </a:solidFill>
            </a:endParaRPr>
          </a:p>
        </p:txBody>
      </p:sp>
      <p:sp>
        <p:nvSpPr>
          <p:cNvPr id="41989" name="矩形 7"/>
          <p:cNvSpPr>
            <a:spLocks noChangeArrowheads="1"/>
          </p:cNvSpPr>
          <p:nvPr/>
        </p:nvSpPr>
        <p:spPr bwMode="auto">
          <a:xfrm>
            <a:off x="728980" y="4392295"/>
            <a:ext cx="5285105" cy="20612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要访问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的第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个元素，以下都正确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使用数组名访问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a[5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*(a+5)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使用指针变量访问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p[5]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sz="2800" b="1" dirty="0" smtClean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*(</a:t>
            </a:r>
            <a:r>
              <a:rPr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p+5)</a:t>
            </a:r>
            <a:endParaRPr lang="en-US" altLang="zh-CN" sz="2800" b="1" dirty="0">
              <a:solidFill>
                <a:srgbClr val="3399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Group 5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43750" y="1714500"/>
          <a:ext cx="3071813" cy="4017964"/>
        </p:xfrm>
        <a:graphic>
          <a:graphicData uri="http://schemas.openxmlformats.org/drawingml/2006/table">
            <a:tbl>
              <a:tblPr/>
              <a:tblGrid>
                <a:gridCol w="1344613"/>
                <a:gridCol w="1727200"/>
              </a:tblGrid>
              <a:tr h="304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26" name="TextBox 7"/>
          <p:cNvSpPr txBox="1">
            <a:spLocks noChangeArrowheads="1"/>
          </p:cNvSpPr>
          <p:nvPr/>
        </p:nvSpPr>
        <p:spPr bwMode="auto">
          <a:xfrm>
            <a:off x="7600950" y="2233930"/>
            <a:ext cx="561975" cy="34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10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42027" name="TextBox 9"/>
          <p:cNvSpPr txBox="1">
            <a:spLocks noChangeArrowheads="1"/>
          </p:cNvSpPr>
          <p:nvPr/>
        </p:nvSpPr>
        <p:spPr bwMode="auto">
          <a:xfrm>
            <a:off x="7600950" y="3643313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30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42028" name="TextBox 10"/>
          <p:cNvSpPr txBox="1">
            <a:spLocks noChangeArrowheads="1"/>
          </p:cNvSpPr>
          <p:nvPr/>
        </p:nvSpPr>
        <p:spPr bwMode="auto">
          <a:xfrm>
            <a:off x="7600950" y="2930525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20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42029" name="TextBox 11"/>
          <p:cNvSpPr txBox="1">
            <a:spLocks noChangeArrowheads="1"/>
          </p:cNvSpPr>
          <p:nvPr/>
        </p:nvSpPr>
        <p:spPr bwMode="auto">
          <a:xfrm>
            <a:off x="7500938" y="421163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……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42030" name="Text Box 47"/>
          <p:cNvSpPr txBox="1">
            <a:spLocks noChangeArrowheads="1"/>
          </p:cNvSpPr>
          <p:nvPr/>
        </p:nvSpPr>
        <p:spPr bwMode="auto">
          <a:xfrm>
            <a:off x="6429375" y="1762125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a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786563" y="2143125"/>
            <a:ext cx="357187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32" name="Text Box 47"/>
          <p:cNvSpPr txBox="1">
            <a:spLocks noChangeArrowheads="1"/>
          </p:cNvSpPr>
          <p:nvPr/>
        </p:nvSpPr>
        <p:spPr bwMode="auto">
          <a:xfrm>
            <a:off x="6332220" y="2000250"/>
            <a:ext cx="5257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339966"/>
                </a:solidFill>
              </a:rPr>
              <a:t>p</a:t>
            </a:r>
            <a:endParaRPr lang="en-US" altLang="zh-CN" sz="2800" b="1">
              <a:solidFill>
                <a:srgbClr val="339966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773863" y="2286000"/>
            <a:ext cx="357187" cy="1588"/>
          </a:xfrm>
          <a:prstGeom prst="straightConnector1">
            <a:avLst/>
          </a:prstGeom>
          <a:ln w="38100">
            <a:solidFill>
              <a:srgbClr val="33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05" name="Text Box 4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288530" y="1379220"/>
            <a:ext cx="10591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xfrm>
            <a:off x="1270" y="1500505"/>
            <a:ext cx="6370955" cy="2797810"/>
          </a:xfrm>
        </p:spPr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 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指向数组其他元素</a:t>
            </a:r>
            <a:endParaRPr lang="en-US" altLang="zh-CN" sz="32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int a[20]={10,20...},   *p;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p=a+1; </a:t>
            </a:r>
            <a:r>
              <a:rPr lang="en-US" altLang="zh-CN" sz="2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//p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指向数组元素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a[1]</a:t>
            </a:r>
            <a:endParaRPr lang="en-US" altLang="zh-CN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(“%d”,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p[1]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011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CBC172-334B-44C7-B975-7287DD21CAE2}" type="datetime4">
              <a:rPr lang="en-US" altLang="zh-CN" sz="1400" smtClean="0">
                <a:solidFill>
                  <a:schemeClr val="accent1"/>
                </a:solidFill>
              </a:rPr>
            </a:fld>
            <a:endParaRPr lang="en-US" altLang="zh-CN" sz="1400" dirty="0" smtClean="0">
              <a:solidFill>
                <a:schemeClr val="accent1"/>
              </a:solidFill>
            </a:endParaRPr>
          </a:p>
        </p:txBody>
      </p:sp>
      <p:graphicFrame>
        <p:nvGraphicFramePr>
          <p:cNvPr id="46128" name="Group 4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43750" y="1714500"/>
          <a:ext cx="3072130" cy="4017645"/>
        </p:xfrm>
        <a:graphic>
          <a:graphicData uri="http://schemas.openxmlformats.org/drawingml/2006/table">
            <a:tbl>
              <a:tblPr/>
              <a:tblGrid>
                <a:gridCol w="1344613"/>
                <a:gridCol w="1727200"/>
              </a:tblGrid>
              <a:tr h="304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……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48" name="Text Box 47"/>
          <p:cNvSpPr txBox="1">
            <a:spLocks noChangeArrowheads="1"/>
          </p:cNvSpPr>
          <p:nvPr/>
        </p:nvSpPr>
        <p:spPr bwMode="auto">
          <a:xfrm>
            <a:off x="6429375" y="1762125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786563" y="2143125"/>
            <a:ext cx="357187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7"/>
          <p:cNvSpPr txBox="1">
            <a:spLocks noChangeArrowheads="1"/>
          </p:cNvSpPr>
          <p:nvPr/>
        </p:nvSpPr>
        <p:spPr bwMode="auto">
          <a:xfrm>
            <a:off x="6429375" y="2686050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339966"/>
                </a:solidFill>
              </a:rPr>
              <a:t>p</a:t>
            </a:r>
            <a:endParaRPr lang="en-US" altLang="zh-CN" sz="2800" b="1" dirty="0">
              <a:solidFill>
                <a:srgbClr val="339966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786563" y="2970213"/>
            <a:ext cx="357187" cy="158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 txBox="1"/>
          <p:nvPr/>
        </p:nvSpPr>
        <p:spPr bwMode="auto">
          <a:xfrm>
            <a:off x="2711896" y="252413"/>
            <a:ext cx="63246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lvl="2" algn="r" eaLnBrk="0" hangingPunct="0">
              <a:spcBef>
                <a:spcPct val="0"/>
              </a:spcBef>
              <a:defRPr/>
            </a:pPr>
            <a:r>
              <a:rPr lang="zh-CN" altLang="en-US" sz="4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指向数组元素的指针变量</a:t>
            </a:r>
            <a:endParaRPr lang="en-US" altLang="zh-CN" sz="40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1005" name="Text Box 4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60285" y="1379220"/>
            <a:ext cx="10591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026" name="Text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00950" y="2233930"/>
            <a:ext cx="561975" cy="34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10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42027" name="TextBox 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00950" y="3643313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30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42028" name="Text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00950" y="2930525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20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3" name="Text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56195" y="4416108"/>
            <a:ext cx="571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40</a:t>
            </a:r>
            <a:endParaRPr lang="en-US" altLang="zh-CN" sz="1800" b="1">
              <a:solidFill>
                <a:srgbClr val="CC0066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2634615" y="5804535"/>
            <a:ext cx="4465320" cy="9372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368935">
              <a:buFont typeface="Wingdings 2" panose="05020102010507070707" pitchFamily="18" charset="2"/>
              <a:buNone/>
            </a:pPr>
            <a:r>
              <a:rPr lang="zh-CN" altLang="en-US" sz="2000" dirty="0" smtClean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[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]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实质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下标运算符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n]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表示取往高地址方向，偏移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个基本数据类型所占字节数后，所指对象的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内容</a:t>
            </a: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/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-106680" y="4436110"/>
            <a:ext cx="5758180" cy="14916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indent="14605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分析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b="1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14605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p[1]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相当于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(p+1)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就是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a[2]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14605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故输出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5730" y="5367397"/>
            <a:ext cx="6227763" cy="559643"/>
          </a:xfrm>
        </p:spPr>
        <p:txBody>
          <a:bodyPr/>
          <a:lstStyle/>
          <a:p>
            <a:pPr lvl="1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[-1]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相当于*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(p-1)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，即指向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a[0]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035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187FBAA-28FF-43B2-9DAC-691CCDF97661}" type="datetime4">
              <a:rPr lang="en-US" altLang="zh-CN" sz="1400" smtClean="0">
                <a:solidFill>
                  <a:schemeClr val="accent1"/>
                </a:solidFill>
              </a:rPr>
            </a:fld>
            <a:endParaRPr lang="en-US" altLang="zh-CN" sz="1400" smtClean="0">
              <a:solidFill>
                <a:schemeClr val="accent1"/>
              </a:solidFill>
            </a:endParaRPr>
          </a:p>
        </p:txBody>
      </p:sp>
      <p:sp>
        <p:nvSpPr>
          <p:cNvPr id="18" name="标题 1"/>
          <p:cNvSpPr txBox="1"/>
          <p:nvPr/>
        </p:nvSpPr>
        <p:spPr bwMode="auto">
          <a:xfrm>
            <a:off x="2700338" y="260350"/>
            <a:ext cx="63246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lvl="2" algn="r" eaLnBrk="0" hangingPunct="0">
              <a:spcBef>
                <a:spcPct val="0"/>
              </a:spcBef>
              <a:defRPr/>
            </a:pPr>
            <a:r>
              <a:rPr lang="zh-CN" altLang="en-US" sz="4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指向数组元素的指针变量</a:t>
            </a:r>
            <a:endParaRPr lang="en-US" altLang="zh-CN" sz="40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3" name="内容占位符 2"/>
          <p:cNvSpPr txBox="1"/>
          <p:nvPr/>
        </p:nvSpPr>
        <p:spPr bwMode="auto">
          <a:xfrm>
            <a:off x="-180340" y="3998595"/>
            <a:ext cx="6370955" cy="151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28650" lvl="1" indent="85725">
              <a:spcBef>
                <a:spcPts val="0"/>
              </a:spcBef>
              <a:buSzTx/>
              <a:buFont typeface="Wingdings 2" panose="05020102010507070707" pitchFamily="18" charset="2"/>
              <a:buNone/>
            </a:pPr>
            <a:r>
              <a:rPr lang="en-US" altLang="zh-CN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[-1]</a:t>
            </a:r>
            <a:r>
              <a:rPr lang="zh-CN" altLang="en-US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表示往</a:t>
            </a: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</a:t>
            </a:r>
            <a:r>
              <a:rPr lang="zh-CN" altLang="en-US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地址方向，偏移</a:t>
            </a:r>
            <a:r>
              <a:rPr lang="en-US" altLang="zh-CN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个基本数据类型所占字节数后，所指对象的内容；</a:t>
            </a:r>
            <a:endParaRPr lang="zh-CN" altLang="en-US" sz="2800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6128" name="Group 4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43750" y="1714500"/>
          <a:ext cx="3072130" cy="4017790"/>
        </p:xfrm>
        <a:graphic>
          <a:graphicData uri="http://schemas.openxmlformats.org/drawingml/2006/table">
            <a:tbl>
              <a:tblPr/>
              <a:tblGrid>
                <a:gridCol w="1344613"/>
                <a:gridCol w="1727200"/>
              </a:tblGrid>
              <a:tr h="304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……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4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429375" y="1762125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>
            <p:custDataLst>
              <p:tags r:id="rId3"/>
            </p:custDataLst>
          </p:nvPr>
        </p:nvCxnSpPr>
        <p:spPr>
          <a:xfrm>
            <a:off x="6786563" y="2143125"/>
            <a:ext cx="357187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4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29375" y="2686050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339966"/>
                </a:solidFill>
              </a:rPr>
              <a:t>p</a:t>
            </a:r>
            <a:endParaRPr lang="en-US" altLang="zh-CN" sz="2800" b="1" dirty="0">
              <a:solidFill>
                <a:srgbClr val="339966"/>
              </a:solidFill>
            </a:endParaRPr>
          </a:p>
        </p:txBody>
      </p:sp>
      <p:cxnSp>
        <p:nvCxnSpPr>
          <p:cNvPr id="14" name="直接箭头连接符 13"/>
          <p:cNvCxnSpPr/>
          <p:nvPr>
            <p:custDataLst>
              <p:tags r:id="rId5"/>
            </p:custDataLst>
          </p:nvPr>
        </p:nvCxnSpPr>
        <p:spPr>
          <a:xfrm>
            <a:off x="6786563" y="2970213"/>
            <a:ext cx="357187" cy="158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4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360285" y="1379220"/>
            <a:ext cx="10591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600950" y="2233930"/>
            <a:ext cx="561975" cy="34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10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20" name="Text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600950" y="3643313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30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21" name="Text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600950" y="2930525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20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22" name="TextBox 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656195" y="4416108"/>
            <a:ext cx="571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40</a:t>
            </a:r>
            <a:endParaRPr lang="en-US" altLang="zh-CN" sz="1800" b="1">
              <a:solidFill>
                <a:srgbClr val="CC0066"/>
              </a:solidFill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1993265" y="5957570"/>
            <a:ext cx="6974205" cy="8096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368935">
              <a:buFont typeface="Wingdings 2" panose="05020102010507070707" pitchFamily="18" charset="2"/>
              <a:buNone/>
            </a:pPr>
            <a:r>
              <a:rPr lang="zh-CN" altLang="en-US" sz="2000" dirty="0" smtClean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[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]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实质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下标运算符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n]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表示取往高地址方向，偏移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个基本数据类型所占字节数后，所指对象的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内容</a:t>
            </a: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/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010" name="内容占位符 2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179705" y="1212215"/>
            <a:ext cx="6370955" cy="2531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spcBef>
                <a:spcPts val="0"/>
              </a:spcBef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 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指向数组其他元素</a:t>
            </a:r>
            <a:endParaRPr lang="en-US" altLang="zh-CN" sz="32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int a[20]={10,20...},   *p;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p=a+1;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//p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指向数组元素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a[1]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(“%d”,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p[-1]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2568575" y="231775"/>
            <a:ext cx="6324600" cy="533400"/>
          </a:xfrm>
        </p:spPr>
        <p:txBody>
          <a:bodyPr/>
          <a:lstStyle/>
          <a:p>
            <a:pPr marL="342900" indent="-342900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比较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59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520024-47D0-41E1-82D5-3D7A9FB15A88}" type="datetime4">
              <a:rPr lang="en-US" altLang="zh-CN" sz="1400" smtClean="0">
                <a:solidFill>
                  <a:schemeClr val="accent1"/>
                </a:solidFill>
              </a:rPr>
            </a:fld>
            <a:endParaRPr lang="en-US" altLang="zh-CN" sz="1400" smtClean="0">
              <a:solidFill>
                <a:schemeClr val="accent1"/>
              </a:solidFill>
            </a:endParaRPr>
          </a:p>
        </p:txBody>
      </p:sp>
      <p:sp>
        <p:nvSpPr>
          <p:cNvPr id="45061" name="内容占位符 2"/>
          <p:cNvSpPr txBox="1"/>
          <p:nvPr/>
        </p:nvSpPr>
        <p:spPr bwMode="auto">
          <a:xfrm>
            <a:off x="4001135" y="1341120"/>
            <a:ext cx="5044440" cy="232727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使用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数组名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访问数组元素：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x = *a;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      　 等价于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= a[0];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x = *(a+1);       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等价于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= a[1];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x=*(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++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);      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错误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，因为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是首地址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               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是常量，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如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2000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不能被改变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062" name="内容占位符 2"/>
          <p:cNvSpPr txBox="1"/>
          <p:nvPr/>
        </p:nvSpPr>
        <p:spPr bwMode="auto">
          <a:xfrm>
            <a:off x="3983990" y="3789680"/>
            <a:ext cx="5124450" cy="199326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使用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指针变量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访问数组元素：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= *p;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　　等价于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= a[0];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= *(p+1);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  　等价于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= a[1];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x=*(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++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);  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正确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等价于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 = a[1];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063" name="矩形 7"/>
          <p:cNvSpPr>
            <a:spLocks noChangeArrowheads="1"/>
          </p:cNvSpPr>
          <p:nvPr/>
        </p:nvSpPr>
        <p:spPr bwMode="auto">
          <a:xfrm>
            <a:off x="180340" y="1560195"/>
            <a:ext cx="3697605" cy="218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a[10]={10,20,...},*p, x;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若：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p =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=&amp;a[0]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  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 txBox="1"/>
          <p:nvPr>
            <p:custDataLst>
              <p:tags r:id="rId1"/>
            </p:custDataLst>
          </p:nvPr>
        </p:nvSpPr>
        <p:spPr bwMode="auto">
          <a:xfrm>
            <a:off x="66675" y="5946775"/>
            <a:ext cx="9041765" cy="84264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" lvl="1" indent="0">
              <a:spcBef>
                <a:spcPts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是变量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，保存的数值可以改变，开始保存</a:t>
            </a:r>
            <a:r>
              <a:rPr lang="zh-CN" alt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lang="zh-CN" alt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值是数组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的首地址，但可以对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保存的值进行</a:t>
            </a:r>
            <a:r>
              <a:rPr lang="zh-CN" alt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运算，使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保存的值改变为其他地址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F98873-6278-4D58-A0E8-DE8CA107B207}" type="datetime4">
              <a:rPr lang="en-US" smtClean="0"/>
            </a:fld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914400" y="925835"/>
            <a:ext cx="7315200" cy="2143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若有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a[4]={1,2,3,4};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且数组的首地址是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2000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型占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个字节，则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a+2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的地址，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*(a+3)=</a:t>
            </a:r>
            <a:r>
              <a:rPr lang="en-US" altLang="zh-CN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1828800" y="278606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2002</a:t>
            </a:r>
            <a:r>
              <a:rPr lang="zh-CN" altLang="en-US" sz="2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6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1828800" y="364331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a[1]</a:t>
            </a:r>
            <a:r>
              <a:rPr lang="zh-CN" altLang="en-US" sz="2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3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1828800" y="450056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a[2]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1828800" y="535781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2004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3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>
            <p:custDataLst>
              <p:tags r:id="rId12"/>
            </p:custDataLst>
          </p:nvPr>
        </p:nvSpPr>
        <p:spPr>
          <a:xfrm>
            <a:off x="9613900" y="8619767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>
            <p:custDataLst>
              <p:tags r:id="rId13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此处添加答案解析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3" name="组合 22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 sz="18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1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/>
            <p:nvPr>
              <p:custDataLst>
                <p:tags r:id="rId2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9" name="TipText"/>
            <p:cNvSpPr/>
            <p:nvPr>
              <p:custDataLst>
                <p:tags r:id="rId22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2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95536" y="6521450"/>
            <a:ext cx="2133600" cy="244475"/>
          </a:xfrm>
        </p:spPr>
        <p:txBody>
          <a:bodyPr/>
          <a:lstStyle/>
          <a:p>
            <a:pPr>
              <a:defRPr/>
            </a:pPr>
            <a:fld id="{60F98873-6278-4D58-A0E8-DE8CA107B207}" type="datetime4">
              <a:rPr lang="en-US" smtClean="0"/>
            </a:fld>
            <a:endParaRPr lang="en-US" altLang="zh-CN" dirty="0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914400" y="1069851"/>
            <a:ext cx="7315200" cy="2143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714375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若有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a[ ]={10,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21,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32,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43,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54,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65},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*p=a;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并且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的取值在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之间，若要取数组中某个元素的值，以下方式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错误的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是：</a:t>
            </a:r>
            <a:endParaRPr lang="zh-CN" altLang="en-US" sz="2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430016" y="3166641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a[p-a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zh-CN" altLang="en-US" sz="2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430016" y="4023891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p[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zh-CN" altLang="en-US" sz="2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2430016" y="4881141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p+i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2430016" y="5738391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a+i</a:t>
            </a:r>
            <a:endParaRPr lang="zh-CN" altLang="en-US" sz="2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715641" y="3230934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715641" y="4088184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715641" y="4945434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715641" y="5802684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10"/>
            </p:custDataLst>
          </p:nvPr>
        </p:nvSpPr>
        <p:spPr>
          <a:xfrm>
            <a:off x="632656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TypeText"/>
            <p:cNvSpPr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9" name="TipText"/>
            <p:cNvSpPr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2DC562-9F8F-4197-9225-3274491B71EF}" type="datetime4">
              <a:rPr lang="en-US" smtClean="0"/>
            </a:fld>
            <a:endParaRPr lang="en-US" altLang="zh-CN"/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914400" y="1148705"/>
            <a:ext cx="7315200" cy="17042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有：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a[5]={10, 20, 30, 40, 50}, *p=a, *q;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则合法的操作是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1828800" y="278606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*q=10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828800" y="364331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p[5]=60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en-US" sz="2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1828800" y="450056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a++;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1828800" y="535781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*++p=60;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圆角矩形 12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9" name="矩形 18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>
            <p:custDataLst>
              <p:tags r:id="rId12"/>
            </p:custDataLst>
          </p:nvPr>
        </p:nvSpPr>
        <p:spPr>
          <a:xfrm>
            <a:off x="9613900" y="8619767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>
            <p:custDataLst>
              <p:tags r:id="rId13"/>
            </p:custDataLst>
          </p:nvPr>
        </p:nvSpPr>
        <p:spPr>
          <a:xfrm>
            <a:off x="9779000" y="1270000"/>
            <a:ext cx="3332480" cy="1015663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注意：定义了指针变量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q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，但没有给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q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赋值，不知道具体指向哪片硬件存储空间。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3" name="组合 22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0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 sz="18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1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/>
            <p:nvPr>
              <p:custDataLst>
                <p:tags r:id="rId2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7" name="TipText"/>
            <p:cNvSpPr/>
            <p:nvPr>
              <p:custDataLst>
                <p:tags r:id="rId22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2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2567880" y="260648"/>
            <a:ext cx="6324600" cy="5334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指针与数组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2274888" y="1785938"/>
            <a:ext cx="4818062" cy="3429000"/>
          </a:xfrm>
        </p:spPr>
        <p:txBody>
          <a:bodyPr/>
          <a:lstStyle/>
          <a:p>
            <a:pPr marL="342900" lvl="1" indent="-342900"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指针与一维数组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指向数组首地址的指针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指向数组元素的指针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defRPr/>
            </a:pP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>
              <a:defRPr/>
            </a:pPr>
            <a:r>
              <a:rPr lang="zh-CN" altLang="en-US" b="1" dirty="0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指针与多维数组</a:t>
            </a:r>
            <a:endParaRPr lang="en-US" altLang="zh-CN" b="1" dirty="0" smtClean="0">
              <a:solidFill>
                <a:srgbClr val="CC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2" indent="-342900">
              <a:defRPr/>
            </a:pPr>
            <a:r>
              <a:rPr lang="zh-CN" altLang="en-US" b="1" dirty="0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以二维数组为例</a:t>
            </a:r>
            <a:endParaRPr lang="en-US" altLang="zh-CN" b="1" dirty="0" smtClean="0">
              <a:solidFill>
                <a:srgbClr val="CC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>
              <a:defRPr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指针与字符数组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C721165-37C5-447F-8057-B1582A3199A6}" type="datetime4">
              <a:rPr lang="en-US" altLang="zh-CN" sz="1400" smtClean="0">
                <a:solidFill>
                  <a:schemeClr val="accent1"/>
                </a:solidFill>
              </a:rPr>
            </a:fld>
            <a:endParaRPr lang="en-US" altLang="zh-CN" sz="140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68575" y="260350"/>
            <a:ext cx="6324600" cy="5334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指针数据类型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455738"/>
            <a:ext cx="8462962" cy="5286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语言为什么要引入“指针”数据类型？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语言设计初衷</a:t>
            </a: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希望用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语言方便高效地实现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系统软件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的编写</a:t>
            </a: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0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为了能直接处理系统中内存地址，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故设计了“指针”数据类型</a:t>
            </a: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0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指针实质就</a:t>
            </a:r>
            <a:r>
              <a:rPr lang="zh-CN" altLang="en-US" sz="2000" b="1" dirty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</a:t>
            </a:r>
            <a:r>
              <a:rPr lang="zh-CN" altLang="en-US" sz="20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硬件的地址</a:t>
            </a:r>
            <a:endParaRPr lang="zh-CN" altLang="en-US" sz="2000" b="1" dirty="0" smtClean="0">
              <a:solidFill>
                <a:srgbClr val="A5002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endParaRPr lang="zh-CN" altLang="en-US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优点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能直接处理硬件的地址</a:t>
            </a:r>
            <a:r>
              <a:rPr lang="zh-CN" altLang="en-US" sz="2000" dirty="0" smtClean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可以简化程序</a:t>
            </a: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表达复杂的数据结构</a:t>
            </a: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灵活的处理字符串</a:t>
            </a: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解决调用函数返回多个值的问题</a:t>
            </a: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zh-CN" altLang="en-US" sz="1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缺点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复杂、难理解</a:t>
            </a: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容易出错</a:t>
            </a: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9" descr="剑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4071938"/>
            <a:ext cx="209550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468313" y="1357313"/>
            <a:ext cx="8229600" cy="1096962"/>
          </a:xfrm>
        </p:spPr>
        <p:txBody>
          <a:bodyPr/>
          <a:lstStyle/>
          <a:p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二维数组在逻辑上定义了一张二维表，利用行下标和列下标可以引用数组中的任何一个元素。</a:t>
            </a:r>
            <a:endParaRPr lang="en-US" altLang="zh-CN" sz="28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07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0E95473-8190-4288-ACDD-274BC3C865AA}" type="datetime4">
              <a:rPr lang="en-US" altLang="zh-CN" sz="1400" smtClean="0">
                <a:solidFill>
                  <a:schemeClr val="accent1"/>
                </a:solidFill>
              </a:rPr>
            </a:fld>
            <a:endParaRPr lang="en-US" altLang="zh-CN" sz="1400" smtClean="0">
              <a:solidFill>
                <a:schemeClr val="accent1"/>
              </a:solidFill>
            </a:endParaRPr>
          </a:p>
        </p:txBody>
      </p:sp>
      <p:sp>
        <p:nvSpPr>
          <p:cNvPr id="47108" name="标题 4"/>
          <p:cNvSpPr>
            <a:spLocks noGrp="1"/>
          </p:cNvSpPr>
          <p:nvPr>
            <p:ph type="title"/>
          </p:nvPr>
        </p:nvSpPr>
        <p:spPr>
          <a:xfrm>
            <a:off x="2627313" y="231775"/>
            <a:ext cx="6324600" cy="533400"/>
          </a:xfrm>
        </p:spPr>
        <p:txBody>
          <a:bodyPr/>
          <a:lstStyle/>
          <a:p>
            <a:r>
              <a:rPr lang="zh-CN" altLang="en-US" sz="3600" smtClean="0">
                <a:latin typeface="黑体" panose="02010609060101010101" pitchFamily="49" charset="-122"/>
                <a:ea typeface="黑体" panose="02010609060101010101" pitchFamily="49" charset="-122"/>
              </a:rPr>
              <a:t>二维数组回顾</a:t>
            </a:r>
            <a:endParaRPr lang="zh-CN" altLang="en-US" sz="36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2128838" y="3038475"/>
            <a:ext cx="3810000" cy="2590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47110" name="Line 5"/>
          <p:cNvSpPr>
            <a:spLocks noChangeShapeType="1"/>
          </p:cNvSpPr>
          <p:nvPr/>
        </p:nvSpPr>
        <p:spPr bwMode="auto">
          <a:xfrm>
            <a:off x="2128838" y="3571875"/>
            <a:ext cx="457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>
            <a:off x="2128838" y="4181475"/>
            <a:ext cx="464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2" name="Text Box 11"/>
          <p:cNvSpPr txBox="1">
            <a:spLocks noChangeArrowheads="1"/>
          </p:cNvSpPr>
          <p:nvPr/>
        </p:nvSpPr>
        <p:spPr bwMode="auto">
          <a:xfrm>
            <a:off x="3119438" y="4410075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7113" name="Line 12"/>
          <p:cNvSpPr>
            <a:spLocks noChangeShapeType="1"/>
          </p:cNvSpPr>
          <p:nvPr/>
        </p:nvSpPr>
        <p:spPr bwMode="auto">
          <a:xfrm>
            <a:off x="2128838" y="5019675"/>
            <a:ext cx="480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4" name="Line 15"/>
          <p:cNvSpPr>
            <a:spLocks noChangeShapeType="1"/>
          </p:cNvSpPr>
          <p:nvPr/>
        </p:nvSpPr>
        <p:spPr bwMode="auto">
          <a:xfrm>
            <a:off x="4262438" y="3038475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5" name="Line 16"/>
          <p:cNvSpPr>
            <a:spLocks noChangeShapeType="1"/>
          </p:cNvSpPr>
          <p:nvPr/>
        </p:nvSpPr>
        <p:spPr bwMode="auto">
          <a:xfrm>
            <a:off x="5446713" y="3038475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6" name="Text Box 20"/>
          <p:cNvSpPr txBox="1">
            <a:spLocks noChangeArrowheads="1"/>
          </p:cNvSpPr>
          <p:nvPr/>
        </p:nvSpPr>
        <p:spPr bwMode="auto">
          <a:xfrm>
            <a:off x="975419" y="2428875"/>
            <a:ext cx="38846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 err="1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a[m</a:t>
            </a: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][n</a:t>
            </a:r>
            <a:r>
              <a:rPr lang="en-US" altLang="zh-CN" sz="2400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</a:t>
            </a:r>
            <a:endParaRPr lang="zh-CN" altLang="en-US" sz="2400" dirty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117" name="Line 24"/>
          <p:cNvSpPr>
            <a:spLocks noChangeShapeType="1"/>
          </p:cNvSpPr>
          <p:nvPr/>
        </p:nvSpPr>
        <p:spPr bwMode="auto">
          <a:xfrm>
            <a:off x="3576638" y="3038475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8" name="Text Box 25"/>
          <p:cNvSpPr txBox="1">
            <a:spLocks noChangeArrowheads="1"/>
          </p:cNvSpPr>
          <p:nvPr/>
        </p:nvSpPr>
        <p:spPr bwMode="auto">
          <a:xfrm>
            <a:off x="3652838" y="42116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7119" name="AutoShape 26"/>
          <p:cNvSpPr>
            <a:spLocks noChangeArrowheads="1"/>
          </p:cNvSpPr>
          <p:nvPr/>
        </p:nvSpPr>
        <p:spPr bwMode="auto">
          <a:xfrm>
            <a:off x="2128838" y="5629275"/>
            <a:ext cx="3810000" cy="8382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47120" name="AutoShape 27"/>
          <p:cNvSpPr>
            <a:spLocks noChangeArrowheads="1"/>
          </p:cNvSpPr>
          <p:nvPr/>
        </p:nvSpPr>
        <p:spPr bwMode="auto">
          <a:xfrm rot="-5400000">
            <a:off x="4795838" y="4181475"/>
            <a:ext cx="3276600" cy="9906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47121" name="Line 28"/>
          <p:cNvSpPr>
            <a:spLocks noChangeShapeType="1"/>
          </p:cNvSpPr>
          <p:nvPr/>
        </p:nvSpPr>
        <p:spPr bwMode="auto">
          <a:xfrm>
            <a:off x="5938838" y="5629275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22" name="Text Box 29"/>
          <p:cNvSpPr txBox="1">
            <a:spLocks noChangeArrowheads="1"/>
          </p:cNvSpPr>
          <p:nvPr/>
        </p:nvSpPr>
        <p:spPr bwMode="auto">
          <a:xfrm>
            <a:off x="4394200" y="311467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7123" name="Text Box 30"/>
          <p:cNvSpPr txBox="1">
            <a:spLocks noChangeArrowheads="1"/>
          </p:cNvSpPr>
          <p:nvPr/>
        </p:nvSpPr>
        <p:spPr bwMode="auto">
          <a:xfrm>
            <a:off x="4392613" y="364807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a[1][j]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7124" name="Text Box 31"/>
          <p:cNvSpPr txBox="1">
            <a:spLocks noChangeArrowheads="1"/>
          </p:cNvSpPr>
          <p:nvPr/>
        </p:nvSpPr>
        <p:spPr bwMode="auto">
          <a:xfrm>
            <a:off x="4464050" y="5080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7125" name="Text Box 29"/>
          <p:cNvSpPr txBox="1">
            <a:spLocks noChangeArrowheads="1"/>
          </p:cNvSpPr>
          <p:nvPr/>
        </p:nvSpPr>
        <p:spPr bwMode="auto">
          <a:xfrm>
            <a:off x="2349500" y="3108325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7126" name="Text Box 25"/>
          <p:cNvSpPr txBox="1">
            <a:spLocks noChangeArrowheads="1"/>
          </p:cNvSpPr>
          <p:nvPr/>
        </p:nvSpPr>
        <p:spPr bwMode="auto">
          <a:xfrm>
            <a:off x="3684588" y="2892425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7127" name="Text Box 25"/>
          <p:cNvSpPr txBox="1">
            <a:spLocks noChangeArrowheads="1"/>
          </p:cNvSpPr>
          <p:nvPr/>
        </p:nvSpPr>
        <p:spPr bwMode="auto">
          <a:xfrm>
            <a:off x="5446713" y="2892425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7128" name="Text Box 11"/>
          <p:cNvSpPr txBox="1">
            <a:spLocks noChangeArrowheads="1"/>
          </p:cNvSpPr>
          <p:nvPr/>
        </p:nvSpPr>
        <p:spPr bwMode="auto">
          <a:xfrm>
            <a:off x="3119438" y="3700463"/>
            <a:ext cx="671512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3684588" y="346868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7130" name="Text Box 25"/>
          <p:cNvSpPr txBox="1">
            <a:spLocks noChangeArrowheads="1"/>
          </p:cNvSpPr>
          <p:nvPr/>
        </p:nvSpPr>
        <p:spPr bwMode="auto">
          <a:xfrm>
            <a:off x="3684588" y="4905375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7131" name="Text Box 11"/>
          <p:cNvSpPr txBox="1">
            <a:spLocks noChangeArrowheads="1"/>
          </p:cNvSpPr>
          <p:nvPr/>
        </p:nvSpPr>
        <p:spPr bwMode="auto">
          <a:xfrm>
            <a:off x="3070225" y="5700713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7132" name="Text Box 25"/>
          <p:cNvSpPr txBox="1">
            <a:spLocks noChangeArrowheads="1"/>
          </p:cNvSpPr>
          <p:nvPr/>
        </p:nvSpPr>
        <p:spPr bwMode="auto">
          <a:xfrm>
            <a:off x="3684588" y="55578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7133" name="Text Box 11"/>
          <p:cNvSpPr txBox="1">
            <a:spLocks noChangeArrowheads="1"/>
          </p:cNvSpPr>
          <p:nvPr/>
        </p:nvSpPr>
        <p:spPr bwMode="auto">
          <a:xfrm>
            <a:off x="4630738" y="443865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7134" name="Text Box 29"/>
          <p:cNvSpPr txBox="1">
            <a:spLocks noChangeArrowheads="1"/>
          </p:cNvSpPr>
          <p:nvPr/>
        </p:nvSpPr>
        <p:spPr bwMode="auto">
          <a:xfrm>
            <a:off x="2349500" y="5124450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1908175" y="2997200"/>
            <a:ext cx="1285875" cy="3643313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8131" name="内容占位符 2"/>
          <p:cNvSpPr>
            <a:spLocks noGrp="1"/>
          </p:cNvSpPr>
          <p:nvPr>
            <p:ph idx="4294967295"/>
          </p:nvPr>
        </p:nvSpPr>
        <p:spPr>
          <a:xfrm>
            <a:off x="107950" y="1340485"/>
            <a:ext cx="9371965" cy="136842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二维数组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a[m][n]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，可看作是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包含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个元素的一维数组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387985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个元素的值可看作为：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a[0],  a[1],  …, a[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 …  a[m-1]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是对应的行一维数组的名字，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即行一维数组首地址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132" name="日期占位符 3"/>
          <p:cNvSpPr txBox="1">
            <a:spLocks noGrp="1"/>
          </p:cNvSpPr>
          <p:nvPr/>
        </p:nvSpPr>
        <p:spPr bwMode="auto">
          <a:xfrm>
            <a:off x="250825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4C6A81-10A9-4502-8FBD-C63D716F56DB}" type="datetime4">
              <a:rPr lang="en-US" altLang="zh-CN" sz="1400">
                <a:solidFill>
                  <a:schemeClr val="accent1"/>
                </a:solidFill>
              </a:rPr>
            </a:fld>
            <a:endParaRPr lang="en-US" altLang="zh-CN" sz="1400">
              <a:solidFill>
                <a:schemeClr val="accent1"/>
              </a:solidFill>
            </a:endParaRP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3414713" y="3214688"/>
            <a:ext cx="3810000" cy="2590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48134" name="Line 5"/>
          <p:cNvSpPr>
            <a:spLocks noChangeShapeType="1"/>
          </p:cNvSpPr>
          <p:nvPr/>
        </p:nvSpPr>
        <p:spPr bwMode="auto">
          <a:xfrm>
            <a:off x="3414713" y="3748088"/>
            <a:ext cx="457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35" name="Line 6"/>
          <p:cNvSpPr>
            <a:spLocks noChangeShapeType="1"/>
          </p:cNvSpPr>
          <p:nvPr/>
        </p:nvSpPr>
        <p:spPr bwMode="auto">
          <a:xfrm>
            <a:off x="3414713" y="4357688"/>
            <a:ext cx="464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36" name="Text Box 10"/>
          <p:cNvSpPr txBox="1">
            <a:spLocks noChangeArrowheads="1"/>
          </p:cNvSpPr>
          <p:nvPr/>
        </p:nvSpPr>
        <p:spPr bwMode="auto">
          <a:xfrm>
            <a:off x="2387600" y="4595813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37" name="Text Box 11"/>
          <p:cNvSpPr txBox="1">
            <a:spLocks noChangeArrowheads="1"/>
          </p:cNvSpPr>
          <p:nvPr/>
        </p:nvSpPr>
        <p:spPr bwMode="auto">
          <a:xfrm>
            <a:off x="4405313" y="4586288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38" name="Line 12"/>
          <p:cNvSpPr>
            <a:spLocks noChangeShapeType="1"/>
          </p:cNvSpPr>
          <p:nvPr/>
        </p:nvSpPr>
        <p:spPr bwMode="auto">
          <a:xfrm>
            <a:off x="3414713" y="5195888"/>
            <a:ext cx="480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39" name="Line 15"/>
          <p:cNvSpPr>
            <a:spLocks noChangeShapeType="1"/>
          </p:cNvSpPr>
          <p:nvPr/>
        </p:nvSpPr>
        <p:spPr bwMode="auto">
          <a:xfrm>
            <a:off x="5548313" y="3214688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0" name="Line 16"/>
          <p:cNvSpPr>
            <a:spLocks noChangeShapeType="1"/>
          </p:cNvSpPr>
          <p:nvPr/>
        </p:nvSpPr>
        <p:spPr bwMode="auto">
          <a:xfrm>
            <a:off x="6732588" y="3214688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1" name="Text Box 17"/>
          <p:cNvSpPr txBox="1">
            <a:spLocks noChangeArrowheads="1"/>
          </p:cNvSpPr>
          <p:nvPr/>
        </p:nvSpPr>
        <p:spPr bwMode="auto">
          <a:xfrm>
            <a:off x="2295525" y="334327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a[0]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8142" name="Text Box 18"/>
          <p:cNvSpPr txBox="1">
            <a:spLocks noChangeArrowheads="1"/>
          </p:cNvSpPr>
          <p:nvPr/>
        </p:nvSpPr>
        <p:spPr bwMode="auto">
          <a:xfrm>
            <a:off x="2257425" y="399097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a[1]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8143" name="Text Box 19"/>
          <p:cNvSpPr txBox="1">
            <a:spLocks noChangeArrowheads="1"/>
          </p:cNvSpPr>
          <p:nvPr/>
        </p:nvSpPr>
        <p:spPr bwMode="auto">
          <a:xfrm>
            <a:off x="2339975" y="52292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a[i]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8144" name="Line 24"/>
          <p:cNvSpPr>
            <a:spLocks noChangeShapeType="1"/>
          </p:cNvSpPr>
          <p:nvPr/>
        </p:nvSpPr>
        <p:spPr bwMode="auto">
          <a:xfrm>
            <a:off x="4862513" y="3214688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5" name="Text Box 25"/>
          <p:cNvSpPr txBox="1">
            <a:spLocks noChangeArrowheads="1"/>
          </p:cNvSpPr>
          <p:nvPr/>
        </p:nvSpPr>
        <p:spPr bwMode="auto">
          <a:xfrm>
            <a:off x="4938713" y="438785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46" name="AutoShape 26"/>
          <p:cNvSpPr>
            <a:spLocks noChangeArrowheads="1"/>
          </p:cNvSpPr>
          <p:nvPr/>
        </p:nvSpPr>
        <p:spPr bwMode="auto">
          <a:xfrm>
            <a:off x="3414713" y="5805488"/>
            <a:ext cx="3810000" cy="8382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48147" name="AutoShape 27"/>
          <p:cNvSpPr>
            <a:spLocks noChangeArrowheads="1"/>
          </p:cNvSpPr>
          <p:nvPr/>
        </p:nvSpPr>
        <p:spPr bwMode="auto">
          <a:xfrm rot="-5400000">
            <a:off x="6081713" y="4357688"/>
            <a:ext cx="3276600" cy="9906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48148" name="Line 28"/>
          <p:cNvSpPr>
            <a:spLocks noChangeShapeType="1"/>
          </p:cNvSpPr>
          <p:nvPr/>
        </p:nvSpPr>
        <p:spPr bwMode="auto">
          <a:xfrm>
            <a:off x="7224713" y="5805488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9" name="Text Box 29"/>
          <p:cNvSpPr txBox="1">
            <a:spLocks noChangeArrowheads="1"/>
          </p:cNvSpPr>
          <p:nvPr/>
        </p:nvSpPr>
        <p:spPr bwMode="auto">
          <a:xfrm>
            <a:off x="5680075" y="329088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50" name="Text Box 30"/>
          <p:cNvSpPr txBox="1">
            <a:spLocks noChangeArrowheads="1"/>
          </p:cNvSpPr>
          <p:nvPr/>
        </p:nvSpPr>
        <p:spPr bwMode="auto">
          <a:xfrm>
            <a:off x="5678488" y="382428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a[1][j]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51" name="Text Box 31"/>
          <p:cNvSpPr txBox="1">
            <a:spLocks noChangeArrowheads="1"/>
          </p:cNvSpPr>
          <p:nvPr/>
        </p:nvSpPr>
        <p:spPr bwMode="auto">
          <a:xfrm>
            <a:off x="5749925" y="5256213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52" name="Text Box 29"/>
          <p:cNvSpPr txBox="1">
            <a:spLocks noChangeArrowheads="1"/>
          </p:cNvSpPr>
          <p:nvPr/>
        </p:nvSpPr>
        <p:spPr bwMode="auto">
          <a:xfrm>
            <a:off x="3635375" y="3284538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4970463" y="30686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54" name="Text Box 25"/>
          <p:cNvSpPr txBox="1">
            <a:spLocks noChangeArrowheads="1"/>
          </p:cNvSpPr>
          <p:nvPr/>
        </p:nvSpPr>
        <p:spPr bwMode="auto">
          <a:xfrm>
            <a:off x="6732588" y="30686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55" name="Text Box 11"/>
          <p:cNvSpPr txBox="1">
            <a:spLocks noChangeArrowheads="1"/>
          </p:cNvSpPr>
          <p:nvPr/>
        </p:nvSpPr>
        <p:spPr bwMode="auto">
          <a:xfrm>
            <a:off x="4405313" y="3876675"/>
            <a:ext cx="671512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56" name="Text Box 25"/>
          <p:cNvSpPr txBox="1">
            <a:spLocks noChangeArrowheads="1"/>
          </p:cNvSpPr>
          <p:nvPr/>
        </p:nvSpPr>
        <p:spPr bwMode="auto">
          <a:xfrm>
            <a:off x="4970463" y="36449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57" name="Text Box 25"/>
          <p:cNvSpPr txBox="1">
            <a:spLocks noChangeArrowheads="1"/>
          </p:cNvSpPr>
          <p:nvPr/>
        </p:nvSpPr>
        <p:spPr bwMode="auto">
          <a:xfrm>
            <a:off x="4970463" y="508158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58" name="Text Box 11"/>
          <p:cNvSpPr txBox="1">
            <a:spLocks noChangeArrowheads="1"/>
          </p:cNvSpPr>
          <p:nvPr/>
        </p:nvSpPr>
        <p:spPr bwMode="auto">
          <a:xfrm>
            <a:off x="4356100" y="5876925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59" name="Text Box 25"/>
          <p:cNvSpPr txBox="1">
            <a:spLocks noChangeArrowheads="1"/>
          </p:cNvSpPr>
          <p:nvPr/>
        </p:nvSpPr>
        <p:spPr bwMode="auto">
          <a:xfrm>
            <a:off x="4970463" y="573405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60" name="Text Box 11"/>
          <p:cNvSpPr txBox="1">
            <a:spLocks noChangeArrowheads="1"/>
          </p:cNvSpPr>
          <p:nvPr/>
        </p:nvSpPr>
        <p:spPr bwMode="auto">
          <a:xfrm>
            <a:off x="5916613" y="4614863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61" name="Text Box 29"/>
          <p:cNvSpPr txBox="1">
            <a:spLocks noChangeArrowheads="1"/>
          </p:cNvSpPr>
          <p:nvPr/>
        </p:nvSpPr>
        <p:spPr bwMode="auto">
          <a:xfrm>
            <a:off x="3635375" y="5300663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62" name="Text Box 10"/>
          <p:cNvSpPr txBox="1">
            <a:spLocks noChangeArrowheads="1"/>
          </p:cNvSpPr>
          <p:nvPr/>
        </p:nvSpPr>
        <p:spPr bwMode="auto">
          <a:xfrm>
            <a:off x="2387600" y="5911850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63" name="Text Box 29"/>
          <p:cNvSpPr txBox="1">
            <a:spLocks noChangeArrowheads="1"/>
          </p:cNvSpPr>
          <p:nvPr/>
        </p:nvSpPr>
        <p:spPr bwMode="auto">
          <a:xfrm>
            <a:off x="7235825" y="3284538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a[0][n-1]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graphicFrame>
        <p:nvGraphicFramePr>
          <p:cNvPr id="59446" name="Group 54"/>
          <p:cNvGraphicFramePr>
            <a:graphicFrameLocks noGrp="1"/>
          </p:cNvGraphicFramePr>
          <p:nvPr/>
        </p:nvGraphicFramePr>
        <p:xfrm>
          <a:off x="2193925" y="3141663"/>
          <a:ext cx="865188" cy="3325814"/>
        </p:xfrm>
        <a:graphic>
          <a:graphicData uri="http://schemas.openxmlformats.org/drawingml/2006/table">
            <a:tbl>
              <a:tblPr/>
              <a:tblGrid>
                <a:gridCol w="865188"/>
              </a:tblGrid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78" name="Line 7"/>
          <p:cNvSpPr>
            <a:spLocks noChangeShapeType="1"/>
          </p:cNvSpPr>
          <p:nvPr/>
        </p:nvSpPr>
        <p:spPr bwMode="auto">
          <a:xfrm>
            <a:off x="1209675" y="3448050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79" name="Text Box 21"/>
          <p:cNvSpPr txBox="1">
            <a:spLocks noChangeArrowheads="1"/>
          </p:cNvSpPr>
          <p:nvPr/>
        </p:nvSpPr>
        <p:spPr bwMode="auto">
          <a:xfrm>
            <a:off x="1314450" y="2786063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a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8180" name="Line 52"/>
          <p:cNvSpPr>
            <a:spLocks noChangeShapeType="1"/>
          </p:cNvSpPr>
          <p:nvPr/>
        </p:nvSpPr>
        <p:spPr bwMode="auto">
          <a:xfrm>
            <a:off x="2843213" y="3500438"/>
            <a:ext cx="57626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81" name="Line 53"/>
          <p:cNvSpPr>
            <a:spLocks noChangeShapeType="1"/>
          </p:cNvSpPr>
          <p:nvPr/>
        </p:nvSpPr>
        <p:spPr bwMode="auto">
          <a:xfrm>
            <a:off x="2843213" y="4143375"/>
            <a:ext cx="57626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82" name="Line 56"/>
          <p:cNvSpPr>
            <a:spLocks noChangeShapeType="1"/>
          </p:cNvSpPr>
          <p:nvPr/>
        </p:nvSpPr>
        <p:spPr bwMode="auto">
          <a:xfrm>
            <a:off x="2852738" y="5500688"/>
            <a:ext cx="57626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84" name="Text Box 29"/>
          <p:cNvSpPr txBox="1">
            <a:spLocks noChangeArrowheads="1"/>
          </p:cNvSpPr>
          <p:nvPr/>
        </p:nvSpPr>
        <p:spPr bwMode="auto">
          <a:xfrm>
            <a:off x="7235825" y="5984875"/>
            <a:ext cx="151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a[m-1][n-1]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85" name="Rectangle 63"/>
          <p:cNvSpPr>
            <a:spLocks noChangeArrowheads="1"/>
          </p:cNvSpPr>
          <p:nvPr/>
        </p:nvSpPr>
        <p:spPr bwMode="auto">
          <a:xfrm>
            <a:off x="2195513" y="60928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a[m-1]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47108" name="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627313" y="231775"/>
            <a:ext cx="6324600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smtClean="0">
                <a:latin typeface="黑体" panose="02010609060101010101" pitchFamily="49" charset="-122"/>
                <a:ea typeface="黑体" panose="02010609060101010101" pitchFamily="49" charset="-122"/>
              </a:rPr>
              <a:t>二维数组回顾</a:t>
            </a:r>
            <a:endParaRPr lang="zh-CN" altLang="en-US" sz="36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矩形 59"/>
          <p:cNvSpPr>
            <a:spLocks noChangeArrowheads="1"/>
          </p:cNvSpPr>
          <p:nvPr/>
        </p:nvSpPr>
        <p:spPr bwMode="auto">
          <a:xfrm>
            <a:off x="379095" y="1358900"/>
            <a:ext cx="8448040" cy="273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a[m][n]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有多个指针（地址）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indent="0" eaLnBrk="1" latinLnBrk="0" hangingPunct="1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二维数组名字：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32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eaLnBrk="1" latinLnBrk="0" hangingPunct="1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二维数组的行下标为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那行一维数组名字：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a[i]</a:t>
            </a:r>
            <a:endParaRPr lang="en-US" altLang="zh-CN" sz="32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eaLnBrk="1" latinLnBrk="0" hangingPunct="1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数组元素地址：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&amp;a[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][j]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eaLnBrk="1" latinLnBrk="0" hangingPunct="1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endParaRPr lang="en-US" altLang="zh-CN" sz="32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eaLnBrk="1" latinLnBrk="0" hangingPunct="1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57375" y="3214688"/>
            <a:ext cx="1285875" cy="3643312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343275" y="3475038"/>
            <a:ext cx="3810000" cy="2590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3343275" y="4008438"/>
            <a:ext cx="457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3343275" y="4618038"/>
            <a:ext cx="464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55" name="Text Box 10"/>
          <p:cNvSpPr txBox="1">
            <a:spLocks noChangeArrowheads="1"/>
          </p:cNvSpPr>
          <p:nvPr/>
        </p:nvSpPr>
        <p:spPr bwMode="auto">
          <a:xfrm>
            <a:off x="2316163" y="4856163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56" name="Text Box 11"/>
          <p:cNvSpPr txBox="1">
            <a:spLocks noChangeArrowheads="1"/>
          </p:cNvSpPr>
          <p:nvPr/>
        </p:nvSpPr>
        <p:spPr bwMode="auto">
          <a:xfrm>
            <a:off x="4333875" y="4846638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57" name="Line 12"/>
          <p:cNvSpPr>
            <a:spLocks noChangeShapeType="1"/>
          </p:cNvSpPr>
          <p:nvPr/>
        </p:nvSpPr>
        <p:spPr bwMode="auto">
          <a:xfrm>
            <a:off x="3343275" y="5456238"/>
            <a:ext cx="480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58" name="Line 15"/>
          <p:cNvSpPr>
            <a:spLocks noChangeShapeType="1"/>
          </p:cNvSpPr>
          <p:nvPr/>
        </p:nvSpPr>
        <p:spPr bwMode="auto">
          <a:xfrm>
            <a:off x="5476875" y="3475038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59" name="Line 16"/>
          <p:cNvSpPr>
            <a:spLocks noChangeShapeType="1"/>
          </p:cNvSpPr>
          <p:nvPr/>
        </p:nvSpPr>
        <p:spPr bwMode="auto">
          <a:xfrm>
            <a:off x="6661150" y="3475038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0" name="Text Box 17"/>
          <p:cNvSpPr txBox="1">
            <a:spLocks noChangeArrowheads="1"/>
          </p:cNvSpPr>
          <p:nvPr/>
        </p:nvSpPr>
        <p:spPr bwMode="auto">
          <a:xfrm>
            <a:off x="2224088" y="356076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a[0]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3261" name="Text Box 18"/>
          <p:cNvSpPr txBox="1">
            <a:spLocks noChangeArrowheads="1"/>
          </p:cNvSpPr>
          <p:nvPr/>
        </p:nvSpPr>
        <p:spPr bwMode="auto">
          <a:xfrm>
            <a:off x="2185988" y="420846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a[1]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3262" name="Text Box 19"/>
          <p:cNvSpPr txBox="1">
            <a:spLocks noChangeArrowheads="1"/>
          </p:cNvSpPr>
          <p:nvPr/>
        </p:nvSpPr>
        <p:spPr bwMode="auto">
          <a:xfrm>
            <a:off x="2259013" y="550386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a[i]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3263" name="Line 24"/>
          <p:cNvSpPr>
            <a:spLocks noChangeShapeType="1"/>
          </p:cNvSpPr>
          <p:nvPr/>
        </p:nvSpPr>
        <p:spPr bwMode="auto">
          <a:xfrm>
            <a:off x="4791075" y="3357563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4" name="Text Box 25"/>
          <p:cNvSpPr txBox="1">
            <a:spLocks noChangeArrowheads="1"/>
          </p:cNvSpPr>
          <p:nvPr/>
        </p:nvSpPr>
        <p:spPr bwMode="auto">
          <a:xfrm>
            <a:off x="4867275" y="46482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65" name="AutoShape 26"/>
          <p:cNvSpPr>
            <a:spLocks noChangeArrowheads="1"/>
          </p:cNvSpPr>
          <p:nvPr/>
        </p:nvSpPr>
        <p:spPr bwMode="auto">
          <a:xfrm>
            <a:off x="3343275" y="5948363"/>
            <a:ext cx="3810000" cy="8382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3266" name="AutoShape 27"/>
          <p:cNvSpPr>
            <a:spLocks noChangeArrowheads="1"/>
          </p:cNvSpPr>
          <p:nvPr/>
        </p:nvSpPr>
        <p:spPr bwMode="auto">
          <a:xfrm rot="-5400000">
            <a:off x="6010275" y="4618038"/>
            <a:ext cx="3276600" cy="9906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3267" name="Line 28"/>
          <p:cNvSpPr>
            <a:spLocks noChangeShapeType="1"/>
          </p:cNvSpPr>
          <p:nvPr/>
        </p:nvSpPr>
        <p:spPr bwMode="auto">
          <a:xfrm>
            <a:off x="7153275" y="6065838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8" name="Text Box 29"/>
          <p:cNvSpPr txBox="1">
            <a:spLocks noChangeArrowheads="1"/>
          </p:cNvSpPr>
          <p:nvPr/>
        </p:nvSpPr>
        <p:spPr bwMode="auto">
          <a:xfrm>
            <a:off x="5608638" y="355123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69" name="Text Box 30"/>
          <p:cNvSpPr txBox="1">
            <a:spLocks noChangeArrowheads="1"/>
          </p:cNvSpPr>
          <p:nvPr/>
        </p:nvSpPr>
        <p:spPr bwMode="auto">
          <a:xfrm>
            <a:off x="5607050" y="408463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a[1][j]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0" name="Text Box 31"/>
          <p:cNvSpPr txBox="1">
            <a:spLocks noChangeArrowheads="1"/>
          </p:cNvSpPr>
          <p:nvPr/>
        </p:nvSpPr>
        <p:spPr bwMode="auto">
          <a:xfrm>
            <a:off x="5678488" y="5516563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1" name="Text Box 29"/>
          <p:cNvSpPr txBox="1">
            <a:spLocks noChangeArrowheads="1"/>
          </p:cNvSpPr>
          <p:nvPr/>
        </p:nvSpPr>
        <p:spPr bwMode="auto">
          <a:xfrm>
            <a:off x="3563938" y="3544888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2" name="Text Box 25"/>
          <p:cNvSpPr txBox="1">
            <a:spLocks noChangeArrowheads="1"/>
          </p:cNvSpPr>
          <p:nvPr/>
        </p:nvSpPr>
        <p:spPr bwMode="auto">
          <a:xfrm>
            <a:off x="4899025" y="332898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6661150" y="332898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4" name="Text Box 11"/>
          <p:cNvSpPr txBox="1">
            <a:spLocks noChangeArrowheads="1"/>
          </p:cNvSpPr>
          <p:nvPr/>
        </p:nvSpPr>
        <p:spPr bwMode="auto">
          <a:xfrm>
            <a:off x="4333875" y="4137025"/>
            <a:ext cx="671513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5" name="Text Box 25"/>
          <p:cNvSpPr txBox="1">
            <a:spLocks noChangeArrowheads="1"/>
          </p:cNvSpPr>
          <p:nvPr/>
        </p:nvSpPr>
        <p:spPr bwMode="auto">
          <a:xfrm>
            <a:off x="4899025" y="390525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6" name="Text Box 25"/>
          <p:cNvSpPr txBox="1">
            <a:spLocks noChangeArrowheads="1"/>
          </p:cNvSpPr>
          <p:nvPr/>
        </p:nvSpPr>
        <p:spPr bwMode="auto">
          <a:xfrm>
            <a:off x="4899025" y="53419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7" name="Text Box 11"/>
          <p:cNvSpPr txBox="1">
            <a:spLocks noChangeArrowheads="1"/>
          </p:cNvSpPr>
          <p:nvPr/>
        </p:nvSpPr>
        <p:spPr bwMode="auto">
          <a:xfrm>
            <a:off x="4284663" y="6137275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8" name="Text Box 25"/>
          <p:cNvSpPr txBox="1">
            <a:spLocks noChangeArrowheads="1"/>
          </p:cNvSpPr>
          <p:nvPr/>
        </p:nvSpPr>
        <p:spPr bwMode="auto">
          <a:xfrm>
            <a:off x="4899025" y="59944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9" name="Text Box 11"/>
          <p:cNvSpPr txBox="1">
            <a:spLocks noChangeArrowheads="1"/>
          </p:cNvSpPr>
          <p:nvPr/>
        </p:nvSpPr>
        <p:spPr bwMode="auto">
          <a:xfrm>
            <a:off x="5845175" y="4875213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80" name="Text Box 29"/>
          <p:cNvSpPr txBox="1">
            <a:spLocks noChangeArrowheads="1"/>
          </p:cNvSpPr>
          <p:nvPr/>
        </p:nvSpPr>
        <p:spPr bwMode="auto">
          <a:xfrm>
            <a:off x="3563938" y="5561013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81" name="Text Box 10"/>
          <p:cNvSpPr txBox="1">
            <a:spLocks noChangeArrowheads="1"/>
          </p:cNvSpPr>
          <p:nvPr/>
        </p:nvSpPr>
        <p:spPr bwMode="auto">
          <a:xfrm>
            <a:off x="2316163" y="617220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82" name="Text Box 29"/>
          <p:cNvSpPr txBox="1">
            <a:spLocks noChangeArrowheads="1"/>
          </p:cNvSpPr>
          <p:nvPr/>
        </p:nvSpPr>
        <p:spPr bwMode="auto">
          <a:xfrm>
            <a:off x="7164388" y="3544888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a[0][n-1]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graphicFrame>
        <p:nvGraphicFramePr>
          <p:cNvPr id="94" name="Group 54"/>
          <p:cNvGraphicFramePr>
            <a:graphicFrameLocks noGrp="1"/>
          </p:cNvGraphicFramePr>
          <p:nvPr/>
        </p:nvGraphicFramePr>
        <p:xfrm>
          <a:off x="2071688" y="3357563"/>
          <a:ext cx="928687" cy="3429001"/>
        </p:xfrm>
        <a:graphic>
          <a:graphicData uri="http://schemas.openxmlformats.org/drawingml/2006/table">
            <a:tbl>
              <a:tblPr/>
              <a:tblGrid>
                <a:gridCol w="928687"/>
              </a:tblGrid>
              <a:tr h="6972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97" name="Line 52"/>
          <p:cNvSpPr>
            <a:spLocks noChangeShapeType="1"/>
          </p:cNvSpPr>
          <p:nvPr/>
        </p:nvSpPr>
        <p:spPr bwMode="auto">
          <a:xfrm>
            <a:off x="2771775" y="3786188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98" name="Line 53"/>
          <p:cNvSpPr>
            <a:spLocks noChangeShapeType="1"/>
          </p:cNvSpPr>
          <p:nvPr/>
        </p:nvSpPr>
        <p:spPr bwMode="auto">
          <a:xfrm>
            <a:off x="2771775" y="4429125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99" name="Line 56"/>
          <p:cNvSpPr>
            <a:spLocks noChangeShapeType="1"/>
          </p:cNvSpPr>
          <p:nvPr/>
        </p:nvSpPr>
        <p:spPr bwMode="auto">
          <a:xfrm>
            <a:off x="2781300" y="5715000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300" name="Line 7"/>
          <p:cNvSpPr>
            <a:spLocks noChangeShapeType="1"/>
          </p:cNvSpPr>
          <p:nvPr/>
        </p:nvSpPr>
        <p:spPr bwMode="auto">
          <a:xfrm>
            <a:off x="1143000" y="3786188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301" name="Text Box 21"/>
          <p:cNvSpPr txBox="1">
            <a:spLocks noChangeArrowheads="1"/>
          </p:cNvSpPr>
          <p:nvPr/>
        </p:nvSpPr>
        <p:spPr bwMode="auto">
          <a:xfrm>
            <a:off x="1314450" y="3201988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a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0205" name="标题 4"/>
          <p:cNvSpPr/>
          <p:nvPr>
            <p:custDataLst>
              <p:tags r:id="rId1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指针与二维数组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85" name="Rectangle 6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23758" y="64516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a[m-1]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1357630" y="2787333"/>
            <a:ext cx="1285875" cy="3643312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0179" name="日期占位符 3"/>
          <p:cNvSpPr txBox="1">
            <a:spLocks noGrp="1"/>
          </p:cNvSpPr>
          <p:nvPr/>
        </p:nvSpPr>
        <p:spPr bwMode="auto">
          <a:xfrm>
            <a:off x="250825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12446F0-98EF-4BEB-B5E1-2F45220332DF}" type="datetime4">
              <a:rPr lang="en-US" altLang="zh-CN" sz="1400">
                <a:solidFill>
                  <a:schemeClr val="accent1"/>
                </a:solidFill>
              </a:rPr>
            </a:fld>
            <a:endParaRPr lang="en-US" altLang="zh-CN" sz="1400">
              <a:solidFill>
                <a:schemeClr val="accent1"/>
              </a:solidFill>
            </a:endParaRPr>
          </a:p>
        </p:txBody>
      </p:sp>
      <p:sp>
        <p:nvSpPr>
          <p:cNvPr id="50180" name="Text Box 10"/>
          <p:cNvSpPr txBox="1">
            <a:spLocks noChangeArrowheads="1"/>
          </p:cNvSpPr>
          <p:nvPr/>
        </p:nvSpPr>
        <p:spPr bwMode="auto">
          <a:xfrm>
            <a:off x="1816418" y="438277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0181" name="Text Box 17"/>
          <p:cNvSpPr txBox="1">
            <a:spLocks noChangeArrowheads="1"/>
          </p:cNvSpPr>
          <p:nvPr/>
        </p:nvSpPr>
        <p:spPr bwMode="auto">
          <a:xfrm>
            <a:off x="1724343" y="308737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0182" name="Text Box 18"/>
          <p:cNvSpPr txBox="1">
            <a:spLocks noChangeArrowheads="1"/>
          </p:cNvSpPr>
          <p:nvPr/>
        </p:nvSpPr>
        <p:spPr bwMode="auto">
          <a:xfrm>
            <a:off x="1686243" y="373507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a[1]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0183" name="Text Box 19"/>
          <p:cNvSpPr txBox="1">
            <a:spLocks noChangeArrowheads="1"/>
          </p:cNvSpPr>
          <p:nvPr/>
        </p:nvSpPr>
        <p:spPr bwMode="auto">
          <a:xfrm>
            <a:off x="1759268" y="503047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0184" name="Text Box 10"/>
          <p:cNvSpPr txBox="1">
            <a:spLocks noChangeArrowheads="1"/>
          </p:cNvSpPr>
          <p:nvPr/>
        </p:nvSpPr>
        <p:spPr bwMode="auto">
          <a:xfrm>
            <a:off x="1816418" y="5698808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graphicFrame>
        <p:nvGraphicFramePr>
          <p:cNvPr id="59446" name="Group 54"/>
          <p:cNvGraphicFramePr>
            <a:graphicFrameLocks noGrp="1"/>
          </p:cNvGraphicFramePr>
          <p:nvPr/>
        </p:nvGraphicFramePr>
        <p:xfrm>
          <a:off x="1579880" y="2928620"/>
          <a:ext cx="865188" cy="3325814"/>
        </p:xfrm>
        <a:graphic>
          <a:graphicData uri="http://schemas.openxmlformats.org/drawingml/2006/table">
            <a:tbl>
              <a:tblPr/>
              <a:tblGrid>
                <a:gridCol w="865188"/>
              </a:tblGrid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199" name="矩形 14"/>
          <p:cNvSpPr>
            <a:spLocks noChangeArrowheads="1"/>
          </p:cNvSpPr>
          <p:nvPr/>
        </p:nvSpPr>
        <p:spPr bwMode="auto">
          <a:xfrm>
            <a:off x="2771140" y="2707640"/>
            <a:ext cx="623443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是二维数组的首地址，指向第一行的一维数组，故</a:t>
            </a:r>
            <a:r>
              <a:rPr lang="en-US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所指向的基本数据类型</a:t>
            </a:r>
            <a:r>
              <a:rPr lang="zh-CN" altLang="en-US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是一个一维数组</a:t>
            </a:r>
            <a:endParaRPr lang="zh-CN" altLang="en-US" sz="2400" dirty="0" err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lvl="1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a+i </a:t>
            </a:r>
            <a:r>
              <a:rPr lang="zh-CN" altLang="en-US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就是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往高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地址偏移一个基本数据类型所占字节数，即偏移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个一维数组所占字节数，故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a+i</a:t>
            </a:r>
            <a:r>
              <a:rPr lang="zh-CN" altLang="en-US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指向二维数组</a:t>
            </a:r>
            <a:r>
              <a:rPr lang="zh-CN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行下标为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的一维数组</a:t>
            </a:r>
            <a:endParaRPr lang="zh-CN" altLang="en-US" sz="2400" dirty="0" err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1" eaLnBrk="1" hangingPunct="1"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1" eaLnBrk="1" hangingPunct="1"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取内容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*(a+i)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，就是</a:t>
            </a:r>
            <a:r>
              <a:rPr lang="zh-CN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行下标为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一维数组的首地址</a:t>
            </a:r>
            <a:r>
              <a:rPr lang="en-US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a[i]</a:t>
            </a:r>
            <a:endParaRPr lang="en-US" altLang="en-US" sz="2400" b="1" dirty="0" err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0200" name="内容占位符 2"/>
          <p:cNvSpPr txBox="1"/>
          <p:nvPr/>
        </p:nvSpPr>
        <p:spPr bwMode="auto">
          <a:xfrm>
            <a:off x="971550" y="1636395"/>
            <a:ext cx="630237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二维数组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a[m][n]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那么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a+i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的含义？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201" name="Line 7"/>
          <p:cNvSpPr>
            <a:spLocks noChangeShapeType="1"/>
          </p:cNvSpPr>
          <p:nvPr/>
        </p:nvSpPr>
        <p:spPr bwMode="auto">
          <a:xfrm>
            <a:off x="500380" y="3228658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02" name="Text Box 21"/>
          <p:cNvSpPr txBox="1">
            <a:spLocks noChangeArrowheads="1"/>
          </p:cNvSpPr>
          <p:nvPr/>
        </p:nvSpPr>
        <p:spPr bwMode="auto">
          <a:xfrm>
            <a:off x="671830" y="2644458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a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0203" name="Line 7"/>
          <p:cNvSpPr>
            <a:spLocks noChangeShapeType="1"/>
          </p:cNvSpPr>
          <p:nvPr/>
        </p:nvSpPr>
        <p:spPr bwMode="auto">
          <a:xfrm>
            <a:off x="500380" y="5359083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04" name="Text Box 21"/>
          <p:cNvSpPr txBox="1">
            <a:spLocks noChangeArrowheads="1"/>
          </p:cNvSpPr>
          <p:nvPr/>
        </p:nvSpPr>
        <p:spPr bwMode="auto">
          <a:xfrm>
            <a:off x="428943" y="4774883"/>
            <a:ext cx="928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a+i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07950" y="1341120"/>
            <a:ext cx="9371965" cy="1368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185" name="Rectangle 6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21473" y="594931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C00000"/>
                </a:solidFill>
              </a:rPr>
              <a:t>a[m-1]</a:t>
            </a:r>
            <a:endParaRPr lang="en-US" altLang="zh-CN" sz="1800" b="1">
              <a:solidFill>
                <a:srgbClr val="C00000"/>
              </a:solidFill>
            </a:endParaRPr>
          </a:p>
        </p:txBody>
      </p:sp>
      <p:sp>
        <p:nvSpPr>
          <p:cNvPr id="50205" name="标题 4"/>
          <p:cNvSpPr/>
          <p:nvPr>
            <p:custDataLst>
              <p:tags r:id="rId3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指针与二维数组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2"/>
          <p:cNvSpPr>
            <a:spLocks noGrp="1"/>
          </p:cNvSpPr>
          <p:nvPr>
            <p:ph idx="4294967295"/>
          </p:nvPr>
        </p:nvSpPr>
        <p:spPr>
          <a:xfrm>
            <a:off x="248920" y="1502410"/>
            <a:ext cx="8643938" cy="1498600"/>
          </a:xfrm>
        </p:spPr>
        <p:txBody>
          <a:bodyPr/>
          <a:lstStyle/>
          <a:p>
            <a:pPr marL="0" indent="70358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是行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下标为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的那行一维数组的名字，其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指向第一个元素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][0]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单个数组元素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][0]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03" name="日期占位符 3"/>
          <p:cNvSpPr txBox="1">
            <a:spLocks noGrp="1"/>
          </p:cNvSpPr>
          <p:nvPr/>
        </p:nvSpPr>
        <p:spPr bwMode="auto">
          <a:xfrm>
            <a:off x="250825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A01B47-AB36-4DDF-9BBE-A42E4BC6AD79}" type="datetime4">
              <a:rPr lang="en-US" altLang="zh-CN" sz="1400">
                <a:solidFill>
                  <a:schemeClr val="accent1"/>
                </a:solidFill>
              </a:rPr>
            </a:fld>
            <a:endParaRPr lang="en-US" altLang="zh-CN" sz="1400">
              <a:solidFill>
                <a:schemeClr val="accent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714500" y="2928938"/>
            <a:ext cx="1285875" cy="3643312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3200400" y="3189288"/>
            <a:ext cx="3810000" cy="2590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1206" name="Line 5"/>
          <p:cNvSpPr>
            <a:spLocks noChangeShapeType="1"/>
          </p:cNvSpPr>
          <p:nvPr/>
        </p:nvSpPr>
        <p:spPr bwMode="auto">
          <a:xfrm>
            <a:off x="3200400" y="3722688"/>
            <a:ext cx="457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07" name="Line 6"/>
          <p:cNvSpPr>
            <a:spLocks noChangeShapeType="1"/>
          </p:cNvSpPr>
          <p:nvPr/>
        </p:nvSpPr>
        <p:spPr bwMode="auto">
          <a:xfrm>
            <a:off x="3200400" y="4332288"/>
            <a:ext cx="464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08" name="Text Box 10"/>
          <p:cNvSpPr txBox="1">
            <a:spLocks noChangeArrowheads="1"/>
          </p:cNvSpPr>
          <p:nvPr/>
        </p:nvSpPr>
        <p:spPr bwMode="auto">
          <a:xfrm>
            <a:off x="2173288" y="4570413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09" name="Text Box 11"/>
          <p:cNvSpPr txBox="1">
            <a:spLocks noChangeArrowheads="1"/>
          </p:cNvSpPr>
          <p:nvPr/>
        </p:nvSpPr>
        <p:spPr bwMode="auto">
          <a:xfrm>
            <a:off x="4191000" y="4560888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10" name="Line 12"/>
          <p:cNvSpPr>
            <a:spLocks noChangeShapeType="1"/>
          </p:cNvSpPr>
          <p:nvPr/>
        </p:nvSpPr>
        <p:spPr bwMode="auto">
          <a:xfrm>
            <a:off x="3200400" y="5170488"/>
            <a:ext cx="480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1" name="Line 15"/>
          <p:cNvSpPr>
            <a:spLocks noChangeShapeType="1"/>
          </p:cNvSpPr>
          <p:nvPr/>
        </p:nvSpPr>
        <p:spPr bwMode="auto">
          <a:xfrm>
            <a:off x="5334000" y="3189288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2" name="Line 16"/>
          <p:cNvSpPr>
            <a:spLocks noChangeShapeType="1"/>
          </p:cNvSpPr>
          <p:nvPr/>
        </p:nvSpPr>
        <p:spPr bwMode="auto">
          <a:xfrm>
            <a:off x="6518275" y="3189288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3" name="Text Box 17"/>
          <p:cNvSpPr txBox="1">
            <a:spLocks noChangeArrowheads="1"/>
          </p:cNvSpPr>
          <p:nvPr/>
        </p:nvSpPr>
        <p:spPr bwMode="auto">
          <a:xfrm>
            <a:off x="2081213" y="32750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a[0]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1214" name="Text Box 18"/>
          <p:cNvSpPr txBox="1">
            <a:spLocks noChangeArrowheads="1"/>
          </p:cNvSpPr>
          <p:nvPr/>
        </p:nvSpPr>
        <p:spPr bwMode="auto">
          <a:xfrm>
            <a:off x="2043113" y="39227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a[1]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1215" name="Text Box 19"/>
          <p:cNvSpPr txBox="1">
            <a:spLocks noChangeArrowheads="1"/>
          </p:cNvSpPr>
          <p:nvPr/>
        </p:nvSpPr>
        <p:spPr bwMode="auto">
          <a:xfrm>
            <a:off x="2116138" y="52181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a[i]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1216" name="Line 24"/>
          <p:cNvSpPr>
            <a:spLocks noChangeShapeType="1"/>
          </p:cNvSpPr>
          <p:nvPr/>
        </p:nvSpPr>
        <p:spPr bwMode="auto">
          <a:xfrm>
            <a:off x="4648200" y="3071813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7" name="Text Box 25"/>
          <p:cNvSpPr txBox="1">
            <a:spLocks noChangeArrowheads="1"/>
          </p:cNvSpPr>
          <p:nvPr/>
        </p:nvSpPr>
        <p:spPr bwMode="auto">
          <a:xfrm>
            <a:off x="4724400" y="436245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18" name="AutoShape 26"/>
          <p:cNvSpPr>
            <a:spLocks noChangeArrowheads="1"/>
          </p:cNvSpPr>
          <p:nvPr/>
        </p:nvSpPr>
        <p:spPr bwMode="auto">
          <a:xfrm>
            <a:off x="3200400" y="5802584"/>
            <a:ext cx="3810000" cy="8382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1219" name="AutoShape 27"/>
          <p:cNvSpPr>
            <a:spLocks noChangeArrowheads="1"/>
          </p:cNvSpPr>
          <p:nvPr/>
        </p:nvSpPr>
        <p:spPr bwMode="auto">
          <a:xfrm rot="-5400000">
            <a:off x="5867400" y="4332288"/>
            <a:ext cx="3276600" cy="9906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1220" name="Line 28"/>
          <p:cNvSpPr>
            <a:spLocks noChangeShapeType="1"/>
          </p:cNvSpPr>
          <p:nvPr/>
        </p:nvSpPr>
        <p:spPr bwMode="auto">
          <a:xfrm>
            <a:off x="7010400" y="5780088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21" name="Text Box 29"/>
          <p:cNvSpPr txBox="1">
            <a:spLocks noChangeArrowheads="1"/>
          </p:cNvSpPr>
          <p:nvPr/>
        </p:nvSpPr>
        <p:spPr bwMode="auto">
          <a:xfrm>
            <a:off x="5465763" y="326548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22" name="Text Box 30"/>
          <p:cNvSpPr txBox="1">
            <a:spLocks noChangeArrowheads="1"/>
          </p:cNvSpPr>
          <p:nvPr/>
        </p:nvSpPr>
        <p:spPr bwMode="auto">
          <a:xfrm>
            <a:off x="5464175" y="379888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a[1][j]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23" name="Text Box 31"/>
          <p:cNvSpPr txBox="1">
            <a:spLocks noChangeArrowheads="1"/>
          </p:cNvSpPr>
          <p:nvPr/>
        </p:nvSpPr>
        <p:spPr bwMode="auto">
          <a:xfrm>
            <a:off x="5535613" y="5230813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24" name="Text Box 29"/>
          <p:cNvSpPr txBox="1">
            <a:spLocks noChangeArrowheads="1"/>
          </p:cNvSpPr>
          <p:nvPr/>
        </p:nvSpPr>
        <p:spPr bwMode="auto">
          <a:xfrm>
            <a:off x="3421063" y="3259138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4756150" y="30432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26" name="Text Box 25"/>
          <p:cNvSpPr txBox="1">
            <a:spLocks noChangeArrowheads="1"/>
          </p:cNvSpPr>
          <p:nvPr/>
        </p:nvSpPr>
        <p:spPr bwMode="auto">
          <a:xfrm>
            <a:off x="6518275" y="30432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27" name="Text Box 11"/>
          <p:cNvSpPr txBox="1">
            <a:spLocks noChangeArrowheads="1"/>
          </p:cNvSpPr>
          <p:nvPr/>
        </p:nvSpPr>
        <p:spPr bwMode="auto">
          <a:xfrm>
            <a:off x="4191000" y="3851275"/>
            <a:ext cx="671513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28" name="Text Box 25"/>
          <p:cNvSpPr txBox="1">
            <a:spLocks noChangeArrowheads="1"/>
          </p:cNvSpPr>
          <p:nvPr/>
        </p:nvSpPr>
        <p:spPr bwMode="auto">
          <a:xfrm>
            <a:off x="4756150" y="36195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29" name="Text Box 25"/>
          <p:cNvSpPr txBox="1">
            <a:spLocks noChangeArrowheads="1"/>
          </p:cNvSpPr>
          <p:nvPr/>
        </p:nvSpPr>
        <p:spPr bwMode="auto">
          <a:xfrm>
            <a:off x="4756150" y="505618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30" name="Text Box 11"/>
          <p:cNvSpPr txBox="1">
            <a:spLocks noChangeArrowheads="1"/>
          </p:cNvSpPr>
          <p:nvPr/>
        </p:nvSpPr>
        <p:spPr bwMode="auto">
          <a:xfrm>
            <a:off x="4141788" y="5851525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31" name="Text Box 25"/>
          <p:cNvSpPr txBox="1">
            <a:spLocks noChangeArrowheads="1"/>
          </p:cNvSpPr>
          <p:nvPr/>
        </p:nvSpPr>
        <p:spPr bwMode="auto">
          <a:xfrm>
            <a:off x="4756150" y="570865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32" name="Text Box 11"/>
          <p:cNvSpPr txBox="1">
            <a:spLocks noChangeArrowheads="1"/>
          </p:cNvSpPr>
          <p:nvPr/>
        </p:nvSpPr>
        <p:spPr bwMode="auto">
          <a:xfrm>
            <a:off x="5702300" y="4589463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33" name="Text Box 29"/>
          <p:cNvSpPr txBox="1">
            <a:spLocks noChangeArrowheads="1"/>
          </p:cNvSpPr>
          <p:nvPr/>
        </p:nvSpPr>
        <p:spPr bwMode="auto">
          <a:xfrm>
            <a:off x="3421063" y="5275263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34" name="Text Box 10"/>
          <p:cNvSpPr txBox="1">
            <a:spLocks noChangeArrowheads="1"/>
          </p:cNvSpPr>
          <p:nvPr/>
        </p:nvSpPr>
        <p:spPr bwMode="auto">
          <a:xfrm>
            <a:off x="2173288" y="588645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35" name="Text Box 29"/>
          <p:cNvSpPr txBox="1">
            <a:spLocks noChangeArrowheads="1"/>
          </p:cNvSpPr>
          <p:nvPr/>
        </p:nvSpPr>
        <p:spPr bwMode="auto">
          <a:xfrm>
            <a:off x="7021513" y="3259138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a[0][n-1]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graphicFrame>
        <p:nvGraphicFramePr>
          <p:cNvPr id="114" name="Group 54"/>
          <p:cNvGraphicFramePr>
            <a:graphicFrameLocks noGrp="1"/>
          </p:cNvGraphicFramePr>
          <p:nvPr/>
        </p:nvGraphicFramePr>
        <p:xfrm>
          <a:off x="1928813" y="3071813"/>
          <a:ext cx="928687" cy="3429001"/>
        </p:xfrm>
        <a:graphic>
          <a:graphicData uri="http://schemas.openxmlformats.org/drawingml/2006/table">
            <a:tbl>
              <a:tblPr/>
              <a:tblGrid>
                <a:gridCol w="928687"/>
              </a:tblGrid>
              <a:tr h="6972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50" name="Line 52"/>
          <p:cNvSpPr>
            <a:spLocks noChangeShapeType="1"/>
          </p:cNvSpPr>
          <p:nvPr/>
        </p:nvSpPr>
        <p:spPr bwMode="auto">
          <a:xfrm>
            <a:off x="2628900" y="3500438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51" name="Line 53"/>
          <p:cNvSpPr>
            <a:spLocks noChangeShapeType="1"/>
          </p:cNvSpPr>
          <p:nvPr/>
        </p:nvSpPr>
        <p:spPr bwMode="auto">
          <a:xfrm>
            <a:off x="2628900" y="4143375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52" name="Line 56"/>
          <p:cNvSpPr>
            <a:spLocks noChangeShapeType="1"/>
          </p:cNvSpPr>
          <p:nvPr/>
        </p:nvSpPr>
        <p:spPr bwMode="auto">
          <a:xfrm>
            <a:off x="2638425" y="5429250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849288" y="3437136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1020738" y="2852936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a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0203" name="Line 7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930910" y="5502593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04" name="Text Box 2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59473" y="4918393"/>
            <a:ext cx="928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a+i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" name="标题 4"/>
          <p:cNvSpPr/>
          <p:nvPr>
            <p:custDataLst>
              <p:tags r:id="rId3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指针与二维数组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2"/>
          <p:cNvSpPr>
            <a:spLocks noGrp="1"/>
          </p:cNvSpPr>
          <p:nvPr>
            <p:ph idx="4294967295"/>
          </p:nvPr>
        </p:nvSpPr>
        <p:spPr>
          <a:xfrm>
            <a:off x="320675" y="1430655"/>
            <a:ext cx="8643938" cy="989980"/>
          </a:xfrm>
        </p:spPr>
        <p:txBody>
          <a:bodyPr/>
          <a:lstStyle/>
          <a:p>
            <a:pPr marL="0" indent="714375">
              <a:spcBef>
                <a:spcPct val="0"/>
              </a:spcBef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a[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指向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单个数组元素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a[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][0]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故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其指向的基本数据类型是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单个变量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，那么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]+1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往高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地址偏移一个基本数据类型所占字节数，即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a[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]+1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][1]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的地址</a:t>
            </a:r>
            <a:endParaRPr lang="zh-CN" alt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03" name="日期占位符 3"/>
          <p:cNvSpPr txBox="1">
            <a:spLocks noGrp="1"/>
          </p:cNvSpPr>
          <p:nvPr/>
        </p:nvSpPr>
        <p:spPr bwMode="auto">
          <a:xfrm>
            <a:off x="250825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A01B47-AB36-4DDF-9BBE-A42E4BC6AD79}" type="datetime4">
              <a:rPr lang="en-US" altLang="zh-CN" sz="1400">
                <a:solidFill>
                  <a:schemeClr val="accent1"/>
                </a:solidFill>
              </a:rPr>
            </a:fld>
            <a:endParaRPr lang="en-US" altLang="zh-CN" sz="1400">
              <a:solidFill>
                <a:schemeClr val="accent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714500" y="2928938"/>
            <a:ext cx="1285875" cy="3643312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3200400" y="3189288"/>
            <a:ext cx="3810000" cy="2590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1206" name="Line 5"/>
          <p:cNvSpPr>
            <a:spLocks noChangeShapeType="1"/>
          </p:cNvSpPr>
          <p:nvPr/>
        </p:nvSpPr>
        <p:spPr bwMode="auto">
          <a:xfrm>
            <a:off x="3200400" y="3722688"/>
            <a:ext cx="457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07" name="Line 6"/>
          <p:cNvSpPr>
            <a:spLocks noChangeShapeType="1"/>
          </p:cNvSpPr>
          <p:nvPr/>
        </p:nvSpPr>
        <p:spPr bwMode="auto">
          <a:xfrm>
            <a:off x="3200400" y="4332288"/>
            <a:ext cx="464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08" name="Text Box 10"/>
          <p:cNvSpPr txBox="1">
            <a:spLocks noChangeArrowheads="1"/>
          </p:cNvSpPr>
          <p:nvPr/>
        </p:nvSpPr>
        <p:spPr bwMode="auto">
          <a:xfrm>
            <a:off x="2173288" y="4570413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09" name="Text Box 11"/>
          <p:cNvSpPr txBox="1">
            <a:spLocks noChangeArrowheads="1"/>
          </p:cNvSpPr>
          <p:nvPr/>
        </p:nvSpPr>
        <p:spPr bwMode="auto">
          <a:xfrm>
            <a:off x="4191000" y="4560888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10" name="Line 12"/>
          <p:cNvSpPr>
            <a:spLocks noChangeShapeType="1"/>
          </p:cNvSpPr>
          <p:nvPr/>
        </p:nvSpPr>
        <p:spPr bwMode="auto">
          <a:xfrm>
            <a:off x="3200400" y="5170488"/>
            <a:ext cx="480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1" name="Line 15"/>
          <p:cNvSpPr>
            <a:spLocks noChangeShapeType="1"/>
          </p:cNvSpPr>
          <p:nvPr/>
        </p:nvSpPr>
        <p:spPr bwMode="auto">
          <a:xfrm>
            <a:off x="5334000" y="3189288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2" name="Line 16"/>
          <p:cNvSpPr>
            <a:spLocks noChangeShapeType="1"/>
          </p:cNvSpPr>
          <p:nvPr/>
        </p:nvSpPr>
        <p:spPr bwMode="auto">
          <a:xfrm>
            <a:off x="6518275" y="3189288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3" name="Text Box 17"/>
          <p:cNvSpPr txBox="1">
            <a:spLocks noChangeArrowheads="1"/>
          </p:cNvSpPr>
          <p:nvPr/>
        </p:nvSpPr>
        <p:spPr bwMode="auto">
          <a:xfrm>
            <a:off x="2081213" y="32750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a[0]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1214" name="Text Box 18"/>
          <p:cNvSpPr txBox="1">
            <a:spLocks noChangeArrowheads="1"/>
          </p:cNvSpPr>
          <p:nvPr/>
        </p:nvSpPr>
        <p:spPr bwMode="auto">
          <a:xfrm>
            <a:off x="2043113" y="39227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a[1]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1215" name="Text Box 19"/>
          <p:cNvSpPr txBox="1">
            <a:spLocks noChangeArrowheads="1"/>
          </p:cNvSpPr>
          <p:nvPr/>
        </p:nvSpPr>
        <p:spPr bwMode="auto">
          <a:xfrm>
            <a:off x="2116138" y="52181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a[i]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1216" name="Line 24"/>
          <p:cNvSpPr>
            <a:spLocks noChangeShapeType="1"/>
          </p:cNvSpPr>
          <p:nvPr/>
        </p:nvSpPr>
        <p:spPr bwMode="auto">
          <a:xfrm>
            <a:off x="4648200" y="3071813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7" name="Text Box 25"/>
          <p:cNvSpPr txBox="1">
            <a:spLocks noChangeArrowheads="1"/>
          </p:cNvSpPr>
          <p:nvPr/>
        </p:nvSpPr>
        <p:spPr bwMode="auto">
          <a:xfrm>
            <a:off x="4724400" y="436245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18" name="AutoShape 26"/>
          <p:cNvSpPr>
            <a:spLocks noChangeArrowheads="1"/>
          </p:cNvSpPr>
          <p:nvPr/>
        </p:nvSpPr>
        <p:spPr bwMode="auto">
          <a:xfrm>
            <a:off x="3200400" y="5802584"/>
            <a:ext cx="3810000" cy="8382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1219" name="AutoShape 27"/>
          <p:cNvSpPr>
            <a:spLocks noChangeArrowheads="1"/>
          </p:cNvSpPr>
          <p:nvPr/>
        </p:nvSpPr>
        <p:spPr bwMode="auto">
          <a:xfrm rot="-5400000">
            <a:off x="5867400" y="4332288"/>
            <a:ext cx="3276600" cy="9906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1220" name="Line 28"/>
          <p:cNvSpPr>
            <a:spLocks noChangeShapeType="1"/>
          </p:cNvSpPr>
          <p:nvPr/>
        </p:nvSpPr>
        <p:spPr bwMode="auto">
          <a:xfrm>
            <a:off x="7010400" y="5780088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21" name="Text Box 29"/>
          <p:cNvSpPr txBox="1">
            <a:spLocks noChangeArrowheads="1"/>
          </p:cNvSpPr>
          <p:nvPr/>
        </p:nvSpPr>
        <p:spPr bwMode="auto">
          <a:xfrm>
            <a:off x="5465763" y="326548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22" name="Text Box 30"/>
          <p:cNvSpPr txBox="1">
            <a:spLocks noChangeArrowheads="1"/>
          </p:cNvSpPr>
          <p:nvPr/>
        </p:nvSpPr>
        <p:spPr bwMode="auto">
          <a:xfrm>
            <a:off x="5464175" y="379888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a[1][j]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23" name="Text Box 31"/>
          <p:cNvSpPr txBox="1">
            <a:spLocks noChangeArrowheads="1"/>
          </p:cNvSpPr>
          <p:nvPr/>
        </p:nvSpPr>
        <p:spPr bwMode="auto">
          <a:xfrm>
            <a:off x="5535613" y="5230813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24" name="Text Box 29"/>
          <p:cNvSpPr txBox="1">
            <a:spLocks noChangeArrowheads="1"/>
          </p:cNvSpPr>
          <p:nvPr/>
        </p:nvSpPr>
        <p:spPr bwMode="auto">
          <a:xfrm>
            <a:off x="3421063" y="3259138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4756150" y="30432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26" name="Text Box 25"/>
          <p:cNvSpPr txBox="1">
            <a:spLocks noChangeArrowheads="1"/>
          </p:cNvSpPr>
          <p:nvPr/>
        </p:nvSpPr>
        <p:spPr bwMode="auto">
          <a:xfrm>
            <a:off x="6518275" y="30432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27" name="Text Box 11"/>
          <p:cNvSpPr txBox="1">
            <a:spLocks noChangeArrowheads="1"/>
          </p:cNvSpPr>
          <p:nvPr/>
        </p:nvSpPr>
        <p:spPr bwMode="auto">
          <a:xfrm>
            <a:off x="4191000" y="3851275"/>
            <a:ext cx="671513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28" name="Text Box 25"/>
          <p:cNvSpPr txBox="1">
            <a:spLocks noChangeArrowheads="1"/>
          </p:cNvSpPr>
          <p:nvPr/>
        </p:nvSpPr>
        <p:spPr bwMode="auto">
          <a:xfrm>
            <a:off x="4756150" y="36195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29" name="Text Box 25"/>
          <p:cNvSpPr txBox="1">
            <a:spLocks noChangeArrowheads="1"/>
          </p:cNvSpPr>
          <p:nvPr/>
        </p:nvSpPr>
        <p:spPr bwMode="auto">
          <a:xfrm>
            <a:off x="4756150" y="505618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30" name="Text Box 11"/>
          <p:cNvSpPr txBox="1">
            <a:spLocks noChangeArrowheads="1"/>
          </p:cNvSpPr>
          <p:nvPr/>
        </p:nvSpPr>
        <p:spPr bwMode="auto">
          <a:xfrm>
            <a:off x="4141788" y="5851525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31" name="Text Box 25"/>
          <p:cNvSpPr txBox="1">
            <a:spLocks noChangeArrowheads="1"/>
          </p:cNvSpPr>
          <p:nvPr/>
        </p:nvSpPr>
        <p:spPr bwMode="auto">
          <a:xfrm>
            <a:off x="4756150" y="570865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32" name="Text Box 11"/>
          <p:cNvSpPr txBox="1">
            <a:spLocks noChangeArrowheads="1"/>
          </p:cNvSpPr>
          <p:nvPr/>
        </p:nvSpPr>
        <p:spPr bwMode="auto">
          <a:xfrm>
            <a:off x="5702300" y="4589463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33" name="Text Box 29"/>
          <p:cNvSpPr txBox="1">
            <a:spLocks noChangeArrowheads="1"/>
          </p:cNvSpPr>
          <p:nvPr/>
        </p:nvSpPr>
        <p:spPr bwMode="auto">
          <a:xfrm>
            <a:off x="3421063" y="5275263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34" name="Text Box 10"/>
          <p:cNvSpPr txBox="1">
            <a:spLocks noChangeArrowheads="1"/>
          </p:cNvSpPr>
          <p:nvPr/>
        </p:nvSpPr>
        <p:spPr bwMode="auto">
          <a:xfrm>
            <a:off x="2173288" y="588645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35" name="Text Box 29"/>
          <p:cNvSpPr txBox="1">
            <a:spLocks noChangeArrowheads="1"/>
          </p:cNvSpPr>
          <p:nvPr/>
        </p:nvSpPr>
        <p:spPr bwMode="auto">
          <a:xfrm>
            <a:off x="7021513" y="3259138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a[0][n-1]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graphicFrame>
        <p:nvGraphicFramePr>
          <p:cNvPr id="114" name="Group 54"/>
          <p:cNvGraphicFramePr>
            <a:graphicFrameLocks noGrp="1"/>
          </p:cNvGraphicFramePr>
          <p:nvPr/>
        </p:nvGraphicFramePr>
        <p:xfrm>
          <a:off x="1928813" y="3071813"/>
          <a:ext cx="928687" cy="3429001"/>
        </p:xfrm>
        <a:graphic>
          <a:graphicData uri="http://schemas.openxmlformats.org/drawingml/2006/table">
            <a:tbl>
              <a:tblPr/>
              <a:tblGrid>
                <a:gridCol w="928687"/>
              </a:tblGrid>
              <a:tr h="6972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50" name="Line 52"/>
          <p:cNvSpPr>
            <a:spLocks noChangeShapeType="1"/>
          </p:cNvSpPr>
          <p:nvPr/>
        </p:nvSpPr>
        <p:spPr bwMode="auto">
          <a:xfrm>
            <a:off x="2628900" y="3500438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51" name="Line 53"/>
          <p:cNvSpPr>
            <a:spLocks noChangeShapeType="1"/>
          </p:cNvSpPr>
          <p:nvPr/>
        </p:nvSpPr>
        <p:spPr bwMode="auto">
          <a:xfrm>
            <a:off x="2628900" y="4143375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52" name="Line 56"/>
          <p:cNvSpPr>
            <a:spLocks noChangeShapeType="1"/>
          </p:cNvSpPr>
          <p:nvPr/>
        </p:nvSpPr>
        <p:spPr bwMode="auto">
          <a:xfrm>
            <a:off x="2638425" y="5429250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849288" y="3437136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1020738" y="2852936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a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0203" name="Line 7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930910" y="5502593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04" name="Text Box 2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59473" y="4918393"/>
            <a:ext cx="928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a+i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" name="标题 4"/>
          <p:cNvSpPr/>
          <p:nvPr>
            <p:custDataLst>
              <p:tags r:id="rId3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指针与二维数组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矩形 59"/>
          <p:cNvSpPr>
            <a:spLocks noChangeArrowheads="1"/>
          </p:cNvSpPr>
          <p:nvPr/>
        </p:nvSpPr>
        <p:spPr bwMode="auto">
          <a:xfrm>
            <a:off x="379095" y="1358900"/>
            <a:ext cx="844804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a[m][n]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有两个隐含的指针（地址）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indent="0" eaLnBrk="1" latinLnBrk="0" hangingPunct="1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二维数组名字：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32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eaLnBrk="1" latinLnBrk="0" hangingPunct="1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二维数组的行下标为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那行一维数组的名字：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a[i]</a:t>
            </a:r>
            <a:endParaRPr lang="en-US" altLang="zh-CN" sz="32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eaLnBrk="1" latinLnBrk="0" hangingPunct="1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0205" name="标题 4"/>
          <p:cNvSpPr/>
          <p:nvPr>
            <p:custDataLst>
              <p:tags r:id="rId1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对比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99" name="矩形 1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1460" y="3068955"/>
            <a:ext cx="4278630" cy="34524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a</a:t>
            </a:r>
            <a:r>
              <a:rPr lang="zh-CN" altLang="en-US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是二维数组的首地址，指向第一行的一维数组，故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所指向的基本数据类型是一个一维数组</a:t>
            </a:r>
            <a:endParaRPr lang="zh-CN" altLang="en-US" sz="2000" dirty="0" err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lvl="1"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 dirty="0" err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lvl="1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a+i </a:t>
            </a:r>
            <a:r>
              <a:rPr lang="zh-CN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往高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地址偏移一个基本数据类型所占字节数，即偏移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个一维数组所占字节数，故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a+i</a:t>
            </a:r>
            <a:r>
              <a:rPr lang="zh-CN" altLang="en-US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指向二维数组</a:t>
            </a:r>
            <a:r>
              <a:rPr lang="zh-CN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下标为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的一维数组</a:t>
            </a:r>
            <a:endParaRPr lang="zh-CN" altLang="en-US" sz="2000" dirty="0" err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1" eaLnBrk="1" hangingPunct="1"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1" eaLnBrk="1" hangingPunct="1"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取内容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*(a+i)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，就是</a:t>
            </a:r>
            <a:r>
              <a:rPr lang="zh-CN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下标为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一维数组的首地址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a[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02" name="内容占位符 2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4680585" y="3069590"/>
            <a:ext cx="4418330" cy="3472180"/>
          </a:xfr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txBody>
          <a:bodyPr/>
          <a:p>
            <a:pPr marL="0" indent="0" latinLnBrk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a[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是行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下标为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的那行一维数组的首地址，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指向第一个元素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][0]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，故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所指向的基本数据类型是单个数组元素</a:t>
            </a:r>
            <a:endParaRPr lang="zh-CN" altLang="en-US" sz="20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 a[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]+j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即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往高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地址偏移一个基本数据类型所占字节数，即偏移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j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个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数组元素所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占字节数，故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a[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]+j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指向</a:t>
            </a:r>
            <a:r>
              <a:rPr lang="zh-CN" altLang="en-US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二维数组的单个元素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a[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][j]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1" indent="0" latinLnBrk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取内容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*(a[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]+j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，就是</a:t>
            </a:r>
            <a:r>
              <a:rPr lang="zh-CN" altLang="en-US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二维数组的单个元素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a[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][j]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的值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1" indent="0" latinLnBrk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1928813" y="2904827"/>
            <a:ext cx="1285875" cy="3643313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2227" name="内容占位符 2"/>
          <p:cNvSpPr>
            <a:spLocks noGrp="1"/>
          </p:cNvSpPr>
          <p:nvPr>
            <p:ph idx="4294967295"/>
          </p:nvPr>
        </p:nvSpPr>
        <p:spPr>
          <a:xfrm>
            <a:off x="537591" y="1428750"/>
            <a:ext cx="8570913" cy="1498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若要取数组元素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][j]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的值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如下写法都正确：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*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(a[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]+j)  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(*(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a+i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))[j]  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(*(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a+i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)+j)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28" name="日期占位符 3"/>
          <p:cNvSpPr txBox="1">
            <a:spLocks noGrp="1"/>
          </p:cNvSpPr>
          <p:nvPr/>
        </p:nvSpPr>
        <p:spPr bwMode="auto">
          <a:xfrm>
            <a:off x="250825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A4EF42-A4A2-49DA-8FEC-9D8346FEC7B2}" type="datetime4">
              <a:rPr lang="en-US" altLang="zh-CN" sz="1400">
                <a:solidFill>
                  <a:schemeClr val="accent1"/>
                </a:solidFill>
              </a:rPr>
            </a:fld>
            <a:endParaRPr lang="en-US" altLang="zh-CN" sz="1400">
              <a:solidFill>
                <a:schemeClr val="accent1"/>
              </a:solidFill>
            </a:endParaRP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3414713" y="3168352"/>
            <a:ext cx="3810000" cy="2590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2230" name="Line 5"/>
          <p:cNvSpPr>
            <a:spLocks noChangeShapeType="1"/>
          </p:cNvSpPr>
          <p:nvPr/>
        </p:nvSpPr>
        <p:spPr bwMode="auto">
          <a:xfrm>
            <a:off x="3414713" y="3701752"/>
            <a:ext cx="457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1" name="Line 6"/>
          <p:cNvSpPr>
            <a:spLocks noChangeShapeType="1"/>
          </p:cNvSpPr>
          <p:nvPr/>
        </p:nvSpPr>
        <p:spPr bwMode="auto">
          <a:xfrm>
            <a:off x="3414713" y="4311352"/>
            <a:ext cx="464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2" name="Text Box 10"/>
          <p:cNvSpPr txBox="1">
            <a:spLocks noChangeArrowheads="1"/>
          </p:cNvSpPr>
          <p:nvPr/>
        </p:nvSpPr>
        <p:spPr bwMode="auto">
          <a:xfrm>
            <a:off x="2387600" y="4500265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33" name="Text Box 11"/>
          <p:cNvSpPr txBox="1">
            <a:spLocks noChangeArrowheads="1"/>
          </p:cNvSpPr>
          <p:nvPr/>
        </p:nvSpPr>
        <p:spPr bwMode="auto">
          <a:xfrm>
            <a:off x="4405313" y="4539952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34" name="Line 12"/>
          <p:cNvSpPr>
            <a:spLocks noChangeShapeType="1"/>
          </p:cNvSpPr>
          <p:nvPr/>
        </p:nvSpPr>
        <p:spPr bwMode="auto">
          <a:xfrm>
            <a:off x="3414713" y="5149552"/>
            <a:ext cx="480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5" name="Line 15"/>
          <p:cNvSpPr>
            <a:spLocks noChangeShapeType="1"/>
          </p:cNvSpPr>
          <p:nvPr/>
        </p:nvSpPr>
        <p:spPr bwMode="auto">
          <a:xfrm>
            <a:off x="5548313" y="3168352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6" name="Line 16"/>
          <p:cNvSpPr>
            <a:spLocks noChangeShapeType="1"/>
          </p:cNvSpPr>
          <p:nvPr/>
        </p:nvSpPr>
        <p:spPr bwMode="auto">
          <a:xfrm>
            <a:off x="6732588" y="3168352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7" name="Text Box 17"/>
          <p:cNvSpPr txBox="1">
            <a:spLocks noChangeArrowheads="1"/>
          </p:cNvSpPr>
          <p:nvPr/>
        </p:nvSpPr>
        <p:spPr bwMode="auto">
          <a:xfrm>
            <a:off x="2295525" y="320486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38" name="Text Box 18"/>
          <p:cNvSpPr txBox="1">
            <a:spLocks noChangeArrowheads="1"/>
          </p:cNvSpPr>
          <p:nvPr/>
        </p:nvSpPr>
        <p:spPr bwMode="auto">
          <a:xfrm>
            <a:off x="2257425" y="385256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a[1]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39" name="Text Box 19"/>
          <p:cNvSpPr txBox="1">
            <a:spLocks noChangeArrowheads="1"/>
          </p:cNvSpPr>
          <p:nvPr/>
        </p:nvSpPr>
        <p:spPr bwMode="auto">
          <a:xfrm>
            <a:off x="2330450" y="514796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40" name="Line 24"/>
          <p:cNvSpPr>
            <a:spLocks noChangeShapeType="1"/>
          </p:cNvSpPr>
          <p:nvPr/>
        </p:nvSpPr>
        <p:spPr bwMode="auto">
          <a:xfrm>
            <a:off x="4862513" y="3168352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41" name="Text Box 25"/>
          <p:cNvSpPr txBox="1">
            <a:spLocks noChangeArrowheads="1"/>
          </p:cNvSpPr>
          <p:nvPr/>
        </p:nvSpPr>
        <p:spPr bwMode="auto">
          <a:xfrm>
            <a:off x="4938713" y="4341515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42" name="AutoShape 26"/>
          <p:cNvSpPr>
            <a:spLocks noChangeArrowheads="1"/>
          </p:cNvSpPr>
          <p:nvPr/>
        </p:nvSpPr>
        <p:spPr bwMode="auto">
          <a:xfrm>
            <a:off x="3414713" y="5759152"/>
            <a:ext cx="3810000" cy="8382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2243" name="AutoShape 27"/>
          <p:cNvSpPr>
            <a:spLocks noChangeArrowheads="1"/>
          </p:cNvSpPr>
          <p:nvPr/>
        </p:nvSpPr>
        <p:spPr bwMode="auto">
          <a:xfrm rot="-5400000">
            <a:off x="6081713" y="4311352"/>
            <a:ext cx="3276600" cy="9906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2244" name="Line 28"/>
          <p:cNvSpPr>
            <a:spLocks noChangeShapeType="1"/>
          </p:cNvSpPr>
          <p:nvPr/>
        </p:nvSpPr>
        <p:spPr bwMode="auto">
          <a:xfrm>
            <a:off x="7224713" y="5759152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45" name="Text Box 29"/>
          <p:cNvSpPr txBox="1">
            <a:spLocks noChangeArrowheads="1"/>
          </p:cNvSpPr>
          <p:nvPr/>
        </p:nvSpPr>
        <p:spPr bwMode="auto">
          <a:xfrm>
            <a:off x="5680075" y="3244552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46" name="Text Box 30"/>
          <p:cNvSpPr txBox="1">
            <a:spLocks noChangeArrowheads="1"/>
          </p:cNvSpPr>
          <p:nvPr/>
        </p:nvSpPr>
        <p:spPr bwMode="auto">
          <a:xfrm>
            <a:off x="5678488" y="3777952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a[1][j]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47" name="Text Box 31"/>
          <p:cNvSpPr txBox="1">
            <a:spLocks noChangeArrowheads="1"/>
          </p:cNvSpPr>
          <p:nvPr/>
        </p:nvSpPr>
        <p:spPr bwMode="auto">
          <a:xfrm>
            <a:off x="5749925" y="5209877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48" name="Text Box 29"/>
          <p:cNvSpPr txBox="1">
            <a:spLocks noChangeArrowheads="1"/>
          </p:cNvSpPr>
          <p:nvPr/>
        </p:nvSpPr>
        <p:spPr bwMode="auto">
          <a:xfrm>
            <a:off x="3635375" y="3238202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4970463" y="3022302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50" name="Text Box 25"/>
          <p:cNvSpPr txBox="1">
            <a:spLocks noChangeArrowheads="1"/>
          </p:cNvSpPr>
          <p:nvPr/>
        </p:nvSpPr>
        <p:spPr bwMode="auto">
          <a:xfrm>
            <a:off x="6732588" y="3022302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51" name="Text Box 11"/>
          <p:cNvSpPr txBox="1">
            <a:spLocks noChangeArrowheads="1"/>
          </p:cNvSpPr>
          <p:nvPr/>
        </p:nvSpPr>
        <p:spPr bwMode="auto">
          <a:xfrm>
            <a:off x="4405313" y="3830340"/>
            <a:ext cx="671512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52" name="Text Box 25"/>
          <p:cNvSpPr txBox="1">
            <a:spLocks noChangeArrowheads="1"/>
          </p:cNvSpPr>
          <p:nvPr/>
        </p:nvSpPr>
        <p:spPr bwMode="auto">
          <a:xfrm>
            <a:off x="4970463" y="3598565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53" name="Text Box 25"/>
          <p:cNvSpPr txBox="1">
            <a:spLocks noChangeArrowheads="1"/>
          </p:cNvSpPr>
          <p:nvPr/>
        </p:nvSpPr>
        <p:spPr bwMode="auto">
          <a:xfrm>
            <a:off x="4970463" y="5035252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54" name="Text Box 11"/>
          <p:cNvSpPr txBox="1">
            <a:spLocks noChangeArrowheads="1"/>
          </p:cNvSpPr>
          <p:nvPr/>
        </p:nvSpPr>
        <p:spPr bwMode="auto">
          <a:xfrm>
            <a:off x="4356100" y="5830590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55" name="Text Box 25"/>
          <p:cNvSpPr txBox="1">
            <a:spLocks noChangeArrowheads="1"/>
          </p:cNvSpPr>
          <p:nvPr/>
        </p:nvSpPr>
        <p:spPr bwMode="auto">
          <a:xfrm>
            <a:off x="4970463" y="5687715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56" name="Text Box 11"/>
          <p:cNvSpPr txBox="1">
            <a:spLocks noChangeArrowheads="1"/>
          </p:cNvSpPr>
          <p:nvPr/>
        </p:nvSpPr>
        <p:spPr bwMode="auto">
          <a:xfrm>
            <a:off x="5916613" y="4568527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57" name="Text Box 29"/>
          <p:cNvSpPr txBox="1">
            <a:spLocks noChangeArrowheads="1"/>
          </p:cNvSpPr>
          <p:nvPr/>
        </p:nvSpPr>
        <p:spPr bwMode="auto">
          <a:xfrm>
            <a:off x="3635375" y="5254327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58" name="Text Box 10"/>
          <p:cNvSpPr txBox="1">
            <a:spLocks noChangeArrowheads="1"/>
          </p:cNvSpPr>
          <p:nvPr/>
        </p:nvSpPr>
        <p:spPr bwMode="auto">
          <a:xfrm>
            <a:off x="2387600" y="5816302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59" name="Text Box 29"/>
          <p:cNvSpPr txBox="1">
            <a:spLocks noChangeArrowheads="1"/>
          </p:cNvSpPr>
          <p:nvPr/>
        </p:nvSpPr>
        <p:spPr bwMode="auto">
          <a:xfrm>
            <a:off x="7235825" y="3239790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a[0][n-1]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graphicFrame>
        <p:nvGraphicFramePr>
          <p:cNvPr id="59446" name="Group 54"/>
          <p:cNvGraphicFramePr>
            <a:graphicFrameLocks noGrp="1"/>
          </p:cNvGraphicFramePr>
          <p:nvPr/>
        </p:nvGraphicFramePr>
        <p:xfrm>
          <a:off x="2151063" y="3046115"/>
          <a:ext cx="865187" cy="3325814"/>
        </p:xfrm>
        <a:graphic>
          <a:graphicData uri="http://schemas.openxmlformats.org/drawingml/2006/table">
            <a:tbl>
              <a:tblPr/>
              <a:tblGrid>
                <a:gridCol w="865187"/>
              </a:tblGrid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74" name="Line 7"/>
          <p:cNvSpPr>
            <a:spLocks noChangeShapeType="1"/>
          </p:cNvSpPr>
          <p:nvPr/>
        </p:nvSpPr>
        <p:spPr bwMode="auto">
          <a:xfrm>
            <a:off x="1209675" y="3352502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75" name="Text Box 21"/>
          <p:cNvSpPr txBox="1">
            <a:spLocks noChangeArrowheads="1"/>
          </p:cNvSpPr>
          <p:nvPr/>
        </p:nvSpPr>
        <p:spPr bwMode="auto">
          <a:xfrm>
            <a:off x="1385888" y="300801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76" name="Line 52"/>
          <p:cNvSpPr>
            <a:spLocks noChangeShapeType="1"/>
          </p:cNvSpPr>
          <p:nvPr/>
        </p:nvSpPr>
        <p:spPr bwMode="auto">
          <a:xfrm>
            <a:off x="2844800" y="3379490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77" name="Line 53"/>
          <p:cNvSpPr>
            <a:spLocks noChangeShapeType="1"/>
          </p:cNvSpPr>
          <p:nvPr/>
        </p:nvSpPr>
        <p:spPr bwMode="auto">
          <a:xfrm>
            <a:off x="2844800" y="4046240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78" name="Line 56"/>
          <p:cNvSpPr>
            <a:spLocks noChangeShapeType="1"/>
          </p:cNvSpPr>
          <p:nvPr/>
        </p:nvSpPr>
        <p:spPr bwMode="auto">
          <a:xfrm>
            <a:off x="2773363" y="5349577"/>
            <a:ext cx="5762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79" name="Line 7"/>
          <p:cNvSpPr>
            <a:spLocks noChangeShapeType="1"/>
          </p:cNvSpPr>
          <p:nvPr/>
        </p:nvSpPr>
        <p:spPr bwMode="auto">
          <a:xfrm>
            <a:off x="1209675" y="3377902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80" name="Line 7"/>
          <p:cNvSpPr>
            <a:spLocks noChangeShapeType="1"/>
          </p:cNvSpPr>
          <p:nvPr/>
        </p:nvSpPr>
        <p:spPr bwMode="auto">
          <a:xfrm>
            <a:off x="1209675" y="3363615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81" name="Line 8"/>
          <p:cNvSpPr>
            <a:spLocks noChangeShapeType="1"/>
          </p:cNvSpPr>
          <p:nvPr/>
        </p:nvSpPr>
        <p:spPr bwMode="auto">
          <a:xfrm>
            <a:off x="1209675" y="4008140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82" name="Text Box 10"/>
          <p:cNvSpPr txBox="1">
            <a:spLocks noChangeArrowheads="1"/>
          </p:cNvSpPr>
          <p:nvPr/>
        </p:nvSpPr>
        <p:spPr bwMode="auto">
          <a:xfrm>
            <a:off x="1143000" y="4333577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83" name="Line 13"/>
          <p:cNvSpPr>
            <a:spLocks noChangeShapeType="1"/>
          </p:cNvSpPr>
          <p:nvPr/>
        </p:nvSpPr>
        <p:spPr bwMode="auto">
          <a:xfrm>
            <a:off x="1209675" y="5344815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84" name="Text Box 22"/>
          <p:cNvSpPr txBox="1">
            <a:spLocks noChangeArrowheads="1"/>
          </p:cNvSpPr>
          <p:nvPr/>
        </p:nvSpPr>
        <p:spPr bwMode="auto">
          <a:xfrm>
            <a:off x="1143000" y="3690640"/>
            <a:ext cx="992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a＋1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85" name="Text Box 23"/>
          <p:cNvSpPr txBox="1">
            <a:spLocks noChangeArrowheads="1"/>
          </p:cNvSpPr>
          <p:nvPr/>
        </p:nvSpPr>
        <p:spPr bwMode="auto">
          <a:xfrm>
            <a:off x="1214438" y="502096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a＋i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2" name="标题 4"/>
          <p:cNvSpPr/>
          <p:nvPr>
            <p:custDataLst>
              <p:tags r:id="rId1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指针与二维数组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矩形 59"/>
          <p:cNvSpPr>
            <a:spLocks noChangeArrowheads="1"/>
          </p:cNvSpPr>
          <p:nvPr/>
        </p:nvSpPr>
        <p:spPr bwMode="auto">
          <a:xfrm>
            <a:off x="611188" y="1430338"/>
            <a:ext cx="8072437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如上所述，二维数组</a:t>
            </a:r>
            <a:r>
              <a:rPr lang="en-US" altLang="zh-CN" sz="2800" b="1">
                <a:solidFill>
                  <a:srgbClr val="FF0000"/>
                </a:solidFill>
              </a:rPr>
              <a:t>a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隐含有两个指针（地址）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二维数组首地址： </a:t>
            </a:r>
            <a:r>
              <a:rPr lang="en-US" altLang="zh-CN" sz="3200" b="1">
                <a:solidFill>
                  <a:srgbClr val="FF0000"/>
                </a:solidFill>
              </a:rPr>
              <a:t>a</a:t>
            </a:r>
            <a:endParaRPr lang="en-US" altLang="zh-CN" sz="3200" b="1">
              <a:solidFill>
                <a:srgbClr val="FF0000"/>
              </a:solidFill>
            </a:endParaRPr>
          </a:p>
          <a:p>
            <a:pPr lvl="1" eaLnBrk="1" hangingPunct="1"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二维数组的行下标为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那行一维数组的首地址：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1">
                <a:solidFill>
                  <a:srgbClr val="FF0000"/>
                </a:solidFill>
              </a:rPr>
              <a:t>a[i]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57375" y="3214688"/>
            <a:ext cx="1285875" cy="3643312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343275" y="3475038"/>
            <a:ext cx="3810000" cy="2590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3343275" y="4008438"/>
            <a:ext cx="457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3343275" y="4618038"/>
            <a:ext cx="464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55" name="Text Box 10"/>
          <p:cNvSpPr txBox="1">
            <a:spLocks noChangeArrowheads="1"/>
          </p:cNvSpPr>
          <p:nvPr/>
        </p:nvSpPr>
        <p:spPr bwMode="auto">
          <a:xfrm>
            <a:off x="2316163" y="4856163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56" name="Text Box 11"/>
          <p:cNvSpPr txBox="1">
            <a:spLocks noChangeArrowheads="1"/>
          </p:cNvSpPr>
          <p:nvPr/>
        </p:nvSpPr>
        <p:spPr bwMode="auto">
          <a:xfrm>
            <a:off x="4333875" y="4846638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57" name="Line 12"/>
          <p:cNvSpPr>
            <a:spLocks noChangeShapeType="1"/>
          </p:cNvSpPr>
          <p:nvPr/>
        </p:nvSpPr>
        <p:spPr bwMode="auto">
          <a:xfrm>
            <a:off x="3343275" y="5456238"/>
            <a:ext cx="480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58" name="Line 15"/>
          <p:cNvSpPr>
            <a:spLocks noChangeShapeType="1"/>
          </p:cNvSpPr>
          <p:nvPr/>
        </p:nvSpPr>
        <p:spPr bwMode="auto">
          <a:xfrm>
            <a:off x="5476875" y="3475038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59" name="Line 16"/>
          <p:cNvSpPr>
            <a:spLocks noChangeShapeType="1"/>
          </p:cNvSpPr>
          <p:nvPr/>
        </p:nvSpPr>
        <p:spPr bwMode="auto">
          <a:xfrm>
            <a:off x="6661150" y="3475038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0" name="Text Box 17"/>
          <p:cNvSpPr txBox="1">
            <a:spLocks noChangeArrowheads="1"/>
          </p:cNvSpPr>
          <p:nvPr/>
        </p:nvSpPr>
        <p:spPr bwMode="auto">
          <a:xfrm>
            <a:off x="2224088" y="356076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a[0]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3261" name="Text Box 18"/>
          <p:cNvSpPr txBox="1">
            <a:spLocks noChangeArrowheads="1"/>
          </p:cNvSpPr>
          <p:nvPr/>
        </p:nvSpPr>
        <p:spPr bwMode="auto">
          <a:xfrm>
            <a:off x="2185988" y="420846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a[1]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3262" name="Text Box 19"/>
          <p:cNvSpPr txBox="1">
            <a:spLocks noChangeArrowheads="1"/>
          </p:cNvSpPr>
          <p:nvPr/>
        </p:nvSpPr>
        <p:spPr bwMode="auto">
          <a:xfrm>
            <a:off x="2259013" y="550386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a[i]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3263" name="Line 24"/>
          <p:cNvSpPr>
            <a:spLocks noChangeShapeType="1"/>
          </p:cNvSpPr>
          <p:nvPr/>
        </p:nvSpPr>
        <p:spPr bwMode="auto">
          <a:xfrm>
            <a:off x="4791075" y="3357563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4" name="Text Box 25"/>
          <p:cNvSpPr txBox="1">
            <a:spLocks noChangeArrowheads="1"/>
          </p:cNvSpPr>
          <p:nvPr/>
        </p:nvSpPr>
        <p:spPr bwMode="auto">
          <a:xfrm>
            <a:off x="4867275" y="46482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65" name="AutoShape 26"/>
          <p:cNvSpPr>
            <a:spLocks noChangeArrowheads="1"/>
          </p:cNvSpPr>
          <p:nvPr/>
        </p:nvSpPr>
        <p:spPr bwMode="auto">
          <a:xfrm>
            <a:off x="3343275" y="5948363"/>
            <a:ext cx="3810000" cy="8382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3266" name="AutoShape 27"/>
          <p:cNvSpPr>
            <a:spLocks noChangeArrowheads="1"/>
          </p:cNvSpPr>
          <p:nvPr/>
        </p:nvSpPr>
        <p:spPr bwMode="auto">
          <a:xfrm rot="-5400000">
            <a:off x="6010275" y="4618038"/>
            <a:ext cx="3276600" cy="9906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3267" name="Line 28"/>
          <p:cNvSpPr>
            <a:spLocks noChangeShapeType="1"/>
          </p:cNvSpPr>
          <p:nvPr/>
        </p:nvSpPr>
        <p:spPr bwMode="auto">
          <a:xfrm>
            <a:off x="7153275" y="6065838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8" name="Text Box 29"/>
          <p:cNvSpPr txBox="1">
            <a:spLocks noChangeArrowheads="1"/>
          </p:cNvSpPr>
          <p:nvPr/>
        </p:nvSpPr>
        <p:spPr bwMode="auto">
          <a:xfrm>
            <a:off x="5608638" y="355123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69" name="Text Box 30"/>
          <p:cNvSpPr txBox="1">
            <a:spLocks noChangeArrowheads="1"/>
          </p:cNvSpPr>
          <p:nvPr/>
        </p:nvSpPr>
        <p:spPr bwMode="auto">
          <a:xfrm>
            <a:off x="5607050" y="408463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a[1][j]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0" name="Text Box 31"/>
          <p:cNvSpPr txBox="1">
            <a:spLocks noChangeArrowheads="1"/>
          </p:cNvSpPr>
          <p:nvPr/>
        </p:nvSpPr>
        <p:spPr bwMode="auto">
          <a:xfrm>
            <a:off x="5678488" y="5516563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1" name="Text Box 29"/>
          <p:cNvSpPr txBox="1">
            <a:spLocks noChangeArrowheads="1"/>
          </p:cNvSpPr>
          <p:nvPr/>
        </p:nvSpPr>
        <p:spPr bwMode="auto">
          <a:xfrm>
            <a:off x="3563938" y="3544888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2" name="Text Box 25"/>
          <p:cNvSpPr txBox="1">
            <a:spLocks noChangeArrowheads="1"/>
          </p:cNvSpPr>
          <p:nvPr/>
        </p:nvSpPr>
        <p:spPr bwMode="auto">
          <a:xfrm>
            <a:off x="4899025" y="332898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6661150" y="332898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4" name="Text Box 11"/>
          <p:cNvSpPr txBox="1">
            <a:spLocks noChangeArrowheads="1"/>
          </p:cNvSpPr>
          <p:nvPr/>
        </p:nvSpPr>
        <p:spPr bwMode="auto">
          <a:xfrm>
            <a:off x="4333875" y="4137025"/>
            <a:ext cx="671513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5" name="Text Box 25"/>
          <p:cNvSpPr txBox="1">
            <a:spLocks noChangeArrowheads="1"/>
          </p:cNvSpPr>
          <p:nvPr/>
        </p:nvSpPr>
        <p:spPr bwMode="auto">
          <a:xfrm>
            <a:off x="4899025" y="390525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6" name="Text Box 25"/>
          <p:cNvSpPr txBox="1">
            <a:spLocks noChangeArrowheads="1"/>
          </p:cNvSpPr>
          <p:nvPr/>
        </p:nvSpPr>
        <p:spPr bwMode="auto">
          <a:xfrm>
            <a:off x="4899025" y="53419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7" name="Text Box 11"/>
          <p:cNvSpPr txBox="1">
            <a:spLocks noChangeArrowheads="1"/>
          </p:cNvSpPr>
          <p:nvPr/>
        </p:nvSpPr>
        <p:spPr bwMode="auto">
          <a:xfrm>
            <a:off x="4284663" y="6137275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8" name="Text Box 25"/>
          <p:cNvSpPr txBox="1">
            <a:spLocks noChangeArrowheads="1"/>
          </p:cNvSpPr>
          <p:nvPr/>
        </p:nvSpPr>
        <p:spPr bwMode="auto">
          <a:xfrm>
            <a:off x="4899025" y="59944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9" name="Text Box 11"/>
          <p:cNvSpPr txBox="1">
            <a:spLocks noChangeArrowheads="1"/>
          </p:cNvSpPr>
          <p:nvPr/>
        </p:nvSpPr>
        <p:spPr bwMode="auto">
          <a:xfrm>
            <a:off x="5845175" y="4875213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80" name="Text Box 29"/>
          <p:cNvSpPr txBox="1">
            <a:spLocks noChangeArrowheads="1"/>
          </p:cNvSpPr>
          <p:nvPr/>
        </p:nvSpPr>
        <p:spPr bwMode="auto">
          <a:xfrm>
            <a:off x="3563938" y="5561013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81" name="Text Box 10"/>
          <p:cNvSpPr txBox="1">
            <a:spLocks noChangeArrowheads="1"/>
          </p:cNvSpPr>
          <p:nvPr/>
        </p:nvSpPr>
        <p:spPr bwMode="auto">
          <a:xfrm>
            <a:off x="2316163" y="617220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82" name="Text Box 29"/>
          <p:cNvSpPr txBox="1">
            <a:spLocks noChangeArrowheads="1"/>
          </p:cNvSpPr>
          <p:nvPr/>
        </p:nvSpPr>
        <p:spPr bwMode="auto">
          <a:xfrm>
            <a:off x="7164388" y="3544888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a[0][n-1]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graphicFrame>
        <p:nvGraphicFramePr>
          <p:cNvPr id="94" name="Group 54"/>
          <p:cNvGraphicFramePr>
            <a:graphicFrameLocks noGrp="1"/>
          </p:cNvGraphicFramePr>
          <p:nvPr/>
        </p:nvGraphicFramePr>
        <p:xfrm>
          <a:off x="2071688" y="3357563"/>
          <a:ext cx="928687" cy="3429001"/>
        </p:xfrm>
        <a:graphic>
          <a:graphicData uri="http://schemas.openxmlformats.org/drawingml/2006/table">
            <a:tbl>
              <a:tblPr/>
              <a:tblGrid>
                <a:gridCol w="928687"/>
              </a:tblGrid>
              <a:tr h="6972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97" name="Line 52"/>
          <p:cNvSpPr>
            <a:spLocks noChangeShapeType="1"/>
          </p:cNvSpPr>
          <p:nvPr/>
        </p:nvSpPr>
        <p:spPr bwMode="auto">
          <a:xfrm>
            <a:off x="2771775" y="3786188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98" name="Line 53"/>
          <p:cNvSpPr>
            <a:spLocks noChangeShapeType="1"/>
          </p:cNvSpPr>
          <p:nvPr/>
        </p:nvSpPr>
        <p:spPr bwMode="auto">
          <a:xfrm>
            <a:off x="2771775" y="4429125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99" name="Line 56"/>
          <p:cNvSpPr>
            <a:spLocks noChangeShapeType="1"/>
          </p:cNvSpPr>
          <p:nvPr/>
        </p:nvSpPr>
        <p:spPr bwMode="auto">
          <a:xfrm>
            <a:off x="2781300" y="5715000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300" name="Line 7"/>
          <p:cNvSpPr>
            <a:spLocks noChangeShapeType="1"/>
          </p:cNvSpPr>
          <p:nvPr/>
        </p:nvSpPr>
        <p:spPr bwMode="auto">
          <a:xfrm>
            <a:off x="1143000" y="3786188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301" name="Text Box 21"/>
          <p:cNvSpPr txBox="1">
            <a:spLocks noChangeArrowheads="1"/>
          </p:cNvSpPr>
          <p:nvPr/>
        </p:nvSpPr>
        <p:spPr bwMode="auto">
          <a:xfrm>
            <a:off x="1314450" y="3201988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a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" name="标题 4"/>
          <p:cNvSpPr/>
          <p:nvPr>
            <p:custDataLst>
              <p:tags r:id="rId1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指针与二维数组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1"/>
          <p:cNvSpPr>
            <a:spLocks noGrp="1"/>
          </p:cNvSpPr>
          <p:nvPr>
            <p:ph type="dt" sz="quarter" idx="10"/>
          </p:nvPr>
        </p:nvSpPr>
        <p:spPr>
          <a:xfrm>
            <a:off x="468313" y="6613525"/>
            <a:ext cx="2133600" cy="244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471F246-7E7D-4D75-8E90-210EFBBD1E4B}" type="datetime4">
              <a:rPr lang="en-US" altLang="zh-CN" sz="1400" smtClean="0">
                <a:solidFill>
                  <a:schemeClr val="accent1"/>
                </a:solidFill>
              </a:rPr>
            </a:fld>
            <a:endParaRPr lang="en-US" altLang="zh-CN" sz="1400" smtClean="0">
              <a:solidFill>
                <a:schemeClr val="accent1"/>
              </a:solidFill>
            </a:endParaRPr>
          </a:p>
        </p:txBody>
      </p:sp>
      <p:sp>
        <p:nvSpPr>
          <p:cNvPr id="54275" name="TextBox 2"/>
          <p:cNvSpPr txBox="1">
            <a:spLocks noChangeArrowheads="1"/>
          </p:cNvSpPr>
          <p:nvPr/>
        </p:nvSpPr>
        <p:spPr bwMode="auto">
          <a:xfrm>
            <a:off x="684213" y="1916832"/>
            <a:ext cx="8001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若考虑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，我们自己另外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定义一个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指针变量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，来保存二维数组的这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两种隐含的地址，那么就可以使用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我们自己的指针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对数组进行处理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4277" name="矩形 59"/>
          <p:cNvSpPr>
            <a:spLocks noChangeArrowheads="1"/>
          </p:cNvSpPr>
          <p:nvPr/>
        </p:nvSpPr>
        <p:spPr bwMode="auto">
          <a:xfrm>
            <a:off x="611188" y="3879850"/>
            <a:ext cx="8072437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二维数组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隐含有两个指针（地址）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二维数组首地址： </a:t>
            </a:r>
            <a:r>
              <a:rPr lang="en-US" altLang="zh-CN" sz="3200" b="1" dirty="0">
                <a:solidFill>
                  <a:srgbClr val="FF0000"/>
                </a:solidFill>
              </a:rPr>
              <a:t>a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lvl="1" eaLnBrk="1" hangingPunct="1"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二维数组的行下标为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那行一维数组的首地址：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a[</a:t>
            </a:r>
            <a:r>
              <a:rPr lang="en-US" altLang="zh-CN" sz="3200" b="1" dirty="0" err="1">
                <a:solidFill>
                  <a:srgbClr val="FF0000"/>
                </a:solidFill>
              </a:rPr>
              <a:t>i</a:t>
            </a:r>
            <a:r>
              <a:rPr lang="en-US" altLang="zh-CN" sz="3200" b="1" dirty="0">
                <a:solidFill>
                  <a:srgbClr val="FF0000"/>
                </a:solidFill>
              </a:rPr>
              <a:t>]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50205" name="标题 4"/>
          <p:cNvSpPr/>
          <p:nvPr>
            <p:custDataLst>
              <p:tags r:id="rId1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指针与二维数组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67880" y="260648"/>
            <a:ext cx="6324600" cy="5334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指针概览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9838" y="1940878"/>
            <a:ext cx="4654550" cy="3000375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指针基本概念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指针变量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指针与数组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指针与函数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571625"/>
            <a:ext cx="8229600" cy="264318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r>
              <a:rPr lang="zh-CN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定义指针变量要保存二维数组的首地址</a:t>
            </a:r>
            <a:r>
              <a:rPr lang="en-US" altLang="zh-CN" sz="4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sz="4000" b="1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a[2][3]={{1,2,3}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{4,5,6}};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为指针变量；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p = a;  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299" name="Rectangle 3"/>
          <p:cNvSpPr txBox="1">
            <a:spLocks noChangeArrowheads="1"/>
          </p:cNvSpPr>
          <p:nvPr/>
        </p:nvSpPr>
        <p:spPr bwMode="auto">
          <a:xfrm>
            <a:off x="179705" y="3919220"/>
            <a:ext cx="8785225" cy="26060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2605" indent="-34798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1155" lvl="1" indent="0"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若要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 = 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应该是同样的数据类型；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0">
              <a:spcBef>
                <a:spcPct val="0"/>
              </a:spcBef>
              <a:buSzPct val="50000"/>
              <a:buFont typeface="Wingdings 2" panose="05020102010507070707" pitchFamily="18" charset="2"/>
              <a:buNone/>
            </a:pP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0">
              <a:spcBef>
                <a:spcPct val="0"/>
              </a:spcBef>
              <a:buSzPct val="50000"/>
              <a:buFont typeface="Wingdings 2" panose="05020102010507070707" pitchFamily="18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二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维数组名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指向二维数组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一行元素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的首地址，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第一行是包含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个元素的一维数组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0">
              <a:spcBef>
                <a:spcPct val="0"/>
              </a:spcBef>
              <a:buSzPct val="50000"/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那么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指针变量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也必须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被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定义为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“指向包含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个元素的一维数组”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这样的数据结构</a:t>
            </a:r>
            <a:endParaRPr lang="zh-CN" altLang="en-US" sz="2400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205" name="标题 4"/>
          <p:cNvSpPr/>
          <p:nvPr>
            <p:custDataLst>
              <p:tags r:id="rId1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指针与二维数组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827135" cy="5026025"/>
          </a:xfrm>
        </p:spPr>
        <p:txBody>
          <a:bodyPr/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要定义成：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指向包含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个元素的一维数组的指针变量</a:t>
            </a:r>
            <a:endParaRPr lang="zh-CN" alt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定义格式：  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数据类型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 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（*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变量名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[&lt;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常量表达式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&gt;] ;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例如：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a[2][3]={{1,2,3},{4,5,6}};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(* p)[3];  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指向包含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个元素的一维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         //</a:t>
            </a:r>
            <a:r>
              <a:rPr lang="zh-CN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每个元素是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zh-CN" altLang="en-US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类型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p = a;  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2" indent="8445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定义的指针变量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准备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指向一个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包含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元素的一维数组</a:t>
            </a:r>
            <a:endParaRPr lang="zh-CN" altLang="en-US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2" indent="8445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p=a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使得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指向二维数组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205" name="标题 4"/>
          <p:cNvSpPr/>
          <p:nvPr>
            <p:custDataLst>
              <p:tags r:id="rId1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指针与二维数组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0" y="260350"/>
            <a:ext cx="6324600" cy="5334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40768"/>
            <a:ext cx="8893175" cy="1560587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若：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a[2][3]={{1,2,3},{4,5,6}};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b="1" dirty="0" err="1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(* p)[3];</a:t>
            </a:r>
            <a:endParaRPr lang="en-US" altLang="zh-CN" sz="2800" b="1" dirty="0" smtClean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p = a; 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p++;    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p++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a[1]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，二维数组行下标为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的行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57375" y="3214688"/>
            <a:ext cx="1285875" cy="3643312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3343275" y="3475038"/>
            <a:ext cx="3810000" cy="2590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7350" name="Line 5"/>
          <p:cNvSpPr>
            <a:spLocks noChangeShapeType="1"/>
          </p:cNvSpPr>
          <p:nvPr/>
        </p:nvSpPr>
        <p:spPr bwMode="auto">
          <a:xfrm>
            <a:off x="3343275" y="4008438"/>
            <a:ext cx="457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51" name="Line 6"/>
          <p:cNvSpPr>
            <a:spLocks noChangeShapeType="1"/>
          </p:cNvSpPr>
          <p:nvPr/>
        </p:nvSpPr>
        <p:spPr bwMode="auto">
          <a:xfrm>
            <a:off x="3343275" y="4618038"/>
            <a:ext cx="464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52" name="Text Box 10"/>
          <p:cNvSpPr txBox="1">
            <a:spLocks noChangeArrowheads="1"/>
          </p:cNvSpPr>
          <p:nvPr/>
        </p:nvSpPr>
        <p:spPr bwMode="auto">
          <a:xfrm>
            <a:off x="2316163" y="4856163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53" name="Text Box 11"/>
          <p:cNvSpPr txBox="1">
            <a:spLocks noChangeArrowheads="1"/>
          </p:cNvSpPr>
          <p:nvPr/>
        </p:nvSpPr>
        <p:spPr bwMode="auto">
          <a:xfrm>
            <a:off x="4333875" y="4846638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54" name="Line 12"/>
          <p:cNvSpPr>
            <a:spLocks noChangeShapeType="1"/>
          </p:cNvSpPr>
          <p:nvPr/>
        </p:nvSpPr>
        <p:spPr bwMode="auto">
          <a:xfrm>
            <a:off x="3343275" y="5456238"/>
            <a:ext cx="480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55" name="Line 15"/>
          <p:cNvSpPr>
            <a:spLocks noChangeShapeType="1"/>
          </p:cNvSpPr>
          <p:nvPr/>
        </p:nvSpPr>
        <p:spPr bwMode="auto">
          <a:xfrm>
            <a:off x="5476875" y="3475038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56" name="Line 16"/>
          <p:cNvSpPr>
            <a:spLocks noChangeShapeType="1"/>
          </p:cNvSpPr>
          <p:nvPr/>
        </p:nvSpPr>
        <p:spPr bwMode="auto">
          <a:xfrm>
            <a:off x="6661150" y="3475038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57" name="Text Box 17"/>
          <p:cNvSpPr txBox="1">
            <a:spLocks noChangeArrowheads="1"/>
          </p:cNvSpPr>
          <p:nvPr/>
        </p:nvSpPr>
        <p:spPr bwMode="auto">
          <a:xfrm>
            <a:off x="2224088" y="356076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a[0]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7358" name="Text Box 18"/>
          <p:cNvSpPr txBox="1">
            <a:spLocks noChangeArrowheads="1"/>
          </p:cNvSpPr>
          <p:nvPr/>
        </p:nvSpPr>
        <p:spPr bwMode="auto">
          <a:xfrm>
            <a:off x="2185988" y="420846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a[1]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7359" name="Text Box 19"/>
          <p:cNvSpPr txBox="1">
            <a:spLocks noChangeArrowheads="1"/>
          </p:cNvSpPr>
          <p:nvPr/>
        </p:nvSpPr>
        <p:spPr bwMode="auto">
          <a:xfrm>
            <a:off x="2259013" y="550386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a[i]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7360" name="Line 24"/>
          <p:cNvSpPr>
            <a:spLocks noChangeShapeType="1"/>
          </p:cNvSpPr>
          <p:nvPr/>
        </p:nvSpPr>
        <p:spPr bwMode="auto">
          <a:xfrm>
            <a:off x="4791075" y="3357563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61" name="Text Box 25"/>
          <p:cNvSpPr txBox="1">
            <a:spLocks noChangeArrowheads="1"/>
          </p:cNvSpPr>
          <p:nvPr/>
        </p:nvSpPr>
        <p:spPr bwMode="auto">
          <a:xfrm>
            <a:off x="4867275" y="46482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62" name="AutoShape 26"/>
          <p:cNvSpPr>
            <a:spLocks noChangeArrowheads="1"/>
          </p:cNvSpPr>
          <p:nvPr/>
        </p:nvSpPr>
        <p:spPr bwMode="auto">
          <a:xfrm>
            <a:off x="3343275" y="5948363"/>
            <a:ext cx="3810000" cy="8382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7363" name="AutoShape 27"/>
          <p:cNvSpPr>
            <a:spLocks noChangeArrowheads="1"/>
          </p:cNvSpPr>
          <p:nvPr/>
        </p:nvSpPr>
        <p:spPr bwMode="auto">
          <a:xfrm rot="-5400000">
            <a:off x="6010275" y="4618038"/>
            <a:ext cx="3276600" cy="9906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7364" name="Line 28"/>
          <p:cNvSpPr>
            <a:spLocks noChangeShapeType="1"/>
          </p:cNvSpPr>
          <p:nvPr/>
        </p:nvSpPr>
        <p:spPr bwMode="auto">
          <a:xfrm>
            <a:off x="7153275" y="6065838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65" name="Text Box 29"/>
          <p:cNvSpPr txBox="1">
            <a:spLocks noChangeArrowheads="1"/>
          </p:cNvSpPr>
          <p:nvPr/>
        </p:nvSpPr>
        <p:spPr bwMode="auto">
          <a:xfrm>
            <a:off x="5608638" y="355123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66" name="Text Box 30"/>
          <p:cNvSpPr txBox="1">
            <a:spLocks noChangeArrowheads="1"/>
          </p:cNvSpPr>
          <p:nvPr/>
        </p:nvSpPr>
        <p:spPr bwMode="auto">
          <a:xfrm>
            <a:off x="5607050" y="408463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a[1][j]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67" name="Text Box 31"/>
          <p:cNvSpPr txBox="1">
            <a:spLocks noChangeArrowheads="1"/>
          </p:cNvSpPr>
          <p:nvPr/>
        </p:nvSpPr>
        <p:spPr bwMode="auto">
          <a:xfrm>
            <a:off x="5678488" y="5516563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68" name="Text Box 29"/>
          <p:cNvSpPr txBox="1">
            <a:spLocks noChangeArrowheads="1"/>
          </p:cNvSpPr>
          <p:nvPr/>
        </p:nvSpPr>
        <p:spPr bwMode="auto">
          <a:xfrm>
            <a:off x="3563938" y="3544888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4899025" y="332898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70" name="Text Box 25"/>
          <p:cNvSpPr txBox="1">
            <a:spLocks noChangeArrowheads="1"/>
          </p:cNvSpPr>
          <p:nvPr/>
        </p:nvSpPr>
        <p:spPr bwMode="auto">
          <a:xfrm>
            <a:off x="6661150" y="332898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71" name="Text Box 11"/>
          <p:cNvSpPr txBox="1">
            <a:spLocks noChangeArrowheads="1"/>
          </p:cNvSpPr>
          <p:nvPr/>
        </p:nvSpPr>
        <p:spPr bwMode="auto">
          <a:xfrm>
            <a:off x="4333875" y="4137025"/>
            <a:ext cx="671513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72" name="Text Box 25"/>
          <p:cNvSpPr txBox="1">
            <a:spLocks noChangeArrowheads="1"/>
          </p:cNvSpPr>
          <p:nvPr/>
        </p:nvSpPr>
        <p:spPr bwMode="auto">
          <a:xfrm>
            <a:off x="4899025" y="390525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73" name="Text Box 25"/>
          <p:cNvSpPr txBox="1">
            <a:spLocks noChangeArrowheads="1"/>
          </p:cNvSpPr>
          <p:nvPr/>
        </p:nvSpPr>
        <p:spPr bwMode="auto">
          <a:xfrm>
            <a:off x="4899025" y="53419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74" name="Text Box 11"/>
          <p:cNvSpPr txBox="1">
            <a:spLocks noChangeArrowheads="1"/>
          </p:cNvSpPr>
          <p:nvPr/>
        </p:nvSpPr>
        <p:spPr bwMode="auto">
          <a:xfrm>
            <a:off x="4284663" y="6137275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75" name="Text Box 25"/>
          <p:cNvSpPr txBox="1">
            <a:spLocks noChangeArrowheads="1"/>
          </p:cNvSpPr>
          <p:nvPr/>
        </p:nvSpPr>
        <p:spPr bwMode="auto">
          <a:xfrm>
            <a:off x="4899025" y="59944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76" name="Text Box 11"/>
          <p:cNvSpPr txBox="1">
            <a:spLocks noChangeArrowheads="1"/>
          </p:cNvSpPr>
          <p:nvPr/>
        </p:nvSpPr>
        <p:spPr bwMode="auto">
          <a:xfrm>
            <a:off x="5845175" y="4875213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77" name="Text Box 29"/>
          <p:cNvSpPr txBox="1">
            <a:spLocks noChangeArrowheads="1"/>
          </p:cNvSpPr>
          <p:nvPr/>
        </p:nvSpPr>
        <p:spPr bwMode="auto">
          <a:xfrm>
            <a:off x="3563938" y="5561013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78" name="Text Box 10"/>
          <p:cNvSpPr txBox="1">
            <a:spLocks noChangeArrowheads="1"/>
          </p:cNvSpPr>
          <p:nvPr/>
        </p:nvSpPr>
        <p:spPr bwMode="auto">
          <a:xfrm>
            <a:off x="2316163" y="617220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79" name="Text Box 29"/>
          <p:cNvSpPr txBox="1">
            <a:spLocks noChangeArrowheads="1"/>
          </p:cNvSpPr>
          <p:nvPr/>
        </p:nvSpPr>
        <p:spPr bwMode="auto">
          <a:xfrm>
            <a:off x="7164388" y="3544888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a[0][n-1]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graphicFrame>
        <p:nvGraphicFramePr>
          <p:cNvPr id="94" name="Group 54"/>
          <p:cNvGraphicFramePr>
            <a:graphicFrameLocks noGrp="1"/>
          </p:cNvGraphicFramePr>
          <p:nvPr/>
        </p:nvGraphicFramePr>
        <p:xfrm>
          <a:off x="2071688" y="3357563"/>
          <a:ext cx="928687" cy="3429001"/>
        </p:xfrm>
        <a:graphic>
          <a:graphicData uri="http://schemas.openxmlformats.org/drawingml/2006/table">
            <a:tbl>
              <a:tblPr/>
              <a:tblGrid>
                <a:gridCol w="928687"/>
              </a:tblGrid>
              <a:tr h="6972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394" name="Line 52"/>
          <p:cNvSpPr>
            <a:spLocks noChangeShapeType="1"/>
          </p:cNvSpPr>
          <p:nvPr/>
        </p:nvSpPr>
        <p:spPr bwMode="auto">
          <a:xfrm>
            <a:off x="2771775" y="3786188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95" name="Line 53"/>
          <p:cNvSpPr>
            <a:spLocks noChangeShapeType="1"/>
          </p:cNvSpPr>
          <p:nvPr/>
        </p:nvSpPr>
        <p:spPr bwMode="auto">
          <a:xfrm>
            <a:off x="2771775" y="4429125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96" name="Line 56"/>
          <p:cNvSpPr>
            <a:spLocks noChangeShapeType="1"/>
          </p:cNvSpPr>
          <p:nvPr/>
        </p:nvSpPr>
        <p:spPr bwMode="auto">
          <a:xfrm>
            <a:off x="2781300" y="5715000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97" name="Line 7"/>
          <p:cNvSpPr>
            <a:spLocks noChangeShapeType="1"/>
          </p:cNvSpPr>
          <p:nvPr/>
        </p:nvSpPr>
        <p:spPr bwMode="auto">
          <a:xfrm>
            <a:off x="1143000" y="3786188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98" name="Text Box 21"/>
          <p:cNvSpPr txBox="1">
            <a:spLocks noChangeArrowheads="1"/>
          </p:cNvSpPr>
          <p:nvPr/>
        </p:nvSpPr>
        <p:spPr bwMode="auto">
          <a:xfrm>
            <a:off x="1314450" y="3201988"/>
            <a:ext cx="685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p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7399" name="Rectangle 140"/>
          <p:cNvSpPr>
            <a:spLocks noChangeArrowheads="1"/>
          </p:cNvSpPr>
          <p:nvPr/>
        </p:nvSpPr>
        <p:spPr bwMode="auto">
          <a:xfrm>
            <a:off x="2124075" y="64531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a[m-1]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1115616" y="3356992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1287066" y="2772792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a</a:t>
            </a:r>
            <a:endParaRPr lang="en-US" altLang="zh-CN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1"/>
          <p:cNvSpPr txBox="1">
            <a:spLocks noGrp="1"/>
          </p:cNvSpPr>
          <p:nvPr/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4D54A82-4453-4045-A345-0D9CA5199020}" type="datetime4">
              <a:rPr lang="en-US" altLang="zh-CN" sz="1400">
                <a:solidFill>
                  <a:schemeClr val="accent1"/>
                </a:solidFill>
              </a:rPr>
            </a:fld>
            <a:endParaRPr lang="en-US" altLang="zh-CN" sz="1400">
              <a:solidFill>
                <a:schemeClr val="accent1"/>
              </a:solidFill>
            </a:endParaRPr>
          </a:p>
        </p:txBody>
      </p:sp>
      <p:sp>
        <p:nvSpPr>
          <p:cNvPr id="58371" name="TextBox 2"/>
          <p:cNvSpPr txBox="1">
            <a:spLocks noChangeArrowheads="1"/>
          </p:cNvSpPr>
          <p:nvPr/>
        </p:nvSpPr>
        <p:spPr bwMode="auto">
          <a:xfrm>
            <a:off x="714375" y="2026583"/>
            <a:ext cx="8001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79705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812800" indent="5588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黑体" panose="02010609060101010101" pitchFamily="49" charset="-122"/>
              </a:rPr>
              <a:t>若另外定义一个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指针变量</a:t>
            </a:r>
            <a:r>
              <a:rPr lang="zh-CN" altLang="en-US" dirty="0">
                <a:ea typeface="黑体" panose="02010609060101010101" pitchFamily="49" charset="-122"/>
              </a:rPr>
              <a:t>，来保存二维数组的地址</a:t>
            </a:r>
            <a:endParaRPr lang="zh-CN" altLang="en-US" dirty="0">
              <a:ea typeface="黑体" panose="02010609060101010101" pitchFamily="49" charset="-122"/>
            </a:endParaRPr>
          </a:p>
          <a:p>
            <a:pPr lvl="1" eaLnBrk="1" hangingPunct="1">
              <a:spcBef>
                <a:spcPct val="5000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二维数组首地址： </a:t>
            </a: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32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二维数组的第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行的首地址：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a[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205" name="标题 4"/>
          <p:cNvSpPr/>
          <p:nvPr>
            <p:custDataLst>
              <p:tags r:id="rId1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指针与二维数组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1857375" y="3009652"/>
            <a:ext cx="1285875" cy="3643312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343275" y="3270002"/>
            <a:ext cx="3810000" cy="2590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3343275" y="3803402"/>
            <a:ext cx="457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3343275" y="4413002"/>
            <a:ext cx="464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399" name="Text Box 10"/>
          <p:cNvSpPr txBox="1">
            <a:spLocks noChangeArrowheads="1"/>
          </p:cNvSpPr>
          <p:nvPr/>
        </p:nvSpPr>
        <p:spPr bwMode="auto">
          <a:xfrm>
            <a:off x="2316163" y="4651127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00" name="Text Box 11"/>
          <p:cNvSpPr txBox="1">
            <a:spLocks noChangeArrowheads="1"/>
          </p:cNvSpPr>
          <p:nvPr/>
        </p:nvSpPr>
        <p:spPr bwMode="auto">
          <a:xfrm>
            <a:off x="4333875" y="4641602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01" name="Line 12"/>
          <p:cNvSpPr>
            <a:spLocks noChangeShapeType="1"/>
          </p:cNvSpPr>
          <p:nvPr/>
        </p:nvSpPr>
        <p:spPr bwMode="auto">
          <a:xfrm>
            <a:off x="3343275" y="5251202"/>
            <a:ext cx="480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02" name="Line 15"/>
          <p:cNvSpPr>
            <a:spLocks noChangeShapeType="1"/>
          </p:cNvSpPr>
          <p:nvPr/>
        </p:nvSpPr>
        <p:spPr bwMode="auto">
          <a:xfrm>
            <a:off x="5476875" y="3270002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03" name="Line 16"/>
          <p:cNvSpPr>
            <a:spLocks noChangeShapeType="1"/>
          </p:cNvSpPr>
          <p:nvPr/>
        </p:nvSpPr>
        <p:spPr bwMode="auto">
          <a:xfrm>
            <a:off x="6661150" y="3270002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04" name="Text Box 17"/>
          <p:cNvSpPr txBox="1">
            <a:spLocks noChangeArrowheads="1"/>
          </p:cNvSpPr>
          <p:nvPr/>
        </p:nvSpPr>
        <p:spPr bwMode="auto">
          <a:xfrm>
            <a:off x="2224088" y="3355727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a[0]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9405" name="Text Box 18"/>
          <p:cNvSpPr txBox="1">
            <a:spLocks noChangeArrowheads="1"/>
          </p:cNvSpPr>
          <p:nvPr/>
        </p:nvSpPr>
        <p:spPr bwMode="auto">
          <a:xfrm>
            <a:off x="2185988" y="4003427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a[1]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9406" name="Text Box 19"/>
          <p:cNvSpPr txBox="1">
            <a:spLocks noChangeArrowheads="1"/>
          </p:cNvSpPr>
          <p:nvPr/>
        </p:nvSpPr>
        <p:spPr bwMode="auto">
          <a:xfrm>
            <a:off x="2259013" y="5298827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a[i]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9407" name="Line 24"/>
          <p:cNvSpPr>
            <a:spLocks noChangeShapeType="1"/>
          </p:cNvSpPr>
          <p:nvPr/>
        </p:nvSpPr>
        <p:spPr bwMode="auto">
          <a:xfrm>
            <a:off x="4791075" y="3152527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08" name="Text Box 25"/>
          <p:cNvSpPr txBox="1">
            <a:spLocks noChangeArrowheads="1"/>
          </p:cNvSpPr>
          <p:nvPr/>
        </p:nvSpPr>
        <p:spPr bwMode="auto">
          <a:xfrm>
            <a:off x="4867275" y="4443164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09" name="AutoShape 26"/>
          <p:cNvSpPr>
            <a:spLocks noChangeArrowheads="1"/>
          </p:cNvSpPr>
          <p:nvPr/>
        </p:nvSpPr>
        <p:spPr bwMode="auto">
          <a:xfrm>
            <a:off x="3343275" y="5743327"/>
            <a:ext cx="3810000" cy="8382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9410" name="AutoShape 27"/>
          <p:cNvSpPr>
            <a:spLocks noChangeArrowheads="1"/>
          </p:cNvSpPr>
          <p:nvPr/>
        </p:nvSpPr>
        <p:spPr bwMode="auto">
          <a:xfrm rot="-5400000">
            <a:off x="6010275" y="4413002"/>
            <a:ext cx="3276600" cy="9906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9411" name="Line 28"/>
          <p:cNvSpPr>
            <a:spLocks noChangeShapeType="1"/>
          </p:cNvSpPr>
          <p:nvPr/>
        </p:nvSpPr>
        <p:spPr bwMode="auto">
          <a:xfrm>
            <a:off x="7153275" y="5860802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12" name="Text Box 29"/>
          <p:cNvSpPr txBox="1">
            <a:spLocks noChangeArrowheads="1"/>
          </p:cNvSpPr>
          <p:nvPr/>
        </p:nvSpPr>
        <p:spPr bwMode="auto">
          <a:xfrm>
            <a:off x="5608638" y="3346202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13" name="Text Box 30"/>
          <p:cNvSpPr txBox="1">
            <a:spLocks noChangeArrowheads="1"/>
          </p:cNvSpPr>
          <p:nvPr/>
        </p:nvSpPr>
        <p:spPr bwMode="auto">
          <a:xfrm>
            <a:off x="5607050" y="3879602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a[1][j]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14" name="Text Box 31"/>
          <p:cNvSpPr txBox="1">
            <a:spLocks noChangeArrowheads="1"/>
          </p:cNvSpPr>
          <p:nvPr/>
        </p:nvSpPr>
        <p:spPr bwMode="auto">
          <a:xfrm>
            <a:off x="5678488" y="5311527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15" name="Text Box 29"/>
          <p:cNvSpPr txBox="1">
            <a:spLocks noChangeArrowheads="1"/>
          </p:cNvSpPr>
          <p:nvPr/>
        </p:nvSpPr>
        <p:spPr bwMode="auto">
          <a:xfrm>
            <a:off x="3563938" y="3339852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16" name="Text Box 25"/>
          <p:cNvSpPr txBox="1">
            <a:spLocks noChangeArrowheads="1"/>
          </p:cNvSpPr>
          <p:nvPr/>
        </p:nvSpPr>
        <p:spPr bwMode="auto">
          <a:xfrm>
            <a:off x="4899025" y="3123952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6661150" y="3123952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18" name="Text Box 11"/>
          <p:cNvSpPr txBox="1">
            <a:spLocks noChangeArrowheads="1"/>
          </p:cNvSpPr>
          <p:nvPr/>
        </p:nvSpPr>
        <p:spPr bwMode="auto">
          <a:xfrm>
            <a:off x="4333875" y="3931989"/>
            <a:ext cx="671513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19" name="Text Box 25"/>
          <p:cNvSpPr txBox="1">
            <a:spLocks noChangeArrowheads="1"/>
          </p:cNvSpPr>
          <p:nvPr/>
        </p:nvSpPr>
        <p:spPr bwMode="auto">
          <a:xfrm>
            <a:off x="4899025" y="3700214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20" name="Text Box 25"/>
          <p:cNvSpPr txBox="1">
            <a:spLocks noChangeArrowheads="1"/>
          </p:cNvSpPr>
          <p:nvPr/>
        </p:nvSpPr>
        <p:spPr bwMode="auto">
          <a:xfrm>
            <a:off x="4899025" y="5136902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21" name="Text Box 11"/>
          <p:cNvSpPr txBox="1">
            <a:spLocks noChangeArrowheads="1"/>
          </p:cNvSpPr>
          <p:nvPr/>
        </p:nvSpPr>
        <p:spPr bwMode="auto">
          <a:xfrm>
            <a:off x="4284663" y="5932239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22" name="Text Box 25"/>
          <p:cNvSpPr txBox="1">
            <a:spLocks noChangeArrowheads="1"/>
          </p:cNvSpPr>
          <p:nvPr/>
        </p:nvSpPr>
        <p:spPr bwMode="auto">
          <a:xfrm>
            <a:off x="4899025" y="5789364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23" name="Text Box 11"/>
          <p:cNvSpPr txBox="1">
            <a:spLocks noChangeArrowheads="1"/>
          </p:cNvSpPr>
          <p:nvPr/>
        </p:nvSpPr>
        <p:spPr bwMode="auto">
          <a:xfrm>
            <a:off x="5845175" y="4670177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24" name="Text Box 29"/>
          <p:cNvSpPr txBox="1">
            <a:spLocks noChangeArrowheads="1"/>
          </p:cNvSpPr>
          <p:nvPr/>
        </p:nvSpPr>
        <p:spPr bwMode="auto">
          <a:xfrm>
            <a:off x="3563938" y="5355977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25" name="Text Box 10"/>
          <p:cNvSpPr txBox="1">
            <a:spLocks noChangeArrowheads="1"/>
          </p:cNvSpPr>
          <p:nvPr/>
        </p:nvSpPr>
        <p:spPr bwMode="auto">
          <a:xfrm>
            <a:off x="2316163" y="5967164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26" name="Text Box 29"/>
          <p:cNvSpPr txBox="1">
            <a:spLocks noChangeArrowheads="1"/>
          </p:cNvSpPr>
          <p:nvPr/>
        </p:nvSpPr>
        <p:spPr bwMode="auto">
          <a:xfrm>
            <a:off x="7164388" y="3339852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a[0][n-1]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graphicFrame>
        <p:nvGraphicFramePr>
          <p:cNvPr id="94" name="Group 54"/>
          <p:cNvGraphicFramePr>
            <a:graphicFrameLocks noGrp="1"/>
          </p:cNvGraphicFramePr>
          <p:nvPr/>
        </p:nvGraphicFramePr>
        <p:xfrm>
          <a:off x="2071688" y="3152527"/>
          <a:ext cx="928687" cy="3429001"/>
        </p:xfrm>
        <a:graphic>
          <a:graphicData uri="http://schemas.openxmlformats.org/drawingml/2006/table">
            <a:tbl>
              <a:tblPr/>
              <a:tblGrid>
                <a:gridCol w="928687"/>
              </a:tblGrid>
              <a:tr h="6972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41" name="Line 52"/>
          <p:cNvSpPr>
            <a:spLocks noChangeShapeType="1"/>
          </p:cNvSpPr>
          <p:nvPr/>
        </p:nvSpPr>
        <p:spPr bwMode="auto">
          <a:xfrm>
            <a:off x="2771775" y="3581152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42" name="Line 53"/>
          <p:cNvSpPr>
            <a:spLocks noChangeShapeType="1"/>
          </p:cNvSpPr>
          <p:nvPr/>
        </p:nvSpPr>
        <p:spPr bwMode="auto">
          <a:xfrm>
            <a:off x="2771775" y="4224089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43" name="Line 56"/>
          <p:cNvSpPr>
            <a:spLocks noChangeShapeType="1"/>
          </p:cNvSpPr>
          <p:nvPr/>
        </p:nvSpPr>
        <p:spPr bwMode="auto">
          <a:xfrm>
            <a:off x="2781300" y="5509964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44" name="Line 7"/>
          <p:cNvSpPr>
            <a:spLocks noChangeShapeType="1"/>
          </p:cNvSpPr>
          <p:nvPr/>
        </p:nvSpPr>
        <p:spPr bwMode="auto">
          <a:xfrm>
            <a:off x="1143000" y="3581152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45" name="Text Box 21"/>
          <p:cNvSpPr txBox="1">
            <a:spLocks noChangeArrowheads="1"/>
          </p:cNvSpPr>
          <p:nvPr/>
        </p:nvSpPr>
        <p:spPr bwMode="auto">
          <a:xfrm>
            <a:off x="1314450" y="2996952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a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3" name="TextBox 2"/>
          <p:cNvSpPr txBox="1">
            <a:spLocks noChangeArrowheads="1"/>
          </p:cNvSpPr>
          <p:nvPr/>
        </p:nvSpPr>
        <p:spPr bwMode="auto">
          <a:xfrm>
            <a:off x="235049" y="1467941"/>
            <a:ext cx="844140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79705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812800" indent="5588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4455" lvl="3" indent="630555" eaLnBrk="1" hangingPunct="1">
              <a:spcBef>
                <a:spcPts val="0"/>
              </a:spcBef>
              <a:buSz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a[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是二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维数组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的行下标为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的那行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的首地址，是指向这行的第一个数组元素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a[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][0]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，即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a[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指向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单个变量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a[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][0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其为二维数组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的一个元素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205" name="标题 4"/>
          <p:cNvSpPr/>
          <p:nvPr>
            <p:custDataLst>
              <p:tags r:id="rId1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指针与二维数组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68730"/>
            <a:ext cx="8678545" cy="2419985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指针变量初始化为指向二维数组元素</a:t>
            </a: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如：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a[3][4];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定义指针变量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p;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p = a[0];   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 = *a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</a:t>
            </a:r>
            <a:endParaRPr lang="zh-CN" altLang="en-US" sz="24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22605" lvl="1" indent="0">
              <a:buFont typeface="Wingdings 2" panose="05020102010507070707" pitchFamily="18" charset="2"/>
              <a:buNone/>
            </a:pPr>
            <a:endParaRPr lang="zh-CN" altLang="en-US" sz="24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179705" y="4797425"/>
            <a:ext cx="8678545" cy="17214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a[0]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是指向数组元素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a[0][0]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，是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型数据的指针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，故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应定义为：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22605" lvl="1" indent="0">
              <a:buFont typeface="Wingdings 2" panose="05020102010507070707" pitchFamily="18" charset="2"/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* p;</a:t>
            </a:r>
            <a:endParaRPr lang="en-US" altLang="zh-CN" sz="36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22605" lvl="1" indent="0">
              <a:buFont typeface="Wingdings 2" panose="05020102010507070707" pitchFamily="18" charset="2"/>
              <a:buNone/>
            </a:pPr>
            <a:endParaRPr lang="zh-CN" altLang="en-US" sz="24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22605" lvl="1" indent="0">
              <a:buFont typeface="Wingdings 2" panose="05020102010507070707" pitchFamily="18" charset="2"/>
              <a:buNone/>
            </a:pPr>
            <a:endParaRPr lang="zh-CN" altLang="en-US" sz="24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6073775" y="2060575"/>
            <a:ext cx="2923540" cy="12566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 p = *a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，因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*a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的值就是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a[0]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，实质就是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p=a[0]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 </a:t>
            </a:r>
            <a:endParaRPr lang="zh-CN" altLang="en-US" sz="24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612775" y="3903980"/>
            <a:ext cx="5163185" cy="52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的数据类型应与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a[0]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一致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;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22605" lvl="1" indent="0">
              <a:buFont typeface="Wingdings 2" panose="05020102010507070707" pitchFamily="18" charset="2"/>
              <a:buNone/>
            </a:pPr>
            <a:endParaRPr lang="zh-CN" altLang="en-US" sz="28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205" name="标题 4"/>
          <p:cNvSpPr/>
          <p:nvPr>
            <p:custDataLst>
              <p:tags r:id="rId4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指针与二维数组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786813" cy="2016125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a[3][4],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 p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p = a[0];  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p=*a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p++;  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是指向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型数组元素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a[0][0]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的指针，则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p++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指向元素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a[0][1]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57375" y="3214688"/>
            <a:ext cx="1285875" cy="3643312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3343275" y="3475038"/>
            <a:ext cx="3810000" cy="2590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61446" name="Line 5"/>
          <p:cNvSpPr>
            <a:spLocks noChangeShapeType="1"/>
          </p:cNvSpPr>
          <p:nvPr/>
        </p:nvSpPr>
        <p:spPr bwMode="auto">
          <a:xfrm>
            <a:off x="3343275" y="4008438"/>
            <a:ext cx="457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47" name="Line 6"/>
          <p:cNvSpPr>
            <a:spLocks noChangeShapeType="1"/>
          </p:cNvSpPr>
          <p:nvPr/>
        </p:nvSpPr>
        <p:spPr bwMode="auto">
          <a:xfrm>
            <a:off x="3343275" y="4618038"/>
            <a:ext cx="464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48" name="Text Box 10"/>
          <p:cNvSpPr txBox="1">
            <a:spLocks noChangeArrowheads="1"/>
          </p:cNvSpPr>
          <p:nvPr/>
        </p:nvSpPr>
        <p:spPr bwMode="auto">
          <a:xfrm>
            <a:off x="2316163" y="4856163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49" name="Text Box 11"/>
          <p:cNvSpPr txBox="1">
            <a:spLocks noChangeArrowheads="1"/>
          </p:cNvSpPr>
          <p:nvPr/>
        </p:nvSpPr>
        <p:spPr bwMode="auto">
          <a:xfrm>
            <a:off x="4333875" y="4846638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50" name="Line 12"/>
          <p:cNvSpPr>
            <a:spLocks noChangeShapeType="1"/>
          </p:cNvSpPr>
          <p:nvPr/>
        </p:nvSpPr>
        <p:spPr bwMode="auto">
          <a:xfrm>
            <a:off x="3343275" y="5456238"/>
            <a:ext cx="480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51" name="Line 15"/>
          <p:cNvSpPr>
            <a:spLocks noChangeShapeType="1"/>
          </p:cNvSpPr>
          <p:nvPr/>
        </p:nvSpPr>
        <p:spPr bwMode="auto">
          <a:xfrm>
            <a:off x="5476875" y="3475038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52" name="Line 16"/>
          <p:cNvSpPr>
            <a:spLocks noChangeShapeType="1"/>
          </p:cNvSpPr>
          <p:nvPr/>
        </p:nvSpPr>
        <p:spPr bwMode="auto">
          <a:xfrm>
            <a:off x="6661150" y="3475038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53" name="Text Box 17"/>
          <p:cNvSpPr txBox="1">
            <a:spLocks noChangeArrowheads="1"/>
          </p:cNvSpPr>
          <p:nvPr/>
        </p:nvSpPr>
        <p:spPr bwMode="auto">
          <a:xfrm>
            <a:off x="2224088" y="356076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a[0]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61454" name="Text Box 18"/>
          <p:cNvSpPr txBox="1">
            <a:spLocks noChangeArrowheads="1"/>
          </p:cNvSpPr>
          <p:nvPr/>
        </p:nvSpPr>
        <p:spPr bwMode="auto">
          <a:xfrm>
            <a:off x="2185988" y="420846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a[1]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61455" name="Text Box 19"/>
          <p:cNvSpPr txBox="1">
            <a:spLocks noChangeArrowheads="1"/>
          </p:cNvSpPr>
          <p:nvPr/>
        </p:nvSpPr>
        <p:spPr bwMode="auto">
          <a:xfrm>
            <a:off x="2259013" y="550386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a[i]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61456" name="Line 24"/>
          <p:cNvSpPr>
            <a:spLocks noChangeShapeType="1"/>
          </p:cNvSpPr>
          <p:nvPr/>
        </p:nvSpPr>
        <p:spPr bwMode="auto">
          <a:xfrm>
            <a:off x="4791075" y="3357563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57" name="Text Box 25"/>
          <p:cNvSpPr txBox="1">
            <a:spLocks noChangeArrowheads="1"/>
          </p:cNvSpPr>
          <p:nvPr/>
        </p:nvSpPr>
        <p:spPr bwMode="auto">
          <a:xfrm>
            <a:off x="4867275" y="46482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58" name="AutoShape 26"/>
          <p:cNvSpPr>
            <a:spLocks noChangeArrowheads="1"/>
          </p:cNvSpPr>
          <p:nvPr/>
        </p:nvSpPr>
        <p:spPr bwMode="auto">
          <a:xfrm>
            <a:off x="3343275" y="5948363"/>
            <a:ext cx="3810000" cy="8382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61459" name="AutoShape 27"/>
          <p:cNvSpPr>
            <a:spLocks noChangeArrowheads="1"/>
          </p:cNvSpPr>
          <p:nvPr/>
        </p:nvSpPr>
        <p:spPr bwMode="auto">
          <a:xfrm rot="-5400000">
            <a:off x="6010275" y="4618038"/>
            <a:ext cx="3276600" cy="9906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61460" name="Line 28"/>
          <p:cNvSpPr>
            <a:spLocks noChangeShapeType="1"/>
          </p:cNvSpPr>
          <p:nvPr/>
        </p:nvSpPr>
        <p:spPr bwMode="auto">
          <a:xfrm>
            <a:off x="7153275" y="6065838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61" name="Text Box 29"/>
          <p:cNvSpPr txBox="1">
            <a:spLocks noChangeArrowheads="1"/>
          </p:cNvSpPr>
          <p:nvPr/>
        </p:nvSpPr>
        <p:spPr bwMode="auto">
          <a:xfrm>
            <a:off x="5608638" y="355123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62" name="Text Box 30"/>
          <p:cNvSpPr txBox="1">
            <a:spLocks noChangeArrowheads="1"/>
          </p:cNvSpPr>
          <p:nvPr/>
        </p:nvSpPr>
        <p:spPr bwMode="auto">
          <a:xfrm>
            <a:off x="5607050" y="408463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a[1][j]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63" name="Text Box 31"/>
          <p:cNvSpPr txBox="1">
            <a:spLocks noChangeArrowheads="1"/>
          </p:cNvSpPr>
          <p:nvPr/>
        </p:nvSpPr>
        <p:spPr bwMode="auto">
          <a:xfrm>
            <a:off x="5678488" y="5516563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64" name="Text Box 29"/>
          <p:cNvSpPr txBox="1">
            <a:spLocks noChangeArrowheads="1"/>
          </p:cNvSpPr>
          <p:nvPr/>
        </p:nvSpPr>
        <p:spPr bwMode="auto">
          <a:xfrm>
            <a:off x="3563938" y="3544888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65" name="Text Box 25"/>
          <p:cNvSpPr txBox="1">
            <a:spLocks noChangeArrowheads="1"/>
          </p:cNvSpPr>
          <p:nvPr/>
        </p:nvSpPr>
        <p:spPr bwMode="auto">
          <a:xfrm>
            <a:off x="4899025" y="332898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66" name="Text Box 25"/>
          <p:cNvSpPr txBox="1">
            <a:spLocks noChangeArrowheads="1"/>
          </p:cNvSpPr>
          <p:nvPr/>
        </p:nvSpPr>
        <p:spPr bwMode="auto">
          <a:xfrm>
            <a:off x="6661150" y="332898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67" name="Text Box 11"/>
          <p:cNvSpPr txBox="1">
            <a:spLocks noChangeArrowheads="1"/>
          </p:cNvSpPr>
          <p:nvPr/>
        </p:nvSpPr>
        <p:spPr bwMode="auto">
          <a:xfrm>
            <a:off x="4333875" y="4137025"/>
            <a:ext cx="671513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68" name="Text Box 25"/>
          <p:cNvSpPr txBox="1">
            <a:spLocks noChangeArrowheads="1"/>
          </p:cNvSpPr>
          <p:nvPr/>
        </p:nvSpPr>
        <p:spPr bwMode="auto">
          <a:xfrm>
            <a:off x="4899025" y="390525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69" name="Text Box 25"/>
          <p:cNvSpPr txBox="1">
            <a:spLocks noChangeArrowheads="1"/>
          </p:cNvSpPr>
          <p:nvPr/>
        </p:nvSpPr>
        <p:spPr bwMode="auto">
          <a:xfrm>
            <a:off x="4899025" y="53419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70" name="Text Box 11"/>
          <p:cNvSpPr txBox="1">
            <a:spLocks noChangeArrowheads="1"/>
          </p:cNvSpPr>
          <p:nvPr/>
        </p:nvSpPr>
        <p:spPr bwMode="auto">
          <a:xfrm>
            <a:off x="4284663" y="6137275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71" name="Text Box 25"/>
          <p:cNvSpPr txBox="1">
            <a:spLocks noChangeArrowheads="1"/>
          </p:cNvSpPr>
          <p:nvPr/>
        </p:nvSpPr>
        <p:spPr bwMode="auto">
          <a:xfrm>
            <a:off x="4899025" y="59944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72" name="Text Box 11"/>
          <p:cNvSpPr txBox="1">
            <a:spLocks noChangeArrowheads="1"/>
          </p:cNvSpPr>
          <p:nvPr/>
        </p:nvSpPr>
        <p:spPr bwMode="auto">
          <a:xfrm>
            <a:off x="5845175" y="4875213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73" name="Text Box 29"/>
          <p:cNvSpPr txBox="1">
            <a:spLocks noChangeArrowheads="1"/>
          </p:cNvSpPr>
          <p:nvPr/>
        </p:nvSpPr>
        <p:spPr bwMode="auto">
          <a:xfrm>
            <a:off x="3563938" y="5561013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74" name="Text Box 10"/>
          <p:cNvSpPr txBox="1">
            <a:spLocks noChangeArrowheads="1"/>
          </p:cNvSpPr>
          <p:nvPr/>
        </p:nvSpPr>
        <p:spPr bwMode="auto">
          <a:xfrm>
            <a:off x="2316163" y="617220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75" name="Text Box 29"/>
          <p:cNvSpPr txBox="1">
            <a:spLocks noChangeArrowheads="1"/>
          </p:cNvSpPr>
          <p:nvPr/>
        </p:nvSpPr>
        <p:spPr bwMode="auto">
          <a:xfrm>
            <a:off x="7164388" y="3544888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a[0][n-1]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graphicFrame>
        <p:nvGraphicFramePr>
          <p:cNvPr id="94" name="Group 54"/>
          <p:cNvGraphicFramePr>
            <a:graphicFrameLocks noGrp="1"/>
          </p:cNvGraphicFramePr>
          <p:nvPr/>
        </p:nvGraphicFramePr>
        <p:xfrm>
          <a:off x="2071688" y="3357563"/>
          <a:ext cx="928687" cy="3429001"/>
        </p:xfrm>
        <a:graphic>
          <a:graphicData uri="http://schemas.openxmlformats.org/drawingml/2006/table">
            <a:tbl>
              <a:tblPr/>
              <a:tblGrid>
                <a:gridCol w="928687"/>
              </a:tblGrid>
              <a:tr h="6972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90" name="Line 52"/>
          <p:cNvSpPr>
            <a:spLocks noChangeShapeType="1"/>
          </p:cNvSpPr>
          <p:nvPr/>
        </p:nvSpPr>
        <p:spPr bwMode="auto">
          <a:xfrm>
            <a:off x="2771775" y="3789363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91" name="Line 53"/>
          <p:cNvSpPr>
            <a:spLocks noChangeShapeType="1"/>
          </p:cNvSpPr>
          <p:nvPr/>
        </p:nvSpPr>
        <p:spPr bwMode="auto">
          <a:xfrm>
            <a:off x="2771775" y="4429125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92" name="Line 56"/>
          <p:cNvSpPr>
            <a:spLocks noChangeShapeType="1"/>
          </p:cNvSpPr>
          <p:nvPr/>
        </p:nvSpPr>
        <p:spPr bwMode="auto">
          <a:xfrm>
            <a:off x="2781300" y="5715000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93" name="Line 7"/>
          <p:cNvSpPr>
            <a:spLocks noChangeShapeType="1"/>
          </p:cNvSpPr>
          <p:nvPr/>
        </p:nvSpPr>
        <p:spPr bwMode="auto">
          <a:xfrm>
            <a:off x="2771775" y="3557588"/>
            <a:ext cx="554038" cy="0"/>
          </a:xfrm>
          <a:prstGeom prst="line">
            <a:avLst/>
          </a:prstGeom>
          <a:noFill/>
          <a:ln w="57150" cap="sq">
            <a:solidFill>
              <a:srgbClr val="3366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94" name="Text Box 21"/>
          <p:cNvSpPr txBox="1">
            <a:spLocks noChangeArrowheads="1"/>
          </p:cNvSpPr>
          <p:nvPr/>
        </p:nvSpPr>
        <p:spPr bwMode="auto">
          <a:xfrm>
            <a:off x="2843213" y="2908300"/>
            <a:ext cx="4333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hlink"/>
                </a:solidFill>
                <a:ea typeface="楷体_GB2312" pitchFamily="49" charset="-122"/>
              </a:rPr>
              <a:t>p</a:t>
            </a:r>
            <a:endParaRPr lang="en-US" altLang="zh-CN" b="1">
              <a:solidFill>
                <a:schemeClr val="hlink"/>
              </a:solidFill>
              <a:ea typeface="楷体_GB2312" pitchFamily="49" charset="-122"/>
            </a:endParaRPr>
          </a:p>
        </p:txBody>
      </p:sp>
      <p:sp>
        <p:nvSpPr>
          <p:cNvPr id="61495" name="Rectangle 108"/>
          <p:cNvSpPr>
            <a:spLocks noChangeArrowheads="1"/>
          </p:cNvSpPr>
          <p:nvPr/>
        </p:nvSpPr>
        <p:spPr bwMode="auto">
          <a:xfrm>
            <a:off x="2124075" y="64531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a[m-1]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61496" name="Line 7"/>
          <p:cNvSpPr>
            <a:spLocks noChangeShapeType="1"/>
          </p:cNvSpPr>
          <p:nvPr/>
        </p:nvSpPr>
        <p:spPr bwMode="auto">
          <a:xfrm>
            <a:off x="1143000" y="3716338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97" name="Text Box 21"/>
          <p:cNvSpPr txBox="1">
            <a:spLocks noChangeArrowheads="1"/>
          </p:cNvSpPr>
          <p:nvPr/>
        </p:nvSpPr>
        <p:spPr bwMode="auto">
          <a:xfrm>
            <a:off x="1314450" y="3141663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a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0205" name="标题 4"/>
          <p:cNvSpPr/>
          <p:nvPr>
            <p:custDataLst>
              <p:tags r:id="rId1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指针与二维数组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9888" y="260648"/>
            <a:ext cx="6324600" cy="5334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数据的存储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474788"/>
            <a:ext cx="4891087" cy="730250"/>
          </a:xfrm>
        </p:spPr>
        <p:txBody>
          <a:bodyPr/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数据在内存中如何存储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116013" y="2286000"/>
            <a:ext cx="2016125" cy="18148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a, b</a:t>
            </a:r>
            <a:r>
              <a:rPr lang="zh-CN" altLang="en-US" sz="2800" b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800" b="1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a=10;</a:t>
            </a:r>
            <a:endParaRPr lang="en-US" altLang="zh-CN" sz="2800" b="1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b=20;</a:t>
            </a:r>
            <a:endParaRPr lang="en-US" altLang="zh-CN" sz="2800" b="1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800" b="1" i="1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265" name="Group 49"/>
          <p:cNvGraphicFramePr>
            <a:graphicFrameLocks noGrp="1"/>
          </p:cNvGraphicFramePr>
          <p:nvPr/>
        </p:nvGraphicFramePr>
        <p:xfrm>
          <a:off x="5867400" y="1857375"/>
          <a:ext cx="3062288" cy="4030666"/>
        </p:xfrm>
        <a:graphic>
          <a:graphicData uri="http://schemas.openxmlformats.org/drawingml/2006/table">
            <a:tbl>
              <a:tblPr/>
              <a:tblGrid>
                <a:gridCol w="1335088"/>
                <a:gridCol w="1727200"/>
              </a:tblGrid>
              <a:tr h="317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编号为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的字节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57" name="TextBox 5"/>
          <p:cNvSpPr txBox="1">
            <a:spLocks noChangeArrowheads="1"/>
          </p:cNvSpPr>
          <p:nvPr/>
        </p:nvSpPr>
        <p:spPr bwMode="auto">
          <a:xfrm>
            <a:off x="6305550" y="2357438"/>
            <a:ext cx="571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altLang="zh-CN" sz="1800" b="1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58" name="TextBox 7"/>
          <p:cNvSpPr txBox="1">
            <a:spLocks noChangeArrowheads="1"/>
          </p:cNvSpPr>
          <p:nvPr/>
        </p:nvSpPr>
        <p:spPr bwMode="auto">
          <a:xfrm>
            <a:off x="6300470" y="3786188"/>
            <a:ext cx="571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altLang="zh-CN" sz="1800" b="1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59" name="AutoShape 46"/>
          <p:cNvSpPr/>
          <p:nvPr/>
        </p:nvSpPr>
        <p:spPr bwMode="auto">
          <a:xfrm>
            <a:off x="5724525" y="3789363"/>
            <a:ext cx="71438" cy="431800"/>
          </a:xfrm>
          <a:prstGeom prst="leftBrace">
            <a:avLst>
              <a:gd name="adj1" fmla="val 50370"/>
              <a:gd name="adj2" fmla="val 50000"/>
            </a:avLst>
          </a:prstGeom>
          <a:noFill/>
          <a:ln w="95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9260" name="Text Box 47"/>
          <p:cNvSpPr txBox="1">
            <a:spLocks noChangeArrowheads="1"/>
          </p:cNvSpPr>
          <p:nvPr/>
        </p:nvSpPr>
        <p:spPr bwMode="auto">
          <a:xfrm>
            <a:off x="4946650" y="3832225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lang="en-US" altLang="zh-CN" sz="180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en-US" altLang="zh-CN" sz="180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61" name="Text Box 48"/>
          <p:cNvSpPr txBox="1">
            <a:spLocks noChangeArrowheads="1"/>
          </p:cNvSpPr>
          <p:nvPr/>
        </p:nvSpPr>
        <p:spPr bwMode="auto">
          <a:xfrm>
            <a:off x="4959350" y="2363788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lang="en-US" altLang="zh-CN" sz="180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sz="180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62" name="AutoShape 49"/>
          <p:cNvSpPr/>
          <p:nvPr/>
        </p:nvSpPr>
        <p:spPr bwMode="auto">
          <a:xfrm>
            <a:off x="5724525" y="2349500"/>
            <a:ext cx="71438" cy="431800"/>
          </a:xfrm>
          <a:prstGeom prst="leftBrace">
            <a:avLst>
              <a:gd name="adj1" fmla="val 50370"/>
              <a:gd name="adj2" fmla="val 50000"/>
            </a:avLst>
          </a:prstGeom>
          <a:noFill/>
          <a:ln w="95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9263" name="Rectangle 3"/>
          <p:cNvSpPr>
            <a:spLocks noChangeArrowheads="1"/>
          </p:cNvSpPr>
          <p:nvPr/>
        </p:nvSpPr>
        <p:spPr bwMode="auto">
          <a:xfrm>
            <a:off x="500063" y="4857750"/>
            <a:ext cx="4786312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内存的每一个字节有一个编号，即“地址”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23702"/>
            <a:ext cx="4895850" cy="5073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是否可以通过地址，直接处理变量等？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回答是：可以，地址是个数值，可以进行保存，然后进行处理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要把变量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的地址保存到变量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不是一般的变量，它保存的是内存地址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需要将变量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，定义为能保存地址的数据类型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就是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指针数据类型</a:t>
            </a:r>
            <a:endParaRPr lang="zh-CN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2567880" y="260648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数据的存储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" name="Group 5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202680" y="1631950"/>
          <a:ext cx="3071813" cy="4034157"/>
        </p:xfrm>
        <a:graphic>
          <a:graphicData uri="http://schemas.openxmlformats.org/drawingml/2006/table">
            <a:tbl>
              <a:tblPr/>
              <a:tblGrid>
                <a:gridCol w="1344930"/>
                <a:gridCol w="1726883"/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编号为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的字节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.........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50355" y="2132013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10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19" name="Text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717030" y="3560763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20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20" name="AutoShape 43"/>
          <p:cNvSpPr/>
          <p:nvPr>
            <p:custDataLst>
              <p:tags r:id="rId4"/>
            </p:custDataLst>
          </p:nvPr>
        </p:nvSpPr>
        <p:spPr bwMode="auto">
          <a:xfrm>
            <a:off x="6007418" y="3582988"/>
            <a:ext cx="193675" cy="390525"/>
          </a:xfrm>
          <a:prstGeom prst="leftBrace">
            <a:avLst>
              <a:gd name="adj1" fmla="val 16803"/>
              <a:gd name="adj2" fmla="val 50000"/>
            </a:avLst>
          </a:prstGeom>
          <a:noFill/>
          <a:ln w="95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21" name="Text Box 4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91455" y="3606800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变量</a:t>
            </a:r>
            <a:r>
              <a:rPr lang="en-US" altLang="zh-CN" sz="180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endParaRPr lang="en-US" altLang="zh-CN" sz="1800">
              <a:solidFill>
                <a:srgbClr val="CC006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2" name="Text Box 4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04155" y="2138363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lang="en-US" altLang="zh-CN" sz="180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sz="180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AutoShape 46"/>
          <p:cNvSpPr/>
          <p:nvPr>
            <p:custDataLst>
              <p:tags r:id="rId7"/>
            </p:custDataLst>
          </p:nvPr>
        </p:nvSpPr>
        <p:spPr bwMode="auto">
          <a:xfrm>
            <a:off x="6007418" y="2143125"/>
            <a:ext cx="193675" cy="390525"/>
          </a:xfrm>
          <a:prstGeom prst="leftBrace">
            <a:avLst>
              <a:gd name="adj1" fmla="val 16803"/>
              <a:gd name="adj2" fmla="val 50000"/>
            </a:avLst>
          </a:prstGeom>
          <a:noFill/>
          <a:ln w="95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24" name="Text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438265" y="5046345"/>
            <a:ext cx="8648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2004</a:t>
            </a:r>
            <a:endParaRPr lang="en-US" altLang="zh-CN" sz="24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4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5018405"/>
            <a:ext cx="122618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指针变量</a:t>
            </a:r>
            <a:r>
              <a:rPr lang="en-US" altLang="zh-CN" sz="1800" b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en-US" altLang="zh-CN" sz="1800" b="1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AutoShape 49"/>
          <p:cNvSpPr/>
          <p:nvPr>
            <p:custDataLst>
              <p:tags r:id="rId10"/>
            </p:custDataLst>
          </p:nvPr>
        </p:nvSpPr>
        <p:spPr bwMode="auto">
          <a:xfrm>
            <a:off x="6007418" y="5022850"/>
            <a:ext cx="193675" cy="390525"/>
          </a:xfrm>
          <a:prstGeom prst="leftBrace">
            <a:avLst>
              <a:gd name="adj1" fmla="val 16803"/>
              <a:gd name="adj2" fmla="val 50000"/>
            </a:avLst>
          </a:prstGeom>
          <a:noFill/>
          <a:ln w="95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grpSp>
        <p:nvGrpSpPr>
          <p:cNvPr id="27" name="Group 57"/>
          <p:cNvGrpSpPr/>
          <p:nvPr/>
        </p:nvGrpSpPr>
        <p:grpSpPr bwMode="auto">
          <a:xfrm>
            <a:off x="7139305" y="3575050"/>
            <a:ext cx="1439863" cy="1728788"/>
            <a:chOff x="4286" y="2840"/>
            <a:chExt cx="907" cy="1089"/>
          </a:xfrm>
        </p:grpSpPr>
        <p:sp>
          <p:nvSpPr>
            <p:cNvPr id="28" name="Line 5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921" y="2840"/>
              <a:ext cx="272" cy="0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Line 5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5193" y="2840"/>
              <a:ext cx="0" cy="1089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Line 5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4286" y="3929"/>
              <a:ext cx="907" cy="0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1" name="椭圆形标注 30"/>
          <p:cNvSpPr/>
          <p:nvPr>
            <p:custDataLst>
              <p:tags r:id="rId14"/>
            </p:custDataLst>
          </p:nvPr>
        </p:nvSpPr>
        <p:spPr>
          <a:xfrm>
            <a:off x="6650355" y="5806440"/>
            <a:ext cx="2399030" cy="712470"/>
          </a:xfrm>
          <a:prstGeom prst="wedgeEllipseCallout">
            <a:avLst>
              <a:gd name="adj1" fmla="val -29666"/>
              <a:gd name="adj2" fmla="val -977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  <a:r>
              <a:rPr lang="en-US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en-US" sz="24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640013" y="260350"/>
            <a:ext cx="6324600" cy="533400"/>
          </a:xfrm>
        </p:spPr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指针的概念</a:t>
            </a: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933575"/>
            <a:ext cx="4603750" cy="3727450"/>
          </a:xfrm>
        </p:spPr>
        <p:txBody>
          <a:bodyPr/>
          <a:lstStyle/>
          <a:p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</a:t>
            </a:r>
            <a:endParaRPr lang="en-US" altLang="zh-CN" sz="3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由于通过地址能找到所需的变量，可以说，地址是“</a:t>
            </a:r>
            <a:r>
              <a:rPr lang="zh-CN" altLang="en-US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该变量”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故，在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语言中，将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形象地称为“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意思是通过它，能找到以它为地址的变量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2" name="Group 5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202680" y="1631950"/>
          <a:ext cx="3071813" cy="4034157"/>
        </p:xfrm>
        <a:graphic>
          <a:graphicData uri="http://schemas.openxmlformats.org/drawingml/2006/table">
            <a:tbl>
              <a:tblPr/>
              <a:tblGrid>
                <a:gridCol w="1344930"/>
                <a:gridCol w="1726883"/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编号为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的字节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.........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50355" y="2132013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10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34" name="Text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717030" y="3560763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20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35" name="AutoShape 43"/>
          <p:cNvSpPr/>
          <p:nvPr>
            <p:custDataLst>
              <p:tags r:id="rId4"/>
            </p:custDataLst>
          </p:nvPr>
        </p:nvSpPr>
        <p:spPr bwMode="auto">
          <a:xfrm>
            <a:off x="6007418" y="3582988"/>
            <a:ext cx="193675" cy="390525"/>
          </a:xfrm>
          <a:prstGeom prst="leftBrace">
            <a:avLst>
              <a:gd name="adj1" fmla="val 16803"/>
              <a:gd name="adj2" fmla="val 50000"/>
            </a:avLst>
          </a:prstGeom>
          <a:noFill/>
          <a:ln w="95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36" name="Text Box 4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91455" y="3606800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变量</a:t>
            </a:r>
            <a:r>
              <a:rPr lang="en-US" altLang="zh-CN" sz="180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endParaRPr lang="en-US" altLang="zh-CN" sz="1800">
              <a:solidFill>
                <a:srgbClr val="CC006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7" name="Text Box 4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04155" y="2138363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lang="en-US" altLang="zh-CN" sz="180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sz="180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AutoShape 46"/>
          <p:cNvSpPr/>
          <p:nvPr>
            <p:custDataLst>
              <p:tags r:id="rId7"/>
            </p:custDataLst>
          </p:nvPr>
        </p:nvSpPr>
        <p:spPr bwMode="auto">
          <a:xfrm>
            <a:off x="6007418" y="2143125"/>
            <a:ext cx="193675" cy="390525"/>
          </a:xfrm>
          <a:prstGeom prst="leftBrace">
            <a:avLst>
              <a:gd name="adj1" fmla="val 16803"/>
              <a:gd name="adj2" fmla="val 50000"/>
            </a:avLst>
          </a:prstGeom>
          <a:noFill/>
          <a:ln w="95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39" name="Text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438265" y="5046345"/>
            <a:ext cx="8648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2004</a:t>
            </a:r>
            <a:endParaRPr lang="en-US" altLang="zh-CN" sz="24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Box 4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5018405"/>
            <a:ext cx="122618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指针变量</a:t>
            </a:r>
            <a:r>
              <a:rPr lang="en-US" altLang="zh-CN" sz="1800" b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en-US" altLang="zh-CN" sz="1800" b="1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49"/>
          <p:cNvSpPr/>
          <p:nvPr>
            <p:custDataLst>
              <p:tags r:id="rId10"/>
            </p:custDataLst>
          </p:nvPr>
        </p:nvSpPr>
        <p:spPr bwMode="auto">
          <a:xfrm>
            <a:off x="6007418" y="5022850"/>
            <a:ext cx="193675" cy="390525"/>
          </a:xfrm>
          <a:prstGeom prst="leftBrace">
            <a:avLst>
              <a:gd name="adj1" fmla="val 16803"/>
              <a:gd name="adj2" fmla="val 50000"/>
            </a:avLst>
          </a:prstGeom>
          <a:noFill/>
          <a:ln w="95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grpSp>
        <p:nvGrpSpPr>
          <p:cNvPr id="42" name="Group 57"/>
          <p:cNvGrpSpPr/>
          <p:nvPr/>
        </p:nvGrpSpPr>
        <p:grpSpPr bwMode="auto">
          <a:xfrm>
            <a:off x="7139305" y="3575050"/>
            <a:ext cx="1439863" cy="1728788"/>
            <a:chOff x="4286" y="2840"/>
            <a:chExt cx="907" cy="1089"/>
          </a:xfrm>
        </p:grpSpPr>
        <p:sp>
          <p:nvSpPr>
            <p:cNvPr id="43" name="Line 5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921" y="2840"/>
              <a:ext cx="272" cy="0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Line 5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5193" y="2840"/>
              <a:ext cx="0" cy="1089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Line 5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4286" y="3929"/>
              <a:ext cx="907" cy="0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椭圆形标注 45"/>
          <p:cNvSpPr/>
          <p:nvPr>
            <p:custDataLst>
              <p:tags r:id="rId14"/>
            </p:custDataLst>
          </p:nvPr>
        </p:nvSpPr>
        <p:spPr>
          <a:xfrm>
            <a:off x="6650355" y="5806440"/>
            <a:ext cx="2399030" cy="712470"/>
          </a:xfrm>
          <a:prstGeom prst="wedgeEllipseCallout">
            <a:avLst>
              <a:gd name="adj1" fmla="val -29666"/>
              <a:gd name="adj2" fmla="val -977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  <a:r>
              <a:rPr lang="en-US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en-US" sz="24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0be9dd90-b749-4264-ad92-1da87cdb8192}"/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1.xml><?xml version="1.0" encoding="utf-8"?>
<p:tagLst xmlns:p="http://schemas.openxmlformats.org/presentationml/2006/main">
  <p:tag name="RAINPROBLEM" val="ProblemSubmit"/>
  <p:tag name="RAINPROBLEMTYPE" val="MultipleChoice"/>
</p:tagLst>
</file>

<file path=ppt/tags/tag102.xml><?xml version="1.0" encoding="utf-8"?>
<p:tagLst xmlns:p="http://schemas.openxmlformats.org/presentationml/2006/main">
  <p:tag name="RAINPROBLEM" val="ProblemRemarkBoard"/>
</p:tagLst>
</file>

<file path=ppt/tags/tag103.xml><?xml version="1.0" encoding="utf-8"?>
<p:tagLst xmlns:p="http://schemas.openxmlformats.org/presentationml/2006/main">
  <p:tag name="PROBLEMREMARKTITLE" val="ProblemRemarkBoardTip"/>
</p:tagLst>
</file>

<file path=ppt/tags/tag104.xml><?xml version="1.0" encoding="utf-8"?>
<p:tagLst xmlns:p="http://schemas.openxmlformats.org/presentationml/2006/main">
  <p:tag name="RAINPROBLEM" val="ProblemRemark"/>
</p:tagLst>
</file>

<file path=ppt/tags/tag105.xml><?xml version="1.0" encoding="utf-8"?>
<p:tagLst xmlns:p="http://schemas.openxmlformats.org/presentationml/2006/main">
  <p:tag name="PROBLEMREMARKTITLE" val="ProblemRemarkBoardTitle"/>
</p:tagLst>
</file>

<file path=ppt/tags/tag106.xml><?xml version="1.0" encoding="utf-8"?>
<p:tagLst xmlns:p="http://schemas.openxmlformats.org/presentationml/2006/main">
  <p:tag name="PROBLEMREMARKTITLE" val="ProblemRemarkBoardTitle"/>
</p:tagLst>
</file>

<file path=ppt/tags/tag107.xml><?xml version="1.0" encoding="utf-8"?>
<p:tagLst xmlns:p="http://schemas.openxmlformats.org/presentationml/2006/main">
  <p:tag name="PROBLEMREMARKTITLE" val="ProblemRemarkBoardTitle"/>
</p:tagLst>
</file>

<file path=ppt/tags/tag108.xml><?xml version="1.0" encoding="utf-8"?>
<p:tagLst xmlns:p="http://schemas.openxmlformats.org/presentationml/2006/main">
  <p:tag name="PROBLEMREMARKTITLE" val="ProblemRemarkBoardTitle"/>
</p:tagLst>
</file>

<file path=ppt/tags/tag109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RAINPROBLEMTYPE" val="ProblemTypeMarker"/>
</p:tagLst>
</file>

<file path=ppt/tags/tag111.xml><?xml version="1.0" encoding="utf-8"?>
<p:tagLst xmlns:p="http://schemas.openxmlformats.org/presentationml/2006/main">
  <p:tag name="RAINPROBLEMTYPE" val="ProblemTypeMarker"/>
</p:tagLst>
</file>

<file path=ppt/tags/tag112.xml><?xml version="1.0" encoding="utf-8"?>
<p:tagLst xmlns:p="http://schemas.openxmlformats.org/presentationml/2006/main">
  <p:tag name="RAINPROBLEMTYPE" val="ProblemTypeMarker"/>
</p:tagLst>
</file>

<file path=ppt/tags/tag113.xml><?xml version="1.0" encoding="utf-8"?>
<p:tagLst xmlns:p="http://schemas.openxmlformats.org/presentationml/2006/main">
  <p:tag name="RAINPROBLEMTYPE" val="ProblemTypeMarker"/>
</p:tagLst>
</file>

<file path=ppt/tags/tag114.xml><?xml version="1.0" encoding="utf-8"?>
<p:tagLst xmlns:p="http://schemas.openxmlformats.org/presentationml/2006/main">
  <p:tag name="RAINPROBLEM" val="ProblemSetting"/>
  <p:tag name="RAINPROBLEMTYPE" val="MultipleChoice"/>
</p:tagLst>
</file>

<file path=ppt/tags/tag115.xml><?xml version="1.0" encoding="utf-8"?>
<p:tagLst xmlns:p="http://schemas.openxmlformats.org/presentationml/2006/main">
  <p:tag name="RAINPROBLEM" val="MultipleChoice"/>
  <p:tag name="PROBLEMSCORE" val="100.0"/>
  <p:tag name="PROBLEMHASREMARK" val="True"/>
</p:tagLst>
</file>

<file path=ppt/tags/tag116.xml><?xml version="1.0" encoding="utf-8"?>
<p:tagLst xmlns:p="http://schemas.openxmlformats.org/presentationml/2006/main">
  <p:tag name="RAINPROBLEM" val="ProblemBody"/>
</p:tagLst>
</file>

<file path=ppt/tags/tag117.xml><?xml version="1.0" encoding="utf-8"?>
<p:tagLst xmlns:p="http://schemas.openxmlformats.org/presentationml/2006/main">
  <p:tag name="RAINPROBLEM" val="ProblemItem"/>
</p:tagLst>
</file>

<file path=ppt/tags/tag118.xml><?xml version="1.0" encoding="utf-8"?>
<p:tagLst xmlns:p="http://schemas.openxmlformats.org/presentationml/2006/main">
  <p:tag name="RAINPROBLEM" val="ProblemItem"/>
</p:tagLst>
</file>

<file path=ppt/tags/tag119.xml><?xml version="1.0" encoding="utf-8"?>
<p:tagLst xmlns:p="http://schemas.openxmlformats.org/presentationml/2006/main">
  <p:tag name="RAINPROBLEM" val="ProblemItem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RAINPROBLEM" val="ProblemItem"/>
</p:tagLst>
</file>

<file path=ppt/tags/tag12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25.xml><?xml version="1.0" encoding="utf-8"?>
<p:tagLst xmlns:p="http://schemas.openxmlformats.org/presentationml/2006/main">
  <p:tag name="RAINPROBLEM" val="ProblemSubmit"/>
  <p:tag name="RAINPROBLEMTYPE" val="MultipleChoice"/>
</p:tagLst>
</file>

<file path=ppt/tags/tag126.xml><?xml version="1.0" encoding="utf-8"?>
<p:tagLst xmlns:p="http://schemas.openxmlformats.org/presentationml/2006/main">
  <p:tag name="RAINPROBLEMTYPE" val="ProblemTypeMarker"/>
</p:tagLst>
</file>

<file path=ppt/tags/tag127.xml><?xml version="1.0" encoding="utf-8"?>
<p:tagLst xmlns:p="http://schemas.openxmlformats.org/presentationml/2006/main">
  <p:tag name="RAINPROBLEMTYPE" val="ProblemTypeMarker"/>
</p:tagLst>
</file>

<file path=ppt/tags/tag128.xml><?xml version="1.0" encoding="utf-8"?>
<p:tagLst xmlns:p="http://schemas.openxmlformats.org/presentationml/2006/main">
  <p:tag name="RAINPROBLEMTYPE" val="ProblemTypeMarker"/>
</p:tagLst>
</file>

<file path=ppt/tags/tag129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RAINPROBLEMTYPE" val="ProblemTypeMarker"/>
</p:tagLst>
</file>

<file path=ppt/tags/tag131.xml><?xml version="1.0" encoding="utf-8"?>
<p:tagLst xmlns:p="http://schemas.openxmlformats.org/presentationml/2006/main">
  <p:tag name="RAINPROBLEM" val="ProblemSetting"/>
  <p:tag name="RAINPROBLEMTYPE" val="MultipleChoice"/>
</p:tagLst>
</file>

<file path=ppt/tags/tag132.xml><?xml version="1.0" encoding="utf-8"?>
<p:tagLst xmlns:p="http://schemas.openxmlformats.org/presentationml/2006/main">
  <p:tag name="RAINPROBLEM" val="MultipleChoice"/>
  <p:tag name="PROBLEMSCORE" val="100.0"/>
  <p:tag name="PROBLEMHASREMARK" val="False"/>
</p:tagLst>
</file>

<file path=ppt/tags/tag133.xml><?xml version="1.0" encoding="utf-8"?>
<p:tagLst xmlns:p="http://schemas.openxmlformats.org/presentationml/2006/main">
  <p:tag name="RAINPROBLEM" val="ProblemBody"/>
</p:tagLst>
</file>

<file path=ppt/tags/tag134.xml><?xml version="1.0" encoding="utf-8"?>
<p:tagLst xmlns:p="http://schemas.openxmlformats.org/presentationml/2006/main">
  <p:tag name="RAINPROBLEM" val="ProblemItem"/>
</p:tagLst>
</file>

<file path=ppt/tags/tag135.xml><?xml version="1.0" encoding="utf-8"?>
<p:tagLst xmlns:p="http://schemas.openxmlformats.org/presentationml/2006/main">
  <p:tag name="RAINPROBLEM" val="ProblemItem"/>
</p:tagLst>
</file>

<file path=ppt/tags/tag136.xml><?xml version="1.0" encoding="utf-8"?>
<p:tagLst xmlns:p="http://schemas.openxmlformats.org/presentationml/2006/main">
  <p:tag name="RAINPROBLEM" val="ProblemItem"/>
</p:tagLst>
</file>

<file path=ppt/tags/tag137.xml><?xml version="1.0" encoding="utf-8"?>
<p:tagLst xmlns:p="http://schemas.openxmlformats.org/presentationml/2006/main">
  <p:tag name="RAINPROBLEM" val="ProblemItem"/>
</p:tagLst>
</file>

<file path=ppt/tags/tag13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3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1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42.xml><?xml version="1.0" encoding="utf-8"?>
<p:tagLst xmlns:p="http://schemas.openxmlformats.org/presentationml/2006/main">
  <p:tag name="RAINPROBLEM" val="ProblemSubmit"/>
  <p:tag name="RAINPROBLEMTYPE" val="MultipleChoice"/>
</p:tagLst>
</file>

<file path=ppt/tags/tag143.xml><?xml version="1.0" encoding="utf-8"?>
<p:tagLst xmlns:p="http://schemas.openxmlformats.org/presentationml/2006/main">
  <p:tag name="RAINPROBLEM" val="ProblemRemarkBoard"/>
</p:tagLst>
</file>

<file path=ppt/tags/tag144.xml><?xml version="1.0" encoding="utf-8"?>
<p:tagLst xmlns:p="http://schemas.openxmlformats.org/presentationml/2006/main">
  <p:tag name="PROBLEMREMARKTITLE" val="ProblemRemarkBoardTip"/>
</p:tagLst>
</file>

<file path=ppt/tags/tag145.xml><?xml version="1.0" encoding="utf-8"?>
<p:tagLst xmlns:p="http://schemas.openxmlformats.org/presentationml/2006/main">
  <p:tag name="RAINPROBLEM" val="ProblemRemark"/>
</p:tagLst>
</file>

<file path=ppt/tags/tag146.xml><?xml version="1.0" encoding="utf-8"?>
<p:tagLst xmlns:p="http://schemas.openxmlformats.org/presentationml/2006/main">
  <p:tag name="PROBLEMREMARKTITLE" val="ProblemRemarkBoardTitle"/>
</p:tagLst>
</file>

<file path=ppt/tags/tag147.xml><?xml version="1.0" encoding="utf-8"?>
<p:tagLst xmlns:p="http://schemas.openxmlformats.org/presentationml/2006/main">
  <p:tag name="PROBLEMREMARKTITLE" val="ProblemRemarkBoardTitle"/>
</p:tagLst>
</file>

<file path=ppt/tags/tag148.xml><?xml version="1.0" encoding="utf-8"?>
<p:tagLst xmlns:p="http://schemas.openxmlformats.org/presentationml/2006/main">
  <p:tag name="PROBLEMREMARKTITLE" val="ProblemRemarkBoardTitle"/>
</p:tagLst>
</file>

<file path=ppt/tags/tag149.xml><?xml version="1.0" encoding="utf-8"?>
<p:tagLst xmlns:p="http://schemas.openxmlformats.org/presentationml/2006/main">
  <p:tag name="PROBLEMREMARKTITLE" val="ProblemRemarkBoardTitle"/>
</p:tagLst>
</file>

<file path=ppt/tags/tag15.xml><?xml version="1.0" encoding="utf-8"?>
<p:tagLst xmlns:p="http://schemas.openxmlformats.org/presentationml/2006/main">
  <p:tag name="KSO_WM_UNIT_TABLE_BEAUTIFY" val="smartTable{0be9dd90-b749-4264-ad92-1da87cdb8192}"/>
  <p:tag name="KSO_WM_BEAUTIFY_FLAG" val=""/>
</p:tagLst>
</file>

<file path=ppt/tags/tag150.xml><?xml version="1.0" encoding="utf-8"?>
<p:tagLst xmlns:p="http://schemas.openxmlformats.org/presentationml/2006/main">
  <p:tag name="RAINPROBLEMTYPE" val="ProblemTypeMarker"/>
</p:tagLst>
</file>

<file path=ppt/tags/tag151.xml><?xml version="1.0" encoding="utf-8"?>
<p:tagLst xmlns:p="http://schemas.openxmlformats.org/presentationml/2006/main">
  <p:tag name="RAINPROBLEMTYPE" val="ProblemTypeMarker"/>
</p:tagLst>
</file>

<file path=ppt/tags/tag152.xml><?xml version="1.0" encoding="utf-8"?>
<p:tagLst xmlns:p="http://schemas.openxmlformats.org/presentationml/2006/main">
  <p:tag name="RAINPROBLEMTYPE" val="ProblemTypeMarker"/>
</p:tagLst>
</file>

<file path=ppt/tags/tag153.xml><?xml version="1.0" encoding="utf-8"?>
<p:tagLst xmlns:p="http://schemas.openxmlformats.org/presentationml/2006/main">
  <p:tag name="RAINPROBLEMTYPE" val="ProblemTypeMarker"/>
</p:tagLst>
</file>

<file path=ppt/tags/tag154.xml><?xml version="1.0" encoding="utf-8"?>
<p:tagLst xmlns:p="http://schemas.openxmlformats.org/presentationml/2006/main">
  <p:tag name="RAINPROBLEMTYPE" val="ProblemTypeMarker"/>
</p:tagLst>
</file>

<file path=ppt/tags/tag155.xml><?xml version="1.0" encoding="utf-8"?>
<p:tagLst xmlns:p="http://schemas.openxmlformats.org/presentationml/2006/main">
  <p:tag name="RAINPROBLEM" val="ProblemSetting"/>
  <p:tag name="RAINPROBLEMTYPE" val="MultipleChoice"/>
</p:tagLst>
</file>

<file path=ppt/tags/tag156.xml><?xml version="1.0" encoding="utf-8"?>
<p:tagLst xmlns:p="http://schemas.openxmlformats.org/presentationml/2006/main">
  <p:tag name="RAINPROBLEM" val="MultipleChoice"/>
  <p:tag name="PROBLEMREMARK" val="注意：定义了指针变量q，但没有给q赋值，不知道具体指向哪片硬件存储空间。"/>
  <p:tag name="PROBLEMSCORE" val="100.0"/>
  <p:tag name="PROBLEMHASREMARK" val="True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COMMONDATA" val="eyJoZGlkIjoiMDk3NjAwYTMxMDI0ZTUyOGI4Yjg2MWM0ZmJkMjQ2ZjIifQ=="/>
  <p:tag name="KSO_WPP_MARK_KEY" val="38a1d5ee-893f-4667-b18f-13e44cbc83b7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TABLE_BEAUTIFY" val="smartTable{0be9dd90-b749-4264-ad92-1da87cdb8192}"/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UNIT_TABLE_BEAUTIFY" val="smartTable{0be9dd90-b749-4264-ad92-1da87cdb8192}"/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UNIT_TABLE_BEAUTIFY" val="smartTable{77e712db-0375-456b-acf9-bc28dca851c6}"/>
</p:tagLst>
</file>

<file path=ppt/tags/tag58.xml><?xml version="1.0" encoding="utf-8"?>
<p:tagLst xmlns:p="http://schemas.openxmlformats.org/presentationml/2006/main">
  <p:tag name="KSO_WM_UNIT_TABLE_BEAUTIFY" val="smartTable{77e712db-0375-456b-acf9-bc28dca851c6}"/>
</p:tagLst>
</file>

<file path=ppt/tags/tag59.xml><?xml version="1.0" encoding="utf-8"?>
<p:tagLst xmlns:p="http://schemas.openxmlformats.org/presentationml/2006/main">
  <p:tag name="KSO_WM_UNIT_TABLE_BEAUTIFY" val="smartTable{77e712db-0375-456b-acf9-bc28dca851c6}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UNIT_TABLE_BEAUTIFY" val="smartTable{77e712db-0375-456b-acf9-bc28dca851c6}"/>
</p:tagLst>
</file>

<file path=ppt/tags/tag61.xml><?xml version="1.0" encoding="utf-8"?>
<p:tagLst xmlns:p="http://schemas.openxmlformats.org/presentationml/2006/main">
  <p:tag name="KSO_WM_UNIT_TABLE_BEAUTIFY" val="smartTable{2d0be056-eb56-4a25-a664-8a5091d59ed7}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UNIT_TABLE_BEAUTIFY" val="smartTable{283a355d-d055-42a0-816b-031aa2c08b11}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UNIT_TABLE_BEAUTIFY" val="smartTable{3384dca8-e4a2-498f-adf3-38731fc1d203}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UNIT_TABLE_BEAUTIFY" val="smartTable{4fc9cd2b-10c4-45de-9f6d-d7d4520b7e97}"/>
</p:tagLst>
</file>

<file path=ppt/tags/tag69.xml><?xml version="1.0" encoding="utf-8"?>
<p:tagLst xmlns:p="http://schemas.openxmlformats.org/presentationml/2006/main">
  <p:tag name="KSO_WM_UNIT_TABLE_BEAUTIFY" val="smartTable{b70fc7f8-9ed5-40b7-ab98-5f1f1ac6e4f4}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UNIT_TABLE_BEAUTIFY" val="smartTable{ccdc6763-1013-4ec3-9f55-29fef89226a5}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UNIT_TABLE_BEAUTIFY" val="smartTable{ccdc6763-1013-4ec3-9f55-29fef89226a5}"/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RAINPROBLEM" val="ProblemBody"/>
</p:tagLst>
</file>

<file path=ppt/tags/tag93.xml><?xml version="1.0" encoding="utf-8"?>
<p:tagLst xmlns:p="http://schemas.openxmlformats.org/presentationml/2006/main">
  <p:tag name="RAINPROBLEM" val="ProblemItem"/>
</p:tagLst>
</file>

<file path=ppt/tags/tag94.xml><?xml version="1.0" encoding="utf-8"?>
<p:tagLst xmlns:p="http://schemas.openxmlformats.org/presentationml/2006/main">
  <p:tag name="RAINPROBLEM" val="ProblemItem"/>
</p:tagLst>
</file>

<file path=ppt/tags/tag95.xml><?xml version="1.0" encoding="utf-8"?>
<p:tagLst xmlns:p="http://schemas.openxmlformats.org/presentationml/2006/main">
  <p:tag name="RAINPROBLEM" val="ProblemItem"/>
</p:tagLst>
</file>

<file path=ppt/tags/tag96.xml><?xml version="1.0" encoding="utf-8"?>
<p:tagLst xmlns:p="http://schemas.openxmlformats.org/presentationml/2006/main">
  <p:tag name="RAINPROBLEM" val="ProblemItem"/>
</p:tagLst>
</file>

<file path=ppt/tags/tag9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9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heme/theme1.xml><?xml version="1.0" encoding="utf-8"?>
<a:theme xmlns:a="http://schemas.openxmlformats.org/drawingml/2006/main" name="示例演示文稿幻灯片（聚焦科技设计）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示例演示文稿幻灯片（聚焦科技设计）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11765</Words>
  <Application>WPS 演示</Application>
  <PresentationFormat>全屏显示(4:3)</PresentationFormat>
  <Paragraphs>2050</Paragraphs>
  <Slides>66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66</vt:i4>
      </vt:variant>
    </vt:vector>
  </HeadingPairs>
  <TitlesOfParts>
    <vt:vector size="77" baseType="lpstr">
      <vt:lpstr>Arial</vt:lpstr>
      <vt:lpstr>宋体</vt:lpstr>
      <vt:lpstr>Wingdings</vt:lpstr>
      <vt:lpstr>Wingdings 2</vt:lpstr>
      <vt:lpstr>Times New Roman</vt:lpstr>
      <vt:lpstr>黑体</vt:lpstr>
      <vt:lpstr>微软雅黑</vt:lpstr>
      <vt:lpstr>Arial Unicode MS</vt:lpstr>
      <vt:lpstr>楷体_GB2312</vt:lpstr>
      <vt:lpstr>新宋体</vt:lpstr>
      <vt:lpstr>示例演示文稿幻灯片（聚焦科技设计）</vt:lpstr>
      <vt:lpstr>PowerPoint 演示文稿</vt:lpstr>
      <vt:lpstr>第八章善于利用指针</vt:lpstr>
      <vt:lpstr>程序设计语言发展回顾</vt:lpstr>
      <vt:lpstr>程序设计语言</vt:lpstr>
      <vt:lpstr>指针数据类型</vt:lpstr>
      <vt:lpstr>指针概览</vt:lpstr>
      <vt:lpstr>数据的存储</vt:lpstr>
      <vt:lpstr>PowerPoint 演示文稿</vt:lpstr>
      <vt:lpstr>指针的概念</vt:lpstr>
      <vt:lpstr>指针概览</vt:lpstr>
      <vt:lpstr>指针变量</vt:lpstr>
      <vt:lpstr>指针变量的定义</vt:lpstr>
      <vt:lpstr>PowerPoint 演示文稿</vt:lpstr>
      <vt:lpstr>指针变量的存储结构</vt:lpstr>
      <vt:lpstr>指针变量的引用</vt:lpstr>
      <vt:lpstr>PowerPoint 演示文稿</vt:lpstr>
      <vt:lpstr>PowerPoint 演示文稿</vt:lpstr>
      <vt:lpstr>注意</vt:lpstr>
      <vt:lpstr>优先级和结合律</vt:lpstr>
      <vt:lpstr>指针变量的引用</vt:lpstr>
      <vt:lpstr>变量访问方式分类</vt:lpstr>
      <vt:lpstr>指针变量的初始化</vt:lpstr>
      <vt:lpstr>PowerPoint 演示文稿</vt:lpstr>
      <vt:lpstr>指针变量的算术运算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关系运算</vt:lpstr>
      <vt:lpstr>举例</vt:lpstr>
      <vt:lpstr>指针变量小结</vt:lpstr>
      <vt:lpstr>指针概览</vt:lpstr>
      <vt:lpstr>指针概览</vt:lpstr>
      <vt:lpstr>指针与数组</vt:lpstr>
      <vt:lpstr>一维数组剖析</vt:lpstr>
      <vt:lpstr>一维数组剖析</vt:lpstr>
      <vt:lpstr>指向数组首地址的指针变量</vt:lpstr>
      <vt:lpstr>指向数组元素的指针变量</vt:lpstr>
      <vt:lpstr>指向数组元素的指针变量</vt:lpstr>
      <vt:lpstr>PowerPoint 演示文稿</vt:lpstr>
      <vt:lpstr>PowerPoint 演示文稿</vt:lpstr>
      <vt:lpstr>比较</vt:lpstr>
      <vt:lpstr>PowerPoint 演示文稿</vt:lpstr>
      <vt:lpstr>PowerPoint 演示文稿</vt:lpstr>
      <vt:lpstr>PowerPoint 演示文稿</vt:lpstr>
      <vt:lpstr>指针与数组</vt:lpstr>
      <vt:lpstr>二维数组回顾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举例</vt:lpstr>
      <vt:lpstr>PowerPoint 演示文稿</vt:lpstr>
      <vt:lpstr>PowerPoint 演示文稿</vt:lpstr>
      <vt:lpstr>PowerPoint 演示文稿</vt:lpstr>
      <vt:lpstr>PowerPoint 演示文稿</vt:lpstr>
    </vt:vector>
  </TitlesOfParts>
  <Company>M&amp;W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wxy</dc:creator>
  <cp:lastModifiedBy>WXY</cp:lastModifiedBy>
  <cp:revision>3505</cp:revision>
  <dcterms:created xsi:type="dcterms:W3CDTF">2008-08-04T02:16:00Z</dcterms:created>
  <dcterms:modified xsi:type="dcterms:W3CDTF">2023-04-06T14:18:52Z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A812DEB6B3E24BF6AF0F445A2B159F4F</vt:lpwstr>
  </property>
  <property fmtid="{D5CDD505-2E9C-101B-9397-08002B2CF9AE}" pid="3" name="KSOProductBuildVer">
    <vt:lpwstr>2052-11.1.0.14036</vt:lpwstr>
  </property>
</Properties>
</file>