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692" r:id="rId3"/>
    <p:sldId id="420" r:id="rId4"/>
    <p:sldId id="550" r:id="rId5"/>
    <p:sldId id="552" r:id="rId6"/>
    <p:sldId id="555" r:id="rId7"/>
    <p:sldId id="645" r:id="rId8"/>
    <p:sldId id="688" r:id="rId9"/>
    <p:sldId id="644" r:id="rId10"/>
    <p:sldId id="642" r:id="rId11"/>
    <p:sldId id="677" r:id="rId12"/>
    <p:sldId id="556" r:id="rId13"/>
    <p:sldId id="685" r:id="rId14"/>
    <p:sldId id="679" r:id="rId15"/>
    <p:sldId id="557" r:id="rId16"/>
    <p:sldId id="558" r:id="rId17"/>
    <p:sldId id="680" r:id="rId18"/>
    <p:sldId id="730" r:id="rId19"/>
    <p:sldId id="681" r:id="rId20"/>
    <p:sldId id="720" r:id="rId21"/>
    <p:sldId id="683" r:id="rId22"/>
    <p:sldId id="684" r:id="rId23"/>
    <p:sldId id="704" r:id="rId24"/>
    <p:sldId id="564" r:id="rId25"/>
    <p:sldId id="566" r:id="rId26"/>
    <p:sldId id="567" r:id="rId27"/>
    <p:sldId id="568" r:id="rId28"/>
    <p:sldId id="569" r:id="rId29"/>
    <p:sldId id="723" r:id="rId30"/>
    <p:sldId id="658" r:id="rId31"/>
    <p:sldId id="705" r:id="rId32"/>
    <p:sldId id="693" r:id="rId33"/>
    <p:sldId id="586" r:id="rId34"/>
    <p:sldId id="572" r:id="rId35"/>
    <p:sldId id="587" r:id="rId36"/>
    <p:sldId id="695" r:id="rId37"/>
    <p:sldId id="696" r:id="rId38"/>
    <p:sldId id="714" r:id="rId39"/>
    <p:sldId id="715" r:id="rId40"/>
    <p:sldId id="716" r:id="rId41"/>
    <p:sldId id="717" r:id="rId42"/>
    <p:sldId id="718" r:id="rId43"/>
    <p:sldId id="719" r:id="rId44"/>
    <p:sldId id="706" r:id="rId45"/>
    <p:sldId id="726" r:id="rId46"/>
    <p:sldId id="697" r:id="rId47"/>
    <p:sldId id="698" r:id="rId48"/>
    <p:sldId id="727" r:id="rId49"/>
    <p:sldId id="728" r:id="rId50"/>
    <p:sldId id="729" r:id="rId51"/>
    <p:sldId id="713" r:id="rId52"/>
    <p:sldId id="686" r:id="rId53"/>
  </p:sldIdLst>
  <p:sldSz cx="9144000" cy="6858000" type="screen4x3"/>
  <p:notesSz cx="6858000" cy="9144000"/>
  <p:custDataLst>
    <p:tags r:id="rId5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rgbClr val="CC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2" userDrawn="1">
          <p15:clr>
            <a:srgbClr val="A4A3A4"/>
          </p15:clr>
        </p15:guide>
        <p15:guide id="2" pos="29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3300"/>
    <a:srgbClr val="CCFF99"/>
    <a:srgbClr val="B9F0FB"/>
    <a:srgbClr val="FF3399"/>
    <a:srgbClr val="009900"/>
    <a:srgbClr val="A50021"/>
    <a:srgbClr val="006600"/>
    <a:srgbClr val="CC33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707" autoAdjust="0"/>
    <p:restoredTop sz="88316" autoAdjust="0"/>
  </p:normalViewPr>
  <p:slideViewPr>
    <p:cSldViewPr showGuides="1">
      <p:cViewPr varScale="1">
        <p:scale>
          <a:sx n="67" d="100"/>
          <a:sy n="67" d="100"/>
        </p:scale>
        <p:origin x="-1158" y="-108"/>
      </p:cViewPr>
      <p:guideLst>
        <p:guide orient="horz" pos="2122"/>
        <p:guide pos="297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910" y="-96"/>
      </p:cViewPr>
      <p:guideLst>
        <p:guide orient="horz" pos="2829"/>
        <p:guide pos="22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tags" Target="tags/tag30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handoutMaster" Target="handoutMasters/handoutMaster1.xml"/><Relationship Id="rId54" Type="http://schemas.openxmlformats.org/officeDocument/2006/relationships/notesMaster" Target="notesMasters/notesMaster1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7EC4-853B-441C-A3A9-A461C74481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87098-E008-4B6E-A16A-A0EDB05BAA4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20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20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20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4860AF4-FC1A-46C7-AA39-8CFC961C7D1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27313" y="6335713"/>
            <a:ext cx="3944620" cy="306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>
                <a:solidFill>
                  <a:schemeClr val="tx1"/>
                </a:solidFill>
                <a:latin typeface="宋体" panose="02010600030101010101" pitchFamily="2" charset="-122"/>
              </a:rPr>
              <a:t>西安交通大学 电信学部 计算机科学与技术学院</a:t>
            </a:r>
            <a:endParaRPr lang="zh-CN" altLang="en-US" sz="1400" b="1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Group 9"/>
          <p:cNvGrpSpPr/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87663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5"/>
          <p:cNvSpPr>
            <a:spLocks noChangeArrowheads="1"/>
          </p:cNvSpPr>
          <p:nvPr/>
        </p:nvSpPr>
        <p:spPr bwMode="black">
          <a:xfrm>
            <a:off x="0" y="2781300"/>
            <a:ext cx="9144000" cy="714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gray">
          <a:xfrm>
            <a:off x="2627313" y="2852738"/>
            <a:ext cx="6516687" cy="9366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5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8" y="0"/>
            <a:ext cx="3011487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4859338" y="4292600"/>
            <a:ext cx="3168650" cy="75882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2987675" y="2987675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532B923-FB5C-4FDE-BD11-A657B84AA6E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8901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D46DF-CCB7-478A-B245-56B6F4BB6689}" type="datetime4">
              <a:rPr lang="en-US"/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E8AA2-0993-4C87-B1E7-246C36C9F55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8901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622D2-0038-4D7D-89AF-B34DC75129B7}" type="datetime4">
              <a:rPr lang="en-US"/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BB749-E9CD-41EC-9D79-083CF36393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68313" y="1268413"/>
            <a:ext cx="8229600" cy="50260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8901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E5A58-9BD1-4AA4-B0FB-A7B6902D30DC}" type="datetime4">
              <a:rPr lang="en-US"/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0BBAB-7CCE-4C58-A527-B520AAD32F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8901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66099-5AC4-4096-A2E8-2FF8AEF8F63C}" type="datetime4">
              <a:rPr lang="en-US"/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0B47D-B663-4659-97D0-B0C316FAFEA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25344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3FCAA-3FF2-43D1-B0F4-5A14AD9B15BB}" type="datetime4">
              <a:rPr lang="en-US"/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1F51B-6BD9-4446-BCCE-35184CA67F3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8901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2062D-23AB-4A60-8068-63EEE620455A}" type="datetime4">
              <a:rPr lang="en-US"/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F3FCD-542B-4BA6-B680-3D3D9B4BCCF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8901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A6257-9440-457E-BFCD-18A16FC76848}" type="datetime4">
              <a:rPr lang="en-US"/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9DCF6-9933-4E48-BA80-4FB213A3055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8901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BF418-7760-43CF-B7C5-FFFB6ADDCB08}" type="datetime4">
              <a:rPr lang="en-US"/>
            </a:fld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00888-AEE6-44FF-BBFF-D168420F70C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8901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96BA4-338C-4504-B2E6-24332B3AFC9F}" type="datetime4">
              <a:rPr lang="en-US"/>
            </a:fld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BFD82-9410-4C5E-A9EA-B7581A63B2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8901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DBA75-4F95-4C87-94EB-9C970545FDD4}" type="datetime4">
              <a:rPr lang="en-US"/>
            </a:fld>
            <a:endParaRPr lang="en-US" altLang="zh-CN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5FF0A-1857-4D3C-AA87-3BBB7460964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8901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8C9EC-5608-4084-A6FC-2559C05B647F}" type="datetime4">
              <a:rPr lang="en-US"/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F33D8-FF4D-4E82-9946-FEA0B845AD6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8901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687A5-50E8-4790-ABB8-493352B55ACD}" type="datetime4">
              <a:rPr lang="en-US"/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9A638-0A93-4620-84A2-73727C28214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vmlDrawing" Target="../drawings/vmlDrawing1.vml"/><Relationship Id="rId17" Type="http://schemas.openxmlformats.org/officeDocument/2006/relationships/image" Target="../media/image4.png"/><Relationship Id="rId16" Type="http://schemas.openxmlformats.org/officeDocument/2006/relationships/oleObject" Target="../embeddings/oleObject2.bin"/><Relationship Id="rId15" Type="http://schemas.openxmlformats.org/officeDocument/2006/relationships/image" Target="../media/image3.png"/><Relationship Id="rId14" Type="http://schemas.openxmlformats.org/officeDocument/2006/relationships/oleObject" Target="../embeddings/oleObject1.bin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30" name="Group 3"/>
          <p:cNvGrpSpPr/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4100" name="Line 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01" name="Line 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02" name="Line 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31" name="Group 7"/>
          <p:cNvGrpSpPr/>
          <p:nvPr/>
        </p:nvGrpSpPr>
        <p:grpSpPr bwMode="auto">
          <a:xfrm>
            <a:off x="0" y="-11113"/>
            <a:ext cx="2341563" cy="1123951"/>
            <a:chOff x="0" y="0"/>
            <a:chExt cx="1475" cy="694"/>
          </a:xfrm>
        </p:grpSpPr>
        <p:graphicFrame>
          <p:nvGraphicFramePr>
            <p:cNvPr id="1026" name="Object 8"/>
            <p:cNvGraphicFramePr>
              <a:graphicFrameLocks noChangeAspect="1"/>
            </p:cNvGraphicFramePr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1" name="Image" r:id="rId14" imgW="3645535" imgH="3930650" progId="">
                    <p:embed/>
                  </p:oleObj>
                </mc:Choice>
                <mc:Fallback>
                  <p:oleObj name="Image" r:id="rId14" imgW="3645535" imgH="3930650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11470"/>
                        <a:stretch>
                          <a:fillRect/>
                        </a:stretch>
                      </p:blipFill>
                      <p:spPr bwMode="auto"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2D6BC7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1D528D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B2B2B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9"/>
            <p:cNvGraphicFramePr>
              <a:graphicFrameLocks noChangeAspect="1"/>
            </p:cNvGraphicFramePr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2" name="Image" r:id="rId16" imgW="2575560" imgH="2545080" progId="">
                    <p:embed/>
                  </p:oleObj>
                </mc:Choice>
                <mc:Fallback>
                  <p:oleObj name="Image" r:id="rId16" imgW="2575560" imgH="2545080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2D6BC7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1D528D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B2B2B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514600" y="22860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0"/>
              </a:spcBef>
              <a:defRPr sz="1400" i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400" i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35A0EA1-55C7-4DF1-976A-F2DE38E81DC6}" type="slidenum">
              <a:rPr lang="en-US" altLang="zh-CN"/>
            </a:fld>
            <a:endParaRPr lang="en-US" altLang="zh-CN"/>
          </a:p>
        </p:txBody>
      </p:sp>
      <p:grpSp>
        <p:nvGrpSpPr>
          <p:cNvPr id="1037" name="Group 15"/>
          <p:cNvGrpSpPr/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4112" name="Rectangle 16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13" name="Rectangle 17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日期占位符 3"/>
          <p:cNvSpPr>
            <a:spLocks noGrp="1"/>
          </p:cNvSpPr>
          <p:nvPr>
            <p:ph type="dt" sz="quarter" idx="2"/>
          </p:nvPr>
        </p:nvSpPr>
        <p:spPr>
          <a:xfrm>
            <a:off x="457200" y="6453336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BFF035-A915-4527-95CE-ACF5E5104EA8}" type="datetime4">
              <a:rPr lang="en-US" altLang="zh-CN" smtClean="0">
                <a:solidFill>
                  <a:schemeClr val="accent1"/>
                </a:solidFill>
              </a:rPr>
            </a:fld>
            <a:endParaRPr lang="en-US" altLang="zh-CN" dirty="0" smtClean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700338" y="4652963"/>
            <a:ext cx="3600450" cy="1160462"/>
          </a:xfrm>
        </p:spPr>
        <p:txBody>
          <a:bodyPr tIns="72000">
            <a:spAutoFit/>
          </a:bodyPr>
          <a:lstStyle/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吴茜媛</a:t>
            </a:r>
            <a:endParaRPr lang="zh-CN" altLang="en-US" sz="1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WU, Xiyuan</a:t>
            </a:r>
            <a:endParaRPr lang="en-US" altLang="zh-CN" sz="1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E-mail: xywu@mail.xjtu.edu.cn</a:t>
            </a:r>
            <a:endParaRPr lang="en-US" altLang="zh-CN" sz="1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492500" y="2852738"/>
            <a:ext cx="4513263" cy="825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zh-CN" sz="5400" b="1" kern="0" dirty="0">
                <a:solidFill>
                  <a:schemeClr val="bg1"/>
                </a:solidFill>
                <a:latin typeface="黑体" panose="02010609060101010101" pitchFamily="2" charset="-122"/>
                <a:ea typeface="+mj-ea"/>
                <a:cs typeface="+mj-cs"/>
              </a:rPr>
              <a:t>程序设计基础</a:t>
            </a:r>
            <a:endParaRPr lang="zh-CN" sz="5400" b="1" kern="0" dirty="0">
              <a:solidFill>
                <a:schemeClr val="bg1"/>
              </a:solidFill>
              <a:latin typeface="黑体" panose="02010609060101010101" pitchFamily="2" charset="-122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1143000"/>
            <a:ext cx="8604250" cy="459105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）在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声明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结构体类型的同时，定义结构体变量</a:t>
            </a:r>
            <a:endParaRPr lang="zh-CN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zh-CN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结构体名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	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 数据类型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成员名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　 数据类型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成员名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　   　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 数据类型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成员名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　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变量名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…,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变量名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5362575" y="3032125"/>
            <a:ext cx="3673475" cy="2062103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err="1">
                <a:solidFill>
                  <a:schemeClr val="tx1"/>
                </a:solidFill>
              </a:rPr>
              <a:t>struct</a:t>
            </a:r>
            <a:r>
              <a:rPr lang="en-US" altLang="zh-CN" sz="2000" b="1" dirty="0">
                <a:solidFill>
                  <a:schemeClr val="tx1"/>
                </a:solidFill>
              </a:rPr>
              <a:t>  Student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000" b="1" dirty="0" smtClean="0">
                <a:solidFill>
                  <a:schemeClr val="tx1"/>
                </a:solidFill>
              </a:rPr>
              <a:t>{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000" b="1" dirty="0" smtClean="0">
                <a:solidFill>
                  <a:schemeClr val="tx1"/>
                </a:solidFill>
              </a:rPr>
              <a:t>      </a:t>
            </a:r>
            <a:r>
              <a:rPr lang="en-US" altLang="zh-CN" sz="2000" b="1" dirty="0">
                <a:solidFill>
                  <a:schemeClr val="tx1"/>
                </a:solidFill>
              </a:rPr>
              <a:t>char  name[20]</a:t>
            </a:r>
            <a:r>
              <a:rPr lang="zh-CN" altLang="en-US" sz="2000" b="1" dirty="0">
                <a:solidFill>
                  <a:schemeClr val="tx1"/>
                </a:solidFill>
              </a:rPr>
              <a:t>；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sz="2000" b="1" dirty="0" smtClean="0">
                <a:solidFill>
                  <a:schemeClr val="tx1"/>
                </a:solidFill>
              </a:rPr>
              <a:t>      </a:t>
            </a:r>
            <a:r>
              <a:rPr lang="en-US" altLang="zh-CN" sz="2000" b="1" dirty="0">
                <a:solidFill>
                  <a:schemeClr val="tx1"/>
                </a:solidFill>
              </a:rPr>
              <a:t>char  sex</a:t>
            </a:r>
            <a:r>
              <a:rPr lang="zh-CN" altLang="en-US" sz="2000" b="1" dirty="0">
                <a:solidFill>
                  <a:schemeClr val="tx1"/>
                </a:solidFill>
              </a:rPr>
              <a:t>；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sz="2000" b="1" dirty="0">
                <a:solidFill>
                  <a:schemeClr val="tx1"/>
                </a:solidFill>
              </a:rPr>
              <a:t>　  </a:t>
            </a:r>
            <a:r>
              <a:rPr lang="en-US" altLang="zh-CN" sz="2000" b="1" dirty="0" err="1">
                <a:solidFill>
                  <a:schemeClr val="tx1"/>
                </a:solidFill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</a:rPr>
              <a:t>  age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;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000" b="1" dirty="0" smtClean="0">
                <a:solidFill>
                  <a:schemeClr val="tx1"/>
                </a:solidFill>
              </a:rPr>
              <a:t> }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e1, e2</a:t>
            </a:r>
            <a:r>
              <a:rPr lang="en-US" altLang="zh-CN" sz="2000" b="1" dirty="0" smtClean="0">
                <a:solidFill>
                  <a:srgbClr val="A50021"/>
                </a:solidFill>
              </a:rPr>
              <a:t>;</a:t>
            </a:r>
            <a:endParaRPr lang="en-US" altLang="zh-CN" sz="2000" b="1" dirty="0">
              <a:solidFill>
                <a:srgbClr val="A50021"/>
              </a:solidFill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711450" y="260350"/>
            <a:ext cx="6324600" cy="533400"/>
          </a:xfrm>
        </p:spPr>
        <p:txBody>
          <a:bodyPr/>
          <a:p>
            <a:r>
              <a:rPr lang="zh-CN" altLang="en-US" sz="3600" dirty="0" smtClean="0">
                <a:latin typeface="黑体" panose="02010609060101010101" pitchFamily="2" charset="-122"/>
              </a:rPr>
              <a:t>结构体类型变量的定义</a:t>
            </a:r>
            <a:endParaRPr lang="zh-CN" altLang="en-US" sz="3600" dirty="0" smtClean="0">
              <a:latin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57325"/>
            <a:ext cx="8229600" cy="54006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直接定义结构体变量</a:t>
            </a:r>
            <a:endParaRPr lang="zh-CN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只指定结构体变量名，而不指定结构体类型名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其一般形式为：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	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 数据类型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成员名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　  数据类型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成员名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　   　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  数据类型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成员名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　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变量名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…,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变量名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5186363" y="2955925"/>
            <a:ext cx="3706812" cy="2431435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err="1">
                <a:solidFill>
                  <a:srgbClr val="FF0000"/>
                </a:solidFill>
              </a:rPr>
              <a:t>struct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000" b="1" dirty="0" smtClean="0">
                <a:solidFill>
                  <a:schemeClr val="tx1"/>
                </a:solidFill>
              </a:rPr>
              <a:t>{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 </a:t>
            </a:r>
            <a:r>
              <a:rPr lang="en-US" altLang="zh-CN" sz="2000" b="1" dirty="0">
                <a:solidFill>
                  <a:schemeClr val="tx1"/>
                </a:solidFill>
              </a:rPr>
              <a:t>char  name[20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]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；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char  sex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；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</a:rPr>
              <a:t>  age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;</a:t>
            </a:r>
            <a:br>
              <a:rPr lang="en-US" altLang="zh-CN" sz="2000" b="1" dirty="0" smtClean="0">
                <a:solidFill>
                  <a:schemeClr val="tx1"/>
                </a:solidFill>
              </a:rPr>
            </a:br>
            <a:r>
              <a:rPr lang="en-US" altLang="zh-CN" sz="2000" b="1" dirty="0" smtClean="0">
                <a:solidFill>
                  <a:schemeClr val="tx1"/>
                </a:solidFill>
              </a:rPr>
              <a:t>} </a:t>
            </a:r>
            <a:r>
              <a:rPr lang="en-US" altLang="zh-CN" sz="2800" b="1" dirty="0">
                <a:solidFill>
                  <a:srgbClr val="FF0000"/>
                </a:solidFill>
              </a:rPr>
              <a:t>e1, e2</a:t>
            </a:r>
            <a:r>
              <a:rPr lang="en-US" altLang="zh-CN" sz="2000" b="1" dirty="0">
                <a:solidFill>
                  <a:srgbClr val="A50021"/>
                </a:solidFill>
              </a:rPr>
              <a:t>;</a:t>
            </a:r>
            <a:endParaRPr lang="en-US" altLang="zh-CN" sz="2000" b="1" dirty="0">
              <a:solidFill>
                <a:srgbClr val="A50021"/>
              </a:solidFill>
            </a:endParaRPr>
          </a:p>
          <a:p>
            <a:pPr eaLnBrk="1" hangingPunct="1"/>
            <a:endParaRPr lang="en-US" altLang="zh-CN" sz="2000" b="1" dirty="0">
              <a:solidFill>
                <a:srgbClr val="A50021"/>
              </a:solidFill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711450" y="260350"/>
            <a:ext cx="6324600" cy="533400"/>
          </a:xfrm>
        </p:spPr>
        <p:txBody>
          <a:bodyPr/>
          <a:p>
            <a:r>
              <a:rPr lang="zh-CN" altLang="en-US" sz="3600" dirty="0" smtClean="0">
                <a:latin typeface="黑体" panose="02010609060101010101" pitchFamily="2" charset="-122"/>
              </a:rPr>
              <a:t>结构体类型变量的定义</a:t>
            </a:r>
            <a:endParaRPr lang="zh-CN" altLang="en-US" sz="3600" dirty="0" smtClean="0">
              <a:latin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254" y="1484784"/>
            <a:ext cx="8244210" cy="208823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latin typeface="黑体" panose="02010609060101010101" pitchFamily="2" charset="-122"/>
              </a:rPr>
              <a:t>声明结构体类型时，不会为该结构体类型分配内存空间</a:t>
            </a:r>
            <a:endParaRPr lang="zh-CN" altLang="en-US" sz="28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latin typeface="黑体" panose="02010609060101010101" pitchFamily="2" charset="-122"/>
              </a:rPr>
              <a:t>只有在定义了结构体类型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2" charset="-122"/>
              </a:rPr>
              <a:t>变量</a:t>
            </a:r>
            <a:r>
              <a:rPr lang="zh-CN" altLang="en-US" sz="2800" dirty="0" smtClean="0">
                <a:latin typeface="黑体" panose="02010609060101010101" pitchFamily="2" charset="-122"/>
              </a:rPr>
              <a:t>的时候，才分配内存空间</a:t>
            </a:r>
            <a:endParaRPr lang="zh-CN" altLang="en-US" sz="2800" dirty="0" smtClean="0">
              <a:latin typeface="黑体" panose="02010609060101010101" pitchFamily="2" charset="-122"/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2639888" y="303312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600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结构体类型变量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的存储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02543" y="3429000"/>
            <a:ext cx="8389937" cy="3240360"/>
          </a:xfrm>
          <a:prstGeom prst="rect">
            <a:avLst/>
          </a:prstGeom>
          <a:solidFill>
            <a:srgbClr val="B9F0FB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800" b="1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Student</a:t>
            </a:r>
            <a:endParaRPr lang="en-US" altLang="zh-CN" sz="2000" b="1" kern="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char  name[20]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 sex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　  </a:t>
            </a:r>
            <a:r>
              <a:rPr lang="en-US" altLang="zh-CN" sz="28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age 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}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</a:t>
            </a:r>
            <a:r>
              <a:rPr lang="en-US" altLang="zh-CN" sz="2000" b="1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000" b="1" kern="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zh-CN" altLang="en-US" sz="2000" b="1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构建</a:t>
            </a:r>
            <a:r>
              <a:rPr lang="zh-CN" altLang="en-US" sz="2000" b="1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声明</a:t>
            </a:r>
            <a:r>
              <a:rPr lang="en-US" altLang="zh-CN" sz="2000" b="1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b="1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说明</a:t>
            </a:r>
            <a:r>
              <a:rPr lang="en-US" altLang="zh-CN" sz="2000" b="1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结构体</a:t>
            </a:r>
            <a:r>
              <a:rPr lang="zh-CN" altLang="en-US" sz="2000" b="1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数据类型</a:t>
            </a:r>
            <a:r>
              <a:rPr lang="en-US" altLang="zh-CN" sz="2000" b="1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0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Student</a:t>
            </a:r>
            <a:endParaRPr lang="en-US" altLang="zh-CN" sz="2000" b="1" kern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800" b="1" kern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Student </a:t>
            </a:r>
            <a:r>
              <a:rPr lang="en-US" altLang="zh-CN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e1, e2;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000" b="1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用该数据类型定义变量</a:t>
            </a:r>
            <a:r>
              <a:rPr lang="en-US" altLang="zh-CN" sz="2000" b="1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e1, e2</a:t>
            </a:r>
            <a:endParaRPr lang="en-US" altLang="zh-CN" sz="2000" b="1" kern="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42938" y="3379812"/>
            <a:ext cx="3714750" cy="28575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 err="1">
                <a:solidFill>
                  <a:srgbClr val="A50021"/>
                </a:solidFill>
                <a:latin typeface="+mn-lt"/>
              </a:rPr>
              <a:t>struct</a:t>
            </a:r>
            <a:r>
              <a:rPr lang="en-US" altLang="zh-CN" sz="2800" b="1" kern="0" dirty="0">
                <a:solidFill>
                  <a:srgbClr val="A50021"/>
                </a:solidFill>
                <a:latin typeface="+mn-lt"/>
              </a:rPr>
              <a:t> </a:t>
            </a:r>
            <a:r>
              <a:rPr lang="en-US" altLang="zh-CN" sz="2800" b="1" kern="0" dirty="0" err="1">
                <a:solidFill>
                  <a:srgbClr val="A50021"/>
                </a:solidFill>
                <a:latin typeface="+mn-lt"/>
              </a:rPr>
              <a:t>stu</a:t>
            </a:r>
            <a:endParaRPr lang="en-US" altLang="zh-CN" sz="2800" b="1" kern="0" dirty="0">
              <a:solidFill>
                <a:srgbClr val="A50021"/>
              </a:solidFill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chemeClr val="tx1"/>
                </a:solidFill>
                <a:latin typeface="+mn-lt"/>
              </a:rPr>
              <a:t>   { </a:t>
            </a:r>
            <a:r>
              <a:rPr lang="zh-CN" altLang="en-US" sz="2800" b="1" kern="0" dirty="0">
                <a:solidFill>
                  <a:schemeClr val="tx1"/>
                </a:solidFill>
                <a:latin typeface="+mn-lt"/>
              </a:rPr>
              <a:t>  </a:t>
            </a:r>
            <a:r>
              <a:rPr lang="en-US" altLang="zh-CN" sz="2800" b="1" kern="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CN" sz="2800" b="1" kern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800" b="1" kern="0" dirty="0" err="1">
                <a:solidFill>
                  <a:schemeClr val="tx1"/>
                </a:solidFill>
                <a:latin typeface="+mn-lt"/>
              </a:rPr>
              <a:t>stu_no</a:t>
            </a:r>
            <a:r>
              <a:rPr lang="en-US" altLang="zh-CN" sz="2800" b="1" kern="0" dirty="0">
                <a:solidFill>
                  <a:schemeClr val="tx1"/>
                </a:solidFill>
                <a:latin typeface="+mn-lt"/>
              </a:rPr>
              <a:t>;</a:t>
            </a:r>
            <a:endParaRPr lang="en-US" altLang="zh-CN" sz="2800" b="1" kern="0" dirty="0">
              <a:solidFill>
                <a:schemeClr val="tx1"/>
              </a:solidFill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chemeClr val="tx1"/>
                </a:solidFill>
                <a:latin typeface="+mn-lt"/>
              </a:rPr>
              <a:t>	    char sex;</a:t>
            </a:r>
            <a:endParaRPr lang="en-US" altLang="zh-CN" sz="2800" b="1" kern="0" dirty="0">
              <a:solidFill>
                <a:schemeClr val="tx1"/>
              </a:solidFill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chemeClr val="tx1"/>
                </a:solidFill>
                <a:latin typeface="+mn-lt"/>
              </a:rPr>
              <a:t>   };</a:t>
            </a:r>
            <a:endParaRPr lang="en-US" altLang="zh-CN" sz="2800" b="1" kern="0" dirty="0">
              <a:solidFill>
                <a:schemeClr val="tx1"/>
              </a:solidFill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2800" b="1" kern="0" dirty="0">
              <a:solidFill>
                <a:srgbClr val="A50021"/>
              </a:solidFill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 err="1">
                <a:solidFill>
                  <a:srgbClr val="A50021"/>
                </a:solidFill>
                <a:latin typeface="+mn-lt"/>
              </a:rPr>
              <a:t>struct</a:t>
            </a:r>
            <a:r>
              <a:rPr lang="en-US" altLang="zh-CN" sz="2800" b="1" kern="0" dirty="0">
                <a:solidFill>
                  <a:srgbClr val="A50021"/>
                </a:solidFill>
                <a:latin typeface="+mn-lt"/>
              </a:rPr>
              <a:t> </a:t>
            </a:r>
            <a:r>
              <a:rPr lang="en-US" altLang="zh-CN" sz="2800" b="1" kern="0" dirty="0" err="1">
                <a:solidFill>
                  <a:srgbClr val="A50021"/>
                </a:solidFill>
                <a:latin typeface="+mn-lt"/>
              </a:rPr>
              <a:t>stu</a:t>
            </a:r>
            <a:r>
              <a:rPr lang="en-US" altLang="zh-CN" sz="2800" b="1" kern="0" dirty="0">
                <a:solidFill>
                  <a:srgbClr val="A50021"/>
                </a:solidFill>
                <a:latin typeface="+mn-lt"/>
              </a:rPr>
              <a:t> </a:t>
            </a:r>
            <a:r>
              <a:rPr lang="en-US" altLang="zh-CN" sz="2800" b="1" kern="0" dirty="0">
                <a:solidFill>
                  <a:srgbClr val="FF0000"/>
                </a:solidFill>
                <a:latin typeface="+mn-lt"/>
              </a:rPr>
              <a:t>student1</a:t>
            </a:r>
            <a:r>
              <a:rPr lang="en-US" altLang="zh-CN" sz="2800" b="1" kern="0" dirty="0">
                <a:solidFill>
                  <a:srgbClr val="A50021"/>
                </a:solidFill>
                <a:latin typeface="+mn-lt"/>
              </a:rPr>
              <a:t>;</a:t>
            </a:r>
            <a:endParaRPr lang="en-US" altLang="zh-CN" sz="2800" b="1" kern="0" dirty="0">
              <a:solidFill>
                <a:srgbClr val="A50021"/>
              </a:solidFill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2800" b="1" kern="0" dirty="0">
              <a:solidFill>
                <a:srgbClr val="A50021"/>
              </a:solidFill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2800" b="1" kern="0" dirty="0">
              <a:solidFill>
                <a:srgbClr val="A50021"/>
              </a:solidFill>
              <a:latin typeface="+mn-lt"/>
            </a:endParaRPr>
          </a:p>
        </p:txBody>
      </p:sp>
      <p:graphicFrame>
        <p:nvGraphicFramePr>
          <p:cNvPr id="5" name="Group 51"/>
          <p:cNvGraphicFramePr>
            <a:graphicFrameLocks noGrp="1"/>
          </p:cNvGraphicFramePr>
          <p:nvPr/>
        </p:nvGraphicFramePr>
        <p:xfrm>
          <a:off x="6500813" y="2501900"/>
          <a:ext cx="3071812" cy="4141790"/>
        </p:xfrm>
        <a:graphic>
          <a:graphicData uri="http://schemas.openxmlformats.org/drawingml/2006/table">
            <a:tbl>
              <a:tblPr/>
              <a:tblGrid>
                <a:gridCol w="1344613"/>
                <a:gridCol w="1727199"/>
              </a:tblGrid>
              <a:tr h="4286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2006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2007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2008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2009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23" name="TextBox 5"/>
          <p:cNvSpPr txBox="1">
            <a:spLocks noChangeArrowheads="1"/>
          </p:cNvSpPr>
          <p:nvPr/>
        </p:nvSpPr>
        <p:spPr bwMode="auto">
          <a:xfrm>
            <a:off x="6715125" y="30734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stu_no</a:t>
            </a:r>
            <a:endParaRPr lang="zh-CN" altLang="en-US" b="1"/>
          </a:p>
        </p:txBody>
      </p:sp>
      <p:sp>
        <p:nvSpPr>
          <p:cNvPr id="16424" name="Text Box 48"/>
          <p:cNvSpPr txBox="1">
            <a:spLocks noChangeArrowheads="1"/>
          </p:cNvSpPr>
          <p:nvPr/>
        </p:nvSpPr>
        <p:spPr bwMode="auto">
          <a:xfrm>
            <a:off x="5072063" y="3216275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</a:rPr>
              <a:t>student1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16425" name="TextBox 11"/>
          <p:cNvSpPr txBox="1">
            <a:spLocks noChangeArrowheads="1"/>
          </p:cNvSpPr>
          <p:nvPr/>
        </p:nvSpPr>
        <p:spPr bwMode="auto">
          <a:xfrm>
            <a:off x="6881813" y="3644900"/>
            <a:ext cx="7858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sex</a:t>
            </a:r>
            <a:endParaRPr lang="zh-CN" altLang="en-US" b="1"/>
          </a:p>
        </p:txBody>
      </p:sp>
      <p:sp>
        <p:nvSpPr>
          <p:cNvPr id="18" name="左大括号 17"/>
          <p:cNvSpPr/>
          <p:nvPr/>
        </p:nvSpPr>
        <p:spPr>
          <a:xfrm>
            <a:off x="6286500" y="2930525"/>
            <a:ext cx="142875" cy="1000125"/>
          </a:xfrm>
          <a:prstGeom prst="leftBrace">
            <a:avLst/>
          </a:prstGeom>
          <a:ln w="254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zh-CN" altLang="en-US" b="1" dirty="0">
              <a:solidFill>
                <a:srgbClr val="FF3399"/>
              </a:solidFill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28625" y="1451049"/>
            <a:ext cx="8229600" cy="11858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+mn-lt"/>
                <a:ea typeface="+mn-ea"/>
              </a:rPr>
              <a:t>结构体变量在内存中存放时，占用</a:t>
            </a:r>
            <a:r>
              <a:rPr lang="zh-CN" altLang="en-US" sz="2800" b="1" kern="0" dirty="0">
                <a:solidFill>
                  <a:srgbClr val="FF0000"/>
                </a:solidFill>
                <a:latin typeface="+mn-lt"/>
                <a:ea typeface="+mn-ea"/>
              </a:rPr>
              <a:t>连续的一段存储空间</a:t>
            </a:r>
            <a:r>
              <a:rPr lang="zh-CN" altLang="en-US" sz="2800" kern="0" dirty="0">
                <a:solidFill>
                  <a:schemeClr val="tx1"/>
                </a:solidFill>
                <a:latin typeface="+mn-lt"/>
                <a:ea typeface="+mn-ea"/>
              </a:rPr>
              <a:t>，其成员变量按结构体类型说明的次序依次存放</a:t>
            </a:r>
            <a:endParaRPr lang="zh-CN" altLang="en-US" sz="2800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536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39888" y="303312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600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结构体类型变量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的存储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858615"/>
            <a:ext cx="4676775" cy="2218457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zh-CN" altLang="en-US" sz="2800" dirty="0" smtClean="0">
                <a:latin typeface="+mn-ea"/>
              </a:rPr>
              <a:t>对结构体成员引用</a:t>
            </a:r>
            <a:r>
              <a:rPr lang="en-US" altLang="zh-CN" sz="2800" dirty="0" smtClean="0">
                <a:latin typeface="+mn-ea"/>
              </a:rPr>
              <a:t>(</a:t>
            </a:r>
            <a:r>
              <a:rPr lang="zh-CN" altLang="en-US" sz="2800" dirty="0" smtClean="0">
                <a:latin typeface="+mn-ea"/>
              </a:rPr>
              <a:t>使用</a:t>
            </a:r>
            <a:r>
              <a:rPr lang="en-US" altLang="zh-CN" sz="2800" dirty="0" smtClean="0">
                <a:latin typeface="+mn-ea"/>
              </a:rPr>
              <a:t>)</a:t>
            </a:r>
            <a:r>
              <a:rPr lang="zh-CN" altLang="en-US" sz="2800" dirty="0" smtClean="0">
                <a:latin typeface="+mn-ea"/>
              </a:rPr>
              <a:t>的方式为：</a:t>
            </a:r>
            <a:endParaRPr lang="zh-CN" altLang="en-US" sz="2800" dirty="0" smtClean="0">
              <a:latin typeface="+mn-ea"/>
            </a:endParaRPr>
          </a:p>
          <a:p>
            <a:pPr>
              <a:lnSpc>
                <a:spcPct val="80000"/>
              </a:lnSpc>
              <a:defRPr/>
            </a:pPr>
            <a:endParaRPr lang="zh-CN" altLang="en-US" sz="2800" dirty="0" smtClean="0">
              <a:latin typeface="+mn-ea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latin typeface="+mn-ea"/>
              </a:rPr>
              <a:t>　 </a:t>
            </a:r>
            <a:r>
              <a:rPr lang="zh-CN" altLang="en-US" sz="2800" b="1" dirty="0" smtClean="0">
                <a:solidFill>
                  <a:srgbClr val="A50021"/>
                </a:solidFill>
                <a:latin typeface="+mn-ea"/>
              </a:rPr>
              <a:t>结构体变量名</a:t>
            </a:r>
            <a:r>
              <a:rPr lang="en-US" altLang="zh-CN" sz="4000" b="1" dirty="0" smtClean="0">
                <a:solidFill>
                  <a:srgbClr val="FF0000"/>
                </a:solidFill>
                <a:latin typeface="+mn-ea"/>
              </a:rPr>
              <a:t>.</a:t>
            </a:r>
            <a:r>
              <a:rPr lang="zh-CN" altLang="en-US" sz="2800" b="1" dirty="0" smtClean="0">
                <a:solidFill>
                  <a:srgbClr val="A50021"/>
                </a:solidFill>
                <a:latin typeface="+mn-ea"/>
              </a:rPr>
              <a:t>成员名</a:t>
            </a:r>
            <a:endParaRPr lang="zh-CN" altLang="en-US" sz="2800" b="1" dirty="0" smtClean="0">
              <a:solidFill>
                <a:srgbClr val="A50021"/>
              </a:solidFill>
              <a:latin typeface="+mn-ea"/>
            </a:endParaRP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5112196" y="2166938"/>
            <a:ext cx="3924300" cy="341632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err="1">
                <a:solidFill>
                  <a:schemeClr val="tx1"/>
                </a:solidFill>
              </a:rPr>
              <a:t>struct</a:t>
            </a:r>
            <a:r>
              <a:rPr lang="en-US" altLang="zh-CN" sz="2400" b="1" dirty="0">
                <a:solidFill>
                  <a:schemeClr val="tx1"/>
                </a:solidFill>
              </a:rPr>
              <a:t> 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Student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{    </a:t>
            </a:r>
            <a:r>
              <a:rPr lang="en-US" altLang="zh-CN" sz="2400" b="1" dirty="0">
                <a:solidFill>
                  <a:schemeClr val="tx1"/>
                </a:solidFill>
              </a:rPr>
              <a:t>char  name[20]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；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     char  </a:t>
            </a:r>
            <a:r>
              <a:rPr lang="en-US" altLang="zh-CN" sz="2400" b="1" dirty="0">
                <a:solidFill>
                  <a:schemeClr val="tx1"/>
                </a:solidFill>
              </a:rPr>
              <a:t>sex</a:t>
            </a:r>
            <a:r>
              <a:rPr lang="zh-CN" altLang="en-US" sz="2400" b="1" dirty="0">
                <a:solidFill>
                  <a:schemeClr val="tx1"/>
                </a:solidFill>
              </a:rPr>
              <a:t>；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sz="2400" b="1" dirty="0">
                <a:solidFill>
                  <a:schemeClr val="tx1"/>
                </a:solidFill>
              </a:rPr>
              <a:t> 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       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</a:t>
            </a:r>
            <a:r>
              <a:rPr lang="en-US" altLang="zh-CN" sz="2400" b="1" dirty="0">
                <a:solidFill>
                  <a:schemeClr val="tx1"/>
                </a:solidFill>
              </a:rPr>
              <a:t>age;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};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eaLnBrk="1" hangingPunct="1"/>
            <a:endParaRPr lang="en-US" altLang="zh-CN" sz="24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400" b="1" dirty="0" err="1">
                <a:solidFill>
                  <a:schemeClr val="tx1"/>
                </a:solidFill>
              </a:rPr>
              <a:t>struct</a:t>
            </a:r>
            <a:r>
              <a:rPr lang="en-US" altLang="zh-CN" sz="2400" b="1" dirty="0">
                <a:solidFill>
                  <a:schemeClr val="tx1"/>
                </a:solidFill>
              </a:rPr>
              <a:t> Student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 e1</a:t>
            </a:r>
            <a:r>
              <a:rPr lang="en-US" altLang="zh-CN" sz="2400" b="1" dirty="0">
                <a:solidFill>
                  <a:schemeClr val="tx1"/>
                </a:solidFill>
              </a:rPr>
              <a:t>,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e2</a:t>
            </a:r>
            <a:r>
              <a:rPr lang="en-US" altLang="zh-CN" sz="2400" b="1" dirty="0">
                <a:solidFill>
                  <a:schemeClr val="tx1"/>
                </a:solidFill>
              </a:rPr>
              <a:t>;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e1.age</a:t>
            </a:r>
            <a:r>
              <a:rPr lang="en-US" altLang="zh-CN" sz="2400" b="1" dirty="0">
                <a:solidFill>
                  <a:schemeClr val="tx1"/>
                </a:solidFill>
              </a:rPr>
              <a:t>=18;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15365" name="矩形 4"/>
          <p:cNvSpPr>
            <a:spLocks noChangeArrowheads="1"/>
          </p:cNvSpPr>
          <p:nvPr/>
        </p:nvSpPr>
        <p:spPr bwMode="auto">
          <a:xfrm>
            <a:off x="285750" y="4848572"/>
            <a:ext cx="4572000" cy="1028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lvl="1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其中，“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.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”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为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成员运算符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，它在所有的运算符中，优先级在第一级别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2567880" y="303312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结构体变量的引用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010" y="1714183"/>
            <a:ext cx="4286250" cy="28575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sz="2800" dirty="0" smtClean="0">
                <a:latin typeface="+mn-ea"/>
              </a:rPr>
              <a:t>不能一次性对结构体变量中的所有成员进行输入和输出</a:t>
            </a:r>
            <a:endParaRPr lang="en-US" altLang="zh-CN" sz="2800" dirty="0" smtClean="0">
              <a:latin typeface="+mn-ea"/>
            </a:endParaRPr>
          </a:p>
          <a:p>
            <a:pPr>
              <a:spcBef>
                <a:spcPts val="0"/>
              </a:spcBef>
              <a:defRPr/>
            </a:pPr>
            <a:endParaRPr lang="en-US" altLang="zh-CN" sz="2800" dirty="0">
              <a:latin typeface="+mn-ea"/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sz="2800" dirty="0" smtClean="0">
                <a:latin typeface="+mn-ea"/>
              </a:rPr>
              <a:t>只能对各个成员分别输入和输出</a:t>
            </a:r>
            <a:endParaRPr lang="zh-CN" altLang="en-US" sz="2800" dirty="0" smtClean="0">
              <a:latin typeface="+mn-ea"/>
            </a:endParaRPr>
          </a:p>
          <a:p>
            <a:pPr>
              <a:spcBef>
                <a:spcPts val="0"/>
              </a:spcBef>
              <a:defRPr/>
            </a:pPr>
            <a:endParaRPr lang="zh-CN" altLang="en-US" sz="2800" dirty="0" smtClean="0">
              <a:latin typeface="+mn-ea"/>
            </a:endParaRP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4427220" y="1915160"/>
            <a:ext cx="4654550" cy="378460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Student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{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 sex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age;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e1.sex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=‘F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  <a:endParaRPr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e1.age=20;</a:t>
            </a:r>
            <a:endParaRPr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</a:pPr>
            <a:endParaRPr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%c,%d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\n”,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e1.sex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e1.age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5159" y="4869160"/>
            <a:ext cx="4286250" cy="97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zh-CN" altLang="en-US" sz="2800" kern="0" dirty="0" smtClean="0">
                <a:latin typeface="+mn-ea"/>
              </a:rPr>
              <a:t>如下语句</a:t>
            </a:r>
            <a:r>
              <a:rPr lang="zh-CN" altLang="en-US" sz="2800" b="1" kern="0" dirty="0" smtClean="0">
                <a:solidFill>
                  <a:srgbClr val="FF0000"/>
                </a:solidFill>
                <a:latin typeface="+mn-ea"/>
              </a:rPr>
              <a:t>错误</a:t>
            </a:r>
            <a:r>
              <a:rPr lang="zh-CN" altLang="en-US" sz="2800" kern="0" dirty="0" smtClean="0">
                <a:latin typeface="+mn-ea"/>
              </a:rPr>
              <a:t>：</a:t>
            </a:r>
            <a:endParaRPr lang="en-US" altLang="zh-CN" sz="2800" kern="0" dirty="0" smtClean="0">
              <a:latin typeface="+mn-ea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kern="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800" kern="0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kern="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(″</a:t>
            </a:r>
            <a:r>
              <a:rPr lang="en-US" altLang="zh-CN" sz="2800" kern="0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%c,%d</a:t>
            </a:r>
            <a:r>
              <a:rPr lang="en-US" altLang="zh-CN" sz="2800" kern="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\n″,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e1</a:t>
            </a:r>
            <a:r>
              <a:rPr lang="en-US" altLang="zh-CN" sz="2800" kern="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endParaRPr lang="zh-CN" altLang="en-US" sz="2800" kern="0" dirty="0" smtClean="0">
              <a:latin typeface="+mn-ea"/>
            </a:endParaRPr>
          </a:p>
        </p:txBody>
      </p:sp>
      <p:sp>
        <p:nvSpPr>
          <p:cNvPr id="1741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67880" y="303312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结构体变量的引用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575" y="1700039"/>
            <a:ext cx="5000625" cy="453727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latin typeface="黑体" panose="02010609060101010101" pitchFamily="2" charset="-122"/>
              </a:rPr>
              <a:t>如果一个结构体类型中又嵌套了一个结构体类型</a:t>
            </a:r>
            <a:endParaRPr lang="zh-CN" altLang="en-US" sz="2800" dirty="0" smtClean="0">
              <a:latin typeface="黑体" panose="02010609060101010101" pitchFamily="2" charset="-122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对内嵌结构体成员的访问，</a:t>
            </a:r>
            <a:r>
              <a:rPr lang="zh-CN" altLang="en-US" sz="2400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要用若干个成员运算符</a:t>
            </a:r>
            <a:r>
              <a:rPr lang="en-US" altLang="zh-CN" sz="2400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”.”</a:t>
            </a:r>
            <a:r>
              <a:rPr lang="zh-CN" altLang="en-US" sz="2400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，一级一级地找到最低一级的成员</a:t>
            </a:r>
            <a:endParaRPr lang="en-US" altLang="zh-CN" sz="2400" dirty="0" smtClean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>
              <a:spcBef>
                <a:spcPts val="0"/>
              </a:spcBef>
            </a:pPr>
            <a:endParaRPr lang="zh-CN" altLang="en-US" sz="24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其引用形式为：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800" dirty="0" smtClean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&lt;</a:t>
            </a:r>
            <a:r>
              <a:rPr lang="zh-CN" altLang="en-US" sz="2000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结构体变量名&gt;.&lt;结构体类型成员名&gt;.&lt;内嵌结构体的成员名</a:t>
            </a:r>
            <a:r>
              <a:rPr lang="en-US" altLang="zh-CN" sz="2000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&gt;</a:t>
            </a:r>
            <a:endParaRPr lang="zh-CN" altLang="en-US" sz="2000" dirty="0" smtClean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5112196" y="1539364"/>
            <a:ext cx="3924300" cy="430784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err="1">
                <a:solidFill>
                  <a:srgbClr val="FF0000"/>
                </a:solidFill>
              </a:rPr>
              <a:t>struct</a:t>
            </a:r>
            <a:r>
              <a:rPr lang="en-US" altLang="zh-CN" sz="2000" b="1" dirty="0">
                <a:solidFill>
                  <a:srgbClr val="FF0000"/>
                </a:solidFill>
              </a:rPr>
              <a:t> date 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 {     </a:t>
            </a:r>
            <a:r>
              <a:rPr lang="en-US" altLang="zh-CN" b="1" dirty="0" err="1">
                <a:solidFill>
                  <a:schemeClr val="tx1"/>
                </a:solidFill>
              </a:rPr>
              <a:t>int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  month</a:t>
            </a:r>
            <a:r>
              <a:rPr lang="en-US" altLang="zh-CN" b="1" dirty="0">
                <a:solidFill>
                  <a:schemeClr val="tx1"/>
                </a:solidFill>
              </a:rPr>
              <a:t>;</a:t>
            </a:r>
            <a:endParaRPr lang="en-US" altLang="zh-CN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b="1" dirty="0" smtClean="0">
                <a:solidFill>
                  <a:schemeClr val="tx1"/>
                </a:solidFill>
              </a:rPr>
              <a:t>        </a:t>
            </a:r>
            <a:r>
              <a:rPr lang="en-US" altLang="zh-CN" b="1" dirty="0" err="1" smtClean="0">
                <a:solidFill>
                  <a:schemeClr val="tx1"/>
                </a:solidFill>
              </a:rPr>
              <a:t>int</a:t>
            </a:r>
            <a:r>
              <a:rPr lang="en-US" altLang="zh-CN" b="1" dirty="0" smtClean="0">
                <a:solidFill>
                  <a:schemeClr val="tx1"/>
                </a:solidFill>
              </a:rPr>
              <a:t>   day</a:t>
            </a:r>
            <a:r>
              <a:rPr lang="en-US" altLang="zh-CN" b="1" dirty="0">
                <a:solidFill>
                  <a:schemeClr val="tx1"/>
                </a:solidFill>
              </a:rPr>
              <a:t>;</a:t>
            </a:r>
            <a:endParaRPr lang="en-US" altLang="zh-CN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        </a:t>
            </a:r>
            <a:r>
              <a:rPr lang="en-US" altLang="zh-CN" b="1" dirty="0" err="1">
                <a:solidFill>
                  <a:schemeClr val="tx1"/>
                </a:solidFill>
              </a:rPr>
              <a:t>int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  year</a:t>
            </a:r>
            <a:r>
              <a:rPr lang="en-US" altLang="zh-CN" b="1" dirty="0">
                <a:solidFill>
                  <a:schemeClr val="tx1"/>
                </a:solidFill>
              </a:rPr>
              <a:t>;</a:t>
            </a:r>
            <a:endParaRPr lang="en-US" altLang="zh-CN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  };</a:t>
            </a:r>
            <a:r>
              <a:rPr lang="zh-CN" altLang="en-US" b="1" dirty="0">
                <a:solidFill>
                  <a:schemeClr val="tx1"/>
                </a:solidFill>
              </a:rPr>
              <a:t>　</a:t>
            </a:r>
            <a:endParaRPr lang="zh-CN" altLang="en-US" b="1" dirty="0">
              <a:solidFill>
                <a:schemeClr val="tx1"/>
              </a:solidFill>
            </a:endParaRPr>
          </a:p>
          <a:p>
            <a:pPr eaLnBrk="1" hangingPunct="1"/>
            <a:endParaRPr lang="en-US" altLang="zh-CN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b="1" dirty="0" err="1">
                <a:solidFill>
                  <a:schemeClr val="tx1"/>
                </a:solidFill>
              </a:rPr>
              <a:t>struct</a:t>
            </a:r>
            <a:r>
              <a:rPr lang="en-US" altLang="zh-CN" b="1" dirty="0">
                <a:solidFill>
                  <a:schemeClr val="tx1"/>
                </a:solidFill>
              </a:rPr>
              <a:t>  Student</a:t>
            </a:r>
            <a:endParaRPr lang="en-US" altLang="zh-CN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b="1" dirty="0" smtClean="0">
                <a:solidFill>
                  <a:schemeClr val="tx1"/>
                </a:solidFill>
              </a:rPr>
              <a:t>   {    </a:t>
            </a:r>
            <a:r>
              <a:rPr lang="en-US" altLang="zh-CN" b="1" dirty="0">
                <a:solidFill>
                  <a:schemeClr val="tx1"/>
                </a:solidFill>
              </a:rPr>
              <a:t>char  </a:t>
            </a:r>
            <a:r>
              <a:rPr lang="en-US" altLang="zh-CN" b="1" dirty="0" smtClean="0">
                <a:solidFill>
                  <a:schemeClr val="tx1"/>
                </a:solidFill>
              </a:rPr>
              <a:t> name[20</a:t>
            </a:r>
            <a:r>
              <a:rPr lang="en-US" altLang="zh-CN" b="1" dirty="0">
                <a:solidFill>
                  <a:schemeClr val="tx1"/>
                </a:solidFill>
              </a:rPr>
              <a:t>]</a:t>
            </a:r>
            <a:r>
              <a:rPr lang="zh-CN" altLang="en-US" b="1" dirty="0">
                <a:solidFill>
                  <a:schemeClr val="tx1"/>
                </a:solidFill>
              </a:rPr>
              <a:t>；</a:t>
            </a:r>
            <a:endParaRPr lang="zh-CN" altLang="en-US" b="1" dirty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</a:rPr>
              <a:t>         </a:t>
            </a:r>
            <a:r>
              <a:rPr lang="en-US" altLang="zh-CN" b="1" dirty="0">
                <a:solidFill>
                  <a:schemeClr val="tx1"/>
                </a:solidFill>
              </a:rPr>
              <a:t>char </a:t>
            </a:r>
            <a:r>
              <a:rPr lang="en-US" altLang="zh-CN" b="1" dirty="0" smtClean="0">
                <a:solidFill>
                  <a:schemeClr val="tx1"/>
                </a:solidFill>
              </a:rPr>
              <a:t>  </a:t>
            </a:r>
            <a:r>
              <a:rPr lang="en-US" altLang="zh-CN" b="1" dirty="0">
                <a:solidFill>
                  <a:schemeClr val="tx1"/>
                </a:solidFill>
              </a:rPr>
              <a:t>sex</a:t>
            </a:r>
            <a:r>
              <a:rPr lang="zh-CN" altLang="en-US" b="1" dirty="0" smtClean="0">
                <a:solidFill>
                  <a:schemeClr val="tx1"/>
                </a:solidFill>
              </a:rPr>
              <a:t>；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        </a:t>
            </a:r>
            <a:r>
              <a:rPr lang="en-US" altLang="zh-CN" b="1" dirty="0" err="1" smtClean="0">
                <a:solidFill>
                  <a:srgbClr val="FF3300"/>
                </a:solidFill>
              </a:rPr>
              <a:t>struct</a:t>
            </a:r>
            <a:r>
              <a:rPr lang="en-US" altLang="zh-CN" b="1" dirty="0" smtClean="0">
                <a:solidFill>
                  <a:srgbClr val="FF3300"/>
                </a:solidFill>
              </a:rPr>
              <a:t> </a:t>
            </a:r>
            <a:r>
              <a:rPr lang="en-US" altLang="zh-CN" b="1" dirty="0">
                <a:solidFill>
                  <a:srgbClr val="FF3300"/>
                </a:solidFill>
              </a:rPr>
              <a:t>date </a:t>
            </a:r>
            <a:r>
              <a:rPr lang="en-US" altLang="zh-CN" b="1" dirty="0">
                <a:solidFill>
                  <a:schemeClr val="tx1"/>
                </a:solidFill>
              </a:rPr>
              <a:t>birthday;</a:t>
            </a:r>
            <a:endParaRPr lang="en-US" altLang="zh-CN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b="1" dirty="0" smtClean="0">
                <a:solidFill>
                  <a:schemeClr val="tx1"/>
                </a:solidFill>
              </a:rPr>
              <a:t>    };</a:t>
            </a:r>
            <a:endParaRPr lang="en-US" altLang="zh-CN" b="1" dirty="0">
              <a:solidFill>
                <a:schemeClr val="tx1"/>
              </a:solidFill>
            </a:endParaRPr>
          </a:p>
          <a:p>
            <a:pPr eaLnBrk="1" hangingPunct="1"/>
            <a:endParaRPr lang="en-US" altLang="zh-CN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b="1" dirty="0" err="1">
                <a:solidFill>
                  <a:schemeClr val="tx1"/>
                </a:solidFill>
              </a:rPr>
              <a:t>struct</a:t>
            </a:r>
            <a:r>
              <a:rPr lang="en-US" altLang="zh-CN" b="1" dirty="0">
                <a:solidFill>
                  <a:schemeClr val="tx1"/>
                </a:solidFill>
              </a:rPr>
              <a:t> Student </a:t>
            </a:r>
            <a:r>
              <a:rPr lang="en-US" altLang="zh-CN" b="1" dirty="0" smtClean="0">
                <a:solidFill>
                  <a:srgbClr val="C00000"/>
                </a:solidFill>
              </a:rPr>
              <a:t>   </a:t>
            </a:r>
            <a:r>
              <a:rPr lang="en-US" altLang="zh-CN" b="1" dirty="0" smtClean="0">
                <a:solidFill>
                  <a:schemeClr val="tx1"/>
                </a:solidFill>
              </a:rPr>
              <a:t>e1</a:t>
            </a:r>
            <a:r>
              <a:rPr lang="en-US" altLang="zh-CN" b="1" dirty="0">
                <a:solidFill>
                  <a:schemeClr val="tx1"/>
                </a:solidFill>
              </a:rPr>
              <a:t>;</a:t>
            </a:r>
            <a:endParaRPr lang="en-US" altLang="zh-CN" b="1" dirty="0">
              <a:solidFill>
                <a:schemeClr val="tx1"/>
              </a:solidFill>
            </a:endParaRPr>
          </a:p>
          <a:p>
            <a:pPr eaLnBrk="1" hangingPunct="1"/>
            <a:endParaRPr lang="en-US" altLang="zh-CN" b="1" dirty="0">
              <a:solidFill>
                <a:schemeClr val="tx1"/>
              </a:solidFill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FF0000"/>
                </a:solidFill>
              </a:rPr>
              <a:t>e1.birthday.year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=1980;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1741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67880" y="303312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结构体变量的引用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3671" y="1700039"/>
            <a:ext cx="7600777" cy="79285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latin typeface="黑体" panose="02010609060101010101" pitchFamily="2" charset="-122"/>
              </a:rPr>
              <a:t>同类型的结构体变量可以赋值，不需要一个一个成员去赋值。</a:t>
            </a:r>
            <a:endParaRPr lang="zh-CN" altLang="en-US" sz="2800" dirty="0" smtClean="0">
              <a:latin typeface="黑体" panose="02010609060101010101" pitchFamily="2" charset="-122"/>
            </a:endParaRP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2013570" y="2913906"/>
            <a:ext cx="4788396" cy="3599815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85725" eaLnBrk="1" hangingPunct="1"/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" eaLnBrk="1" hangingPunct="1"/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{   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n;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" eaLnBrk="1" hangingPunct="1"/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" eaLnBrk="1" hangingPunct="1"/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e1, e2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" eaLnBrk="1" hangingPunct="1"/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" eaLnBrk="1" hangingPunct="1"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e1.n=1010;</a:t>
            </a:r>
            <a:endParaRPr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" eaLnBrk="1" hangingPunct="1"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e1.sex=‘F’;</a:t>
            </a:r>
            <a:endParaRPr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" eaLnBrk="1" hangingPunct="1">
              <a:spcBef>
                <a:spcPts val="0"/>
              </a:spcBef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" eaLnBrk="1" hangingPunct="1">
              <a:spcBef>
                <a:spcPts val="0"/>
              </a:spcBef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e2=e1;       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赋值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41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67880" y="303312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结构体变量的引用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639888" y="303312"/>
            <a:ext cx="6324600" cy="533400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2" charset="-122"/>
              </a:rPr>
              <a:t>结构体变量的初始化</a:t>
            </a:r>
            <a:endParaRPr lang="zh-CN" altLang="en-US" sz="3600" dirty="0" smtClean="0">
              <a:latin typeface="黑体" panose="02010609060101010101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54597"/>
            <a:ext cx="5255815" cy="3558579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初始化的一般形式为：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2800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 err="1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结构体名</a:t>
            </a:r>
            <a:endParaRPr lang="en-US" altLang="zh-CN" sz="2800" dirty="0" smtClean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{  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135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数据类型1　成员名1；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135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数据类型2　成员名2；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135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　…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135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数据类型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　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成员名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n；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0" indent="-89408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}变量名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＝{初始化数据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2800" dirty="0" smtClean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183237" y="1843732"/>
            <a:ext cx="3781251" cy="2089324"/>
          </a:xfrm>
          <a:prstGeom prst="rect">
            <a:avLst/>
          </a:prstGeom>
          <a:solidFill>
            <a:srgbClr val="B9F0FB"/>
          </a:solidFill>
          <a:ln>
            <a:noFill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month;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day;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}today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11, 14, 2002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5013176"/>
            <a:ext cx="8316987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zh-CN" altLang="en-US" sz="2400" kern="0" dirty="0" smtClean="0"/>
              <a:t>初始化时，数据应放在大括号中，用逗号分隔各个数据</a:t>
            </a:r>
            <a:endParaRPr lang="zh-CN" altLang="en-US" sz="2400" kern="0" dirty="0" smtClean="0"/>
          </a:p>
          <a:p>
            <a:pPr lvl="1">
              <a:spcBef>
                <a:spcPts val="0"/>
              </a:spcBef>
            </a:pPr>
            <a:r>
              <a:rPr lang="zh-CN" altLang="en-US" sz="2400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数据的个数应与该结构体类型的成员项的个数相同</a:t>
            </a:r>
            <a:endParaRPr lang="zh-CN" altLang="en-US" sz="2400" kern="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>
              <a:spcBef>
                <a:spcPts val="0"/>
              </a:spcBef>
            </a:pPr>
            <a:r>
              <a:rPr lang="zh-CN" altLang="en-US" sz="2400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初始化时，按成员项的先后顺序，一一对应赋给初值</a:t>
            </a:r>
            <a:endParaRPr lang="zh-CN" altLang="en-US" sz="2400" kern="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>
              <a:spcBef>
                <a:spcPts val="0"/>
              </a:spcBef>
            </a:pPr>
            <a:r>
              <a:rPr lang="zh-CN" altLang="en-US" sz="2400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数据的类型，与对应的成员数据的类型要一致</a:t>
            </a:r>
            <a:endParaRPr lang="en-US" altLang="zh-CN" sz="24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42629"/>
            <a:ext cx="8229600" cy="1110307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zh-CN" altLang="en-US" sz="2800" dirty="0" smtClean="0"/>
              <a:t>如果结构体类型已经声明，也可用以下方式： </a:t>
            </a:r>
            <a:endParaRPr lang="zh-CN" altLang="en-US" sz="28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/>
              <a:t>　　</a:t>
            </a:r>
            <a:r>
              <a:rPr lang="en-US" altLang="zh-CN" sz="2800" b="1" dirty="0" err="1" smtClean="0">
                <a:solidFill>
                  <a:srgbClr val="C00000"/>
                </a:solidFill>
              </a:rPr>
              <a:t>struct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  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结构体名  </a:t>
            </a:r>
            <a:r>
              <a:rPr lang="zh-CN" altLang="en-US" sz="2800" b="1" dirty="0" smtClean="0"/>
              <a:t>变量名＝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{初始化数据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};</a:t>
            </a:r>
            <a:endParaRPr lang="zh-CN" altLang="en-US" sz="2800" b="1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defRPr/>
            </a:pPr>
            <a:endParaRPr lang="zh-CN" altLang="en-US" sz="2800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75656" y="2924944"/>
            <a:ext cx="5688632" cy="3312368"/>
          </a:xfrm>
          <a:prstGeom prst="rect">
            <a:avLst/>
          </a:prstGeom>
          <a:solidFill>
            <a:srgbClr val="B9F0FB"/>
          </a:solidFill>
          <a:ln>
            <a:noFill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 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month;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day;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year;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today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11, 14, 2002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39888" y="303312"/>
            <a:ext cx="6324600" cy="533400"/>
          </a:xfrm>
        </p:spPr>
        <p:txBody>
          <a:bodyPr/>
          <a:p>
            <a:r>
              <a:rPr lang="zh-CN" altLang="en-US" sz="3600" dirty="0" smtClean="0">
                <a:latin typeface="黑体" panose="02010609060101010101" pitchFamily="2" charset="-122"/>
              </a:rPr>
              <a:t>结构体变量的初始化</a:t>
            </a:r>
            <a:endParaRPr lang="zh-CN" altLang="en-US" sz="3600" dirty="0" smtClean="0">
              <a:latin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3"/>
          <p:cNvSpPr txBox="1">
            <a:spLocks noGrp="1"/>
          </p:cNvSpPr>
          <p:nvPr/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08314D-E86B-410F-AD80-5F416080A577}" type="datetime4">
              <a:rPr lang="en-US" altLang="zh-CN" sz="1400">
                <a:solidFill>
                  <a:schemeClr val="accent1"/>
                </a:solidFill>
              </a:rPr>
            </a:fld>
            <a:endParaRPr lang="en-US" altLang="zh-CN" sz="1400">
              <a:solidFill>
                <a:schemeClr val="accent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498600"/>
            <a:ext cx="8351837" cy="4883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语言的构成体系</a:t>
            </a:r>
            <a:endParaRPr lang="zh-C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数据类型（运算符）</a:t>
            </a:r>
            <a:endParaRPr lang="zh-CN" altLang="en-US" b="1" dirty="0" smtClean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基本数据类型：整型、实型等</a:t>
            </a:r>
            <a:endParaRPr lang="zh-CN" altLang="en-US" b="1" dirty="0" smtClean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复杂数据类型：数组、指针、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结构体</a:t>
            </a: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等</a:t>
            </a:r>
            <a:endParaRPr lang="zh-CN" altLang="en-US" b="1" dirty="0" smtClean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运算符</a:t>
            </a:r>
            <a:endParaRPr lang="zh-CN" altLang="en-US" b="1" dirty="0" smtClean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语句（描述和控制操作步骤）</a:t>
            </a:r>
            <a:endParaRPr lang="zh-CN" altLang="en-US" b="1" dirty="0" smtClean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支持结构化程序设计</a:t>
            </a:r>
            <a:endParaRPr lang="zh-CN" altLang="en-US" b="1" dirty="0" smtClean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3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语言要有相应的语句来支持顺序、分支和循环结构</a:t>
            </a:r>
            <a:endParaRPr lang="zh-CN" altLang="en-US" b="1" dirty="0" smtClean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函数</a:t>
            </a:r>
            <a:endParaRPr lang="zh-CN" altLang="en-US" b="1" dirty="0" smtClean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程序是由一系列函数组成的</a:t>
            </a:r>
            <a:endParaRPr lang="zh-CN" altLang="en-US" b="1" dirty="0" smtClean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程序运行的基本单元</a:t>
            </a:r>
            <a:endParaRPr lang="zh-CN" altLang="en-US" b="1" dirty="0" smtClean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11450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3600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用户自己构建数据结构</a:t>
            </a:r>
            <a:endParaRPr lang="zh-CN" altLang="en-US" sz="3600" dirty="0" smtClean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0142" y="1845319"/>
            <a:ext cx="6264226" cy="4896049"/>
          </a:xfrm>
          <a:solidFill>
            <a:srgbClr val="B9F0FB"/>
          </a:solidFill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  char x;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y;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float z;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char s[10];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e1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{‘A’, 9801, 89.5, “Wang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”}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 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“%c\n”,  e1.x);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“%d\n”,  e1.y);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“%f \n”,  e1.z);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“%s \n”,  e1.s);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return 0;  }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55376" y="1361679"/>
            <a:ext cx="4294312" cy="555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  <a:defRPr/>
            </a:pPr>
            <a:r>
              <a:rPr lang="zh-CN" altLang="en-US" sz="2800" kern="0" dirty="0" smtClean="0"/>
              <a:t>写出如下程序运行结果： </a:t>
            </a:r>
            <a:endParaRPr lang="zh-CN" altLang="en-US" sz="2800" kern="0" dirty="0" smtClean="0"/>
          </a:p>
          <a:p>
            <a:pPr>
              <a:lnSpc>
                <a:spcPct val="80000"/>
              </a:lnSpc>
              <a:defRPr/>
            </a:pPr>
            <a:endParaRPr lang="zh-CN" altLang="en-US" sz="2800" kern="0" dirty="0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39888" y="303312"/>
            <a:ext cx="6324600" cy="533400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2" charset="-122"/>
              </a:rPr>
              <a:t>结构体变量的初始化</a:t>
            </a:r>
            <a:endParaRPr lang="zh-CN" altLang="en-US" sz="3600" dirty="0" smtClean="0">
              <a:latin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BFF035-A915-4527-95CE-ACF5E5104EA8}" type="datetime4">
              <a:rPr lang="en-US" altLang="zh-CN" smtClean="0">
                <a:solidFill>
                  <a:schemeClr val="accent1"/>
                </a:solidFill>
              </a:rPr>
            </a:fld>
            <a:endParaRPr lang="en-US" altLang="zh-CN" smtClean="0">
              <a:solidFill>
                <a:schemeClr val="accent1"/>
              </a:solidFill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395536" y="2289061"/>
            <a:ext cx="8460110" cy="4524315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 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 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month;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day;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year;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Student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 name[20]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 sex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　 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birthday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 address[40];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{“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Wang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 ’F’,  11,  12,  1980,  ”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Beijing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};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8526" y="1340768"/>
            <a:ext cx="8389938" cy="792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eaLnBrk="0" hangingPunct="0">
              <a:spcBef>
                <a:spcPct val="20000"/>
              </a:spcBef>
              <a:defRPr/>
            </a:pPr>
            <a:r>
              <a:rPr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    对于具有嵌套关系的结构体类型</a:t>
            </a:r>
            <a:r>
              <a:rPr lang="zh-CN" altLang="en-US" sz="2600" kern="0" dirty="0" smtClean="0">
                <a:solidFill>
                  <a:schemeClr val="tx1"/>
                </a:solidFill>
                <a:latin typeface="+mn-lt"/>
                <a:ea typeface="+mn-ea"/>
              </a:rPr>
              <a:t>，对其变量成员的赋值也要求</a:t>
            </a:r>
            <a:r>
              <a:rPr lang="zh-CN" altLang="en-US" sz="2600" kern="0" dirty="0">
                <a:solidFill>
                  <a:schemeClr val="tx1"/>
                </a:solidFill>
                <a:latin typeface="+mn-lt"/>
                <a:ea typeface="+mn-ea"/>
              </a:rPr>
              <a:t>一一对应，类型一致</a:t>
            </a:r>
            <a:r>
              <a:rPr lang="zh-CN" altLang="en-US" sz="2600" kern="0" dirty="0" smtClean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endParaRPr lang="zh-CN" altLang="en-US" sz="2600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39888" y="303312"/>
            <a:ext cx="6324600" cy="533400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2" charset="-122"/>
              </a:rPr>
              <a:t>结构体变量的初始化</a:t>
            </a:r>
            <a:endParaRPr lang="zh-CN" altLang="en-US" sz="3600" dirty="0" smtClean="0">
              <a:latin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8175" y="1989138"/>
            <a:ext cx="4895850" cy="3209925"/>
          </a:xfrm>
        </p:spPr>
        <p:txBody>
          <a:bodyPr/>
          <a:lstStyle/>
          <a:p>
            <a:pPr lvl="1" latinLnBrk="0">
              <a:spcBef>
                <a:spcPts val="1200"/>
              </a:spcBef>
            </a:pPr>
            <a:r>
              <a:rPr lang="zh-CN" altLang="en-US" sz="3200" smtClean="0">
                <a:ea typeface="黑体" panose="02010609060101010101" pitchFamily="2" charset="-122"/>
              </a:rPr>
              <a:t>结构体数据类型</a:t>
            </a:r>
            <a:endParaRPr lang="en-US" altLang="zh-CN" sz="3200" smtClean="0">
              <a:ea typeface="黑体" panose="02010609060101010101" pitchFamily="2" charset="-122"/>
            </a:endParaRPr>
          </a:p>
          <a:p>
            <a:pPr lvl="1" latinLnBrk="0">
              <a:spcBef>
                <a:spcPts val="1200"/>
              </a:spcBef>
            </a:pPr>
            <a:r>
              <a:rPr lang="zh-CN" altLang="en-US" sz="3200" smtClean="0">
                <a:ea typeface="黑体" panose="02010609060101010101" pitchFamily="2" charset="-122"/>
              </a:rPr>
              <a:t>结构体变量</a:t>
            </a:r>
            <a:endParaRPr lang="en-US" altLang="zh-CN" sz="3200" smtClean="0">
              <a:ea typeface="黑体" panose="02010609060101010101" pitchFamily="2" charset="-122"/>
            </a:endParaRPr>
          </a:p>
          <a:p>
            <a:pPr lvl="1" latinLnBrk="0">
              <a:spcBef>
                <a:spcPts val="1200"/>
              </a:spcBef>
            </a:pPr>
            <a:r>
              <a:rPr lang="zh-CN" altLang="en-US" sz="3200" smtClean="0">
                <a:solidFill>
                  <a:srgbClr val="FF3300"/>
                </a:solidFill>
                <a:ea typeface="黑体" panose="02010609060101010101" pitchFamily="2" charset="-122"/>
              </a:rPr>
              <a:t>结构体与数组</a:t>
            </a:r>
            <a:endParaRPr lang="en-US" altLang="zh-CN" sz="3200" smtClean="0">
              <a:solidFill>
                <a:srgbClr val="FF3300"/>
              </a:solidFill>
              <a:ea typeface="黑体" panose="02010609060101010101" pitchFamily="2" charset="-122"/>
            </a:endParaRPr>
          </a:p>
          <a:p>
            <a:pPr lvl="1" latinLnBrk="0">
              <a:spcBef>
                <a:spcPts val="1200"/>
              </a:spcBef>
            </a:pPr>
            <a:r>
              <a:rPr lang="zh-CN" altLang="en-US" sz="3200" smtClean="0">
                <a:ea typeface="黑体" panose="02010609060101010101" pitchFamily="2" charset="-122"/>
              </a:rPr>
              <a:t>结构体与指针</a:t>
            </a:r>
            <a:endParaRPr lang="zh-CN" altLang="en-US" sz="3200" smtClean="0">
              <a:ea typeface="黑体" panose="02010609060101010101" pitchFamily="2" charset="-122"/>
            </a:endParaRPr>
          </a:p>
          <a:p>
            <a:pPr lvl="1" latinLnBrk="0">
              <a:spcBef>
                <a:spcPts val="1200"/>
              </a:spcBef>
            </a:pPr>
            <a:r>
              <a:rPr lang="zh-CN" altLang="en-US" sz="3200" smtClean="0">
                <a:ea typeface="黑体" panose="02010609060101010101" pitchFamily="2" charset="-122"/>
              </a:rPr>
              <a:t>结构体与函数</a:t>
            </a:r>
            <a:endParaRPr lang="zh-CN" altLang="en-US" sz="3200" smtClean="0">
              <a:ea typeface="黑体" panose="0201060906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11865" y="4535943"/>
            <a:ext cx="2632943" cy="200531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FFFF"/>
                </a:solidFill>
                <a:ea typeface="黑体" panose="02010609060101010101" pitchFamily="2" charset="-122"/>
              </a:rPr>
              <a:t>掌握：</a:t>
            </a:r>
            <a:endParaRPr lang="en-US" altLang="zh-CN" sz="2400" b="1">
              <a:solidFill>
                <a:srgbClr val="FFFFFF"/>
              </a:solidFill>
              <a:ea typeface="黑体" panose="0201060906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FFFFFF"/>
                </a:solidFill>
                <a:ea typeface="黑体" panose="02010609060101010101" pitchFamily="2" charset="-122"/>
              </a:rPr>
              <a:t>如何定义</a:t>
            </a:r>
            <a:endParaRPr lang="en-US" altLang="zh-CN" sz="2400" b="1">
              <a:solidFill>
                <a:srgbClr val="FFFFFF"/>
              </a:solidFill>
              <a:ea typeface="黑体" panose="0201060906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FFFFFF"/>
                </a:solidFill>
                <a:ea typeface="黑体" panose="02010609060101010101" pitchFamily="2" charset="-122"/>
              </a:rPr>
              <a:t>存储结构</a:t>
            </a:r>
            <a:endParaRPr lang="en-US" altLang="zh-CN" sz="2400" b="1">
              <a:solidFill>
                <a:srgbClr val="FFFFFF"/>
              </a:solidFill>
              <a:ea typeface="黑体" panose="0201060906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FFFFFF"/>
                </a:solidFill>
                <a:ea typeface="黑体" panose="02010609060101010101" pitchFamily="2" charset="-122"/>
              </a:rPr>
              <a:t>引用（使用）</a:t>
            </a:r>
            <a:endParaRPr lang="en-US" altLang="zh-CN" sz="2400" b="1">
              <a:solidFill>
                <a:srgbClr val="FFFFFF"/>
              </a:solidFill>
              <a:ea typeface="黑体" panose="0201060906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FFFFFF"/>
                </a:solidFill>
                <a:ea typeface="黑体" panose="02010609060101010101" pitchFamily="2" charset="-122"/>
              </a:rPr>
              <a:t>初始化</a:t>
            </a:r>
            <a:endParaRPr lang="zh-CN" altLang="en-US" sz="2400" b="1">
              <a:solidFill>
                <a:srgbClr val="FFFFFF"/>
              </a:solidFill>
              <a:ea typeface="黑体" panose="02010609060101010101" pitchFamily="2" charset="-122"/>
            </a:endParaRPr>
          </a:p>
        </p:txBody>
      </p:sp>
      <p:sp>
        <p:nvSpPr>
          <p:cNvPr id="69638" name="Rectangle 2"/>
          <p:cNvSpPr>
            <a:spLocks noChangeArrowheads="1"/>
          </p:cNvSpPr>
          <p:nvPr/>
        </p:nvSpPr>
        <p:spPr bwMode="auto">
          <a:xfrm>
            <a:off x="2711896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结构体数据类型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332656"/>
            <a:ext cx="6324600" cy="533400"/>
          </a:xfrm>
        </p:spPr>
        <p:txBody>
          <a:bodyPr/>
          <a:lstStyle/>
          <a:p>
            <a:r>
              <a:rPr lang="zh-CN" altLang="en-US" sz="3600" dirty="0" smtClean="0"/>
              <a:t>结构体数组</a:t>
            </a:r>
            <a:endParaRPr lang="zh-CN" altLang="en-US" sz="3600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17663"/>
            <a:ext cx="8424863" cy="1523305"/>
          </a:xfrm>
        </p:spPr>
        <p:txBody>
          <a:bodyPr/>
          <a:lstStyle/>
          <a:p>
            <a:pPr lvl="1"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ea typeface="黑体" panose="02010609060101010101" pitchFamily="2" charset="-122"/>
                <a:cs typeface="Times New Roman" panose="02020603050405020304" pitchFamily="18" charset="0"/>
              </a:rPr>
              <a:t>数组中每个元素都是结构体类型的数据</a:t>
            </a:r>
            <a:endParaRPr lang="en-US" altLang="zh-CN" dirty="0" smtClean="0"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ea typeface="黑体" panose="02010609060101010101" pitchFamily="2" charset="-122"/>
                <a:cs typeface="Times New Roman" panose="02020603050405020304" pitchFamily="18" charset="0"/>
              </a:rPr>
              <a:t>这样便于存放和处理一批类似于职工、学生等类型的数据</a:t>
            </a:r>
            <a:endParaRPr lang="zh-CN" altLang="en-US" dirty="0" smtClean="0"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zh-CN" altLang="en-US" dirty="0" smtClean="0"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43438" y="3213100"/>
            <a:ext cx="3960812" cy="3429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{ 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stu_no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char name[20];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char sex;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age;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float score;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};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student[40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5" name="矩形 4"/>
          <p:cNvSpPr>
            <a:spLocks noChangeArrowheads="1"/>
          </p:cNvSpPr>
          <p:nvPr/>
        </p:nvSpPr>
        <p:spPr bwMode="auto">
          <a:xfrm>
            <a:off x="392430" y="3319145"/>
            <a:ext cx="3771900" cy="322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例如：右边的代码片段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用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一个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数组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保存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一个班级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个学生的信息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数组中每个元素都是结构体类型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struct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stu</a:t>
            </a:r>
            <a:endParaRPr lang="en-US" altLang="zh-CN" sz="2400" b="1" dirty="0" err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eaLnBrk="1" hangingPunct="1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保存每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位学生的学号、姓名、性别、年龄和分数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3068960"/>
            <a:ext cx="3032125" cy="3357563"/>
          </a:xfrm>
          <a:solidFill>
            <a:srgbClr val="CCFFCC"/>
          </a:solidFill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方式</a:t>
            </a:r>
            <a:r>
              <a:rPr lang="en-US" altLang="zh-CN" sz="2000" b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b="1" dirty="0" smtClean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{ 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stu_no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char name[20];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char sex;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age;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float score;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};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2000" b="1" dirty="0" smtClean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[40]</a:t>
            </a:r>
            <a:r>
              <a:rPr lang="en-US" altLang="zh-CN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1800" b="1" dirty="0" smtClean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1800" b="1" dirty="0" smtClean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zh-CN" altLang="en-US" sz="1800" b="1" dirty="0" smtClean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6435725" y="3094360"/>
            <a:ext cx="2493963" cy="3348038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2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kumimoji="1" lang="zh-CN" altLang="en-US" sz="2000" b="1" dirty="0">
                <a:solidFill>
                  <a:srgbClr val="A5002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方式</a:t>
            </a:r>
            <a:r>
              <a:rPr kumimoji="1" lang="en-US" altLang="zh-CN" sz="2000" b="1" dirty="0">
                <a:solidFill>
                  <a:srgbClr val="A5002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1" lang="zh-CN" altLang="en-US" sz="2000" b="1" dirty="0">
                <a:solidFill>
                  <a:srgbClr val="A5002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endParaRPr kumimoji="1" lang="zh-CN" altLang="en-US" sz="2000" b="1" dirty="0">
              <a:solidFill>
                <a:srgbClr val="A5002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kumimoji="1" lang="en-US" altLang="zh-CN" sz="2400" b="1" dirty="0" err="1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struct</a:t>
            </a:r>
            <a:endParaRPr kumimoji="1" lang="en-US" altLang="zh-CN" sz="2400" b="1" dirty="0">
              <a:solidFill>
                <a:srgbClr val="7030A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  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stu_no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endParaRPr kumimoji="1"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char name[20];</a:t>
            </a:r>
            <a:endParaRPr kumimoji="1"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char sex;</a:t>
            </a:r>
            <a:endParaRPr kumimoji="1"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age;</a:t>
            </a:r>
            <a:endParaRPr kumimoji="1"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float score;</a:t>
            </a:r>
            <a:endParaRPr kumimoji="1"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r>
              <a:rPr kumimoji="1" lang="en-US" altLang="zh-CN" sz="2000" b="1" dirty="0">
                <a:solidFill>
                  <a:srgbClr val="A5002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student[40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r>
              <a:rPr kumimoji="1" lang="en-US" altLang="zh-CN" sz="2000" b="1" dirty="0">
                <a:solidFill>
                  <a:srgbClr val="A5002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endParaRPr kumimoji="1" lang="en-US" altLang="zh-CN" sz="2000" b="1" dirty="0">
              <a:solidFill>
                <a:srgbClr val="A5002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kumimoji="1" lang="en-US" altLang="zh-CN" b="1" dirty="0">
                <a:solidFill>
                  <a:srgbClr val="A5002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</a:t>
            </a:r>
            <a:endParaRPr kumimoji="1" lang="zh-CN" altLang="en-US" b="1" dirty="0">
              <a:solidFill>
                <a:srgbClr val="A5002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00438" y="3068960"/>
            <a:ext cx="2714625" cy="33734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b="1" kern="0" dirty="0">
                <a:solidFill>
                  <a:srgbClr val="A5002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方式</a:t>
            </a:r>
            <a:r>
              <a:rPr lang="en-US" altLang="zh-CN" sz="2000" b="1" kern="0" dirty="0">
                <a:solidFill>
                  <a:srgbClr val="A5002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000" b="1" kern="0" dirty="0">
                <a:solidFill>
                  <a:srgbClr val="A5002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endParaRPr lang="zh-CN" altLang="en-US" sz="2000" b="1" kern="0" dirty="0">
              <a:solidFill>
                <a:srgbClr val="A5002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eaLnBrk="0" hangingPunc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kern="0" dirty="0" err="1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struct</a:t>
            </a:r>
            <a:r>
              <a:rPr lang="en-US" altLang="zh-CN" sz="24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stu</a:t>
            </a:r>
            <a:endParaRPr lang="en-US" altLang="zh-CN" sz="2400" b="1" kern="0" dirty="0">
              <a:solidFill>
                <a:srgbClr val="7030A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eaLnBrk="0" hangingPunc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{   </a:t>
            </a:r>
            <a:r>
              <a:rPr lang="en-US" altLang="zh-CN" sz="20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en-US" altLang="zh-CN" sz="2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stu_no</a:t>
            </a:r>
            <a:r>
              <a:rPr lang="en-US" altLang="zh-CN" sz="2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endParaRPr lang="en-US" altLang="zh-CN" sz="2000" b="1" kern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eaLnBrk="0" hangingPunc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char name[20];</a:t>
            </a:r>
            <a:endParaRPr lang="en-US" altLang="zh-CN" sz="2000" b="1" kern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eaLnBrk="0" hangingPunc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 char sex;</a:t>
            </a:r>
            <a:endParaRPr lang="en-US" altLang="zh-CN" sz="2000" b="1" kern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eaLnBrk="0" hangingPunc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</a:t>
            </a:r>
            <a:r>
              <a:rPr lang="en-US" altLang="zh-CN" sz="20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en-US" altLang="zh-CN" sz="2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age;</a:t>
            </a:r>
            <a:endParaRPr lang="en-US" altLang="zh-CN" sz="2000" b="1" kern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eaLnBrk="0" hangingPunc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  float score;</a:t>
            </a:r>
            <a:endParaRPr lang="en-US" altLang="zh-CN" sz="2000" b="1" kern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eaLnBrk="0" hangingPunc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kern="0" dirty="0">
                <a:solidFill>
                  <a:srgbClr val="A5002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 smtClean="0">
                <a:solidFill>
                  <a:srgbClr val="A5002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20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r>
              <a:rPr lang="en-US" altLang="zh-CN" sz="2000" b="1" kern="0" dirty="0" smtClean="0">
                <a:solidFill>
                  <a:srgbClr val="A5002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lang="en-US" altLang="zh-CN" sz="24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student </a:t>
            </a:r>
            <a:r>
              <a:rPr lang="en-US" altLang="zh-CN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[40]</a:t>
            </a:r>
            <a:r>
              <a:rPr lang="en-US" altLang="zh-CN" sz="2000" b="1" kern="0" dirty="0">
                <a:solidFill>
                  <a:srgbClr val="A5002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endParaRPr lang="en-US" altLang="zh-CN" sz="2000" b="1" kern="0" dirty="0">
              <a:solidFill>
                <a:srgbClr val="A5002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eaLnBrk="0" hangingPunct="0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zh-CN" altLang="en-US" b="1" kern="0" dirty="0">
              <a:solidFill>
                <a:srgbClr val="A5002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2711450" y="332656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600" dirty="0">
                <a:solidFill>
                  <a:schemeClr val="bg1"/>
                </a:solidFill>
                <a:ea typeface="黑体" panose="02010609060101010101" pitchFamily="2" charset="-122"/>
              </a:rPr>
              <a:t>结构体数组的定义</a:t>
            </a:r>
            <a:endParaRPr lang="zh-CN" altLang="en-US" sz="3600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41288" y="1588765"/>
            <a:ext cx="8823325" cy="133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zh-CN" altLang="en-US" sz="3200" kern="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结构体数组的定义有三种方法</a:t>
            </a:r>
            <a:endParaRPr lang="en-US" altLang="zh-CN" sz="3200" kern="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3200" kern="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与前面讲的结构体类型变量的定义类似</a:t>
            </a:r>
            <a:endParaRPr lang="zh-CN" altLang="en-US" sz="3200" kern="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sz="3200" kern="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40013" y="260350"/>
            <a:ext cx="6324600" cy="533400"/>
          </a:xfrm>
        </p:spPr>
        <p:txBody>
          <a:bodyPr/>
          <a:lstStyle/>
          <a:p>
            <a:r>
              <a:rPr lang="zh-CN" altLang="en-US" sz="3600" dirty="0" smtClean="0"/>
              <a:t>结构体数组的存储</a:t>
            </a:r>
            <a:endParaRPr lang="zh-CN" altLang="en-US" sz="3600" dirty="0" smtClean="0"/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395536" y="1480716"/>
            <a:ext cx="3886200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86055" indent="-186055" eaLnBrk="1" hangingPunct="1">
              <a:spcBef>
                <a:spcPts val="0"/>
              </a:spcBef>
              <a:buSzPct val="70000"/>
              <a:buFont typeface="Wingdings" panose="05000000000000000000" pitchFamily="2" charset="2"/>
              <a:buChar char="n"/>
            </a:pPr>
            <a:r>
              <a:rPr kumimoji="1" lang="zh-CN" altLang="en-US" sz="2400" dirty="0">
                <a:solidFill>
                  <a:schemeClr val="tx1"/>
                </a:solidFill>
                <a:ea typeface="黑体" panose="02010609060101010101" pitchFamily="2" charset="-122"/>
              </a:rPr>
              <a:t>结构体数组各元素在内存中连续存放</a:t>
            </a:r>
            <a:endParaRPr kumimoji="1" lang="zh-CN" altLang="en-US" sz="2400" dirty="0">
              <a:solidFill>
                <a:schemeClr val="tx1"/>
              </a:solidFill>
              <a:ea typeface="黑体" panose="02010609060101010101" pitchFamily="2" charset="-122"/>
            </a:endParaRPr>
          </a:p>
          <a:p>
            <a:pPr marL="186055" indent="-186055" eaLnBrk="1" hangingPunct="1">
              <a:spcBef>
                <a:spcPts val="0"/>
              </a:spcBef>
              <a:buSzPct val="70000"/>
              <a:buFont typeface="Wingdings" panose="05000000000000000000" pitchFamily="2" charset="2"/>
              <a:buChar char="n"/>
            </a:pPr>
            <a:r>
              <a:rPr kumimoji="1" lang="zh-CN" altLang="en-US" sz="2400" dirty="0">
                <a:solidFill>
                  <a:schemeClr val="tx1"/>
                </a:solidFill>
                <a:ea typeface="黑体" panose="02010609060101010101" pitchFamily="2" charset="-122"/>
              </a:rPr>
              <a:t>结构体数组的每个元素存放的是一个结构体变量</a:t>
            </a:r>
            <a:endParaRPr kumimoji="1" lang="en-US" altLang="zh-CN" sz="2400" dirty="0">
              <a:solidFill>
                <a:schemeClr val="tx1"/>
              </a:solidFill>
              <a:ea typeface="黑体" panose="02010609060101010101" pitchFamily="2" charset="-122"/>
            </a:endParaRPr>
          </a:p>
          <a:p>
            <a:pPr marL="186055" indent="-186055" eaLnBrk="1" hangingPunct="1">
              <a:spcBef>
                <a:spcPts val="0"/>
              </a:spcBef>
              <a:buSzPct val="70000"/>
              <a:buFont typeface="Wingdings" panose="05000000000000000000" pitchFamily="2" charset="2"/>
              <a:buChar char="n"/>
            </a:pPr>
            <a:r>
              <a:rPr kumimoji="1" lang="zh-CN" altLang="en-US" sz="2400" dirty="0">
                <a:solidFill>
                  <a:schemeClr val="tx1"/>
                </a:solidFill>
                <a:ea typeface="黑体" panose="02010609060101010101" pitchFamily="2" charset="-122"/>
              </a:rPr>
              <a:t>每个结构体变量也占用一段连续的存储空间</a:t>
            </a:r>
            <a:endParaRPr kumimoji="1" lang="zh-CN" altLang="en-US" sz="2400" dirty="0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00063" y="4221088"/>
            <a:ext cx="3714750" cy="22145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endParaRPr lang="en-US" altLang="zh-CN" sz="2400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{ </a:t>
            </a:r>
            <a:r>
              <a:rPr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stu_no</a:t>
            </a:r>
            <a:r>
              <a:rPr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char sex;</a:t>
            </a:r>
            <a:endParaRPr lang="en-US" altLang="zh-CN" sz="2400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  <a:endParaRPr lang="en-US" altLang="zh-CN" sz="2400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2400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altLang="zh-CN" sz="2400" b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[40]</a:t>
            </a:r>
            <a:r>
              <a:rPr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2400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2400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799" name="Group 55"/>
          <p:cNvGraphicFramePr>
            <a:graphicFrameLocks noGrp="1"/>
          </p:cNvGraphicFramePr>
          <p:nvPr/>
        </p:nvGraphicFramePr>
        <p:xfrm>
          <a:off x="6286500" y="1857375"/>
          <a:ext cx="3071813" cy="4141788"/>
        </p:xfrm>
        <a:graphic>
          <a:graphicData uri="http://schemas.openxmlformats.org/drawingml/2006/table">
            <a:tbl>
              <a:tblPr/>
              <a:tblGrid>
                <a:gridCol w="1344613"/>
                <a:gridCol w="1727200"/>
              </a:tblGrid>
              <a:tr h="4286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2006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2007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2008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2009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13" name="TextBox 5"/>
          <p:cNvSpPr txBox="1">
            <a:spLocks noChangeArrowheads="1"/>
          </p:cNvSpPr>
          <p:nvPr/>
        </p:nvSpPr>
        <p:spPr bwMode="auto">
          <a:xfrm>
            <a:off x="6500813" y="2487613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stu_no</a:t>
            </a:r>
            <a:endParaRPr lang="zh-CN" altLang="en-US" b="1"/>
          </a:p>
        </p:txBody>
      </p:sp>
      <p:sp>
        <p:nvSpPr>
          <p:cNvPr id="28714" name="Text Box 48"/>
          <p:cNvSpPr txBox="1">
            <a:spLocks noChangeArrowheads="1"/>
          </p:cNvSpPr>
          <p:nvPr/>
        </p:nvSpPr>
        <p:spPr bwMode="auto">
          <a:xfrm>
            <a:off x="4643438" y="2571750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student[0]</a:t>
            </a:r>
            <a:endParaRPr lang="en-US" altLang="zh-CN" sz="2000" b="1"/>
          </a:p>
        </p:txBody>
      </p:sp>
      <p:sp>
        <p:nvSpPr>
          <p:cNvPr id="28715" name="TextBox 11"/>
          <p:cNvSpPr txBox="1">
            <a:spLocks noChangeArrowheads="1"/>
          </p:cNvSpPr>
          <p:nvPr/>
        </p:nvSpPr>
        <p:spPr bwMode="auto">
          <a:xfrm>
            <a:off x="6665913" y="3000375"/>
            <a:ext cx="7858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sex</a:t>
            </a:r>
            <a:endParaRPr lang="en-US" altLang="zh-CN" b="1"/>
          </a:p>
        </p:txBody>
      </p:sp>
      <p:sp>
        <p:nvSpPr>
          <p:cNvPr id="28716" name="TextBox 12"/>
          <p:cNvSpPr txBox="1">
            <a:spLocks noChangeArrowheads="1"/>
          </p:cNvSpPr>
          <p:nvPr/>
        </p:nvSpPr>
        <p:spPr bwMode="auto">
          <a:xfrm>
            <a:off x="6500813" y="3559175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stu_no</a:t>
            </a:r>
            <a:endParaRPr lang="zh-CN" altLang="en-US" b="1"/>
          </a:p>
        </p:txBody>
      </p:sp>
      <p:sp>
        <p:nvSpPr>
          <p:cNvPr id="28717" name="TextBox 13"/>
          <p:cNvSpPr txBox="1">
            <a:spLocks noChangeArrowheads="1"/>
          </p:cNvSpPr>
          <p:nvPr/>
        </p:nvSpPr>
        <p:spPr bwMode="auto">
          <a:xfrm>
            <a:off x="6665913" y="4149725"/>
            <a:ext cx="7858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sex</a:t>
            </a:r>
            <a:endParaRPr lang="en-US" altLang="zh-CN" b="1"/>
          </a:p>
        </p:txBody>
      </p:sp>
      <p:sp>
        <p:nvSpPr>
          <p:cNvPr id="28718" name="TextBox 14"/>
          <p:cNvSpPr txBox="1">
            <a:spLocks noChangeArrowheads="1"/>
          </p:cNvSpPr>
          <p:nvPr/>
        </p:nvSpPr>
        <p:spPr bwMode="auto">
          <a:xfrm>
            <a:off x="6500813" y="4643438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stu_no</a:t>
            </a:r>
            <a:endParaRPr lang="zh-CN" altLang="en-US" b="1"/>
          </a:p>
        </p:txBody>
      </p:sp>
      <p:sp>
        <p:nvSpPr>
          <p:cNvPr id="28719" name="TextBox 15"/>
          <p:cNvSpPr txBox="1">
            <a:spLocks noChangeArrowheads="1"/>
          </p:cNvSpPr>
          <p:nvPr/>
        </p:nvSpPr>
        <p:spPr bwMode="auto">
          <a:xfrm>
            <a:off x="6643688" y="5273675"/>
            <a:ext cx="7858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sex</a:t>
            </a:r>
            <a:endParaRPr lang="zh-CN" altLang="en-US" b="1"/>
          </a:p>
        </p:txBody>
      </p:sp>
      <p:sp>
        <p:nvSpPr>
          <p:cNvPr id="28720" name="Text Box 48"/>
          <p:cNvSpPr txBox="1">
            <a:spLocks noChangeArrowheads="1"/>
          </p:cNvSpPr>
          <p:nvPr/>
        </p:nvSpPr>
        <p:spPr bwMode="auto">
          <a:xfrm>
            <a:off x="4676775" y="3714750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student[1</a:t>
            </a:r>
            <a:r>
              <a:rPr lang="en-US" altLang="zh-CN" b="1"/>
              <a:t>]</a:t>
            </a:r>
            <a:endParaRPr lang="en-US" altLang="zh-CN" b="1"/>
          </a:p>
        </p:txBody>
      </p:sp>
      <p:sp>
        <p:nvSpPr>
          <p:cNvPr id="18" name="左大括号 17"/>
          <p:cNvSpPr/>
          <p:nvPr/>
        </p:nvSpPr>
        <p:spPr>
          <a:xfrm>
            <a:off x="6072188" y="2286000"/>
            <a:ext cx="142875" cy="1000125"/>
          </a:xfrm>
          <a:prstGeom prst="leftBrace">
            <a:avLst/>
          </a:prstGeom>
          <a:ln w="254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zh-CN" altLang="en-US" b="1" dirty="0">
              <a:solidFill>
                <a:srgbClr val="FF3399"/>
              </a:solidFill>
            </a:endParaRPr>
          </a:p>
        </p:txBody>
      </p:sp>
      <p:sp>
        <p:nvSpPr>
          <p:cNvPr id="19" name="左大括号 18"/>
          <p:cNvSpPr/>
          <p:nvPr/>
        </p:nvSpPr>
        <p:spPr>
          <a:xfrm>
            <a:off x="6143625" y="3429000"/>
            <a:ext cx="142875" cy="10001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28723" name="Text Box 48"/>
          <p:cNvSpPr txBox="1">
            <a:spLocks noChangeArrowheads="1"/>
          </p:cNvSpPr>
          <p:nvPr/>
        </p:nvSpPr>
        <p:spPr bwMode="auto">
          <a:xfrm>
            <a:off x="4676775" y="4857750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student[2]</a:t>
            </a:r>
            <a:endParaRPr lang="en-US" altLang="zh-CN" sz="2000" b="1"/>
          </a:p>
        </p:txBody>
      </p:sp>
      <p:sp>
        <p:nvSpPr>
          <p:cNvPr id="21" name="左大括号 20"/>
          <p:cNvSpPr/>
          <p:nvPr/>
        </p:nvSpPr>
        <p:spPr>
          <a:xfrm>
            <a:off x="6143625" y="4572000"/>
            <a:ext cx="142875" cy="1000125"/>
          </a:xfrm>
          <a:prstGeom prst="leftBrace">
            <a:avLst/>
          </a:prstGeom>
          <a:ln w="254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640013" y="260350"/>
            <a:ext cx="6324600" cy="533400"/>
          </a:xfrm>
        </p:spPr>
        <p:txBody>
          <a:bodyPr/>
          <a:lstStyle/>
          <a:p>
            <a:r>
              <a:rPr lang="zh-CN" altLang="en-US" sz="3600" dirty="0" smtClean="0"/>
              <a:t>结构体数组初始化</a:t>
            </a:r>
            <a:endParaRPr lang="zh-CN" altLang="en-US" sz="3600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67681"/>
            <a:ext cx="8675688" cy="53736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结构体数组在定义时，可以进行初始化。如：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  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stu_no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1"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char name[20];</a:t>
            </a:r>
            <a:endParaRPr kumimoji="1"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char sex;</a:t>
            </a:r>
            <a:endParaRPr kumimoji="1"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age;</a:t>
            </a:r>
            <a:endParaRPr kumimoji="1"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float score;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 student[4] = 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24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10101,  “Wang ping”, ‘F’, 22, 88.5</a:t>
            </a:r>
            <a:r>
              <a:rPr lang="en-US" altLang="zh-CN" sz="24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</a:t>
            </a:r>
            <a:r>
              <a:rPr lang="en-US" altLang="zh-CN" sz="24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10102,  “Li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 ‘F’, 23, 95.5</a:t>
            </a:r>
            <a:r>
              <a:rPr lang="en-US" altLang="zh-CN" sz="24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				</a:t>
            </a:r>
            <a:r>
              <a:rPr lang="en-US" altLang="zh-CN" sz="24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10103,  “Li yang”,  ‘M’, 21, 76.0</a:t>
            </a:r>
            <a:r>
              <a:rPr lang="en-US" altLang="zh-CN" sz="24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 			                </a:t>
            </a:r>
            <a:r>
              <a:rPr lang="en-US" altLang="zh-CN" sz="24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10104,  “Yang fan”,  ‘M’, 22, 85.5</a:t>
            </a:r>
            <a:r>
              <a:rPr lang="en-US" altLang="zh-CN" sz="2400" dirty="0" smtClean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说明：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结构体数组初始化时，要将</a:t>
            </a:r>
            <a:r>
              <a:rPr lang="zh-CN" altLang="en-US" sz="2400" b="1" dirty="0" smtClean="0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每一个元素的初始数据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分别用</a:t>
            </a:r>
            <a:r>
              <a:rPr lang="zh-CN" altLang="en-US" sz="2400" b="1" dirty="0" smtClean="0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一对大括号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括起来。若是对全部成员赋值，则大括号也可以省略。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776"/>
            <a:ext cx="8229600" cy="100811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/>
              <a:t>如果给数组元素全部赋初值，数组元素个数可以省略不写</a:t>
            </a:r>
            <a:endParaRPr lang="zh-CN" altLang="en-US" sz="2800" dirty="0" smtClean="0"/>
          </a:p>
          <a:p>
            <a:pPr>
              <a:spcBef>
                <a:spcPts val="0"/>
              </a:spcBef>
            </a:pPr>
            <a:endParaRPr lang="zh-CN" altLang="en-US" sz="2800" dirty="0" smtClean="0"/>
          </a:p>
          <a:p>
            <a:pPr>
              <a:spcBef>
                <a:spcPts val="0"/>
              </a:spcBef>
            </a:pPr>
            <a:endParaRPr lang="en-US" altLang="zh-CN" sz="2800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28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00063" y="2669430"/>
            <a:ext cx="8229600" cy="37118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en-US" altLang="zh-CN" sz="2400" b="1" dirty="0" err="1">
                <a:solidFill>
                  <a:srgbClr val="00B050"/>
                </a:solidFill>
              </a:rPr>
              <a:t>struct</a:t>
            </a:r>
            <a:r>
              <a:rPr lang="en-US" altLang="zh-CN" sz="2400" b="1" dirty="0">
                <a:solidFill>
                  <a:srgbClr val="00B050"/>
                </a:solidFill>
              </a:rPr>
              <a:t> 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stu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{ 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stu_no</a:t>
            </a:r>
            <a:r>
              <a:rPr kumimoji="1" lang="en-US" altLang="zh-CN" sz="2400" dirty="0">
                <a:solidFill>
                  <a:schemeClr val="tx1"/>
                </a:solidFill>
              </a:rPr>
              <a:t>;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	    char name[20];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	    char sex;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       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</a:rPr>
              <a:t> age;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	    float score;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en-US" altLang="zh-CN" sz="2400" dirty="0" smtClean="0">
                <a:solidFill>
                  <a:schemeClr val="tx1"/>
                </a:solidFill>
              </a:rPr>
              <a:t>} </a:t>
            </a:r>
            <a:r>
              <a:rPr lang="en-US" altLang="zh-CN" sz="2800" b="1" dirty="0" smtClean="0">
                <a:solidFill>
                  <a:srgbClr val="FF3300"/>
                </a:solidFill>
              </a:rPr>
              <a:t>student</a:t>
            </a:r>
            <a:r>
              <a:rPr lang="en-US" altLang="zh-CN" sz="2800" b="1" dirty="0">
                <a:solidFill>
                  <a:srgbClr val="FF3300"/>
                </a:solidFill>
              </a:rPr>
              <a:t>[ </a:t>
            </a:r>
            <a:r>
              <a:rPr lang="en-US" altLang="zh-CN" sz="2800" b="1" dirty="0" smtClean="0">
                <a:solidFill>
                  <a:srgbClr val="FF3300"/>
                </a:solidFill>
              </a:rPr>
              <a:t> ]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= </a:t>
            </a:r>
            <a:r>
              <a:rPr lang="en-US" altLang="zh-CN" sz="2400" b="1" dirty="0">
                <a:solidFill>
                  <a:srgbClr val="006600"/>
                </a:solidFill>
              </a:rPr>
              <a:t>{</a:t>
            </a:r>
            <a:r>
              <a:rPr lang="en-US" altLang="zh-CN" sz="2400" dirty="0">
                <a:solidFill>
                  <a:srgbClr val="FF3399"/>
                </a:solidFill>
              </a:rPr>
              <a:t>{</a:t>
            </a:r>
            <a:r>
              <a:rPr lang="en-US" altLang="zh-CN" sz="2400" dirty="0">
                <a:solidFill>
                  <a:schemeClr val="tx1"/>
                </a:solidFill>
              </a:rPr>
              <a:t>10101, “Wang ping”, ‘F’, 22, 88</a:t>
            </a:r>
            <a:r>
              <a:rPr lang="en-US" altLang="zh-CN" sz="2400" dirty="0">
                <a:solidFill>
                  <a:srgbClr val="FF3399"/>
                </a:solidFill>
              </a:rPr>
              <a:t>}</a:t>
            </a:r>
            <a:r>
              <a:rPr lang="en-US" altLang="zh-CN" sz="2400" dirty="0">
                <a:solidFill>
                  <a:schemeClr val="tx1"/>
                </a:solidFill>
              </a:rPr>
              <a:t>,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	        </a:t>
            </a:r>
            <a:r>
              <a:rPr lang="en-US" altLang="zh-CN" sz="2400" dirty="0">
                <a:solidFill>
                  <a:srgbClr val="FF3399"/>
                </a:solidFill>
              </a:rPr>
              <a:t>{</a:t>
            </a:r>
            <a:r>
              <a:rPr lang="en-US" altLang="zh-CN" sz="2400" dirty="0">
                <a:solidFill>
                  <a:schemeClr val="tx1"/>
                </a:solidFill>
              </a:rPr>
              <a:t>10102, “Li </a:t>
            </a:r>
            <a:r>
              <a:rPr lang="en-US" altLang="zh-CN" sz="2400" dirty="0" err="1">
                <a:solidFill>
                  <a:schemeClr val="tx1"/>
                </a:solidFill>
              </a:rPr>
              <a:t>yan</a:t>
            </a:r>
            <a:r>
              <a:rPr lang="en-US" altLang="zh-CN" sz="2400" dirty="0">
                <a:solidFill>
                  <a:schemeClr val="tx1"/>
                </a:solidFill>
              </a:rPr>
              <a:t>”, ‘F’, 23, 95</a:t>
            </a:r>
            <a:r>
              <a:rPr lang="en-US" altLang="zh-CN" sz="2400" dirty="0">
                <a:solidFill>
                  <a:srgbClr val="FF3399"/>
                </a:solidFill>
              </a:rPr>
              <a:t>}</a:t>
            </a:r>
            <a:r>
              <a:rPr lang="en-US" altLang="zh-CN" sz="2400" dirty="0">
                <a:solidFill>
                  <a:schemeClr val="tx1"/>
                </a:solidFill>
              </a:rPr>
              <a:t>, 			    </a:t>
            </a:r>
            <a:r>
              <a:rPr lang="en-US" altLang="zh-CN" sz="2400" dirty="0">
                <a:solidFill>
                  <a:srgbClr val="FF3399"/>
                </a:solidFill>
              </a:rPr>
              <a:t>    {</a:t>
            </a:r>
            <a:r>
              <a:rPr lang="en-US" altLang="zh-CN" sz="2400" dirty="0">
                <a:solidFill>
                  <a:schemeClr val="tx1"/>
                </a:solidFill>
              </a:rPr>
              <a:t>10103, “Li yang”, ‘M’, 21, 76</a:t>
            </a:r>
            <a:r>
              <a:rPr lang="en-US" altLang="zh-CN" sz="2400" dirty="0">
                <a:solidFill>
                  <a:srgbClr val="FF3399"/>
                </a:solidFill>
              </a:rPr>
              <a:t>}</a:t>
            </a:r>
            <a:r>
              <a:rPr lang="en-US" altLang="zh-CN" sz="2400" dirty="0">
                <a:solidFill>
                  <a:schemeClr val="tx1"/>
                </a:solidFill>
              </a:rPr>
              <a:t>,   		                   </a:t>
            </a:r>
            <a:r>
              <a:rPr lang="en-US" altLang="zh-CN" sz="2400" dirty="0">
                <a:solidFill>
                  <a:srgbClr val="FF3399"/>
                </a:solidFill>
              </a:rPr>
              <a:t>{</a:t>
            </a:r>
            <a:r>
              <a:rPr lang="en-US" altLang="zh-CN" sz="2400" dirty="0">
                <a:solidFill>
                  <a:schemeClr val="tx1"/>
                </a:solidFill>
              </a:rPr>
              <a:t>10104, “Yang fan”, ‘M’, 22, 85</a:t>
            </a:r>
            <a:r>
              <a:rPr lang="en-US" altLang="zh-CN" sz="2400" dirty="0">
                <a:solidFill>
                  <a:srgbClr val="FF3399"/>
                </a:solidFill>
              </a:rPr>
              <a:t>}</a:t>
            </a:r>
            <a:r>
              <a:rPr lang="en-US" altLang="zh-CN" sz="2400" b="1" dirty="0">
                <a:solidFill>
                  <a:srgbClr val="006600"/>
                </a:solidFill>
              </a:rPr>
              <a:t>}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40013" y="260350"/>
            <a:ext cx="6324600" cy="533400"/>
          </a:xfrm>
        </p:spPr>
        <p:txBody>
          <a:bodyPr/>
          <a:p>
            <a:r>
              <a:rPr lang="zh-CN" altLang="en-US" sz="3600" dirty="0" smtClean="0"/>
              <a:t>结构体数组初始化</a:t>
            </a:r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90872" y="3369543"/>
            <a:ext cx="8229600" cy="32998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  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stu_no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char name[20];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char sex;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age;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float score;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student[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{ 10101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“Wang ping”, ‘F’, 22, 88},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10102, “Li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F’,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23,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95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7" name="矩形 4"/>
          <p:cNvSpPr>
            <a:spLocks noChangeArrowheads="1"/>
          </p:cNvSpPr>
          <p:nvPr/>
        </p:nvSpPr>
        <p:spPr bwMode="auto">
          <a:xfrm>
            <a:off x="392558" y="1340768"/>
            <a:ext cx="8643938" cy="18158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86055" indent="-186055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如果只给数组中的部分元素赋初值，则数组元素个数不能省略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186055" indent="-186055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只对数组前面部分的元素赋初值，未赋初值的元素，系统将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对数值成员赋以零，对字符串型成员赋以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’\0’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40013" y="260350"/>
            <a:ext cx="6324600" cy="533400"/>
          </a:xfrm>
        </p:spPr>
        <p:txBody>
          <a:bodyPr/>
          <a:lstStyle/>
          <a:p>
            <a:r>
              <a:rPr lang="zh-CN" altLang="en-US" sz="3600" dirty="0" smtClean="0"/>
              <a:t>结构体数组初始化</a:t>
            </a:r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412478"/>
            <a:ext cx="8229600" cy="316865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输入语句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对结构体数组赋初值，同数值数组类似，仍需要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用循环语句来实现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结构体数组的每个元素是一个结构体变量，可以引用数组元素中的成员，其一般形式为：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spcBef>
                <a:spcPts val="0"/>
              </a:spcBef>
            </a:pP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　    </a:t>
            </a:r>
            <a:r>
              <a:rPr lang="zh-CN" altLang="en-US" sz="2800" b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结构体数组元素</a:t>
            </a:r>
            <a:r>
              <a:rPr lang="en-US" altLang="zh-CN" sz="2800" b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b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成员名</a:t>
            </a:r>
            <a:endParaRPr lang="zh-CN" altLang="en-US" sz="2800" b="1" dirty="0" smtClean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8" name="TextBox 3"/>
          <p:cNvSpPr txBox="1">
            <a:spLocks noChangeArrowheads="1"/>
          </p:cNvSpPr>
          <p:nvPr/>
        </p:nvSpPr>
        <p:spPr bwMode="auto">
          <a:xfrm>
            <a:off x="636315" y="4963244"/>
            <a:ext cx="8064500" cy="163121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 (k=0; k&lt;4; k++)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student[k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stu_no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student[k].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9" name="Rectangle 3"/>
          <p:cNvSpPr txBox="1">
            <a:spLocks noChangeArrowheads="1"/>
          </p:cNvSpPr>
          <p:nvPr/>
        </p:nvSpPr>
        <p:spPr bwMode="auto">
          <a:xfrm>
            <a:off x="5580112" y="3218606"/>
            <a:ext cx="3024336" cy="1506538"/>
          </a:xfrm>
          <a:prstGeom prst="rect">
            <a:avLst/>
          </a:prstGeom>
          <a:solidFill>
            <a:srgbClr val="B9F0FB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chemeClr val="tx1"/>
                </a:solidFill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</a:rPr>
              <a:t>stu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{ 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stu_no</a:t>
            </a:r>
            <a:r>
              <a:rPr kumimoji="1" lang="en-US" altLang="zh-CN" sz="2400" dirty="0">
                <a:solidFill>
                  <a:schemeClr val="tx1"/>
                </a:solidFill>
              </a:rPr>
              <a:t>;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	    char name[20];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	 </a:t>
            </a:r>
            <a:r>
              <a:rPr lang="en-US" altLang="zh-CN" sz="2400" dirty="0">
                <a:solidFill>
                  <a:schemeClr val="tx1"/>
                </a:solidFill>
              </a:rPr>
              <a:t>}</a:t>
            </a:r>
            <a:r>
              <a:rPr lang="en-US" altLang="zh-CN" sz="2400" b="1" dirty="0">
                <a:solidFill>
                  <a:srgbClr val="C00000"/>
                </a:solidFill>
              </a:rPr>
              <a:t>student[4];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40013" y="260350"/>
            <a:ext cx="6324600" cy="533400"/>
          </a:xfrm>
        </p:spPr>
        <p:txBody>
          <a:bodyPr/>
          <a:lstStyle/>
          <a:p>
            <a:r>
              <a:rPr lang="zh-CN" altLang="en-US" sz="3600" dirty="0" smtClean="0"/>
              <a:t>结构体数组初始化</a:t>
            </a:r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340768"/>
            <a:ext cx="8447088" cy="532859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前面学过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数组用来刻画一批数据相关、</a:t>
            </a:r>
            <a:r>
              <a:rPr lang="zh-CN" altLang="en-US" b="1" dirty="0" smtClean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数据类型相同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的数据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例如：一个班级的所有学生的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高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数成绩（一批实数）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endParaRPr lang="zh-CN" altLang="en-US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若想刻画一个学生的如下数据呢？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若学生的数据包括：</a:t>
            </a:r>
            <a:endParaRPr lang="zh-CN" altLang="en-US" sz="20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3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姓名：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字符型</a:t>
            </a:r>
            <a:endParaRPr lang="zh-CN" altLang="en-US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3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性别：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字符型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(F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代表女，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代表男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3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年龄：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整型</a:t>
            </a:r>
            <a:endParaRPr lang="zh-CN" altLang="en-US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3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成绩：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实型</a:t>
            </a:r>
            <a:endParaRPr lang="zh-CN" altLang="en-US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3">
              <a:spcBef>
                <a:spcPts val="0"/>
              </a:spcBef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……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数据都是和这个学生相关的，但它们的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数据类型不同</a:t>
            </a:r>
            <a:endParaRPr lang="zh-CN" alt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3">
              <a:spcBef>
                <a:spcPts val="0"/>
              </a:spcBef>
            </a:pPr>
            <a:endParaRPr lang="en-US" altLang="zh-CN" sz="18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引入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结构体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，用户可以根据需要构建声明数据结构 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spcBef>
                <a:spcPts val="0"/>
              </a:spcBef>
              <a:buFont typeface="Wingdings 2" panose="05020102010507070707" pitchFamily="18" charset="2"/>
              <a:buNone/>
            </a:pPr>
            <a:endParaRPr lang="en-US" altLang="zh-CN" sz="18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2711450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3600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用户自己构建数据结构</a:t>
            </a:r>
            <a:endParaRPr lang="zh-CN" altLang="en-US" sz="3600" dirty="0" smtClean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8175" y="1989138"/>
            <a:ext cx="4895850" cy="3209925"/>
          </a:xfrm>
        </p:spPr>
        <p:txBody>
          <a:bodyPr/>
          <a:lstStyle/>
          <a:p>
            <a:pPr lvl="1" latinLnBrk="0">
              <a:spcBef>
                <a:spcPts val="1200"/>
              </a:spcBef>
            </a:pPr>
            <a:r>
              <a:rPr lang="zh-CN" altLang="en-US" sz="3200" smtClean="0">
                <a:ea typeface="黑体" panose="02010609060101010101" pitchFamily="2" charset="-122"/>
              </a:rPr>
              <a:t>结构体数据类型</a:t>
            </a:r>
            <a:endParaRPr lang="en-US" altLang="zh-CN" sz="3200" smtClean="0">
              <a:ea typeface="黑体" panose="02010609060101010101" pitchFamily="2" charset="-122"/>
            </a:endParaRPr>
          </a:p>
          <a:p>
            <a:pPr lvl="1" latinLnBrk="0">
              <a:spcBef>
                <a:spcPts val="1200"/>
              </a:spcBef>
            </a:pPr>
            <a:r>
              <a:rPr lang="zh-CN" altLang="en-US" sz="3200" smtClean="0">
                <a:ea typeface="黑体" panose="02010609060101010101" pitchFamily="2" charset="-122"/>
              </a:rPr>
              <a:t>结构体变量</a:t>
            </a:r>
            <a:endParaRPr lang="en-US" altLang="zh-CN" sz="3200" smtClean="0">
              <a:ea typeface="黑体" panose="02010609060101010101" pitchFamily="2" charset="-122"/>
            </a:endParaRPr>
          </a:p>
          <a:p>
            <a:pPr lvl="1" latinLnBrk="0">
              <a:spcBef>
                <a:spcPts val="1200"/>
              </a:spcBef>
            </a:pPr>
            <a:r>
              <a:rPr lang="zh-CN" altLang="en-US" sz="3200" smtClean="0">
                <a:ea typeface="黑体" panose="02010609060101010101" pitchFamily="2" charset="-122"/>
              </a:rPr>
              <a:t>结构体与数组</a:t>
            </a:r>
            <a:endParaRPr lang="en-US" altLang="zh-CN" sz="3200" smtClean="0">
              <a:ea typeface="黑体" panose="02010609060101010101" pitchFamily="2" charset="-122"/>
            </a:endParaRPr>
          </a:p>
          <a:p>
            <a:pPr lvl="1" latinLnBrk="0">
              <a:spcBef>
                <a:spcPts val="1200"/>
              </a:spcBef>
            </a:pPr>
            <a:r>
              <a:rPr lang="zh-CN" altLang="en-US" sz="3200" smtClean="0">
                <a:solidFill>
                  <a:srgbClr val="FF3300"/>
                </a:solidFill>
                <a:ea typeface="黑体" panose="02010609060101010101" pitchFamily="2" charset="-122"/>
              </a:rPr>
              <a:t>结构体与指针</a:t>
            </a:r>
            <a:endParaRPr lang="zh-CN" altLang="en-US" sz="3200" smtClean="0">
              <a:solidFill>
                <a:srgbClr val="FF3300"/>
              </a:solidFill>
              <a:ea typeface="黑体" panose="02010609060101010101" pitchFamily="2" charset="-122"/>
            </a:endParaRPr>
          </a:p>
          <a:p>
            <a:pPr lvl="1" latinLnBrk="0">
              <a:spcBef>
                <a:spcPts val="1200"/>
              </a:spcBef>
            </a:pPr>
            <a:r>
              <a:rPr lang="zh-CN" altLang="en-US" sz="3200" smtClean="0">
                <a:ea typeface="黑体" panose="02010609060101010101" pitchFamily="2" charset="-122"/>
              </a:rPr>
              <a:t>结构体与函数</a:t>
            </a:r>
            <a:endParaRPr lang="zh-CN" altLang="en-US" sz="3200" smtClean="0">
              <a:ea typeface="黑体" panose="0201060906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11865" y="4535943"/>
            <a:ext cx="2632943" cy="200531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FFFF"/>
                </a:solidFill>
                <a:ea typeface="黑体" panose="02010609060101010101" pitchFamily="2" charset="-122"/>
              </a:rPr>
              <a:t>掌握：</a:t>
            </a:r>
            <a:endParaRPr lang="en-US" altLang="zh-CN" sz="2400" b="1">
              <a:solidFill>
                <a:srgbClr val="FFFFFF"/>
              </a:solidFill>
              <a:ea typeface="黑体" panose="0201060906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FFFFFF"/>
                </a:solidFill>
                <a:ea typeface="黑体" panose="02010609060101010101" pitchFamily="2" charset="-122"/>
              </a:rPr>
              <a:t>如何定义</a:t>
            </a:r>
            <a:endParaRPr lang="en-US" altLang="zh-CN" sz="2400" b="1">
              <a:solidFill>
                <a:srgbClr val="FFFFFF"/>
              </a:solidFill>
              <a:ea typeface="黑体" panose="0201060906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FFFFFF"/>
                </a:solidFill>
                <a:ea typeface="黑体" panose="02010609060101010101" pitchFamily="2" charset="-122"/>
              </a:rPr>
              <a:t>存储结构</a:t>
            </a:r>
            <a:endParaRPr lang="en-US" altLang="zh-CN" sz="2400" b="1">
              <a:solidFill>
                <a:srgbClr val="FFFFFF"/>
              </a:solidFill>
              <a:ea typeface="黑体" panose="0201060906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FFFFFF"/>
                </a:solidFill>
                <a:ea typeface="黑体" panose="02010609060101010101" pitchFamily="2" charset="-122"/>
              </a:rPr>
              <a:t>引用（使用）</a:t>
            </a:r>
            <a:endParaRPr lang="en-US" altLang="zh-CN" sz="2400" b="1">
              <a:solidFill>
                <a:srgbClr val="FFFFFF"/>
              </a:solidFill>
              <a:ea typeface="黑体" panose="0201060906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FFFFFF"/>
                </a:solidFill>
                <a:ea typeface="黑体" panose="02010609060101010101" pitchFamily="2" charset="-122"/>
              </a:rPr>
              <a:t>初始化</a:t>
            </a:r>
            <a:endParaRPr lang="zh-CN" altLang="en-US" sz="2400" b="1">
              <a:solidFill>
                <a:srgbClr val="FFFFFF"/>
              </a:solidFill>
              <a:ea typeface="黑体" panose="02010609060101010101" pitchFamily="2" charset="-122"/>
            </a:endParaRPr>
          </a:p>
        </p:txBody>
      </p:sp>
      <p:sp>
        <p:nvSpPr>
          <p:cNvPr id="70662" name="Rectangle 2"/>
          <p:cNvSpPr>
            <a:spLocks noChangeArrowheads="1"/>
          </p:cNvSpPr>
          <p:nvPr/>
        </p:nvSpPr>
        <p:spPr bwMode="auto">
          <a:xfrm>
            <a:off x="2639888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结构体数据类型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3140968"/>
            <a:ext cx="3032125" cy="3357563"/>
          </a:xfrm>
          <a:solidFill>
            <a:srgbClr val="CCFFCC"/>
          </a:solidFill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solidFill>
                  <a:srgbClr val="A50021"/>
                </a:solidFill>
              </a:rPr>
              <a:t>方式</a:t>
            </a:r>
            <a:r>
              <a:rPr lang="en-US" altLang="zh-CN" sz="2000" b="1" dirty="0" smtClean="0">
                <a:solidFill>
                  <a:srgbClr val="A50021"/>
                </a:solidFill>
              </a:rPr>
              <a:t>1</a:t>
            </a:r>
            <a:r>
              <a:rPr lang="zh-CN" altLang="en-US" sz="2000" b="1" dirty="0" smtClean="0">
                <a:solidFill>
                  <a:srgbClr val="A50021"/>
                </a:solidFill>
              </a:rPr>
              <a:t>：</a:t>
            </a:r>
            <a:endParaRPr lang="en-US" altLang="zh-CN" sz="2000" b="1" dirty="0" smtClean="0">
              <a:solidFill>
                <a:srgbClr val="A50021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b="1" dirty="0" smtClean="0">
              <a:solidFill>
                <a:srgbClr val="A50021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 smtClean="0"/>
              <a:t>struct</a:t>
            </a:r>
            <a:r>
              <a:rPr lang="en-US" altLang="zh-CN" sz="2000" b="1" dirty="0" smtClean="0"/>
              <a:t>   </a:t>
            </a:r>
            <a:r>
              <a:rPr lang="en-US" altLang="zh-CN" sz="2000" b="1" dirty="0" err="1" smtClean="0"/>
              <a:t>stu</a:t>
            </a:r>
            <a:r>
              <a:rPr lang="en-US" altLang="zh-CN" sz="2000" b="1" dirty="0" smtClean="0"/>
              <a:t> </a:t>
            </a:r>
            <a:endParaRPr lang="en-US" altLang="zh-CN" sz="2000" b="1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	{  </a:t>
            </a:r>
            <a:endParaRPr lang="en-US" altLang="zh-CN" sz="2000" b="1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	  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stu_no</a:t>
            </a:r>
            <a:r>
              <a:rPr lang="en-US" altLang="zh-CN" sz="2000" b="1" dirty="0" smtClean="0"/>
              <a:t>;</a:t>
            </a:r>
            <a:endParaRPr lang="en-US" altLang="zh-CN" sz="2000" b="1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	      char sex;</a:t>
            </a:r>
            <a:endParaRPr lang="en-US" altLang="zh-CN" sz="2000" b="1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	};</a:t>
            </a:r>
            <a:endParaRPr lang="en-US" altLang="zh-CN" sz="2000" b="1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 smtClean="0"/>
              <a:t>struct</a:t>
            </a:r>
            <a:r>
              <a:rPr lang="en-US" altLang="zh-CN" sz="2000" b="1" dirty="0" smtClean="0"/>
              <a:t>  </a:t>
            </a:r>
            <a:r>
              <a:rPr lang="en-US" altLang="zh-CN" sz="2000" b="1" dirty="0" err="1" smtClean="0"/>
              <a:t>stu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*p1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;</a:t>
            </a:r>
            <a:endParaRPr lang="en-US" altLang="zh-CN" sz="2000" b="1" dirty="0" smtClean="0">
              <a:solidFill>
                <a:srgbClr val="7030A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 dirty="0" smtClean="0">
              <a:solidFill>
                <a:srgbClr val="A50021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1800" b="1" dirty="0" smtClean="0">
              <a:solidFill>
                <a:srgbClr val="A50021"/>
              </a:solidFill>
            </a:endParaRP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6435725" y="3166368"/>
            <a:ext cx="2493963" cy="3348038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2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A50021"/>
                </a:solidFill>
              </a:rPr>
              <a:t>方式</a:t>
            </a:r>
            <a:r>
              <a:rPr kumimoji="1" lang="en-US" altLang="zh-CN" sz="2000" b="1" dirty="0">
                <a:solidFill>
                  <a:srgbClr val="A50021"/>
                </a:solidFill>
              </a:rPr>
              <a:t>3</a:t>
            </a:r>
            <a:r>
              <a:rPr kumimoji="1" lang="zh-CN" altLang="en-US" sz="2000" b="1" dirty="0">
                <a:solidFill>
                  <a:srgbClr val="A50021"/>
                </a:solidFill>
              </a:rPr>
              <a:t>：</a:t>
            </a:r>
            <a:endParaRPr kumimoji="1" lang="en-US" altLang="zh-CN" sz="2000" b="1" dirty="0">
              <a:solidFill>
                <a:srgbClr val="A50021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000" b="1" dirty="0">
              <a:solidFill>
                <a:srgbClr val="A50021"/>
              </a:solidFill>
            </a:endParaRPr>
          </a:p>
          <a:p>
            <a:pPr eaLnBrk="1" hangingPunct="1"/>
            <a:r>
              <a:rPr kumimoji="1" lang="en-US" altLang="zh-CN" sz="2000" b="1" dirty="0" err="1">
                <a:solidFill>
                  <a:schemeClr val="tx1"/>
                </a:solidFill>
              </a:rPr>
              <a:t>struct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  </a:t>
            </a:r>
            <a:endParaRPr kumimoji="1" lang="en-US" altLang="zh-CN" sz="2000" b="1" dirty="0">
              <a:solidFill>
                <a:schemeClr val="tx1"/>
              </a:solidFill>
            </a:endParaRPr>
          </a:p>
          <a:p>
            <a:pPr eaLnBrk="1" hangingPunct="1"/>
            <a:r>
              <a:rPr kumimoji="1" lang="en-US" altLang="zh-CN" sz="2000" b="1" dirty="0">
                <a:solidFill>
                  <a:schemeClr val="tx1"/>
                </a:solidFill>
              </a:rPr>
              <a:t>  {    </a:t>
            </a:r>
            <a:endParaRPr kumimoji="1" lang="en-US" altLang="zh-CN" sz="2000" b="1" dirty="0">
              <a:solidFill>
                <a:schemeClr val="tx1"/>
              </a:solidFill>
            </a:endParaRPr>
          </a:p>
          <a:p>
            <a:pPr eaLnBrk="1" hangingPunct="1"/>
            <a:r>
              <a:rPr kumimoji="1" lang="en-US" altLang="zh-CN" sz="2000" b="1" dirty="0">
                <a:solidFill>
                  <a:schemeClr val="tx1"/>
                </a:solidFill>
              </a:rPr>
              <a:t>      </a:t>
            </a:r>
            <a:r>
              <a:rPr kumimoji="1" lang="en-US" altLang="zh-CN" sz="2000" b="1" dirty="0" err="1" smtClean="0">
                <a:solidFill>
                  <a:schemeClr val="tx1"/>
                </a:solidFill>
              </a:rPr>
              <a:t>int</a:t>
            </a:r>
            <a:r>
              <a:rPr kumimoji="1"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000" b="1" dirty="0" err="1" smtClean="0">
                <a:solidFill>
                  <a:schemeClr val="tx1"/>
                </a:solidFill>
              </a:rPr>
              <a:t>stu_no</a:t>
            </a:r>
            <a:r>
              <a:rPr kumimoji="1" lang="en-US" altLang="zh-CN" sz="2000" b="1" dirty="0" smtClean="0">
                <a:solidFill>
                  <a:schemeClr val="tx1"/>
                </a:solidFill>
              </a:rPr>
              <a:t>;</a:t>
            </a:r>
            <a:endParaRPr kumimoji="1" lang="en-US" altLang="zh-CN" sz="20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chemeClr val="tx1"/>
                </a:solidFill>
              </a:rPr>
              <a:t>      char </a:t>
            </a:r>
            <a:r>
              <a:rPr lang="en-US" altLang="zh-CN" sz="2000" b="1" dirty="0">
                <a:solidFill>
                  <a:schemeClr val="tx1"/>
                </a:solidFill>
              </a:rPr>
              <a:t>sex;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eaLnBrk="1" hangingPunct="1"/>
            <a:r>
              <a:rPr kumimoji="1" lang="zh-CN" altLang="en-US" sz="2000" b="1" dirty="0" smtClean="0">
                <a:solidFill>
                  <a:schemeClr val="tx1"/>
                </a:solidFill>
              </a:rPr>
              <a:t>   </a:t>
            </a:r>
            <a:r>
              <a:rPr kumimoji="1" lang="en-US" altLang="zh-CN" sz="2000" b="1" dirty="0">
                <a:solidFill>
                  <a:schemeClr val="tx1"/>
                </a:solidFill>
              </a:rPr>
              <a:t>}  </a:t>
            </a:r>
            <a:r>
              <a:rPr kumimoji="1" lang="en-US" altLang="zh-CN" sz="3200" b="1" dirty="0">
                <a:solidFill>
                  <a:srgbClr val="FF0000"/>
                </a:solidFill>
              </a:rPr>
              <a:t>*p1</a:t>
            </a:r>
            <a:r>
              <a:rPr kumimoji="1" lang="en-US" altLang="zh-CN" sz="2000" b="1" dirty="0">
                <a:solidFill>
                  <a:srgbClr val="7030A0"/>
                </a:solidFill>
              </a:rPr>
              <a:t>;</a:t>
            </a:r>
            <a:endParaRPr kumimoji="1" lang="en-US" altLang="zh-CN" sz="2000" b="1" dirty="0">
              <a:solidFill>
                <a:srgbClr val="7030A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00438" y="3140968"/>
            <a:ext cx="2714625" cy="33734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b="1" kern="0" dirty="0">
                <a:solidFill>
                  <a:srgbClr val="A50021"/>
                </a:solidFill>
                <a:latin typeface="+mn-lt"/>
              </a:rPr>
              <a:t>方式</a:t>
            </a:r>
            <a:r>
              <a:rPr lang="en-US" altLang="zh-CN" sz="2000" b="1" kern="0" dirty="0">
                <a:solidFill>
                  <a:srgbClr val="A50021"/>
                </a:solidFill>
                <a:latin typeface="+mn-lt"/>
              </a:rPr>
              <a:t>2</a:t>
            </a:r>
            <a:r>
              <a:rPr lang="zh-CN" altLang="en-US" sz="2000" b="1" kern="0" dirty="0">
                <a:solidFill>
                  <a:srgbClr val="A50021"/>
                </a:solidFill>
                <a:latin typeface="+mn-lt"/>
              </a:rPr>
              <a:t>：</a:t>
            </a:r>
            <a:endParaRPr lang="en-US" altLang="zh-CN" sz="2000" b="1" kern="0" dirty="0">
              <a:solidFill>
                <a:srgbClr val="A50021"/>
              </a:solidFill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altLang="en-US" sz="2000" b="1" kern="0" dirty="0">
              <a:solidFill>
                <a:srgbClr val="A50021"/>
              </a:solidFill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kern="0" dirty="0" err="1">
                <a:solidFill>
                  <a:schemeClr val="tx1"/>
                </a:solidFill>
                <a:latin typeface="+mn-lt"/>
              </a:rPr>
              <a:t>struct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</a:rPr>
              <a:t>  </a:t>
            </a:r>
            <a:r>
              <a:rPr lang="en-US" altLang="zh-CN" sz="2000" b="1" kern="0" dirty="0" err="1">
                <a:solidFill>
                  <a:schemeClr val="tx1"/>
                </a:solidFill>
                <a:latin typeface="+mn-lt"/>
              </a:rPr>
              <a:t>stu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zh-CN" sz="2000" b="1" kern="0" dirty="0">
              <a:solidFill>
                <a:schemeClr val="tx1"/>
              </a:solidFill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+mn-lt"/>
              </a:rPr>
              <a:t>  {  </a:t>
            </a:r>
            <a:endParaRPr lang="en-US" altLang="zh-CN" sz="2000" b="1" kern="0" dirty="0">
              <a:solidFill>
                <a:schemeClr val="tx1"/>
              </a:solidFill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+mn-lt"/>
              </a:rPr>
              <a:t>      </a:t>
            </a:r>
            <a:r>
              <a:rPr lang="en-US" altLang="zh-CN" sz="2000" b="1" kern="0" dirty="0" err="1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CN" sz="2000" b="1" kern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b="1" kern="0" dirty="0" err="1" smtClean="0">
                <a:solidFill>
                  <a:schemeClr val="tx1"/>
                </a:solidFill>
                <a:latin typeface="+mn-lt"/>
              </a:rPr>
              <a:t>stu_no</a:t>
            </a:r>
            <a:r>
              <a:rPr lang="en-US" altLang="zh-CN" sz="2000" b="1" kern="0" dirty="0" smtClean="0">
                <a:solidFill>
                  <a:schemeClr val="tx1"/>
                </a:solidFill>
                <a:latin typeface="+mn-lt"/>
              </a:rPr>
              <a:t>;</a:t>
            </a:r>
            <a:endParaRPr lang="en-US" altLang="zh-CN" sz="2000" b="1" kern="0" dirty="0" smtClean="0">
              <a:solidFill>
                <a:schemeClr val="tx1"/>
              </a:solidFill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000" b="1" kern="0" dirty="0" smtClean="0">
                <a:solidFill>
                  <a:schemeClr val="tx1"/>
                </a:solidFill>
                <a:latin typeface="+mn-lt"/>
              </a:rPr>
              <a:t>	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char sex;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2000" b="1" kern="0" dirty="0">
              <a:solidFill>
                <a:schemeClr val="tx1"/>
              </a:solidFill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kern="0" dirty="0">
                <a:solidFill>
                  <a:schemeClr val="tx1"/>
                </a:solidFill>
                <a:latin typeface="+mn-lt"/>
              </a:rPr>
              <a:t>   } </a:t>
            </a:r>
            <a:r>
              <a:rPr lang="en-US" altLang="zh-CN" sz="3200" b="1" kern="0" dirty="0">
                <a:solidFill>
                  <a:srgbClr val="FF0000"/>
                </a:solidFill>
                <a:latin typeface="+mn-lt"/>
              </a:rPr>
              <a:t>*p1</a:t>
            </a:r>
            <a:r>
              <a:rPr lang="en-US" altLang="zh-CN" sz="2000" b="1" kern="0" dirty="0">
                <a:solidFill>
                  <a:srgbClr val="7030A0"/>
                </a:solidFill>
                <a:latin typeface="+mn-lt"/>
              </a:rPr>
              <a:t>;</a:t>
            </a:r>
            <a:endParaRPr lang="en-US" altLang="zh-CN" sz="2000" b="1" kern="0" dirty="0">
              <a:solidFill>
                <a:srgbClr val="7030A0"/>
              </a:solidFill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en-US" altLang="zh-CN" sz="2000" b="1" kern="0" dirty="0">
              <a:solidFill>
                <a:srgbClr val="A50021"/>
              </a:solidFill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zh-CN" altLang="en-US" b="1" kern="0" dirty="0">
              <a:solidFill>
                <a:srgbClr val="A50021"/>
              </a:solidFill>
              <a:latin typeface="+mn-lt"/>
            </a:endParaRPr>
          </a:p>
        </p:txBody>
      </p:sp>
      <p:sp>
        <p:nvSpPr>
          <p:cNvPr id="34822" name="Rectangle 2"/>
          <p:cNvSpPr>
            <a:spLocks noGrp="1" noChangeArrowheads="1"/>
          </p:cNvSpPr>
          <p:nvPr>
            <p:ph type="title"/>
          </p:nvPr>
        </p:nvSpPr>
        <p:spPr>
          <a:xfrm>
            <a:off x="2639888" y="260648"/>
            <a:ext cx="6324600" cy="533400"/>
          </a:xfrm>
        </p:spPr>
        <p:txBody>
          <a:bodyPr/>
          <a:lstStyle/>
          <a:p>
            <a:r>
              <a:rPr lang="zh-CN" altLang="en-US" sz="3600" smtClean="0">
                <a:latin typeface="黑体" panose="02010609060101010101" pitchFamily="2" charset="-122"/>
              </a:rPr>
              <a:t>结构体与指针</a:t>
            </a:r>
            <a:endParaRPr lang="zh-CN" altLang="en-US" sz="3600" smtClean="0">
              <a:latin typeface="黑体" panose="0201060906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288" y="1513780"/>
            <a:ext cx="8351837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800" kern="0" dirty="0" smtClean="0"/>
              <a:t>可以定义一个自己的指针变量，用来</a:t>
            </a:r>
            <a:r>
              <a:rPr lang="zh-CN" altLang="en-US" sz="2800" b="1" kern="0" dirty="0" smtClean="0">
                <a:solidFill>
                  <a:srgbClr val="C00000"/>
                </a:solidFill>
              </a:rPr>
              <a:t>保存结构体变量的起始地址</a:t>
            </a:r>
            <a:r>
              <a:rPr lang="zh-CN" altLang="en-US" sz="2800" kern="0" dirty="0" smtClean="0"/>
              <a:t>，则该指针变量就指向此结构体变量，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有三种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定义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方法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zh-CN" altLang="en-US" sz="2800" kern="0" dirty="0" smtClean="0"/>
          </a:p>
          <a:p>
            <a:pPr>
              <a:spcBef>
                <a:spcPct val="0"/>
              </a:spcBef>
            </a:pPr>
            <a:endParaRPr lang="zh-CN" altLang="en-US" sz="28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652963"/>
            <a:ext cx="8229600" cy="1946275"/>
          </a:xfrm>
        </p:spPr>
        <p:txBody>
          <a:bodyPr/>
          <a:lstStyle/>
          <a:p>
            <a:pPr marL="0" indent="53848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作为指向结构体类型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的指针变量，可被赋值为&amp;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e1，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53848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p1＝ 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e1;</a:t>
            </a:r>
            <a:endParaRPr lang="en-US" altLang="zh-CN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53848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赋值后，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指向结构体变量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的首地址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Group 51"/>
          <p:cNvGraphicFramePr>
            <a:graphicFrameLocks noGrp="1"/>
          </p:cNvGraphicFramePr>
          <p:nvPr/>
        </p:nvGraphicFramePr>
        <p:xfrm>
          <a:off x="6643688" y="1520825"/>
          <a:ext cx="3071812" cy="2989264"/>
        </p:xfrm>
        <a:graphic>
          <a:graphicData uri="http://schemas.openxmlformats.org/drawingml/2006/table">
            <a:tbl>
              <a:tblPr/>
              <a:tblGrid>
                <a:gridCol w="1344613"/>
                <a:gridCol w="1727199"/>
              </a:tblGrid>
              <a:tr h="428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2006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70" name="TextBox 5"/>
          <p:cNvSpPr txBox="1">
            <a:spLocks noChangeArrowheads="1"/>
          </p:cNvSpPr>
          <p:nvPr/>
        </p:nvSpPr>
        <p:spPr bwMode="auto">
          <a:xfrm>
            <a:off x="6858000" y="2092325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stu_no</a:t>
            </a:r>
            <a:endParaRPr lang="zh-CN" altLang="en-US" b="1"/>
          </a:p>
        </p:txBody>
      </p:sp>
      <p:sp>
        <p:nvSpPr>
          <p:cNvPr id="35871" name="Text Box 48"/>
          <p:cNvSpPr txBox="1">
            <a:spLocks noChangeArrowheads="1"/>
          </p:cNvSpPr>
          <p:nvPr/>
        </p:nvSpPr>
        <p:spPr bwMode="auto">
          <a:xfrm>
            <a:off x="5857875" y="2235200"/>
            <a:ext cx="642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</a:rPr>
              <a:t>e1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35872" name="TextBox 11"/>
          <p:cNvSpPr txBox="1">
            <a:spLocks noChangeArrowheads="1"/>
          </p:cNvSpPr>
          <p:nvPr/>
        </p:nvSpPr>
        <p:spPr bwMode="auto">
          <a:xfrm>
            <a:off x="6929438" y="2663825"/>
            <a:ext cx="7858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 </a:t>
            </a:r>
            <a:r>
              <a:rPr lang="en-US" altLang="zh-CN" b="1" dirty="0" smtClean="0"/>
              <a:t> sex</a:t>
            </a:r>
            <a:endParaRPr lang="zh-CN" altLang="en-US" b="1" dirty="0"/>
          </a:p>
        </p:txBody>
      </p:sp>
      <p:sp>
        <p:nvSpPr>
          <p:cNvPr id="9" name="左大括号 8"/>
          <p:cNvSpPr/>
          <p:nvPr/>
        </p:nvSpPr>
        <p:spPr>
          <a:xfrm>
            <a:off x="6429375" y="1949450"/>
            <a:ext cx="142875" cy="1000125"/>
          </a:xfrm>
          <a:prstGeom prst="leftBrace">
            <a:avLst/>
          </a:prstGeom>
          <a:ln w="254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zh-CN" altLang="en-US" b="1" dirty="0">
              <a:solidFill>
                <a:srgbClr val="FF3399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8313" y="1522413"/>
            <a:ext cx="3714750" cy="30591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chemeClr val="tx1"/>
                </a:solidFill>
              </a:rPr>
              <a:t>struct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</a:rPr>
              <a:t>stu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   { </a:t>
            </a:r>
            <a:r>
              <a:rPr lang="zh-CN" altLang="en-US" sz="2400" b="1" dirty="0">
                <a:solidFill>
                  <a:schemeClr val="tx1"/>
                </a:solidFill>
              </a:rPr>
              <a:t>  </a:t>
            </a:r>
            <a:r>
              <a:rPr lang="en-US" altLang="zh-CN" sz="2400" b="1" dirty="0" err="1">
                <a:solidFill>
                  <a:schemeClr val="tx1"/>
                </a:solidFill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</a:rPr>
              <a:t>stu_no</a:t>
            </a:r>
            <a:r>
              <a:rPr lang="en-US" altLang="zh-CN" sz="2400" b="1" dirty="0">
                <a:solidFill>
                  <a:schemeClr val="tx1"/>
                </a:solidFill>
              </a:rPr>
              <a:t>;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	    char sex;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 };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A5002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chemeClr val="tx1"/>
                </a:solidFill>
              </a:rPr>
              <a:t>struct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</a:rPr>
              <a:t>stu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rgbClr val="A50021"/>
                </a:solidFill>
              </a:rPr>
              <a:t>e</a:t>
            </a:r>
            <a:r>
              <a:rPr lang="en-US" altLang="zh-CN" sz="2400" b="1" dirty="0" smtClean="0">
                <a:solidFill>
                  <a:srgbClr val="A50021"/>
                </a:solidFill>
              </a:rPr>
              <a:t>1</a:t>
            </a:r>
            <a:r>
              <a:rPr lang="en-US" altLang="zh-CN" sz="2400" b="1" dirty="0">
                <a:solidFill>
                  <a:srgbClr val="A50021"/>
                </a:solidFill>
              </a:rPr>
              <a:t>, *p1;</a:t>
            </a:r>
            <a:endParaRPr lang="en-US" altLang="zh-CN" sz="2400" b="1" dirty="0">
              <a:solidFill>
                <a:srgbClr val="A5002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A5002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p1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=&amp;e1</a:t>
            </a:r>
            <a:r>
              <a:rPr lang="en-US" altLang="zh-CN" sz="2400" b="1" dirty="0">
                <a:solidFill>
                  <a:srgbClr val="C00000"/>
                </a:solidFill>
              </a:rPr>
              <a:t>;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786438" y="2092325"/>
            <a:ext cx="857250" cy="15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76" name="TextBox 12"/>
          <p:cNvSpPr txBox="1">
            <a:spLocks noChangeArrowheads="1"/>
          </p:cNvSpPr>
          <p:nvPr/>
        </p:nvSpPr>
        <p:spPr bwMode="auto">
          <a:xfrm>
            <a:off x="5786438" y="1592263"/>
            <a:ext cx="714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7030A0"/>
                </a:solidFill>
              </a:rPr>
              <a:t>p1</a:t>
            </a:r>
            <a:endParaRPr lang="en-US" altLang="zh-CN" sz="2400" b="1">
              <a:solidFill>
                <a:srgbClr val="7030A0"/>
              </a:solidFill>
            </a:endParaRPr>
          </a:p>
        </p:txBody>
      </p:sp>
      <p:sp>
        <p:nvSpPr>
          <p:cNvPr id="348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39888" y="260648"/>
            <a:ext cx="6324600" cy="533400"/>
          </a:xfrm>
        </p:spPr>
        <p:txBody>
          <a:bodyPr/>
          <a:p>
            <a:r>
              <a:rPr lang="zh-CN" altLang="en-US" sz="3600" smtClean="0">
                <a:latin typeface="黑体" panose="02010609060101010101" pitchFamily="2" charset="-122"/>
              </a:rPr>
              <a:t>结构体与指针</a:t>
            </a:r>
            <a:endParaRPr lang="zh-CN" altLang="en-US" sz="3600" smtClean="0">
              <a:latin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1485900"/>
            <a:ext cx="8748712" cy="4464050"/>
          </a:xfrm>
        </p:spPr>
        <p:txBody>
          <a:bodyPr/>
          <a:lstStyle/>
          <a:p>
            <a:pPr marL="609600" indent="-609600">
              <a:spcBef>
                <a:spcPts val="0"/>
              </a:spcBef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利用结构体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，来引用所指的结构体变量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的成员时，可以使用两种方法：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spcBef>
                <a:spcPts val="0"/>
              </a:spcBef>
              <a:defRPr/>
            </a:pP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600" lvl="1" indent="-533400">
              <a:spcBef>
                <a:spcPts val="0"/>
              </a:spcBef>
              <a:buSzPct val="70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 *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结构体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指针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变量名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.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成员名；</a:t>
            </a:r>
            <a:endParaRPr lang="zh-CN" altLang="en-US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371600" lvl="2" indent="-45720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如：</a:t>
            </a:r>
            <a:endParaRPr lang="zh-CN" altLang="en-US" sz="20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09600" indent="-60960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p1).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600" lvl="1" indent="-533400">
              <a:spcBef>
                <a:spcPts val="0"/>
              </a:spcBef>
              <a:buSzPct val="70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结构体指针变量名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-&gt;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成员名；</a:t>
            </a:r>
            <a:endParaRPr lang="zh-CN" altLang="en-US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371600" lvl="2" indent="-45720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如：</a:t>
            </a:r>
            <a:endParaRPr lang="zh-CN" altLang="en-US" sz="20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09600" indent="-60960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name;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573713" y="3140075"/>
            <a:ext cx="3462337" cy="2376488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err="1">
                <a:solidFill>
                  <a:schemeClr val="tx1"/>
                </a:solidFill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</a:rPr>
              <a:t> Student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</a:rPr>
              <a:t>    {   char name[20];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</a:rPr>
              <a:t>         …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</a:rPr>
              <a:t>     };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chemeClr val="tx1"/>
                </a:solidFill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</a:rPr>
              <a:t> Student 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e1</a:t>
            </a:r>
            <a:r>
              <a:rPr lang="en-US" altLang="zh-CN" sz="2400" b="1" dirty="0">
                <a:solidFill>
                  <a:srgbClr val="FF0000"/>
                </a:solidFill>
              </a:rPr>
              <a:t>,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*</a:t>
            </a:r>
            <a:r>
              <a:rPr lang="en-US" altLang="zh-CN" sz="2400" b="1" dirty="0">
                <a:solidFill>
                  <a:srgbClr val="FF0000"/>
                </a:solidFill>
              </a:rPr>
              <a:t>p1;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/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p1＝ </a:t>
            </a:r>
            <a:r>
              <a:rPr lang="zh-CN" altLang="en-US" sz="2400" b="1" dirty="0">
                <a:solidFill>
                  <a:srgbClr val="FF0000"/>
                </a:solidFill>
              </a:rPr>
              <a:t>&amp;</a:t>
            </a:r>
            <a:r>
              <a:rPr lang="en-US" altLang="zh-CN" sz="2400" b="1" dirty="0">
                <a:solidFill>
                  <a:srgbClr val="FF0000"/>
                </a:solidFill>
              </a:rPr>
              <a:t>e1;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7950" y="6021288"/>
            <a:ext cx="8928100" cy="76443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/>
          <a:lstStyle/>
          <a:p>
            <a:pPr marL="609600" indent="-6096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“- &gt;”是“指向结构体成员”运算符，在第一优先级</a:t>
            </a:r>
            <a:r>
              <a:rPr lang="zh-CN" altLang="en-US" sz="2400" i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endParaRPr lang="en-US" altLang="zh-CN" sz="2400" i="1" kern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09600" indent="-6096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400" i="1" kern="0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i="1" kern="0" dirty="0" smtClean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</a:t>
            </a:r>
            <a:r>
              <a:rPr lang="en-US" altLang="zh-CN" sz="2800" b="1" i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e1.name</a:t>
            </a:r>
            <a:r>
              <a:rPr lang="zh-CN" altLang="en-US" sz="2800" b="1" i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i="1" kern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等价于</a:t>
            </a:r>
            <a:r>
              <a:rPr lang="zh-CN" altLang="en-US" sz="2800" b="1" i="1" kern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(*</a:t>
            </a:r>
            <a:r>
              <a:rPr lang="en-US" altLang="zh-CN" sz="2800" b="1" i="1" kern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p1).name</a:t>
            </a:r>
            <a:r>
              <a:rPr lang="zh-CN" altLang="en-US" sz="2800" b="1" i="1" kern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zh-CN" altLang="en-US" sz="2400" b="1" i="1" kern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等价</a:t>
            </a:r>
            <a:r>
              <a:rPr lang="zh-CN" altLang="en-US" sz="2400" b="1" i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于 </a:t>
            </a:r>
            <a:r>
              <a:rPr lang="en-US" altLang="zh-CN" sz="2800" b="1" i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p1</a:t>
            </a:r>
            <a:r>
              <a:rPr lang="zh-CN" altLang="en-US" sz="2800" b="1" i="1" kern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-&gt; </a:t>
            </a:r>
            <a:r>
              <a:rPr lang="en-US" altLang="zh-CN" sz="2800" b="1" i="1" kern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name</a:t>
            </a:r>
            <a:endParaRPr lang="zh-CN" altLang="en-US" sz="2800" b="1" i="1" kern="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8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39888" y="260648"/>
            <a:ext cx="6324600" cy="533400"/>
          </a:xfrm>
        </p:spPr>
        <p:txBody>
          <a:bodyPr/>
          <a:p>
            <a:r>
              <a:rPr lang="zh-CN" altLang="en-US" sz="3600" smtClean="0">
                <a:latin typeface="黑体" panose="02010609060101010101" pitchFamily="2" charset="-122"/>
              </a:rPr>
              <a:t>结构体与指针</a:t>
            </a:r>
            <a:endParaRPr lang="zh-CN" altLang="en-US" sz="3600" smtClean="0">
              <a:latin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281987" cy="3384847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0" lvl="1" indent="-609600">
              <a:lnSpc>
                <a:spcPct val="80000"/>
              </a:lnSpc>
            </a:pP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“.”和“-&gt;” 具有最高的运算优先级</a:t>
            </a:r>
            <a:endParaRPr lang="en-US" altLang="zh-CN" sz="32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009650" lvl="1" indent="-609600">
              <a:lnSpc>
                <a:spcPct val="80000"/>
              </a:lnSpc>
            </a:pP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要正确使用括号</a:t>
            </a:r>
            <a:endParaRPr lang="en-US" altLang="zh-CN" sz="3200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如：(*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p1).name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正确，若没有括号，则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p1.name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有问题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68313" y="5040461"/>
            <a:ext cx="8281987" cy="14128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/>
          <a:lstStyle>
            <a:lvl1pPr indent="71755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1506855" indent="-60960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914525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32283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7305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3187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6449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4102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559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“.”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具有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最高的运算优先级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p1.name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实质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*(p1.name)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是指针变量，不是结构体变量，不能与成员运算符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搭配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39888" y="260648"/>
            <a:ext cx="6324600" cy="533400"/>
          </a:xfrm>
        </p:spPr>
        <p:txBody>
          <a:bodyPr/>
          <a:p>
            <a:r>
              <a:rPr lang="zh-CN" altLang="en-US" sz="3600" smtClean="0">
                <a:latin typeface="黑体" panose="02010609060101010101" pitchFamily="2" charset="-122"/>
              </a:rPr>
              <a:t>结构体与指针</a:t>
            </a:r>
            <a:endParaRPr lang="zh-CN" altLang="en-US" sz="3600" smtClean="0">
              <a:latin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313" y="303213"/>
            <a:ext cx="6324600" cy="533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latin typeface="+mn-ea"/>
                <a:ea typeface="+mn-ea"/>
              </a:rPr>
              <a:t>结构体数组与指针</a:t>
            </a:r>
            <a:endParaRPr lang="zh-CN" altLang="en-US" sz="3600" dirty="0" smtClean="0">
              <a:latin typeface="+mn-ea"/>
              <a:ea typeface="+mn-ea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44030"/>
            <a:ext cx="7991475" cy="70485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定义一个指向结构体数组的指针变量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43608" y="2444080"/>
            <a:ext cx="7272808" cy="3505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chemeClr val="tx1"/>
                </a:solidFill>
              </a:rPr>
              <a:t>struct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</a:rPr>
              <a:t>stu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   { </a:t>
            </a:r>
            <a:r>
              <a:rPr lang="zh-CN" altLang="en-US" sz="2400" b="1" dirty="0">
                <a:solidFill>
                  <a:schemeClr val="tx1"/>
                </a:solidFill>
              </a:rPr>
              <a:t>  </a:t>
            </a:r>
            <a:r>
              <a:rPr lang="en-US" altLang="zh-CN" sz="2400" b="1" dirty="0" err="1">
                <a:solidFill>
                  <a:schemeClr val="tx1"/>
                </a:solidFill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</a:rPr>
              <a:t>stu_no</a:t>
            </a:r>
            <a:r>
              <a:rPr lang="en-US" altLang="zh-CN" sz="2400" b="1" dirty="0">
                <a:solidFill>
                  <a:schemeClr val="tx1"/>
                </a:solidFill>
              </a:rPr>
              <a:t>;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	 char sex;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 };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chemeClr val="tx1"/>
                </a:solidFill>
              </a:rPr>
              <a:t>struct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</a:rPr>
              <a:t>stu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student[4</a:t>
            </a:r>
            <a:r>
              <a:rPr lang="en-US" altLang="zh-CN" sz="2400" b="1" dirty="0">
                <a:solidFill>
                  <a:schemeClr val="tx1"/>
                </a:solidFill>
              </a:rPr>
              <a:t>],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*</a:t>
            </a:r>
            <a:r>
              <a:rPr lang="en-US" altLang="zh-CN" sz="2400" b="1" dirty="0">
                <a:solidFill>
                  <a:srgbClr val="FF0000"/>
                </a:solidFill>
              </a:rPr>
              <a:t>p1</a:t>
            </a:r>
            <a:r>
              <a:rPr lang="en-US" altLang="zh-CN" sz="2400" b="1" dirty="0">
                <a:solidFill>
                  <a:srgbClr val="A50021"/>
                </a:solidFill>
              </a:rPr>
              <a:t>;</a:t>
            </a:r>
            <a:endParaRPr lang="en-US" altLang="zh-CN" sz="2400" b="1" dirty="0">
              <a:solidFill>
                <a:srgbClr val="A5002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A5002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solidFill>
                  <a:srgbClr val="FF3300"/>
                </a:solidFill>
              </a:rPr>
              <a:t>p1 = student</a:t>
            </a:r>
            <a:r>
              <a:rPr lang="en-US" altLang="zh-CN" sz="2400" b="1" dirty="0" smtClean="0">
                <a:solidFill>
                  <a:srgbClr val="FF3300"/>
                </a:solidFill>
              </a:rPr>
              <a:t>;       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//p1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指向结构体数组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student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1"/>
          <p:cNvGraphicFramePr>
            <a:graphicFrameLocks noGrp="1"/>
          </p:cNvGraphicFramePr>
          <p:nvPr/>
        </p:nvGraphicFramePr>
        <p:xfrm>
          <a:off x="6469063" y="1771650"/>
          <a:ext cx="3071812" cy="4141790"/>
        </p:xfrm>
        <a:graphic>
          <a:graphicData uri="http://schemas.openxmlformats.org/drawingml/2006/table">
            <a:tbl>
              <a:tblPr/>
              <a:tblGrid>
                <a:gridCol w="1344613"/>
                <a:gridCol w="1727199"/>
              </a:tblGrid>
              <a:tr h="4286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2005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2006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2007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2008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2009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74" name="TextBox 5"/>
          <p:cNvSpPr txBox="1">
            <a:spLocks noChangeArrowheads="1"/>
          </p:cNvSpPr>
          <p:nvPr/>
        </p:nvSpPr>
        <p:spPr bwMode="auto">
          <a:xfrm>
            <a:off x="6683375" y="2401888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stu_no</a:t>
            </a:r>
            <a:endParaRPr lang="zh-CN" altLang="en-US" b="1"/>
          </a:p>
        </p:txBody>
      </p:sp>
      <p:sp>
        <p:nvSpPr>
          <p:cNvPr id="39975" name="Text Box 48"/>
          <p:cNvSpPr txBox="1">
            <a:spLocks noChangeArrowheads="1"/>
          </p:cNvSpPr>
          <p:nvPr/>
        </p:nvSpPr>
        <p:spPr bwMode="auto">
          <a:xfrm>
            <a:off x="5111750" y="2486025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student[0]</a:t>
            </a:r>
            <a:endParaRPr lang="en-US" altLang="zh-CN"/>
          </a:p>
        </p:txBody>
      </p:sp>
      <p:sp>
        <p:nvSpPr>
          <p:cNvPr id="39976" name="TextBox 11"/>
          <p:cNvSpPr txBox="1">
            <a:spLocks noChangeArrowheads="1"/>
          </p:cNvSpPr>
          <p:nvPr/>
        </p:nvSpPr>
        <p:spPr bwMode="auto">
          <a:xfrm>
            <a:off x="6754813" y="2914650"/>
            <a:ext cx="785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char</a:t>
            </a:r>
            <a:endParaRPr lang="zh-CN" altLang="en-US" b="1"/>
          </a:p>
        </p:txBody>
      </p:sp>
      <p:sp>
        <p:nvSpPr>
          <p:cNvPr id="39977" name="TextBox 12"/>
          <p:cNvSpPr txBox="1">
            <a:spLocks noChangeArrowheads="1"/>
          </p:cNvSpPr>
          <p:nvPr/>
        </p:nvSpPr>
        <p:spPr bwMode="auto">
          <a:xfrm>
            <a:off x="6683375" y="347345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stu_no</a:t>
            </a:r>
            <a:endParaRPr lang="zh-CN" altLang="en-US" b="1"/>
          </a:p>
        </p:txBody>
      </p:sp>
      <p:sp>
        <p:nvSpPr>
          <p:cNvPr id="39978" name="TextBox 13"/>
          <p:cNvSpPr txBox="1">
            <a:spLocks noChangeArrowheads="1"/>
          </p:cNvSpPr>
          <p:nvPr/>
        </p:nvSpPr>
        <p:spPr bwMode="auto">
          <a:xfrm>
            <a:off x="6826250" y="4044950"/>
            <a:ext cx="785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char</a:t>
            </a:r>
            <a:endParaRPr lang="zh-CN" altLang="en-US" b="1"/>
          </a:p>
        </p:txBody>
      </p:sp>
      <p:sp>
        <p:nvSpPr>
          <p:cNvPr id="39979" name="TextBox 14"/>
          <p:cNvSpPr txBox="1">
            <a:spLocks noChangeArrowheads="1"/>
          </p:cNvSpPr>
          <p:nvPr/>
        </p:nvSpPr>
        <p:spPr bwMode="auto">
          <a:xfrm>
            <a:off x="6683375" y="4557713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stu_no</a:t>
            </a:r>
            <a:endParaRPr lang="zh-CN" altLang="en-US" b="1"/>
          </a:p>
        </p:txBody>
      </p:sp>
      <p:sp>
        <p:nvSpPr>
          <p:cNvPr id="39980" name="TextBox 15"/>
          <p:cNvSpPr txBox="1">
            <a:spLocks noChangeArrowheads="1"/>
          </p:cNvSpPr>
          <p:nvPr/>
        </p:nvSpPr>
        <p:spPr bwMode="auto">
          <a:xfrm>
            <a:off x="6826250" y="5187950"/>
            <a:ext cx="785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char</a:t>
            </a:r>
            <a:endParaRPr lang="zh-CN" altLang="en-US" b="1"/>
          </a:p>
        </p:txBody>
      </p:sp>
      <p:sp>
        <p:nvSpPr>
          <p:cNvPr id="39981" name="Text Box 48"/>
          <p:cNvSpPr txBox="1">
            <a:spLocks noChangeArrowheads="1"/>
          </p:cNvSpPr>
          <p:nvPr/>
        </p:nvSpPr>
        <p:spPr bwMode="auto">
          <a:xfrm>
            <a:off x="5145088" y="37592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student[1]</a:t>
            </a:r>
            <a:endParaRPr lang="en-US" altLang="zh-CN"/>
          </a:p>
        </p:txBody>
      </p:sp>
      <p:sp>
        <p:nvSpPr>
          <p:cNvPr id="18" name="左大括号 17"/>
          <p:cNvSpPr/>
          <p:nvPr/>
        </p:nvSpPr>
        <p:spPr>
          <a:xfrm>
            <a:off x="6254750" y="2200275"/>
            <a:ext cx="142875" cy="10001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>
            <a:off x="6326188" y="3343275"/>
            <a:ext cx="142875" cy="10001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39984" name="Text Box 48"/>
          <p:cNvSpPr txBox="1">
            <a:spLocks noChangeArrowheads="1"/>
          </p:cNvSpPr>
          <p:nvPr/>
        </p:nvSpPr>
        <p:spPr bwMode="auto">
          <a:xfrm>
            <a:off x="5145088" y="4830763"/>
            <a:ext cx="146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student[2]</a:t>
            </a:r>
            <a:endParaRPr lang="en-US" altLang="zh-CN"/>
          </a:p>
        </p:txBody>
      </p:sp>
      <p:sp>
        <p:nvSpPr>
          <p:cNvPr id="21" name="左大括号 20"/>
          <p:cNvSpPr/>
          <p:nvPr/>
        </p:nvSpPr>
        <p:spPr>
          <a:xfrm>
            <a:off x="6326188" y="4486275"/>
            <a:ext cx="142875" cy="10001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5111750" y="2343150"/>
            <a:ext cx="1357313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88" name="Text Box 48"/>
          <p:cNvSpPr txBox="1">
            <a:spLocks noChangeArrowheads="1"/>
          </p:cNvSpPr>
          <p:nvPr/>
        </p:nvSpPr>
        <p:spPr bwMode="auto">
          <a:xfrm>
            <a:off x="4683125" y="2116138"/>
            <a:ext cx="752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</a:rPr>
              <a:t>p1</a:t>
            </a:r>
            <a:endParaRPr lang="en-US" altLang="zh-CN" sz="2400" b="1">
              <a:solidFill>
                <a:srgbClr val="FF3300"/>
              </a:solidFill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643438" y="1355725"/>
            <a:ext cx="2952750" cy="417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存储空间示意图：        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23850" y="1700213"/>
            <a:ext cx="4105275" cy="35036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chemeClr val="tx1"/>
                </a:solidFill>
              </a:rPr>
              <a:t>struct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</a:rPr>
              <a:t>stu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   { </a:t>
            </a:r>
            <a:r>
              <a:rPr lang="zh-CN" altLang="en-US" sz="2400" b="1" dirty="0">
                <a:solidFill>
                  <a:schemeClr val="tx1"/>
                </a:solidFill>
              </a:rPr>
              <a:t>  </a:t>
            </a:r>
            <a:r>
              <a:rPr lang="en-US" altLang="zh-CN" sz="2400" b="1" dirty="0" err="1">
                <a:solidFill>
                  <a:schemeClr val="tx1"/>
                </a:solidFill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</a:rPr>
              <a:t>stu_no</a:t>
            </a:r>
            <a:r>
              <a:rPr lang="en-US" altLang="zh-CN" sz="2400" b="1" dirty="0">
                <a:solidFill>
                  <a:schemeClr val="tx1"/>
                </a:solidFill>
              </a:rPr>
              <a:t>;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	 char sex;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 };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chemeClr val="tx1"/>
                </a:solidFill>
              </a:rPr>
              <a:t>struct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</a:rPr>
              <a:t>stu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</a:rPr>
              <a:t>student[4]</a:t>
            </a:r>
            <a:r>
              <a:rPr lang="en-US" altLang="zh-CN" sz="2400" b="1" dirty="0">
                <a:solidFill>
                  <a:srgbClr val="A50021"/>
                </a:solidFill>
              </a:rPr>
              <a:t>, *p1;</a:t>
            </a:r>
            <a:endParaRPr lang="en-US" altLang="zh-CN" sz="2400" b="1" dirty="0">
              <a:solidFill>
                <a:srgbClr val="A5002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A5002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p1=student;</a:t>
            </a:r>
            <a:endParaRPr lang="en-US" altLang="zh-CN" sz="2400" b="1" dirty="0">
              <a:solidFill>
                <a:srgbClr val="A50021"/>
              </a:solidFill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253365" y="5374005"/>
            <a:ext cx="8501380" cy="14344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问：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p1++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将执行什么操作？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indent="-539750" latinLnBrk="0"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答：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p1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往高地址方向移动一个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基本数据类型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所占字节数，即指向结构体数组的下一个元素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student[1]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27313" y="303213"/>
            <a:ext cx="6324600" cy="533400"/>
          </a:xfrm>
        </p:spPr>
        <p:txBody>
          <a:bodyPr/>
          <a:p>
            <a:pPr>
              <a:defRPr/>
            </a:pPr>
            <a:r>
              <a:rPr lang="zh-CN" altLang="en-US" sz="3600" dirty="0" smtClean="0">
                <a:latin typeface="+mn-ea"/>
                <a:ea typeface="+mn-ea"/>
              </a:rPr>
              <a:t>结构体数组与指针</a:t>
            </a:r>
            <a:endParaRPr lang="zh-CN" altLang="en-US" sz="36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00213"/>
            <a:ext cx="9144000" cy="4105275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例：输入五名学生的学号、姓名和三门课的成绩，求三门课的平均成绩，并输出平均成绩最高的学生信息。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问题分析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保存五名学生数据，数据是字符、数字混合型的</a:t>
            </a:r>
            <a:endParaRPr lang="en-US" alt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求每个学生的平均成绩</a:t>
            </a:r>
            <a:endParaRPr lang="en-US" alt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zh-CN" altLang="en-US" sz="2400" dirty="0" smtClean="0">
                <a:latin typeface="+mn-ea"/>
                <a:ea typeface="+mn-ea"/>
                <a:cs typeface="Times New Roman" panose="02020603050405020304" pitchFamily="18" charset="0"/>
              </a:rPr>
              <a:t>搜索平均成绩最高者</a:t>
            </a:r>
            <a:endParaRPr lang="en-US" altLang="zh-CN" sz="2400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输出平均成绩最高者的信息</a:t>
            </a:r>
            <a:endParaRPr lang="zh-CN" altLang="en-US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1923" name="标题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smtClean="0"/>
              <a:t>举例</a:t>
            </a:r>
            <a:endParaRPr lang="zh-CN" altLang="en-US" sz="3600" smtClean="0"/>
          </a:p>
        </p:txBody>
      </p:sp>
      <p:grpSp>
        <p:nvGrpSpPr>
          <p:cNvPr id="2" name="Diagram 8"/>
          <p:cNvGrpSpPr/>
          <p:nvPr/>
        </p:nvGrpSpPr>
        <p:grpSpPr bwMode="auto">
          <a:xfrm>
            <a:off x="5672138" y="2981325"/>
            <a:ext cx="3868737" cy="4984750"/>
            <a:chOff x="930" y="-267"/>
            <a:chExt cx="3856" cy="4803"/>
          </a:xfrm>
        </p:grpSpPr>
        <p:sp>
          <p:nvSpPr>
            <p:cNvPr id="3" name="_s81926"/>
            <p:cNvSpPr>
              <a:spLocks noChangeArrowheads="1" noTextEdit="1"/>
            </p:cNvSpPr>
            <p:nvPr/>
          </p:nvSpPr>
          <p:spPr bwMode="auto">
            <a:xfrm>
              <a:off x="2397" y="1367"/>
              <a:ext cx="922" cy="921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9966FF"/>
            </a:solidFill>
            <a:ln w="28575">
              <a:solidFill>
                <a:srgbClr val="5F0FFF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4" name="_s81927"/>
            <p:cNvSpPr>
              <a:spLocks noChangeArrowheads="1" noTextEdit="1"/>
            </p:cNvSpPr>
            <p:nvPr/>
          </p:nvSpPr>
          <p:spPr bwMode="auto">
            <a:xfrm rot="4320000">
              <a:off x="2689" y="1579"/>
              <a:ext cx="921" cy="922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1FD09"/>
            </a:solidFill>
            <a:ln w="28575">
              <a:solidFill>
                <a:srgbClr val="CAD402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5" name="_s81928"/>
            <p:cNvSpPr>
              <a:spLocks noChangeArrowheads="1" noTextEdit="1"/>
            </p:cNvSpPr>
            <p:nvPr/>
          </p:nvSpPr>
          <p:spPr bwMode="auto">
            <a:xfrm rot="8640000">
              <a:off x="2577" y="1922"/>
              <a:ext cx="922" cy="921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399FF"/>
            </a:solidFill>
            <a:ln w="28575">
              <a:solidFill>
                <a:srgbClr val="4B595B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6" name="_s81929"/>
            <p:cNvSpPr>
              <a:spLocks noChangeArrowheads="1" noTextEdit="1"/>
            </p:cNvSpPr>
            <p:nvPr/>
          </p:nvSpPr>
          <p:spPr bwMode="auto">
            <a:xfrm rot="12960000">
              <a:off x="2217" y="1922"/>
              <a:ext cx="922" cy="921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F00FF"/>
            </a:solidFill>
            <a:ln w="28575">
              <a:solidFill>
                <a:srgbClr val="CA00CA"/>
              </a:solidFill>
              <a:miter lim="800000"/>
            </a:ln>
          </p:spPr>
          <p:txBody>
            <a:bodyPr vert="horz" wrap="square" lIns="0" tIns="0" rIns="0" bIns="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7" name="_s81930"/>
            <p:cNvSpPr>
              <a:spLocks noChangeArrowheads="1" noTextEdit="1"/>
            </p:cNvSpPr>
            <p:nvPr/>
          </p:nvSpPr>
          <p:spPr bwMode="auto">
            <a:xfrm rot="17280000">
              <a:off x="2106" y="1579"/>
              <a:ext cx="921" cy="922"/>
            </a:xfrm>
            <a:custGeom>
              <a:avLst/>
              <a:gdLst>
                <a:gd name="G0" fmla="+- -5505024 0 0"/>
                <a:gd name="G1" fmla="+- -7471104 0 0"/>
                <a:gd name="G2" fmla="+- -5505024 0 -7471104"/>
                <a:gd name="G3" fmla="+- 10800 0 0"/>
                <a:gd name="G4" fmla="+- 0 0 -55050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471104"/>
                <a:gd name="G10" fmla="+- 7200 0 2700"/>
                <a:gd name="G11" fmla="cos G10 -5505024"/>
                <a:gd name="G12" fmla="sin G10 -5505024"/>
                <a:gd name="G13" fmla="cos 13500 -5505024"/>
                <a:gd name="G14" fmla="sin 13500 -5505024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505024"/>
                <a:gd name="G22" fmla="sin G20 -5505024"/>
                <a:gd name="G23" fmla="+- G21 10800 0"/>
                <a:gd name="G24" fmla="+- G12 G23 G22"/>
                <a:gd name="G25" fmla="+- G22 G23 G11"/>
                <a:gd name="G26" fmla="cos 10800 -5505024"/>
                <a:gd name="G27" fmla="sin 10800 -5505024"/>
                <a:gd name="G28" fmla="cos 7200 -5505024"/>
                <a:gd name="G29" fmla="sin 7200 -55050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471104"/>
                <a:gd name="G36" fmla="sin G34 -7471104"/>
                <a:gd name="G37" fmla="+/ -7471104 -55050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10 w 21600"/>
                <a:gd name="T5" fmla="*/ 132 h 21600"/>
                <a:gd name="T6" fmla="*/ 7139 w 21600"/>
                <a:gd name="T7" fmla="*/ 2578 h 21600"/>
                <a:gd name="T8" fmla="*/ 9673 w 21600"/>
                <a:gd name="T9" fmla="*/ 3688 h 21600"/>
                <a:gd name="T10" fmla="*/ 12211 w 21600"/>
                <a:gd name="T11" fmla="*/ -2627 h 21600"/>
                <a:gd name="T12" fmla="*/ 16215 w 21600"/>
                <a:gd name="T13" fmla="*/ 2319 h 21600"/>
                <a:gd name="T14" fmla="*/ 11270 w 21600"/>
                <a:gd name="T15" fmla="*/ 6324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552" y="3639"/>
                  </a:moveTo>
                  <a:cubicBezTo>
                    <a:pt x="11302" y="3613"/>
                    <a:pt x="11051" y="3600"/>
                    <a:pt x="10800" y="3600"/>
                  </a:cubicBezTo>
                  <a:cubicBezTo>
                    <a:pt x="9790" y="3599"/>
                    <a:pt x="8793" y="3812"/>
                    <a:pt x="7871" y="4222"/>
                  </a:cubicBezTo>
                  <a:lnTo>
                    <a:pt x="6407" y="933"/>
                  </a:lnTo>
                  <a:cubicBezTo>
                    <a:pt x="7789" y="318"/>
                    <a:pt x="9286" y="-1"/>
                    <a:pt x="10800" y="0"/>
                  </a:cubicBezTo>
                  <a:cubicBezTo>
                    <a:pt x="11177" y="0"/>
                    <a:pt x="11553" y="19"/>
                    <a:pt x="11928" y="59"/>
                  </a:cubicBezTo>
                  <a:lnTo>
                    <a:pt x="12211" y="-2627"/>
                  </a:lnTo>
                  <a:lnTo>
                    <a:pt x="16215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1BD0A"/>
            </a:solidFill>
            <a:ln w="28575">
              <a:solidFill>
                <a:srgbClr val="019308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8" name="_s81931"/>
            <p:cNvSpPr>
              <a:spLocks noChangeArrowheads="1"/>
            </p:cNvSpPr>
            <p:nvPr/>
          </p:nvSpPr>
          <p:spPr bwMode="auto">
            <a:xfrm>
              <a:off x="3095" y="1405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solidFill>
                    <a:srgbClr val="CC0066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算法设计</a:t>
              </a: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rgbClr val="CC006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_s81932"/>
            <p:cNvSpPr>
              <a:spLocks noChangeArrowheads="1"/>
            </p:cNvSpPr>
            <p:nvPr/>
          </p:nvSpPr>
          <p:spPr bwMode="auto">
            <a:xfrm>
              <a:off x="3347" y="2178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solidFill>
                    <a:srgbClr val="CC0066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编码实现</a:t>
              </a: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rgbClr val="CC006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_s81933"/>
            <p:cNvSpPr>
              <a:spLocks noChangeArrowheads="1"/>
            </p:cNvSpPr>
            <p:nvPr/>
          </p:nvSpPr>
          <p:spPr bwMode="auto">
            <a:xfrm>
              <a:off x="2283" y="1405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 smtClean="0">
                  <a:ln>
                    <a:noFill/>
                  </a:ln>
                  <a:solidFill>
                    <a:srgbClr val="CC0066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问题分析</a:t>
              </a: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rgbClr val="CC0066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_s81934"/>
            <p:cNvSpPr>
              <a:spLocks noChangeArrowheads="1"/>
            </p:cNvSpPr>
            <p:nvPr/>
          </p:nvSpPr>
          <p:spPr bwMode="auto">
            <a:xfrm>
              <a:off x="2689" y="2656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rgbClr val="CC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调试</a:t>
              </a: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_s81935"/>
            <p:cNvSpPr>
              <a:spLocks noChangeArrowheads="1"/>
            </p:cNvSpPr>
            <p:nvPr/>
          </p:nvSpPr>
          <p:spPr bwMode="auto">
            <a:xfrm>
              <a:off x="2031" y="2178"/>
              <a:ext cx="33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700" b="1" i="0" u="none" strike="noStrike" cap="none" normalizeH="0" baseline="0" smtClean="0">
                  <a:ln>
                    <a:noFill/>
                  </a:ln>
                  <a:solidFill>
                    <a:srgbClr val="CC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测试</a:t>
              </a:r>
              <a:endParaRPr kumimoji="0" lang="zh-CN" altLang="en-US" sz="1700" b="1" i="0" u="none" strike="noStrike" cap="none" normalizeH="0" baseline="0" smtClean="0">
                <a:ln>
                  <a:noFill/>
                </a:ln>
                <a:solidFill>
                  <a:srgbClr val="CC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1644650"/>
            <a:ext cx="8964613" cy="47371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数据结构设计</a:t>
            </a:r>
            <a:endParaRPr lang="en-US" altLang="zh-CN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   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stu_no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char name[20];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float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score[4]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	    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 student[N];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算法设计</a:t>
            </a:r>
            <a:endParaRPr lang="en-US" altLang="zh-CN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7075" lvl="2" indent="-457200">
              <a:buFont typeface="黑体" panose="02010609060101010101" pitchFamily="2" charset="-122"/>
              <a:buAutoNum type="circleNumDbPlain"/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求三门课的平均成绩：引用成员变量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score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数组，求平均成绩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727075" lvl="2" indent="-457200">
              <a:buFont typeface="黑体" panose="02010609060101010101" pitchFamily="2" charset="-122"/>
              <a:buAutoNum type="circleNumDbPlain"/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输出平均成绩最高者的学生信息：引用成员变量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score[3]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，进行排序</a:t>
            </a:r>
            <a:endParaRPr lang="zh-CN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4" name="TextBox 3"/>
          <p:cNvSpPr txBox="1">
            <a:spLocks noChangeArrowheads="1"/>
          </p:cNvSpPr>
          <p:nvPr/>
        </p:nvSpPr>
        <p:spPr bwMode="auto">
          <a:xfrm>
            <a:off x="4211960" y="3308970"/>
            <a:ext cx="4572000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/*score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数组的前三个元素用来存放学生三门课的成绩，第四个元素用来存放平均成绩*/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1923" name="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514600" y="228600"/>
            <a:ext cx="6324600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smtClean="0"/>
              <a:t>举例</a:t>
            </a:r>
            <a:endParaRPr lang="zh-CN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1170" y="1224280"/>
            <a:ext cx="8133080" cy="558927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编码实现   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#include &lt;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#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define  N  5 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将学生人数定义为一个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符号常量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stu_no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char name[20];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float score[4];	    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student[N]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 )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k, j;	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float sum = 0, max;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23" name="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514600" y="228600"/>
            <a:ext cx="6324600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smtClean="0"/>
              <a:t>举例</a:t>
            </a:r>
            <a:endParaRPr lang="zh-CN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5999"/>
            <a:ext cx="8389937" cy="3959225"/>
          </a:xfrm>
          <a:solidFill>
            <a:srgbClr val="B9F0FB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Student</a:t>
            </a:r>
            <a:r>
              <a:rPr lang="en-US" altLang="zh-CN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构建声明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说明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结构体数据类型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char  name[20]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 sex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　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age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}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Student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e1, e2;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用该数据类型定义变量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e1, e2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2639888" y="303312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结构体类型</a:t>
            </a:r>
            <a:r>
              <a:rPr lang="zh-CN" altLang="en-US" sz="3600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的声明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107504" y="5660727"/>
            <a:ext cx="89630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080" indent="713105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1183005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590675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99898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40665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6385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2105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7825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3545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上面这个结构体数据类型的名字是</a:t>
            </a:r>
            <a:r>
              <a:rPr lang="en-US" altLang="zh-CN" sz="2800" b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Student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，可以用它来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定义变量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和整型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定义变量类似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484313"/>
            <a:ext cx="8929687" cy="4824412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( k = 0; k&lt;N; k++ )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/*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输入五个学生的信息*/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{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sum=0;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 %d 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student[k].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stu_no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student[k].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 j=0; j&lt;3;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门课成绩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(“%f”,  &amp;student[k].score[j] );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+= student[k].score[j];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求总分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student[k].score[3] = sum/3;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求平均分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  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726421" y="44350"/>
            <a:ext cx="2052638" cy="136842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 err="1">
                <a:solidFill>
                  <a:schemeClr val="tx1"/>
                </a:solidFill>
                <a:latin typeface="+mn-lt"/>
                <a:ea typeface="+mn-ea"/>
              </a:rPr>
              <a:t>struct</a:t>
            </a: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zh-CN" i="1" kern="0" dirty="0" err="1">
                <a:solidFill>
                  <a:schemeClr val="tx1"/>
                </a:solidFill>
                <a:latin typeface="+mn-lt"/>
                <a:ea typeface="+mn-ea"/>
              </a:rPr>
              <a:t>stu</a:t>
            </a:r>
            <a:endParaRPr lang="en-US" altLang="zh-CN" i="1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{   </a:t>
            </a:r>
            <a:r>
              <a:rPr lang="en-US" altLang="zh-CN" i="1" kern="0" dirty="0" err="1">
                <a:solidFill>
                  <a:schemeClr val="tx1"/>
                </a:solidFill>
                <a:latin typeface="+mn-lt"/>
                <a:ea typeface="+mn-ea"/>
              </a:rPr>
              <a:t>int</a:t>
            </a: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zh-CN" i="1" kern="0" dirty="0" err="1">
                <a:solidFill>
                  <a:schemeClr val="tx1"/>
                </a:solidFill>
                <a:latin typeface="+mn-lt"/>
                <a:ea typeface="+mn-ea"/>
              </a:rPr>
              <a:t>stu_no</a:t>
            </a: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;</a:t>
            </a:r>
            <a:endParaRPr lang="en-US" altLang="zh-CN" i="1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    char name[20];</a:t>
            </a:r>
            <a:endParaRPr lang="en-US" altLang="zh-CN" i="1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    float score[4]; </a:t>
            </a:r>
            <a:endParaRPr lang="en-US" altLang="zh-CN" i="1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}</a:t>
            </a:r>
            <a:r>
              <a:rPr lang="en-US" altLang="zh-CN" i="1" kern="0" dirty="0">
                <a:solidFill>
                  <a:srgbClr val="A50021"/>
                </a:solidFill>
                <a:latin typeface="+mn-lt"/>
                <a:ea typeface="+mn-ea"/>
              </a:rPr>
              <a:t>student[N]</a:t>
            </a: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;</a:t>
            </a:r>
            <a:endParaRPr lang="zh-CN" altLang="en-US" i="1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2000250"/>
            <a:ext cx="8280400" cy="27146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(“\n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stu_no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name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ave_score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\n”);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打印标题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  (k = 0; k&lt;N; k++)     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打印未排序前的学生信息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(“%d   %s   %f”, student[k].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stu_no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student[k].name,  student[k].score[3] );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723380" y="44450"/>
            <a:ext cx="2052638" cy="13684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 err="1">
                <a:solidFill>
                  <a:schemeClr val="tx1"/>
                </a:solidFill>
                <a:latin typeface="+mn-lt"/>
                <a:ea typeface="+mn-ea"/>
              </a:rPr>
              <a:t>struct</a:t>
            </a: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zh-CN" i="1" kern="0" dirty="0" err="1">
                <a:solidFill>
                  <a:schemeClr val="tx1"/>
                </a:solidFill>
                <a:latin typeface="+mn-lt"/>
                <a:ea typeface="+mn-ea"/>
              </a:rPr>
              <a:t>stu</a:t>
            </a:r>
            <a:endParaRPr lang="en-US" altLang="zh-CN" i="1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{   </a:t>
            </a:r>
            <a:r>
              <a:rPr lang="en-US" altLang="zh-CN" i="1" kern="0" dirty="0" err="1">
                <a:solidFill>
                  <a:schemeClr val="tx1"/>
                </a:solidFill>
                <a:latin typeface="+mn-lt"/>
                <a:ea typeface="+mn-ea"/>
              </a:rPr>
              <a:t>int</a:t>
            </a: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zh-CN" i="1" kern="0" dirty="0" err="1">
                <a:solidFill>
                  <a:schemeClr val="tx1"/>
                </a:solidFill>
                <a:latin typeface="+mn-lt"/>
                <a:ea typeface="+mn-ea"/>
              </a:rPr>
              <a:t>stu_no</a:t>
            </a: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;</a:t>
            </a:r>
            <a:endParaRPr lang="en-US" altLang="zh-CN" i="1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    char name[20];</a:t>
            </a:r>
            <a:endParaRPr lang="en-US" altLang="zh-CN" i="1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    float score[4]; </a:t>
            </a:r>
            <a:endParaRPr lang="en-US" altLang="zh-CN" i="1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}</a:t>
            </a:r>
            <a:r>
              <a:rPr lang="en-US" altLang="zh-CN" i="1" kern="0" dirty="0">
                <a:solidFill>
                  <a:srgbClr val="A50021"/>
                </a:solidFill>
                <a:latin typeface="+mn-lt"/>
                <a:ea typeface="+mn-ea"/>
              </a:rPr>
              <a:t>student[N]</a:t>
            </a: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;</a:t>
            </a:r>
            <a:endParaRPr lang="zh-CN" altLang="en-US" i="1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1775" y="1403350"/>
            <a:ext cx="8912225" cy="546227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= student[0].score[3];       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求平均成绩最高者*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  ( j=0, k = 0; k&lt;N;  k++)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if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(student[k].score[3] &gt; max)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 max = student[k].score[3];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j = k;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j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记录成绩最高者在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数组中的下标位置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(“\n the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maxinum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score: \n”);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stu_no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%d\n  name: %s\n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ave_score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:%f\n”,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student[j].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stu_no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student[j].name,  student[j].score[3]);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66890" y="317"/>
            <a:ext cx="2052638" cy="136842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 err="1">
                <a:solidFill>
                  <a:schemeClr val="tx1"/>
                </a:solidFill>
                <a:latin typeface="+mn-lt"/>
                <a:ea typeface="+mn-ea"/>
              </a:rPr>
              <a:t>struct</a:t>
            </a: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zh-CN" i="1" kern="0" dirty="0" err="1">
                <a:solidFill>
                  <a:schemeClr val="tx1"/>
                </a:solidFill>
                <a:latin typeface="+mn-lt"/>
                <a:ea typeface="+mn-ea"/>
              </a:rPr>
              <a:t>stu</a:t>
            </a:r>
            <a:endParaRPr lang="en-US" altLang="zh-CN" i="1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{   </a:t>
            </a:r>
            <a:r>
              <a:rPr lang="en-US" altLang="zh-CN" i="1" kern="0" dirty="0" err="1">
                <a:solidFill>
                  <a:schemeClr val="tx1"/>
                </a:solidFill>
                <a:latin typeface="+mn-lt"/>
                <a:ea typeface="+mn-ea"/>
              </a:rPr>
              <a:t>int</a:t>
            </a: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zh-CN" i="1" kern="0" dirty="0" err="1">
                <a:solidFill>
                  <a:schemeClr val="tx1"/>
                </a:solidFill>
                <a:latin typeface="+mn-lt"/>
                <a:ea typeface="+mn-ea"/>
              </a:rPr>
              <a:t>stu_no</a:t>
            </a: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;</a:t>
            </a:r>
            <a:endParaRPr lang="en-US" altLang="zh-CN" i="1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    char name[20];</a:t>
            </a:r>
            <a:endParaRPr lang="en-US" altLang="zh-CN" i="1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    float score[4]; </a:t>
            </a:r>
            <a:endParaRPr lang="en-US" altLang="zh-CN" i="1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}</a:t>
            </a:r>
            <a:r>
              <a:rPr lang="en-US" altLang="zh-CN" i="1" kern="0" dirty="0">
                <a:solidFill>
                  <a:srgbClr val="A50021"/>
                </a:solidFill>
                <a:latin typeface="+mn-lt"/>
                <a:ea typeface="+mn-ea"/>
              </a:rPr>
              <a:t>student[N]</a:t>
            </a:r>
            <a:r>
              <a:rPr lang="en-US" altLang="zh-CN" i="1" kern="0" dirty="0">
                <a:solidFill>
                  <a:schemeClr val="tx1"/>
                </a:solidFill>
                <a:latin typeface="+mn-lt"/>
                <a:ea typeface="+mn-ea"/>
              </a:rPr>
              <a:t>;</a:t>
            </a:r>
            <a:endParaRPr lang="zh-CN" altLang="en-US" i="1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8175" y="1989138"/>
            <a:ext cx="4895850" cy="3209925"/>
          </a:xfrm>
        </p:spPr>
        <p:txBody>
          <a:bodyPr/>
          <a:lstStyle/>
          <a:p>
            <a:pPr lvl="1" latinLnBrk="0">
              <a:spcBef>
                <a:spcPts val="1200"/>
              </a:spcBef>
            </a:pPr>
            <a:r>
              <a:rPr lang="zh-CN" altLang="en-US" sz="3200" smtClean="0">
                <a:ea typeface="黑体" panose="02010609060101010101" pitchFamily="2" charset="-122"/>
              </a:rPr>
              <a:t>结构体数据类型</a:t>
            </a:r>
            <a:endParaRPr lang="en-US" altLang="zh-CN" sz="3200" smtClean="0">
              <a:ea typeface="黑体" panose="02010609060101010101" pitchFamily="2" charset="-122"/>
            </a:endParaRPr>
          </a:p>
          <a:p>
            <a:pPr lvl="1" latinLnBrk="0">
              <a:spcBef>
                <a:spcPts val="1200"/>
              </a:spcBef>
            </a:pPr>
            <a:r>
              <a:rPr lang="zh-CN" altLang="en-US" sz="3200" smtClean="0">
                <a:ea typeface="黑体" panose="02010609060101010101" pitchFamily="2" charset="-122"/>
              </a:rPr>
              <a:t>结构体变量</a:t>
            </a:r>
            <a:endParaRPr lang="en-US" altLang="zh-CN" sz="3200" smtClean="0">
              <a:ea typeface="黑体" panose="02010609060101010101" pitchFamily="2" charset="-122"/>
            </a:endParaRPr>
          </a:p>
          <a:p>
            <a:pPr lvl="1" latinLnBrk="0">
              <a:spcBef>
                <a:spcPts val="1200"/>
              </a:spcBef>
            </a:pPr>
            <a:r>
              <a:rPr lang="zh-CN" altLang="en-US" sz="3200" smtClean="0">
                <a:ea typeface="黑体" panose="02010609060101010101" pitchFamily="2" charset="-122"/>
              </a:rPr>
              <a:t>结构体与数组</a:t>
            </a:r>
            <a:endParaRPr lang="en-US" altLang="zh-CN" sz="3200" smtClean="0">
              <a:ea typeface="黑体" panose="02010609060101010101" pitchFamily="2" charset="-122"/>
            </a:endParaRPr>
          </a:p>
          <a:p>
            <a:pPr lvl="1" latinLnBrk="0">
              <a:spcBef>
                <a:spcPts val="1200"/>
              </a:spcBef>
            </a:pPr>
            <a:r>
              <a:rPr lang="zh-CN" altLang="en-US" sz="3200" smtClean="0">
                <a:ea typeface="黑体" panose="02010609060101010101" pitchFamily="2" charset="-122"/>
              </a:rPr>
              <a:t>结构体与指针</a:t>
            </a:r>
            <a:endParaRPr lang="zh-CN" altLang="en-US" sz="3200" smtClean="0">
              <a:ea typeface="黑体" panose="02010609060101010101" pitchFamily="2" charset="-122"/>
            </a:endParaRPr>
          </a:p>
          <a:p>
            <a:pPr lvl="1" latinLnBrk="0">
              <a:spcBef>
                <a:spcPts val="1200"/>
              </a:spcBef>
            </a:pPr>
            <a:r>
              <a:rPr lang="zh-CN" altLang="en-US" sz="3200" smtClean="0">
                <a:solidFill>
                  <a:srgbClr val="FF3300"/>
                </a:solidFill>
                <a:ea typeface="黑体" panose="02010609060101010101" pitchFamily="2" charset="-122"/>
              </a:rPr>
              <a:t>结构体与函数</a:t>
            </a:r>
            <a:endParaRPr lang="zh-CN" altLang="en-US" sz="3200" smtClean="0">
              <a:solidFill>
                <a:srgbClr val="FF3300"/>
              </a:solidFill>
              <a:ea typeface="黑体" panose="0201060906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11865" y="4535943"/>
            <a:ext cx="2632943" cy="200531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FFFF"/>
                </a:solidFill>
                <a:ea typeface="黑体" panose="02010609060101010101" pitchFamily="2" charset="-122"/>
              </a:rPr>
              <a:t>掌握：</a:t>
            </a:r>
            <a:endParaRPr lang="en-US" altLang="zh-CN" sz="2400" b="1">
              <a:solidFill>
                <a:srgbClr val="FFFFFF"/>
              </a:solidFill>
              <a:ea typeface="黑体" panose="0201060906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FFFFFF"/>
                </a:solidFill>
                <a:ea typeface="黑体" panose="02010609060101010101" pitchFamily="2" charset="-122"/>
              </a:rPr>
              <a:t>如何定义</a:t>
            </a:r>
            <a:endParaRPr lang="en-US" altLang="zh-CN" sz="2400" b="1">
              <a:solidFill>
                <a:srgbClr val="FFFFFF"/>
              </a:solidFill>
              <a:ea typeface="黑体" panose="0201060906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FFFFFF"/>
                </a:solidFill>
                <a:ea typeface="黑体" panose="02010609060101010101" pitchFamily="2" charset="-122"/>
              </a:rPr>
              <a:t>存储结构</a:t>
            </a:r>
            <a:endParaRPr lang="en-US" altLang="zh-CN" sz="2400" b="1">
              <a:solidFill>
                <a:srgbClr val="FFFFFF"/>
              </a:solidFill>
              <a:ea typeface="黑体" panose="0201060906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FFFFFF"/>
                </a:solidFill>
                <a:ea typeface="黑体" panose="02010609060101010101" pitchFamily="2" charset="-122"/>
              </a:rPr>
              <a:t>引用（使用）</a:t>
            </a:r>
            <a:endParaRPr lang="en-US" altLang="zh-CN" sz="2400" b="1">
              <a:solidFill>
                <a:srgbClr val="FFFFFF"/>
              </a:solidFill>
              <a:ea typeface="黑体" panose="0201060906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FFFFFF"/>
                </a:solidFill>
                <a:ea typeface="黑体" panose="02010609060101010101" pitchFamily="2" charset="-122"/>
              </a:rPr>
              <a:t>初始化</a:t>
            </a:r>
            <a:endParaRPr lang="zh-CN" altLang="en-US" sz="2400" b="1">
              <a:solidFill>
                <a:srgbClr val="FFFFFF"/>
              </a:solidFill>
              <a:ea typeface="黑体" panose="02010609060101010101" pitchFamily="2" charset="-122"/>
            </a:endParaRPr>
          </a:p>
        </p:txBody>
      </p:sp>
      <p:sp>
        <p:nvSpPr>
          <p:cNvPr id="71686" name="Rectangle 2"/>
          <p:cNvSpPr>
            <a:spLocks noChangeArrowheads="1"/>
          </p:cNvSpPr>
          <p:nvPr/>
        </p:nvSpPr>
        <p:spPr bwMode="auto">
          <a:xfrm>
            <a:off x="2484438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6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结构体数据类型</a:t>
            </a:r>
            <a:endParaRPr lang="zh-CN" altLang="en-US" sz="360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4355" y="1628775"/>
            <a:ext cx="4678363" cy="4978400"/>
          </a:xfrm>
        </p:spPr>
        <p:txBody>
          <a:bodyPr/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程序执行顺序是：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从入口函数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main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开始运行</a:t>
            </a:r>
            <a:endParaRPr lang="zh-CN" altLang="en-US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当执行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c=max(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a,b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语句时，调用函数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max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分配给形参x,y存储空间</a:t>
            </a:r>
            <a:endParaRPr lang="zh-CN" altLang="en-US" sz="2400" dirty="0" smtClean="0">
              <a:solidFill>
                <a:srgbClr val="FF33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实参a,b的值依次赋值给形参x,y</a:t>
            </a:r>
            <a:endParaRPr lang="zh-CN" altLang="en-US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执行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max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函数体语句，运行结果由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return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语句返回，被赋值给c保存</a:t>
            </a:r>
            <a:endParaRPr lang="zh-CN" altLang="en-US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max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函数运行完，</a:t>
            </a:r>
            <a:r>
              <a:rPr lang="zh-CN" altLang="en-US" sz="2400" dirty="0" smtClean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形参</a:t>
            </a:r>
            <a:r>
              <a:rPr lang="en-US" altLang="zh-CN" sz="2400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x,y</a:t>
            </a:r>
            <a:r>
              <a:rPr lang="zh-CN" altLang="en-US" sz="2400" dirty="0" smtClean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的存储空间被收回</a:t>
            </a:r>
            <a:endParaRPr lang="zh-CN" altLang="en-US" sz="2400" dirty="0" smtClean="0">
              <a:solidFill>
                <a:srgbClr val="FF33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724400" y="1412875"/>
            <a:ext cx="4419600" cy="5262245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max(</a:t>
            </a:r>
            <a:r>
              <a: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 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x, </a:t>
            </a:r>
            <a:r>
              <a: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 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形参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x,y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    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t;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t = (x&gt;y) ? x:y ;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return(t);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}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main( )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{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dirty="0" err="1">
                <a:solidFill>
                  <a:srgbClr val="6600FF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rgbClr val="6600FF"/>
                </a:solidFill>
                <a:latin typeface="Times New Roman" panose="02020603050405020304" pitchFamily="18" charset="0"/>
                <a:ea typeface="楷体_GB2312" pitchFamily="49" charset="-122"/>
              </a:rPr>
              <a:t> a, b,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c;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scanf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(“%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d%d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”, &amp;a, &amp;b);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 c =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max(</a:t>
            </a:r>
            <a:r>
              <a:rPr lang="en-US" altLang="zh-CN" sz="2400" dirty="0">
                <a:solidFill>
                  <a:srgbClr val="6600FF"/>
                </a:solidFill>
                <a:latin typeface="Times New Roman" panose="02020603050405020304" pitchFamily="18" charset="0"/>
                <a:ea typeface="楷体_GB2312" pitchFamily="49" charset="-122"/>
              </a:rPr>
              <a:t>a, b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en-US" altLang="zh-CN" sz="2400" b="0" dirty="0" smtClean="0">
                <a:latin typeface="Times New Roman" panose="02020603050405020304" pitchFamily="18" charset="0"/>
                <a:ea typeface="楷体_GB2312" pitchFamily="49" charset="-122"/>
              </a:rPr>
              <a:t>;    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实参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a,b</a:t>
            </a:r>
            <a:endParaRPr lang="en-US" altLang="zh-CN" sz="2000" dirty="0">
              <a:solidFill>
                <a:srgbClr val="0070C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400" b="0" dirty="0" err="1">
                <a:latin typeface="Times New Roman" panose="02020603050405020304" pitchFamily="18" charset="0"/>
                <a:ea typeface="楷体_GB2312" pitchFamily="49" charset="-122"/>
              </a:rPr>
              <a:t>printf</a:t>
            </a: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(“This max is: %d\n”, c);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  return 0;</a:t>
            </a:r>
            <a:endParaRPr lang="en-US" altLang="zh-CN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Clr>
                <a:schemeClr val="accent1"/>
              </a:buClr>
            </a:pPr>
            <a:r>
              <a:rPr lang="en-US" altLang="zh-CN" sz="2400" b="0" dirty="0">
                <a:latin typeface="Times New Roman" panose="02020603050405020304" pitchFamily="18" charset="0"/>
                <a:ea typeface="楷体_GB2312" pitchFamily="49" charset="-122"/>
              </a:rPr>
              <a:t>   }</a:t>
            </a:r>
            <a:endParaRPr lang="zh-CN" altLang="en-US" sz="2400" b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3557" name="Group 5"/>
          <p:cNvGraphicFramePr>
            <a:graphicFrameLocks noGrp="1"/>
          </p:cNvGraphicFramePr>
          <p:nvPr/>
        </p:nvGraphicFramePr>
        <p:xfrm>
          <a:off x="6596063" y="4076700"/>
          <a:ext cx="1000125" cy="535305"/>
        </p:xfrm>
        <a:graphic>
          <a:graphicData uri="http://schemas.openxmlformats.org/drawingml/2006/table">
            <a:tbl>
              <a:tblPr/>
              <a:tblGrid>
                <a:gridCol w="500062"/>
                <a:gridCol w="500063"/>
              </a:tblGrid>
              <a:tr h="258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2006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76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2007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  <p:graphicFrame>
        <p:nvGraphicFramePr>
          <p:cNvPr id="23567" name="Group 15"/>
          <p:cNvGraphicFramePr>
            <a:graphicFrameLocks noGrp="1"/>
          </p:cNvGraphicFramePr>
          <p:nvPr/>
        </p:nvGraphicFramePr>
        <p:xfrm>
          <a:off x="7667625" y="4076700"/>
          <a:ext cx="1000125" cy="525780"/>
        </p:xfrm>
        <a:graphic>
          <a:graphicData uri="http://schemas.openxmlformats.org/drawingml/2006/table">
            <a:tbl>
              <a:tblPr/>
              <a:tblGrid>
                <a:gridCol w="519113"/>
                <a:gridCol w="481012"/>
              </a:tblGrid>
              <a:tr h="258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2020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66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2021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  <p:graphicFrame>
        <p:nvGraphicFramePr>
          <p:cNvPr id="23577" name="Group 25"/>
          <p:cNvGraphicFramePr>
            <a:graphicFrameLocks noGrp="1"/>
          </p:cNvGraphicFramePr>
          <p:nvPr/>
        </p:nvGraphicFramePr>
        <p:xfrm>
          <a:off x="6083300" y="3030538"/>
          <a:ext cx="1223963" cy="647700"/>
        </p:xfrm>
        <a:graphic>
          <a:graphicData uri="http://schemas.openxmlformats.org/drawingml/2006/table">
            <a:tbl>
              <a:tblPr/>
              <a:tblGrid>
                <a:gridCol w="633086"/>
                <a:gridCol w="590877"/>
              </a:tblGrid>
              <a:tr h="3162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3910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7" marR="91427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7" marR="91427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314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3911</a:t>
                      </a:r>
                      <a:endParaRPr kumimoji="0" lang="zh-CN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7" marR="91427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  <p:graphicFrame>
        <p:nvGraphicFramePr>
          <p:cNvPr id="28722" name="Group 50"/>
          <p:cNvGraphicFramePr>
            <a:graphicFrameLocks noGrp="1"/>
          </p:cNvGraphicFramePr>
          <p:nvPr/>
        </p:nvGraphicFramePr>
        <p:xfrm>
          <a:off x="7667625" y="3030538"/>
          <a:ext cx="1008063" cy="649287"/>
        </p:xfrm>
        <a:graphic>
          <a:graphicData uri="http://schemas.openxmlformats.org/drawingml/2006/table">
            <a:tbl>
              <a:tblPr/>
              <a:tblGrid>
                <a:gridCol w="523875"/>
                <a:gridCol w="484188"/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380</a:t>
                      </a: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34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3801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23599" name="箭头 1091"/>
          <p:cNvSpPr>
            <a:spLocks noChangeShapeType="1"/>
          </p:cNvSpPr>
          <p:nvPr/>
        </p:nvSpPr>
        <p:spPr bwMode="auto">
          <a:xfrm>
            <a:off x="6443663" y="1773238"/>
            <a:ext cx="431800" cy="1258887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00" name="箭头 1091"/>
          <p:cNvSpPr>
            <a:spLocks noChangeShapeType="1"/>
          </p:cNvSpPr>
          <p:nvPr/>
        </p:nvSpPr>
        <p:spPr bwMode="auto">
          <a:xfrm>
            <a:off x="7162800" y="1879600"/>
            <a:ext cx="936625" cy="10795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1" name="TextBox 12"/>
          <p:cNvSpPr txBox="1">
            <a:spLocks noChangeArrowheads="1"/>
          </p:cNvSpPr>
          <p:nvPr/>
        </p:nvSpPr>
        <p:spPr bwMode="auto">
          <a:xfrm flipH="1">
            <a:off x="6084888" y="4005263"/>
            <a:ext cx="431800" cy="37941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/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endParaRPr lang="zh-CN" altLang="en-US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1792" name="TextBox 13"/>
          <p:cNvSpPr txBox="1">
            <a:spLocks noChangeArrowheads="1"/>
          </p:cNvSpPr>
          <p:nvPr/>
        </p:nvSpPr>
        <p:spPr bwMode="auto">
          <a:xfrm flipH="1">
            <a:off x="8748713" y="4076700"/>
            <a:ext cx="431800" cy="37941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/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endParaRPr lang="zh-CN" altLang="en-US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箭头 1091"/>
          <p:cNvSpPr>
            <a:spLocks noChangeShapeType="1"/>
          </p:cNvSpPr>
          <p:nvPr/>
        </p:nvSpPr>
        <p:spPr bwMode="auto">
          <a:xfrm>
            <a:off x="5417185" y="2870835"/>
            <a:ext cx="588645" cy="235585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7" name="Text Box 53"/>
          <p:cNvSpPr txBox="1">
            <a:spLocks noChangeArrowheads="1"/>
          </p:cNvSpPr>
          <p:nvPr/>
        </p:nvSpPr>
        <p:spPr bwMode="auto">
          <a:xfrm>
            <a:off x="6834188" y="3068638"/>
            <a:ext cx="43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accent3"/>
                </a:solidFill>
                <a:latin typeface="Times New Roman" panose="02020603050405020304" pitchFamily="18" charset="0"/>
              </a:rPr>
              <a:t>3</a:t>
            </a:r>
            <a:endParaRPr lang="en-US" altLang="zh-CN" sz="2800" dirty="0">
              <a:solidFill>
                <a:schemeClr val="accent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98" name="Text Box 54"/>
          <p:cNvSpPr txBox="1">
            <a:spLocks noChangeArrowheads="1"/>
          </p:cNvSpPr>
          <p:nvPr/>
        </p:nvSpPr>
        <p:spPr bwMode="auto">
          <a:xfrm>
            <a:off x="8243888" y="3068638"/>
            <a:ext cx="43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accent3"/>
                </a:solidFill>
                <a:latin typeface="Times New Roman" panose="02020603050405020304" pitchFamily="18" charset="0"/>
              </a:rPr>
              <a:t>2</a:t>
            </a:r>
            <a:endParaRPr lang="en-US" altLang="zh-CN" sz="2800" dirty="0">
              <a:solidFill>
                <a:schemeClr val="accent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99" name="Line 55"/>
          <p:cNvSpPr>
            <a:spLocks noChangeShapeType="1"/>
          </p:cNvSpPr>
          <p:nvPr/>
        </p:nvSpPr>
        <p:spPr bwMode="auto">
          <a:xfrm flipH="1" flipV="1">
            <a:off x="6934199" y="3573015"/>
            <a:ext cx="303213" cy="433388"/>
          </a:xfrm>
          <a:prstGeom prst="line">
            <a:avLst/>
          </a:prstGeom>
          <a:noFill/>
          <a:ln w="76200" cmpd="tri">
            <a:solidFill>
              <a:srgbClr val="FF99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00" name="Line 56"/>
          <p:cNvSpPr>
            <a:spLocks noChangeShapeType="1"/>
          </p:cNvSpPr>
          <p:nvPr/>
        </p:nvSpPr>
        <p:spPr bwMode="auto">
          <a:xfrm flipH="1" flipV="1">
            <a:off x="8388102" y="3573015"/>
            <a:ext cx="71686" cy="467965"/>
          </a:xfrm>
          <a:prstGeom prst="line">
            <a:avLst/>
          </a:prstGeom>
          <a:noFill/>
          <a:ln w="76200" cmpd="tri">
            <a:solidFill>
              <a:srgbClr val="FF99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01" name="Text Box 57"/>
          <p:cNvSpPr txBox="1">
            <a:spLocks noChangeArrowheads="1"/>
          </p:cNvSpPr>
          <p:nvPr/>
        </p:nvSpPr>
        <p:spPr bwMode="auto">
          <a:xfrm>
            <a:off x="7237487" y="3716338"/>
            <a:ext cx="1150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单向赋值</a:t>
            </a:r>
            <a:endParaRPr lang="zh-CN" altLang="en-US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1804" name="Text Box 60"/>
          <p:cNvSpPr txBox="1">
            <a:spLocks noChangeArrowheads="1"/>
          </p:cNvSpPr>
          <p:nvPr/>
        </p:nvSpPr>
        <p:spPr bwMode="auto">
          <a:xfrm>
            <a:off x="7164388" y="4076700"/>
            <a:ext cx="43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805" name="Text Box 61"/>
          <p:cNvSpPr txBox="1">
            <a:spLocks noChangeArrowheads="1"/>
          </p:cNvSpPr>
          <p:nvPr/>
        </p:nvSpPr>
        <p:spPr bwMode="auto">
          <a:xfrm>
            <a:off x="8243888" y="4076700"/>
            <a:ext cx="43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2392363" y="260648"/>
            <a:ext cx="657225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r" eaLnBrk="0" hangingPunct="0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函数实参和形参关系回顾</a:t>
            </a:r>
            <a:endParaRPr lang="zh-CN" altLang="en-US" sz="3600" kern="0" dirty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3" name="TextBox 1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 flipH="1">
            <a:off x="5581333" y="2886075"/>
            <a:ext cx="431800" cy="3683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/>
            <a:r>
              <a: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Box 1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 flipH="1">
            <a:off x="8675688" y="2590165"/>
            <a:ext cx="431800" cy="3683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/>
            <a:r>
              <a: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303312"/>
            <a:ext cx="6324600" cy="533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latin typeface="+mn-ea"/>
                <a:ea typeface="+mn-ea"/>
              </a:rPr>
              <a:t>结构体与函数</a:t>
            </a:r>
            <a:endParaRPr lang="zh-CN" altLang="en-US" sz="3600" dirty="0" smtClean="0">
              <a:latin typeface="+mn-ea"/>
              <a:ea typeface="+mn-ea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2071688"/>
            <a:ext cx="8229600" cy="330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结构体变量和结构体变量的指针变量，都可以作为函数参数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前者为“值”传递</a:t>
            </a:r>
            <a:endParaRPr lang="en-US" altLang="zh-CN" sz="3200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lnSpc>
                <a:spcPct val="90000"/>
              </a:lnSpc>
            </a:pPr>
            <a:endParaRPr lang="zh-CN" altLang="en-US" sz="3200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后者为“地址”传递</a:t>
            </a:r>
            <a:endParaRPr lang="zh-CN" altLang="en-US" sz="3200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64" name="Picture 4" descr="C:\Program Files\Microsoft Office\MEDIA\CAGCAT10\j0149481.wmf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4319588"/>
            <a:ext cx="1900237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320925" y="228600"/>
            <a:ext cx="6643688" cy="533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latin typeface="+mn-ea"/>
                <a:ea typeface="+mn-ea"/>
              </a:rPr>
              <a:t>结构体变量作为函数参数</a:t>
            </a:r>
            <a:endParaRPr lang="zh-CN" altLang="en-US" sz="3600" dirty="0" smtClean="0">
              <a:latin typeface="+mn-ea"/>
              <a:ea typeface="+mn-ea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556891"/>
            <a:ext cx="3515246" cy="4824437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结构体变量作为函数参数，即值传递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9560" lvl="1" indent="168275">
              <a:spcBef>
                <a:spcPts val="0"/>
              </a:spcBef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在函数调用时，将结构体变量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stu</a:t>
            </a: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的值，传递给函数的形参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endParaRPr lang="en-US" altLang="zh-CN" sz="2400" b="1" dirty="0" smtClean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defRPr/>
            </a:pPr>
            <a:endParaRPr lang="en-US" altLang="zh-CN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9560" lvl="1" indent="168275" algn="l">
              <a:spcBef>
                <a:spcPts val="0"/>
              </a:spcBef>
              <a:buClrTx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注意：形参s和实参stu的类型要一致</a:t>
            </a:r>
            <a:endParaRPr lang="zh-CN" altLang="en-US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50742" y="1484784"/>
            <a:ext cx="5544615" cy="506167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l"/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student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char name[10];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800" b="1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{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12,  “Li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”};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 (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student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      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形参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(“%d, %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s”,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s.num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s.name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}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)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p (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           </a:t>
            </a: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return 0; }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Line 55"/>
          <p:cNvSpPr>
            <a:spLocks noChangeShapeType="1"/>
          </p:cNvSpPr>
          <p:nvPr/>
        </p:nvSpPr>
        <p:spPr bwMode="auto">
          <a:xfrm flipV="1">
            <a:off x="4762796" y="3861048"/>
            <a:ext cx="1535026" cy="1152127"/>
          </a:xfrm>
          <a:prstGeom prst="line">
            <a:avLst/>
          </a:prstGeom>
          <a:noFill/>
          <a:ln w="76200" cmpd="tri">
            <a:solidFill>
              <a:srgbClr val="C00000"/>
            </a:solidFill>
            <a:prstDash val="solid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57"/>
          <p:cNvSpPr txBox="1">
            <a:spLocks noChangeArrowheads="1"/>
          </p:cNvSpPr>
          <p:nvPr/>
        </p:nvSpPr>
        <p:spPr bwMode="auto">
          <a:xfrm>
            <a:off x="5554840" y="4438699"/>
            <a:ext cx="1150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单向赋值</a:t>
            </a:r>
            <a:endParaRPr lang="zh-CN" altLang="en-US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9" name="Group 5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157442" y="1217219"/>
          <a:ext cx="3071812" cy="1891864"/>
        </p:xfrm>
        <a:graphic>
          <a:graphicData uri="http://schemas.openxmlformats.org/drawingml/2006/table">
            <a:tbl>
              <a:tblPr/>
              <a:tblGrid>
                <a:gridCol w="1344613"/>
                <a:gridCol w="1727199"/>
              </a:tblGrid>
              <a:tr h="428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  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4050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4051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4052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…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...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7371754" y="1803324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num</a:t>
            </a:r>
            <a:endParaRPr lang="zh-CN" altLang="en-US" b="1" dirty="0"/>
          </a:p>
        </p:txBody>
      </p:sp>
      <p:sp>
        <p:nvSpPr>
          <p:cNvPr id="11" name="Text Box 48"/>
          <p:cNvSpPr txBox="1">
            <a:spLocks noChangeArrowheads="1"/>
          </p:cNvSpPr>
          <p:nvPr/>
        </p:nvSpPr>
        <p:spPr bwMode="auto">
          <a:xfrm>
            <a:off x="6371629" y="1946199"/>
            <a:ext cx="642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0B0F0"/>
                </a:solidFill>
              </a:rPr>
              <a:t>s</a:t>
            </a:r>
            <a:endParaRPr lang="en-US" altLang="zh-CN" sz="2000" b="1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371754" y="2374824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/>
              <a:t>name[0]</a:t>
            </a:r>
            <a:endParaRPr lang="zh-CN" altLang="en-US" b="1" dirty="0"/>
          </a:p>
        </p:txBody>
      </p:sp>
      <p:sp>
        <p:nvSpPr>
          <p:cNvPr id="14" name="左大括号 13"/>
          <p:cNvSpPr/>
          <p:nvPr/>
        </p:nvSpPr>
        <p:spPr>
          <a:xfrm>
            <a:off x="6943129" y="1660449"/>
            <a:ext cx="142875" cy="1000125"/>
          </a:xfrm>
          <a:prstGeom prst="leftBrac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zh-CN" altLang="en-US" b="1" dirty="0">
              <a:solidFill>
                <a:srgbClr val="00B0F0"/>
              </a:solidFill>
            </a:endParaRPr>
          </a:p>
        </p:txBody>
      </p:sp>
      <p:graphicFrame>
        <p:nvGraphicFramePr>
          <p:cNvPr id="18" name="Group 5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7229450" y="4293096"/>
          <a:ext cx="3071812" cy="1891864"/>
        </p:xfrm>
        <a:graphic>
          <a:graphicData uri="http://schemas.openxmlformats.org/drawingml/2006/table">
            <a:tbl>
              <a:tblPr/>
              <a:tblGrid>
                <a:gridCol w="1344613"/>
                <a:gridCol w="1727199"/>
              </a:tblGrid>
              <a:tr h="428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…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...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TextBox 5"/>
          <p:cNvSpPr txBox="1">
            <a:spLocks noChangeArrowheads="1"/>
          </p:cNvSpPr>
          <p:nvPr/>
        </p:nvSpPr>
        <p:spPr bwMode="auto">
          <a:xfrm>
            <a:off x="7443762" y="4864596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num</a:t>
            </a:r>
            <a:endParaRPr lang="zh-CN" altLang="en-US" b="1" dirty="0"/>
          </a:p>
        </p:txBody>
      </p:sp>
      <p:sp>
        <p:nvSpPr>
          <p:cNvPr id="20" name="Text Box 48"/>
          <p:cNvSpPr txBox="1">
            <a:spLocks noChangeArrowheads="1"/>
          </p:cNvSpPr>
          <p:nvPr/>
        </p:nvSpPr>
        <p:spPr bwMode="auto">
          <a:xfrm>
            <a:off x="6443637" y="5007471"/>
            <a:ext cx="6429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 err="1" smtClean="0">
                <a:solidFill>
                  <a:srgbClr val="FF0000"/>
                </a:solidFill>
              </a:rPr>
              <a:t>stu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443762" y="5436096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/>
              <a:t>name[0]</a:t>
            </a:r>
            <a:endParaRPr lang="zh-CN" altLang="en-US" b="1" dirty="0"/>
          </a:p>
        </p:txBody>
      </p:sp>
      <p:sp>
        <p:nvSpPr>
          <p:cNvPr id="22" name="左大括号 21"/>
          <p:cNvSpPr/>
          <p:nvPr/>
        </p:nvSpPr>
        <p:spPr>
          <a:xfrm>
            <a:off x="7015137" y="4721721"/>
            <a:ext cx="142875" cy="1000125"/>
          </a:xfrm>
          <a:prstGeom prst="leftBrace">
            <a:avLst/>
          </a:prstGeom>
          <a:ln w="254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zh-CN" altLang="en-US" b="1" dirty="0">
              <a:solidFill>
                <a:srgbClr val="FF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4" grpId="0" animBg="1"/>
      <p:bldP spid="14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05" y="1268730"/>
            <a:ext cx="3387090" cy="5112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endParaRPr lang="zh-CN" altLang="en-US" sz="3200" kern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defRPr/>
            </a:pP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把一个完整的结构体变量作为参数来传递，虽然合法，但浪费时间和空间，系统开销比较大</a:t>
            </a: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endParaRPr lang="en-US" altLang="zh-CN" sz="2800" b="1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sz="28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因为形参要开辟新的存储空间</a:t>
            </a:r>
            <a:endParaRPr lang="en-US" altLang="zh-CN" sz="2800" b="1" kern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550742" y="1484784"/>
            <a:ext cx="5544615" cy="506167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l"/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student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char name[10];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800" b="1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{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12,  “Li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”};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 (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student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      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形参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(“%d, %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s”,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s.num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s.name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}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)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p (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           </a:t>
            </a: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return 0; }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Line 55"/>
          <p:cNvSpPr>
            <a:spLocks noChangeShapeType="1"/>
          </p:cNvSpPr>
          <p:nvPr/>
        </p:nvSpPr>
        <p:spPr bwMode="auto">
          <a:xfrm flipV="1">
            <a:off x="4762796" y="3824994"/>
            <a:ext cx="1560254" cy="1188180"/>
          </a:xfrm>
          <a:prstGeom prst="line">
            <a:avLst/>
          </a:prstGeom>
          <a:noFill/>
          <a:ln w="76200" cmpd="tri">
            <a:solidFill>
              <a:srgbClr val="C00000"/>
            </a:solidFill>
            <a:prstDash val="solid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57"/>
          <p:cNvSpPr txBox="1">
            <a:spLocks noChangeArrowheads="1"/>
          </p:cNvSpPr>
          <p:nvPr/>
        </p:nvSpPr>
        <p:spPr bwMode="auto">
          <a:xfrm>
            <a:off x="5554840" y="4365104"/>
            <a:ext cx="1150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单向赋值</a:t>
            </a:r>
            <a:endParaRPr lang="zh-CN" altLang="en-US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8" name="Group 5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157442" y="1231824"/>
          <a:ext cx="3071812" cy="1891864"/>
        </p:xfrm>
        <a:graphic>
          <a:graphicData uri="http://schemas.openxmlformats.org/drawingml/2006/table">
            <a:tbl>
              <a:tblPr/>
              <a:tblGrid>
                <a:gridCol w="1344613"/>
                <a:gridCol w="1727199"/>
              </a:tblGrid>
              <a:tr h="428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  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4050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4051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4052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…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...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TextBox 5"/>
          <p:cNvSpPr txBox="1">
            <a:spLocks noChangeArrowheads="1"/>
          </p:cNvSpPr>
          <p:nvPr/>
        </p:nvSpPr>
        <p:spPr bwMode="auto">
          <a:xfrm>
            <a:off x="7371754" y="1803324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num</a:t>
            </a:r>
            <a:endParaRPr lang="zh-CN" altLang="en-US" b="1" dirty="0"/>
          </a:p>
        </p:txBody>
      </p:sp>
      <p:sp>
        <p:nvSpPr>
          <p:cNvPr id="20" name="Text Box 48"/>
          <p:cNvSpPr txBox="1">
            <a:spLocks noChangeArrowheads="1"/>
          </p:cNvSpPr>
          <p:nvPr/>
        </p:nvSpPr>
        <p:spPr bwMode="auto">
          <a:xfrm>
            <a:off x="6371629" y="1946199"/>
            <a:ext cx="642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0B0F0"/>
                </a:solidFill>
              </a:rPr>
              <a:t>s</a:t>
            </a:r>
            <a:endParaRPr lang="en-US" altLang="zh-CN" sz="2000" b="1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371754" y="2374824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/>
              <a:t>name[0]</a:t>
            </a:r>
            <a:endParaRPr lang="zh-CN" altLang="en-US" b="1" dirty="0"/>
          </a:p>
        </p:txBody>
      </p:sp>
      <p:sp>
        <p:nvSpPr>
          <p:cNvPr id="22" name="左大括号 21"/>
          <p:cNvSpPr/>
          <p:nvPr/>
        </p:nvSpPr>
        <p:spPr>
          <a:xfrm>
            <a:off x="6943129" y="1660449"/>
            <a:ext cx="142875" cy="1000125"/>
          </a:xfrm>
          <a:prstGeom prst="leftBrac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zh-CN" altLang="en-US" b="1" dirty="0">
              <a:solidFill>
                <a:srgbClr val="00B0F0"/>
              </a:solidFill>
            </a:endParaRPr>
          </a:p>
        </p:txBody>
      </p:sp>
      <p:graphicFrame>
        <p:nvGraphicFramePr>
          <p:cNvPr id="23" name="Group 5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7229450" y="4293096"/>
          <a:ext cx="3071812" cy="1891864"/>
        </p:xfrm>
        <a:graphic>
          <a:graphicData uri="http://schemas.openxmlformats.org/drawingml/2006/table">
            <a:tbl>
              <a:tblPr/>
              <a:tblGrid>
                <a:gridCol w="1344613"/>
                <a:gridCol w="1727199"/>
              </a:tblGrid>
              <a:tr h="428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…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...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7443762" y="4864596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num</a:t>
            </a:r>
            <a:endParaRPr lang="zh-CN" altLang="en-US" b="1" dirty="0"/>
          </a:p>
        </p:txBody>
      </p:sp>
      <p:sp>
        <p:nvSpPr>
          <p:cNvPr id="25" name="Text Box 48"/>
          <p:cNvSpPr txBox="1">
            <a:spLocks noChangeArrowheads="1"/>
          </p:cNvSpPr>
          <p:nvPr/>
        </p:nvSpPr>
        <p:spPr bwMode="auto">
          <a:xfrm>
            <a:off x="6443637" y="5007471"/>
            <a:ext cx="6429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 err="1" smtClean="0">
                <a:solidFill>
                  <a:srgbClr val="FF0000"/>
                </a:solidFill>
              </a:rPr>
              <a:t>stu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443762" y="5436096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/>
              <a:t>name[0]</a:t>
            </a:r>
            <a:endParaRPr lang="zh-CN" altLang="en-US" b="1" dirty="0"/>
          </a:p>
        </p:txBody>
      </p:sp>
      <p:sp>
        <p:nvSpPr>
          <p:cNvPr id="27" name="左大括号 26"/>
          <p:cNvSpPr/>
          <p:nvPr/>
        </p:nvSpPr>
        <p:spPr>
          <a:xfrm>
            <a:off x="7015137" y="4721721"/>
            <a:ext cx="142875" cy="1000125"/>
          </a:xfrm>
          <a:prstGeom prst="leftBrace">
            <a:avLst/>
          </a:prstGeom>
          <a:ln w="254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zh-CN" altLang="en-US" b="1" dirty="0">
              <a:solidFill>
                <a:srgbClr val="FF3399"/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2320925" y="228600"/>
            <a:ext cx="6643688" cy="533400"/>
          </a:xfrm>
        </p:spPr>
        <p:txBody>
          <a:bodyPr/>
          <a:p>
            <a:pPr>
              <a:defRPr/>
            </a:pPr>
            <a:r>
              <a:rPr lang="zh-CN" altLang="en-US" sz="3600" dirty="0" smtClean="0">
                <a:latin typeface="+mn-ea"/>
                <a:ea typeface="+mn-ea"/>
              </a:rPr>
              <a:t>结构体变量作为函数参数</a:t>
            </a:r>
            <a:endParaRPr lang="zh-CN" altLang="en-US" sz="36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50742" y="1484784"/>
            <a:ext cx="5544615" cy="506167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l"/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student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char name[10];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{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12,  “Li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”};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 (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student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 </a:t>
            </a:r>
            <a:r>
              <a:rPr lang="en-US" altLang="zh-CN" sz="24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      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形参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(“%d, %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s”, t-&gt;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t-&gt;name);  }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)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p (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           </a:t>
            </a: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return 0; }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Line 55"/>
          <p:cNvSpPr>
            <a:spLocks noChangeShapeType="1"/>
          </p:cNvSpPr>
          <p:nvPr/>
        </p:nvSpPr>
        <p:spPr bwMode="auto">
          <a:xfrm flipV="1">
            <a:off x="4644007" y="3645021"/>
            <a:ext cx="1970459" cy="1440159"/>
          </a:xfrm>
          <a:prstGeom prst="line">
            <a:avLst/>
          </a:prstGeom>
          <a:noFill/>
          <a:ln w="76200" cmpd="tri">
            <a:solidFill>
              <a:srgbClr val="C00000"/>
            </a:solidFill>
            <a:prstDash val="solid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51520" y="1484883"/>
            <a:ext cx="3155206" cy="5112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3495" indent="-23495">
              <a:spcBef>
                <a:spcPts val="0"/>
              </a:spcBef>
              <a:defRPr/>
            </a:pP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为节省开销，用</a:t>
            </a:r>
            <a:r>
              <a:rPr lang="zh-CN" altLang="en-US" sz="28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结构体变量的指针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)&amp;</a:t>
            </a:r>
            <a:r>
              <a:rPr lang="en-US" altLang="zh-CN" sz="2800" b="1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作为函数参数</a:t>
            </a: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endParaRPr lang="en-US" altLang="zh-CN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495" indent="-23495">
              <a:spcBef>
                <a:spcPts val="0"/>
              </a:spcBef>
              <a:defRPr/>
            </a:pP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形参指针变量</a:t>
            </a:r>
            <a:r>
              <a:rPr lang="en-US" altLang="zh-CN" b="1" kern="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里只保存结构体变量</a:t>
            </a:r>
            <a:r>
              <a:rPr lang="en-US" altLang="zh-CN" sz="2800" b="1" kern="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的首地址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，而不是所有成员的值</a:t>
            </a:r>
            <a:endParaRPr lang="zh-CN" altLang="en-US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endParaRPr lang="zh-CN" alt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392363" y="228600"/>
            <a:ext cx="6788150" cy="533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latin typeface="+mn-ea"/>
                <a:ea typeface="+mn-ea"/>
              </a:rPr>
              <a:t>结构体</a:t>
            </a:r>
            <a:r>
              <a:rPr lang="zh-CN" altLang="en-US" sz="3600" dirty="0">
                <a:latin typeface="+mn-ea"/>
              </a:rPr>
              <a:t>指针</a:t>
            </a:r>
            <a:r>
              <a:rPr lang="zh-CN" altLang="en-US" sz="3600" dirty="0" smtClean="0">
                <a:latin typeface="+mn-ea"/>
                <a:ea typeface="+mn-ea"/>
              </a:rPr>
              <a:t>变量作为函数参数</a:t>
            </a:r>
            <a:endParaRPr lang="zh-CN" altLang="en-US" sz="3600" dirty="0" smtClean="0">
              <a:latin typeface="+mn-ea"/>
              <a:ea typeface="+mn-ea"/>
            </a:endParaRPr>
          </a:p>
        </p:txBody>
      </p:sp>
      <p:sp>
        <p:nvSpPr>
          <p:cNvPr id="25" name="TextBox 12"/>
          <p:cNvSpPr txBox="1">
            <a:spLocks noChangeArrowheads="1"/>
          </p:cNvSpPr>
          <p:nvPr/>
        </p:nvSpPr>
        <p:spPr bwMode="auto">
          <a:xfrm>
            <a:off x="6802120" y="1988820"/>
            <a:ext cx="377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B0F0"/>
                </a:solidFill>
              </a:rPr>
              <a:t>t</a:t>
            </a:r>
            <a:endParaRPr lang="en-US" altLang="zh-CN" sz="2400" b="1" dirty="0">
              <a:solidFill>
                <a:srgbClr val="00B0F0"/>
              </a:solidFill>
            </a:endParaRPr>
          </a:p>
        </p:txBody>
      </p:sp>
      <p:graphicFrame>
        <p:nvGraphicFramePr>
          <p:cNvPr id="26" name="Group 5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828780" y="4129424"/>
          <a:ext cx="3071812" cy="1891864"/>
        </p:xfrm>
        <a:graphic>
          <a:graphicData uri="http://schemas.openxmlformats.org/drawingml/2006/table">
            <a:tbl>
              <a:tblPr/>
              <a:tblGrid>
                <a:gridCol w="1344613"/>
                <a:gridCol w="1727199"/>
              </a:tblGrid>
              <a:tr h="428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7                   0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2002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…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...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7043092" y="4700924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num</a:t>
            </a:r>
            <a:endParaRPr lang="zh-CN" altLang="en-US" b="1" dirty="0"/>
          </a:p>
        </p:txBody>
      </p:sp>
      <p:sp>
        <p:nvSpPr>
          <p:cNvPr id="28" name="Text Box 48"/>
          <p:cNvSpPr txBox="1">
            <a:spLocks noChangeArrowheads="1"/>
          </p:cNvSpPr>
          <p:nvPr/>
        </p:nvSpPr>
        <p:spPr bwMode="auto">
          <a:xfrm>
            <a:off x="6042967" y="4843799"/>
            <a:ext cx="6429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 err="1" smtClean="0">
                <a:solidFill>
                  <a:srgbClr val="FF0000"/>
                </a:solidFill>
              </a:rPr>
              <a:t>stu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043092" y="5272424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/>
              <a:t>name[0]</a:t>
            </a:r>
            <a:endParaRPr lang="zh-CN" altLang="en-US" b="1" dirty="0"/>
          </a:p>
        </p:txBody>
      </p:sp>
      <p:sp>
        <p:nvSpPr>
          <p:cNvPr id="30" name="左大括号 29"/>
          <p:cNvSpPr/>
          <p:nvPr/>
        </p:nvSpPr>
        <p:spPr>
          <a:xfrm>
            <a:off x="6614467" y="4558049"/>
            <a:ext cx="142875" cy="1000125"/>
          </a:xfrm>
          <a:prstGeom prst="leftBrace">
            <a:avLst/>
          </a:prstGeom>
          <a:ln w="254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zh-CN" altLang="en-US" b="1" dirty="0">
              <a:solidFill>
                <a:srgbClr val="FF339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18523" y="2060848"/>
            <a:ext cx="12699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2000</a:t>
            </a:r>
            <a:endParaRPr lang="zh-CN" altLang="en-US" b="1" dirty="0"/>
          </a:p>
        </p:txBody>
      </p:sp>
      <p:cxnSp>
        <p:nvCxnSpPr>
          <p:cNvPr id="5" name="肘形连接符 4"/>
          <p:cNvCxnSpPr>
            <a:stCxn id="2" idx="3"/>
          </p:cNvCxnSpPr>
          <p:nvPr/>
        </p:nvCxnSpPr>
        <p:spPr>
          <a:xfrm>
            <a:off x="8388424" y="2245514"/>
            <a:ext cx="504056" cy="2455410"/>
          </a:xfrm>
          <a:prstGeom prst="bentConnector2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57"/>
          <p:cNvSpPr txBox="1">
            <a:spLocks noChangeArrowheads="1"/>
          </p:cNvSpPr>
          <p:nvPr/>
        </p:nvSpPr>
        <p:spPr bwMode="auto">
          <a:xfrm>
            <a:off x="5554840" y="4365104"/>
            <a:ext cx="1150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单向赋值</a:t>
            </a:r>
            <a:endParaRPr lang="zh-CN" altLang="en-US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4"/>
          <p:cNvSpPr txBox="1"/>
          <p:nvPr/>
        </p:nvSpPr>
        <p:spPr bwMode="auto">
          <a:xfrm>
            <a:off x="2484438" y="260350"/>
            <a:ext cx="63246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r" eaLnBrk="0" hangingPunct="0">
              <a:defRPr/>
            </a:pPr>
            <a:r>
              <a:rPr lang="zh-CN" altLang="en-US" sz="4400" ker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举例</a:t>
            </a:r>
            <a:endParaRPr lang="zh-CN" altLang="en-US" sz="4400" ker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250825" y="1412875"/>
            <a:ext cx="8604250" cy="54451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 &lt;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student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char name[10];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float score[3];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800" b="1" dirty="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={12, “Li”,67.5,89,78.6};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main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)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  void p(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student s);     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函数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声明</a:t>
            </a:r>
            <a:b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</a:b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800" b="1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0;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         </a:t>
            </a:r>
            <a:r>
              <a:rPr lang="en-US" altLang="zh-CN" sz="24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结构体变量做参数</a:t>
            </a:r>
            <a:b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p(</a:t>
            </a:r>
            <a:r>
              <a:rPr lang="en-US" altLang="zh-CN" sz="2800" b="1" dirty="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student 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(“%d, %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s,%f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”,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s.num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s.name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s.score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[0]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251717" y="-26988"/>
            <a:ext cx="8640763" cy="14398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l">
              <a:lnSpc>
                <a:spcPct val="11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有一个结构体变量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，内含学生学号、姓名和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门课程的成绩。在函数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中输出学号、姓名和第一门课程分数。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用结构体变量作函数参数。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8229600" cy="504103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声明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结构体类型的一般格式为：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r>
              <a:rPr lang="en-US" altLang="zh-CN" sz="4000" b="1" dirty="0" err="1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结构体名</a:t>
            </a:r>
            <a:endParaRPr lang="zh-CN" altLang="en-US" b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</a:t>
            </a:r>
            <a:r>
              <a:rPr lang="en-US" altLang="zh-CN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b="1" dirty="0" smtClean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数据类型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 成员名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   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数据类型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 成员名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　            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数据类型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 成员名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结构体类型声明是一条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，故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分号不能省略</a:t>
            </a:r>
            <a:endParaRPr lang="zh-CN" altLang="en-US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结构体类型可以包含多个成员项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39888" y="303312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结构体类型</a:t>
            </a:r>
            <a:r>
              <a:rPr lang="zh-CN" altLang="en-US" sz="3600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的声明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467544" y="1124744"/>
            <a:ext cx="8353052" cy="5268094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l">
              <a:lnSpc>
                <a:spcPct val="95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student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char name[20];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float score[3];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={12, “Li”, 67.5,89,78.6};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main()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 void p(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student  * t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    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函数</a:t>
            </a:r>
            <a:r>
              <a:rPr lang="zh-CN" altLang="en-US" sz="24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声明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p(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sz="2800" b="1" dirty="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  return 0; 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       //</a:t>
            </a:r>
            <a:r>
              <a:rPr lang="zh-CN" altLang="en-US" sz="2400" dirty="0" smtClean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结构体变量地址做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参数</a:t>
            </a:r>
            <a:br>
              <a:rPr lang="en-US" altLang="zh-CN" sz="24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</a:b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p(</a:t>
            </a:r>
            <a:r>
              <a:rPr lang="en-US" altLang="zh-CN" sz="2400" b="1" dirty="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student *t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(“%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d, %s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%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d” ,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t-&gt;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t-&gt;name, t-&gt;score[0]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467544" y="260648"/>
            <a:ext cx="8353052" cy="863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eaLnBrk="0" hangingPunct="0"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l">
              <a:lnSpc>
                <a:spcPct val="95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例：将上题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改用结构体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指针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变量作参数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2348731"/>
            <a:ext cx="3868738" cy="2736453"/>
          </a:xfrm>
        </p:spPr>
        <p:txBody>
          <a:bodyPr/>
          <a:lstStyle/>
          <a:p>
            <a:pPr marL="443230" lvl="1" indent="-257175" latinLnBrk="0">
              <a:spcBef>
                <a:spcPts val="1200"/>
              </a:spcBef>
            </a:pPr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结构体数据类型</a:t>
            </a:r>
            <a:endParaRPr lang="en-US" altLang="zh-CN" sz="32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443230" lvl="1" indent="-257175" latinLnBrk="0">
              <a:spcBef>
                <a:spcPts val="1200"/>
              </a:spcBef>
            </a:pPr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结构体变量</a:t>
            </a:r>
            <a:endParaRPr lang="en-US" altLang="zh-CN" sz="32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443230" lvl="1" indent="-257175" latinLnBrk="0">
              <a:spcBef>
                <a:spcPts val="1200"/>
              </a:spcBef>
            </a:pPr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结构体与数组</a:t>
            </a:r>
            <a:endParaRPr lang="en-US" altLang="zh-CN" sz="32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443230" lvl="1" indent="-257175" latinLnBrk="0">
              <a:spcBef>
                <a:spcPts val="1200"/>
              </a:spcBef>
            </a:pPr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结构体与指针</a:t>
            </a:r>
            <a:endParaRPr lang="zh-CN" altLang="en-US" sz="32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443230" lvl="1" indent="-257175" latinLnBrk="0">
              <a:spcBef>
                <a:spcPts val="1200"/>
              </a:spcBef>
            </a:pPr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结构体与函数</a:t>
            </a:r>
            <a:endParaRPr lang="zh-CN" altLang="en-US" sz="32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1203" name="标题 3"/>
          <p:cNvSpPr>
            <a:spLocks noGrp="1"/>
          </p:cNvSpPr>
          <p:nvPr>
            <p:ph type="title"/>
          </p:nvPr>
        </p:nvSpPr>
        <p:spPr>
          <a:xfrm>
            <a:off x="2484438" y="375320"/>
            <a:ext cx="6324600" cy="533400"/>
          </a:xfrm>
        </p:spPr>
        <p:txBody>
          <a:bodyPr/>
          <a:lstStyle/>
          <a:p>
            <a:r>
              <a:rPr lang="zh-CN" altLang="en-US" dirty="0" smtClean="0"/>
              <a:t>结构体小结</a:t>
            </a:r>
            <a:endParaRPr lang="zh-CN" altLang="en-US" dirty="0" smtClean="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4392613" y="1754188"/>
            <a:ext cx="4500562" cy="448310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err="1">
                <a:solidFill>
                  <a:srgbClr val="FF0000"/>
                </a:solidFill>
              </a:rPr>
              <a:t>struct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</a:rPr>
              <a:t>date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rgbClr val="A50021"/>
                </a:solidFill>
              </a:rPr>
              <a:t>	</a:t>
            </a:r>
            <a:r>
              <a:rPr lang="en-US" altLang="zh-CN" sz="2400" b="1" dirty="0">
                <a:solidFill>
                  <a:schemeClr val="tx1"/>
                </a:solidFill>
              </a:rPr>
              <a:t>{  </a:t>
            </a:r>
            <a:r>
              <a:rPr lang="en-US" altLang="zh-CN" sz="2400" b="1" dirty="0" err="1">
                <a:solidFill>
                  <a:schemeClr val="tx1"/>
                </a:solidFill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</a:rPr>
              <a:t> month;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</a:rPr>
              <a:t>	    </a:t>
            </a:r>
            <a:r>
              <a:rPr lang="en-US" altLang="zh-CN" sz="2400" b="1" dirty="0" err="1">
                <a:solidFill>
                  <a:schemeClr val="tx1"/>
                </a:solidFill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</a:rPr>
              <a:t> day;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</a:rPr>
              <a:t>	    </a:t>
            </a:r>
            <a:r>
              <a:rPr lang="en-US" altLang="zh-CN" sz="2400" b="1" dirty="0" err="1">
                <a:solidFill>
                  <a:schemeClr val="tx1"/>
                </a:solidFill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</a:rPr>
              <a:t> year;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</a:rPr>
              <a:t>	};</a:t>
            </a:r>
            <a:r>
              <a:rPr lang="zh-CN" altLang="en-US" sz="2400" b="1" dirty="0">
                <a:solidFill>
                  <a:schemeClr val="tx1"/>
                </a:solidFill>
              </a:rPr>
              <a:t>　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eaLnBrk="1" hangingPunct="1"/>
            <a:endParaRPr lang="en-US" altLang="zh-CN" sz="2400" b="1" dirty="0">
              <a:solidFill>
                <a:srgbClr val="A50021"/>
              </a:solidFill>
            </a:endParaRPr>
          </a:p>
          <a:p>
            <a:pPr eaLnBrk="1" hangingPunct="1"/>
            <a:r>
              <a:rPr lang="en-US" altLang="zh-CN" sz="2400" b="1" dirty="0" err="1">
                <a:solidFill>
                  <a:srgbClr val="FF0000"/>
                </a:solidFill>
              </a:rPr>
              <a:t>struct</a:t>
            </a:r>
            <a:r>
              <a:rPr lang="en-US" altLang="zh-CN" sz="2400" b="1" dirty="0">
                <a:solidFill>
                  <a:srgbClr val="A50021"/>
                </a:solidFill>
              </a:rPr>
              <a:t>  Student</a:t>
            </a:r>
            <a:endParaRPr lang="en-US" altLang="zh-CN" sz="2400" b="1" dirty="0">
              <a:solidFill>
                <a:srgbClr val="009900"/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rgbClr val="A50021"/>
                </a:solidFill>
              </a:rPr>
              <a:t>	</a:t>
            </a:r>
            <a:r>
              <a:rPr lang="en-US" altLang="zh-CN" sz="2400" b="1" dirty="0">
                <a:solidFill>
                  <a:schemeClr val="tx1"/>
                </a:solidFill>
              </a:rPr>
              <a:t>{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</a:rPr>
              <a:t>	      char  name[20]</a:t>
            </a:r>
            <a:r>
              <a:rPr lang="zh-CN" altLang="en-US" sz="2400" b="1" dirty="0">
                <a:solidFill>
                  <a:schemeClr val="tx1"/>
                </a:solidFill>
              </a:rPr>
              <a:t>；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sz="2400" b="1" dirty="0">
                <a:solidFill>
                  <a:schemeClr val="tx1"/>
                </a:solidFill>
              </a:rPr>
              <a:t>	      </a:t>
            </a:r>
            <a:r>
              <a:rPr lang="en-US" altLang="zh-CN" sz="2400" b="1" dirty="0">
                <a:solidFill>
                  <a:schemeClr val="tx1"/>
                </a:solidFill>
              </a:rPr>
              <a:t>char  sex</a:t>
            </a:r>
            <a:r>
              <a:rPr lang="zh-CN" altLang="en-US" sz="2400" b="1" dirty="0">
                <a:solidFill>
                  <a:schemeClr val="tx1"/>
                </a:solidFill>
              </a:rPr>
              <a:t>；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sz="2400" b="1" dirty="0">
                <a:solidFill>
                  <a:srgbClr val="A50021"/>
                </a:solidFill>
              </a:rPr>
              <a:t>	　  </a:t>
            </a:r>
            <a:r>
              <a:rPr lang="en-US" altLang="zh-CN" sz="2400" b="1" dirty="0" err="1">
                <a:solidFill>
                  <a:srgbClr val="FF0000"/>
                </a:solidFill>
              </a:rPr>
              <a:t>struct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009900"/>
                </a:solidFill>
              </a:rPr>
              <a:t>date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</a:rPr>
              <a:t>birthday;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rgbClr val="A50021"/>
                </a:solidFill>
              </a:rPr>
              <a:t>	</a:t>
            </a:r>
            <a:r>
              <a:rPr lang="en-US" altLang="zh-CN" sz="2400" b="1" dirty="0">
                <a:solidFill>
                  <a:schemeClr val="tx1"/>
                </a:solidFill>
              </a:rPr>
              <a:t>}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</a:rPr>
              <a:t>e1,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*p = &amp;e1</a:t>
            </a:r>
            <a:r>
              <a:rPr lang="en-US" altLang="zh-CN" sz="2400" b="1" dirty="0">
                <a:solidFill>
                  <a:schemeClr val="tx1"/>
                </a:solidFill>
              </a:rPr>
              <a:t>;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08" y="1499171"/>
            <a:ext cx="4067944" cy="5098181"/>
          </a:xfrm>
        </p:spPr>
        <p:txBody>
          <a:bodyPr/>
          <a:lstStyle/>
          <a:p>
            <a:pPr marL="0" indent="186055">
              <a:spcBef>
                <a:spcPts val="0"/>
              </a:spcBef>
            </a:pPr>
            <a:r>
              <a:rPr lang="en-US" altLang="zh-CN" sz="2800" b="1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Student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代表一种特定的</a:t>
            </a:r>
            <a:r>
              <a:rPr lang="zh-CN" altLang="en-US" sz="2800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结构体类型</a:t>
            </a:r>
            <a:endParaRPr lang="en-US" altLang="zh-CN" sz="2800" dirty="0" smtClean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230" lvl="2" indent="-171450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用户可以用关键字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struct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定义许多不同的结构体类型，可以有不同的结构体类型名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如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date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Student)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和成员项</a:t>
            </a:r>
            <a:endParaRPr lang="zh-CN" altLang="en-US" sz="2000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443230" lvl="2" indent="-171450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这和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基本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类型不同，在基本类型中，一种数据类型只有一个类型名，如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黑体" panose="02010609060101010101" pitchFamily="2" charset="-122"/>
              </a:rPr>
              <a:t>int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float</a:t>
            </a:r>
            <a:endParaRPr lang="zh-CN" altLang="en-US" sz="2000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spcBef>
                <a:spcPts val="0"/>
              </a:spcBef>
            </a:pPr>
            <a:endParaRPr lang="zh-CN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结构体成员的类型，也可以是一个已经定义过的结构体类型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500563" y="1558925"/>
            <a:ext cx="4500562" cy="4848225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err="1">
                <a:solidFill>
                  <a:srgbClr val="FF0000"/>
                </a:solidFill>
              </a:rPr>
              <a:t>struct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</a:rPr>
              <a:t>date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rgbClr val="A50021"/>
                </a:solidFill>
              </a:rPr>
              <a:t>	</a:t>
            </a:r>
            <a:r>
              <a:rPr lang="en-US" altLang="zh-CN" sz="2400" b="1" dirty="0">
                <a:solidFill>
                  <a:schemeClr val="tx1"/>
                </a:solidFill>
              </a:rPr>
              <a:t>{  </a:t>
            </a:r>
            <a:r>
              <a:rPr lang="en-US" altLang="zh-CN" sz="2400" b="1" dirty="0" err="1">
                <a:solidFill>
                  <a:schemeClr val="tx1"/>
                </a:solidFill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</a:rPr>
              <a:t> month;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</a:rPr>
              <a:t>	    </a:t>
            </a:r>
            <a:r>
              <a:rPr lang="en-US" altLang="zh-CN" sz="2400" b="1" dirty="0" err="1">
                <a:solidFill>
                  <a:schemeClr val="tx1"/>
                </a:solidFill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</a:rPr>
              <a:t> day;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</a:rPr>
              <a:t>	    </a:t>
            </a:r>
            <a:r>
              <a:rPr lang="en-US" altLang="zh-CN" sz="2400" b="1" dirty="0" err="1">
                <a:solidFill>
                  <a:schemeClr val="tx1"/>
                </a:solidFill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</a:rPr>
              <a:t> year;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</a:rPr>
              <a:t>	};</a:t>
            </a:r>
            <a:r>
              <a:rPr lang="zh-CN" altLang="en-US" sz="2400" b="1" dirty="0">
                <a:solidFill>
                  <a:schemeClr val="tx1"/>
                </a:solidFill>
              </a:rPr>
              <a:t>　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eaLnBrk="1" hangingPunct="1"/>
            <a:endParaRPr lang="en-US" altLang="zh-CN" sz="2400" b="1" dirty="0">
              <a:solidFill>
                <a:srgbClr val="A50021"/>
              </a:solidFill>
            </a:endParaRPr>
          </a:p>
          <a:p>
            <a:pPr eaLnBrk="1" hangingPunct="1"/>
            <a:r>
              <a:rPr lang="en-US" altLang="zh-CN" sz="2400" b="1" dirty="0" err="1">
                <a:solidFill>
                  <a:srgbClr val="FF0000"/>
                </a:solidFill>
              </a:rPr>
              <a:t>struct</a:t>
            </a:r>
            <a:r>
              <a:rPr lang="en-US" altLang="zh-CN" sz="2400" b="1" dirty="0">
                <a:solidFill>
                  <a:schemeClr val="tx1"/>
                </a:solidFill>
              </a:rPr>
              <a:t>  </a:t>
            </a:r>
            <a:r>
              <a:rPr lang="en-US" altLang="zh-CN" sz="2400" b="1" dirty="0">
                <a:solidFill>
                  <a:srgbClr val="00B050"/>
                </a:solidFill>
              </a:rPr>
              <a:t>Student</a:t>
            </a:r>
            <a:endParaRPr lang="en-US" altLang="zh-CN" sz="2400" b="1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</a:rPr>
              <a:t>	{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</a:rPr>
              <a:t>	      char  name[20]</a:t>
            </a:r>
            <a:r>
              <a:rPr lang="zh-CN" altLang="en-US" sz="2400" b="1" dirty="0">
                <a:solidFill>
                  <a:schemeClr val="tx1"/>
                </a:solidFill>
              </a:rPr>
              <a:t>；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sz="2400" b="1" dirty="0">
                <a:solidFill>
                  <a:schemeClr val="tx1"/>
                </a:solidFill>
              </a:rPr>
              <a:t>	      </a:t>
            </a:r>
            <a:r>
              <a:rPr lang="en-US" altLang="zh-CN" sz="2400" b="1" dirty="0">
                <a:solidFill>
                  <a:schemeClr val="tx1"/>
                </a:solidFill>
              </a:rPr>
              <a:t>char  sex</a:t>
            </a:r>
            <a:r>
              <a:rPr lang="zh-CN" altLang="en-US" sz="2400" b="1" dirty="0">
                <a:solidFill>
                  <a:schemeClr val="tx1"/>
                </a:solidFill>
              </a:rPr>
              <a:t>；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sz="2400" b="1" dirty="0">
                <a:solidFill>
                  <a:srgbClr val="A50021"/>
                </a:solidFill>
              </a:rPr>
              <a:t>	　  </a:t>
            </a:r>
            <a:r>
              <a:rPr lang="en-US" altLang="zh-CN" sz="2400" b="1" dirty="0" err="1">
                <a:solidFill>
                  <a:srgbClr val="FF0000"/>
                </a:solidFill>
              </a:rPr>
              <a:t>struct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009900"/>
                </a:solidFill>
              </a:rPr>
              <a:t>date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</a:rPr>
              <a:t>birthday;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rgbClr val="A50021"/>
                </a:solidFill>
              </a:rPr>
              <a:t>	</a:t>
            </a:r>
            <a:r>
              <a:rPr lang="en-US" altLang="zh-CN" sz="2400" b="1" dirty="0">
                <a:solidFill>
                  <a:schemeClr val="tx1"/>
                </a:solidFill>
              </a:rPr>
              <a:t>      char  address[40];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</a:rPr>
              <a:t>	};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8195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39888" y="303312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结构体类型</a:t>
            </a:r>
            <a:r>
              <a:rPr lang="zh-CN" altLang="en-US" sz="3600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的声明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989138"/>
            <a:ext cx="4895850" cy="3209925"/>
          </a:xfrm>
        </p:spPr>
        <p:txBody>
          <a:bodyPr/>
          <a:lstStyle/>
          <a:p>
            <a:pPr lvl="1" latinLnBrk="0">
              <a:spcBef>
                <a:spcPts val="1200"/>
              </a:spcBef>
            </a:pPr>
            <a:r>
              <a:rPr lang="zh-CN" altLang="en-US" sz="3200" dirty="0" smtClean="0">
                <a:ea typeface="黑体" panose="02010609060101010101" pitchFamily="2" charset="-122"/>
              </a:rPr>
              <a:t>结构体数据类型</a:t>
            </a:r>
            <a:endParaRPr lang="en-US" altLang="zh-CN" sz="3200" dirty="0" smtClean="0">
              <a:ea typeface="黑体" panose="02010609060101010101" pitchFamily="2" charset="-122"/>
            </a:endParaRPr>
          </a:p>
          <a:p>
            <a:pPr lvl="1" latinLnBrk="0">
              <a:spcBef>
                <a:spcPts val="1200"/>
              </a:spcBef>
            </a:pPr>
            <a:r>
              <a:rPr lang="zh-CN" altLang="en-US" sz="3200" dirty="0" smtClean="0">
                <a:solidFill>
                  <a:srgbClr val="FF0000"/>
                </a:solidFill>
                <a:ea typeface="黑体" panose="02010609060101010101" pitchFamily="2" charset="-122"/>
              </a:rPr>
              <a:t>结构体变量</a:t>
            </a:r>
            <a:endParaRPr lang="en-US" altLang="zh-CN" sz="3200" dirty="0" smtClean="0">
              <a:solidFill>
                <a:srgbClr val="FF0000"/>
              </a:solidFill>
              <a:ea typeface="黑体" panose="02010609060101010101" pitchFamily="2" charset="-122"/>
            </a:endParaRPr>
          </a:p>
          <a:p>
            <a:pPr lvl="1" latinLnBrk="0">
              <a:spcBef>
                <a:spcPts val="1200"/>
              </a:spcBef>
            </a:pPr>
            <a:r>
              <a:rPr lang="zh-CN" altLang="en-US" sz="3200" dirty="0" smtClean="0">
                <a:ea typeface="黑体" panose="02010609060101010101" pitchFamily="2" charset="-122"/>
              </a:rPr>
              <a:t>结构体与数组</a:t>
            </a:r>
            <a:endParaRPr lang="en-US" altLang="zh-CN" sz="3200" dirty="0" smtClean="0">
              <a:ea typeface="黑体" panose="02010609060101010101" pitchFamily="2" charset="-122"/>
            </a:endParaRPr>
          </a:p>
          <a:p>
            <a:pPr lvl="1" latinLnBrk="0">
              <a:spcBef>
                <a:spcPts val="1200"/>
              </a:spcBef>
            </a:pPr>
            <a:r>
              <a:rPr lang="zh-CN" altLang="en-US" sz="3200" dirty="0" smtClean="0">
                <a:ea typeface="黑体" panose="02010609060101010101" pitchFamily="2" charset="-122"/>
              </a:rPr>
              <a:t>结构体与指针</a:t>
            </a:r>
            <a:endParaRPr lang="zh-CN" altLang="en-US" sz="3200" dirty="0" smtClean="0">
              <a:ea typeface="黑体" panose="02010609060101010101" pitchFamily="2" charset="-122"/>
            </a:endParaRPr>
          </a:p>
          <a:p>
            <a:pPr lvl="1" latinLnBrk="0">
              <a:spcBef>
                <a:spcPts val="1200"/>
              </a:spcBef>
            </a:pPr>
            <a:r>
              <a:rPr lang="zh-CN" altLang="en-US" sz="3200" dirty="0" smtClean="0">
                <a:ea typeface="黑体" panose="02010609060101010101" pitchFamily="2" charset="-122"/>
              </a:rPr>
              <a:t>结构体与函数</a:t>
            </a:r>
            <a:endParaRPr lang="zh-CN" altLang="en-US" sz="3200" dirty="0" smtClean="0">
              <a:ea typeface="黑体" panose="0201060906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11865" y="4535943"/>
            <a:ext cx="2632943" cy="200531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FFFF"/>
                </a:solidFill>
                <a:ea typeface="黑体" panose="02010609060101010101" pitchFamily="2" charset="-122"/>
              </a:rPr>
              <a:t>掌握：</a:t>
            </a:r>
            <a:endParaRPr lang="en-US" altLang="zh-CN" sz="2400" b="1">
              <a:solidFill>
                <a:srgbClr val="FFFFFF"/>
              </a:solidFill>
              <a:ea typeface="黑体" panose="0201060906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FFFFFF"/>
                </a:solidFill>
                <a:ea typeface="黑体" panose="02010609060101010101" pitchFamily="2" charset="-122"/>
              </a:rPr>
              <a:t>如何定义</a:t>
            </a:r>
            <a:endParaRPr lang="en-US" altLang="zh-CN" sz="2400" b="1">
              <a:solidFill>
                <a:srgbClr val="FFFFFF"/>
              </a:solidFill>
              <a:ea typeface="黑体" panose="0201060906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FFFFFF"/>
                </a:solidFill>
                <a:ea typeface="黑体" panose="02010609060101010101" pitchFamily="2" charset="-122"/>
              </a:rPr>
              <a:t>存储结构</a:t>
            </a:r>
            <a:endParaRPr lang="en-US" altLang="zh-CN" sz="2400" b="1">
              <a:solidFill>
                <a:srgbClr val="FFFFFF"/>
              </a:solidFill>
              <a:ea typeface="黑体" panose="0201060906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FFFFFF"/>
                </a:solidFill>
                <a:ea typeface="黑体" panose="02010609060101010101" pitchFamily="2" charset="-122"/>
              </a:rPr>
              <a:t>引用（使用）</a:t>
            </a:r>
            <a:endParaRPr lang="en-US" altLang="zh-CN" sz="2400" b="1">
              <a:solidFill>
                <a:srgbClr val="FFFFFF"/>
              </a:solidFill>
              <a:ea typeface="黑体" panose="0201060906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FFFFFF"/>
                </a:solidFill>
                <a:ea typeface="黑体" panose="02010609060101010101" pitchFamily="2" charset="-122"/>
              </a:rPr>
              <a:t>初始化</a:t>
            </a:r>
            <a:endParaRPr lang="zh-CN" altLang="en-US" sz="2400" b="1">
              <a:solidFill>
                <a:srgbClr val="FFFFFF"/>
              </a:solidFill>
              <a:ea typeface="黑体" panose="02010609060101010101" pitchFamily="2" charset="-122"/>
            </a:endParaRPr>
          </a:p>
        </p:txBody>
      </p:sp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2639888" y="260350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结构体数据类型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711450" y="260350"/>
            <a:ext cx="6324600" cy="533400"/>
          </a:xfrm>
        </p:spPr>
        <p:txBody>
          <a:bodyPr/>
          <a:lstStyle/>
          <a:p>
            <a:r>
              <a:rPr lang="zh-CN" altLang="en-US" sz="3600" dirty="0" smtClean="0">
                <a:latin typeface="黑体" panose="02010609060101010101" pitchFamily="2" charset="-122"/>
              </a:rPr>
              <a:t>结构体类型变量的定义</a:t>
            </a:r>
            <a:endParaRPr lang="zh-CN" altLang="en-US" sz="3600" dirty="0" smtClean="0">
              <a:latin typeface="黑体" panose="02010609060101010101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8" y="1663700"/>
            <a:ext cx="5072062" cy="4502150"/>
          </a:xfrm>
        </p:spPr>
        <p:txBody>
          <a:bodyPr/>
          <a:lstStyle/>
          <a:p>
            <a:r>
              <a:rPr lang="zh-CN" altLang="en-US" sz="2800" dirty="0" smtClean="0">
                <a:latin typeface="黑体" panose="02010609060101010101" pitchFamily="2" charset="-122"/>
              </a:rPr>
              <a:t>结构体类型和结构体类型变量是两个不同的概念</a:t>
            </a:r>
            <a:endParaRPr lang="zh-CN" altLang="en-US" sz="2800" dirty="0" smtClean="0">
              <a:latin typeface="黑体" panose="02010609060101010101" pitchFamily="2" charset="-122"/>
            </a:endParaRPr>
          </a:p>
          <a:p>
            <a:pPr lvl="1"/>
            <a:r>
              <a:rPr lang="zh-CN" altLang="en-US" sz="2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结构体类型给出结构体模式，即结构体所具有的成员个数和类型，如：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Student</a:t>
            </a:r>
            <a:endParaRPr lang="zh-CN" altLang="en-US" sz="24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/>
            <a:r>
              <a:rPr lang="zh-CN" altLang="en-US" sz="2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结构体变量是具有某种结构体类型的变量，如：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e1, e2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/>
            <a:endParaRPr lang="zh-CN" altLang="en-US" sz="24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sz="2800" dirty="0" smtClean="0">
                <a:latin typeface="黑体" panose="02010609060101010101" pitchFamily="2" charset="-122"/>
              </a:rPr>
              <a:t>必须先声明结构体类型，再定义结构体变量</a:t>
            </a:r>
            <a:endParaRPr lang="zh-CN" altLang="en-US" sz="2800" dirty="0" smtClean="0">
              <a:latin typeface="黑体" panose="02010609060101010101" pitchFamily="2" charset="-122"/>
            </a:endParaRPr>
          </a:p>
          <a:p>
            <a:endParaRPr lang="zh-CN" altLang="en-US" sz="2400" dirty="0" smtClean="0">
              <a:latin typeface="黑体" panose="02010609060101010101" pitchFamily="2" charset="-122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5148263" y="2322513"/>
            <a:ext cx="3924300" cy="329184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err="1">
                <a:solidFill>
                  <a:srgbClr val="FF3300"/>
                </a:solidFill>
              </a:rPr>
              <a:t>struct</a:t>
            </a:r>
            <a:r>
              <a:rPr lang="en-US" altLang="zh-CN" sz="2000" b="1" dirty="0">
                <a:solidFill>
                  <a:srgbClr val="FF3300"/>
                </a:solidFill>
              </a:rPr>
              <a:t>  Student       </a:t>
            </a:r>
            <a:r>
              <a:rPr lang="en-US" altLang="zh-CN" sz="2000" b="1" dirty="0">
                <a:solidFill>
                  <a:schemeClr val="tx1"/>
                </a:solidFill>
              </a:rPr>
              <a:t>//</a:t>
            </a:r>
            <a:r>
              <a:rPr lang="zh-CN" altLang="zh-CN" sz="2000" b="1" dirty="0">
                <a:solidFill>
                  <a:schemeClr val="tx1"/>
                </a:solidFill>
              </a:rPr>
              <a:t>声明类型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000" b="1" dirty="0" smtClean="0">
                <a:solidFill>
                  <a:schemeClr val="tx1"/>
                </a:solidFill>
              </a:rPr>
              <a:t>{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000" b="1" dirty="0" smtClean="0">
                <a:solidFill>
                  <a:schemeClr val="tx1"/>
                </a:solidFill>
              </a:rPr>
              <a:t>     </a:t>
            </a:r>
            <a:r>
              <a:rPr lang="en-US" altLang="zh-CN" sz="2000" b="1" dirty="0">
                <a:solidFill>
                  <a:schemeClr val="tx1"/>
                </a:solidFill>
              </a:rPr>
              <a:t>char  name[20]</a:t>
            </a:r>
            <a:r>
              <a:rPr lang="zh-CN" altLang="en-US" sz="2000" b="1" dirty="0">
                <a:solidFill>
                  <a:schemeClr val="tx1"/>
                </a:solidFill>
              </a:rPr>
              <a:t>；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sz="2000" b="1" dirty="0" smtClean="0">
                <a:solidFill>
                  <a:schemeClr val="tx1"/>
                </a:solidFill>
              </a:rPr>
              <a:t>      </a:t>
            </a:r>
            <a:r>
              <a:rPr lang="en-US" altLang="zh-CN" sz="2000" b="1" dirty="0">
                <a:solidFill>
                  <a:schemeClr val="tx1"/>
                </a:solidFill>
              </a:rPr>
              <a:t>char  sex</a:t>
            </a:r>
            <a:r>
              <a:rPr lang="zh-CN" altLang="en-US" sz="2000" b="1" dirty="0">
                <a:solidFill>
                  <a:schemeClr val="tx1"/>
                </a:solidFill>
              </a:rPr>
              <a:t>；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sz="2000" b="1" dirty="0">
                <a:solidFill>
                  <a:schemeClr val="tx1"/>
                </a:solidFill>
              </a:rPr>
              <a:t>　  </a:t>
            </a:r>
            <a:r>
              <a:rPr lang="en-US" altLang="zh-CN" sz="2000" b="1" dirty="0" err="1">
                <a:solidFill>
                  <a:schemeClr val="tx1"/>
                </a:solidFill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</a:rPr>
              <a:t>  age;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</a:rPr>
              <a:t>};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eaLnBrk="1" hangingPunct="1"/>
            <a:endParaRPr lang="en-US" altLang="zh-CN" sz="2000" b="1" dirty="0">
              <a:solidFill>
                <a:schemeClr val="tx1"/>
              </a:solidFill>
              <a:sym typeface="+mn-ea"/>
            </a:endParaRPr>
          </a:p>
          <a:p>
            <a:pPr eaLnBrk="1" hangingPunct="1"/>
            <a:endParaRPr lang="en-US" altLang="zh-CN" sz="2000" b="1" dirty="0">
              <a:solidFill>
                <a:schemeClr val="tx1"/>
              </a:solidFill>
              <a:sym typeface="+mn-ea"/>
            </a:endParaRPr>
          </a:p>
          <a:p>
            <a:pPr eaLnBrk="1" hangingPunct="1"/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用声明的类型定义变量</a:t>
            </a:r>
            <a:r>
              <a:rPr lang="en-US" altLang="en-US" sz="2000" b="1" dirty="0">
                <a:solidFill>
                  <a:schemeClr val="tx1"/>
                </a:solidFill>
                <a:sym typeface="+mn-ea"/>
              </a:rPr>
              <a:t>e1, e2</a:t>
            </a:r>
            <a:endParaRPr lang="en-US" altLang="zh-CN" sz="2000" b="1" dirty="0">
              <a:solidFill>
                <a:srgbClr val="A50021"/>
              </a:solidFill>
            </a:endParaRPr>
          </a:p>
          <a:p>
            <a:pPr eaLnBrk="1" hangingPunct="1"/>
            <a:r>
              <a:rPr lang="en-US" altLang="zh-CN" sz="2000" b="1" dirty="0" err="1">
                <a:solidFill>
                  <a:srgbClr val="FF0000"/>
                </a:solidFill>
              </a:rPr>
              <a:t>struct</a:t>
            </a:r>
            <a:r>
              <a:rPr lang="en-US" altLang="zh-CN" sz="2000" b="1" dirty="0">
                <a:solidFill>
                  <a:srgbClr val="FF0000"/>
                </a:solidFill>
              </a:rPr>
              <a:t> Student </a:t>
            </a:r>
            <a:r>
              <a:rPr lang="en-US" altLang="zh-CN" sz="2800" b="1" dirty="0">
                <a:solidFill>
                  <a:srgbClr val="00B050"/>
                </a:solidFill>
              </a:rPr>
              <a:t>e1, e2</a:t>
            </a:r>
            <a:r>
              <a:rPr lang="en-US" altLang="zh-CN" sz="2000" b="1" dirty="0">
                <a:solidFill>
                  <a:srgbClr val="A50021"/>
                </a:solidFill>
              </a:rPr>
              <a:t>;</a:t>
            </a:r>
            <a:endParaRPr lang="en-US" altLang="zh-CN" sz="2000" b="1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549400"/>
            <a:ext cx="8715375" cy="13747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）一般定义形式</a:t>
            </a:r>
            <a:endParaRPr lang="zh-CN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zh-CN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结构体名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变量名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变量名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…,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变量名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 smtClean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555776" y="3212976"/>
            <a:ext cx="4242866" cy="2739211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err="1">
                <a:solidFill>
                  <a:schemeClr val="tx1"/>
                </a:solidFill>
              </a:rPr>
              <a:t>struct</a:t>
            </a:r>
            <a:r>
              <a:rPr lang="en-US" altLang="zh-CN" sz="2400" b="1" dirty="0">
                <a:solidFill>
                  <a:schemeClr val="tx1"/>
                </a:solidFill>
              </a:rPr>
              <a:t>  Student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{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char  </a:t>
            </a:r>
            <a:r>
              <a:rPr lang="en-US" altLang="zh-CN" sz="2400" b="1" dirty="0">
                <a:solidFill>
                  <a:schemeClr val="tx1"/>
                </a:solidFill>
              </a:rPr>
              <a:t>name[20]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；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    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</a:rPr>
              <a:t>char  sex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；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    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</a:rPr>
              <a:t>  age;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400" b="1" dirty="0" smtClean="0">
                <a:solidFill>
                  <a:schemeClr val="tx1"/>
                </a:solidFill>
              </a:rPr>
              <a:t>   };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eaLnBrk="1" hangingPunct="1"/>
            <a:endParaRPr lang="en-US" altLang="zh-CN" sz="24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400" b="1" dirty="0" err="1">
                <a:solidFill>
                  <a:schemeClr val="tx1"/>
                </a:solidFill>
              </a:rPr>
              <a:t>struct</a:t>
            </a:r>
            <a:r>
              <a:rPr lang="en-US" altLang="zh-CN" sz="2400" b="1" dirty="0">
                <a:solidFill>
                  <a:schemeClr val="tx1"/>
                </a:solidFill>
              </a:rPr>
              <a:t> Student </a:t>
            </a:r>
            <a:r>
              <a:rPr lang="en-US" altLang="zh-CN" sz="2800" b="1" dirty="0">
                <a:solidFill>
                  <a:srgbClr val="FF0000"/>
                </a:solidFill>
              </a:rPr>
              <a:t>e1, e2</a:t>
            </a:r>
            <a:r>
              <a:rPr lang="en-US" altLang="zh-CN" sz="2400" b="1" dirty="0">
                <a:solidFill>
                  <a:schemeClr val="tx1"/>
                </a:solidFill>
              </a:rPr>
              <a:t>;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711450" y="260350"/>
            <a:ext cx="6324600" cy="533400"/>
          </a:xfrm>
        </p:spPr>
        <p:txBody>
          <a:bodyPr/>
          <a:p>
            <a:r>
              <a:rPr lang="zh-CN" altLang="en-US" sz="3600" dirty="0" smtClean="0">
                <a:latin typeface="黑体" panose="02010609060101010101" pitchFamily="2" charset="-122"/>
              </a:rPr>
              <a:t>结构体类型变量的定义</a:t>
            </a:r>
            <a:endParaRPr lang="zh-CN" altLang="en-US" sz="3600" dirty="0" smtClean="0">
              <a:latin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UNIT_TABLE_BEAUTIFY" val="smartTable{2525f09d-1519-4151-9e9d-841a5c88e842}"/>
</p:tagLst>
</file>

<file path=ppt/tags/tag25.xml><?xml version="1.0" encoding="utf-8"?>
<p:tagLst xmlns:p="http://schemas.openxmlformats.org/presentationml/2006/main">
  <p:tag name="KSO_WM_UNIT_TABLE_BEAUTIFY" val="smartTable{985fd527-7924-4d9a-bb6e-ee38775e5bb5}"/>
</p:tagLst>
</file>

<file path=ppt/tags/tag26.xml><?xml version="1.0" encoding="utf-8"?>
<p:tagLst xmlns:p="http://schemas.openxmlformats.org/presentationml/2006/main">
  <p:tag name="KSO_WM_UNIT_TABLE_BEAUTIFY" val="smartTable{50352af9-3125-4a01-a549-46c846b0d2e5}"/>
</p:tagLst>
</file>

<file path=ppt/tags/tag27.xml><?xml version="1.0" encoding="utf-8"?>
<p:tagLst xmlns:p="http://schemas.openxmlformats.org/presentationml/2006/main">
  <p:tag name="KSO_WM_UNIT_TABLE_BEAUTIFY" val="smartTable{95bc583b-091b-472b-be87-7140a49c3d3e}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UNIT_TABLE_BEAUTIFY" val="smartTable{7be8506a-8bbe-4477-925f-886b7508deb6}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COMMONDATA" val="eyJoZGlkIjoiMDk3NjAwYTMxMDI0ZTUyOGI4Yjg2MWM0ZmJkMjQ2ZjIifQ=="/>
  <p:tag name="KSO_WPP_MARK_KEY" val="e23be19e-a7bb-4003-8cbc-18bf682bb4f6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示例演示文稿幻灯片（聚焦科技设计）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11985</Words>
  <Application>WPS 演示</Application>
  <PresentationFormat>全屏显示(4:3)</PresentationFormat>
  <Paragraphs>1148</Paragraphs>
  <Slides>51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51</vt:i4>
      </vt:variant>
    </vt:vector>
  </HeadingPairs>
  <TitlesOfParts>
    <vt:vector size="62" baseType="lpstr">
      <vt:lpstr>Arial</vt:lpstr>
      <vt:lpstr>宋体</vt:lpstr>
      <vt:lpstr>Wingdings</vt:lpstr>
      <vt:lpstr>黑体</vt:lpstr>
      <vt:lpstr>Wingdings 2</vt:lpstr>
      <vt:lpstr>Times New Roman</vt:lpstr>
      <vt:lpstr>微软雅黑</vt:lpstr>
      <vt:lpstr>Arial Unicode MS</vt:lpstr>
      <vt:lpstr>楷体_GB2312</vt:lpstr>
      <vt:lpstr>新宋体</vt:lpstr>
      <vt:lpstr>示例演示文稿幻灯片（聚焦科技设计）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结构体类型变量的定义</vt:lpstr>
      <vt:lpstr>结构体类型变量的定义</vt:lpstr>
      <vt:lpstr>结构体类型变量的定义</vt:lpstr>
      <vt:lpstr>结构体类型变量的定义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结构体变量的初始化</vt:lpstr>
      <vt:lpstr>结构体变量的初始化</vt:lpstr>
      <vt:lpstr>结构体变量的初始化</vt:lpstr>
      <vt:lpstr>结构体变量的初始化</vt:lpstr>
      <vt:lpstr>PowerPoint 演示文稿</vt:lpstr>
      <vt:lpstr>结构体数组</vt:lpstr>
      <vt:lpstr>PowerPoint 演示文稿</vt:lpstr>
      <vt:lpstr>结构体数组的存储</vt:lpstr>
      <vt:lpstr>结构体数组初始化</vt:lpstr>
      <vt:lpstr>结构体数组初始化</vt:lpstr>
      <vt:lpstr>结构体数组初始化</vt:lpstr>
      <vt:lpstr>结构体数组初始化</vt:lpstr>
      <vt:lpstr>PowerPoint 演示文稿</vt:lpstr>
      <vt:lpstr>结构体与指针</vt:lpstr>
      <vt:lpstr>结构体与指针</vt:lpstr>
      <vt:lpstr>结构体与指针</vt:lpstr>
      <vt:lpstr>结构体与指针</vt:lpstr>
      <vt:lpstr>结构体数组与指针</vt:lpstr>
      <vt:lpstr>结构体数组与指针</vt:lpstr>
      <vt:lpstr>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结构体与函数</vt:lpstr>
      <vt:lpstr>结构体变量作为函数参数</vt:lpstr>
      <vt:lpstr>结构体变量作为函数参数</vt:lpstr>
      <vt:lpstr>结构体指针变量作为函数参数</vt:lpstr>
      <vt:lpstr>PowerPoint 演示文稿</vt:lpstr>
      <vt:lpstr>PowerPoint 演示文稿</vt:lpstr>
      <vt:lpstr>结构体小结</vt:lpstr>
    </vt:vector>
  </TitlesOfParts>
  <Company>M&amp;W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吴茜媛</dc:creator>
  <cp:lastModifiedBy>WXY</cp:lastModifiedBy>
  <cp:revision>3734</cp:revision>
  <dcterms:created xsi:type="dcterms:W3CDTF">2008-08-04T02:16:00Z</dcterms:created>
  <dcterms:modified xsi:type="dcterms:W3CDTF">2023-04-18T08:58:16Z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CC924F11F1F44D69AAAB94CC291C9347</vt:lpwstr>
  </property>
  <property fmtid="{D5CDD505-2E9C-101B-9397-08002B2CF9AE}" pid="3" name="KSOProductBuildVer">
    <vt:lpwstr>2052-11.1.0.14036</vt:lpwstr>
  </property>
</Properties>
</file>