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8" r:id="rId4"/>
  </p:sldMasterIdLst>
  <p:notesMasterIdLst>
    <p:notesMasterId r:id="rId15"/>
  </p:notesMasterIdLst>
  <p:handoutMasterIdLst>
    <p:handoutMasterId r:id="rId54"/>
  </p:handoutMasterIdLst>
  <p:sldIdLst>
    <p:sldId id="455" r:id="rId5"/>
    <p:sldId id="632" r:id="rId6"/>
    <p:sldId id="1000" r:id="rId7"/>
    <p:sldId id="587" r:id="rId8"/>
    <p:sldId id="944" r:id="rId9"/>
    <p:sldId id="1123" r:id="rId10"/>
    <p:sldId id="1208" r:id="rId11"/>
    <p:sldId id="460" r:id="rId12"/>
    <p:sldId id="524" r:id="rId13"/>
    <p:sldId id="1141" r:id="rId14"/>
    <p:sldId id="584" r:id="rId16"/>
    <p:sldId id="1209" r:id="rId17"/>
    <p:sldId id="503" r:id="rId18"/>
    <p:sldId id="510" r:id="rId19"/>
    <p:sldId id="508" r:id="rId20"/>
    <p:sldId id="509" r:id="rId21"/>
    <p:sldId id="1212" r:id="rId22"/>
    <p:sldId id="1211" r:id="rId23"/>
    <p:sldId id="651" r:id="rId24"/>
    <p:sldId id="1215" r:id="rId25"/>
    <p:sldId id="1350" r:id="rId26"/>
    <p:sldId id="1265" r:id="rId27"/>
    <p:sldId id="1142" r:id="rId28"/>
    <p:sldId id="536" r:id="rId29"/>
    <p:sldId id="537" r:id="rId30"/>
    <p:sldId id="538" r:id="rId31"/>
    <p:sldId id="539" r:id="rId32"/>
    <p:sldId id="540" r:id="rId33"/>
    <p:sldId id="541" r:id="rId34"/>
    <p:sldId id="576" r:id="rId35"/>
    <p:sldId id="1217" r:id="rId36"/>
    <p:sldId id="543" r:id="rId37"/>
    <p:sldId id="544" r:id="rId38"/>
    <p:sldId id="597" r:id="rId39"/>
    <p:sldId id="545" r:id="rId40"/>
    <p:sldId id="546" r:id="rId41"/>
    <p:sldId id="596" r:id="rId42"/>
    <p:sldId id="593" r:id="rId43"/>
    <p:sldId id="548" r:id="rId44"/>
    <p:sldId id="553" r:id="rId45"/>
    <p:sldId id="554" r:id="rId46"/>
    <p:sldId id="552" r:id="rId47"/>
    <p:sldId id="555" r:id="rId48"/>
    <p:sldId id="556" r:id="rId49"/>
    <p:sldId id="557" r:id="rId50"/>
    <p:sldId id="559" r:id="rId51"/>
    <p:sldId id="558" r:id="rId52"/>
    <p:sldId id="560" r:id="rId53"/>
  </p:sldIdLst>
  <p:sldSz cx="9144000" cy="6858000" type="screen4x3"/>
  <p:notesSz cx="6669405" cy="9820275"/>
  <p:custDataLst>
    <p:tags r:id="rId58"/>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0" userDrawn="1">
          <p15:clr>
            <a:srgbClr val="A4A3A4"/>
          </p15:clr>
        </p15:guide>
        <p15:guide id="2" pos="2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FF0000"/>
    <a:srgbClr val="CCECFF"/>
    <a:srgbClr val="00FF00"/>
    <a:srgbClr val="FF6699"/>
    <a:srgbClr val="CC0000"/>
    <a:srgbClr val="CCFFCC"/>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090"/>
    <p:restoredTop sz="99507"/>
  </p:normalViewPr>
  <p:slideViewPr>
    <p:cSldViewPr showGuides="1">
      <p:cViewPr varScale="1">
        <p:scale>
          <a:sx n="67" d="100"/>
          <a:sy n="67" d="100"/>
        </p:scale>
        <p:origin x="-1158" y="-96"/>
      </p:cViewPr>
      <p:guideLst>
        <p:guide orient="horz" pos="2250"/>
        <p:guide pos="2801"/>
      </p:guideLst>
    </p:cSldViewPr>
  </p:slideViewPr>
  <p:notesTextViewPr>
    <p:cViewPr>
      <p:scale>
        <a:sx n="100" d="100"/>
        <a:sy n="100" d="100"/>
      </p:scale>
      <p:origin x="0" y="0"/>
    </p:cViewPr>
  </p:notesTextViewPr>
  <p:sorterViewPr showFormatting="0">
    <p:cViewPr>
      <p:scale>
        <a:sx n="66" d="100"/>
        <a:sy n="66" d="100"/>
      </p:scale>
      <p:origin x="0" y="2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tags" Target="tags/tag6.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8146" name="Rectangle 2"/>
          <p:cNvSpPr>
            <a:spLocks noGrp="1" noChangeArrowheads="1"/>
          </p:cNvSpPr>
          <p:nvPr>
            <p:ph type="hdr" sz="quarter"/>
          </p:nvPr>
        </p:nvSpPr>
        <p:spPr bwMode="auto">
          <a:xfrm>
            <a:off x="0" y="0"/>
            <a:ext cx="2889250" cy="490538"/>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8147" name="Rectangle 3"/>
          <p:cNvSpPr>
            <a:spLocks noGrp="1" noChangeArrowheads="1"/>
          </p:cNvSpPr>
          <p:nvPr>
            <p:ph type="dt" sz="quarter" idx="1"/>
          </p:nvPr>
        </p:nvSpPr>
        <p:spPr bwMode="auto">
          <a:xfrm>
            <a:off x="3779838" y="0"/>
            <a:ext cx="2889250" cy="490538"/>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8148" name="Rectangle 4"/>
          <p:cNvSpPr>
            <a:spLocks noGrp="1" noChangeArrowheads="1"/>
          </p:cNvSpPr>
          <p:nvPr>
            <p:ph type="ftr" sz="quarter" idx="2"/>
          </p:nvPr>
        </p:nvSpPr>
        <p:spPr bwMode="auto">
          <a:xfrm>
            <a:off x="0" y="9329738"/>
            <a:ext cx="2889250" cy="490538"/>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8149" name="Rectangle 5"/>
          <p:cNvSpPr>
            <a:spLocks noGrp="1" noChangeArrowheads="1"/>
          </p:cNvSpPr>
          <p:nvPr>
            <p:ph type="sldNum" sz="quarter" idx="3"/>
          </p:nvPr>
        </p:nvSpPr>
        <p:spPr bwMode="auto">
          <a:xfrm>
            <a:off x="3779838" y="9329738"/>
            <a:ext cx="2889250" cy="490538"/>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482" name="Rectangle 4"/>
          <p:cNvSpPr>
            <a:spLocks noGrp="1" noRot="1" noChangeAspect="1" noTextEdit="1"/>
          </p:cNvSpPr>
          <p:nvPr>
            <p:ph type="sldImg"/>
          </p:nvPr>
        </p:nvSpPr>
        <p:spPr>
          <a:xfrm>
            <a:off x="879475" y="736600"/>
            <a:ext cx="4910138" cy="3683000"/>
          </a:xfrm>
          <a:prstGeom prst="rect">
            <a:avLst/>
          </a:prstGeom>
          <a:noFill/>
          <a:ln w="9525" cap="flat" cmpd="sng">
            <a:solidFill>
              <a:srgbClr val="000000"/>
            </a:solidFill>
            <a:prstDash val="solid"/>
            <a:miter/>
            <a:headEnd type="none" w="med" len="med"/>
            <a:tailEnd type="none" w="med" len="med"/>
          </a:ln>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612" name="Rectangle 8"/>
          <p:cNvSpPr>
            <a:spLocks noChangeArrowheads="1"/>
          </p:cNvSpPr>
          <p:nvPr/>
        </p:nvSpPr>
        <p:spPr bwMode="auto">
          <a:xfrm>
            <a:off x="904875" y="349250"/>
            <a:ext cx="28003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清华大学</a:t>
            </a: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计算机文化基础</a:t>
            </a: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电子教案</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613" name="Rectangle 9"/>
          <p:cNvSpPr>
            <a:spLocks noChangeArrowheads="1"/>
          </p:cNvSpPr>
          <p:nvPr/>
        </p:nvSpPr>
        <p:spPr bwMode="auto">
          <a:xfrm>
            <a:off x="3679825" y="349250"/>
            <a:ext cx="21002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2003</a:t>
            </a: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年</a:t>
            </a:r>
            <a:r>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月</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486" name="Rectangle 10"/>
          <p:cNvSpPr/>
          <p:nvPr/>
        </p:nvSpPr>
        <p:spPr>
          <a:xfrm>
            <a:off x="889000" y="9166225"/>
            <a:ext cx="4965700" cy="327025"/>
          </a:xfrm>
          <a:prstGeom prst="rect">
            <a:avLst/>
          </a:prstGeom>
          <a:noFill/>
          <a:ln w="9525">
            <a:noFill/>
          </a:ln>
        </p:spPr>
        <p:txBody>
          <a:bodyPr anchor="b" anchorCtr="0"/>
          <a:p>
            <a:pPr lvl="0" algn="ctr"/>
            <a:fld id="{9A0DB2DC-4C9A-4742-B13C-FB6460FD3503}" type="slidenum">
              <a:rPr lang="en-US" altLang="zh-CN" sz="1200" dirty="0"/>
            </a:fld>
            <a:r>
              <a:rPr lang="en-US" altLang="zh-CN" sz="1200" dirty="0"/>
              <a:t> </a:t>
            </a:r>
            <a:r>
              <a:rPr lang="zh-CN" altLang="en-US" sz="1200" dirty="0"/>
              <a:t>页</a:t>
            </a:r>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p:sp>
      <p:sp>
        <p:nvSpPr>
          <p:cNvPr id="7170" name="备注占位符 2"/>
          <p:cNvSpPr>
            <a:spLocks noGrp="1"/>
          </p:cNvSpPr>
          <p:nvPr>
            <p:ph type="body"/>
          </p:nvPr>
        </p:nvSpPr>
        <p:spPr/>
        <p:txBody>
          <a:bodyPr wrap="square" lIns="91440" tIns="45720" rIns="91440" bIns="45720" anchor="t" anchorCtr="0"/>
          <a:p>
            <a:pPr lvl="0"/>
            <a:endParaRPr lang="zh-CN" altLang="en-US" dirty="0"/>
          </a:p>
        </p:txBody>
      </p:sp>
      <p:sp>
        <p:nvSpPr>
          <p:cNvPr id="71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p:sp>
      <p:sp>
        <p:nvSpPr>
          <p:cNvPr id="7170" name="备注占位符 2"/>
          <p:cNvSpPr>
            <a:spLocks noGrp="1"/>
          </p:cNvSpPr>
          <p:nvPr>
            <p:ph type="body"/>
          </p:nvPr>
        </p:nvSpPr>
        <p:spPr/>
        <p:txBody>
          <a:bodyPr wrap="square" lIns="91440" tIns="45720" rIns="91440" bIns="45720" anchor="t" anchorCtr="0"/>
          <a:p>
            <a:pPr lvl="0"/>
            <a:endParaRPr lang="zh-CN" altLang="en-US" dirty="0"/>
          </a:p>
        </p:txBody>
      </p:sp>
      <p:sp>
        <p:nvSpPr>
          <p:cNvPr id="717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8" name="Rectangle 2"/>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Text Box 7"/>
          <p:cNvSpPr txBox="1">
            <a:spLocks noChangeArrowheads="1"/>
          </p:cNvSpPr>
          <p:nvPr/>
        </p:nvSpPr>
        <p:spPr bwMode="auto">
          <a:xfrm>
            <a:off x="2525713" y="6335713"/>
            <a:ext cx="39433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西安交通大学 电信学部 计算机科学与技术学院</a:t>
            </a:r>
            <a:endParaRPr kumimoji="0" lang="zh-CN" altLang="en-US" sz="1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 name="Rectangle 8"/>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7173" name="Group 9"/>
          <p:cNvGrpSpPr/>
          <p:nvPr/>
        </p:nvGrpSpPr>
        <p:grpSpPr>
          <a:xfrm>
            <a:off x="19050" y="2330450"/>
            <a:ext cx="9115425" cy="358775"/>
            <a:chOff x="3827" y="1468"/>
            <a:chExt cx="1927" cy="226"/>
          </a:xfrm>
        </p:grpSpPr>
        <p:sp>
          <p:nvSpPr>
            <p:cNvPr id="7174" name="Line 10"/>
            <p:cNvSpPr/>
            <p:nvPr/>
          </p:nvSpPr>
          <p:spPr>
            <a:xfrm>
              <a:off x="3827" y="1468"/>
              <a:ext cx="1927" cy="0"/>
            </a:xfrm>
            <a:prstGeom prst="line">
              <a:avLst/>
            </a:prstGeom>
            <a:ln w="19050" cap="rnd" cmpd="sng">
              <a:solidFill>
                <a:schemeClr val="bg1"/>
              </a:solidFill>
              <a:prstDash val="sysDot"/>
              <a:round/>
              <a:headEnd type="none" w="med" len="med"/>
              <a:tailEnd type="none" w="med" len="med"/>
            </a:ln>
          </p:spPr>
        </p:sp>
        <p:sp>
          <p:nvSpPr>
            <p:cNvPr id="7175" name="Line 11"/>
            <p:cNvSpPr/>
            <p:nvPr/>
          </p:nvSpPr>
          <p:spPr>
            <a:xfrm>
              <a:off x="3827" y="1540"/>
              <a:ext cx="1927" cy="0"/>
            </a:xfrm>
            <a:prstGeom prst="line">
              <a:avLst/>
            </a:prstGeom>
            <a:ln w="19050" cap="rnd" cmpd="sng">
              <a:solidFill>
                <a:schemeClr val="bg1"/>
              </a:solidFill>
              <a:prstDash val="sysDot"/>
              <a:round/>
              <a:headEnd type="none" w="med" len="med"/>
              <a:tailEnd type="none" w="med" len="med"/>
            </a:ln>
          </p:spPr>
        </p:sp>
        <p:sp>
          <p:nvSpPr>
            <p:cNvPr id="7176" name="Line 12"/>
            <p:cNvSpPr/>
            <p:nvPr/>
          </p:nvSpPr>
          <p:spPr>
            <a:xfrm>
              <a:off x="3827" y="1616"/>
              <a:ext cx="1927" cy="0"/>
            </a:xfrm>
            <a:prstGeom prst="line">
              <a:avLst/>
            </a:prstGeom>
            <a:ln w="19050" cap="rnd" cmpd="sng">
              <a:solidFill>
                <a:schemeClr val="bg1"/>
              </a:solidFill>
              <a:prstDash val="sysDot"/>
              <a:round/>
              <a:headEnd type="none" w="med" len="med"/>
              <a:tailEnd type="none" w="med" len="med"/>
            </a:ln>
          </p:spPr>
        </p:sp>
        <p:sp>
          <p:nvSpPr>
            <p:cNvPr id="7177" name="Line 13"/>
            <p:cNvSpPr/>
            <p:nvPr/>
          </p:nvSpPr>
          <p:spPr>
            <a:xfrm>
              <a:off x="3827" y="1694"/>
              <a:ext cx="1927" cy="0"/>
            </a:xfrm>
            <a:prstGeom prst="line">
              <a:avLst/>
            </a:prstGeom>
            <a:ln w="19050" cap="rnd" cmpd="sng">
              <a:solidFill>
                <a:schemeClr val="bg1"/>
              </a:solidFill>
              <a:prstDash val="sysDot"/>
              <a:round/>
              <a:headEnd type="none" w="med" len="med"/>
              <a:tailEnd type="none" w="med" len="med"/>
            </a:ln>
          </p:spPr>
        </p:sp>
      </p:grpSp>
      <p:pic>
        <p:nvPicPr>
          <p:cNvPr id="7178" name="Picture 14"/>
          <p:cNvPicPr>
            <a:picLocks noChangeAspect="1"/>
          </p:cNvPicPr>
          <p:nvPr/>
        </p:nvPicPr>
        <p:blipFill>
          <a:blip r:embed="rId2"/>
          <a:stretch>
            <a:fillRect/>
          </a:stretch>
        </p:blipFill>
        <p:spPr>
          <a:xfrm>
            <a:off x="0" y="0"/>
            <a:ext cx="2887663" cy="2790825"/>
          </a:xfrm>
          <a:prstGeom prst="rect">
            <a:avLst/>
          </a:prstGeom>
          <a:noFill/>
          <a:ln w="9525">
            <a:noFill/>
          </a:ln>
        </p:spPr>
      </p:pic>
      <p:sp>
        <p:nvSpPr>
          <p:cNvPr id="27" name="Rectangle 15"/>
          <p:cNvSpPr>
            <a:spLocks noChangeArrowheads="1"/>
          </p:cNvSpPr>
          <p:nvPr/>
        </p:nvSpPr>
        <p:spPr bwMode="black">
          <a:xfrm>
            <a:off x="0" y="278130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6"/>
          <p:cNvSpPr>
            <a:spLocks noChangeArrowheads="1"/>
          </p:cNvSpPr>
          <p:nvPr/>
        </p:nvSpPr>
        <p:spPr bwMode="gray">
          <a:xfrm>
            <a:off x="2627313" y="2852738"/>
            <a:ext cx="6516688" cy="9366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7181" name="Picture 18"/>
          <p:cNvPicPr>
            <a:picLocks noChangeAspect="1"/>
          </p:cNvPicPr>
          <p:nvPr/>
        </p:nvPicPr>
        <p:blipFill>
          <a:blip r:embed="rId3"/>
          <a:stretch>
            <a:fillRect/>
          </a:stretch>
        </p:blipFill>
        <p:spPr>
          <a:xfrm>
            <a:off x="2884488" y="0"/>
            <a:ext cx="3011487" cy="2781300"/>
          </a:xfrm>
          <a:prstGeom prst="rect">
            <a:avLst/>
          </a:prstGeom>
          <a:noFill/>
          <a:ln w="9525">
            <a:noFill/>
          </a:ln>
        </p:spPr>
      </p:pic>
      <p:sp>
        <p:nvSpPr>
          <p:cNvPr id="5123" name="Rectangle 3"/>
          <p:cNvSpPr>
            <a:spLocks noGrp="1" noChangeArrowheads="1"/>
          </p:cNvSpPr>
          <p:nvPr>
            <p:ph type="subTitle" idx="1"/>
          </p:nvPr>
        </p:nvSpPr>
        <p:spPr bwMode="grayWhite">
          <a:xfrm>
            <a:off x="4859338" y="4292600"/>
            <a:ext cx="3168650" cy="758825"/>
          </a:xfrm>
        </p:spPr>
        <p:txBody>
          <a:bodyPr/>
          <a:lstStyle>
            <a:lvl1pPr marL="0" indent="0">
              <a:buFont typeface="Wingdings" panose="05000000000000000000" pitchFamily="2" charset="2"/>
              <a:buNone/>
              <a:defRPr sz="2800"/>
            </a:lvl1pPr>
          </a:lstStyle>
          <a:p>
            <a:pPr fontAlgn="base"/>
            <a:r>
              <a:rPr lang="zh-CN" altLang="en-US" strike="noStrike" noProof="1" smtClean="0"/>
              <a:t>单击此处编辑母版副标题样式</a:t>
            </a:r>
            <a:endParaRPr lang="zh-CN" altLang="en-US" strike="noStrike" noProof="1"/>
          </a:p>
        </p:txBody>
      </p:sp>
      <p:sp>
        <p:nvSpPr>
          <p:cNvPr id="5137" name="Rectangle 17"/>
          <p:cNvSpPr>
            <a:spLocks noGrp="1" noChangeArrowheads="1"/>
          </p:cNvSpPr>
          <p:nvPr>
            <p:ph type="ctrTitle"/>
          </p:nvPr>
        </p:nvSpPr>
        <p:spPr bwMode="ltGray">
          <a:xfrm>
            <a:off x="2987675" y="2987675"/>
            <a:ext cx="5791200" cy="685800"/>
          </a:xfrm>
        </p:spPr>
        <p:txBody>
          <a:bodyPr/>
          <a:lstStyle>
            <a:lvl1pPr algn="l">
              <a:defRPr sz="5400"/>
            </a:lvl1pPr>
          </a:lstStyle>
          <a:p>
            <a:pPr fontAlgn="base"/>
            <a:r>
              <a:rPr lang="zh-CN" altLang="en-US" strike="noStrike" noProof="1" smtClean="0"/>
              <a:t>单击此处编辑母版标题样式</a:t>
            </a:r>
            <a:endParaRPr lang="zh-CN" altLang="en-US" strike="noStrike" noProof="1"/>
          </a:p>
        </p:txBody>
      </p:sp>
      <p:sp>
        <p:nvSpPr>
          <p:cNvPr id="30"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50CAEE4-D6D0-4E64-ADB4-997E73CFF48B}" type="datetime4">
              <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1"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2" name="Rectangle 6"/>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p>
            <a:pPr algn="r" fontAlgn="base">
              <a:buNone/>
            </a:pPr>
            <a:fld id="{9A0DB2DC-4C9A-4742-B13C-FB6460FD3503}" type="slidenum">
              <a:rPr lang="en-US" altLang="zh-CN" strike="noStrike" noProof="1" dirty="0">
                <a:solidFill>
                  <a:schemeClr val="tx2"/>
                </a:solidFill>
                <a:latin typeface="Times New Roman" panose="02020603050405020304" pitchFamily="18" charset="0"/>
                <a:ea typeface="宋体" panose="02010600030101010101" pitchFamily="2" charset="-122"/>
                <a:cs typeface="+mn-cs"/>
              </a:rPr>
            </a:fld>
            <a:endParaRPr lang="en-US" altLang="zh-CN" strike="noStrike" noProof="1"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6875" y="228600"/>
            <a:ext cx="2092325" cy="6065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228600"/>
            <a:ext cx="6126162" cy="6065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hasCustomPrompt="1"/>
          </p:nvPr>
        </p:nvSpPr>
        <p:spPr>
          <a:xfrm>
            <a:off x="468313" y="1268413"/>
            <a:ext cx="8229600" cy="50260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 </a:t>
            </a:r>
            <a:r>
              <a:rPr kumimoji="0" lang="en-US" altLang="zh-CN" sz="3200" b="0" i="0" u="none" strike="noStrike" kern="0" cap="none" spc="0" normalizeH="0" baseline="0" noProof="0" smtClean="0">
                <a:ln>
                  <a:noFill/>
                </a:ln>
                <a:solidFill>
                  <a:schemeClr val="tx1"/>
                </a:solidFill>
                <a:effectLst/>
                <a:uLnTx/>
                <a:uFillTx/>
                <a:latin typeface="+mn-lt"/>
                <a:ea typeface="+mn-ea"/>
                <a:cs typeface="+mn-cs"/>
              </a:rPr>
              <a:t>SmartArt </a:t>
            </a: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图形</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68313" y="1268413"/>
            <a:ext cx="4038600" cy="50260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313" y="1268413"/>
            <a:ext cx="4038600" cy="50260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标题和内容在文本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476250"/>
            <a:ext cx="91440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676400"/>
            <a:ext cx="66294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914400" y="3695700"/>
            <a:ext cx="66294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521450"/>
            <a:ext cx="2133600" cy="244475"/>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32138" y="6613525"/>
            <a:ext cx="2895600" cy="244475"/>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a:xfrm>
            <a:off x="6553200" y="6521450"/>
            <a:ext cx="2133600" cy="244475"/>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8" name="Rectangle 2"/>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Text Box 7"/>
          <p:cNvSpPr txBox="1">
            <a:spLocks noChangeArrowheads="1"/>
          </p:cNvSpPr>
          <p:nvPr/>
        </p:nvSpPr>
        <p:spPr bwMode="auto">
          <a:xfrm>
            <a:off x="2525713" y="6335713"/>
            <a:ext cx="39433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西安交通大学 电信学部 计算机科学与技术学院</a:t>
            </a:r>
            <a:endParaRPr kumimoji="0" lang="zh-CN" altLang="en-US" sz="1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 name="Rectangle 8"/>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1269" name="Group 9"/>
          <p:cNvGrpSpPr/>
          <p:nvPr/>
        </p:nvGrpSpPr>
        <p:grpSpPr>
          <a:xfrm>
            <a:off x="19050" y="2330450"/>
            <a:ext cx="9115425" cy="358775"/>
            <a:chOff x="3827" y="1468"/>
            <a:chExt cx="1927" cy="226"/>
          </a:xfrm>
        </p:grpSpPr>
        <p:sp>
          <p:nvSpPr>
            <p:cNvPr id="11270" name="Line 10"/>
            <p:cNvSpPr/>
            <p:nvPr/>
          </p:nvSpPr>
          <p:spPr>
            <a:xfrm>
              <a:off x="3827" y="1468"/>
              <a:ext cx="1927" cy="0"/>
            </a:xfrm>
            <a:prstGeom prst="line">
              <a:avLst/>
            </a:prstGeom>
            <a:ln w="19050" cap="rnd" cmpd="sng">
              <a:solidFill>
                <a:schemeClr val="bg1"/>
              </a:solidFill>
              <a:prstDash val="sysDot"/>
              <a:round/>
              <a:headEnd type="none" w="med" len="med"/>
              <a:tailEnd type="none" w="med" len="med"/>
            </a:ln>
          </p:spPr>
        </p:sp>
        <p:sp>
          <p:nvSpPr>
            <p:cNvPr id="11271" name="Line 11"/>
            <p:cNvSpPr/>
            <p:nvPr/>
          </p:nvSpPr>
          <p:spPr>
            <a:xfrm>
              <a:off x="3827" y="1540"/>
              <a:ext cx="1927" cy="0"/>
            </a:xfrm>
            <a:prstGeom prst="line">
              <a:avLst/>
            </a:prstGeom>
            <a:ln w="19050" cap="rnd" cmpd="sng">
              <a:solidFill>
                <a:schemeClr val="bg1"/>
              </a:solidFill>
              <a:prstDash val="sysDot"/>
              <a:round/>
              <a:headEnd type="none" w="med" len="med"/>
              <a:tailEnd type="none" w="med" len="med"/>
            </a:ln>
          </p:spPr>
        </p:sp>
        <p:sp>
          <p:nvSpPr>
            <p:cNvPr id="11272" name="Line 12"/>
            <p:cNvSpPr/>
            <p:nvPr/>
          </p:nvSpPr>
          <p:spPr>
            <a:xfrm>
              <a:off x="3827" y="1616"/>
              <a:ext cx="1927" cy="0"/>
            </a:xfrm>
            <a:prstGeom prst="line">
              <a:avLst/>
            </a:prstGeom>
            <a:ln w="19050" cap="rnd" cmpd="sng">
              <a:solidFill>
                <a:schemeClr val="bg1"/>
              </a:solidFill>
              <a:prstDash val="sysDot"/>
              <a:round/>
              <a:headEnd type="none" w="med" len="med"/>
              <a:tailEnd type="none" w="med" len="med"/>
            </a:ln>
          </p:spPr>
        </p:sp>
        <p:sp>
          <p:nvSpPr>
            <p:cNvPr id="11273" name="Line 13"/>
            <p:cNvSpPr/>
            <p:nvPr/>
          </p:nvSpPr>
          <p:spPr>
            <a:xfrm>
              <a:off x="3827" y="1694"/>
              <a:ext cx="1927" cy="0"/>
            </a:xfrm>
            <a:prstGeom prst="line">
              <a:avLst/>
            </a:prstGeom>
            <a:ln w="19050" cap="rnd" cmpd="sng">
              <a:solidFill>
                <a:schemeClr val="bg1"/>
              </a:solidFill>
              <a:prstDash val="sysDot"/>
              <a:round/>
              <a:headEnd type="none" w="med" len="med"/>
              <a:tailEnd type="none" w="med" len="med"/>
            </a:ln>
          </p:spPr>
        </p:sp>
      </p:grpSp>
      <p:pic>
        <p:nvPicPr>
          <p:cNvPr id="11274" name="Picture 14"/>
          <p:cNvPicPr>
            <a:picLocks noChangeAspect="1"/>
          </p:cNvPicPr>
          <p:nvPr/>
        </p:nvPicPr>
        <p:blipFill>
          <a:blip r:embed="rId2"/>
          <a:stretch>
            <a:fillRect/>
          </a:stretch>
        </p:blipFill>
        <p:spPr>
          <a:xfrm>
            <a:off x="0" y="0"/>
            <a:ext cx="2887663" cy="2790825"/>
          </a:xfrm>
          <a:prstGeom prst="rect">
            <a:avLst/>
          </a:prstGeom>
          <a:noFill/>
          <a:ln w="9525">
            <a:noFill/>
          </a:ln>
        </p:spPr>
      </p:pic>
      <p:sp>
        <p:nvSpPr>
          <p:cNvPr id="27" name="Rectangle 15"/>
          <p:cNvSpPr>
            <a:spLocks noChangeArrowheads="1"/>
          </p:cNvSpPr>
          <p:nvPr/>
        </p:nvSpPr>
        <p:spPr bwMode="black">
          <a:xfrm>
            <a:off x="0" y="278130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6"/>
          <p:cNvSpPr>
            <a:spLocks noChangeArrowheads="1"/>
          </p:cNvSpPr>
          <p:nvPr/>
        </p:nvSpPr>
        <p:spPr bwMode="gray">
          <a:xfrm>
            <a:off x="2627313" y="2852738"/>
            <a:ext cx="6516688" cy="9366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1277" name="Picture 18"/>
          <p:cNvPicPr>
            <a:picLocks noChangeAspect="1"/>
          </p:cNvPicPr>
          <p:nvPr/>
        </p:nvPicPr>
        <p:blipFill>
          <a:blip r:embed="rId3"/>
          <a:stretch>
            <a:fillRect/>
          </a:stretch>
        </p:blipFill>
        <p:spPr>
          <a:xfrm>
            <a:off x="2884488" y="0"/>
            <a:ext cx="3011487" cy="2781300"/>
          </a:xfrm>
          <a:prstGeom prst="rect">
            <a:avLst/>
          </a:prstGeom>
          <a:noFill/>
          <a:ln w="9525">
            <a:noFill/>
          </a:ln>
        </p:spPr>
      </p:pic>
      <p:sp>
        <p:nvSpPr>
          <p:cNvPr id="5123" name="Rectangle 3"/>
          <p:cNvSpPr>
            <a:spLocks noGrp="1" noChangeArrowheads="1"/>
          </p:cNvSpPr>
          <p:nvPr>
            <p:ph type="subTitle" idx="1"/>
          </p:nvPr>
        </p:nvSpPr>
        <p:spPr bwMode="grayWhite">
          <a:xfrm>
            <a:off x="4859338" y="4292600"/>
            <a:ext cx="3168650" cy="758825"/>
          </a:xfrm>
        </p:spPr>
        <p:txBody>
          <a:bodyPr/>
          <a:lstStyle>
            <a:lvl1pPr marL="0" indent="0">
              <a:buFont typeface="Wingdings" panose="05000000000000000000" pitchFamily="2" charset="2"/>
              <a:buNone/>
              <a:defRPr sz="2800"/>
            </a:lvl1pPr>
          </a:lstStyle>
          <a:p>
            <a:pPr fontAlgn="base"/>
            <a:r>
              <a:rPr lang="zh-CN" altLang="en-US" strike="noStrike" noProof="1" smtClean="0"/>
              <a:t>单击此处编辑母版副标题样式</a:t>
            </a:r>
            <a:endParaRPr lang="zh-CN" altLang="en-US" strike="noStrike" noProof="1"/>
          </a:p>
        </p:txBody>
      </p:sp>
      <p:sp>
        <p:nvSpPr>
          <p:cNvPr id="5137" name="Rectangle 17"/>
          <p:cNvSpPr>
            <a:spLocks noGrp="1" noChangeArrowheads="1"/>
          </p:cNvSpPr>
          <p:nvPr>
            <p:ph type="ctrTitle"/>
          </p:nvPr>
        </p:nvSpPr>
        <p:spPr bwMode="ltGray">
          <a:xfrm>
            <a:off x="2987675" y="2987675"/>
            <a:ext cx="5791200" cy="685800"/>
          </a:xfrm>
        </p:spPr>
        <p:txBody>
          <a:bodyPr/>
          <a:lstStyle>
            <a:lvl1pPr algn="l">
              <a:defRPr sz="5400"/>
            </a:lvl1pPr>
          </a:lstStyle>
          <a:p>
            <a:pPr fontAlgn="base"/>
            <a:r>
              <a:rPr lang="zh-CN" altLang="en-US" strike="noStrike" noProof="1" smtClean="0"/>
              <a:t>单击此处编辑母版标题样式</a:t>
            </a:r>
            <a:endParaRPr lang="zh-CN" altLang="en-US" strike="noStrike" noProof="1"/>
          </a:p>
        </p:txBody>
      </p:sp>
      <p:sp>
        <p:nvSpPr>
          <p:cNvPr id="30"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50CAEE4-D6D0-4E64-ADB4-997E73CFF48B}" type="datetime4">
              <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1"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2" name="Rectangle 6"/>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p>
            <a:pPr algn="r" fontAlgn="base">
              <a:buNone/>
            </a:pPr>
            <a:fld id="{9A0DB2DC-4C9A-4742-B13C-FB6460FD3503}" type="slidenum">
              <a:rPr lang="en-US" altLang="zh-CN" strike="noStrike" noProof="1" dirty="0">
                <a:solidFill>
                  <a:schemeClr val="tx2"/>
                </a:solidFill>
                <a:latin typeface="Times New Roman" panose="02020603050405020304" pitchFamily="18" charset="0"/>
                <a:ea typeface="宋体" panose="02010600030101010101" pitchFamily="2" charset="-122"/>
                <a:cs typeface="+mn-cs"/>
              </a:rPr>
            </a:fld>
            <a:endParaRPr lang="en-US" altLang="zh-CN" strike="noStrike" noProof="1" dirty="0">
              <a:solidFill>
                <a:schemeClr val="tx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6875" y="228600"/>
            <a:ext cx="2092325" cy="6065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228600"/>
            <a:ext cx="6126162" cy="6065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hasCustomPrompt="1"/>
          </p:nvPr>
        </p:nvSpPr>
        <p:spPr>
          <a:xfrm>
            <a:off x="468313" y="1268413"/>
            <a:ext cx="8229600" cy="50260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 </a:t>
            </a:r>
            <a:r>
              <a:rPr kumimoji="0" lang="en-US" altLang="zh-CN" sz="3200" b="0" i="0" u="none" strike="noStrike" kern="0" cap="none" spc="0" normalizeH="0" baseline="0" noProof="0" smtClean="0">
                <a:ln>
                  <a:noFill/>
                </a:ln>
                <a:solidFill>
                  <a:schemeClr val="tx1"/>
                </a:solidFill>
                <a:effectLst/>
                <a:uLnTx/>
                <a:uFillTx/>
                <a:latin typeface="+mn-lt"/>
                <a:ea typeface="+mn-ea"/>
                <a:cs typeface="+mn-cs"/>
              </a:rPr>
              <a:t>SmartArt </a:t>
            </a: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图形</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68313" y="1268413"/>
            <a:ext cx="4038600" cy="50260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313" y="1268413"/>
            <a:ext cx="4038600" cy="50260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verTx">
  <p:cSld name="标题和内容在文本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476250"/>
            <a:ext cx="91440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676400"/>
            <a:ext cx="66294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914400" y="3695700"/>
            <a:ext cx="66294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521450"/>
            <a:ext cx="2133600" cy="244475"/>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32138" y="6613525"/>
            <a:ext cx="2895600" cy="244475"/>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a:xfrm>
            <a:off x="6553200" y="6521450"/>
            <a:ext cx="2133600" cy="244475"/>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8" name="Rectangle 2"/>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Text Box 7"/>
          <p:cNvSpPr txBox="1">
            <a:spLocks noChangeArrowheads="1"/>
          </p:cNvSpPr>
          <p:nvPr/>
        </p:nvSpPr>
        <p:spPr bwMode="auto">
          <a:xfrm>
            <a:off x="2525713" y="6335713"/>
            <a:ext cx="39433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西安交通大学 电信学部 计算机科学与技术学院</a:t>
            </a:r>
            <a:endParaRPr kumimoji="0" lang="zh-CN" altLang="en-US" sz="14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 name="Rectangle 8"/>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7413" name="Group 9"/>
          <p:cNvGrpSpPr/>
          <p:nvPr/>
        </p:nvGrpSpPr>
        <p:grpSpPr>
          <a:xfrm>
            <a:off x="19050" y="2330450"/>
            <a:ext cx="9115425" cy="358775"/>
            <a:chOff x="3827" y="1468"/>
            <a:chExt cx="1927" cy="226"/>
          </a:xfrm>
        </p:grpSpPr>
        <p:sp>
          <p:nvSpPr>
            <p:cNvPr id="17414" name="Line 10"/>
            <p:cNvSpPr/>
            <p:nvPr/>
          </p:nvSpPr>
          <p:spPr>
            <a:xfrm>
              <a:off x="3827" y="1468"/>
              <a:ext cx="1927" cy="0"/>
            </a:xfrm>
            <a:prstGeom prst="line">
              <a:avLst/>
            </a:prstGeom>
            <a:ln w="19050" cap="rnd" cmpd="sng">
              <a:solidFill>
                <a:schemeClr val="bg1"/>
              </a:solidFill>
              <a:prstDash val="sysDot"/>
              <a:round/>
              <a:headEnd type="none" w="med" len="med"/>
              <a:tailEnd type="none" w="med" len="med"/>
            </a:ln>
          </p:spPr>
        </p:sp>
        <p:sp>
          <p:nvSpPr>
            <p:cNvPr id="17415" name="Line 11"/>
            <p:cNvSpPr/>
            <p:nvPr/>
          </p:nvSpPr>
          <p:spPr>
            <a:xfrm>
              <a:off x="3827" y="1540"/>
              <a:ext cx="1927" cy="0"/>
            </a:xfrm>
            <a:prstGeom prst="line">
              <a:avLst/>
            </a:prstGeom>
            <a:ln w="19050" cap="rnd" cmpd="sng">
              <a:solidFill>
                <a:schemeClr val="bg1"/>
              </a:solidFill>
              <a:prstDash val="sysDot"/>
              <a:round/>
              <a:headEnd type="none" w="med" len="med"/>
              <a:tailEnd type="none" w="med" len="med"/>
            </a:ln>
          </p:spPr>
        </p:sp>
        <p:sp>
          <p:nvSpPr>
            <p:cNvPr id="17416" name="Line 12"/>
            <p:cNvSpPr/>
            <p:nvPr/>
          </p:nvSpPr>
          <p:spPr>
            <a:xfrm>
              <a:off x="3827" y="1616"/>
              <a:ext cx="1927" cy="0"/>
            </a:xfrm>
            <a:prstGeom prst="line">
              <a:avLst/>
            </a:prstGeom>
            <a:ln w="19050" cap="rnd" cmpd="sng">
              <a:solidFill>
                <a:schemeClr val="bg1"/>
              </a:solidFill>
              <a:prstDash val="sysDot"/>
              <a:round/>
              <a:headEnd type="none" w="med" len="med"/>
              <a:tailEnd type="none" w="med" len="med"/>
            </a:ln>
          </p:spPr>
        </p:sp>
        <p:sp>
          <p:nvSpPr>
            <p:cNvPr id="17417" name="Line 13"/>
            <p:cNvSpPr/>
            <p:nvPr/>
          </p:nvSpPr>
          <p:spPr>
            <a:xfrm>
              <a:off x="3827" y="1694"/>
              <a:ext cx="1927" cy="0"/>
            </a:xfrm>
            <a:prstGeom prst="line">
              <a:avLst/>
            </a:prstGeom>
            <a:ln w="19050" cap="rnd" cmpd="sng">
              <a:solidFill>
                <a:schemeClr val="bg1"/>
              </a:solidFill>
              <a:prstDash val="sysDot"/>
              <a:round/>
              <a:headEnd type="none" w="med" len="med"/>
              <a:tailEnd type="none" w="med" len="med"/>
            </a:ln>
          </p:spPr>
        </p:sp>
      </p:grpSp>
      <p:pic>
        <p:nvPicPr>
          <p:cNvPr id="17418" name="Picture 14"/>
          <p:cNvPicPr>
            <a:picLocks noChangeAspect="1"/>
          </p:cNvPicPr>
          <p:nvPr/>
        </p:nvPicPr>
        <p:blipFill>
          <a:blip r:embed="rId2"/>
          <a:stretch>
            <a:fillRect/>
          </a:stretch>
        </p:blipFill>
        <p:spPr>
          <a:xfrm>
            <a:off x="0" y="0"/>
            <a:ext cx="2887663" cy="2790825"/>
          </a:xfrm>
          <a:prstGeom prst="rect">
            <a:avLst/>
          </a:prstGeom>
          <a:noFill/>
          <a:ln w="9525">
            <a:noFill/>
          </a:ln>
        </p:spPr>
      </p:pic>
      <p:sp>
        <p:nvSpPr>
          <p:cNvPr id="27" name="Rectangle 15"/>
          <p:cNvSpPr>
            <a:spLocks noChangeArrowheads="1"/>
          </p:cNvSpPr>
          <p:nvPr/>
        </p:nvSpPr>
        <p:spPr bwMode="black">
          <a:xfrm>
            <a:off x="0" y="278130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6"/>
          <p:cNvSpPr>
            <a:spLocks noChangeArrowheads="1"/>
          </p:cNvSpPr>
          <p:nvPr/>
        </p:nvSpPr>
        <p:spPr bwMode="gray">
          <a:xfrm>
            <a:off x="2627313" y="2852738"/>
            <a:ext cx="6516688" cy="9366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7421" name="Picture 18"/>
          <p:cNvPicPr>
            <a:picLocks noChangeAspect="1"/>
          </p:cNvPicPr>
          <p:nvPr/>
        </p:nvPicPr>
        <p:blipFill>
          <a:blip r:embed="rId3"/>
          <a:stretch>
            <a:fillRect/>
          </a:stretch>
        </p:blipFill>
        <p:spPr>
          <a:xfrm>
            <a:off x="2884488" y="0"/>
            <a:ext cx="3011487" cy="2781300"/>
          </a:xfrm>
          <a:prstGeom prst="rect">
            <a:avLst/>
          </a:prstGeom>
          <a:noFill/>
          <a:ln w="9525">
            <a:noFill/>
          </a:ln>
        </p:spPr>
      </p:pic>
      <p:sp>
        <p:nvSpPr>
          <p:cNvPr id="5123" name="Rectangle 3"/>
          <p:cNvSpPr>
            <a:spLocks noGrp="1" noChangeArrowheads="1"/>
          </p:cNvSpPr>
          <p:nvPr>
            <p:ph type="subTitle" idx="1"/>
          </p:nvPr>
        </p:nvSpPr>
        <p:spPr bwMode="grayWhite">
          <a:xfrm>
            <a:off x="4859338" y="4292600"/>
            <a:ext cx="3168650" cy="758825"/>
          </a:xfrm>
        </p:spPr>
        <p:txBody>
          <a:bodyPr/>
          <a:lstStyle>
            <a:lvl1pPr marL="0" indent="0">
              <a:buFont typeface="Wingdings" panose="05000000000000000000" pitchFamily="2" charset="2"/>
              <a:buNone/>
              <a:defRPr sz="2800"/>
            </a:lvl1pPr>
          </a:lstStyle>
          <a:p>
            <a:pPr fontAlgn="base"/>
            <a:r>
              <a:rPr lang="zh-CN" altLang="en-US" strike="noStrike" noProof="1" smtClean="0"/>
              <a:t>单击此处编辑母版副标题样式</a:t>
            </a:r>
            <a:endParaRPr lang="zh-CN" altLang="en-US" strike="noStrike" noProof="1"/>
          </a:p>
        </p:txBody>
      </p:sp>
      <p:sp>
        <p:nvSpPr>
          <p:cNvPr id="5137" name="Rectangle 17"/>
          <p:cNvSpPr>
            <a:spLocks noGrp="1" noChangeArrowheads="1"/>
          </p:cNvSpPr>
          <p:nvPr>
            <p:ph type="ctrTitle"/>
          </p:nvPr>
        </p:nvSpPr>
        <p:spPr bwMode="ltGray">
          <a:xfrm>
            <a:off x="2987675" y="2987675"/>
            <a:ext cx="5791200" cy="685800"/>
          </a:xfrm>
        </p:spPr>
        <p:txBody>
          <a:bodyPr/>
          <a:lstStyle>
            <a:lvl1pPr algn="l">
              <a:defRPr sz="5400"/>
            </a:lvl1pPr>
          </a:lstStyle>
          <a:p>
            <a:pPr fontAlgn="base"/>
            <a:r>
              <a:rPr lang="zh-CN" altLang="en-US" strike="noStrike" noProof="1" smtClean="0"/>
              <a:t>单击此处编辑母版标题样式</a:t>
            </a:r>
            <a:endParaRPr lang="zh-CN" altLang="en-US" strike="noStrike" noProof="1"/>
          </a:p>
        </p:txBody>
      </p:sp>
      <p:sp>
        <p:nvSpPr>
          <p:cNvPr id="30"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50CAEE4-D6D0-4E64-ADB4-997E73CFF48B}" type="datetime4">
              <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1"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2" name="Rectangle 6"/>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p>
            <a:pPr algn="r" fontAlgn="base">
              <a:buNone/>
            </a:pPr>
            <a:fld id="{9A0DB2DC-4C9A-4742-B13C-FB6460FD3503}" type="slidenum">
              <a:rPr lang="en-US" altLang="zh-CN" strike="noStrike" noProof="1" dirty="0">
                <a:solidFill>
                  <a:schemeClr val="tx2"/>
                </a:solidFill>
                <a:latin typeface="Times New Roman" panose="02020603050405020304" pitchFamily="18" charset="0"/>
                <a:ea typeface="宋体" panose="02010600030101010101" pitchFamily="2" charset="-122"/>
                <a:cs typeface="+mn-cs"/>
              </a:rPr>
            </a:fld>
            <a:endParaRPr lang="en-US" altLang="zh-CN" strike="noStrike" noProof="1" dirty="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6875" y="228600"/>
            <a:ext cx="2092325" cy="6065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228600"/>
            <a:ext cx="6126162" cy="6065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hasCustomPrompt="1"/>
          </p:nvPr>
        </p:nvSpPr>
        <p:spPr>
          <a:xfrm>
            <a:off x="468313" y="1268413"/>
            <a:ext cx="8229600" cy="50260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 </a:t>
            </a:r>
            <a:r>
              <a:rPr kumimoji="0" lang="en-US" altLang="zh-CN" sz="3200" b="0" i="0" u="none" strike="noStrike" kern="0" cap="none" spc="0" normalizeH="0" baseline="0" noProof="0" smtClean="0">
                <a:ln>
                  <a:noFill/>
                </a:ln>
                <a:solidFill>
                  <a:schemeClr val="tx1"/>
                </a:solidFill>
                <a:effectLst/>
                <a:uLnTx/>
                <a:uFillTx/>
                <a:latin typeface="+mn-lt"/>
                <a:ea typeface="+mn-ea"/>
                <a:cs typeface="+mn-cs"/>
              </a:rPr>
              <a:t>SmartArt </a:t>
            </a: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图形</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68313" y="1268413"/>
            <a:ext cx="4038600" cy="50260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313" y="1268413"/>
            <a:ext cx="4038600" cy="50260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verTx">
  <p:cSld name="标题和内容在文本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476250"/>
            <a:ext cx="91440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676400"/>
            <a:ext cx="66294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914400" y="3695700"/>
            <a:ext cx="6629400"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521450"/>
            <a:ext cx="2133600" cy="244475"/>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32138" y="6613525"/>
            <a:ext cx="2895600" cy="244475"/>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a:xfrm>
            <a:off x="6553200" y="6521450"/>
            <a:ext cx="2133600" cy="244475"/>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vmlDrawing" Target="../drawings/vmlDrawing1.vml"/><Relationship Id="rId18" Type="http://schemas.openxmlformats.org/officeDocument/2006/relationships/image" Target="../media/image4.png"/><Relationship Id="rId17" Type="http://schemas.openxmlformats.org/officeDocument/2006/relationships/oleObject" Target="../embeddings/oleObject2.bin"/><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0" Type="http://schemas.openxmlformats.org/officeDocument/2006/relationships/theme" Target="../theme/theme2.xml"/><Relationship Id="rId2" Type="http://schemas.openxmlformats.org/officeDocument/2006/relationships/slideLayout" Target="../slideLayouts/slideLayout16.xml"/><Relationship Id="rId19" Type="http://schemas.openxmlformats.org/officeDocument/2006/relationships/vmlDrawing" Target="../drawings/vmlDrawing2.vml"/><Relationship Id="rId18" Type="http://schemas.openxmlformats.org/officeDocument/2006/relationships/image" Target="../media/image4.png"/><Relationship Id="rId17" Type="http://schemas.openxmlformats.org/officeDocument/2006/relationships/oleObject" Target="../embeddings/oleObject4.bin"/><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0" Type="http://schemas.openxmlformats.org/officeDocument/2006/relationships/theme" Target="../theme/theme3.xml"/><Relationship Id="rId2" Type="http://schemas.openxmlformats.org/officeDocument/2006/relationships/slideLayout" Target="../slideLayouts/slideLayout30.xml"/><Relationship Id="rId19" Type="http://schemas.openxmlformats.org/officeDocument/2006/relationships/vmlDrawing" Target="../drawings/vmlDrawing3.vml"/><Relationship Id="rId18" Type="http://schemas.openxmlformats.org/officeDocument/2006/relationships/image" Target="../media/image4.png"/><Relationship Id="rId17" Type="http://schemas.openxmlformats.org/officeDocument/2006/relationships/oleObject" Target="../embeddings/oleObject6.bin"/><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ChangeArrowheads="1"/>
          </p:cNvSpPr>
          <p:nvPr/>
        </p:nvSpPr>
        <p:spPr bwMode="ltGray">
          <a:xfrm>
            <a:off x="11113" y="0"/>
            <a:ext cx="9132888"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27" name="Group 3"/>
          <p:cNvGrpSpPr/>
          <p:nvPr/>
        </p:nvGrpSpPr>
        <p:grpSpPr>
          <a:xfrm>
            <a:off x="0" y="879475"/>
            <a:ext cx="9144000" cy="144463"/>
            <a:chOff x="1519" y="554"/>
            <a:chExt cx="4241" cy="91"/>
          </a:xfrm>
        </p:grpSpPr>
        <p:sp>
          <p:nvSpPr>
            <p:cNvPr id="1028" name="Line 4"/>
            <p:cNvSpPr/>
            <p:nvPr userDrawn="1"/>
          </p:nvSpPr>
          <p:spPr>
            <a:xfrm>
              <a:off x="1519" y="554"/>
              <a:ext cx="4241" cy="0"/>
            </a:xfrm>
            <a:prstGeom prst="line">
              <a:avLst/>
            </a:prstGeom>
            <a:ln w="12700" cap="rnd" cmpd="sng">
              <a:solidFill>
                <a:schemeClr val="bg1"/>
              </a:solidFill>
              <a:prstDash val="sysDot"/>
              <a:round/>
              <a:headEnd type="none" w="med" len="med"/>
              <a:tailEnd type="none" w="med" len="med"/>
            </a:ln>
          </p:spPr>
        </p:sp>
        <p:sp>
          <p:nvSpPr>
            <p:cNvPr id="1029" name="Line 5"/>
            <p:cNvSpPr/>
            <p:nvPr userDrawn="1"/>
          </p:nvSpPr>
          <p:spPr>
            <a:xfrm>
              <a:off x="1519" y="599"/>
              <a:ext cx="4241" cy="0"/>
            </a:xfrm>
            <a:prstGeom prst="line">
              <a:avLst/>
            </a:prstGeom>
            <a:ln w="12700" cap="rnd" cmpd="sng">
              <a:solidFill>
                <a:schemeClr val="bg1"/>
              </a:solidFill>
              <a:prstDash val="sysDot"/>
              <a:round/>
              <a:headEnd type="none" w="med" len="med"/>
              <a:tailEnd type="none" w="med" len="med"/>
            </a:ln>
          </p:spPr>
        </p:sp>
        <p:sp>
          <p:nvSpPr>
            <p:cNvPr id="1030" name="Line 6"/>
            <p:cNvSpPr/>
            <p:nvPr userDrawn="1"/>
          </p:nvSpPr>
          <p:spPr>
            <a:xfrm>
              <a:off x="1519" y="645"/>
              <a:ext cx="4241" cy="0"/>
            </a:xfrm>
            <a:prstGeom prst="line">
              <a:avLst/>
            </a:prstGeom>
            <a:ln w="12700" cap="rnd" cmpd="sng">
              <a:solidFill>
                <a:schemeClr val="bg1"/>
              </a:solidFill>
              <a:prstDash val="sysDot"/>
              <a:round/>
              <a:headEnd type="none" w="med" len="med"/>
              <a:tailEnd type="none" w="med" len="med"/>
            </a:ln>
          </p:spPr>
        </p:sp>
      </p:grpSp>
      <p:grpSp>
        <p:nvGrpSpPr>
          <p:cNvPr id="1031" name="Group 7"/>
          <p:cNvGrpSpPr/>
          <p:nvPr/>
        </p:nvGrpSpPr>
        <p:grpSpPr>
          <a:xfrm>
            <a:off x="0" y="-11112"/>
            <a:ext cx="2341563" cy="1123950"/>
            <a:chOff x="0" y="0"/>
            <a:chExt cx="1475" cy="694"/>
          </a:xfrm>
        </p:grpSpPr>
        <p:graphicFrame>
          <p:nvGraphicFramePr>
            <p:cNvPr id="1032" name="Object 8"/>
            <p:cNvGraphicFramePr>
              <a:graphicFrameLocks noChangeAspect="1"/>
            </p:cNvGraphicFramePr>
            <p:nvPr/>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3076" name="" r:id="rId15" imgW="3645535" imgH="3930650" progId="">
                    <p:embed/>
                  </p:oleObj>
                </mc:Choice>
                <mc:Fallback>
                  <p:oleObj name="" r:id="rId15" imgW="3645535" imgH="3930650" progId="">
                    <p:embed/>
                    <p:pic>
                      <p:nvPicPr>
                        <p:cNvPr id="0" name="图片 3075"/>
                        <p:cNvPicPr/>
                        <p:nvPr/>
                      </p:nvPicPr>
                      <p:blipFill>
                        <a:blip r:embed="rId16"/>
                        <a:srcRect b="11470"/>
                        <a:stretch>
                          <a:fillRect/>
                        </a:stretch>
                      </p:blipFill>
                      <p:spPr>
                        <a:xfrm>
                          <a:off x="695" y="0"/>
                          <a:ext cx="780" cy="692"/>
                        </a:xfrm>
                        <a:prstGeom prst="rect">
                          <a:avLst/>
                        </a:prstGeom>
                        <a:noFill/>
                        <a:ln w="38100">
                          <a:noFill/>
                          <a:miter/>
                        </a:ln>
                      </p:spPr>
                    </p:pic>
                  </p:oleObj>
                </mc:Fallback>
              </mc:AlternateContent>
            </a:graphicData>
          </a:graphic>
        </p:graphicFrame>
        <p:graphicFrame>
          <p:nvGraphicFramePr>
            <p:cNvPr id="1033" name="Object 9"/>
            <p:cNvGraphicFramePr>
              <a:graphicFrameLocks noChangeAspect="1"/>
            </p:cNvGraphicFramePr>
            <p:nvPr/>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3085" name="" r:id="rId17" imgW="2575560" imgH="2545080" progId="">
                    <p:embed/>
                  </p:oleObj>
                </mc:Choice>
                <mc:Fallback>
                  <p:oleObj name="" r:id="rId17" imgW="2575560" imgH="2545080" progId="">
                    <p:embed/>
                    <p:pic>
                      <p:nvPicPr>
                        <p:cNvPr id="0" name="图片 3084"/>
                        <p:cNvPicPr/>
                        <p:nvPr/>
                      </p:nvPicPr>
                      <p:blipFill>
                        <a:blip r:embed="rId18"/>
                        <a:stretch>
                          <a:fillRect/>
                        </a:stretch>
                      </p:blipFill>
                      <p:spPr>
                        <a:xfrm>
                          <a:off x="0" y="0"/>
                          <a:ext cx="737" cy="694"/>
                        </a:xfrm>
                        <a:prstGeom prst="rect">
                          <a:avLst/>
                        </a:prstGeom>
                        <a:noFill/>
                        <a:ln w="38100">
                          <a:noFill/>
                          <a:miter/>
                        </a:ln>
                      </p:spPr>
                    </p:pic>
                  </p:oleObj>
                </mc:Fallback>
              </mc:AlternateContent>
            </a:graphicData>
          </a:graphic>
        </p:graphicFrame>
      </p:grpSp>
      <p:sp>
        <p:nvSpPr>
          <p:cNvPr id="1034" name="Rectangle 10"/>
          <p:cNvSpPr>
            <a:spLocks noGrp="1"/>
          </p:cNvSpPr>
          <p:nvPr>
            <p:ph type="title"/>
          </p:nvPr>
        </p:nvSpPr>
        <p:spPr>
          <a:xfrm>
            <a:off x="2514600" y="228600"/>
            <a:ext cx="6324600" cy="533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5" name="Rectangle 11"/>
          <p:cNvSpPr>
            <a:spLocks noGrp="1"/>
          </p:cNvSpPr>
          <p:nvPr>
            <p:ph type="body"/>
          </p:nvPr>
        </p:nvSpPr>
        <p:spPr>
          <a:xfrm>
            <a:off x="468313" y="1268413"/>
            <a:ext cx="8229600" cy="5026025"/>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8" name="Rectangle 12"/>
          <p:cNvSpPr>
            <a:spLocks noGrp="1" noChangeArrowheads="1"/>
          </p:cNvSpPr>
          <p:nvPr>
            <p:ph type="dt" sz="half" idx="2"/>
          </p:nvPr>
        </p:nvSpPr>
        <p:spPr bwMode="auto">
          <a:xfrm>
            <a:off x="457200" y="6521450"/>
            <a:ext cx="2133600" cy="244475"/>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accent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09" name="Rectangle 13"/>
          <p:cNvSpPr>
            <a:spLocks noGrp="1" noChangeArrowheads="1"/>
          </p:cNvSpPr>
          <p:nvPr>
            <p:ph type="ftr" sz="quarter" idx="3"/>
          </p:nvPr>
        </p:nvSpPr>
        <p:spPr bwMode="auto">
          <a:xfrm>
            <a:off x="3132138" y="6613525"/>
            <a:ext cx="2895600" cy="244475"/>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accent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10" name="Rectangle 14"/>
          <p:cNvSpPr>
            <a:spLocks noGrp="1" noChangeArrowheads="1"/>
          </p:cNvSpPr>
          <p:nvPr>
            <p:ph type="sldNum" sz="quarter" idx="4"/>
          </p:nvPr>
        </p:nvSpPr>
        <p:spPr bwMode="auto">
          <a:xfrm>
            <a:off x="6553200" y="6521450"/>
            <a:ext cx="2133600" cy="244475"/>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accent1"/>
                </a:solidFill>
              </a:defRPr>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1039" name="Group 15"/>
          <p:cNvGrpSpPr/>
          <p:nvPr/>
        </p:nvGrpSpPr>
        <p:grpSpPr>
          <a:xfrm>
            <a:off x="0" y="1109663"/>
            <a:ext cx="9144000" cy="169862"/>
            <a:chOff x="0" y="699"/>
            <a:chExt cx="5760" cy="107"/>
          </a:xfrm>
        </p:grpSpPr>
        <p:sp>
          <p:nvSpPr>
            <p:cNvPr id="5131" name="Rectangle 16"/>
            <p:cNvSpPr>
              <a:spLocks noChangeArrowheads="1"/>
            </p:cNvSpPr>
            <p:nvPr/>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32" name="Rectangle 17"/>
            <p:cNvSpPr>
              <a:spLocks noChangeArrowheads="1"/>
            </p:cNvSpPr>
            <p:nvPr/>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5pPr>
      <a:lvl6pPr marL="457200" algn="r" rtl="0" eaLnBrk="1" fontAlgn="base" hangingPunct="1">
        <a:spcBef>
          <a:spcPct val="0"/>
        </a:spcBef>
        <a:spcAft>
          <a:spcPct val="0"/>
        </a:spcAft>
        <a:defRPr sz="4000">
          <a:solidFill>
            <a:schemeClr val="bg1"/>
          </a:solidFill>
          <a:latin typeface="Arial" panose="020B0604020202020204" pitchFamily="34" charset="0"/>
        </a:defRPr>
      </a:lvl6pPr>
      <a:lvl7pPr marL="914400" algn="r" rtl="0" eaLnBrk="1" fontAlgn="base" hangingPunct="1">
        <a:spcBef>
          <a:spcPct val="0"/>
        </a:spcBef>
        <a:spcAft>
          <a:spcPct val="0"/>
        </a:spcAft>
        <a:defRPr sz="4000">
          <a:solidFill>
            <a:schemeClr val="bg1"/>
          </a:solidFill>
          <a:latin typeface="Arial" panose="020B0604020202020204" pitchFamily="34" charset="0"/>
        </a:defRPr>
      </a:lvl7pPr>
      <a:lvl8pPr marL="1371600" algn="r" rtl="0" eaLnBrk="1" fontAlgn="base" hangingPunct="1">
        <a:spcBef>
          <a:spcPct val="0"/>
        </a:spcBef>
        <a:spcAft>
          <a:spcPct val="0"/>
        </a:spcAft>
        <a:defRPr sz="4000">
          <a:solidFill>
            <a:schemeClr val="bg1"/>
          </a:solidFill>
          <a:latin typeface="Arial" panose="020B0604020202020204" pitchFamily="34" charset="0"/>
        </a:defRPr>
      </a:lvl8pPr>
      <a:lvl9pPr marL="1828800" algn="r" rtl="0" eaLnBrk="1" fontAlgn="base" hangingPunct="1">
        <a:spcBef>
          <a:spcPct val="0"/>
        </a:spcBef>
        <a:spcAft>
          <a:spcPct val="0"/>
        </a:spcAft>
        <a:defRPr sz="40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黑体" panose="02010609060101010101" pitchFamily="49" charset="-122"/>
        </a:defRPr>
      </a:lvl5pPr>
      <a:lvl6pPr marL="25146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ChangeArrowheads="1"/>
          </p:cNvSpPr>
          <p:nvPr/>
        </p:nvSpPr>
        <p:spPr bwMode="ltGray">
          <a:xfrm>
            <a:off x="11113" y="0"/>
            <a:ext cx="9132888"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075" name="Group 3"/>
          <p:cNvGrpSpPr/>
          <p:nvPr/>
        </p:nvGrpSpPr>
        <p:grpSpPr>
          <a:xfrm>
            <a:off x="0" y="879475"/>
            <a:ext cx="9144000" cy="144463"/>
            <a:chOff x="1519" y="554"/>
            <a:chExt cx="4241" cy="91"/>
          </a:xfrm>
        </p:grpSpPr>
        <p:sp>
          <p:nvSpPr>
            <p:cNvPr id="3076" name="Line 4"/>
            <p:cNvSpPr/>
            <p:nvPr userDrawn="1"/>
          </p:nvSpPr>
          <p:spPr>
            <a:xfrm>
              <a:off x="1519" y="554"/>
              <a:ext cx="4241" cy="0"/>
            </a:xfrm>
            <a:prstGeom prst="line">
              <a:avLst/>
            </a:prstGeom>
            <a:ln w="12700" cap="rnd" cmpd="sng">
              <a:solidFill>
                <a:schemeClr val="bg1"/>
              </a:solidFill>
              <a:prstDash val="sysDot"/>
              <a:round/>
              <a:headEnd type="none" w="med" len="med"/>
              <a:tailEnd type="none" w="med" len="med"/>
            </a:ln>
          </p:spPr>
        </p:sp>
        <p:sp>
          <p:nvSpPr>
            <p:cNvPr id="3077" name="Line 5"/>
            <p:cNvSpPr/>
            <p:nvPr userDrawn="1"/>
          </p:nvSpPr>
          <p:spPr>
            <a:xfrm>
              <a:off x="1519" y="599"/>
              <a:ext cx="4241" cy="0"/>
            </a:xfrm>
            <a:prstGeom prst="line">
              <a:avLst/>
            </a:prstGeom>
            <a:ln w="12700" cap="rnd" cmpd="sng">
              <a:solidFill>
                <a:schemeClr val="bg1"/>
              </a:solidFill>
              <a:prstDash val="sysDot"/>
              <a:round/>
              <a:headEnd type="none" w="med" len="med"/>
              <a:tailEnd type="none" w="med" len="med"/>
            </a:ln>
          </p:spPr>
        </p:sp>
        <p:sp>
          <p:nvSpPr>
            <p:cNvPr id="3078" name="Line 6"/>
            <p:cNvSpPr/>
            <p:nvPr userDrawn="1"/>
          </p:nvSpPr>
          <p:spPr>
            <a:xfrm>
              <a:off x="1519" y="645"/>
              <a:ext cx="4241" cy="0"/>
            </a:xfrm>
            <a:prstGeom prst="line">
              <a:avLst/>
            </a:prstGeom>
            <a:ln w="12700" cap="rnd" cmpd="sng">
              <a:solidFill>
                <a:schemeClr val="bg1"/>
              </a:solidFill>
              <a:prstDash val="sysDot"/>
              <a:round/>
              <a:headEnd type="none" w="med" len="med"/>
              <a:tailEnd type="none" w="med" len="med"/>
            </a:ln>
          </p:spPr>
        </p:sp>
      </p:grpSp>
      <p:grpSp>
        <p:nvGrpSpPr>
          <p:cNvPr id="3079" name="Group 7"/>
          <p:cNvGrpSpPr/>
          <p:nvPr/>
        </p:nvGrpSpPr>
        <p:grpSpPr>
          <a:xfrm>
            <a:off x="0" y="-11112"/>
            <a:ext cx="2341563" cy="1123950"/>
            <a:chOff x="0" y="0"/>
            <a:chExt cx="1475" cy="694"/>
          </a:xfrm>
        </p:grpSpPr>
        <p:graphicFrame>
          <p:nvGraphicFramePr>
            <p:cNvPr id="3080" name="Object 8"/>
            <p:cNvGraphicFramePr>
              <a:graphicFrameLocks noChangeAspect="1"/>
            </p:cNvGraphicFramePr>
            <p:nvPr/>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3" name="" r:id="rId15" imgW="3645535" imgH="3930650" progId="">
                    <p:embed/>
                  </p:oleObj>
                </mc:Choice>
                <mc:Fallback>
                  <p:oleObj name="" r:id="rId15" imgW="3645535" imgH="3930650" progId="">
                    <p:embed/>
                    <p:pic>
                      <p:nvPicPr>
                        <p:cNvPr id="0" name="图片 2"/>
                        <p:cNvPicPr/>
                        <p:nvPr/>
                      </p:nvPicPr>
                      <p:blipFill>
                        <a:blip r:embed="rId16"/>
                        <a:srcRect b="11470"/>
                        <a:stretch>
                          <a:fillRect/>
                        </a:stretch>
                      </p:blipFill>
                      <p:spPr>
                        <a:xfrm>
                          <a:off x="695" y="0"/>
                          <a:ext cx="780" cy="692"/>
                        </a:xfrm>
                        <a:prstGeom prst="rect">
                          <a:avLst/>
                        </a:prstGeom>
                        <a:noFill/>
                        <a:ln w="38100">
                          <a:noFill/>
                          <a:miter/>
                        </a:ln>
                      </p:spPr>
                    </p:pic>
                  </p:oleObj>
                </mc:Fallback>
              </mc:AlternateContent>
            </a:graphicData>
          </a:graphic>
        </p:graphicFrame>
        <p:graphicFrame>
          <p:nvGraphicFramePr>
            <p:cNvPr id="3081" name="Object 9"/>
            <p:cNvGraphicFramePr>
              <a:graphicFrameLocks noChangeAspect="1"/>
            </p:cNvGraphicFramePr>
            <p:nvPr/>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2" name="" r:id="rId17" imgW="2575560" imgH="2545080" progId="">
                    <p:embed/>
                  </p:oleObj>
                </mc:Choice>
                <mc:Fallback>
                  <p:oleObj name="" r:id="rId17" imgW="2575560" imgH="2545080" progId="">
                    <p:embed/>
                    <p:pic>
                      <p:nvPicPr>
                        <p:cNvPr id="0" name="图片 1"/>
                        <p:cNvPicPr/>
                        <p:nvPr/>
                      </p:nvPicPr>
                      <p:blipFill>
                        <a:blip r:embed="rId18"/>
                        <a:stretch>
                          <a:fillRect/>
                        </a:stretch>
                      </p:blipFill>
                      <p:spPr>
                        <a:xfrm>
                          <a:off x="0" y="0"/>
                          <a:ext cx="737" cy="694"/>
                        </a:xfrm>
                        <a:prstGeom prst="rect">
                          <a:avLst/>
                        </a:prstGeom>
                        <a:noFill/>
                        <a:ln w="38100">
                          <a:noFill/>
                          <a:miter/>
                        </a:ln>
                      </p:spPr>
                    </p:pic>
                  </p:oleObj>
                </mc:Fallback>
              </mc:AlternateContent>
            </a:graphicData>
          </a:graphic>
        </p:graphicFrame>
      </p:grpSp>
      <p:sp>
        <p:nvSpPr>
          <p:cNvPr id="3082" name="Rectangle 10"/>
          <p:cNvSpPr>
            <a:spLocks noGrp="1"/>
          </p:cNvSpPr>
          <p:nvPr>
            <p:ph type="title"/>
          </p:nvPr>
        </p:nvSpPr>
        <p:spPr>
          <a:xfrm>
            <a:off x="2514600" y="228600"/>
            <a:ext cx="6324600" cy="533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83" name="Rectangle 11"/>
          <p:cNvSpPr>
            <a:spLocks noGrp="1"/>
          </p:cNvSpPr>
          <p:nvPr>
            <p:ph type="body"/>
          </p:nvPr>
        </p:nvSpPr>
        <p:spPr>
          <a:xfrm>
            <a:off x="468313" y="1268413"/>
            <a:ext cx="8229600" cy="5026025"/>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8" name="Rectangle 12"/>
          <p:cNvSpPr>
            <a:spLocks noGrp="1" noChangeArrowheads="1"/>
          </p:cNvSpPr>
          <p:nvPr>
            <p:ph type="dt" sz="half" idx="2"/>
          </p:nvPr>
        </p:nvSpPr>
        <p:spPr bwMode="auto">
          <a:xfrm>
            <a:off x="457200" y="6521450"/>
            <a:ext cx="2133600" cy="244475"/>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accent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09" name="Rectangle 13"/>
          <p:cNvSpPr>
            <a:spLocks noGrp="1" noChangeArrowheads="1"/>
          </p:cNvSpPr>
          <p:nvPr>
            <p:ph type="ftr" sz="quarter" idx="3"/>
          </p:nvPr>
        </p:nvSpPr>
        <p:spPr bwMode="auto">
          <a:xfrm>
            <a:off x="3132138" y="6613525"/>
            <a:ext cx="2895600" cy="244475"/>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accent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10" name="Rectangle 14"/>
          <p:cNvSpPr>
            <a:spLocks noGrp="1" noChangeArrowheads="1"/>
          </p:cNvSpPr>
          <p:nvPr>
            <p:ph type="sldNum" sz="quarter" idx="4"/>
          </p:nvPr>
        </p:nvSpPr>
        <p:spPr bwMode="auto">
          <a:xfrm>
            <a:off x="6553200" y="6521450"/>
            <a:ext cx="2133600" cy="244475"/>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accent1"/>
                </a:solidFill>
              </a:defRPr>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3087" name="Group 15"/>
          <p:cNvGrpSpPr/>
          <p:nvPr/>
        </p:nvGrpSpPr>
        <p:grpSpPr>
          <a:xfrm>
            <a:off x="0" y="1109663"/>
            <a:ext cx="9144000" cy="169862"/>
            <a:chOff x="0" y="699"/>
            <a:chExt cx="5760" cy="107"/>
          </a:xfrm>
        </p:grpSpPr>
        <p:sp>
          <p:nvSpPr>
            <p:cNvPr id="5131" name="Rectangle 16"/>
            <p:cNvSpPr>
              <a:spLocks noChangeArrowheads="1"/>
            </p:cNvSpPr>
            <p:nvPr/>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32" name="Rectangle 17"/>
            <p:cNvSpPr>
              <a:spLocks noChangeArrowheads="1"/>
            </p:cNvSpPr>
            <p:nvPr/>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5pPr>
      <a:lvl6pPr marL="457200" algn="r" rtl="0" eaLnBrk="1" fontAlgn="base" hangingPunct="1">
        <a:spcBef>
          <a:spcPct val="0"/>
        </a:spcBef>
        <a:spcAft>
          <a:spcPct val="0"/>
        </a:spcAft>
        <a:defRPr sz="4000">
          <a:solidFill>
            <a:schemeClr val="bg1"/>
          </a:solidFill>
          <a:latin typeface="Arial" panose="020B0604020202020204" pitchFamily="34" charset="0"/>
        </a:defRPr>
      </a:lvl6pPr>
      <a:lvl7pPr marL="914400" algn="r" rtl="0" eaLnBrk="1" fontAlgn="base" hangingPunct="1">
        <a:spcBef>
          <a:spcPct val="0"/>
        </a:spcBef>
        <a:spcAft>
          <a:spcPct val="0"/>
        </a:spcAft>
        <a:defRPr sz="4000">
          <a:solidFill>
            <a:schemeClr val="bg1"/>
          </a:solidFill>
          <a:latin typeface="Arial" panose="020B0604020202020204" pitchFamily="34" charset="0"/>
        </a:defRPr>
      </a:lvl7pPr>
      <a:lvl8pPr marL="1371600" algn="r" rtl="0" eaLnBrk="1" fontAlgn="base" hangingPunct="1">
        <a:spcBef>
          <a:spcPct val="0"/>
        </a:spcBef>
        <a:spcAft>
          <a:spcPct val="0"/>
        </a:spcAft>
        <a:defRPr sz="4000">
          <a:solidFill>
            <a:schemeClr val="bg1"/>
          </a:solidFill>
          <a:latin typeface="Arial" panose="020B0604020202020204" pitchFamily="34" charset="0"/>
        </a:defRPr>
      </a:lvl8pPr>
      <a:lvl9pPr marL="1828800" algn="r" rtl="0" eaLnBrk="1" fontAlgn="base" hangingPunct="1">
        <a:spcBef>
          <a:spcPct val="0"/>
        </a:spcBef>
        <a:spcAft>
          <a:spcPct val="0"/>
        </a:spcAft>
        <a:defRPr sz="40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黑体" panose="02010609060101010101" pitchFamily="49" charset="-122"/>
        </a:defRPr>
      </a:lvl5pPr>
      <a:lvl6pPr marL="25146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ChangeArrowheads="1"/>
          </p:cNvSpPr>
          <p:nvPr/>
        </p:nvSpPr>
        <p:spPr bwMode="ltGray">
          <a:xfrm>
            <a:off x="11113" y="0"/>
            <a:ext cx="9132888"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47" name="Group 3"/>
          <p:cNvGrpSpPr/>
          <p:nvPr/>
        </p:nvGrpSpPr>
        <p:grpSpPr>
          <a:xfrm>
            <a:off x="0" y="879475"/>
            <a:ext cx="9144000" cy="144463"/>
            <a:chOff x="1519" y="554"/>
            <a:chExt cx="4241" cy="91"/>
          </a:xfrm>
        </p:grpSpPr>
        <p:sp>
          <p:nvSpPr>
            <p:cNvPr id="6148" name="Line 4"/>
            <p:cNvSpPr/>
            <p:nvPr userDrawn="1"/>
          </p:nvSpPr>
          <p:spPr>
            <a:xfrm>
              <a:off x="1519" y="554"/>
              <a:ext cx="4241" cy="0"/>
            </a:xfrm>
            <a:prstGeom prst="line">
              <a:avLst/>
            </a:prstGeom>
            <a:ln w="12700" cap="rnd" cmpd="sng">
              <a:solidFill>
                <a:schemeClr val="bg1"/>
              </a:solidFill>
              <a:prstDash val="sysDot"/>
              <a:round/>
              <a:headEnd type="none" w="med" len="med"/>
              <a:tailEnd type="none" w="med" len="med"/>
            </a:ln>
          </p:spPr>
        </p:sp>
        <p:sp>
          <p:nvSpPr>
            <p:cNvPr id="6149" name="Line 5"/>
            <p:cNvSpPr/>
            <p:nvPr userDrawn="1"/>
          </p:nvSpPr>
          <p:spPr>
            <a:xfrm>
              <a:off x="1519" y="599"/>
              <a:ext cx="4241" cy="0"/>
            </a:xfrm>
            <a:prstGeom prst="line">
              <a:avLst/>
            </a:prstGeom>
            <a:ln w="12700" cap="rnd" cmpd="sng">
              <a:solidFill>
                <a:schemeClr val="bg1"/>
              </a:solidFill>
              <a:prstDash val="sysDot"/>
              <a:round/>
              <a:headEnd type="none" w="med" len="med"/>
              <a:tailEnd type="none" w="med" len="med"/>
            </a:ln>
          </p:spPr>
        </p:sp>
        <p:sp>
          <p:nvSpPr>
            <p:cNvPr id="6150" name="Line 6"/>
            <p:cNvSpPr/>
            <p:nvPr userDrawn="1"/>
          </p:nvSpPr>
          <p:spPr>
            <a:xfrm>
              <a:off x="1519" y="645"/>
              <a:ext cx="4241" cy="0"/>
            </a:xfrm>
            <a:prstGeom prst="line">
              <a:avLst/>
            </a:prstGeom>
            <a:ln w="12700" cap="rnd" cmpd="sng">
              <a:solidFill>
                <a:schemeClr val="bg1"/>
              </a:solidFill>
              <a:prstDash val="sysDot"/>
              <a:round/>
              <a:headEnd type="none" w="med" len="med"/>
              <a:tailEnd type="none" w="med" len="med"/>
            </a:ln>
          </p:spPr>
        </p:sp>
      </p:grpSp>
      <p:grpSp>
        <p:nvGrpSpPr>
          <p:cNvPr id="6151" name="Group 7"/>
          <p:cNvGrpSpPr/>
          <p:nvPr/>
        </p:nvGrpSpPr>
        <p:grpSpPr>
          <a:xfrm>
            <a:off x="0" y="-11112"/>
            <a:ext cx="2341563" cy="1123950"/>
            <a:chOff x="0" y="0"/>
            <a:chExt cx="1475" cy="694"/>
          </a:xfrm>
        </p:grpSpPr>
        <p:graphicFrame>
          <p:nvGraphicFramePr>
            <p:cNvPr id="6152" name="Object 8"/>
            <p:cNvGraphicFramePr>
              <a:graphicFrameLocks noChangeAspect="1"/>
            </p:cNvGraphicFramePr>
            <p:nvPr/>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3087" name="" r:id="rId15" imgW="3645535" imgH="3930650" progId="">
                    <p:embed/>
                  </p:oleObj>
                </mc:Choice>
                <mc:Fallback>
                  <p:oleObj name="" r:id="rId15" imgW="3645535" imgH="3930650" progId="">
                    <p:embed/>
                    <p:pic>
                      <p:nvPicPr>
                        <p:cNvPr id="0" name="图片 3086"/>
                        <p:cNvPicPr/>
                        <p:nvPr/>
                      </p:nvPicPr>
                      <p:blipFill>
                        <a:blip r:embed="rId16"/>
                        <a:srcRect b="11470"/>
                        <a:stretch>
                          <a:fillRect/>
                        </a:stretch>
                      </p:blipFill>
                      <p:spPr>
                        <a:xfrm>
                          <a:off x="695" y="0"/>
                          <a:ext cx="780" cy="692"/>
                        </a:xfrm>
                        <a:prstGeom prst="rect">
                          <a:avLst/>
                        </a:prstGeom>
                        <a:noFill/>
                        <a:ln w="38100">
                          <a:noFill/>
                          <a:miter/>
                        </a:ln>
                      </p:spPr>
                    </p:pic>
                  </p:oleObj>
                </mc:Fallback>
              </mc:AlternateContent>
            </a:graphicData>
          </a:graphic>
        </p:graphicFrame>
        <p:graphicFrame>
          <p:nvGraphicFramePr>
            <p:cNvPr id="6153" name="Object 9"/>
            <p:cNvGraphicFramePr>
              <a:graphicFrameLocks noChangeAspect="1"/>
            </p:cNvGraphicFramePr>
            <p:nvPr/>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3086" name="" r:id="rId17" imgW="2575560" imgH="2545080" progId="">
                    <p:embed/>
                  </p:oleObj>
                </mc:Choice>
                <mc:Fallback>
                  <p:oleObj name="" r:id="rId17" imgW="2575560" imgH="2545080" progId="">
                    <p:embed/>
                    <p:pic>
                      <p:nvPicPr>
                        <p:cNvPr id="0" name="图片 3085"/>
                        <p:cNvPicPr/>
                        <p:nvPr/>
                      </p:nvPicPr>
                      <p:blipFill>
                        <a:blip r:embed="rId18"/>
                        <a:stretch>
                          <a:fillRect/>
                        </a:stretch>
                      </p:blipFill>
                      <p:spPr>
                        <a:xfrm>
                          <a:off x="0" y="0"/>
                          <a:ext cx="737" cy="694"/>
                        </a:xfrm>
                        <a:prstGeom prst="rect">
                          <a:avLst/>
                        </a:prstGeom>
                        <a:noFill/>
                        <a:ln w="38100">
                          <a:noFill/>
                          <a:miter/>
                        </a:ln>
                      </p:spPr>
                    </p:pic>
                  </p:oleObj>
                </mc:Fallback>
              </mc:AlternateContent>
            </a:graphicData>
          </a:graphic>
        </p:graphicFrame>
      </p:grpSp>
      <p:sp>
        <p:nvSpPr>
          <p:cNvPr id="6154" name="Rectangle 10"/>
          <p:cNvSpPr>
            <a:spLocks noGrp="1"/>
          </p:cNvSpPr>
          <p:nvPr>
            <p:ph type="title"/>
          </p:nvPr>
        </p:nvSpPr>
        <p:spPr>
          <a:xfrm>
            <a:off x="2514600" y="228600"/>
            <a:ext cx="6324600" cy="533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55" name="Rectangle 11"/>
          <p:cNvSpPr>
            <a:spLocks noGrp="1"/>
          </p:cNvSpPr>
          <p:nvPr>
            <p:ph type="body"/>
          </p:nvPr>
        </p:nvSpPr>
        <p:spPr>
          <a:xfrm>
            <a:off x="468313" y="1268413"/>
            <a:ext cx="8229600" cy="5026025"/>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8" name="Rectangle 12"/>
          <p:cNvSpPr>
            <a:spLocks noGrp="1" noChangeArrowheads="1"/>
          </p:cNvSpPr>
          <p:nvPr>
            <p:ph type="dt" sz="half" idx="2"/>
          </p:nvPr>
        </p:nvSpPr>
        <p:spPr bwMode="auto">
          <a:xfrm>
            <a:off x="457200" y="6521450"/>
            <a:ext cx="2133600" cy="244475"/>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accent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195C5B0-1B18-43EE-A7B7-EB95D6CB2C44}" type="datetime4">
              <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09" name="Rectangle 13"/>
          <p:cNvSpPr>
            <a:spLocks noGrp="1" noChangeArrowheads="1"/>
          </p:cNvSpPr>
          <p:nvPr>
            <p:ph type="ftr" sz="quarter" idx="3"/>
          </p:nvPr>
        </p:nvSpPr>
        <p:spPr bwMode="auto">
          <a:xfrm>
            <a:off x="3132138" y="6613525"/>
            <a:ext cx="2895600" cy="244475"/>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accent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10" name="Rectangle 14"/>
          <p:cNvSpPr>
            <a:spLocks noGrp="1" noChangeArrowheads="1"/>
          </p:cNvSpPr>
          <p:nvPr>
            <p:ph type="sldNum" sz="quarter" idx="4"/>
          </p:nvPr>
        </p:nvSpPr>
        <p:spPr bwMode="auto">
          <a:xfrm>
            <a:off x="6553200" y="6521450"/>
            <a:ext cx="2133600" cy="244475"/>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accent1"/>
                </a:solidFill>
              </a:defRPr>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grpSp>
        <p:nvGrpSpPr>
          <p:cNvPr id="6159" name="Group 15"/>
          <p:cNvGrpSpPr/>
          <p:nvPr/>
        </p:nvGrpSpPr>
        <p:grpSpPr>
          <a:xfrm>
            <a:off x="0" y="1109663"/>
            <a:ext cx="9144000" cy="169862"/>
            <a:chOff x="0" y="699"/>
            <a:chExt cx="5760" cy="107"/>
          </a:xfrm>
        </p:grpSpPr>
        <p:sp>
          <p:nvSpPr>
            <p:cNvPr id="5131" name="Rectangle 16"/>
            <p:cNvSpPr>
              <a:spLocks noChangeArrowheads="1"/>
            </p:cNvSpPr>
            <p:nvPr/>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32" name="Rectangle 17"/>
            <p:cNvSpPr>
              <a:spLocks noChangeArrowheads="1"/>
            </p:cNvSpPr>
            <p:nvPr/>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sldNum="0" hdr="0" ftr="0" dt="0"/>
  <p:txStyles>
    <p:title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5pPr>
      <a:lvl6pPr marL="457200" algn="r" rtl="0" eaLnBrk="1" fontAlgn="base" hangingPunct="1">
        <a:spcBef>
          <a:spcPct val="0"/>
        </a:spcBef>
        <a:spcAft>
          <a:spcPct val="0"/>
        </a:spcAft>
        <a:defRPr sz="4000">
          <a:solidFill>
            <a:schemeClr val="bg1"/>
          </a:solidFill>
          <a:latin typeface="Arial" panose="020B0604020202020204" pitchFamily="34" charset="0"/>
        </a:defRPr>
      </a:lvl6pPr>
      <a:lvl7pPr marL="914400" algn="r" rtl="0" eaLnBrk="1" fontAlgn="base" hangingPunct="1">
        <a:spcBef>
          <a:spcPct val="0"/>
        </a:spcBef>
        <a:spcAft>
          <a:spcPct val="0"/>
        </a:spcAft>
        <a:defRPr sz="4000">
          <a:solidFill>
            <a:schemeClr val="bg1"/>
          </a:solidFill>
          <a:latin typeface="Arial" panose="020B0604020202020204" pitchFamily="34" charset="0"/>
        </a:defRPr>
      </a:lvl7pPr>
      <a:lvl8pPr marL="1371600" algn="r" rtl="0" eaLnBrk="1" fontAlgn="base" hangingPunct="1">
        <a:spcBef>
          <a:spcPct val="0"/>
        </a:spcBef>
        <a:spcAft>
          <a:spcPct val="0"/>
        </a:spcAft>
        <a:defRPr sz="4000">
          <a:solidFill>
            <a:schemeClr val="bg1"/>
          </a:solidFill>
          <a:latin typeface="Arial" panose="020B0604020202020204" pitchFamily="34" charset="0"/>
        </a:defRPr>
      </a:lvl8pPr>
      <a:lvl9pPr marL="1828800" algn="r" rtl="0" eaLnBrk="1" fontAlgn="base" hangingPunct="1">
        <a:spcBef>
          <a:spcPct val="0"/>
        </a:spcBef>
        <a:spcAft>
          <a:spcPct val="0"/>
        </a:spcAft>
        <a:defRPr sz="40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黑体" panose="02010609060101010101" pitchFamily="49" charset="-122"/>
        </a:defRPr>
      </a:lvl5pPr>
      <a:lvl6pPr marL="25146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ctrTitle"/>
          </p:nvPr>
        </p:nvSpPr>
        <p:spPr>
          <a:xfrm>
            <a:off x="3559175" y="2891155"/>
            <a:ext cx="4513263" cy="825500"/>
          </a:xfrm>
        </p:spPr>
        <p:txBody>
          <a:bodyPr vert="horz" wrap="square" lIns="91440" tIns="45720" rIns="91440" bIns="45720" anchor="ctr" anchorCtr="0"/>
          <a:p>
            <a:pPr eaLnBrk="1" hangingPunct="1">
              <a:buClrTx/>
              <a:buSzTx/>
              <a:buFontTx/>
            </a:pPr>
            <a:r>
              <a:rPr lang="zh-CN" altLang="en-US" dirty="0">
                <a:latin typeface="+mj-lt"/>
                <a:ea typeface="+mj-ea"/>
                <a:cs typeface="+mj-cs"/>
              </a:rPr>
              <a:t>程序设计基础</a:t>
            </a:r>
            <a:endParaRPr lang="zh-CN" altLang="en-US" dirty="0">
              <a:latin typeface="+mj-lt"/>
              <a:ea typeface="+mj-ea"/>
              <a:cs typeface="+mj-cs"/>
            </a:endParaRPr>
          </a:p>
        </p:txBody>
      </p:sp>
      <p:sp>
        <p:nvSpPr>
          <p:cNvPr id="21506" name="Rectangle 3"/>
          <p:cNvSpPr>
            <a:spLocks noGrp="1"/>
          </p:cNvSpPr>
          <p:nvPr>
            <p:ph type="subTitle" idx="1"/>
          </p:nvPr>
        </p:nvSpPr>
        <p:spPr>
          <a:xfrm>
            <a:off x="2700338" y="4630738"/>
            <a:ext cx="3600450" cy="885825"/>
          </a:xfrm>
        </p:spPr>
        <p:txBody>
          <a:bodyPr vert="horz" wrap="square" lIns="91440" tIns="72000" rIns="91440" bIns="45720" anchor="t" anchorCtr="0">
            <a:spAutoFit/>
          </a:bodyPr>
          <a:p>
            <a:pPr algn="ctr" eaLnBrk="1" hangingPunct="1">
              <a:lnSpc>
                <a:spcPct val="80000"/>
              </a:lnSpc>
              <a:buClrTx/>
              <a:buSzTx/>
            </a:pPr>
            <a:r>
              <a:rPr lang="zh-CN" altLang="en-US" sz="1800" dirty="0">
                <a:latin typeface="宋体" panose="02010600030101010101" pitchFamily="2" charset="-122"/>
                <a:ea typeface="宋体" panose="02010600030101010101" pitchFamily="2" charset="-122"/>
                <a:cs typeface="+mn-cs"/>
              </a:rPr>
              <a:t>吴茜媛</a:t>
            </a:r>
            <a:endParaRPr lang="zh-CN" altLang="en-US" sz="1800" dirty="0">
              <a:latin typeface="宋体" panose="02010600030101010101" pitchFamily="2" charset="-122"/>
              <a:ea typeface="宋体" panose="02010600030101010101" pitchFamily="2" charset="-122"/>
              <a:cs typeface="+mn-cs"/>
            </a:endParaRPr>
          </a:p>
          <a:p>
            <a:pPr algn="ctr" eaLnBrk="1" hangingPunct="1">
              <a:lnSpc>
                <a:spcPct val="80000"/>
              </a:lnSpc>
              <a:buClrTx/>
              <a:buSzTx/>
            </a:pPr>
            <a:r>
              <a:rPr lang="en-US" altLang="zh-CN" sz="1800" dirty="0">
                <a:latin typeface="+mn-lt"/>
                <a:ea typeface="宋体" panose="02010600030101010101" pitchFamily="2" charset="-122"/>
                <a:cs typeface="+mn-cs"/>
              </a:rPr>
              <a:t>WU, Xiyuan</a:t>
            </a:r>
            <a:endParaRPr lang="en-US" altLang="zh-CN" sz="1800" dirty="0">
              <a:latin typeface="+mn-lt"/>
              <a:ea typeface="宋体" panose="02010600030101010101" pitchFamily="2" charset="-122"/>
              <a:cs typeface="+mn-cs"/>
            </a:endParaRPr>
          </a:p>
          <a:p>
            <a:pPr algn="ctr" eaLnBrk="1" hangingPunct="1">
              <a:lnSpc>
                <a:spcPct val="80000"/>
              </a:lnSpc>
              <a:buClrTx/>
              <a:buSzTx/>
            </a:pPr>
            <a:r>
              <a:rPr lang="en-US" altLang="zh-CN" sz="1800" dirty="0">
                <a:latin typeface="+mn-lt"/>
                <a:ea typeface="宋体" panose="02010600030101010101" pitchFamily="2" charset="-122"/>
                <a:cs typeface="+mn-cs"/>
              </a:rPr>
              <a:t>E-mail: xywu@mail.xjtu.edu.cn</a:t>
            </a:r>
            <a:endParaRPr lang="en-US" altLang="zh-CN" sz="1800" dirty="0">
              <a:latin typeface="+mn-lt"/>
              <a:ea typeface="宋体" panose="02010600030101010101" pitchFamily="2" charset="-122"/>
              <a:cs typeface="+mn-cs"/>
            </a:endParaRPr>
          </a:p>
        </p:txBody>
      </p:sp>
      <p:sp>
        <p:nvSpPr>
          <p:cNvPr id="21507" name="Rectangle 2"/>
          <p:cNvSpPr txBox="1"/>
          <p:nvPr/>
        </p:nvSpPr>
        <p:spPr>
          <a:xfrm>
            <a:off x="6143625" y="500063"/>
            <a:ext cx="3500438" cy="1643062"/>
          </a:xfrm>
          <a:prstGeom prst="rect">
            <a:avLst/>
          </a:prstGeom>
          <a:noFill/>
          <a:ln w="9525">
            <a:noFill/>
          </a:ln>
        </p:spPr>
        <p:txBody>
          <a:bodyPr anchor="ctr" anchorCtr="0"/>
          <a:p>
            <a:pPr>
              <a:buSzTx/>
            </a:pPr>
            <a:r>
              <a:rPr lang="en-US" altLang="zh-CN" sz="3600" i="1" dirty="0">
                <a:solidFill>
                  <a:schemeClr val="bg1"/>
                </a:solidFill>
                <a:latin typeface="Times New Roman" panose="02020603050405020304" pitchFamily="18" charset="0"/>
                <a:ea typeface="黑体" panose="02010609060101010101" pitchFamily="49" charset="-122"/>
              </a:rPr>
              <a:t>Programming             Fundamentals</a:t>
            </a:r>
            <a:endParaRPr lang="zh-CN" altLang="en-US" sz="3600" i="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a:spLocks noGrp="1"/>
          </p:cNvSpPr>
          <p:nvPr>
            <p:ph idx="1"/>
          </p:nvPr>
        </p:nvSpPr>
        <p:spPr>
          <a:xfrm>
            <a:off x="1187133" y="1772603"/>
            <a:ext cx="6881812" cy="3514725"/>
          </a:xfrm>
        </p:spPr>
        <p:txBody>
          <a:bodyPr vert="horz" wrap="square" lIns="91440" tIns="45720" rIns="91440" bIns="45720" anchor="t" anchorCtr="0"/>
          <a:p>
            <a:pPr eaLnBrk="1" hangingPunct="1">
              <a:buFont typeface="Wingdings" panose="05000000000000000000" pitchFamily="2" charset="2"/>
              <a:buChar char="u"/>
            </a:pPr>
            <a:r>
              <a:rPr lang="zh-CN" altLang="en-US" dirty="0">
                <a:solidFill>
                  <a:schemeClr val="bg1">
                    <a:lumMod val="85000"/>
                  </a:schemeClr>
                </a:solidFill>
                <a:latin typeface="黑体" panose="02010609060101010101" pitchFamily="49" charset="-122"/>
              </a:rPr>
              <a:t>计算机中的数据存储</a:t>
            </a:r>
            <a:endParaRPr lang="zh-CN" altLang="en-US" dirty="0">
              <a:latin typeface="黑体" panose="02010609060101010101" pitchFamily="49" charset="-122"/>
            </a:endParaRPr>
          </a:p>
          <a:p>
            <a:pPr eaLnBrk="1" hangingPunct="1">
              <a:buFont typeface="Wingdings" panose="05000000000000000000" pitchFamily="2" charset="2"/>
              <a:buChar char="u"/>
            </a:pPr>
            <a:endParaRPr lang="zh-CN" altLang="en-US" dirty="0">
              <a:latin typeface="黑体" panose="02010609060101010101" pitchFamily="49" charset="-122"/>
            </a:endParaRPr>
          </a:p>
          <a:p>
            <a:pPr eaLnBrk="1" hangingPunct="1">
              <a:buFont typeface="Wingdings" panose="05000000000000000000" pitchFamily="2" charset="2"/>
              <a:buChar char="u"/>
            </a:pPr>
            <a:r>
              <a:rPr lang="zh-CN" altLang="en-US" dirty="0">
                <a:solidFill>
                  <a:schemeClr val="bg1">
                    <a:lumMod val="85000"/>
                  </a:schemeClr>
                </a:solidFill>
                <a:latin typeface="黑体" panose="02010609060101010101" pitchFamily="49" charset="-122"/>
              </a:rPr>
              <a:t>基本数据类型、</a:t>
            </a:r>
            <a:r>
              <a:rPr lang="zh-CN" altLang="en-US" dirty="0">
                <a:solidFill>
                  <a:schemeClr val="bg1">
                    <a:lumMod val="85000"/>
                  </a:schemeClr>
                </a:solidFill>
                <a:latin typeface="黑体" panose="02010609060101010101" pitchFamily="49" charset="-122"/>
                <a:sym typeface="+mn-ea"/>
              </a:rPr>
              <a:t>常量与变量</a:t>
            </a:r>
            <a:endParaRPr lang="en-US" altLang="zh-CN" dirty="0">
              <a:latin typeface="黑体" panose="02010609060101010101" pitchFamily="49" charset="-122"/>
            </a:endParaRPr>
          </a:p>
          <a:p>
            <a:pPr eaLnBrk="1" hangingPunct="1">
              <a:buFont typeface="Wingdings" panose="05000000000000000000" pitchFamily="2" charset="2"/>
              <a:buChar char="u"/>
            </a:pPr>
            <a:endParaRPr lang="en-US" altLang="zh-CN" dirty="0">
              <a:latin typeface="黑体" panose="02010609060101010101" pitchFamily="49" charset="-122"/>
            </a:endParaRPr>
          </a:p>
          <a:p>
            <a:pPr eaLnBrk="1" hangingPunct="1">
              <a:buFont typeface="Wingdings" panose="05000000000000000000" pitchFamily="2" charset="2"/>
              <a:buChar char="u"/>
            </a:pPr>
            <a:r>
              <a:rPr lang="zh-CN" altLang="en-US" dirty="0">
                <a:latin typeface="黑体" panose="02010609060101010101" pitchFamily="49" charset="-122"/>
              </a:rPr>
              <a:t>运算符</a:t>
            </a:r>
            <a:endParaRPr lang="en-US" altLang="zh-CN" dirty="0">
              <a:latin typeface="黑体" panose="02010609060101010101" pitchFamily="49" charset="-122"/>
            </a:endParaRPr>
          </a:p>
          <a:p>
            <a:pPr eaLnBrk="1" hangingPunct="1">
              <a:buFont typeface="Wingdings" panose="05000000000000000000" pitchFamily="2" charset="2"/>
              <a:buChar char="u"/>
            </a:pPr>
            <a:endParaRPr lang="en-US" altLang="zh-CN" dirty="0">
              <a:latin typeface="黑体" panose="02010609060101010101" pitchFamily="49" charset="-122"/>
            </a:endParaRPr>
          </a:p>
          <a:p>
            <a:pPr eaLnBrk="1" hangingPunct="1">
              <a:buFont typeface="Wingdings" panose="05000000000000000000" pitchFamily="2" charset="2"/>
              <a:buChar char="u"/>
            </a:pPr>
            <a:r>
              <a:rPr lang="zh-CN" altLang="en-US" dirty="0">
                <a:latin typeface="黑体" panose="02010609060101010101" pitchFamily="49" charset="-122"/>
              </a:rPr>
              <a:t>输入输出函数</a:t>
            </a:r>
            <a:endParaRPr lang="en-US" altLang="zh-CN" dirty="0">
              <a:latin typeface="黑体" panose="02010609060101010101" pitchFamily="49" charset="-122"/>
            </a:endParaRPr>
          </a:p>
          <a:p>
            <a:pPr eaLnBrk="1" hangingPunct="1">
              <a:buFont typeface="Wingdings" panose="05000000000000000000" pitchFamily="2" charset="2"/>
              <a:buChar char="u"/>
            </a:pPr>
            <a:endParaRPr lang="en-US" altLang="zh-CN" dirty="0"/>
          </a:p>
        </p:txBody>
      </p:sp>
      <p:sp>
        <p:nvSpPr>
          <p:cNvPr id="6146" name="Rectangle 2"/>
          <p:cNvSpPr>
            <a:spLocks noGrp="1"/>
          </p:cNvSpPr>
          <p:nvPr>
            <p:ph type="title"/>
          </p:nvPr>
        </p:nvSpPr>
        <p:spPr/>
        <p:txBody>
          <a:bodyPr vert="horz" wrap="square" lIns="91440" tIns="45720" rIns="91440" bIns="45720" anchor="ctr" anchorCtr="0"/>
          <a:p>
            <a:pPr eaLnBrk="1" hangingPunct="1"/>
            <a:r>
              <a:rPr lang="zh-CN" altLang="en-US" sz="4400" dirty="0">
                <a:latin typeface="黑体" panose="02010609060101010101" pitchFamily="49" charset="-122"/>
              </a:rPr>
              <a:t>主要内容</a:t>
            </a:r>
            <a:endParaRPr lang="zh-CN" altLang="en-US" sz="4400" dirty="0">
              <a:latin typeface="黑体" panose="02010609060101010101" pitchFamily="49" charset="-122"/>
            </a:endParaRPr>
          </a:p>
        </p:txBody>
      </p:sp>
      <p:sp>
        <p:nvSpPr>
          <p:cNvPr id="6147" name="日期占位符 4"/>
          <p:cNvSpPr>
            <a:spLocks noGrp="1"/>
          </p:cNvSpPr>
          <p:nvPr>
            <p:ph type="dt" sz="half" idx="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4">
              <a:rPr lang="en-US" altLang="zh-CN" sz="1400" dirty="0">
                <a:solidFill>
                  <a:schemeClr val="accent1"/>
                </a:solidFill>
                <a:latin typeface="Arial" panose="020B0604020202020204" pitchFamily="34" charset="0"/>
              </a:rPr>
            </a:fld>
            <a:endParaRPr lang="en-US" altLang="zh-CN" sz="1400" dirty="0">
              <a:solidFill>
                <a:schemeClr val="accent1"/>
              </a:solidFill>
              <a:latin typeface="Arial" panose="020B0604020202020204" pitchFamily="34" charset="0"/>
            </a:endParaRPr>
          </a:p>
        </p:txBody>
      </p:sp>
      <p:pic>
        <p:nvPicPr>
          <p:cNvPr id="6148" name="Picture 10" descr="C:\Program Files\Microsoft Office\MEDIA\CAGCAT10\j0195384.wmf"/>
          <p:cNvPicPr>
            <a:picLocks noChangeAspect="1"/>
          </p:cNvPicPr>
          <p:nvPr/>
        </p:nvPicPr>
        <p:blipFill>
          <a:blip r:embed="rId1"/>
          <a:stretch>
            <a:fillRect/>
          </a:stretch>
        </p:blipFill>
        <p:spPr>
          <a:xfrm>
            <a:off x="7038975" y="4652963"/>
            <a:ext cx="1795463" cy="1833562"/>
          </a:xfrm>
          <a:prstGeom prst="rect">
            <a:avLst/>
          </a:prstGeom>
          <a:noFill/>
          <a:ln w="9525">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2495550" y="260668"/>
            <a:ext cx="6324600" cy="533400"/>
          </a:xfrm>
        </p:spPr>
        <p:txBody>
          <a:bodyPr vert="horz" wrap="square" lIns="91440" tIns="45720" rIns="91440" bIns="45720" anchor="ctr" anchorCtr="0"/>
          <a:p>
            <a:r>
              <a:rPr lang="zh-CN" altLang="en-US" sz="4400" b="1" dirty="0">
                <a:latin typeface="黑体" panose="02010609060101010101" pitchFamily="49" charset="-122"/>
              </a:rPr>
              <a:t>运算符</a:t>
            </a:r>
            <a:endParaRPr lang="zh-CN" altLang="en-US" sz="4400" b="1" dirty="0">
              <a:latin typeface="黑体" panose="02010609060101010101" pitchFamily="49" charset="-122"/>
            </a:endParaRPr>
          </a:p>
        </p:txBody>
      </p:sp>
      <p:sp>
        <p:nvSpPr>
          <p:cNvPr id="61442" name="Rectangle 3"/>
          <p:cNvSpPr>
            <a:spLocks noGrp="1"/>
          </p:cNvSpPr>
          <p:nvPr>
            <p:ph type="body"/>
          </p:nvPr>
        </p:nvSpPr>
        <p:spPr>
          <a:xfrm>
            <a:off x="663575" y="1484313"/>
            <a:ext cx="8229600" cy="4537075"/>
          </a:xfrm>
        </p:spPr>
        <p:txBody>
          <a:bodyPr vert="horz" wrap="square" lIns="91440" tIns="45720" rIns="91440" bIns="45720" anchor="t" anchorCtr="0"/>
          <a:p>
            <a:pPr>
              <a:buNone/>
            </a:pPr>
            <a:endParaRPr lang="zh-CN" altLang="en-US" dirty="0">
              <a:latin typeface="Times New Roman" panose="02020603050405020304" pitchFamily="18" charset="0"/>
            </a:endParaRPr>
          </a:p>
          <a:p>
            <a:r>
              <a:rPr lang="zh-CN" altLang="en-US" dirty="0">
                <a:latin typeface="Times New Roman" panose="02020603050405020304" pitchFamily="18" charset="0"/>
              </a:rPr>
              <a:t>重点掌握</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lvl="2">
              <a:buNone/>
            </a:pPr>
            <a:r>
              <a:rPr lang="zh-CN" altLang="en-US" sz="2800" dirty="0">
                <a:latin typeface="Times New Roman" panose="02020603050405020304" pitchFamily="18" charset="0"/>
              </a:rPr>
              <a:t>        </a:t>
            </a:r>
            <a:r>
              <a:rPr lang="zh-CN" altLang="en-US" sz="2800" dirty="0">
                <a:solidFill>
                  <a:srgbClr val="FF0000"/>
                </a:solidFill>
                <a:latin typeface="Times New Roman" panose="02020603050405020304" pitchFamily="18" charset="0"/>
              </a:rPr>
              <a:t>算术运算符</a:t>
            </a:r>
            <a:r>
              <a:rPr lang="zh-CN" altLang="en-US" sz="2800" dirty="0">
                <a:latin typeface="Times New Roman" panose="02020603050405020304" pitchFamily="18" charset="0"/>
              </a:rPr>
              <a:t>   </a:t>
            </a:r>
            <a:r>
              <a:rPr lang="en-US" altLang="zh-CN" sz="2800" dirty="0">
                <a:latin typeface="Times New Roman" panose="02020603050405020304" pitchFamily="18" charset="0"/>
              </a:rPr>
              <a:t>+   -   *   /   %</a:t>
            </a:r>
            <a:endParaRPr lang="en-US" altLang="zh-CN" sz="2800" dirty="0">
              <a:latin typeface="Times New Roman" panose="02020603050405020304" pitchFamily="18" charset="0"/>
            </a:endParaRPr>
          </a:p>
          <a:p>
            <a:pPr lvl="2">
              <a:buNone/>
            </a:pPr>
            <a:r>
              <a:rPr lang="en-US" altLang="zh-CN" sz="2800" dirty="0">
                <a:latin typeface="Times New Roman" panose="02020603050405020304" pitchFamily="18" charset="0"/>
              </a:rPr>
              <a:t>        </a:t>
            </a:r>
            <a:r>
              <a:rPr lang="zh-CN" altLang="en-US" sz="2800" dirty="0">
                <a:solidFill>
                  <a:srgbClr val="FF0000"/>
                </a:solidFill>
                <a:latin typeface="Times New Roman" panose="02020603050405020304" pitchFamily="18" charset="0"/>
              </a:rPr>
              <a:t>赋值运算符</a:t>
            </a:r>
            <a:r>
              <a:rPr lang="zh-CN" altLang="en-US" sz="2800" dirty="0">
                <a:latin typeface="Times New Roman" panose="02020603050405020304" pitchFamily="18" charset="0"/>
              </a:rPr>
              <a:t>   </a:t>
            </a:r>
            <a:r>
              <a:rPr lang="en-US" altLang="zh-CN" sz="2800" dirty="0">
                <a:latin typeface="Times New Roman" panose="02020603050405020304" pitchFamily="18" charset="0"/>
              </a:rPr>
              <a:t>=  +=  -=   *=  /=   %=</a:t>
            </a:r>
            <a:endParaRPr lang="en-US" altLang="zh-CN" sz="2800" dirty="0">
              <a:latin typeface="Times New Roman" panose="02020603050405020304" pitchFamily="18" charset="0"/>
            </a:endParaRPr>
          </a:p>
          <a:p>
            <a:pPr lvl="2">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关系运算符   </a:t>
            </a:r>
            <a:r>
              <a:rPr lang="en-US" altLang="zh-CN" sz="2800" dirty="0">
                <a:latin typeface="Times New Roman" panose="02020603050405020304" pitchFamily="18" charset="0"/>
              </a:rPr>
              <a:t>&lt;  &lt;=   &gt;=   &gt;   = =    !=</a:t>
            </a:r>
            <a:endParaRPr lang="en-US" altLang="zh-CN" sz="2800" dirty="0">
              <a:latin typeface="Times New Roman" panose="02020603050405020304" pitchFamily="18" charset="0"/>
            </a:endParaRPr>
          </a:p>
          <a:p>
            <a:pPr lvl="2">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逻辑运算符    </a:t>
            </a:r>
            <a:r>
              <a:rPr lang="en-US" altLang="zh-CN" sz="2800" dirty="0">
                <a:latin typeface="Times New Roman" panose="02020603050405020304" pitchFamily="18" charset="0"/>
              </a:rPr>
              <a:t>&amp;&amp;    ||    !</a:t>
            </a:r>
            <a:endParaRPr lang="en-US" altLang="zh-CN" sz="2800" dirty="0">
              <a:latin typeface="Times New Roman" panose="02020603050405020304" pitchFamily="18" charset="0"/>
            </a:endParaRPr>
          </a:p>
          <a:p>
            <a:pPr lvl="2">
              <a:buNone/>
            </a:pPr>
            <a:r>
              <a:rPr lang="zh-CN" altLang="en-US" sz="2800" dirty="0">
                <a:latin typeface="Times New Roman" panose="02020603050405020304" pitchFamily="18" charset="0"/>
              </a:rPr>
              <a:t>        条件运算符    </a:t>
            </a:r>
            <a:r>
              <a:rPr lang="en-US" altLang="zh-CN" sz="2800" dirty="0">
                <a:latin typeface="Times New Roman" panose="02020603050405020304" pitchFamily="18" charset="0"/>
              </a:rPr>
              <a:t>? :            </a:t>
            </a:r>
            <a:endParaRPr lang="en-US" altLang="zh-CN" sz="2800" dirty="0">
              <a:latin typeface="Times New Roman" panose="02020603050405020304" pitchFamily="18" charset="0"/>
            </a:endParaRPr>
          </a:p>
          <a:p>
            <a:pPr lvl="2">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指针运算符    *    </a:t>
            </a:r>
            <a:r>
              <a:rPr lang="en-US" altLang="zh-CN" sz="2800" dirty="0">
                <a:latin typeface="Times New Roman" panose="02020603050405020304" pitchFamily="18" charset="0"/>
              </a:rPr>
              <a:t>&amp;     </a:t>
            </a:r>
            <a:endParaRPr lang="en-US" altLang="zh-CN" sz="2800" dirty="0">
              <a:latin typeface="Times New Roman" panose="02020603050405020304" pitchFamily="18" charset="0"/>
            </a:endParaRPr>
          </a:p>
          <a:p>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2567305" y="260668"/>
            <a:ext cx="6324600" cy="533400"/>
          </a:xfrm>
        </p:spPr>
        <p:txBody>
          <a:bodyPr vert="horz" wrap="square" lIns="91440" tIns="45720" rIns="91440" bIns="45720" anchor="ctr" anchorCtr="0"/>
          <a:p>
            <a:r>
              <a:rPr lang="zh-CN" altLang="en-US" sz="4400" b="1" dirty="0">
                <a:latin typeface="黑体" panose="02010609060101010101" pitchFamily="49" charset="-122"/>
              </a:rPr>
              <a:t>算术运算符</a:t>
            </a:r>
            <a:endParaRPr lang="zh-CN" altLang="en-US" sz="4400" b="1" dirty="0">
              <a:latin typeface="黑体" panose="02010609060101010101" pitchFamily="49" charset="-122"/>
            </a:endParaRPr>
          </a:p>
        </p:txBody>
      </p:sp>
      <p:graphicFrame>
        <p:nvGraphicFramePr>
          <p:cNvPr id="4" name="表格 3"/>
          <p:cNvGraphicFramePr>
            <a:graphicFrameLocks noGrp="1"/>
          </p:cNvGraphicFramePr>
          <p:nvPr>
            <p:custDataLst>
              <p:tags r:id="rId1"/>
            </p:custDataLst>
          </p:nvPr>
        </p:nvGraphicFramePr>
        <p:xfrm>
          <a:off x="804859" y="1564395"/>
          <a:ext cx="7801626" cy="6705600"/>
        </p:xfrm>
        <a:graphic>
          <a:graphicData uri="http://schemas.openxmlformats.org/drawingml/2006/table">
            <a:tbl>
              <a:tblPr firstRow="1" bandRow="1">
                <a:tableStyleId>{5C22544A-7EE6-4342-B048-85BDC9FD1C3A}</a:tableStyleId>
              </a:tblPr>
              <a:tblGrid>
                <a:gridCol w="1035313"/>
                <a:gridCol w="3012440"/>
                <a:gridCol w="1416882"/>
                <a:gridCol w="2336991"/>
              </a:tblGrid>
              <a:tr h="609600">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运算符</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含义</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举例</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结果</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r>
              <a:tr h="360000">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t>
                      </a:r>
                      <a:endParaRPr lang="en-US"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正号运算符</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单目运算符</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的值</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r>
              <a:tr h="360000">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t>
                      </a:r>
                      <a:endParaRPr lang="en-US"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负号运算符</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单目运算符</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endParaRPr lang="en-US"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的算术负值</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r>
              <a:tr h="360000">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加法运算符</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b</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和</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b</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的和</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r>
              <a:tr h="360000">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减法运算符</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a-b</a:t>
                      </a:r>
                      <a:endParaRPr lang="en-US"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和</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b</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的差</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r>
              <a:tr h="360000">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t>
                      </a:r>
                      <a:endParaRPr lang="en-US"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乘法运算符</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a*b</a:t>
                      </a:r>
                      <a:endParaRPr lang="en-US"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和</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b</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的乘积</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r>
              <a:tr h="360000">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除法运算符</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b</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除以</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b</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的商</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r>
              <a:tr h="360000">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zh-CN" sz="2000" kern="100">
                          <a:effectLst/>
                          <a:latin typeface="Times New Roman" panose="02020603050405020304" pitchFamily="18" charset="0"/>
                          <a:ea typeface="黑体" panose="02010609060101010101" pitchFamily="49" charset="-122"/>
                        </a:rPr>
                        <a:t>求余运算符</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b</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c>
                  <a:txBody>
                    <a:bodyPr/>
                    <a:p>
                      <a:pPr algn="ctr">
                        <a:lnSpc>
                          <a:spcPct val="200000"/>
                        </a:lnSpc>
                        <a:spcAft>
                          <a:spcPts val="0"/>
                        </a:spcAft>
                      </a:pP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a</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除以</a:t>
                      </a:r>
                      <a:r>
                        <a:rPr lang="en-US" sz="2000" kern="100">
                          <a:effectLst/>
                          <a:latin typeface="Times New Roman" panose="02020603050405020304" pitchFamily="18" charset="0"/>
                          <a:ea typeface="黑体" panose="02010609060101010101" pitchFamily="49" charset="-122"/>
                          <a:cs typeface="Times New Roman" panose="02020603050405020304" pitchFamily="18" charset="0"/>
                        </a:rPr>
                        <a:t>b</a:t>
                      </a:r>
                      <a:r>
                        <a:rPr lang="zh-CN" sz="2000" kern="100">
                          <a:effectLst/>
                          <a:latin typeface="Times New Roman" panose="02020603050405020304" pitchFamily="18" charset="0"/>
                          <a:ea typeface="黑体" panose="02010609060101010101" pitchFamily="49" charset="-122"/>
                          <a:cs typeface="Times New Roman" panose="02020603050405020304" pitchFamily="18" charset="0"/>
                        </a:rPr>
                        <a:t>的余数</a:t>
                      </a:r>
                      <a:endParaRPr lang="zh-CN" sz="2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2555875" y="260350"/>
            <a:ext cx="6324600" cy="533400"/>
          </a:xfrm>
        </p:spPr>
        <p:txBody>
          <a:bodyPr vert="horz" wrap="square" lIns="91440" tIns="45720" rIns="91440" bIns="45720" anchor="ctr" anchorCtr="0"/>
          <a:p>
            <a:r>
              <a:rPr lang="zh-CN" altLang="en-US" b="1" dirty="0">
                <a:latin typeface="黑体" panose="02010609060101010101" pitchFamily="49" charset="-122"/>
              </a:rPr>
              <a:t>算术运算符注意</a:t>
            </a:r>
            <a:endParaRPr lang="zh-CN" altLang="en-US" b="1" dirty="0">
              <a:latin typeface="黑体" panose="02010609060101010101" pitchFamily="49" charset="-122"/>
            </a:endParaRPr>
          </a:p>
        </p:txBody>
      </p:sp>
      <p:sp>
        <p:nvSpPr>
          <p:cNvPr id="62466" name="Rectangle 5"/>
          <p:cNvSpPr>
            <a:spLocks noGrp="1"/>
          </p:cNvSpPr>
          <p:nvPr>
            <p:ph idx="1"/>
          </p:nvPr>
        </p:nvSpPr>
        <p:spPr>
          <a:xfrm>
            <a:off x="250825" y="1384300"/>
            <a:ext cx="4968875" cy="5357813"/>
          </a:xfrm>
        </p:spPr>
        <p:txBody>
          <a:bodyPr vert="horz" wrap="square" lIns="91440" tIns="45720" rIns="91440" bIns="45720" anchor="t" anchorCtr="0"/>
          <a:p>
            <a:pPr>
              <a:lnSpc>
                <a:spcPct val="90000"/>
              </a:lnSpc>
            </a:pPr>
            <a:r>
              <a:rPr lang="en-US" altLang="zh-CN" sz="2800" b="1" dirty="0">
                <a:latin typeface="黑体" panose="02010609060101010101" pitchFamily="49" charset="-122"/>
              </a:rPr>
              <a:t>/ (</a:t>
            </a:r>
            <a:r>
              <a:rPr lang="zh-CN" altLang="en-US" sz="2800" b="1" dirty="0">
                <a:latin typeface="黑体" panose="02010609060101010101" pitchFamily="49" charset="-122"/>
              </a:rPr>
              <a:t>除法运算符</a:t>
            </a:r>
            <a:r>
              <a:rPr lang="en-US" altLang="zh-CN" sz="2800" b="1" dirty="0">
                <a:latin typeface="黑体" panose="02010609060101010101" pitchFamily="49" charset="-122"/>
              </a:rPr>
              <a:t>)</a:t>
            </a:r>
            <a:endParaRPr lang="en-US" altLang="zh-CN" sz="2800" b="1" dirty="0">
              <a:latin typeface="黑体" panose="02010609060101010101" pitchFamily="49" charset="-122"/>
            </a:endParaRPr>
          </a:p>
          <a:p>
            <a:pPr lvl="1">
              <a:lnSpc>
                <a:spcPct val="90000"/>
              </a:lnSpc>
            </a:pPr>
            <a:r>
              <a:rPr lang="zh-CN" altLang="en-US" sz="2400" dirty="0">
                <a:latin typeface="黑体" panose="02010609060101010101" pitchFamily="49" charset="-122"/>
              </a:rPr>
              <a:t>除数不能为零；</a:t>
            </a:r>
            <a:endParaRPr lang="zh-CN" altLang="en-US" sz="2400" dirty="0">
              <a:latin typeface="黑体" panose="02010609060101010101" pitchFamily="49" charset="-122"/>
            </a:endParaRPr>
          </a:p>
          <a:p>
            <a:pPr lvl="1">
              <a:lnSpc>
                <a:spcPct val="90000"/>
              </a:lnSpc>
            </a:pPr>
            <a:r>
              <a:rPr lang="zh-CN" altLang="en-US" sz="2400" dirty="0">
                <a:latin typeface="黑体" panose="02010609060101010101" pitchFamily="49" charset="-122"/>
              </a:rPr>
              <a:t>若两个操作数中，有一个是实型，则结果是实型；</a:t>
            </a:r>
            <a:endParaRPr lang="zh-CN" altLang="en-US" sz="2400" dirty="0">
              <a:latin typeface="黑体" panose="02010609060101010101" pitchFamily="49" charset="-122"/>
            </a:endParaRPr>
          </a:p>
          <a:p>
            <a:pPr lvl="1">
              <a:lnSpc>
                <a:spcPct val="90000"/>
              </a:lnSpc>
            </a:pPr>
            <a:r>
              <a:rPr lang="zh-CN" altLang="en-US" dirty="0">
                <a:solidFill>
                  <a:srgbClr val="FF0000"/>
                </a:solidFill>
                <a:latin typeface="黑体" panose="02010609060101010101" pitchFamily="49" charset="-122"/>
              </a:rPr>
              <a:t>若两个操作数都是</a:t>
            </a:r>
            <a:r>
              <a:rPr lang="zh-CN" altLang="en-US" b="1" dirty="0">
                <a:solidFill>
                  <a:srgbClr val="FF0000"/>
                </a:solidFill>
                <a:latin typeface="黑体" panose="02010609060101010101" pitchFamily="49" charset="-122"/>
              </a:rPr>
              <a:t>整型</a:t>
            </a:r>
            <a:r>
              <a:rPr lang="zh-CN" altLang="en-US" dirty="0">
                <a:solidFill>
                  <a:srgbClr val="FF0000"/>
                </a:solidFill>
                <a:latin typeface="黑体" panose="02010609060101010101" pitchFamily="49" charset="-122"/>
              </a:rPr>
              <a:t>，则结果是整型，取结果的整数部分。</a:t>
            </a:r>
            <a:endParaRPr lang="zh-CN" altLang="en-US" dirty="0">
              <a:solidFill>
                <a:srgbClr val="FF0000"/>
              </a:solidFill>
              <a:latin typeface="黑体" panose="02010609060101010101" pitchFamily="49" charset="-122"/>
            </a:endParaRPr>
          </a:p>
          <a:p>
            <a:pPr lvl="1">
              <a:lnSpc>
                <a:spcPct val="90000"/>
              </a:lnSpc>
            </a:pPr>
            <a:endParaRPr lang="zh-CN" altLang="en-US" sz="2000" dirty="0">
              <a:latin typeface="黑体" panose="02010609060101010101" pitchFamily="49" charset="-122"/>
            </a:endParaRPr>
          </a:p>
          <a:p>
            <a:pPr>
              <a:lnSpc>
                <a:spcPct val="90000"/>
              </a:lnSpc>
            </a:pPr>
            <a:r>
              <a:rPr lang="en-US" altLang="zh-CN" sz="2800" b="1" dirty="0">
                <a:latin typeface="黑体" panose="02010609060101010101" pitchFamily="49" charset="-122"/>
              </a:rPr>
              <a:t>% (</a:t>
            </a:r>
            <a:r>
              <a:rPr lang="zh-CN" altLang="en-US" sz="2800" b="1" dirty="0">
                <a:latin typeface="黑体" panose="02010609060101010101" pitchFamily="49" charset="-122"/>
              </a:rPr>
              <a:t>求余运算符</a:t>
            </a:r>
            <a:r>
              <a:rPr lang="en-US" altLang="zh-CN" sz="2800" b="1" dirty="0">
                <a:latin typeface="黑体" panose="02010609060101010101" pitchFamily="49" charset="-122"/>
              </a:rPr>
              <a:t>)</a:t>
            </a:r>
            <a:endParaRPr lang="en-US" altLang="zh-CN" sz="2800" b="1" dirty="0">
              <a:latin typeface="黑体" panose="02010609060101010101" pitchFamily="49" charset="-122"/>
            </a:endParaRPr>
          </a:p>
          <a:p>
            <a:pPr lvl="1">
              <a:lnSpc>
                <a:spcPct val="90000"/>
              </a:lnSpc>
            </a:pPr>
            <a:r>
              <a:rPr lang="zh-CN" altLang="en-US" sz="2400" dirty="0">
                <a:latin typeface="黑体" panose="02010609060101010101" pitchFamily="49" charset="-122"/>
              </a:rPr>
              <a:t>运算符右边的操作数不能为零</a:t>
            </a:r>
            <a:endParaRPr lang="en-US" altLang="zh-CN" sz="2400" dirty="0">
              <a:latin typeface="黑体" panose="02010609060101010101" pitchFamily="49" charset="-122"/>
            </a:endParaRPr>
          </a:p>
          <a:p>
            <a:pPr lvl="1">
              <a:lnSpc>
                <a:spcPct val="90000"/>
              </a:lnSpc>
            </a:pPr>
            <a:r>
              <a:rPr lang="zh-CN" altLang="en-US" sz="2400" b="1" dirty="0">
                <a:solidFill>
                  <a:srgbClr val="FF0000"/>
                </a:solidFill>
                <a:latin typeface="黑体" panose="02010609060101010101" pitchFamily="49" charset="-122"/>
              </a:rPr>
              <a:t>只能用于整型数据</a:t>
            </a:r>
            <a:endParaRPr lang="zh-CN" altLang="en-US" sz="2400" b="1" dirty="0">
              <a:solidFill>
                <a:srgbClr val="FF0000"/>
              </a:solidFill>
              <a:latin typeface="黑体" panose="02010609060101010101" pitchFamily="49" charset="-122"/>
            </a:endParaRPr>
          </a:p>
          <a:p>
            <a:pPr lvl="1">
              <a:lnSpc>
                <a:spcPct val="90000"/>
              </a:lnSpc>
            </a:pPr>
            <a:r>
              <a:rPr lang="zh-CN" altLang="en-US" sz="2400" b="1" dirty="0">
                <a:solidFill>
                  <a:srgbClr val="FF0000"/>
                </a:solidFill>
                <a:latin typeface="黑体" panose="02010609060101010101" pitchFamily="49" charset="-122"/>
              </a:rPr>
              <a:t>余数符号与左边的运算对象符号相同</a:t>
            </a:r>
            <a:endParaRPr lang="zh-CN" altLang="en-US" b="1" dirty="0">
              <a:solidFill>
                <a:srgbClr val="FF0000"/>
              </a:solidFill>
              <a:latin typeface="黑体" panose="02010609060101010101" pitchFamily="49" charset="-122"/>
            </a:endParaRPr>
          </a:p>
        </p:txBody>
      </p:sp>
      <p:sp>
        <p:nvSpPr>
          <p:cNvPr id="44036" name="Rectangle 6"/>
          <p:cNvSpPr>
            <a:spLocks noChangeArrowheads="1"/>
          </p:cNvSpPr>
          <p:nvPr/>
        </p:nvSpPr>
        <p:spPr bwMode="auto">
          <a:xfrm>
            <a:off x="5219700" y="1700213"/>
            <a:ext cx="3887788" cy="4770438"/>
          </a:xfrm>
          <a:prstGeom prst="rect">
            <a:avLst/>
          </a:prstGeom>
          <a:solidFill>
            <a:srgbClr val="CCFFCC"/>
          </a:solidFill>
          <a:ln w="9525">
            <a:solidFill>
              <a:schemeClr val="tx2"/>
            </a:solidFill>
            <a:miter lim="800000"/>
          </a:ln>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举例：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nn-NO"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nn-NO"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float sum;</a:t>
            </a:r>
            <a:endParaRPr kumimoji="0" lang="nn-NO"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nn-NO"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sum=</a:t>
            </a:r>
            <a:r>
              <a:rPr kumimoji="0" lang="nn-NO" altLang="zh-CN"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a:t>
            </a:r>
            <a:r>
              <a:rPr kumimoji="0" lang="nn-NO"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nn-NO"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//sum</a:t>
            </a:r>
            <a:r>
              <a:rPr kumimoji="0"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值为</a:t>
            </a:r>
            <a:r>
              <a:rPr kumimoji="0" lang="en-US"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endParaRPr kumimoji="0" lang="en-US"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改为：</a:t>
            </a:r>
            <a:endParaRPr kumimoji="0" lang="nn-NO"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nn-NO"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sum=</a:t>
            </a:r>
            <a:r>
              <a:rPr kumimoji="0" lang="en-US" altLang="zh-CN"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1.0</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/2 </a:t>
            </a:r>
            <a:r>
              <a:rPr kumimoji="0" lang="nn-NO"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nn-NO"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//sum</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值为</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0.5</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nn-NO"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sum=</a:t>
            </a:r>
            <a:r>
              <a:rPr kumimoji="0" lang="nn-NO" altLang="zh-CN"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(float)</a:t>
            </a:r>
            <a:r>
              <a:rPr kumimoji="0" lang="nn-NO"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1/2;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nn-NO"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sum</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值为</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0.5</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-9%5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结果是</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-9%-5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结果是</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9%-5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结果是</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vert="horz" wrap="square" lIns="91440" tIns="45720" rIns="91440" bIns="45720" anchor="ctr" anchorCtr="0"/>
          <a:p>
            <a:r>
              <a:rPr lang="zh-CN" altLang="en-US" sz="4400" b="1" dirty="0">
                <a:latin typeface="黑体" panose="02010609060101010101" pitchFamily="49" charset="-122"/>
              </a:rPr>
              <a:t>自增运算符</a:t>
            </a:r>
            <a:endParaRPr lang="zh-CN" altLang="en-US" sz="4400" b="1" dirty="0">
              <a:latin typeface="黑体" panose="02010609060101010101" pitchFamily="49" charset="-122"/>
            </a:endParaRPr>
          </a:p>
        </p:txBody>
      </p:sp>
      <p:sp>
        <p:nvSpPr>
          <p:cNvPr id="34819" name="Rectangle 4"/>
          <p:cNvSpPr>
            <a:spLocks noChangeArrowheads="1"/>
          </p:cNvSpPr>
          <p:nvPr/>
        </p:nvSpPr>
        <p:spPr bwMode="auto">
          <a:xfrm>
            <a:off x="428625" y="1344613"/>
            <a:ext cx="8464550" cy="2660650"/>
          </a:xfrm>
          <a:prstGeom prst="rect">
            <a:avLst/>
          </a:prstGeom>
          <a:noFill/>
          <a:ln w="9525">
            <a:noFill/>
            <a:miter lim="800000"/>
          </a:ln>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自增运算符</a:t>
            </a: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两种格式：（若</a:t>
            </a: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为一个变量）</a:t>
            </a:r>
            <a:endPar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k</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为前置形式：变量</a:t>
            </a:r>
            <a:r>
              <a:rPr kumimoji="0" lang="zh-CN" altLang="en-US" sz="32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先自增</a:t>
            </a:r>
            <a:r>
              <a:rPr kumimoji="0" lang="en-US" altLang="zh-CN" sz="3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1</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k=k+1</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），后参与其他运算</a:t>
            </a:r>
            <a:endPar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 ++</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为后置形式：变量先参加其他运算，</a:t>
            </a:r>
            <a:r>
              <a:rPr kumimoji="0" lang="zh-CN" altLang="en-US" sz="3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后自增</a:t>
            </a:r>
            <a:r>
              <a:rPr kumimoji="0" lang="en-US" altLang="zh-CN" sz="3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1</a:t>
            </a:r>
            <a:r>
              <a:rPr kumimoji="0" lang="zh-CN" altLang="en-US" sz="3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k=k+1</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4515" name="Text Box 6"/>
          <p:cNvSpPr txBox="1"/>
          <p:nvPr/>
        </p:nvSpPr>
        <p:spPr>
          <a:xfrm>
            <a:off x="5146675" y="2492375"/>
            <a:ext cx="3889375" cy="1927225"/>
          </a:xfrm>
          <a:prstGeom prst="rect">
            <a:avLst/>
          </a:prstGeom>
          <a:solidFill>
            <a:srgbClr val="CCFFCC"/>
          </a:solidFill>
          <a:ln w="9525" cap="flat" cmpd="sng">
            <a:solidFill>
              <a:schemeClr val="tx2"/>
            </a:solidFill>
            <a:prstDash val="solid"/>
            <a:miter/>
            <a:headEnd type="none" w="med" len="med"/>
            <a:tailEnd type="none" w="med" len="med"/>
          </a:ln>
        </p:spPr>
        <p:txBody>
          <a:bodyPr anchor="t" anchorCtr="0">
            <a:spAutoFit/>
          </a:bodyPr>
          <a:p>
            <a:pPr>
              <a:buSzTx/>
            </a:pPr>
            <a:r>
              <a:rPr lang="zh-CN" altLang="en-US" b="1" dirty="0">
                <a:solidFill>
                  <a:srgbClr val="CC0066"/>
                </a:solidFill>
                <a:latin typeface="Times New Roman" panose="02020603050405020304" pitchFamily="18" charset="0"/>
                <a:ea typeface="黑体" panose="02010609060101010101" pitchFamily="49" charset="-122"/>
              </a:rPr>
              <a:t>如：设：</a:t>
            </a:r>
            <a:r>
              <a:rPr lang="en-US" altLang="zh-CN" b="1" dirty="0">
                <a:solidFill>
                  <a:srgbClr val="CC0066"/>
                </a:solidFill>
                <a:latin typeface="Times New Roman" panose="02020603050405020304" pitchFamily="18" charset="0"/>
                <a:ea typeface="黑体" panose="02010609060101010101" pitchFamily="49" charset="-122"/>
              </a:rPr>
              <a:t>x</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9</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y</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++x</a:t>
            </a:r>
            <a:r>
              <a:rPr lang="zh-CN" altLang="en-US" b="1" dirty="0">
                <a:solidFill>
                  <a:srgbClr val="CC0066"/>
                </a:solidFill>
                <a:latin typeface="Times New Roman" panose="02020603050405020304" pitchFamily="18" charset="0"/>
                <a:ea typeface="黑体" panose="02010609060101010101" pitchFamily="49" charset="-122"/>
              </a:rPr>
              <a:t>；</a:t>
            </a:r>
            <a:endParaRPr lang="zh-CN" altLang="en-US" b="1" dirty="0">
              <a:solidFill>
                <a:srgbClr val="CC0066"/>
              </a:solidFill>
              <a:latin typeface="Times New Roman" panose="02020603050405020304" pitchFamily="18" charset="0"/>
              <a:ea typeface="黑体" panose="02010609060101010101" pitchFamily="49" charset="-122"/>
            </a:endParaRPr>
          </a:p>
          <a:p>
            <a:pPr>
              <a:buSzTx/>
            </a:pPr>
            <a:r>
              <a:rPr lang="zh-CN" altLang="en-US" b="1" dirty="0">
                <a:solidFill>
                  <a:srgbClr val="CC0066"/>
                </a:solidFill>
                <a:latin typeface="Times New Roman" panose="02020603050405020304" pitchFamily="18" charset="0"/>
                <a:ea typeface="黑体" panose="02010609060101010101" pitchFamily="49" charset="-122"/>
              </a:rPr>
              <a:t>         则：</a:t>
            </a:r>
            <a:r>
              <a:rPr lang="en-US" altLang="zh-CN" b="1" dirty="0">
                <a:solidFill>
                  <a:srgbClr val="CC0066"/>
                </a:solidFill>
                <a:latin typeface="Times New Roman" panose="02020603050405020304" pitchFamily="18" charset="0"/>
                <a:ea typeface="黑体" panose="02010609060101010101" pitchFamily="49" charset="-122"/>
              </a:rPr>
              <a:t>x</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10</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y</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10</a:t>
            </a:r>
            <a:r>
              <a:rPr lang="zh-CN" altLang="en-US" b="1" dirty="0">
                <a:solidFill>
                  <a:srgbClr val="CC0066"/>
                </a:solidFill>
                <a:latin typeface="Times New Roman" panose="02020603050405020304" pitchFamily="18" charset="0"/>
                <a:ea typeface="黑体" panose="02010609060101010101" pitchFamily="49" charset="-122"/>
              </a:rPr>
              <a:t>；</a:t>
            </a:r>
            <a:endParaRPr lang="zh-CN" altLang="en-US" b="1" dirty="0">
              <a:solidFill>
                <a:srgbClr val="CC0066"/>
              </a:solidFill>
              <a:latin typeface="Times New Roman" panose="02020603050405020304" pitchFamily="18" charset="0"/>
              <a:ea typeface="黑体" panose="02010609060101010101" pitchFamily="49" charset="-122"/>
            </a:endParaRPr>
          </a:p>
          <a:p>
            <a:pPr>
              <a:buSzTx/>
            </a:pPr>
            <a:endParaRPr lang="zh-CN" altLang="en-US" b="1" dirty="0">
              <a:solidFill>
                <a:srgbClr val="CC0066"/>
              </a:solidFill>
              <a:latin typeface="Times New Roman" panose="02020603050405020304" pitchFamily="18" charset="0"/>
              <a:ea typeface="黑体" panose="02010609060101010101" pitchFamily="49" charset="-122"/>
            </a:endParaRPr>
          </a:p>
          <a:p>
            <a:pPr>
              <a:buSzTx/>
            </a:pPr>
            <a:r>
              <a:rPr lang="zh-CN" altLang="en-US" b="1" dirty="0">
                <a:solidFill>
                  <a:srgbClr val="CC0066"/>
                </a:solidFill>
                <a:latin typeface="Times New Roman" panose="02020603050405020304" pitchFamily="18" charset="0"/>
                <a:ea typeface="黑体" panose="02010609060101010101" pitchFamily="49" charset="-122"/>
              </a:rPr>
              <a:t>        设： </a:t>
            </a:r>
            <a:r>
              <a:rPr lang="en-US" altLang="zh-CN" b="1" dirty="0">
                <a:solidFill>
                  <a:srgbClr val="CC0066"/>
                </a:solidFill>
                <a:latin typeface="Times New Roman" panose="02020603050405020304" pitchFamily="18" charset="0"/>
                <a:ea typeface="黑体" panose="02010609060101010101" pitchFamily="49" charset="-122"/>
              </a:rPr>
              <a:t>x</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9</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y</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x++</a:t>
            </a:r>
            <a:r>
              <a:rPr lang="zh-CN" altLang="en-US" b="1" dirty="0">
                <a:solidFill>
                  <a:srgbClr val="CC0066"/>
                </a:solidFill>
                <a:latin typeface="Times New Roman" panose="02020603050405020304" pitchFamily="18" charset="0"/>
                <a:ea typeface="黑体" panose="02010609060101010101" pitchFamily="49" charset="-122"/>
              </a:rPr>
              <a:t>；</a:t>
            </a:r>
            <a:endParaRPr lang="zh-CN" altLang="en-US" b="1" dirty="0">
              <a:solidFill>
                <a:srgbClr val="CC0066"/>
              </a:solidFill>
              <a:latin typeface="Times New Roman" panose="02020603050405020304" pitchFamily="18" charset="0"/>
              <a:ea typeface="黑体" panose="02010609060101010101" pitchFamily="49" charset="-122"/>
            </a:endParaRPr>
          </a:p>
          <a:p>
            <a:pPr>
              <a:buSzTx/>
            </a:pPr>
            <a:r>
              <a:rPr lang="zh-CN" altLang="en-US" b="1" dirty="0">
                <a:solidFill>
                  <a:srgbClr val="CC0066"/>
                </a:solidFill>
                <a:latin typeface="Times New Roman" panose="02020603050405020304" pitchFamily="18" charset="0"/>
                <a:ea typeface="黑体" panose="02010609060101010101" pitchFamily="49" charset="-122"/>
              </a:rPr>
              <a:t>        则：</a:t>
            </a:r>
            <a:r>
              <a:rPr lang="en-US" altLang="zh-CN" b="1" dirty="0">
                <a:solidFill>
                  <a:srgbClr val="CC0066"/>
                </a:solidFill>
                <a:latin typeface="Times New Roman" panose="02020603050405020304" pitchFamily="18" charset="0"/>
                <a:ea typeface="黑体" panose="02010609060101010101" pitchFamily="49" charset="-122"/>
              </a:rPr>
              <a:t>x</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10</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y</a:t>
            </a:r>
            <a:r>
              <a:rPr lang="zh-CN" altLang="en-US" b="1" dirty="0">
                <a:solidFill>
                  <a:srgbClr val="CC0066"/>
                </a:solidFill>
                <a:latin typeface="Times New Roman" panose="02020603050405020304" pitchFamily="18" charset="0"/>
                <a:ea typeface="黑体" panose="02010609060101010101" pitchFamily="49" charset="-122"/>
              </a:rPr>
              <a:t>＝</a:t>
            </a:r>
            <a:r>
              <a:rPr lang="en-US" altLang="zh-CN" b="1" dirty="0">
                <a:solidFill>
                  <a:srgbClr val="CC0066"/>
                </a:solidFill>
                <a:latin typeface="Times New Roman" panose="02020603050405020304" pitchFamily="18" charset="0"/>
                <a:ea typeface="黑体" panose="02010609060101010101" pitchFamily="49" charset="-122"/>
              </a:rPr>
              <a:t>9</a:t>
            </a:r>
            <a:r>
              <a:rPr lang="zh-CN" altLang="en-US" b="1" dirty="0">
                <a:solidFill>
                  <a:srgbClr val="CC0066"/>
                </a:solidFill>
                <a:latin typeface="Times New Roman" panose="02020603050405020304" pitchFamily="18" charset="0"/>
                <a:ea typeface="黑体" panose="02010609060101010101" pitchFamily="49" charset="-122"/>
              </a:rPr>
              <a:t>；</a:t>
            </a:r>
            <a:endParaRPr lang="zh-CN" altLang="en-US" b="1" dirty="0">
              <a:solidFill>
                <a:srgbClr val="CC0066"/>
              </a:solidFill>
              <a:latin typeface="Times New Roman" panose="02020603050405020304" pitchFamily="18" charset="0"/>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vert="horz" wrap="square" lIns="91440" tIns="45720" rIns="91440" bIns="45720" anchor="ctr" anchorCtr="0"/>
          <a:p>
            <a:r>
              <a:rPr lang="zh-CN" altLang="en-US" sz="4400" b="1" dirty="0">
                <a:latin typeface="黑体" panose="02010609060101010101" pitchFamily="49" charset="-122"/>
              </a:rPr>
              <a:t>注意</a:t>
            </a:r>
            <a:endParaRPr lang="zh-CN" altLang="en-US" sz="4400" b="1" dirty="0">
              <a:latin typeface="黑体" panose="02010609060101010101" pitchFamily="49" charset="-122"/>
            </a:endParaRPr>
          </a:p>
        </p:txBody>
      </p:sp>
      <p:sp>
        <p:nvSpPr>
          <p:cNvPr id="65538" name="Rectangle 3"/>
          <p:cNvSpPr>
            <a:spLocks noGrp="1"/>
          </p:cNvSpPr>
          <p:nvPr>
            <p:ph idx="1"/>
          </p:nvPr>
        </p:nvSpPr>
        <p:spPr>
          <a:xfrm>
            <a:off x="468313" y="1341438"/>
            <a:ext cx="8424862" cy="5359400"/>
          </a:xfrm>
        </p:spPr>
        <p:txBody>
          <a:bodyPr vert="horz" wrap="square" lIns="91440" tIns="45720" rIns="91440" bIns="45720" anchor="t" anchorCtr="0"/>
          <a:p>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sz="2800" dirty="0">
                <a:latin typeface="Times New Roman" panose="02020603050405020304" pitchFamily="18" charset="0"/>
              </a:rPr>
              <a:t>运算符</a:t>
            </a:r>
            <a:endParaRPr lang="zh-CN" altLang="en-US" sz="2800" dirty="0">
              <a:latin typeface="Times New Roman" panose="02020603050405020304" pitchFamily="18" charset="0"/>
            </a:endParaRPr>
          </a:p>
          <a:p>
            <a:pPr lvl="1"/>
            <a:r>
              <a:rPr lang="zh-CN" altLang="en-US" sz="2400" dirty="0">
                <a:latin typeface="Times New Roman" panose="02020603050405020304" pitchFamily="18" charset="0"/>
              </a:rPr>
              <a:t>优先级（具体见书附录）</a:t>
            </a:r>
            <a:endParaRPr lang="zh-CN" altLang="en-US" sz="2400" dirty="0">
              <a:latin typeface="Times New Roman" panose="02020603050405020304" pitchFamily="18" charset="0"/>
            </a:endParaRPr>
          </a:p>
          <a:p>
            <a:pPr lvl="1"/>
            <a:r>
              <a:rPr lang="zh-CN" altLang="en-US" sz="2400" b="1" dirty="0">
                <a:solidFill>
                  <a:srgbClr val="CC0000"/>
                </a:solidFill>
                <a:latin typeface="Times New Roman" panose="02020603050405020304" pitchFamily="18" charset="0"/>
              </a:rPr>
              <a:t>结合方向是：从右向左</a:t>
            </a:r>
            <a:endParaRPr lang="zh-CN" altLang="en-US" sz="2400" b="1" dirty="0">
              <a:solidFill>
                <a:srgbClr val="CC0000"/>
              </a:solidFill>
              <a:latin typeface="Times New Roman" panose="02020603050405020304" pitchFamily="18" charset="0"/>
            </a:endParaRPr>
          </a:p>
          <a:p>
            <a:pPr lvl="2"/>
            <a:r>
              <a:rPr lang="zh-CN" altLang="en-US" dirty="0">
                <a:latin typeface="Times New Roman" panose="02020603050405020304" pitchFamily="18" charset="0"/>
              </a:rPr>
              <a:t>即操作数先</a:t>
            </a:r>
            <a:r>
              <a:rPr lang="zh-CN" altLang="en-US" dirty="0">
                <a:solidFill>
                  <a:srgbClr val="CC0000"/>
                </a:solidFill>
                <a:latin typeface="Times New Roman" panose="02020603050405020304" pitchFamily="18" charset="0"/>
              </a:rPr>
              <a:t>与右边的运算符结合</a:t>
            </a:r>
            <a:endParaRPr lang="zh-CN" altLang="en-US" dirty="0">
              <a:solidFill>
                <a:srgbClr val="CC0000"/>
              </a:solidFill>
              <a:latin typeface="Times New Roman" panose="02020603050405020304" pitchFamily="18" charset="0"/>
            </a:endParaRPr>
          </a:p>
          <a:p>
            <a:pPr lvl="2"/>
            <a:endParaRPr lang="zh-CN" altLang="en-US" sz="2000" dirty="0">
              <a:latin typeface="Times New Roman" panose="02020603050405020304" pitchFamily="18" charset="0"/>
            </a:endParaRPr>
          </a:p>
          <a:p>
            <a:r>
              <a:rPr lang="zh-CN" altLang="en-US" sz="2400" dirty="0">
                <a:latin typeface="Times New Roman" panose="02020603050405020304" pitchFamily="18" charset="0"/>
              </a:rPr>
              <a:t>例：</a:t>
            </a:r>
            <a:endParaRPr lang="zh-CN" altLang="en-US" sz="2400" dirty="0">
              <a:latin typeface="Times New Roman" panose="02020603050405020304" pitchFamily="18" charset="0"/>
            </a:endParaRPr>
          </a:p>
          <a:p>
            <a:pPr lvl="1"/>
            <a:r>
              <a:rPr lang="zh-CN" altLang="en-US" sz="2400" dirty="0">
                <a:latin typeface="Times New Roman" panose="02020603050405020304" pitchFamily="18" charset="0"/>
              </a:rPr>
              <a:t>若</a:t>
            </a:r>
            <a:r>
              <a:rPr lang="en-US" altLang="zh-CN" sz="2400" dirty="0">
                <a:latin typeface="Times New Roman" panose="02020603050405020304" pitchFamily="18" charset="0"/>
              </a:rPr>
              <a:t>i</a:t>
            </a:r>
            <a:r>
              <a:rPr lang="zh-CN" altLang="en-US" sz="2400" dirty="0">
                <a:latin typeface="Times New Roman" panose="02020603050405020304" pitchFamily="18" charset="0"/>
              </a:rPr>
              <a:t>的初始值为</a:t>
            </a:r>
            <a:r>
              <a:rPr lang="en-US" altLang="zh-CN" sz="2400" dirty="0">
                <a:latin typeface="Times New Roman" panose="02020603050405020304" pitchFamily="18" charset="0"/>
              </a:rPr>
              <a:t>3</a:t>
            </a:r>
            <a:r>
              <a:rPr lang="zh-CN" altLang="en-US" sz="2400" dirty="0">
                <a:latin typeface="Times New Roman" panose="02020603050405020304" pitchFamily="18" charset="0"/>
              </a:rPr>
              <a:t>，计算</a:t>
            </a:r>
            <a:r>
              <a:rPr lang="en-US" altLang="zh-CN" sz="2400" dirty="0">
                <a:latin typeface="Times New Roman" panose="02020603050405020304" pitchFamily="18" charset="0"/>
              </a:rPr>
              <a:t>+i++</a:t>
            </a:r>
            <a:endParaRPr lang="en-US" altLang="zh-CN" sz="2400" dirty="0">
              <a:latin typeface="Times New Roman" panose="02020603050405020304" pitchFamily="18" charset="0"/>
            </a:endParaRPr>
          </a:p>
          <a:p>
            <a:pPr lvl="2"/>
            <a:r>
              <a:rPr lang="zh-CN" altLang="en-US" sz="2000" dirty="0">
                <a:latin typeface="Times New Roman" panose="02020603050405020304" pitchFamily="18" charset="0"/>
              </a:rPr>
              <a:t>实质是计算</a:t>
            </a:r>
            <a:r>
              <a:rPr lang="en-US" altLang="zh-CN" sz="2000" dirty="0">
                <a:latin typeface="Times New Roman" panose="02020603050405020304" pitchFamily="18" charset="0"/>
              </a:rPr>
              <a:t>+(i++)</a:t>
            </a:r>
            <a:r>
              <a:rPr lang="zh-CN" altLang="en-US" sz="2000" dirty="0">
                <a:latin typeface="Times New Roman" panose="02020603050405020304" pitchFamily="18" charset="0"/>
              </a:rPr>
              <a:t>，则表达式的结果是</a:t>
            </a:r>
            <a:r>
              <a:rPr lang="en-US" altLang="zh-CN" sz="2000" dirty="0">
                <a:latin typeface="Times New Roman" panose="02020603050405020304" pitchFamily="18" charset="0"/>
              </a:rPr>
              <a:t>+3</a:t>
            </a:r>
            <a:r>
              <a:rPr lang="zh-CN" altLang="en-US" sz="2000" dirty="0">
                <a:latin typeface="Times New Roman" panose="02020603050405020304" pitchFamily="18" charset="0"/>
              </a:rPr>
              <a:t>，</a:t>
            </a:r>
            <a:r>
              <a:rPr lang="en-US" altLang="zh-CN" sz="2000" dirty="0">
                <a:latin typeface="Times New Roman" panose="02020603050405020304" pitchFamily="18" charset="0"/>
              </a:rPr>
              <a:t>i</a:t>
            </a:r>
            <a:r>
              <a:rPr lang="zh-CN" altLang="en-US" sz="2000" dirty="0">
                <a:latin typeface="Times New Roman" panose="02020603050405020304" pitchFamily="18" charset="0"/>
              </a:rPr>
              <a:t>为</a:t>
            </a: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lvl="1"/>
            <a:r>
              <a:rPr lang="zh-CN" altLang="en-US" sz="2400" dirty="0">
                <a:latin typeface="Times New Roman" panose="02020603050405020304" pitchFamily="18" charset="0"/>
              </a:rPr>
              <a:t>若计算</a:t>
            </a:r>
            <a:r>
              <a:rPr lang="en-US" altLang="zh-CN" sz="2400" dirty="0">
                <a:latin typeface="Times New Roman" panose="02020603050405020304" pitchFamily="18" charset="0"/>
              </a:rPr>
              <a:t>-i++</a:t>
            </a:r>
            <a:endParaRPr lang="en-US" altLang="zh-CN" sz="2400" dirty="0">
              <a:latin typeface="Times New Roman" panose="02020603050405020304" pitchFamily="18" charset="0"/>
            </a:endParaRPr>
          </a:p>
          <a:p>
            <a:pPr lvl="2"/>
            <a:r>
              <a:rPr lang="zh-CN" altLang="en-US" sz="2000" dirty="0">
                <a:latin typeface="Times New Roman" panose="02020603050405020304" pitchFamily="18" charset="0"/>
              </a:rPr>
              <a:t>实质是计算</a:t>
            </a:r>
            <a:r>
              <a:rPr lang="en-US" altLang="zh-CN" sz="2000" dirty="0">
                <a:latin typeface="Times New Roman" panose="02020603050405020304" pitchFamily="18" charset="0"/>
              </a:rPr>
              <a:t>-(i++),</a:t>
            </a:r>
            <a:r>
              <a:rPr lang="zh-CN" altLang="en-US" sz="2000" dirty="0">
                <a:latin typeface="Times New Roman" panose="02020603050405020304" pitchFamily="18" charset="0"/>
              </a:rPr>
              <a:t>则表达式的结果是</a:t>
            </a:r>
            <a:r>
              <a:rPr lang="en-US" altLang="zh-CN" sz="2000" dirty="0">
                <a:latin typeface="Times New Roman" panose="02020603050405020304" pitchFamily="18" charset="0"/>
              </a:rPr>
              <a:t>-3</a:t>
            </a:r>
            <a:r>
              <a:rPr lang="zh-CN" altLang="en-US" sz="2000" dirty="0">
                <a:latin typeface="Times New Roman" panose="02020603050405020304" pitchFamily="18" charset="0"/>
              </a:rPr>
              <a:t>，</a:t>
            </a:r>
            <a:r>
              <a:rPr lang="en-US" altLang="zh-CN" sz="2000" dirty="0">
                <a:latin typeface="Times New Roman" panose="02020603050405020304" pitchFamily="18" charset="0"/>
              </a:rPr>
              <a:t>i</a:t>
            </a:r>
            <a:r>
              <a:rPr lang="zh-CN" altLang="en-US" sz="2000" dirty="0">
                <a:latin typeface="Times New Roman" panose="02020603050405020304" pitchFamily="18" charset="0"/>
              </a:rPr>
              <a:t>为</a:t>
            </a: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lvl="1"/>
            <a:r>
              <a:rPr lang="zh-CN" altLang="en-US" sz="2400" dirty="0">
                <a:latin typeface="Times New Roman" panose="02020603050405020304" pitchFamily="18" charset="0"/>
              </a:rPr>
              <a:t>若计算</a:t>
            </a:r>
            <a:r>
              <a:rPr lang="en-US" altLang="zh-CN" sz="2400" dirty="0">
                <a:latin typeface="Times New Roman" panose="02020603050405020304" pitchFamily="18" charset="0"/>
              </a:rPr>
              <a:t>-++i</a:t>
            </a:r>
            <a:endParaRPr lang="en-US" altLang="zh-CN" sz="2400" dirty="0">
              <a:latin typeface="Times New Roman" panose="02020603050405020304" pitchFamily="18" charset="0"/>
            </a:endParaRPr>
          </a:p>
          <a:p>
            <a:pPr lvl="2"/>
            <a:r>
              <a:rPr lang="zh-CN" altLang="en-US" sz="2000" dirty="0">
                <a:latin typeface="Times New Roman" panose="02020603050405020304" pitchFamily="18" charset="0"/>
              </a:rPr>
              <a:t>实质是计算</a:t>
            </a:r>
            <a:r>
              <a:rPr lang="en-US" altLang="zh-CN" sz="2000" dirty="0">
                <a:latin typeface="Times New Roman" panose="02020603050405020304" pitchFamily="18" charset="0"/>
              </a:rPr>
              <a:t>-(++i),</a:t>
            </a:r>
            <a:r>
              <a:rPr lang="zh-CN" altLang="en-US" sz="2000" dirty="0">
                <a:latin typeface="Times New Roman" panose="02020603050405020304" pitchFamily="18" charset="0"/>
              </a:rPr>
              <a:t>则表达式的结果是</a:t>
            </a:r>
            <a:r>
              <a:rPr lang="en-US" altLang="zh-CN" sz="2000" dirty="0">
                <a:latin typeface="Times New Roman" panose="02020603050405020304" pitchFamily="18" charset="0"/>
              </a:rPr>
              <a:t>-4</a:t>
            </a:r>
            <a:r>
              <a:rPr lang="zh-CN" altLang="en-US" sz="2000" dirty="0">
                <a:latin typeface="Times New Roman" panose="02020603050405020304" pitchFamily="18" charset="0"/>
              </a:rPr>
              <a:t>，</a:t>
            </a:r>
            <a:r>
              <a:rPr lang="en-US" altLang="zh-CN" sz="2000" dirty="0">
                <a:latin typeface="Times New Roman" panose="02020603050405020304" pitchFamily="18" charset="0"/>
              </a:rPr>
              <a:t>i</a:t>
            </a:r>
            <a:r>
              <a:rPr lang="zh-CN" altLang="en-US" sz="2000" dirty="0">
                <a:latin typeface="Times New Roman" panose="02020603050405020304" pitchFamily="18" charset="0"/>
              </a:rPr>
              <a:t>为</a:t>
            </a: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a:p>
            <a:pPr lvl="1"/>
            <a:endParaRPr lang="en-US" altLang="zh-CN"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3"/>
          <p:cNvSpPr>
            <a:spLocks noGrp="1"/>
          </p:cNvSpPr>
          <p:nvPr>
            <p:ph idx="1"/>
          </p:nvPr>
        </p:nvSpPr>
        <p:spPr>
          <a:xfrm>
            <a:off x="612775" y="1498600"/>
            <a:ext cx="7920038" cy="5026025"/>
          </a:xfrm>
        </p:spPr>
        <p:txBody>
          <a:bodyPr vert="horz" wrap="square" lIns="91440" tIns="45720" rIns="91440" bIns="45720" anchor="t" anchorCtr="0"/>
          <a:p>
            <a:pPr>
              <a:lnSpc>
                <a:spcPct val="90000"/>
              </a:lnSpc>
            </a:pP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只能用于变量，不能用于常量或表达式</a:t>
            </a:r>
            <a:endParaRPr lang="zh-CN" altLang="en-US" dirty="0">
              <a:latin typeface="Times New Roman" panose="02020603050405020304" pitchFamily="18" charset="0"/>
            </a:endParaRPr>
          </a:p>
          <a:p>
            <a:pPr lvl="1">
              <a:lnSpc>
                <a:spcPct val="90000"/>
              </a:lnSpc>
            </a:pPr>
            <a:r>
              <a:rPr lang="zh-CN" altLang="en-US" dirty="0">
                <a:latin typeface="Times New Roman" panose="02020603050405020304" pitchFamily="18" charset="0"/>
              </a:rPr>
              <a:t>常量的值是不变的；</a:t>
            </a:r>
            <a:endParaRPr lang="zh-CN" altLang="en-US" dirty="0">
              <a:latin typeface="Times New Roman" panose="02020603050405020304" pitchFamily="18" charset="0"/>
            </a:endParaRPr>
          </a:p>
          <a:p>
            <a:pPr lvl="1">
              <a:lnSpc>
                <a:spcPct val="90000"/>
              </a:lnSpc>
            </a:pPr>
            <a:r>
              <a:rPr lang="zh-CN" altLang="en-US" dirty="0">
                <a:latin typeface="Times New Roman" panose="02020603050405020304" pitchFamily="18" charset="0"/>
              </a:rPr>
              <a:t>若</a:t>
            </a:r>
            <a:r>
              <a:rPr lang="en-US" altLang="zh-CN" dirty="0">
                <a:latin typeface="Times New Roman" panose="02020603050405020304" pitchFamily="18" charset="0"/>
              </a:rPr>
              <a:t>(x+y)++</a:t>
            </a:r>
            <a:r>
              <a:rPr lang="zh-CN" altLang="en-US" dirty="0">
                <a:latin typeface="Times New Roman" panose="02020603050405020304" pitchFamily="18" charset="0"/>
              </a:rPr>
              <a:t>能运算的话，假设</a:t>
            </a:r>
            <a:r>
              <a:rPr lang="en-US" altLang="zh-CN" dirty="0">
                <a:latin typeface="Times New Roman" panose="02020603050405020304" pitchFamily="18" charset="0"/>
              </a:rPr>
              <a:t>x+y</a:t>
            </a:r>
            <a:r>
              <a:rPr lang="zh-CN" altLang="en-US" dirty="0">
                <a:latin typeface="Times New Roman" panose="02020603050405020304" pitchFamily="18" charset="0"/>
              </a:rPr>
              <a:t>等于</a:t>
            </a:r>
            <a:r>
              <a:rPr lang="en-US" altLang="zh-CN" dirty="0">
                <a:latin typeface="Times New Roman" panose="02020603050405020304" pitchFamily="18" charset="0"/>
              </a:rPr>
              <a:t>10</a:t>
            </a:r>
            <a:r>
              <a:rPr lang="zh-CN" altLang="en-US" dirty="0">
                <a:latin typeface="Times New Roman" panose="02020603050405020304" pitchFamily="18" charset="0"/>
              </a:rPr>
              <a:t>，那么自增后的值</a:t>
            </a:r>
            <a:r>
              <a:rPr lang="en-US" altLang="zh-CN" dirty="0">
                <a:latin typeface="Times New Roman" panose="02020603050405020304" pitchFamily="18" charset="0"/>
              </a:rPr>
              <a:t>11</a:t>
            </a:r>
            <a:r>
              <a:rPr lang="zh-CN" altLang="en-US" dirty="0">
                <a:latin typeface="Times New Roman" panose="02020603050405020304" pitchFamily="18" charset="0"/>
              </a:rPr>
              <a:t>，保存在哪个变量中呢？</a:t>
            </a:r>
            <a:endParaRPr lang="zh-CN" altLang="en-US" dirty="0">
              <a:latin typeface="Times New Roman" panose="02020603050405020304" pitchFamily="18" charset="0"/>
            </a:endParaRPr>
          </a:p>
          <a:p>
            <a:pPr>
              <a:lnSpc>
                <a:spcPct val="90000"/>
              </a:lnSpc>
              <a:buNone/>
            </a:pPr>
            <a:endParaRPr lang="zh-CN" altLang="en-US" dirty="0">
              <a:latin typeface="Times New Roman" panose="02020603050405020304" pitchFamily="18" charset="0"/>
            </a:endParaRPr>
          </a:p>
          <a:p>
            <a:pPr>
              <a:lnSpc>
                <a:spcPct val="90000"/>
              </a:lnSpc>
            </a:pPr>
            <a:r>
              <a:rPr lang="zh-CN" altLang="en-US" dirty="0">
                <a:latin typeface="Times New Roman" panose="02020603050405020304" pitchFamily="18" charset="0"/>
              </a:rPr>
              <a:t>这两个运算符常用于循环变量表达式中</a:t>
            </a:r>
            <a:endParaRPr lang="zh-CN" altLang="en-US" dirty="0">
              <a:latin typeface="Times New Roman" panose="02020603050405020304" pitchFamily="18" charset="0"/>
            </a:endParaRPr>
          </a:p>
          <a:p>
            <a:pPr lvl="1">
              <a:lnSpc>
                <a:spcPct val="90000"/>
              </a:lnSpc>
            </a:pPr>
            <a:r>
              <a:rPr lang="zh-CN" altLang="en-US" dirty="0">
                <a:latin typeface="Times New Roman" panose="02020603050405020304" pitchFamily="18" charset="0"/>
              </a:rPr>
              <a:t>表达简洁、高效</a:t>
            </a:r>
            <a:endParaRPr lang="zh-CN" altLang="en-US" dirty="0">
              <a:latin typeface="Times New Roman" panose="02020603050405020304" pitchFamily="18" charset="0"/>
            </a:endParaRPr>
          </a:p>
          <a:p>
            <a:pPr lvl="1">
              <a:lnSpc>
                <a:spcPct val="90000"/>
              </a:lnSpc>
            </a:pPr>
            <a:endParaRPr lang="zh-CN" altLang="en-US" dirty="0">
              <a:latin typeface="Times New Roman" panose="02020603050405020304" pitchFamily="18" charset="0"/>
            </a:endParaRPr>
          </a:p>
          <a:p>
            <a:pPr>
              <a:lnSpc>
                <a:spcPct val="90000"/>
              </a:lnSpc>
            </a:pPr>
            <a:r>
              <a:rPr lang="zh-CN" altLang="en-US" dirty="0">
                <a:latin typeface="Times New Roman" panose="02020603050405020304" pitchFamily="18" charset="0"/>
              </a:rPr>
              <a:t>不要滥用</a:t>
            </a:r>
            <a:endParaRPr lang="zh-CN" altLang="en-US" dirty="0">
              <a:latin typeface="Times New Roman" panose="02020603050405020304" pitchFamily="18" charset="0"/>
            </a:endParaRPr>
          </a:p>
        </p:txBody>
      </p:sp>
      <p:sp>
        <p:nvSpPr>
          <p:cNvPr id="66562" name="Rectangle 2"/>
          <p:cNvSpPr>
            <a:spLocks noGrp="1"/>
          </p:cNvSpPr>
          <p:nvPr>
            <p:ph type="title"/>
          </p:nvPr>
        </p:nvSpPr>
        <p:spPr/>
        <p:txBody>
          <a:bodyPr vert="horz" wrap="square" lIns="91440" tIns="45720" rIns="91440" bIns="45720" anchor="ctr" anchorCtr="0"/>
          <a:p>
            <a:r>
              <a:rPr lang="zh-CN" altLang="en-US" sz="4400" b="1" dirty="0">
                <a:latin typeface="黑体" panose="02010609060101010101" pitchFamily="49" charset="-122"/>
              </a:rPr>
              <a:t>注意</a:t>
            </a:r>
            <a:endParaRPr lang="zh-CN" altLang="en-US" sz="4400" b="1" dirty="0">
              <a:latin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 name="文本框 66"/>
          <p:cNvSpPr txBox="1"/>
          <p:nvPr/>
        </p:nvSpPr>
        <p:spPr>
          <a:xfrm>
            <a:off x="539750" y="1844675"/>
            <a:ext cx="8179435" cy="2738120"/>
          </a:xfrm>
          <a:prstGeom prst="rect">
            <a:avLst/>
          </a:prstGeom>
          <a:noFill/>
        </p:spPr>
        <p:txBody>
          <a:bodyPr wrap="square" rtlCol="0">
            <a:spAutoFit/>
          </a:bodyPr>
          <a:p>
            <a:pPr>
              <a:lnSpc>
                <a:spcPct val="100000"/>
              </a:lnSpc>
            </a:pPr>
            <a:r>
              <a:rPr lang="zh-CN" altLang="en-US" sz="2800" smtClean="0">
                <a:ea typeface="黑体" panose="02010609060101010101" pitchFamily="49" charset="-122"/>
                <a:cs typeface="Times New Roman" panose="02020603050405020304" pitchFamily="18" charset="0"/>
              </a:rPr>
              <a:t>“</a:t>
            </a:r>
            <a:r>
              <a:rPr lang="en-US" altLang="zh-CN" sz="3200" b="1" smtClean="0">
                <a:solidFill>
                  <a:srgbClr val="C00000"/>
                </a:solidFill>
                <a:ea typeface="黑体" panose="02010609060101010101" pitchFamily="49" charset="-122"/>
                <a:cs typeface="Times New Roman" panose="02020603050405020304" pitchFamily="18" charset="0"/>
              </a:rPr>
              <a:t>=</a:t>
            </a:r>
            <a:r>
              <a:rPr lang="zh-CN" altLang="en-US" sz="2800" smtClean="0">
                <a:ea typeface="黑体" panose="02010609060101010101" pitchFamily="49" charset="-122"/>
                <a:cs typeface="Times New Roman" panose="02020603050405020304" pitchFamily="18" charset="0"/>
              </a:rPr>
              <a:t>”的</a:t>
            </a:r>
            <a:r>
              <a:rPr lang="zh-CN" altLang="en-US" sz="2800">
                <a:ea typeface="黑体" panose="02010609060101010101" pitchFamily="49" charset="-122"/>
                <a:cs typeface="Times New Roman" panose="02020603050405020304" pitchFamily="18" charset="0"/>
              </a:rPr>
              <a:t>作用是将一个数据赋给一个变量</a:t>
            </a:r>
            <a:endParaRPr lang="zh-CN" altLang="en-US" sz="2800" smtClean="0">
              <a:ea typeface="黑体" panose="02010609060101010101" pitchFamily="49" charset="-122"/>
              <a:cs typeface="Times New Roman" panose="02020603050405020304" pitchFamily="18" charset="0"/>
            </a:endParaRPr>
          </a:p>
          <a:p>
            <a:pPr>
              <a:lnSpc>
                <a:spcPct val="100000"/>
              </a:lnSpc>
            </a:pPr>
            <a:endParaRPr lang="en-US" altLang="zh-CN" sz="2800" smtClean="0">
              <a:ea typeface="黑体" panose="02010609060101010101" pitchFamily="49" charset="-122"/>
              <a:cs typeface="Times New Roman" panose="02020603050405020304" pitchFamily="18" charset="0"/>
            </a:endParaRPr>
          </a:p>
          <a:p>
            <a:pPr>
              <a:lnSpc>
                <a:spcPct val="100000"/>
              </a:lnSpc>
            </a:pPr>
            <a:r>
              <a:rPr lang="zh-CN" altLang="en-US" sz="2800" smtClean="0">
                <a:ea typeface="黑体" panose="02010609060101010101" pitchFamily="49" charset="-122"/>
                <a:cs typeface="Times New Roman" panose="02020603050405020304" pitchFamily="18" charset="0"/>
              </a:rPr>
              <a:t>例如：</a:t>
            </a:r>
            <a:r>
              <a:rPr lang="en-US" altLang="zh-CN" sz="2800" smtClean="0">
                <a:ea typeface="黑体" panose="02010609060101010101" pitchFamily="49" charset="-122"/>
                <a:cs typeface="Times New Roman" panose="02020603050405020304" pitchFamily="18" charset="0"/>
              </a:rPr>
              <a:t>a=3</a:t>
            </a:r>
            <a:r>
              <a:rPr lang="zh-CN" altLang="en-US" sz="2800">
                <a:ea typeface="黑体" panose="02010609060101010101" pitchFamily="49" charset="-122"/>
                <a:cs typeface="Times New Roman" panose="02020603050405020304" pitchFamily="18" charset="0"/>
              </a:rPr>
              <a:t>的作用是执行一次赋值操作（或称赋值运算），把常量</a:t>
            </a:r>
            <a:r>
              <a:rPr lang="en-US" altLang="zh-CN" sz="2800">
                <a:ea typeface="黑体" panose="02010609060101010101" pitchFamily="49" charset="-122"/>
                <a:cs typeface="Times New Roman" panose="02020603050405020304" pitchFamily="18" charset="0"/>
              </a:rPr>
              <a:t>3</a:t>
            </a:r>
            <a:r>
              <a:rPr lang="zh-CN" altLang="en-US" sz="2800">
                <a:ea typeface="黑体" panose="02010609060101010101" pitchFamily="49" charset="-122"/>
                <a:cs typeface="Times New Roman" panose="02020603050405020304" pitchFamily="18" charset="0"/>
              </a:rPr>
              <a:t>赋给变量</a:t>
            </a:r>
            <a:r>
              <a:rPr lang="en-US" altLang="zh-CN" sz="2800">
                <a:ea typeface="黑体" panose="02010609060101010101" pitchFamily="49" charset="-122"/>
                <a:cs typeface="Times New Roman" panose="02020603050405020304" pitchFamily="18" charset="0"/>
              </a:rPr>
              <a:t>a</a:t>
            </a:r>
            <a:r>
              <a:rPr lang="zh-CN" altLang="en-US" sz="2800" smtClean="0">
                <a:ea typeface="黑体" panose="02010609060101010101" pitchFamily="49" charset="-122"/>
                <a:cs typeface="Times New Roman" panose="02020603050405020304" pitchFamily="18" charset="0"/>
              </a:rPr>
              <a:t>。</a:t>
            </a:r>
            <a:endParaRPr lang="zh-CN" altLang="en-US" sz="2800" smtClean="0">
              <a:ea typeface="黑体" panose="02010609060101010101" pitchFamily="49" charset="-122"/>
              <a:cs typeface="Times New Roman" panose="02020603050405020304" pitchFamily="18" charset="0"/>
            </a:endParaRPr>
          </a:p>
          <a:p>
            <a:pPr>
              <a:lnSpc>
                <a:spcPct val="100000"/>
              </a:lnSpc>
            </a:pPr>
            <a:endParaRPr lang="en-US" altLang="zh-CN" sz="2800" smtClean="0">
              <a:ea typeface="黑体" panose="02010609060101010101" pitchFamily="49" charset="-122"/>
              <a:cs typeface="Times New Roman" panose="02020603050405020304" pitchFamily="18" charset="0"/>
            </a:endParaRPr>
          </a:p>
          <a:p>
            <a:pPr>
              <a:lnSpc>
                <a:spcPct val="100000"/>
              </a:lnSpc>
            </a:pPr>
            <a:r>
              <a:rPr lang="zh-CN" altLang="en-US" sz="2800" smtClean="0">
                <a:ea typeface="黑体" panose="02010609060101010101" pitchFamily="49" charset="-122"/>
                <a:cs typeface="Times New Roman" panose="02020603050405020304" pitchFamily="18" charset="0"/>
              </a:rPr>
              <a:t>也</a:t>
            </a:r>
            <a:r>
              <a:rPr lang="zh-CN" altLang="en-US" sz="2800">
                <a:ea typeface="黑体" panose="02010609060101010101" pitchFamily="49" charset="-122"/>
                <a:cs typeface="Times New Roman" panose="02020603050405020304" pitchFamily="18" charset="0"/>
              </a:rPr>
              <a:t>可以将一个表达式的值赋给一个变量，如</a:t>
            </a:r>
            <a:r>
              <a:rPr lang="en-US" altLang="zh-CN" sz="2800" smtClean="0">
                <a:ea typeface="黑体" panose="02010609060101010101" pitchFamily="49" charset="-122"/>
                <a:cs typeface="Times New Roman" panose="02020603050405020304" pitchFamily="18" charset="0"/>
                <a:sym typeface="+mn-ea"/>
              </a:rPr>
              <a:t>a=b+3</a:t>
            </a:r>
            <a:endParaRPr lang="zh-CN" altLang="en-US" sz="2800">
              <a:ea typeface="黑体" panose="02010609060101010101" pitchFamily="49" charset="-122"/>
              <a:cs typeface="Times New Roman" panose="02020603050405020304" pitchFamily="18" charset="0"/>
            </a:endParaRPr>
          </a:p>
        </p:txBody>
      </p:sp>
      <p:sp>
        <p:nvSpPr>
          <p:cNvPr id="64513" name="Rectangle 2"/>
          <p:cNvSpPr>
            <a:spLocks noGrp="1"/>
          </p:cNvSpPr>
          <p:nvPr>
            <p:ph type="title"/>
          </p:nvPr>
        </p:nvSpPr>
        <p:spPr/>
        <p:txBody>
          <a:bodyPr vert="horz" wrap="square" lIns="91440" tIns="45720" rIns="91440" bIns="45720" anchor="ctr" anchorCtr="0"/>
          <a:p>
            <a:r>
              <a:rPr lang="zh-CN" altLang="en-US" sz="4400" b="1" dirty="0">
                <a:latin typeface="黑体" panose="02010609060101010101" pitchFamily="49" charset="-122"/>
              </a:rPr>
              <a:t>赋值运算符</a:t>
            </a:r>
            <a:endParaRPr lang="zh-CN" altLang="en-US" sz="4400" b="1" dirty="0">
              <a:latin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2707" name="Rectangle 3"/>
          <p:cNvSpPr>
            <a:spLocks noChangeArrowheads="1"/>
          </p:cNvSpPr>
          <p:nvPr/>
        </p:nvSpPr>
        <p:spPr bwMode="auto">
          <a:xfrm>
            <a:off x="611188" y="1701800"/>
            <a:ext cx="813911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spcBef>
                <a:spcPct val="20000"/>
              </a:spcBef>
              <a:buFont typeface="Wingdings" panose="05000000000000000000" pitchFamily="2" charset="2"/>
              <a:buChar char="§"/>
              <a:defRPr sz="3200">
                <a:solidFill>
                  <a:schemeClr val="tx1"/>
                </a:solidFill>
                <a:latin typeface="Arial" panose="020B0604020202020204" pitchFamily="34" charset="0"/>
                <a:ea typeface="黑体" panose="02010609060101010101" pitchFamily="49" charset="-122"/>
              </a:defRPr>
            </a:lvl1pPr>
            <a:lvl2pPr marL="1143000" indent="-685800" defTabSz="76200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ea typeface="黑体" panose="02010609060101010101" pitchFamily="49" charset="-122"/>
              </a:defRPr>
            </a:lvl2pPr>
            <a:lvl3pPr marL="1600200" indent="-685800" defTabSz="762000" eaLnBrk="0" hangingPunct="0">
              <a:spcBef>
                <a:spcPct val="20000"/>
              </a:spcBef>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3pPr>
            <a:lvl4pPr marL="2019300" indent="-685800" defTabSz="7620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4pPr>
            <a:lvl5pPr marL="2438400" indent="-685800" defTabSz="762000" eaLnBrk="0" hangingPunct="0">
              <a:spcBef>
                <a:spcPct val="20000"/>
              </a:spcBef>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5pPr>
            <a:lvl6pPr marL="2895600" indent="-685800" defTabSz="7620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6pPr>
            <a:lvl7pPr marL="3352800" indent="-685800" defTabSz="7620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7pPr>
            <a:lvl8pPr marL="3810000" indent="-685800" defTabSz="7620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8pPr>
            <a:lvl9pPr marL="4267200" indent="-685800" defTabSz="7620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黑体" panose="02010609060101010101" pitchFamily="49" charset="-122"/>
              </a:defRPr>
            </a:lvl9pPr>
          </a:lstStyle>
          <a:p>
            <a:pPr marL="0" marR="0" lvl="0" indent="714375" algn="l" defTabSz="762000" rtl="0" eaLnBrk="0" fontAlgn="base" latinLnBrk="0" hangingPunct="0">
              <a:lnSpc>
                <a:spcPct val="10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在赋值符“＝”之前加上其他运算符，可以构成复合的运算符。</a:t>
            </a:r>
            <a:endPar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838200" marR="0" lvl="0" indent="-838200" algn="just" defTabSz="7620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838200" marR="0" lvl="0" indent="-838200" algn="just" defTabSz="762000" rtl="0" eaLnBrk="0" fontAlgn="base" latinLnBrk="0" hangingPunct="0">
              <a:lnSpc>
                <a:spcPct val="100000"/>
              </a:lnSpc>
              <a:spcBef>
                <a:spcPct val="20000"/>
              </a:spcBef>
              <a:spcAft>
                <a:spcPct val="0"/>
              </a:spcAft>
              <a:buClrTx/>
              <a:buSzTx/>
              <a:buFontTx/>
              <a:buNone/>
              <a:defRPr/>
            </a:pPr>
            <a:r>
              <a:rPr kumimoji="1"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例如</a:t>
            </a: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762000" rtl="0" eaLnBrk="0" fontAlgn="base" latinLnBrk="0" hangingPunct="0">
              <a:lnSpc>
                <a:spcPct val="100000"/>
              </a:lnSpc>
              <a:spcBef>
                <a:spcPct val="20000"/>
              </a:spcBef>
              <a:spcAft>
                <a:spcPct val="0"/>
              </a:spcAft>
              <a:buClrTx/>
              <a:buSzTx/>
              <a:buFont typeface="Wingdings" panose="05000000000000000000" pitchFamily="2" charset="2"/>
              <a:buNone/>
              <a:defRPr/>
            </a:pP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a:t>
            </a:r>
            <a:r>
              <a:rPr kumimoji="1" lang="en-US" altLang="zh-CN"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1"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等价于  </a:t>
            </a: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a=a+3</a:t>
            </a:r>
            <a:endPar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762000" rtl="0" eaLnBrk="0" fontAlgn="base" latinLnBrk="0" hangingPunct="0">
              <a:lnSpc>
                <a:spcPct val="100000"/>
              </a:lnSpc>
              <a:spcBef>
                <a:spcPct val="20000"/>
              </a:spcBef>
              <a:spcAft>
                <a:spcPct val="0"/>
              </a:spcAft>
              <a:buClrTx/>
              <a:buSzTx/>
              <a:buFont typeface="Wingdings" panose="05000000000000000000" pitchFamily="2" charset="2"/>
              <a:buNone/>
              <a:defRPr/>
            </a:pP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x</a:t>
            </a:r>
            <a:r>
              <a:rPr kumimoji="1" lang="en-US" altLang="zh-CN"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y+8</a:t>
            </a:r>
            <a:r>
              <a:rPr kumimoji="1"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等价于</a:t>
            </a: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x=x*(y+8)</a:t>
            </a:r>
            <a:endParaRPr kumimoji="1"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762000" rtl="0" eaLnBrk="0" fontAlgn="base" latinLnBrk="0" hangingPunct="0">
              <a:lnSpc>
                <a:spcPct val="100000"/>
              </a:lnSpc>
              <a:spcBef>
                <a:spcPct val="20000"/>
              </a:spcBef>
              <a:spcAft>
                <a:spcPct val="0"/>
              </a:spcAft>
              <a:buClrTx/>
              <a:buSzTx/>
              <a:buFont typeface="Wingdings" panose="05000000000000000000" pitchFamily="2" charset="2"/>
              <a:buNone/>
              <a:defRPr/>
            </a:pP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x</a:t>
            </a:r>
            <a:r>
              <a:rPr kumimoji="1" lang="en-US" altLang="zh-CN" sz="2800"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1"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等价于  </a:t>
            </a:r>
            <a:r>
              <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x=x%3</a:t>
            </a:r>
            <a:endParaRPr kumimoji="1"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3490" name="Rectangle 2"/>
          <p:cNvSpPr>
            <a:spLocks noGrp="1"/>
          </p:cNvSpPr>
          <p:nvPr>
            <p:ph type="title"/>
          </p:nvPr>
        </p:nvSpPr>
        <p:spPr>
          <a:xfrm>
            <a:off x="3419475" y="241300"/>
            <a:ext cx="5543550" cy="739775"/>
          </a:xfrm>
        </p:spPr>
        <p:txBody>
          <a:bodyPr vert="horz" wrap="square" lIns="91440" tIns="45720" rIns="91440" bIns="45720" anchor="ctr" anchorCtr="0"/>
          <a:p>
            <a:r>
              <a:rPr lang="en-US" altLang="zh-CN" dirty="0"/>
              <a:t>  </a:t>
            </a:r>
            <a:r>
              <a:rPr lang="zh-CN" altLang="en-US" dirty="0"/>
              <a:t>复合赋值运算符 </a:t>
            </a:r>
            <a:endParaRPr lang="zh-CN" altLang="en-US" dirty="0"/>
          </a:p>
        </p:txBody>
      </p:sp>
    </p:spTree>
  </p:cSld>
  <p:clrMapOvr>
    <a:masterClrMapping/>
  </p:clrMapOvr>
  <p:transition advClick="0">
    <p:strips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3"/>
          <p:cNvSpPr>
            <a:spLocks noGrp="1"/>
          </p:cNvSpPr>
          <p:nvPr>
            <p:ph idx="1"/>
          </p:nvPr>
        </p:nvSpPr>
        <p:spPr>
          <a:xfrm>
            <a:off x="468313" y="1787525"/>
            <a:ext cx="8229600" cy="4233863"/>
          </a:xfrm>
        </p:spPr>
        <p:txBody>
          <a:bodyPr vert="horz" wrap="square" lIns="91440" tIns="45720" rIns="91440" bIns="45720" anchor="t" anchorCtr="0"/>
          <a:p>
            <a:r>
              <a:rPr lang="zh-CN" altLang="en-US" dirty="0">
                <a:latin typeface="Times New Roman" panose="02020603050405020304" pitchFamily="18" charset="0"/>
              </a:rPr>
              <a:t>要注意三个方面问题：</a:t>
            </a:r>
            <a:endParaRPr lang="en-US" altLang="zh-CN" dirty="0">
              <a:latin typeface="Times New Roman" panose="02020603050405020304" pitchFamily="18" charset="0"/>
            </a:endParaRPr>
          </a:p>
          <a:p>
            <a:pPr lvl="1">
              <a:buNone/>
            </a:pPr>
            <a:endParaRPr lang="zh-CN" altLang="en-US" dirty="0">
              <a:latin typeface="Times New Roman" panose="02020603050405020304" pitchFamily="18" charset="0"/>
            </a:endParaRPr>
          </a:p>
          <a:p>
            <a:pPr lvl="1">
              <a:buNone/>
            </a:pPr>
            <a:r>
              <a:rPr lang="zh-CN" altLang="en-US" dirty="0">
                <a:latin typeface="Times New Roman" panose="02020603050405020304" pitchFamily="18" charset="0"/>
              </a:rPr>
              <a:t>                    </a:t>
            </a:r>
            <a:r>
              <a:rPr lang="en-US" altLang="zh-CN" dirty="0">
                <a:latin typeface="Times New Roman" panose="02020603050405020304" pitchFamily="18" charset="0"/>
              </a:rPr>
              <a:t>a</a:t>
            </a:r>
            <a:r>
              <a:rPr lang="zh-CN" altLang="en-US" dirty="0">
                <a:latin typeface="Times New Roman" panose="02020603050405020304" pitchFamily="18" charset="0"/>
              </a:rPr>
              <a:t>、优先级</a:t>
            </a:r>
            <a:endParaRPr lang="en-US" altLang="zh-CN" dirty="0">
              <a:latin typeface="Times New Roman" panose="02020603050405020304" pitchFamily="18" charset="0"/>
            </a:endParaRPr>
          </a:p>
          <a:p>
            <a:pPr lvl="1">
              <a:buNone/>
            </a:pPr>
            <a:endParaRPr lang="zh-CN" altLang="en-US" dirty="0">
              <a:latin typeface="Times New Roman" panose="02020603050405020304" pitchFamily="18" charset="0"/>
            </a:endParaRPr>
          </a:p>
          <a:p>
            <a:pPr lvl="1">
              <a:buNone/>
            </a:pPr>
            <a:r>
              <a:rPr lang="zh-CN" altLang="en-US" dirty="0">
                <a:latin typeface="Times New Roman" panose="02020603050405020304" pitchFamily="18" charset="0"/>
              </a:rPr>
              <a:t>                    </a:t>
            </a:r>
            <a:r>
              <a:rPr lang="en-US" altLang="zh-CN" dirty="0">
                <a:latin typeface="Times New Roman" panose="02020603050405020304" pitchFamily="18" charset="0"/>
              </a:rPr>
              <a:t>b</a:t>
            </a:r>
            <a:r>
              <a:rPr lang="zh-CN" altLang="en-US" dirty="0">
                <a:latin typeface="Times New Roman" panose="02020603050405020304" pitchFamily="18" charset="0"/>
              </a:rPr>
              <a:t>、结合性</a:t>
            </a:r>
            <a:endParaRPr lang="en-US" altLang="zh-CN" dirty="0">
              <a:latin typeface="Times New Roman" panose="02020603050405020304" pitchFamily="18" charset="0"/>
            </a:endParaRPr>
          </a:p>
          <a:p>
            <a:pPr lvl="1">
              <a:buNone/>
            </a:pPr>
            <a:endParaRPr lang="zh-CN" altLang="en-US" dirty="0">
              <a:latin typeface="Times New Roman" panose="02020603050405020304" pitchFamily="18" charset="0"/>
            </a:endParaRPr>
          </a:p>
          <a:p>
            <a:pPr lvl="1">
              <a:buNone/>
            </a:pPr>
            <a:r>
              <a:rPr lang="zh-CN" altLang="en-US" dirty="0">
                <a:latin typeface="Times New Roman" panose="02020603050405020304" pitchFamily="18" charset="0"/>
              </a:rPr>
              <a:t>                    </a:t>
            </a:r>
            <a:r>
              <a:rPr lang="en-US" altLang="zh-CN" dirty="0">
                <a:latin typeface="Times New Roman" panose="02020603050405020304" pitchFamily="18" charset="0"/>
              </a:rPr>
              <a:t>c</a:t>
            </a:r>
            <a:r>
              <a:rPr lang="zh-CN" altLang="en-US" dirty="0">
                <a:latin typeface="Times New Roman" panose="02020603050405020304" pitchFamily="18" charset="0"/>
              </a:rPr>
              <a:t>、数据类型的转换</a:t>
            </a:r>
            <a:endParaRPr lang="zh-CN" altLang="en-US" dirty="0">
              <a:latin typeface="Times New Roman" panose="02020603050405020304" pitchFamily="18" charset="0"/>
              <a:ea typeface="Times New Roman" panose="02020603050405020304" pitchFamily="18" charset="0"/>
            </a:endParaRPr>
          </a:p>
        </p:txBody>
      </p:sp>
      <p:sp>
        <p:nvSpPr>
          <p:cNvPr id="67586" name="Rectangle 2"/>
          <p:cNvSpPr>
            <a:spLocks noGrp="1"/>
          </p:cNvSpPr>
          <p:nvPr>
            <p:ph type="title"/>
          </p:nvPr>
        </p:nvSpPr>
        <p:spPr>
          <a:xfrm>
            <a:off x="3276600" y="241300"/>
            <a:ext cx="5543550" cy="739775"/>
          </a:xfrm>
        </p:spPr>
        <p:txBody>
          <a:bodyPr vert="horz" wrap="square" lIns="91440" tIns="45720" rIns="91440" bIns="45720" anchor="ctr" anchorCtr="0"/>
          <a:p>
            <a:r>
              <a:rPr lang="en-US" altLang="zh-CN" sz="4400" dirty="0"/>
              <a:t>  </a:t>
            </a:r>
            <a:r>
              <a:rPr lang="zh-CN" altLang="en-US" sz="4400" dirty="0"/>
              <a:t>运算符小结 </a:t>
            </a:r>
            <a:endParaRPr lang="zh-CN" alt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3"/>
          <p:cNvSpPr/>
          <p:nvPr/>
        </p:nvSpPr>
        <p:spPr>
          <a:xfrm>
            <a:off x="252730" y="1390650"/>
            <a:ext cx="8712200" cy="2343785"/>
          </a:xfrm>
          <a:prstGeom prst="rect">
            <a:avLst/>
          </a:prstGeom>
          <a:noFill/>
          <a:ln w="9525">
            <a:noFill/>
          </a:ln>
        </p:spPr>
        <p:txBody>
          <a:bodyPr anchor="t" anchorCtr="0"/>
          <a:p>
            <a:pPr marL="342900" indent="-342900" defTabSz="762000" eaLnBrk="0" hangingPunct="0">
              <a:spcBef>
                <a:spcPct val="20000"/>
              </a:spcBef>
              <a:buFont typeface="Wingdings" panose="05000000000000000000" pitchFamily="2" charset="2"/>
              <a:buChar char="Ø"/>
            </a:pPr>
            <a:r>
              <a:rPr lang="zh-CN" altLang="en-US" sz="3200" b="1" dirty="0">
                <a:solidFill>
                  <a:srgbClr val="4D4D4D"/>
                </a:solidFill>
                <a:latin typeface="黑体" panose="02010609060101010101" pitchFamily="49" charset="-122"/>
                <a:ea typeface="黑体" panose="02010609060101010101" pitchFamily="49" charset="-122"/>
              </a:rPr>
              <a:t>变量</a:t>
            </a:r>
            <a:endParaRPr lang="zh-CN" altLang="en-US" sz="3200" dirty="0">
              <a:solidFill>
                <a:srgbClr val="000099"/>
              </a:solidFill>
              <a:latin typeface="黑体" panose="02010609060101010101" pitchFamily="49" charset="-122"/>
              <a:ea typeface="黑体" panose="02010609060101010101" pitchFamily="49" charset="-122"/>
            </a:endParaRPr>
          </a:p>
          <a:p>
            <a:pPr marL="800100" lvl="1" indent="-342900" algn="l" defTabSz="762000" rtl="0" eaLnBrk="0" fontAlgn="base" hangingPunct="0">
              <a:spcBef>
                <a:spcPct val="20000"/>
              </a:spcBef>
              <a:spcAft>
                <a:spcPct val="0"/>
              </a:spcAft>
              <a:buSzTx/>
              <a:buFontTx/>
              <a:buChar char="•"/>
            </a:pPr>
            <a:r>
              <a:rPr lang="zh-CN" altLang="en-US" sz="2800" dirty="0">
                <a:solidFill>
                  <a:schemeClr val="tx1"/>
                </a:solidFill>
                <a:latin typeface="黑体" panose="02010609060101010101" pitchFamily="49" charset="-122"/>
                <a:ea typeface="黑体" panose="02010609060101010101" pitchFamily="49" charset="-122"/>
              </a:rPr>
              <a:t>在程序运行过程中</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其值可以被改变的量称为变量</a:t>
            </a:r>
            <a:endParaRPr lang="en-US" altLang="zh-CN" sz="2800" dirty="0">
              <a:solidFill>
                <a:schemeClr val="tx1"/>
              </a:solidFill>
              <a:latin typeface="黑体" panose="02010609060101010101" pitchFamily="49" charset="-122"/>
              <a:ea typeface="黑体" panose="02010609060101010101" pitchFamily="49" charset="-122"/>
            </a:endParaRPr>
          </a:p>
          <a:p>
            <a:pPr marL="800100" lvl="1" indent="-342900" algn="l" defTabSz="762000" rtl="0" eaLnBrk="0" fontAlgn="base" hangingPunct="0">
              <a:spcBef>
                <a:spcPct val="20000"/>
              </a:spcBef>
              <a:spcAft>
                <a:spcPct val="0"/>
              </a:spcAft>
              <a:buSzTx/>
              <a:buFontTx/>
              <a:buChar char="•"/>
            </a:pPr>
            <a:r>
              <a:rPr lang="zh-CN" altLang="en-US" sz="2800" dirty="0">
                <a:solidFill>
                  <a:srgbClr val="C00000"/>
                </a:solidFill>
                <a:latin typeface="黑体" panose="02010609060101010101" pitchFamily="49" charset="-122"/>
                <a:ea typeface="黑体" panose="02010609060101010101" pitchFamily="49" charset="-122"/>
              </a:rPr>
              <a:t>变量必须“先定义后使用”，因为定义后才按照数据类型分配存储单元数目，才能有物理空间存储值</a:t>
            </a:r>
            <a:r>
              <a:rPr lang="zh-CN" altLang="en-US" sz="2800" dirty="0">
                <a:solidFill>
                  <a:schemeClr val="tx1"/>
                </a:solidFill>
                <a:latin typeface="黑体" panose="02010609060101010101" pitchFamily="49" charset="-122"/>
                <a:ea typeface="黑体" panose="02010609060101010101" pitchFamily="49" charset="-122"/>
              </a:rPr>
              <a:t> </a:t>
            </a:r>
            <a:endParaRPr lang="en-US" altLang="zh-CN" sz="2800" dirty="0">
              <a:solidFill>
                <a:schemeClr val="tx1"/>
              </a:solidFill>
              <a:latin typeface="黑体" panose="02010609060101010101" pitchFamily="49" charset="-122"/>
              <a:ea typeface="黑体" panose="02010609060101010101" pitchFamily="49" charset="-122"/>
            </a:endParaRPr>
          </a:p>
          <a:p>
            <a:pPr marL="342900" indent="-342900" defTabSz="762000" eaLnBrk="0" hangingPunct="0">
              <a:spcBef>
                <a:spcPct val="20000"/>
              </a:spcBef>
            </a:pPr>
            <a:endParaRPr lang="en-US" altLang="zh-CN" sz="2800" dirty="0">
              <a:latin typeface="黑体" panose="02010609060101010101" pitchFamily="49" charset="-122"/>
              <a:ea typeface="黑体" panose="02010609060101010101" pitchFamily="49" charset="-122"/>
            </a:endParaRPr>
          </a:p>
        </p:txBody>
      </p:sp>
      <p:grpSp>
        <p:nvGrpSpPr>
          <p:cNvPr id="52226" name="Group 7"/>
          <p:cNvGrpSpPr/>
          <p:nvPr/>
        </p:nvGrpSpPr>
        <p:grpSpPr>
          <a:xfrm>
            <a:off x="5508943" y="3730625"/>
            <a:ext cx="2667000" cy="1873250"/>
            <a:chOff x="3560" y="2387"/>
            <a:chExt cx="1905" cy="1315"/>
          </a:xfrm>
        </p:grpSpPr>
        <p:sp>
          <p:nvSpPr>
            <p:cNvPr id="52227" name="Rectangle 5"/>
            <p:cNvSpPr/>
            <p:nvPr/>
          </p:nvSpPr>
          <p:spPr>
            <a:xfrm>
              <a:off x="3560" y="2387"/>
              <a:ext cx="1905" cy="1315"/>
            </a:xfrm>
            <a:prstGeom prst="rect">
              <a:avLst/>
            </a:prstGeom>
            <a:solidFill>
              <a:schemeClr val="bg1"/>
            </a:solidFill>
            <a:ln w="9525" cap="flat" cmpd="sng">
              <a:solidFill>
                <a:srgbClr val="000099"/>
              </a:solidFill>
              <a:prstDash val="solid"/>
              <a:miter/>
              <a:headEnd type="none" w="med" len="med"/>
              <a:tailEnd type="none" w="med" len="med"/>
            </a:ln>
            <a:effectLst>
              <a:outerShdw dist="107763" dir="18900000" algn="ctr" rotWithShape="0">
                <a:schemeClr val="bg2"/>
              </a:outerShdw>
            </a:effectLst>
          </p:spPr>
          <p:txBody>
            <a:bodyPr anchor="t" anchorCtr="0"/>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a:p>
              <a:pPr marL="342900" indent="-342900" algn="ctr" defTabSz="762000" eaLnBrk="0" hangingPunct="0">
                <a:spcBef>
                  <a:spcPct val="20000"/>
                </a:spcBef>
              </a:pPr>
              <a:endParaRPr lang="en-US" altLang="zh-CN" sz="2800" dirty="0">
                <a:latin typeface="宋体" panose="02010600030101010101" pitchFamily="2" charset="-122"/>
                <a:ea typeface="宋体" panose="02010600030101010101" pitchFamily="2" charset="-122"/>
              </a:endParaRPr>
            </a:p>
          </p:txBody>
        </p:sp>
        <p:pic>
          <p:nvPicPr>
            <p:cNvPr id="52228" name="Picture 6" descr="c1"/>
            <p:cNvPicPr>
              <a:picLocks noChangeAspect="1"/>
            </p:cNvPicPr>
            <p:nvPr/>
          </p:nvPicPr>
          <p:blipFill>
            <a:blip r:embed="rId1"/>
            <a:stretch>
              <a:fillRect/>
            </a:stretch>
          </p:blipFill>
          <p:spPr>
            <a:xfrm>
              <a:off x="3787" y="2478"/>
              <a:ext cx="1452" cy="1138"/>
            </a:xfrm>
            <a:prstGeom prst="rect">
              <a:avLst/>
            </a:prstGeom>
            <a:noFill/>
            <a:ln w="9525">
              <a:noFill/>
            </a:ln>
          </p:spPr>
        </p:pic>
      </p:grpSp>
      <p:sp>
        <p:nvSpPr>
          <p:cNvPr id="52229" name="Rectangle 3"/>
          <p:cNvSpPr/>
          <p:nvPr/>
        </p:nvSpPr>
        <p:spPr>
          <a:xfrm>
            <a:off x="3167063" y="5661025"/>
            <a:ext cx="5976937" cy="1008063"/>
          </a:xfrm>
          <a:prstGeom prst="rect">
            <a:avLst/>
          </a:prstGeom>
          <a:solidFill>
            <a:srgbClr val="FFFF00"/>
          </a:solidFill>
          <a:ln w="9525" cap="flat" cmpd="sng">
            <a:solidFill>
              <a:schemeClr val="tx1"/>
            </a:solidFill>
            <a:prstDash val="solid"/>
            <a:miter/>
            <a:headEnd type="none" w="med" len="med"/>
            <a:tailEnd type="none" w="med" len="med"/>
          </a:ln>
        </p:spPr>
        <p:txBody>
          <a:bodyPr anchor="t" anchorCtr="0"/>
          <a:p>
            <a:pPr marL="800100" lvl="1" indent="-342900" algn="l" defTabSz="762000" rtl="0" eaLnBrk="0" fontAlgn="base" hangingPunct="0">
              <a:spcBef>
                <a:spcPct val="20000"/>
              </a:spcBef>
              <a:spcAft>
                <a:spcPct val="0"/>
              </a:spcAft>
              <a:buSzTx/>
              <a:buFontTx/>
              <a:buChar char="•"/>
            </a:pPr>
            <a:r>
              <a:rPr lang="zh-CN" altLang="en-US" sz="2000" dirty="0">
                <a:solidFill>
                  <a:schemeClr val="tx1"/>
                </a:solidFill>
                <a:latin typeface="黑体" panose="02010609060101010101" pitchFamily="49" charset="-122"/>
                <a:ea typeface="黑体" panose="02010609060101010101" pitchFamily="49" charset="-122"/>
              </a:rPr>
              <a:t>否则报错：</a:t>
            </a:r>
            <a:endParaRPr lang="en-US" altLang="zh-CN" sz="2000" dirty="0">
              <a:solidFill>
                <a:schemeClr val="tx1"/>
              </a:solidFill>
              <a:latin typeface="黑体" panose="02010609060101010101" pitchFamily="49" charset="-122"/>
              <a:ea typeface="黑体" panose="02010609060101010101" pitchFamily="49" charset="-122"/>
            </a:endParaRPr>
          </a:p>
          <a:p>
            <a:pPr marL="800100" lvl="1" indent="-342900" algn="l" defTabSz="762000" rtl="0" eaLnBrk="0" fontAlgn="base" hangingPunct="0">
              <a:spcBef>
                <a:spcPct val="20000"/>
              </a:spcBef>
              <a:spcAft>
                <a:spcPct val="0"/>
              </a:spcAft>
              <a:buSzTx/>
              <a:buNone/>
            </a:pPr>
            <a:r>
              <a:rPr lang="es-ES" altLang="zh-CN" sz="2000" b="1" dirty="0">
                <a:solidFill>
                  <a:srgbClr val="FF0000"/>
                </a:solidFill>
                <a:latin typeface="Times New Roman" panose="02020603050405020304" pitchFamily="18" charset="0"/>
                <a:ea typeface="黑体" panose="02010609060101010101" pitchFamily="49" charset="-122"/>
              </a:rPr>
              <a:t>error C2065: ‘</a:t>
            </a:r>
            <a:r>
              <a:rPr lang="en-US" altLang="es-ES" sz="2000" b="1" dirty="0">
                <a:solidFill>
                  <a:srgbClr val="FF0000"/>
                </a:solidFill>
                <a:latin typeface="Times New Roman" panose="02020603050405020304" pitchFamily="18" charset="0"/>
                <a:ea typeface="黑体" panose="02010609060101010101" pitchFamily="49" charset="-122"/>
              </a:rPr>
              <a:t>a</a:t>
            </a:r>
            <a:r>
              <a:rPr lang="es-ES" altLang="zh-CN" sz="2000" b="1" dirty="0">
                <a:solidFill>
                  <a:srgbClr val="FF0000"/>
                </a:solidFill>
                <a:latin typeface="Times New Roman" panose="02020603050405020304" pitchFamily="18" charset="0"/>
                <a:ea typeface="黑体" panose="02010609060101010101" pitchFamily="49" charset="-122"/>
              </a:rPr>
              <a:t>' : undeclared identifier</a:t>
            </a:r>
            <a:endParaRPr lang="en-US" altLang="zh-CN" sz="2000" b="1" dirty="0">
              <a:solidFill>
                <a:srgbClr val="FF0000"/>
              </a:solidFill>
              <a:latin typeface="Times New Roman" panose="02020603050405020304" pitchFamily="18" charset="0"/>
              <a:ea typeface="黑体" panose="02010609060101010101" pitchFamily="49" charset="-122"/>
            </a:endParaRPr>
          </a:p>
          <a:p>
            <a:pPr marL="342900" indent="-342900" defTabSz="762000" eaLnBrk="0" hangingPunct="0">
              <a:spcBef>
                <a:spcPct val="20000"/>
              </a:spcBef>
            </a:pPr>
            <a:endParaRPr lang="en-US" altLang="zh-CN" sz="2000" dirty="0">
              <a:latin typeface="黑体" panose="02010609060101010101" pitchFamily="49" charset="-122"/>
              <a:ea typeface="黑体" panose="02010609060101010101" pitchFamily="49" charset="-122"/>
            </a:endParaRPr>
          </a:p>
        </p:txBody>
      </p:sp>
      <p:sp>
        <p:nvSpPr>
          <p:cNvPr id="9" name="Rectangle 2"/>
          <p:cNvSpPr>
            <a:spLocks noGrp="1" noChangeArrowheads="1"/>
          </p:cNvSpPr>
          <p:nvPr>
            <p:ph type="title"/>
          </p:nvPr>
        </p:nvSpPr>
        <p:spPr>
          <a:xfrm>
            <a:off x="-323850" y="188913"/>
            <a:ext cx="9144000" cy="739775"/>
          </a:xfrm>
        </p:spPr>
        <p:txBody>
          <a:bodyPr vert="horz" wrap="square" lIns="91440" tIns="45720" rIns="91440" bIns="45720" numCol="1" anchor="ctr"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0" cap="none" spc="0" normalizeH="0" baseline="0" noProof="0" smtClean="0">
                <a:ln>
                  <a:noFill/>
                </a:ln>
                <a:solidFill>
                  <a:schemeClr val="bg1"/>
                </a:solidFill>
                <a:effectLst/>
                <a:uLnTx/>
                <a:uFillTx/>
                <a:latin typeface="+mn-ea"/>
                <a:ea typeface="+mn-ea"/>
                <a:cs typeface="+mj-cs"/>
              </a:rPr>
              <a:t> </a:t>
            </a:r>
            <a:r>
              <a:rPr kumimoji="0" lang="zh-CN" altLang="en-US" sz="4400" b="0" i="0" u="none" strike="noStrike" kern="0" cap="none" spc="0" normalizeH="0" baseline="0" noProof="0" smtClean="0">
                <a:ln>
                  <a:noFill/>
                </a:ln>
                <a:solidFill>
                  <a:schemeClr val="bg1"/>
                </a:solidFill>
                <a:effectLst/>
                <a:uLnTx/>
                <a:uFillTx/>
                <a:latin typeface="+mn-ea"/>
                <a:ea typeface="+mn-ea"/>
                <a:cs typeface="+mj-cs"/>
              </a:rPr>
              <a:t>变量</a:t>
            </a:r>
            <a:endParaRPr kumimoji="0" lang="zh-CN" altLang="en-US" sz="4400" b="0" i="0" u="none" strike="noStrike" kern="0" cap="none" spc="0" normalizeH="0" baseline="0" noProof="0" smtClean="0">
              <a:ln>
                <a:noFill/>
              </a:ln>
              <a:solidFill>
                <a:schemeClr val="bg1"/>
              </a:solidFill>
              <a:effectLst/>
              <a:uLnTx/>
              <a:uFillTx/>
              <a:latin typeface="+mn-ea"/>
              <a:ea typeface="+mn-ea"/>
              <a:cs typeface="+mj-cs"/>
            </a:endParaRPr>
          </a:p>
        </p:txBody>
      </p:sp>
      <p:sp>
        <p:nvSpPr>
          <p:cNvPr id="52231" name="TextBox 4"/>
          <p:cNvSpPr txBox="1"/>
          <p:nvPr/>
        </p:nvSpPr>
        <p:spPr>
          <a:xfrm>
            <a:off x="242888" y="3931603"/>
            <a:ext cx="2808287" cy="2799715"/>
          </a:xfrm>
          <a:prstGeom prst="rect">
            <a:avLst/>
          </a:prstGeom>
          <a:solidFill>
            <a:srgbClr val="CCFFCC"/>
          </a:solidFill>
          <a:ln w="9525" cap="flat" cmpd="sng">
            <a:solidFill>
              <a:schemeClr val="tx1"/>
            </a:solidFill>
            <a:prstDash val="solid"/>
            <a:miter/>
            <a:headEnd type="none" w="med" len="med"/>
            <a:tailEnd type="none" w="med" len="med"/>
          </a:ln>
        </p:spPr>
        <p:txBody>
          <a:bodyPr anchor="t" anchorCtr="0">
            <a:spAutoFit/>
          </a:bodyPr>
          <a:p>
            <a:r>
              <a:rPr lang="en-US" altLang="zh-CN" b="1" dirty="0">
                <a:latin typeface="Times New Roman" panose="02020603050405020304" pitchFamily="18" charset="0"/>
                <a:ea typeface="宋体" panose="02010600030101010101" pitchFamily="2" charset="-122"/>
              </a:rPr>
              <a:t>#include &lt;stdio.h&gt;</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int main( )</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   </a:t>
            </a:r>
            <a:r>
              <a:rPr lang="en-US" altLang="zh-CN" sz="3200" b="1" dirty="0">
                <a:solidFill>
                  <a:srgbClr val="FF0000"/>
                </a:solidFill>
                <a:latin typeface="Times New Roman" panose="02020603050405020304" pitchFamily="18" charset="0"/>
                <a:ea typeface="宋体" panose="02010600030101010101" pitchFamily="2" charset="-122"/>
              </a:rPr>
              <a:t>int</a:t>
            </a:r>
            <a:r>
              <a:rPr lang="en-US" altLang="zh-CN" b="1" dirty="0">
                <a:solidFill>
                  <a:srgbClr val="FF0000"/>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     a=3;</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     return 0;</a:t>
            </a:r>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advClick="0">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xfrm>
            <a:off x="3276600" y="169545"/>
            <a:ext cx="5543550" cy="739775"/>
          </a:xfrm>
        </p:spPr>
        <p:txBody>
          <a:bodyPr vert="horz" wrap="square" lIns="91440" tIns="45720" rIns="91440" bIns="45720" anchor="ctr" anchorCtr="0"/>
          <a:p>
            <a:r>
              <a:rPr lang="en-US" altLang="zh-CN" sz="4400" dirty="0"/>
              <a:t>  </a:t>
            </a:r>
            <a:r>
              <a:rPr lang="zh-CN" altLang="en-US" sz="4400" dirty="0"/>
              <a:t>数据类型转换 </a:t>
            </a:r>
            <a:endParaRPr lang="zh-CN" altLang="en-US" sz="4400" dirty="0"/>
          </a:p>
        </p:txBody>
      </p:sp>
      <p:sp>
        <p:nvSpPr>
          <p:cNvPr id="3" name="内容占位符 2"/>
          <p:cNvSpPr>
            <a:spLocks noGrp="1"/>
          </p:cNvSpPr>
          <p:nvPr>
            <p:ph idx="1"/>
          </p:nvPr>
        </p:nvSpPr>
        <p:spPr>
          <a:xfrm>
            <a:off x="123190" y="2860675"/>
            <a:ext cx="8954770" cy="3744595"/>
          </a:xfrm>
        </p:spPr>
        <p:txBody>
          <a:bodyPr>
            <a:noAutofit/>
          </a:bodyPr>
          <a:p>
            <a:pPr marL="0" indent="0">
              <a:lnSpc>
                <a:spcPct val="100000"/>
              </a:lnSpc>
              <a:spcBef>
                <a:spcPts val="600"/>
              </a:spcBef>
              <a:spcAft>
                <a:spcPts val="600"/>
              </a:spcAft>
              <a:buNone/>
            </a:pP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整型、实型、字符型数据间可以进行混合运算，</a:t>
            </a:r>
            <a:r>
              <a:rPr lang="zh-CN" altLang="en-US" sz="2400" b="1">
                <a:solidFill>
                  <a:schemeClr val="tx1"/>
                </a:solidFill>
                <a:latin typeface="Times New Roman" panose="02020603050405020304" pitchFamily="18" charset="0"/>
                <a:ea typeface="黑体" panose="02010609060101010101" pitchFamily="49" charset="-122"/>
                <a:cs typeface="Times New Roman" panose="02020603050405020304" pitchFamily="18" charset="0"/>
              </a:rPr>
              <a:t>规律</a:t>
            </a: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100000"/>
              </a:lnSpc>
              <a:spcBef>
                <a:spcPts val="600"/>
              </a:spcBef>
              <a:spcAft>
                <a:spcPts val="600"/>
              </a:spcAft>
              <a:buNone/>
            </a:pPr>
            <a:r>
              <a:rPr lang="en-US" altLang="zh-CN" sz="23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3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运算的两个数中有一个数为</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float</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double</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型，结果是</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double</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型，因为系统将所有</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float</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型数据都先转换为</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double</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型，然后进行运算。</a:t>
            </a:r>
            <a:endPar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100000"/>
              </a:lnSpc>
              <a:spcBef>
                <a:spcPts val="600"/>
              </a:spcBef>
              <a:spcAft>
                <a:spcPts val="600"/>
              </a:spcAft>
              <a:buNone/>
            </a:pPr>
            <a:r>
              <a:rPr lang="zh-CN" altLang="en-US" sz="23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a:t>
            </a:r>
            <a:r>
              <a:rPr lang="en-US" altLang="zh-CN" sz="230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型与</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float</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double</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型数据进行运算，先把</a:t>
            </a:r>
            <a:r>
              <a:rPr lang="en-US" altLang="zh-CN" sz="230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型数据转换为实型，然后进行运算，结果是实型。</a:t>
            </a:r>
            <a:endPar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100000"/>
              </a:lnSpc>
              <a:spcBef>
                <a:spcPts val="600"/>
              </a:spcBef>
              <a:spcAft>
                <a:spcPts val="600"/>
              </a:spcAft>
              <a:buNone/>
            </a:pPr>
            <a:r>
              <a:rPr lang="zh-CN" altLang="en-US" sz="23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字符</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(char)</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型数据与整型数据进行运算，是把字符的</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ASCII</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代码与整型数据进行运算</a:t>
            </a:r>
            <a:r>
              <a:rPr lang="zh-CN" altLang="en-US" sz="23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字符型数据与实型数据进行运算，则将字符的</a:t>
            </a:r>
            <a:r>
              <a:rPr lang="en-US" altLang="zh-CN"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ASCII</a:t>
            </a:r>
            <a:r>
              <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代码转换为实型数据，然后进行运算。</a:t>
            </a:r>
            <a:endPar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内容占位符 2"/>
          <p:cNvSpPr>
            <a:spLocks noGrp="1"/>
          </p:cNvSpPr>
          <p:nvPr/>
        </p:nvSpPr>
        <p:spPr>
          <a:xfrm>
            <a:off x="189230" y="1341120"/>
            <a:ext cx="8954770" cy="953770"/>
          </a:xfrm>
          <a:prstGeom prst="rect">
            <a:avLst/>
          </a:prstGeom>
          <a:noFill/>
          <a:ln w="9525">
            <a:noFill/>
          </a:ln>
        </p:spPr>
        <p:txBody>
          <a:bodyPr anchor="t" anchorCtr="0">
            <a:no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黑体" panose="02010609060101010101" pitchFamily="49" charset="-122"/>
              </a:defRPr>
            </a:lvl5pPr>
            <a:lvl6pPr marL="25146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9pPr>
          </a:lstStyle>
          <a:p>
            <a:pPr marL="0" indent="727710">
              <a:lnSpc>
                <a:spcPct val="100000"/>
              </a:lnSpc>
              <a:spcBef>
                <a:spcPts val="600"/>
              </a:spcBef>
              <a:spcAft>
                <a:spcPts val="600"/>
              </a:spcAft>
              <a:buNone/>
            </a:pPr>
            <a:r>
              <a:rPr lang="zh-CN" altLang="en-US" sz="28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如果一个运算符两侧的数据类型不同，</a:t>
            </a:r>
            <a:r>
              <a:rPr lang="zh-CN" altLang="en-US" sz="28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系统先自动进行类型转换</a:t>
            </a:r>
            <a:r>
              <a:rPr lang="zh-CN" altLang="en-US" sz="28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一般原则是往占字节数多的类型转换</a:t>
            </a:r>
            <a:r>
              <a:rPr lang="zh-CN" altLang="en-US" sz="28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，使二者成为同一种类型</a:t>
            </a:r>
            <a:r>
              <a:rPr lang="en-US" altLang="en-US" sz="28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即硬件电路一致</a:t>
            </a:r>
            <a:r>
              <a:rPr lang="en-US" altLang="zh-CN" sz="28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，才能实现运算。</a:t>
            </a:r>
            <a:endParaRPr lang="zh-CN" altLang="en-US" sz="28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00000"/>
              </a:lnSpc>
              <a:spcBef>
                <a:spcPts val="600"/>
              </a:spcBef>
              <a:spcAft>
                <a:spcPts val="600"/>
              </a:spcAft>
              <a:buNone/>
            </a:pPr>
            <a:endParaRPr lang="zh-CN" altLang="en-US" sz="23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2880360" y="311150"/>
            <a:ext cx="6228080"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en-US" altLang="zh-CN" sz="4000" b="0" dirty="0" smtClean="0">
                <a:solidFill>
                  <a:srgbClr val="FFFFFF"/>
                </a:solidFill>
                <a:latin typeface="黑体" panose="02010609060101010101" pitchFamily="49" charset="-122"/>
                <a:ea typeface="黑体" panose="02010609060101010101" pitchFamily="49" charset="-122"/>
              </a:rPr>
              <a:t>   </a:t>
            </a:r>
            <a:r>
              <a:rPr lang="zh-CN" altLang="en-US" sz="4000" b="0" dirty="0" smtClean="0">
                <a:solidFill>
                  <a:srgbClr val="FFFFFF"/>
                </a:solidFill>
                <a:latin typeface="黑体" panose="02010609060101010101" pitchFamily="49" charset="-122"/>
                <a:ea typeface="黑体" panose="02010609060101010101" pitchFamily="49" charset="-122"/>
              </a:rPr>
              <a:t>赋值过程中的类型转换</a:t>
            </a:r>
            <a:endParaRPr lang="zh-CN" altLang="en-US" sz="4000" b="0" dirty="0">
              <a:solidFill>
                <a:srgbClr val="FFFFFF"/>
              </a:solidFill>
              <a:latin typeface="黑体" panose="02010609060101010101" pitchFamily="49" charset="-122"/>
              <a:ea typeface="黑体" panose="02010609060101010101" pitchFamily="49" charset="-122"/>
              <a:cs typeface="Arial Unicode MS" panose="020B0604020202020204" charset="-122"/>
            </a:endParaRPr>
          </a:p>
        </p:txBody>
      </p:sp>
      <p:sp>
        <p:nvSpPr>
          <p:cNvPr id="67" name="文本框 66"/>
          <p:cNvSpPr txBox="1"/>
          <p:nvPr/>
        </p:nvSpPr>
        <p:spPr>
          <a:xfrm>
            <a:off x="179705" y="1422400"/>
            <a:ext cx="7122160" cy="645160"/>
          </a:xfrm>
          <a:prstGeom prst="rect">
            <a:avLst/>
          </a:prstGeom>
          <a:noFill/>
        </p:spPr>
        <p:txBody>
          <a:bodyPr wrap="square" rtlCol="0">
            <a:spAutoFit/>
          </a:bodyPr>
          <a:lstStyle/>
          <a:p>
            <a:pPr>
              <a:lnSpc>
                <a:spcPct val="150000"/>
              </a:lnSpc>
            </a:pPr>
            <a:r>
              <a:rPr lang="zh-CN" altLang="en-US" sz="2400" b="0" dirty="0">
                <a:solidFill>
                  <a:schemeClr val="tx1">
                    <a:lumMod val="75000"/>
                    <a:lumOff val="25000"/>
                  </a:schemeClr>
                </a:solidFill>
                <a:latin typeface="黑体" panose="02010609060101010101" pitchFamily="49" charset="-122"/>
                <a:ea typeface="黑体" panose="02010609060101010101" pitchFamily="49" charset="-122"/>
              </a:rPr>
              <a:t>如果赋值运算符两侧的类型</a:t>
            </a:r>
            <a:r>
              <a:rPr lang="zh-CN" altLang="en-US" sz="2400" b="0" dirty="0">
                <a:solidFill>
                  <a:srgbClr val="FF0000"/>
                </a:solidFill>
                <a:latin typeface="黑体" panose="02010609060101010101" pitchFamily="49" charset="-122"/>
                <a:ea typeface="黑体" panose="02010609060101010101" pitchFamily="49" charset="-122"/>
              </a:rPr>
              <a:t>一致</a:t>
            </a:r>
            <a:r>
              <a:rPr lang="zh-CN" altLang="en-US" sz="2400" b="0" dirty="0">
                <a:solidFill>
                  <a:schemeClr val="tx1">
                    <a:lumMod val="75000"/>
                    <a:lumOff val="25000"/>
                  </a:schemeClr>
                </a:solidFill>
                <a:latin typeface="黑体" panose="02010609060101010101" pitchFamily="49" charset="-122"/>
                <a:ea typeface="黑体" panose="02010609060101010101" pitchFamily="49" charset="-122"/>
              </a:rPr>
              <a:t>，则直接进行赋值。</a:t>
            </a:r>
            <a:endParaRPr lang="zh-CN" altLang="en-US" sz="2400" b="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9" name="圆角矩形 8"/>
          <p:cNvSpPr/>
          <p:nvPr/>
        </p:nvSpPr>
        <p:spPr>
          <a:xfrm>
            <a:off x="7406640" y="887095"/>
            <a:ext cx="1715770" cy="1173480"/>
          </a:xfrm>
          <a:prstGeom prst="roundRect">
            <a:avLst>
              <a:gd name="adj" fmla="val 7482"/>
            </a:avLst>
          </a:prstGeom>
          <a:solidFill>
            <a:srgbClr val="FFFF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pPr lvl="0" algn="just">
              <a:spcBef>
                <a:spcPts val="0"/>
              </a:spcBef>
              <a:defRPr/>
            </a:pPr>
            <a:r>
              <a:rPr lang="en-US" altLang="zh-CN" dirty="0" err="1">
                <a:solidFill>
                  <a:srgbClr val="000000"/>
                </a:solidFill>
                <a:latin typeface="Times New Roman" panose="02020603050405020304" pitchFamily="18" charset="0"/>
                <a:cs typeface="Times New Roman" panose="02020603050405020304" pitchFamily="18" charset="0"/>
              </a:rPr>
              <a:t>int</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err="1">
                <a:solidFill>
                  <a:srgbClr val="000000"/>
                </a:solidFill>
                <a:latin typeface="Times New Roman" panose="02020603050405020304" pitchFamily="18" charset="0"/>
                <a:cs typeface="Times New Roman" panose="02020603050405020304" pitchFamily="18" charset="0"/>
              </a:rPr>
              <a:t>i</a:t>
            </a:r>
            <a:r>
              <a:rPr lang="en-US" altLang="zh-CN" dirty="0">
                <a:solidFill>
                  <a:srgbClr val="000000"/>
                </a:solidFill>
                <a:latin typeface="Times New Roman" panose="02020603050405020304" pitchFamily="18" charset="0"/>
                <a:cs typeface="Times New Roman" panose="02020603050405020304" pitchFamily="18" charset="0"/>
              </a:rPr>
              <a:t>;</a:t>
            </a:r>
            <a:endParaRPr lang="en-US" altLang="zh-CN" dirty="0">
              <a:solidFill>
                <a:srgbClr val="000000"/>
              </a:solidFill>
              <a:latin typeface="Times New Roman" panose="02020603050405020304" pitchFamily="18" charset="0"/>
              <a:cs typeface="Times New Roman" panose="02020603050405020304" pitchFamily="18" charset="0"/>
            </a:endParaRPr>
          </a:p>
          <a:p>
            <a:pPr lvl="0" algn="just">
              <a:spcBef>
                <a:spcPts val="0"/>
              </a:spcBef>
              <a:defRPr/>
            </a:pPr>
            <a:r>
              <a:rPr lang="en-US" altLang="zh-CN" dirty="0">
                <a:solidFill>
                  <a:srgbClr val="000000"/>
                </a:solidFill>
                <a:latin typeface="Times New Roman" panose="02020603050405020304" pitchFamily="18" charset="0"/>
                <a:cs typeface="Times New Roman" panose="02020603050405020304" pitchFamily="18" charset="0"/>
              </a:rPr>
              <a:t>float t=2.5</a:t>
            </a:r>
            <a:r>
              <a:rPr lang="zh-CN" altLang="en-US" dirty="0">
                <a:solidFill>
                  <a:srgbClr val="000000"/>
                </a:solidFill>
                <a:latin typeface="Times New Roman" panose="02020603050405020304" pitchFamily="18" charset="0"/>
                <a:cs typeface="Times New Roman" panose="02020603050405020304" pitchFamily="18" charset="0"/>
              </a:rPr>
              <a:t>；</a:t>
            </a:r>
            <a:endParaRPr lang="en-US" altLang="zh-CN" dirty="0">
              <a:solidFill>
                <a:srgbClr val="000000"/>
              </a:solidFill>
              <a:latin typeface="Times New Roman" panose="02020603050405020304" pitchFamily="18" charset="0"/>
              <a:cs typeface="Times New Roman" panose="02020603050405020304" pitchFamily="18" charset="0"/>
            </a:endParaRPr>
          </a:p>
          <a:p>
            <a:pPr lvl="0" algn="just">
              <a:spcBef>
                <a:spcPts val="0"/>
              </a:spcBef>
              <a:defRPr/>
            </a:pPr>
            <a:r>
              <a:rPr lang="en-US" altLang="zh-CN" dirty="0" err="1">
                <a:solidFill>
                  <a:srgbClr val="000000"/>
                </a:solidFill>
                <a:latin typeface="Times New Roman" panose="02020603050405020304" pitchFamily="18" charset="0"/>
                <a:cs typeface="Times New Roman" panose="02020603050405020304" pitchFamily="18" charset="0"/>
              </a:rPr>
              <a:t>i</a:t>
            </a:r>
            <a:r>
              <a:rPr lang="en-US" altLang="zh-CN" dirty="0">
                <a:solidFill>
                  <a:srgbClr val="000000"/>
                </a:solidFill>
                <a:latin typeface="Times New Roman" panose="02020603050405020304" pitchFamily="18" charset="0"/>
                <a:cs typeface="Times New Roman" panose="02020603050405020304" pitchFamily="18" charset="0"/>
              </a:rPr>
              <a:t>=t</a:t>
            </a:r>
            <a:r>
              <a:rPr lang="en-US" altLang="zh-CN" dirty="0" smtClean="0">
                <a:solidFill>
                  <a:srgbClr val="000000"/>
                </a:solidFill>
                <a:latin typeface="Times New Roman" panose="02020603050405020304" pitchFamily="18" charset="0"/>
                <a:cs typeface="Times New Roman" panose="02020603050405020304" pitchFamily="18" charset="0"/>
              </a:rPr>
              <a:t>;</a:t>
            </a:r>
            <a:endParaRPr lang="en-US" altLang="zh-CN" dirty="0" smtClean="0">
              <a:solidFill>
                <a:srgbClr val="000000"/>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179705" y="2374900"/>
            <a:ext cx="8833485" cy="4102735"/>
          </a:xfrm>
          <a:prstGeom prst="rect">
            <a:avLst/>
          </a:prstGeom>
          <a:noFill/>
        </p:spPr>
        <p:txBody>
          <a:bodyPr wrap="square" rtlCol="0">
            <a:spAutoFit/>
          </a:bodyPr>
          <a:lstStyle/>
          <a:p>
            <a:pPr>
              <a:spcBef>
                <a:spcPts val="500"/>
              </a:spcBef>
              <a:spcAft>
                <a:spcPts val="0"/>
              </a:spcAft>
            </a:pPr>
            <a:r>
              <a:rPr lang="zh-CN" altLang="en-US" b="0" dirty="0">
                <a:latin typeface="Times New Roman" panose="02020603050405020304" pitchFamily="18" charset="0"/>
                <a:ea typeface="+mn-ea"/>
              </a:rPr>
              <a:t>如果赋值运算符两侧的类型</a:t>
            </a:r>
            <a:r>
              <a:rPr lang="zh-CN" altLang="en-US" b="0" dirty="0">
                <a:solidFill>
                  <a:srgbClr val="FF0000"/>
                </a:solidFill>
                <a:latin typeface="Times New Roman" panose="02020603050405020304" pitchFamily="18" charset="0"/>
                <a:ea typeface="+mn-ea"/>
              </a:rPr>
              <a:t>不一致</a:t>
            </a:r>
            <a:r>
              <a:rPr lang="zh-CN" altLang="en-US" b="0" dirty="0">
                <a:latin typeface="Times New Roman" panose="02020603050405020304" pitchFamily="18" charset="0"/>
                <a:ea typeface="+mn-ea"/>
              </a:rPr>
              <a:t>，</a:t>
            </a:r>
            <a:r>
              <a:rPr lang="zh-CN" altLang="en-US" sz="2000" b="0" dirty="0">
                <a:latin typeface="Times New Roman" panose="02020603050405020304" pitchFamily="18" charset="0"/>
                <a:ea typeface="+mn-ea"/>
              </a:rPr>
              <a:t>但都是基本类型时，在赋值时要进行类型转换。类型转换是</a:t>
            </a:r>
            <a:r>
              <a:rPr lang="zh-CN" altLang="en-US" sz="2000" b="0" dirty="0">
                <a:solidFill>
                  <a:srgbClr val="FF0000"/>
                </a:solidFill>
                <a:latin typeface="Times New Roman" panose="02020603050405020304" pitchFamily="18" charset="0"/>
                <a:ea typeface="+mn-ea"/>
              </a:rPr>
              <a:t>由系统自动进行</a:t>
            </a:r>
            <a:r>
              <a:rPr lang="zh-CN" altLang="en-US" sz="2000" b="0" dirty="0">
                <a:latin typeface="Times New Roman" panose="02020603050405020304" pitchFamily="18" charset="0"/>
                <a:ea typeface="+mn-ea"/>
              </a:rPr>
              <a:t>的，转换的规则是：</a:t>
            </a:r>
            <a:endParaRPr lang="en-US" altLang="zh-CN" sz="2000" b="0" dirty="0">
              <a:latin typeface="Times New Roman" panose="02020603050405020304" pitchFamily="18" charset="0"/>
              <a:ea typeface="+mn-ea"/>
            </a:endParaRPr>
          </a:p>
          <a:p>
            <a:pPr marL="342900" indent="-342900">
              <a:spcBef>
                <a:spcPts val="500"/>
              </a:spcBef>
              <a:spcAft>
                <a:spcPts val="0"/>
              </a:spcAft>
              <a:buClr>
                <a:schemeClr val="tx1"/>
              </a:buClr>
              <a:buFont typeface="Wingdings" panose="05000000000000000000" pitchFamily="2" charset="2"/>
              <a:buChar char="Ø"/>
            </a:pPr>
            <a:r>
              <a:rPr lang="zh-CN" altLang="en-US" sz="2000" b="0" dirty="0">
                <a:latin typeface="Times New Roman" panose="02020603050405020304" pitchFamily="18" charset="0"/>
                <a:ea typeface="+mn-ea"/>
              </a:rPr>
              <a:t>将浮点型数据（包括单、双精度）赋给整型变量时，</a:t>
            </a:r>
            <a:r>
              <a:rPr lang="zh-CN" altLang="en-US" sz="2000" b="0" dirty="0">
                <a:solidFill>
                  <a:srgbClr val="FF0000"/>
                </a:solidFill>
                <a:latin typeface="Times New Roman" panose="02020603050405020304" pitchFamily="18" charset="0"/>
                <a:ea typeface="+mn-ea"/>
              </a:rPr>
              <a:t>先对浮点数取整，即舍弃小数部分，然后赋予整型变量。</a:t>
            </a:r>
            <a:endParaRPr lang="en-US" altLang="zh-CN" sz="2000" b="0" dirty="0">
              <a:solidFill>
                <a:srgbClr val="C00000"/>
              </a:solidFill>
              <a:latin typeface="Times New Roman" panose="02020603050405020304" pitchFamily="18" charset="0"/>
              <a:ea typeface="+mn-ea"/>
            </a:endParaRPr>
          </a:p>
          <a:p>
            <a:pPr marL="342900" indent="-342900">
              <a:spcBef>
                <a:spcPts val="500"/>
              </a:spcBef>
              <a:spcAft>
                <a:spcPts val="0"/>
              </a:spcAft>
              <a:buClr>
                <a:schemeClr val="tx1"/>
              </a:buClr>
              <a:buFont typeface="Wingdings" panose="05000000000000000000" pitchFamily="2" charset="2"/>
              <a:buChar char="Ø"/>
              <a:defRPr/>
            </a:pPr>
            <a:r>
              <a:rPr lang="zh-CN" altLang="en-US" sz="2000" b="0" dirty="0">
                <a:latin typeface="Times New Roman" panose="02020603050405020304" pitchFamily="18" charset="0"/>
                <a:ea typeface="+mn-ea"/>
              </a:rPr>
              <a:t>将整型数据赋给单、双精度变量时，数值不变，但以浮点数形式存储到变量中</a:t>
            </a:r>
            <a:r>
              <a:rPr lang="zh-CN" altLang="en-US" sz="2000" b="0" dirty="0" smtClean="0">
                <a:latin typeface="Times New Roman" panose="02020603050405020304" pitchFamily="18" charset="0"/>
                <a:ea typeface="+mn-ea"/>
              </a:rPr>
              <a:t>。</a:t>
            </a:r>
            <a:endParaRPr lang="en-US" altLang="zh-CN" sz="2000" b="0" dirty="0" smtClean="0">
              <a:latin typeface="Times New Roman" panose="02020603050405020304" pitchFamily="18" charset="0"/>
              <a:ea typeface="+mn-ea"/>
            </a:endParaRPr>
          </a:p>
          <a:p>
            <a:pPr marL="342900" indent="-342900">
              <a:spcBef>
                <a:spcPts val="500"/>
              </a:spcBef>
              <a:spcAft>
                <a:spcPts val="0"/>
              </a:spcAft>
              <a:buClr>
                <a:schemeClr val="tx1"/>
              </a:buClr>
              <a:buFont typeface="Wingdings" panose="05000000000000000000" pitchFamily="2" charset="2"/>
              <a:buChar char="Ø"/>
              <a:defRPr/>
            </a:pPr>
            <a:r>
              <a:rPr lang="zh-CN" altLang="en-US" sz="2000" b="0" dirty="0" smtClean="0">
                <a:latin typeface="Times New Roman" panose="02020603050405020304" pitchFamily="18" charset="0"/>
                <a:ea typeface="+mn-ea"/>
              </a:rPr>
              <a:t>将</a:t>
            </a:r>
            <a:r>
              <a:rPr lang="zh-CN" altLang="en-US" sz="2000" b="0" dirty="0">
                <a:latin typeface="Times New Roman" panose="02020603050405020304" pitchFamily="18" charset="0"/>
                <a:ea typeface="+mn-ea"/>
              </a:rPr>
              <a:t>一个</a:t>
            </a:r>
            <a:r>
              <a:rPr lang="en-US" altLang="zh-CN" sz="2000" b="0" dirty="0">
                <a:latin typeface="Times New Roman" panose="02020603050405020304" pitchFamily="18" charset="0"/>
                <a:ea typeface="+mn-ea"/>
              </a:rPr>
              <a:t>double</a:t>
            </a:r>
            <a:r>
              <a:rPr lang="zh-CN" altLang="en-US" sz="2000" b="0" dirty="0">
                <a:latin typeface="Times New Roman" panose="02020603050405020304" pitchFamily="18" charset="0"/>
                <a:ea typeface="+mn-ea"/>
              </a:rPr>
              <a:t>型数据赋给</a:t>
            </a:r>
            <a:r>
              <a:rPr lang="en-US" altLang="zh-CN" sz="2000" b="0" dirty="0">
                <a:latin typeface="Times New Roman" panose="02020603050405020304" pitchFamily="18" charset="0"/>
                <a:ea typeface="+mn-ea"/>
              </a:rPr>
              <a:t>float</a:t>
            </a:r>
            <a:r>
              <a:rPr lang="zh-CN" altLang="en-US" sz="2000" b="0" dirty="0">
                <a:latin typeface="Times New Roman" panose="02020603050405020304" pitchFamily="18" charset="0"/>
                <a:ea typeface="+mn-ea"/>
              </a:rPr>
              <a:t>变量时，先将双精度数转换为单精度，即只取</a:t>
            </a:r>
            <a:r>
              <a:rPr lang="en-US" altLang="zh-CN" sz="2000" b="0" dirty="0">
                <a:latin typeface="Times New Roman" panose="02020603050405020304" pitchFamily="18" charset="0"/>
                <a:ea typeface="+mn-ea"/>
              </a:rPr>
              <a:t>6</a:t>
            </a:r>
            <a:r>
              <a:rPr lang="zh-CN" altLang="en-US" sz="2000" b="0" dirty="0">
                <a:latin typeface="Times New Roman" panose="02020603050405020304" pitchFamily="18" charset="0"/>
                <a:ea typeface="+mn-ea"/>
              </a:rPr>
              <a:t>～</a:t>
            </a:r>
            <a:r>
              <a:rPr lang="en-US" altLang="zh-CN" sz="2000" b="0" dirty="0">
                <a:latin typeface="Times New Roman" panose="02020603050405020304" pitchFamily="18" charset="0"/>
                <a:ea typeface="+mn-ea"/>
              </a:rPr>
              <a:t>7</a:t>
            </a:r>
            <a:r>
              <a:rPr lang="zh-CN" altLang="en-US" sz="2000" b="0" dirty="0">
                <a:latin typeface="Times New Roman" panose="02020603050405020304" pitchFamily="18" charset="0"/>
                <a:ea typeface="+mn-ea"/>
              </a:rPr>
              <a:t>位有效数字，存储到</a:t>
            </a:r>
            <a:r>
              <a:rPr lang="en-US" altLang="zh-CN" sz="2000" b="0" dirty="0">
                <a:latin typeface="Times New Roman" panose="02020603050405020304" pitchFamily="18" charset="0"/>
                <a:ea typeface="+mn-ea"/>
              </a:rPr>
              <a:t>float</a:t>
            </a:r>
            <a:r>
              <a:rPr lang="zh-CN" altLang="en-US" sz="2000" b="0" dirty="0">
                <a:latin typeface="Times New Roman" panose="02020603050405020304" pitchFamily="18" charset="0"/>
                <a:ea typeface="+mn-ea"/>
              </a:rPr>
              <a:t>型变量的</a:t>
            </a:r>
            <a:r>
              <a:rPr lang="en-US" altLang="zh-CN" sz="2000" b="0" dirty="0">
                <a:latin typeface="Times New Roman" panose="02020603050405020304" pitchFamily="18" charset="0"/>
                <a:ea typeface="+mn-ea"/>
              </a:rPr>
              <a:t>4</a:t>
            </a:r>
            <a:r>
              <a:rPr lang="zh-CN" altLang="en-US" sz="2000" b="0" dirty="0">
                <a:latin typeface="Times New Roman" panose="02020603050405020304" pitchFamily="18" charset="0"/>
                <a:ea typeface="+mn-ea"/>
              </a:rPr>
              <a:t>个字节中。应注意双精度数值的大小不能超出</a:t>
            </a:r>
            <a:r>
              <a:rPr lang="en-US" altLang="zh-CN" sz="2000" b="0" dirty="0">
                <a:latin typeface="Times New Roman" panose="02020603050405020304" pitchFamily="18" charset="0"/>
                <a:ea typeface="+mn-ea"/>
              </a:rPr>
              <a:t>float</a:t>
            </a:r>
            <a:r>
              <a:rPr lang="zh-CN" altLang="en-US" sz="2000" b="0" dirty="0">
                <a:latin typeface="Times New Roman" panose="02020603050405020304" pitchFamily="18" charset="0"/>
                <a:ea typeface="+mn-ea"/>
              </a:rPr>
              <a:t>型变量的数值</a:t>
            </a:r>
            <a:r>
              <a:rPr lang="zh-CN" altLang="en-US" sz="2000" b="0" dirty="0" smtClean="0">
                <a:latin typeface="Times New Roman" panose="02020603050405020304" pitchFamily="18" charset="0"/>
                <a:ea typeface="+mn-ea"/>
              </a:rPr>
              <a:t>范围</a:t>
            </a:r>
            <a:r>
              <a:rPr lang="zh-CN" altLang="en-US" sz="2000" b="0" dirty="0">
                <a:latin typeface="Times New Roman" panose="02020603050405020304" pitchFamily="18" charset="0"/>
                <a:ea typeface="+mn-ea"/>
              </a:rPr>
              <a:t>；</a:t>
            </a:r>
            <a:r>
              <a:rPr lang="zh-CN" altLang="en-US" sz="2000" b="0" dirty="0" smtClean="0">
                <a:latin typeface="Times New Roman" panose="02020603050405020304" pitchFamily="18" charset="0"/>
                <a:ea typeface="+mn-ea"/>
              </a:rPr>
              <a:t>将</a:t>
            </a:r>
            <a:r>
              <a:rPr lang="zh-CN" altLang="en-US" sz="2000" b="0" dirty="0">
                <a:latin typeface="Times New Roman" panose="02020603050405020304" pitchFamily="18" charset="0"/>
                <a:ea typeface="+mn-ea"/>
              </a:rPr>
              <a:t>一个</a:t>
            </a:r>
            <a:r>
              <a:rPr lang="en-US" altLang="zh-CN" sz="2000" b="0" dirty="0">
                <a:latin typeface="Times New Roman" panose="02020603050405020304" pitchFamily="18" charset="0"/>
                <a:ea typeface="+mn-ea"/>
              </a:rPr>
              <a:t>float</a:t>
            </a:r>
            <a:r>
              <a:rPr lang="zh-CN" altLang="en-US" sz="2000" b="0" dirty="0">
                <a:latin typeface="Times New Roman" panose="02020603050405020304" pitchFamily="18" charset="0"/>
                <a:ea typeface="+mn-ea"/>
              </a:rPr>
              <a:t>型数据赋给</a:t>
            </a:r>
            <a:r>
              <a:rPr lang="en-US" altLang="zh-CN" sz="2000" b="0" dirty="0">
                <a:latin typeface="Times New Roman" panose="02020603050405020304" pitchFamily="18" charset="0"/>
                <a:ea typeface="+mn-ea"/>
              </a:rPr>
              <a:t>double</a:t>
            </a:r>
            <a:r>
              <a:rPr lang="zh-CN" altLang="en-US" sz="2000" b="0" dirty="0">
                <a:latin typeface="Times New Roman" panose="02020603050405020304" pitchFamily="18" charset="0"/>
                <a:ea typeface="+mn-ea"/>
              </a:rPr>
              <a:t>型变量时，数值不变，在内存中以</a:t>
            </a:r>
            <a:r>
              <a:rPr lang="en-US" altLang="zh-CN" sz="2000" b="0" dirty="0">
                <a:latin typeface="Times New Roman" panose="02020603050405020304" pitchFamily="18" charset="0"/>
                <a:ea typeface="+mn-ea"/>
              </a:rPr>
              <a:t>8</a:t>
            </a:r>
            <a:r>
              <a:rPr lang="zh-CN" altLang="en-US" sz="2000" b="0" dirty="0">
                <a:latin typeface="Times New Roman" panose="02020603050405020304" pitchFamily="18" charset="0"/>
                <a:ea typeface="+mn-ea"/>
              </a:rPr>
              <a:t>个字节存储，有效位数扩展到</a:t>
            </a:r>
            <a:r>
              <a:rPr lang="en-US" altLang="zh-CN" sz="2000" b="0" dirty="0">
                <a:latin typeface="Times New Roman" panose="02020603050405020304" pitchFamily="18" charset="0"/>
                <a:ea typeface="+mn-ea"/>
              </a:rPr>
              <a:t>15</a:t>
            </a:r>
            <a:r>
              <a:rPr lang="zh-CN" altLang="en-US" sz="2000" b="0" dirty="0">
                <a:latin typeface="Times New Roman" panose="02020603050405020304" pitchFamily="18" charset="0"/>
                <a:ea typeface="+mn-ea"/>
              </a:rPr>
              <a:t>位。</a:t>
            </a:r>
            <a:endParaRPr lang="zh-CN" altLang="en-US" sz="2000" b="0" dirty="0">
              <a:latin typeface="Times New Roman" panose="02020603050405020304" pitchFamily="18" charset="0"/>
              <a:ea typeface="+mn-ea"/>
            </a:endParaRPr>
          </a:p>
          <a:p>
            <a:pPr marL="342900" indent="-342900">
              <a:spcBef>
                <a:spcPts val="500"/>
              </a:spcBef>
              <a:spcAft>
                <a:spcPts val="0"/>
              </a:spcAft>
              <a:buClr>
                <a:schemeClr val="tx1"/>
              </a:buClr>
              <a:buFont typeface="Wingdings" panose="05000000000000000000" pitchFamily="2" charset="2"/>
              <a:buChar char="Ø"/>
              <a:defRPr/>
            </a:pPr>
            <a:r>
              <a:rPr lang="zh-CN" altLang="en-US" sz="2000" b="0" dirty="0" smtClean="0">
                <a:latin typeface="Times New Roman" panose="02020603050405020304" pitchFamily="18" charset="0"/>
                <a:ea typeface="+mn-ea"/>
              </a:rPr>
              <a:t>将</a:t>
            </a:r>
            <a:r>
              <a:rPr lang="zh-CN" altLang="en-US" sz="2000" b="0" dirty="0">
                <a:latin typeface="Times New Roman" panose="02020603050405020304" pitchFamily="18" charset="0"/>
                <a:ea typeface="+mn-ea"/>
              </a:rPr>
              <a:t>一个占字节多的整型数据赋给一个占字节少的整型变量或字符变量时，只将其低字节原封不动地送到被赋值的变量（即发生“</a:t>
            </a:r>
            <a:r>
              <a:rPr lang="zh-CN" altLang="en-US" sz="2000" b="1" dirty="0">
                <a:solidFill>
                  <a:srgbClr val="C00000"/>
                </a:solidFill>
                <a:latin typeface="Times New Roman" panose="02020603050405020304" pitchFamily="18" charset="0"/>
                <a:ea typeface="+mn-ea"/>
              </a:rPr>
              <a:t>截断</a:t>
            </a:r>
            <a:r>
              <a:rPr lang="zh-CN" altLang="en-US" sz="2000" b="0" dirty="0">
                <a:latin typeface="Times New Roman" panose="02020603050405020304" pitchFamily="18" charset="0"/>
                <a:ea typeface="+mn-ea"/>
              </a:rPr>
              <a:t>”）</a:t>
            </a:r>
            <a:r>
              <a:rPr lang="zh-CN" altLang="en-US" sz="2000" b="0" dirty="0" smtClean="0">
                <a:latin typeface="Times New Roman" panose="02020603050405020304" pitchFamily="18" charset="0"/>
                <a:ea typeface="+mn-ea"/>
              </a:rPr>
              <a:t>。</a:t>
            </a:r>
            <a:endParaRPr lang="zh-CN" altLang="en-US" sz="2000" b="0" dirty="0">
              <a:latin typeface="Times New Roman" panose="02020603050405020304" pitchFamily="18" charset="0"/>
              <a:ea typeface="+mn-ea"/>
            </a:endParaRPr>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xfrm>
            <a:off x="3276600" y="169545"/>
            <a:ext cx="5543550" cy="739775"/>
          </a:xfrm>
        </p:spPr>
        <p:txBody>
          <a:bodyPr vert="horz" wrap="square" lIns="91440" tIns="45720" rIns="91440" bIns="45720" anchor="ctr" anchorCtr="0"/>
          <a:p>
            <a:r>
              <a:rPr lang="en-US" altLang="zh-CN" sz="4400" dirty="0"/>
              <a:t>  </a:t>
            </a:r>
            <a:r>
              <a:rPr lang="zh-CN" altLang="en-US" sz="4400">
                <a:sym typeface="+mn-ea"/>
              </a:rPr>
              <a:t>强制类型转换运算符</a:t>
            </a:r>
            <a:r>
              <a:rPr lang="zh-CN" altLang="en-US" sz="4400" dirty="0"/>
              <a:t> </a:t>
            </a:r>
            <a:endParaRPr lang="zh-CN" altLang="en-US" sz="4400" dirty="0"/>
          </a:p>
        </p:txBody>
      </p:sp>
      <p:sp>
        <p:nvSpPr>
          <p:cNvPr id="4" name="矩形 3"/>
          <p:cNvSpPr/>
          <p:nvPr/>
        </p:nvSpPr>
        <p:spPr>
          <a:xfrm>
            <a:off x="1185545" y="2493010"/>
            <a:ext cx="2957830" cy="5588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smtClean="0">
                <a:solidFill>
                  <a:srgbClr val="C00000"/>
                </a:solidFill>
              </a:rPr>
              <a:t>(</a:t>
            </a:r>
            <a:r>
              <a:rPr lang="zh-CN" altLang="en-US" sz="2800" smtClean="0">
                <a:solidFill>
                  <a:schemeClr val="tx1"/>
                </a:solidFill>
              </a:rPr>
              <a:t>类型名</a:t>
            </a:r>
            <a:r>
              <a:rPr lang="en-US" altLang="zh-CN" sz="2800" b="1" smtClean="0">
                <a:solidFill>
                  <a:srgbClr val="C00000"/>
                </a:solidFill>
              </a:rPr>
              <a:t>)</a:t>
            </a:r>
            <a:r>
              <a:rPr lang="en-US" altLang="zh-CN" sz="2800" smtClean="0">
                <a:solidFill>
                  <a:schemeClr val="tx1"/>
                </a:solidFill>
              </a:rPr>
              <a:t>(</a:t>
            </a:r>
            <a:r>
              <a:rPr lang="zh-CN" altLang="en-US" sz="2800" smtClean="0">
                <a:solidFill>
                  <a:schemeClr val="tx1"/>
                </a:solidFill>
              </a:rPr>
              <a:t>表达式</a:t>
            </a:r>
            <a:r>
              <a:rPr lang="en-US" altLang="zh-CN" sz="2800" smtClean="0">
                <a:solidFill>
                  <a:schemeClr val="tx1"/>
                </a:solidFill>
              </a:rPr>
              <a:t>)</a:t>
            </a:r>
            <a:endParaRPr lang="en-US" altLang="zh-CN" sz="2800" smtClean="0">
              <a:solidFill>
                <a:schemeClr val="tx1"/>
              </a:solidFill>
            </a:endParaRPr>
          </a:p>
        </p:txBody>
      </p:sp>
      <p:sp>
        <p:nvSpPr>
          <p:cNvPr id="5" name="圆角矩形 4"/>
          <p:cNvSpPr/>
          <p:nvPr/>
        </p:nvSpPr>
        <p:spPr>
          <a:xfrm>
            <a:off x="467360" y="4292600"/>
            <a:ext cx="8397875" cy="237045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p>
            <a:pPr defTabSz="363855"/>
            <a:r>
              <a:rPr lang="en-US" altLang="zh-CN"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进行强制类型运算</a:t>
            </a:r>
            <a:r>
              <a:rPr lang="en-US" altLang="zh-C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(float)i</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后得到一个</a:t>
            </a:r>
            <a:r>
              <a:rPr lang="en-US" altLang="zh-C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float</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类型的临时值，注意</a:t>
            </a:r>
            <a:r>
              <a:rPr lang="en-US" altLang="zh-C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的值和类型都未变化，仍为</a:t>
            </a:r>
            <a:r>
              <a:rPr lang="en-US" altLang="zh-C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int</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型。该临时值在赋值给</a:t>
            </a:r>
            <a:r>
              <a:rPr lang="en-US" altLang="zh-CN">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后就不再存在了。</a:t>
            </a:r>
            <a:endParaRPr lang="en-US" altLang="zh-CN"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defTabSz="363855"/>
            <a:endPar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defTabSz="363855"/>
            <a:r>
              <a:rPr lang="en-US" altLang="zh-CN"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x+y</a:t>
            </a:r>
            <a:r>
              <a:rPr lang="en-US" altLang="zh-CN"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rPr>
              <a:t>将</a:t>
            </a:r>
            <a:r>
              <a:rPr lang="en-US" altLang="zh-CN"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x+y</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的值转换成</a:t>
            </a:r>
            <a:r>
              <a:rPr lang="en-US" altLang="zh-CN"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a:t>
            </a:r>
            <a:endPar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defTabSz="363855"/>
            <a:r>
              <a:rPr lang="en-US" altLang="zh-CN"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x+y;     </a:t>
            </a:r>
            <a:r>
              <a:rPr lang="en-US" altLang="zh-CN"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rPr>
              <a:t>只将</a:t>
            </a:r>
            <a:r>
              <a:rPr lang="en-US" altLang="zh-CN">
                <a:solidFill>
                  <a:schemeClr val="tx1"/>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rPr>
              <a:t>转换成整型，然后与</a:t>
            </a:r>
            <a:r>
              <a:rPr lang="en-US" altLang="zh-CN">
                <a:solidFill>
                  <a:schemeClr val="tx1"/>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rPr>
              <a:t>相加</a:t>
            </a:r>
            <a:endParaRPr lang="zh-CN" altLang="en-US">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p:nvPr/>
        </p:nvSpPr>
        <p:spPr>
          <a:xfrm>
            <a:off x="395605" y="1445895"/>
            <a:ext cx="8604250" cy="953135"/>
          </a:xfrm>
          <a:prstGeom prst="rect">
            <a:avLst/>
          </a:prstGeom>
          <a:noFill/>
        </p:spPr>
        <p:txBody>
          <a:bodyPr wrap="square" rtlCol="0" anchor="t">
            <a:spAutoFit/>
          </a:bodyPr>
          <a:p>
            <a:r>
              <a:rPr lang="zh-CN" altLang="en-US" sz="2800">
                <a:solidFill>
                  <a:schemeClr val="tx1"/>
                </a:solidFill>
                <a:latin typeface="+mn-lt"/>
                <a:ea typeface="+mn-ea"/>
                <a:sym typeface="+mn-ea"/>
              </a:rPr>
              <a:t>当自动类型转换不能实现用户的要求时，可以人为用</a:t>
            </a:r>
            <a:r>
              <a:rPr lang="zh-CN" altLang="en-US" sz="2800">
                <a:solidFill>
                  <a:srgbClr val="C00000"/>
                </a:solidFill>
                <a:latin typeface="+mn-lt"/>
                <a:ea typeface="+mn-ea"/>
                <a:sym typeface="+mn-ea"/>
              </a:rPr>
              <a:t>强制类型转换运算符</a:t>
            </a:r>
            <a:r>
              <a:rPr lang="zh-CN" altLang="en-US" sz="2800">
                <a:solidFill>
                  <a:schemeClr val="tx1"/>
                </a:solidFill>
                <a:latin typeface="+mn-lt"/>
                <a:ea typeface="+mn-ea"/>
                <a:sym typeface="+mn-ea"/>
              </a:rPr>
              <a:t>实现</a:t>
            </a:r>
            <a:endParaRPr lang="zh-CN" altLang="en-US" sz="2800">
              <a:solidFill>
                <a:schemeClr val="tx1"/>
              </a:solidFill>
              <a:latin typeface="+mn-lt"/>
              <a:ea typeface="+mn-ea"/>
              <a:sym typeface="+mn-ea"/>
            </a:endParaRPr>
          </a:p>
        </p:txBody>
      </p:sp>
      <p:sp>
        <p:nvSpPr>
          <p:cNvPr id="7" name="Rectangle 5"/>
          <p:cNvSpPr>
            <a:spLocks noChangeArrowheads="1"/>
          </p:cNvSpPr>
          <p:nvPr/>
        </p:nvSpPr>
        <p:spPr bwMode="auto">
          <a:xfrm>
            <a:off x="5436235" y="2061210"/>
            <a:ext cx="2573020" cy="1938020"/>
          </a:xfrm>
          <a:prstGeom prst="rect">
            <a:avLst/>
          </a:prstGeom>
          <a:solidFill>
            <a:srgbClr val="CCFFCC"/>
          </a:solidFill>
          <a:ln w="12700" cap="sq">
            <a:solidFill>
              <a:schemeClr val="tx2"/>
            </a:solidFill>
            <a:miter lim="800000"/>
          </a:ln>
        </p:spPr>
        <p:txBody>
          <a:bodyPr wrap="square">
            <a:spAutoFit/>
          </a:bodyPr>
          <a:lstStyle>
            <a:lvl1pPr eaLnBrk="0" hangingPunct="0">
              <a:defRPr b="1">
                <a:solidFill>
                  <a:schemeClr val="tx1"/>
                </a:solidFill>
                <a:latin typeface="Arial" panose="020B0604020202020204" pitchFamily="34" charset="0"/>
                <a:ea typeface="黑体" panose="02010609060101010101" pitchFamily="49" charset="-122"/>
              </a:defRPr>
            </a:lvl1pPr>
            <a:lvl2pPr marL="742950" indent="-285750" eaLnBrk="0" hangingPunct="0">
              <a:defRPr b="1">
                <a:solidFill>
                  <a:schemeClr val="tx1"/>
                </a:solidFill>
                <a:latin typeface="Arial" panose="020B0604020202020204" pitchFamily="34" charset="0"/>
                <a:ea typeface="黑体" panose="02010609060101010101" pitchFamily="49" charset="-122"/>
              </a:defRPr>
            </a:lvl2pPr>
            <a:lvl3pPr marL="1143000" indent="-228600" eaLnBrk="0" hangingPunct="0">
              <a:defRPr b="1">
                <a:solidFill>
                  <a:schemeClr val="tx1"/>
                </a:solidFill>
                <a:latin typeface="Arial" panose="020B0604020202020204" pitchFamily="34" charset="0"/>
                <a:ea typeface="黑体" panose="02010609060101010101" pitchFamily="49" charset="-122"/>
              </a:defRPr>
            </a:lvl3pPr>
            <a:lvl4pPr marL="1600200" indent="-228600" eaLnBrk="0" hangingPunct="0">
              <a:defRPr b="1">
                <a:solidFill>
                  <a:schemeClr val="tx1"/>
                </a:solidFill>
                <a:latin typeface="Arial" panose="020B0604020202020204" pitchFamily="34" charset="0"/>
                <a:ea typeface="黑体" panose="02010609060101010101" pitchFamily="49" charset="-122"/>
              </a:defRPr>
            </a:lvl4pPr>
            <a:lvl5pPr marL="2057400" indent="-228600" eaLnBrk="0" hangingPunct="0">
              <a:defRPr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9pPr>
          </a:lstStyle>
          <a:p>
            <a:pPr lvl="0" algn="just">
              <a:spcBef>
                <a:spcPts val="0"/>
              </a:spcBef>
              <a:defRPr/>
            </a:pPr>
            <a:r>
              <a:rPr lang="en-US" altLang="zh-CN" sz="2400" dirty="0" err="1">
                <a:solidFill>
                  <a:srgbClr val="000000"/>
                </a:solidFill>
                <a:latin typeface="Times New Roman" panose="02020603050405020304" pitchFamily="18" charset="0"/>
              </a:rPr>
              <a:t>int</a:t>
            </a:r>
            <a:r>
              <a:rPr lang="en-US" altLang="zh-CN" sz="2400" dirty="0">
                <a:solidFill>
                  <a:srgbClr val="000000"/>
                </a:solidFill>
                <a:latin typeface="Times New Roman" panose="02020603050405020304" pitchFamily="18" charset="0"/>
              </a:rPr>
              <a:t> </a:t>
            </a:r>
            <a:r>
              <a:rPr lang="en-US" altLang="zh-CN" sz="2400" dirty="0" err="1">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=1;</a:t>
            </a:r>
            <a:endParaRPr lang="en-US" altLang="zh-CN" sz="2400" dirty="0">
              <a:solidFill>
                <a:srgbClr val="000000"/>
              </a:solidFill>
              <a:latin typeface="Times New Roman" panose="02020603050405020304" pitchFamily="18" charset="0"/>
            </a:endParaRPr>
          </a:p>
          <a:p>
            <a:pPr lvl="0" algn="just">
              <a:spcBef>
                <a:spcPts val="0"/>
              </a:spcBef>
              <a:defRPr/>
            </a:pPr>
            <a:r>
              <a:rPr lang="en-US" altLang="zh-CN" sz="2400" dirty="0">
                <a:solidFill>
                  <a:srgbClr val="000000"/>
                </a:solidFill>
                <a:latin typeface="Times New Roman" panose="02020603050405020304" pitchFamily="18" charset="0"/>
              </a:rPr>
              <a:t>float a, </a:t>
            </a:r>
            <a:r>
              <a:rPr lang="en-US" altLang="zh-CN" sz="2400" dirty="0" smtClean="0">
                <a:solidFill>
                  <a:srgbClr val="000000"/>
                </a:solidFill>
                <a:latin typeface="Times New Roman" panose="02020603050405020304" pitchFamily="18" charset="0"/>
              </a:rPr>
              <a:t>b, c;</a:t>
            </a:r>
            <a:endParaRPr lang="en-US" altLang="zh-CN" sz="2400" dirty="0">
              <a:solidFill>
                <a:srgbClr val="000000"/>
              </a:solidFill>
              <a:latin typeface="Times New Roman" panose="02020603050405020304" pitchFamily="18" charset="0"/>
            </a:endParaRPr>
          </a:p>
          <a:p>
            <a:pPr lvl="0" algn="just">
              <a:spcBef>
                <a:spcPts val="0"/>
              </a:spcBef>
              <a:defRPr/>
            </a:pPr>
            <a:r>
              <a:rPr lang="en-US" altLang="zh-CN" sz="2400" dirty="0">
                <a:solidFill>
                  <a:srgbClr val="000000"/>
                </a:solidFill>
                <a:latin typeface="Times New Roman" panose="02020603050405020304" pitchFamily="18" charset="0"/>
              </a:rPr>
              <a:t>a=</a:t>
            </a:r>
            <a:r>
              <a:rPr lang="en-US" altLang="zh-CN" sz="2400" dirty="0" err="1">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/2</a:t>
            </a:r>
            <a:r>
              <a:rPr lang="en-US" altLang="zh-CN" sz="2400" dirty="0" smtClean="0">
                <a:solidFill>
                  <a:srgbClr val="000000"/>
                </a:solidFill>
                <a:latin typeface="Times New Roman" panose="02020603050405020304" pitchFamily="18" charset="0"/>
              </a:rPr>
              <a:t>;</a:t>
            </a:r>
            <a:endParaRPr lang="en-US" altLang="zh-CN" sz="2400" dirty="0" smtClean="0">
              <a:solidFill>
                <a:srgbClr val="000000"/>
              </a:solidFill>
              <a:latin typeface="Times New Roman" panose="02020603050405020304" pitchFamily="18" charset="0"/>
            </a:endParaRPr>
          </a:p>
          <a:p>
            <a:pPr lvl="0" algn="just">
              <a:spcBef>
                <a:spcPts val="0"/>
              </a:spcBef>
              <a:defRPr/>
            </a:pPr>
            <a:r>
              <a:rPr lang="en-US" altLang="zh-CN" sz="2400" dirty="0" smtClean="0">
                <a:solidFill>
                  <a:srgbClr val="000000"/>
                </a:solidFill>
                <a:latin typeface="Times New Roman" panose="02020603050405020304" pitchFamily="18" charset="0"/>
              </a:rPr>
              <a:t>b=</a:t>
            </a:r>
            <a:r>
              <a:rPr lang="en-US" altLang="zh-CN" sz="2400" dirty="0" err="1" smtClean="0">
                <a:solidFill>
                  <a:srgbClr val="000000"/>
                </a:solidFill>
                <a:latin typeface="Times New Roman" panose="02020603050405020304" pitchFamily="18" charset="0"/>
              </a:rPr>
              <a:t>i</a:t>
            </a:r>
            <a:r>
              <a:rPr lang="en-US" altLang="zh-CN" sz="2400" dirty="0" smtClean="0">
                <a:solidFill>
                  <a:srgbClr val="000000"/>
                </a:solidFill>
                <a:latin typeface="Times New Roman" panose="02020603050405020304" pitchFamily="18" charset="0"/>
              </a:rPr>
              <a:t>/2.0;</a:t>
            </a:r>
            <a:endParaRPr lang="en-US" altLang="zh-CN" sz="2400" dirty="0">
              <a:solidFill>
                <a:srgbClr val="000000"/>
              </a:solidFill>
              <a:latin typeface="Times New Roman" panose="02020603050405020304" pitchFamily="18" charset="0"/>
            </a:endParaRPr>
          </a:p>
          <a:p>
            <a:pPr lvl="0" algn="just">
              <a:spcBef>
                <a:spcPts val="0"/>
              </a:spcBef>
              <a:defRPr/>
            </a:pPr>
            <a:r>
              <a:rPr lang="en-US" altLang="zh-CN" sz="2400" dirty="0" smtClean="0">
                <a:solidFill>
                  <a:srgbClr val="000000"/>
                </a:solidFill>
                <a:latin typeface="Times New Roman" panose="02020603050405020304" pitchFamily="18" charset="0"/>
              </a:rPr>
              <a:t>c=</a:t>
            </a:r>
            <a:r>
              <a:rPr lang="en-US" altLang="zh-CN" sz="2400" dirty="0" smtClean="0">
                <a:solidFill>
                  <a:srgbClr val="FF0000"/>
                </a:solidFill>
                <a:latin typeface="Times New Roman" panose="02020603050405020304" pitchFamily="18" charset="0"/>
              </a:rPr>
              <a:t>(</a:t>
            </a:r>
            <a:r>
              <a:rPr lang="en-US" altLang="zh-CN" sz="2400" dirty="0">
                <a:solidFill>
                  <a:srgbClr val="FF0000"/>
                </a:solidFill>
                <a:latin typeface="Times New Roman" panose="02020603050405020304" pitchFamily="18" charset="0"/>
              </a:rPr>
              <a:t>float)</a:t>
            </a:r>
            <a:r>
              <a:rPr lang="en-US" altLang="zh-CN" sz="2400" dirty="0" err="1">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/2</a:t>
            </a:r>
            <a:r>
              <a:rPr lang="en-US" altLang="zh-CN" sz="2400" dirty="0" smtClean="0">
                <a:solidFill>
                  <a:srgbClr val="000000"/>
                </a:solidFill>
                <a:latin typeface="Times New Roman" panose="02020603050405020304" pitchFamily="18" charset="0"/>
              </a:rPr>
              <a:t>;</a:t>
            </a:r>
            <a:endParaRPr lang="en-US" altLang="zh-CN" sz="2400" dirty="0">
              <a:solidFill>
                <a:srgbClr val="008000"/>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a:spLocks noGrp="1"/>
          </p:cNvSpPr>
          <p:nvPr>
            <p:ph idx="1"/>
          </p:nvPr>
        </p:nvSpPr>
        <p:spPr>
          <a:xfrm>
            <a:off x="1187133" y="1772603"/>
            <a:ext cx="6881812" cy="3514725"/>
          </a:xfrm>
        </p:spPr>
        <p:txBody>
          <a:bodyPr vert="horz" wrap="square" lIns="91440" tIns="45720" rIns="91440" bIns="45720" anchor="t" anchorCtr="0"/>
          <a:p>
            <a:pPr eaLnBrk="1" hangingPunct="1">
              <a:buFont typeface="Wingdings" panose="05000000000000000000" pitchFamily="2" charset="2"/>
              <a:buChar char="u"/>
            </a:pPr>
            <a:r>
              <a:rPr lang="zh-CN" altLang="en-US" dirty="0">
                <a:solidFill>
                  <a:schemeClr val="bg1">
                    <a:lumMod val="85000"/>
                  </a:schemeClr>
                </a:solidFill>
                <a:latin typeface="黑体" panose="02010609060101010101" pitchFamily="49" charset="-122"/>
              </a:rPr>
              <a:t>计算机中的数据存储</a:t>
            </a:r>
            <a:endParaRPr lang="zh-CN" altLang="en-US" dirty="0">
              <a:latin typeface="黑体" panose="02010609060101010101" pitchFamily="49" charset="-122"/>
            </a:endParaRPr>
          </a:p>
          <a:p>
            <a:pPr eaLnBrk="1" hangingPunct="1">
              <a:buFont typeface="Wingdings" panose="05000000000000000000" pitchFamily="2" charset="2"/>
              <a:buChar char="u"/>
            </a:pPr>
            <a:endParaRPr lang="zh-CN" altLang="en-US" dirty="0">
              <a:latin typeface="黑体" panose="02010609060101010101" pitchFamily="49" charset="-122"/>
            </a:endParaRPr>
          </a:p>
          <a:p>
            <a:pPr eaLnBrk="1" hangingPunct="1">
              <a:buFont typeface="Wingdings" panose="05000000000000000000" pitchFamily="2" charset="2"/>
              <a:buChar char="u"/>
            </a:pPr>
            <a:r>
              <a:rPr lang="zh-CN" altLang="en-US" dirty="0">
                <a:solidFill>
                  <a:schemeClr val="bg1">
                    <a:lumMod val="85000"/>
                  </a:schemeClr>
                </a:solidFill>
                <a:latin typeface="黑体" panose="02010609060101010101" pitchFamily="49" charset="-122"/>
              </a:rPr>
              <a:t>基本数据类型、</a:t>
            </a:r>
            <a:r>
              <a:rPr lang="zh-CN" altLang="en-US" dirty="0">
                <a:solidFill>
                  <a:schemeClr val="bg1">
                    <a:lumMod val="85000"/>
                  </a:schemeClr>
                </a:solidFill>
                <a:latin typeface="黑体" panose="02010609060101010101" pitchFamily="49" charset="-122"/>
                <a:sym typeface="+mn-ea"/>
              </a:rPr>
              <a:t>常量与变量</a:t>
            </a:r>
            <a:endParaRPr lang="en-US" altLang="zh-CN" dirty="0">
              <a:latin typeface="黑体" panose="02010609060101010101" pitchFamily="49" charset="-122"/>
            </a:endParaRPr>
          </a:p>
          <a:p>
            <a:pPr eaLnBrk="1" hangingPunct="1">
              <a:buFont typeface="Wingdings" panose="05000000000000000000" pitchFamily="2" charset="2"/>
              <a:buChar char="u"/>
            </a:pPr>
            <a:endParaRPr lang="en-US" altLang="zh-CN" dirty="0">
              <a:latin typeface="黑体" panose="02010609060101010101" pitchFamily="49" charset="-122"/>
            </a:endParaRPr>
          </a:p>
          <a:p>
            <a:pPr eaLnBrk="1" hangingPunct="1">
              <a:buFont typeface="Wingdings" panose="05000000000000000000" pitchFamily="2" charset="2"/>
              <a:buChar char="u"/>
            </a:pPr>
            <a:r>
              <a:rPr lang="zh-CN" altLang="en-US" dirty="0">
                <a:solidFill>
                  <a:schemeClr val="bg1">
                    <a:lumMod val="85000"/>
                  </a:schemeClr>
                </a:solidFill>
                <a:latin typeface="黑体" panose="02010609060101010101" pitchFamily="49" charset="-122"/>
              </a:rPr>
              <a:t>运算符</a:t>
            </a:r>
            <a:endParaRPr lang="en-US" altLang="zh-CN" dirty="0">
              <a:solidFill>
                <a:schemeClr val="bg1">
                  <a:lumMod val="85000"/>
                </a:schemeClr>
              </a:solidFill>
              <a:latin typeface="黑体" panose="02010609060101010101" pitchFamily="49" charset="-122"/>
            </a:endParaRPr>
          </a:p>
          <a:p>
            <a:pPr eaLnBrk="1" hangingPunct="1">
              <a:buFont typeface="Wingdings" panose="05000000000000000000" pitchFamily="2" charset="2"/>
              <a:buChar char="u"/>
            </a:pPr>
            <a:endParaRPr lang="en-US" altLang="zh-CN" dirty="0">
              <a:latin typeface="黑体" panose="02010609060101010101" pitchFamily="49" charset="-122"/>
            </a:endParaRPr>
          </a:p>
          <a:p>
            <a:pPr eaLnBrk="1" hangingPunct="1">
              <a:buFont typeface="Wingdings" panose="05000000000000000000" pitchFamily="2" charset="2"/>
              <a:buChar char="u"/>
            </a:pPr>
            <a:r>
              <a:rPr lang="zh-CN" altLang="en-US" dirty="0">
                <a:latin typeface="黑体" panose="02010609060101010101" pitchFamily="49" charset="-122"/>
              </a:rPr>
              <a:t>输入输出函数</a:t>
            </a:r>
            <a:endParaRPr lang="en-US" altLang="zh-CN" dirty="0">
              <a:latin typeface="黑体" panose="02010609060101010101" pitchFamily="49" charset="-122"/>
            </a:endParaRPr>
          </a:p>
          <a:p>
            <a:pPr eaLnBrk="1" hangingPunct="1">
              <a:buFont typeface="Wingdings" panose="05000000000000000000" pitchFamily="2" charset="2"/>
              <a:buChar char="u"/>
            </a:pPr>
            <a:endParaRPr lang="en-US" altLang="zh-CN" dirty="0"/>
          </a:p>
        </p:txBody>
      </p:sp>
      <p:sp>
        <p:nvSpPr>
          <p:cNvPr id="6146" name="Rectangle 2"/>
          <p:cNvSpPr>
            <a:spLocks noGrp="1"/>
          </p:cNvSpPr>
          <p:nvPr>
            <p:ph type="title"/>
          </p:nvPr>
        </p:nvSpPr>
        <p:spPr/>
        <p:txBody>
          <a:bodyPr vert="horz" wrap="square" lIns="91440" tIns="45720" rIns="91440" bIns="45720" anchor="ctr" anchorCtr="0"/>
          <a:p>
            <a:pPr eaLnBrk="1" hangingPunct="1"/>
            <a:r>
              <a:rPr lang="zh-CN" altLang="en-US" sz="4400" dirty="0">
                <a:latin typeface="黑体" panose="02010609060101010101" pitchFamily="49" charset="-122"/>
              </a:rPr>
              <a:t>主要内容</a:t>
            </a:r>
            <a:endParaRPr lang="zh-CN" altLang="en-US" sz="4400" dirty="0">
              <a:latin typeface="黑体" panose="02010609060101010101" pitchFamily="49" charset="-122"/>
            </a:endParaRPr>
          </a:p>
        </p:txBody>
      </p:sp>
      <p:sp>
        <p:nvSpPr>
          <p:cNvPr id="6147" name="日期占位符 4"/>
          <p:cNvSpPr>
            <a:spLocks noGrp="1"/>
          </p:cNvSpPr>
          <p:nvPr>
            <p:ph type="dt" sz="half" idx="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BB962C8B-B14F-4D97-AF65-F5344CB8AC3E}" type="datetime4">
              <a:rPr lang="en-US" altLang="zh-CN" sz="1400" dirty="0">
                <a:solidFill>
                  <a:schemeClr val="accent1"/>
                </a:solidFill>
                <a:latin typeface="Arial" panose="020B0604020202020204" pitchFamily="34" charset="0"/>
              </a:rPr>
            </a:fld>
            <a:endParaRPr lang="en-US" altLang="zh-CN" sz="1400" dirty="0">
              <a:solidFill>
                <a:schemeClr val="accent1"/>
              </a:solidFill>
              <a:latin typeface="Arial" panose="020B0604020202020204" pitchFamily="34" charset="0"/>
            </a:endParaRPr>
          </a:p>
        </p:txBody>
      </p:sp>
      <p:pic>
        <p:nvPicPr>
          <p:cNvPr id="6148" name="Picture 10" descr="C:\Program Files\Microsoft Office\MEDIA\CAGCAT10\j0195384.wmf"/>
          <p:cNvPicPr>
            <a:picLocks noChangeAspect="1"/>
          </p:cNvPicPr>
          <p:nvPr/>
        </p:nvPicPr>
        <p:blipFill>
          <a:blip r:embed="rId1"/>
          <a:stretch>
            <a:fillRect/>
          </a:stretch>
        </p:blipFill>
        <p:spPr>
          <a:xfrm>
            <a:off x="7038975" y="4652963"/>
            <a:ext cx="1795463" cy="1833562"/>
          </a:xfrm>
          <a:prstGeom prst="rect">
            <a:avLst/>
          </a:prstGeom>
          <a:noFill/>
          <a:ln w="9525">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a:spLocks noGrp="1" noChangeArrowheads="1"/>
          </p:cNvSpPr>
          <p:nvPr>
            <p:ph idx="1"/>
          </p:nvPr>
        </p:nvSpPr>
        <p:spPr>
          <a:xfrm>
            <a:off x="142875" y="1628775"/>
            <a:ext cx="8893175" cy="4560888"/>
          </a:xfrm>
        </p:spPr>
        <p:txBody>
          <a:bodyPr vert="horz" wrap="square" lIns="91440" tIns="45720" rIns="91440" bIns="45720" numCol="1" anchor="t" anchorCtr="0" compatLnSpc="1"/>
          <a:lstStyle/>
          <a:p>
            <a:pPr marL="342900" marR="0" lvl="0" indent="81788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a:t>
            </a:r>
            <a:r>
              <a:rPr kumimoji="0"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语言的输入和输出操作是由</a:t>
            </a:r>
            <a:r>
              <a:rPr kumimoji="0"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a:t>
            </a:r>
            <a:r>
              <a:rPr kumimoji="0"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函数库中的函数实现</a:t>
            </a:r>
            <a:endParaRPr kumimoji="0"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81788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19685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字符输入函数</a:t>
            </a:r>
            <a:r>
              <a:rPr kumimoji="0"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3200" b="1" i="0" u="none" strike="noStrike" kern="0" cap="none" spc="0" normalizeH="0" baseline="0" noProof="0" dirty="0" err="1" smtClean="0">
                <a:ln>
                  <a:noFill/>
                </a:ln>
                <a:solidFill>
                  <a:srgbClr val="C00000"/>
                </a:solidFill>
                <a:effectLst/>
                <a:uLnTx/>
                <a:uFillTx/>
                <a:latin typeface="Times New Roman" panose="02020603050405020304" pitchFamily="18" charset="0"/>
                <a:ea typeface="+mn-ea"/>
                <a:cs typeface="Times New Roman" panose="02020603050405020304" pitchFamily="18" charset="0"/>
              </a:rPr>
              <a:t>getchar</a:t>
            </a:r>
            <a:r>
              <a:rPr kumimoji="0" lang="en-US" altLang="zh-CN" sz="32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a:t>
            </a:r>
            <a:endParaRPr kumimoji="0" lang="en-US" altLang="zh-CN" sz="32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1257300" marR="0" lvl="0" indent="19685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字符输出函数</a:t>
            </a:r>
            <a:r>
              <a:rPr kumimoji="0" lang="en-US" altLang="zh-CN" sz="3200" b="0" i="0" u="none" strike="noStrike" kern="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3200" b="1" i="0" u="none" strike="noStrike" kern="0" cap="none" spc="0" normalizeH="0" baseline="0" noProof="0" smtClean="0">
                <a:ln>
                  <a:noFill/>
                </a:ln>
                <a:solidFill>
                  <a:srgbClr val="C00000"/>
                </a:solidFill>
                <a:effectLst/>
                <a:uLnTx/>
                <a:uFillTx/>
                <a:latin typeface="Times New Roman" panose="02020603050405020304" pitchFamily="18" charset="0"/>
                <a:ea typeface="+mn-ea"/>
                <a:cs typeface="Times New Roman" panose="02020603050405020304" pitchFamily="18" charset="0"/>
              </a:rPr>
              <a:t>putchar</a:t>
            </a:r>
            <a:r>
              <a:rPr kumimoji="0" lang="en-US" altLang="zh-CN" sz="32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a:t>
            </a:r>
            <a:endParaRPr kumimoji="0" lang="en-US" altLang="zh-CN" sz="32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1257300" marR="0" lvl="0" indent="19685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257300" marR="0" lvl="0" indent="19685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格式输入函数</a:t>
            </a:r>
            <a:r>
              <a:rPr kumimoji="0"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3200" b="1" i="0" u="none" strike="noStrike" kern="0" cap="none" spc="0" normalizeH="0" baseline="0" noProof="0" dirty="0" err="1" smtClean="0">
                <a:ln>
                  <a:noFill/>
                </a:ln>
                <a:solidFill>
                  <a:srgbClr val="C00000"/>
                </a:solidFill>
                <a:effectLst/>
                <a:uLnTx/>
                <a:uFillTx/>
                <a:latin typeface="Times New Roman" panose="02020603050405020304" pitchFamily="18" charset="0"/>
                <a:ea typeface="+mn-ea"/>
                <a:cs typeface="Times New Roman" panose="02020603050405020304" pitchFamily="18" charset="0"/>
              </a:rPr>
              <a:t>scanf</a:t>
            </a:r>
            <a:r>
              <a:rPr kumimoji="0" lang="en-US" altLang="zh-CN" sz="32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 ()</a:t>
            </a:r>
            <a:endParaRPr kumimoji="0" lang="en-US" altLang="zh-CN" sz="32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1257300" marR="0" lvl="0" indent="19685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格式输出函数</a:t>
            </a:r>
            <a:r>
              <a:rPr kumimoji="0"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3200" b="1" i="0" u="none" strike="noStrike" kern="0" cap="none" spc="0" normalizeH="0" baseline="0" noProof="0" dirty="0" err="1" smtClean="0">
                <a:ln>
                  <a:noFill/>
                </a:ln>
                <a:solidFill>
                  <a:srgbClr val="C00000"/>
                </a:solidFill>
                <a:effectLst/>
                <a:uLnTx/>
                <a:uFillTx/>
                <a:latin typeface="Times New Roman" panose="02020603050405020304" pitchFamily="18" charset="0"/>
                <a:ea typeface="+mn-ea"/>
                <a:cs typeface="Times New Roman" panose="02020603050405020304" pitchFamily="18" charset="0"/>
              </a:rPr>
              <a:t>printf</a:t>
            </a:r>
            <a:r>
              <a:rPr kumimoji="0" lang="en-US" altLang="zh-CN" sz="32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a:t>
            </a:r>
            <a:endParaRPr kumimoji="0" lang="en-US" altLang="zh-CN" sz="32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
        <p:nvSpPr>
          <p:cNvPr id="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数据的输入输出</a:t>
            </a:r>
            <a:endParaRPr kumimoji="0" lang="zh-CN" altLang="en-US" sz="4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3"/>
          <p:cNvSpPr>
            <a:spLocks noGrp="1" noChangeArrowheads="1"/>
          </p:cNvSpPr>
          <p:nvPr>
            <p:ph idx="1"/>
          </p:nvPr>
        </p:nvSpPr>
        <p:spPr>
          <a:xfrm>
            <a:off x="179388" y="1747838"/>
            <a:ext cx="8748713" cy="4921250"/>
          </a:xfrm>
        </p:spPr>
        <p:txBody>
          <a:bodyPr vert="horz" wrap="square" lIns="91440" tIns="45720" rIns="91440" bIns="45720" numCol="1" anchor="t" anchorCtr="0" compatLnSpc="1"/>
          <a:lstStyle/>
          <a:p>
            <a:pPr marL="342900" marR="0" lvl="0" indent="466725"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在使用库函数时，要用预编译命令</a:t>
            </a:r>
            <a:r>
              <a:rPr kumimoji="0" lang="en-US" altLang="zh-CN" sz="28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#include</a:t>
            </a:r>
            <a:r>
              <a:rPr kumimoji="0" lang="zh-CN" altLang="en-US"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将有关的“头文件”包括到用户源文件中</a:t>
            </a:r>
            <a:r>
              <a:rPr kumimoji="0"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466725"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例如：在调用标准输入输出</a:t>
            </a:r>
            <a:r>
              <a:rPr kumimoji="0"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(Standard Input and Output)</a:t>
            </a:r>
            <a:r>
              <a:rPr kumimoji="0" lang="zh-CN" altLang="en-US"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库函数时，文件开头应该有：</a:t>
            </a:r>
            <a:endParaRPr kumimoji="0" lang="zh-CN" altLang="en-US"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466725" algn="l"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              </a:t>
            </a:r>
            <a:r>
              <a:rPr kumimoji="0" lang="en-US" altLang="zh-CN" sz="28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#include  </a:t>
            </a:r>
            <a:r>
              <a:rPr kumimoji="0" lang="en-US" altLang="zh-CN" sz="28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&lt;</a:t>
            </a:r>
            <a:r>
              <a:rPr kumimoji="0" lang="en-US" altLang="zh-CN" sz="2800" b="1" i="0" u="none" strike="noStrike" kern="0" cap="none" spc="0" normalizeH="0" baseline="0" noProof="0" dirty="0" err="1" smtClean="0">
                <a:ln>
                  <a:noFill/>
                </a:ln>
                <a:solidFill>
                  <a:srgbClr val="C00000"/>
                </a:solidFill>
                <a:effectLst/>
                <a:uLnTx/>
                <a:uFillTx/>
                <a:latin typeface="Times New Roman" panose="02020603050405020304" pitchFamily="18" charset="0"/>
                <a:ea typeface="+mn-ea"/>
                <a:cs typeface="Times New Roman" panose="02020603050405020304" pitchFamily="18" charset="0"/>
              </a:rPr>
              <a:t>stdio.h</a:t>
            </a:r>
            <a:r>
              <a:rPr kumimoji="0" lang="en-US" altLang="zh-CN" sz="28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&gt;</a:t>
            </a:r>
            <a:endParaRPr kumimoji="0" lang="en-US" altLang="zh-CN" sz="28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342900" marR="0" lvl="0" indent="466725" algn="l" defTabSz="914400" rtl="0" eaLnBrk="0" fontAlgn="base" latinLnBrk="0" hangingPunct="0">
              <a:lnSpc>
                <a:spcPct val="90000"/>
              </a:lnSpc>
              <a:spcBef>
                <a:spcPct val="20000"/>
              </a:spcBef>
              <a:spcAft>
                <a:spcPct val="0"/>
              </a:spcAft>
              <a:buClrTx/>
              <a:buSzTx/>
              <a:buFontTx/>
              <a:buNone/>
              <a:defRPr/>
            </a:pPr>
            <a:r>
              <a:rPr kumimoji="0"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                       </a:t>
            </a:r>
            <a:r>
              <a:rPr kumimoji="0" lang="zh-CN" altLang="en-US" sz="20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在</a:t>
            </a:r>
            <a:r>
              <a:rPr kumimoji="0" lang="en-US" altLang="zh-CN" sz="20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a:t>
            </a:r>
            <a:r>
              <a:rPr kumimoji="0" lang="zh-CN" altLang="en-US" sz="20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编译系统目录中找要包含的头文件</a:t>
            </a:r>
            <a:r>
              <a:rPr kumimoji="0" lang="en-US" altLang="zh-CN" sz="20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0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称为标准方式</a:t>
            </a:r>
            <a:endParaRPr kumimoji="0" lang="zh-CN" altLang="en-US" sz="20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466725"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或：</a:t>
            </a:r>
            <a:endParaRPr kumimoji="0" lang="zh-CN" altLang="en-US"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466725" algn="l"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              </a:t>
            </a:r>
            <a:r>
              <a:rPr kumimoji="0" lang="en-US" altLang="zh-CN" sz="2800" b="1" i="0"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#include </a:t>
            </a:r>
            <a:r>
              <a:rPr kumimoji="0" lang="en-US" altLang="zh-CN" sz="28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0" lang="en-US" altLang="zh-CN" sz="2800" b="1" i="0" u="none" strike="noStrike" kern="0" cap="none" spc="0" normalizeH="0" baseline="0" noProof="0" dirty="0" err="1" smtClean="0">
                <a:ln>
                  <a:noFill/>
                </a:ln>
                <a:solidFill>
                  <a:srgbClr val="C00000"/>
                </a:solidFill>
                <a:effectLst/>
                <a:uLnTx/>
                <a:uFillTx/>
                <a:latin typeface="Times New Roman" panose="02020603050405020304" pitchFamily="18" charset="0"/>
                <a:ea typeface="+mn-ea"/>
                <a:cs typeface="Times New Roman" panose="02020603050405020304" pitchFamily="18" charset="0"/>
              </a:rPr>
              <a:t>stdio.h</a:t>
            </a:r>
            <a:r>
              <a:rPr kumimoji="0" lang="en-US" altLang="zh-CN" sz="28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a:t>
            </a:r>
            <a:endParaRPr kumimoji="0" lang="en-US" altLang="zh-CN" sz="2800" b="1" i="0" u="none" strike="noStrike" kern="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2057400" marR="0" lvl="0" indent="-1247775" algn="l" defTabSz="914400" rtl="0" eaLnBrk="0" fontAlgn="base" latinLnBrk="0" hangingPunct="0">
              <a:lnSpc>
                <a:spcPct val="90000"/>
              </a:lnSpc>
              <a:spcBef>
                <a:spcPct val="20000"/>
              </a:spcBef>
              <a:spcAft>
                <a:spcPct val="0"/>
              </a:spcAft>
              <a:buClrTx/>
              <a:buSzTx/>
              <a:buFontTx/>
              <a:buNone/>
              <a:defRPr/>
            </a:pPr>
            <a:r>
              <a:rPr kumimoji="0" lang="zh-CN" altLang="en-US" sz="2000" b="1" i="1" u="none" strike="noStrike" kern="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                         </a:t>
            </a:r>
            <a:r>
              <a:rPr kumimoji="0" lang="zh-CN" altLang="en-US" sz="20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先在用户源程序子目录找</a:t>
            </a:r>
            <a:r>
              <a:rPr kumimoji="0" lang="zh-CN" altLang="en-US" sz="20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0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若找不到，则再按照标准方式找</a:t>
            </a:r>
            <a:endParaRPr kumimoji="0"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466725" algn="l"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数据的输入输出</a:t>
            </a:r>
            <a:endParaRPr kumimoji="0" lang="zh-CN" altLang="en-US" sz="4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4"/>
          <p:cNvSpPr/>
          <p:nvPr/>
        </p:nvSpPr>
        <p:spPr>
          <a:xfrm>
            <a:off x="395288" y="1268413"/>
            <a:ext cx="4211637" cy="5545137"/>
          </a:xfrm>
          <a:prstGeom prst="rect">
            <a:avLst/>
          </a:prstGeom>
          <a:solidFill>
            <a:srgbClr val="CCECFF"/>
          </a:solidFill>
          <a:ln w="9525" cap="flat" cmpd="sng">
            <a:solidFill>
              <a:schemeClr val="bg1"/>
            </a:solidFill>
            <a:prstDash val="solid"/>
            <a:miter/>
            <a:headEnd type="none" w="med" len="med"/>
            <a:tailEnd type="none" w="med" len="med"/>
          </a:ln>
        </p:spPr>
        <p:txBody>
          <a:bodyPr lIns="92075" tIns="46038" rIns="92075" bIns="46038" anchor="ctr" anchorCtr="0"/>
          <a:p>
            <a:pPr defTabSz="762000" eaLnBrk="0" hangingPunct="0">
              <a:lnSpc>
                <a:spcPct val="95000"/>
              </a:lnSpc>
            </a:pPr>
            <a:r>
              <a:rPr lang="zh-CN" altLang="en-US" sz="3200" dirty="0">
                <a:latin typeface="Times New Roman" panose="02020603050405020304" pitchFamily="18" charset="0"/>
                <a:ea typeface="黑体" panose="02010609060101010101" pitchFamily="49" charset="-122"/>
              </a:rPr>
              <a:t>输入输出字符</a:t>
            </a:r>
            <a:br>
              <a:rPr lang="zh-CN" altLang="en-US" sz="3200" dirty="0">
                <a:latin typeface="Times New Roman" panose="02020603050405020304" pitchFamily="18" charset="0"/>
                <a:ea typeface="黑体" panose="02010609060101010101" pitchFamily="49" charset="-122"/>
              </a:rPr>
            </a:br>
            <a:endParaRPr lang="en-US" altLang="zh-CN" sz="3200" dirty="0">
              <a:latin typeface="Times New Roman" panose="02020603050405020304" pitchFamily="18" charset="0"/>
              <a:ea typeface="黑体" panose="02010609060101010101" pitchFamily="49" charset="-122"/>
            </a:endParaRPr>
          </a:p>
          <a:p>
            <a:pPr defTabSz="762000" eaLnBrk="0" hangingPunct="0">
              <a:lnSpc>
                <a:spcPct val="95000"/>
              </a:lnSpc>
            </a:pPr>
            <a:r>
              <a:rPr lang="en-US" altLang="zh-CN" sz="3200" dirty="0">
                <a:latin typeface="Times New Roman" panose="02020603050405020304" pitchFamily="18" charset="0"/>
                <a:ea typeface="黑体" panose="02010609060101010101" pitchFamily="49" charset="-122"/>
              </a:rPr>
              <a:t>#include   &lt;stdio.h&gt;</a:t>
            </a:r>
            <a:br>
              <a:rPr lang="en-US" altLang="zh-CN" sz="3200" dirty="0">
                <a:latin typeface="Times New Roman" panose="02020603050405020304" pitchFamily="18" charset="0"/>
                <a:ea typeface="黑体" panose="02010609060101010101" pitchFamily="49" charset="-122"/>
              </a:rPr>
            </a:br>
            <a:r>
              <a:rPr lang="en-US" altLang="zh-CN" sz="3200" dirty="0">
                <a:latin typeface="Times New Roman" panose="02020603050405020304" pitchFamily="18" charset="0"/>
                <a:ea typeface="黑体" panose="02010609060101010101" pitchFamily="49" charset="-122"/>
              </a:rPr>
              <a:t>int main()</a:t>
            </a:r>
            <a:br>
              <a:rPr lang="en-US" altLang="zh-CN" sz="3200" dirty="0">
                <a:latin typeface="Times New Roman" panose="02020603050405020304" pitchFamily="18" charset="0"/>
                <a:ea typeface="黑体" panose="02010609060101010101" pitchFamily="49" charset="-122"/>
              </a:rPr>
            </a:br>
            <a:r>
              <a:rPr lang="en-US" altLang="zh-CN" sz="3200" dirty="0">
                <a:latin typeface="Times New Roman" panose="02020603050405020304" pitchFamily="18" charset="0"/>
                <a:ea typeface="黑体" panose="02010609060101010101" pitchFamily="49" charset="-122"/>
              </a:rPr>
              <a:t>{</a:t>
            </a:r>
            <a:br>
              <a:rPr lang="en-US" altLang="zh-CN" sz="3200" dirty="0">
                <a:latin typeface="Times New Roman" panose="02020603050405020304" pitchFamily="18" charset="0"/>
                <a:ea typeface="黑体" panose="02010609060101010101" pitchFamily="49" charset="-122"/>
              </a:rPr>
            </a:br>
            <a:r>
              <a:rPr lang="en-US" altLang="zh-CN" sz="3200" dirty="0">
                <a:latin typeface="Times New Roman" panose="02020603050405020304" pitchFamily="18" charset="0"/>
                <a:ea typeface="黑体" panose="02010609060101010101" pitchFamily="49" charset="-122"/>
              </a:rPr>
              <a:t>   char c;</a:t>
            </a:r>
            <a:br>
              <a:rPr lang="en-US" altLang="zh-CN" sz="3200" dirty="0">
                <a:latin typeface="Times New Roman" panose="02020603050405020304" pitchFamily="18" charset="0"/>
                <a:ea typeface="黑体" panose="02010609060101010101" pitchFamily="49" charset="-122"/>
              </a:rPr>
            </a:br>
            <a:r>
              <a:rPr lang="en-US" altLang="zh-CN" sz="3200" dirty="0">
                <a:latin typeface="Times New Roman" panose="02020603050405020304" pitchFamily="18" charset="0"/>
                <a:ea typeface="黑体" panose="02010609060101010101" pitchFamily="49" charset="-122"/>
              </a:rPr>
              <a:t>   c=</a:t>
            </a:r>
            <a:r>
              <a:rPr lang="en-US" altLang="zh-CN" sz="3200" b="1" dirty="0">
                <a:solidFill>
                  <a:srgbClr val="FF0000"/>
                </a:solidFill>
                <a:latin typeface="Times New Roman" panose="02020603050405020304" pitchFamily="18" charset="0"/>
                <a:ea typeface="黑体" panose="02010609060101010101" pitchFamily="49" charset="-122"/>
              </a:rPr>
              <a:t>getchar</a:t>
            </a:r>
            <a:r>
              <a:rPr lang="en-US" altLang="zh-CN" sz="3200" dirty="0">
                <a:latin typeface="Times New Roman" panose="02020603050405020304" pitchFamily="18" charset="0"/>
                <a:ea typeface="黑体" panose="02010609060101010101" pitchFamily="49" charset="-122"/>
              </a:rPr>
              <a:t>();</a:t>
            </a:r>
            <a:endParaRPr lang="en-US" altLang="zh-CN" sz="3200" dirty="0">
              <a:latin typeface="Times New Roman" panose="02020603050405020304" pitchFamily="18" charset="0"/>
              <a:ea typeface="黑体" panose="02010609060101010101" pitchFamily="49" charset="-122"/>
            </a:endParaRPr>
          </a:p>
          <a:p>
            <a:pPr defTabSz="762000" eaLnBrk="0" hangingPunct="0">
              <a:lnSpc>
                <a:spcPct val="95000"/>
              </a:lnSpc>
            </a:pPr>
            <a:br>
              <a:rPr lang="en-US" altLang="zh-CN" sz="3200" dirty="0">
                <a:latin typeface="Times New Roman" panose="02020603050405020304" pitchFamily="18" charset="0"/>
                <a:ea typeface="黑体" panose="02010609060101010101" pitchFamily="49" charset="-122"/>
              </a:rPr>
            </a:br>
            <a:r>
              <a:rPr lang="en-US" altLang="zh-CN" sz="3200" dirty="0">
                <a:latin typeface="Times New Roman" panose="02020603050405020304" pitchFamily="18" charset="0"/>
                <a:ea typeface="黑体" panose="02010609060101010101" pitchFamily="49" charset="-122"/>
              </a:rPr>
              <a:t>   </a:t>
            </a:r>
            <a:r>
              <a:rPr lang="en-US" altLang="zh-CN" sz="3200" b="1" dirty="0">
                <a:solidFill>
                  <a:srgbClr val="FF0000"/>
                </a:solidFill>
                <a:latin typeface="Times New Roman" panose="02020603050405020304" pitchFamily="18" charset="0"/>
                <a:ea typeface="黑体" panose="02010609060101010101" pitchFamily="49" charset="-122"/>
              </a:rPr>
              <a:t>putchar</a:t>
            </a:r>
            <a:r>
              <a:rPr lang="en-US" altLang="zh-CN" sz="3200" dirty="0">
                <a:latin typeface="Times New Roman" panose="02020603050405020304" pitchFamily="18" charset="0"/>
                <a:ea typeface="黑体" panose="02010609060101010101" pitchFamily="49" charset="-122"/>
              </a:rPr>
              <a:t>(c);</a:t>
            </a:r>
            <a:br>
              <a:rPr lang="en-US" altLang="zh-CN" sz="3200" dirty="0">
                <a:latin typeface="Times New Roman" panose="02020603050405020304" pitchFamily="18" charset="0"/>
                <a:ea typeface="黑体" panose="02010609060101010101" pitchFamily="49" charset="-122"/>
              </a:rPr>
            </a:br>
            <a:r>
              <a:rPr lang="en-US" altLang="zh-CN" sz="3200" dirty="0">
                <a:latin typeface="Times New Roman" panose="02020603050405020304" pitchFamily="18" charset="0"/>
                <a:ea typeface="黑体" panose="02010609060101010101" pitchFamily="49" charset="-122"/>
              </a:rPr>
              <a:t>   </a:t>
            </a:r>
            <a:r>
              <a:rPr lang="en-US" altLang="zh-CN" sz="3200" b="1" dirty="0">
                <a:solidFill>
                  <a:srgbClr val="FF0000"/>
                </a:solidFill>
                <a:latin typeface="Times New Roman" panose="02020603050405020304" pitchFamily="18" charset="0"/>
                <a:ea typeface="黑体" panose="02010609060101010101" pitchFamily="49" charset="-122"/>
              </a:rPr>
              <a:t>putchar</a:t>
            </a:r>
            <a:r>
              <a:rPr lang="en-US" altLang="zh-CN" sz="3200" dirty="0">
                <a:latin typeface="Times New Roman" panose="02020603050405020304" pitchFamily="18" charset="0"/>
                <a:ea typeface="黑体" panose="02010609060101010101" pitchFamily="49" charset="-122"/>
              </a:rPr>
              <a:t>(‘\n’);</a:t>
            </a:r>
            <a:br>
              <a:rPr lang="en-US" altLang="zh-CN" sz="3200" dirty="0">
                <a:latin typeface="Times New Roman" panose="02020603050405020304" pitchFamily="18" charset="0"/>
                <a:ea typeface="黑体" panose="02010609060101010101" pitchFamily="49" charset="-122"/>
              </a:rPr>
            </a:br>
            <a:r>
              <a:rPr lang="en-US" altLang="zh-CN" sz="3200" dirty="0">
                <a:latin typeface="Times New Roman" panose="02020603050405020304" pitchFamily="18" charset="0"/>
                <a:ea typeface="黑体" panose="02010609060101010101" pitchFamily="49" charset="-122"/>
              </a:rPr>
              <a:t>   return 0;</a:t>
            </a:r>
            <a:endParaRPr lang="en-US" altLang="zh-CN" sz="3200" dirty="0">
              <a:latin typeface="Times New Roman" panose="02020603050405020304" pitchFamily="18" charset="0"/>
              <a:ea typeface="黑体" panose="02010609060101010101" pitchFamily="49" charset="-122"/>
            </a:endParaRPr>
          </a:p>
          <a:p>
            <a:pPr defTabSz="762000" eaLnBrk="0" hangingPunct="0">
              <a:lnSpc>
                <a:spcPct val="95000"/>
              </a:lnSpc>
            </a:pPr>
            <a:r>
              <a:rPr lang="en-US" altLang="zh-CN" sz="3200" dirty="0">
                <a:latin typeface="Times New Roman" panose="02020603050405020304" pitchFamily="18" charset="0"/>
                <a:ea typeface="黑体" panose="02010609060101010101" pitchFamily="49" charset="-122"/>
              </a:rPr>
              <a:t>}</a:t>
            </a:r>
            <a:endParaRPr lang="en-US" altLang="zh-CN" sz="3200" dirty="0">
              <a:latin typeface="Times New Roman" panose="02020603050405020304" pitchFamily="18" charset="0"/>
              <a:ea typeface="黑体" panose="02010609060101010101" pitchFamily="49" charset="-122"/>
            </a:endParaRPr>
          </a:p>
        </p:txBody>
      </p:sp>
      <p:grpSp>
        <p:nvGrpSpPr>
          <p:cNvPr id="73730" name="Group 8"/>
          <p:cNvGrpSpPr/>
          <p:nvPr/>
        </p:nvGrpSpPr>
        <p:grpSpPr>
          <a:xfrm>
            <a:off x="4932363" y="1916113"/>
            <a:ext cx="3713162" cy="4176712"/>
            <a:chOff x="2971" y="1026"/>
            <a:chExt cx="2880" cy="2631"/>
          </a:xfrm>
        </p:grpSpPr>
        <p:sp>
          <p:nvSpPr>
            <p:cNvPr id="73731" name="Rectangle 5"/>
            <p:cNvSpPr/>
            <p:nvPr/>
          </p:nvSpPr>
          <p:spPr>
            <a:xfrm>
              <a:off x="2971" y="1026"/>
              <a:ext cx="2880" cy="2631"/>
            </a:xfrm>
            <a:prstGeom prst="rect">
              <a:avLst/>
            </a:prstGeom>
            <a:solidFill>
              <a:schemeClr val="bg1"/>
            </a:solidFill>
            <a:ln w="9525" cap="flat" cmpd="sng">
              <a:solidFill>
                <a:schemeClr val="tx1"/>
              </a:solidFill>
              <a:prstDash val="solid"/>
              <a:miter/>
              <a:headEnd type="none" w="med" len="med"/>
              <a:tailEnd type="none" w="med" len="med"/>
            </a:ln>
          </p:spPr>
          <p:txBody>
            <a:bodyPr lIns="92075" tIns="46038" rIns="92075" bIns="46038" anchor="ctr" anchorCtr="0"/>
            <a:p>
              <a:pPr defTabSz="762000" eaLnBrk="0" hangingPunct="0">
                <a:lnSpc>
                  <a:spcPct val="95000"/>
                </a:lnSpc>
              </a:pPr>
              <a:r>
                <a:rPr lang="zh-CN" altLang="en-US" sz="2800" i="1" dirty="0">
                  <a:latin typeface="Times New Roman" panose="02020603050405020304" pitchFamily="18" charset="0"/>
                  <a:ea typeface="宋体" panose="02010600030101010101" pitchFamily="2" charset="-122"/>
                </a:rPr>
                <a:t>运行程序：</a:t>
              </a:r>
              <a:br>
                <a:rPr lang="zh-CN" altLang="en-US" sz="2800" i="1" dirty="0">
                  <a:latin typeface="Times New Roman" panose="02020603050405020304" pitchFamily="18" charset="0"/>
                  <a:ea typeface="宋体" panose="02010600030101010101" pitchFamily="2" charset="-122"/>
                </a:rPr>
              </a:br>
              <a:br>
                <a:rPr lang="zh-CN" altLang="en-US" sz="2800" i="1" dirty="0">
                  <a:latin typeface="Times New Roman" panose="02020603050405020304" pitchFamily="18" charset="0"/>
                  <a:ea typeface="楷体_GB2312" pitchFamily="49" charset="-122"/>
                </a:rPr>
              </a:br>
              <a:r>
                <a:rPr lang="zh-CN" altLang="en-US" sz="2800" i="1" dirty="0">
                  <a:latin typeface="Times New Roman" panose="02020603050405020304" pitchFamily="18" charset="0"/>
                  <a:ea typeface="楷体_GB2312" pitchFamily="49" charset="-122"/>
                </a:rPr>
                <a:t>从键盘输入字符‘</a:t>
              </a:r>
              <a:r>
                <a:rPr lang="en-US" altLang="zh-CN" sz="2800" i="1" dirty="0">
                  <a:latin typeface="Times New Roman" panose="02020603050405020304" pitchFamily="18" charset="0"/>
                  <a:ea typeface="楷体_GB2312" pitchFamily="49" charset="-122"/>
                </a:rPr>
                <a:t>a’</a:t>
              </a:r>
              <a:br>
                <a:rPr lang="en-US" altLang="zh-CN" sz="2800" i="1" dirty="0">
                  <a:latin typeface="Times New Roman" panose="02020603050405020304" pitchFamily="18" charset="0"/>
                  <a:ea typeface="楷体_GB2312" pitchFamily="49" charset="-122"/>
                </a:rPr>
              </a:br>
              <a:r>
                <a:rPr lang="zh-CN" altLang="en-US" sz="2800" i="1" dirty="0">
                  <a:latin typeface="Times New Roman" panose="02020603050405020304" pitchFamily="18" charset="0"/>
                  <a:ea typeface="楷体_GB2312" pitchFamily="49" charset="-122"/>
                </a:rPr>
                <a:t>按</a:t>
              </a:r>
              <a:r>
                <a:rPr lang="en-US" altLang="zh-CN" sz="2800" i="1" dirty="0">
                  <a:latin typeface="Times New Roman" panose="02020603050405020304" pitchFamily="18" charset="0"/>
                  <a:ea typeface="楷体_GB2312" pitchFamily="49" charset="-122"/>
                </a:rPr>
                <a:t>Enter</a:t>
              </a:r>
              <a:r>
                <a:rPr lang="zh-CN" altLang="en-US" sz="2800" i="1" dirty="0">
                  <a:latin typeface="Times New Roman" panose="02020603050405020304" pitchFamily="18" charset="0"/>
                  <a:ea typeface="楷体_GB2312" pitchFamily="49" charset="-122"/>
                </a:rPr>
                <a:t>键</a:t>
              </a:r>
              <a:endParaRPr lang="en-US" altLang="zh-CN" sz="2800" i="1" dirty="0">
                <a:latin typeface="Times New Roman" panose="02020603050405020304" pitchFamily="18" charset="0"/>
                <a:ea typeface="楷体_GB2312" pitchFamily="49" charset="-122"/>
              </a:endParaRPr>
            </a:p>
            <a:p>
              <a:pPr defTabSz="762000" eaLnBrk="0" hangingPunct="0">
                <a:lnSpc>
                  <a:spcPct val="95000"/>
                </a:lnSpc>
              </a:pPr>
              <a:r>
                <a:rPr lang="zh-CN" altLang="en-US" sz="2800" i="1" dirty="0">
                  <a:latin typeface="Times New Roman" panose="02020603050405020304" pitchFamily="18" charset="0"/>
                  <a:ea typeface="楷体_GB2312" pitchFamily="49" charset="-122"/>
                </a:rPr>
                <a:t>屏幕上将显示输出的字符‘</a:t>
              </a:r>
              <a:r>
                <a:rPr lang="en-US" altLang="zh-CN" sz="2800" i="1" dirty="0">
                  <a:latin typeface="Times New Roman" panose="02020603050405020304" pitchFamily="18" charset="0"/>
                  <a:ea typeface="楷体_GB2312" pitchFamily="49" charset="-122"/>
                </a:rPr>
                <a:t>a’</a:t>
              </a:r>
              <a:br>
                <a:rPr lang="en-US" altLang="zh-CN" sz="2800" i="1" dirty="0">
                  <a:latin typeface="Times New Roman" panose="02020603050405020304" pitchFamily="18" charset="0"/>
                  <a:ea typeface="楷体_GB2312" pitchFamily="49" charset="-122"/>
                </a:rPr>
              </a:br>
              <a:br>
                <a:rPr lang="en-US" altLang="zh-CN" sz="2800" i="1" dirty="0">
                  <a:latin typeface="Times New Roman" panose="02020603050405020304" pitchFamily="18" charset="0"/>
                  <a:ea typeface="楷体_GB2312" pitchFamily="49" charset="-122"/>
                </a:rPr>
              </a:br>
              <a:r>
                <a:rPr lang="en-US" altLang="zh-CN" sz="2800" i="1" u="sng" dirty="0">
                  <a:latin typeface="Times New Roman" panose="02020603050405020304" pitchFamily="18" charset="0"/>
                  <a:ea typeface="楷体_GB2312" pitchFamily="49" charset="-122"/>
                </a:rPr>
                <a:t>a</a:t>
              </a:r>
              <a:br>
                <a:rPr lang="en-US" altLang="zh-CN" sz="2800" i="1" u="sng" dirty="0">
                  <a:latin typeface="Times New Roman" panose="02020603050405020304" pitchFamily="18" charset="0"/>
                  <a:ea typeface="楷体_GB2312" pitchFamily="49" charset="-122"/>
                </a:rPr>
              </a:br>
              <a:r>
                <a:rPr lang="en-US" altLang="zh-CN" sz="2800" i="1" dirty="0">
                  <a:latin typeface="Times New Roman" panose="02020603050405020304" pitchFamily="18" charset="0"/>
                  <a:ea typeface="楷体_GB2312" pitchFamily="49" charset="-122"/>
                </a:rPr>
                <a:t>a</a:t>
              </a:r>
              <a:endParaRPr lang="en-US" altLang="zh-CN" sz="2800" i="1" dirty="0">
                <a:latin typeface="Times New Roman" panose="02020603050405020304" pitchFamily="18" charset="0"/>
                <a:ea typeface="楷体_GB2312" pitchFamily="49" charset="-122"/>
              </a:endParaRPr>
            </a:p>
            <a:p>
              <a:pPr defTabSz="762000" eaLnBrk="0" hangingPunct="0">
                <a:lnSpc>
                  <a:spcPct val="95000"/>
                </a:lnSpc>
              </a:pPr>
              <a:endParaRPr lang="en-US" altLang="zh-CN" sz="2800" i="1" dirty="0">
                <a:latin typeface="Times New Roman" panose="02020603050405020304" pitchFamily="18" charset="0"/>
                <a:ea typeface="楷体_GB2312" pitchFamily="49" charset="-122"/>
              </a:endParaRPr>
            </a:p>
          </p:txBody>
        </p:sp>
        <p:sp>
          <p:nvSpPr>
            <p:cNvPr id="73732" name="Line 6"/>
            <p:cNvSpPr/>
            <p:nvPr/>
          </p:nvSpPr>
          <p:spPr>
            <a:xfrm flipH="1">
              <a:off x="3323" y="2968"/>
              <a:ext cx="90" cy="137"/>
            </a:xfrm>
            <a:prstGeom prst="line">
              <a:avLst/>
            </a:prstGeom>
            <a:ln w="12700" cap="flat" cmpd="sng">
              <a:solidFill>
                <a:schemeClr val="tx1"/>
              </a:solidFill>
              <a:prstDash val="solid"/>
              <a:round/>
              <a:headEnd type="none" w="med" len="med"/>
              <a:tailEnd type="triangle" w="med" len="med"/>
            </a:ln>
          </p:spPr>
        </p:sp>
      </p:grpSp>
      <p:sp>
        <p:nvSpPr>
          <p:cNvPr id="8" name="Rectangle 2"/>
          <p:cNvSpPr>
            <a:spLocks noChangeArrowheads="1"/>
          </p:cNvSpPr>
          <p:nvPr/>
        </p:nvSpPr>
        <p:spPr bwMode="auto">
          <a:xfrm>
            <a:off x="2627313" y="303213"/>
            <a:ext cx="6324600" cy="533400"/>
          </a:xfrm>
          <a:prstGeom prst="rect">
            <a:avLst/>
          </a:prstGeom>
          <a:no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输入输出字符的函数</a:t>
            </a:r>
            <a:endParaRPr kumimoji="0" lang="zh-CN" altLang="en-US" sz="4000" b="0" i="0" u="none" strike="noStrike" kern="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cxnSp>
        <p:nvCxnSpPr>
          <p:cNvPr id="3" name="直接连接符 2"/>
          <p:cNvCxnSpPr/>
          <p:nvPr/>
        </p:nvCxnSpPr>
        <p:spPr>
          <a:xfrm flipV="1">
            <a:off x="5004435" y="5949315"/>
            <a:ext cx="236220" cy="635"/>
          </a:xfrm>
          <a:prstGeom prst="line">
            <a:avLst/>
          </a:prstGeom>
          <a:ln w="12700"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latin typeface="黑体" panose="02010609060101010101" pitchFamily="49" charset="-122"/>
              </a:rPr>
              <a:t>格式输出函数</a:t>
            </a:r>
            <a:endParaRPr lang="zh-CN" altLang="en-US" dirty="0">
              <a:latin typeface="黑体" panose="02010609060101010101" pitchFamily="49" charset="-122"/>
            </a:endParaRPr>
          </a:p>
        </p:txBody>
      </p:sp>
      <p:sp>
        <p:nvSpPr>
          <p:cNvPr id="74754" name="Rectangle 3"/>
          <p:cNvSpPr>
            <a:spLocks noGrp="1"/>
          </p:cNvSpPr>
          <p:nvPr>
            <p:ph type="body"/>
          </p:nvPr>
        </p:nvSpPr>
        <p:spPr>
          <a:xfrm>
            <a:off x="357188" y="1474788"/>
            <a:ext cx="8424862" cy="5026025"/>
          </a:xfrm>
        </p:spPr>
        <p:txBody>
          <a:bodyPr vert="horz" wrap="square" lIns="91440" tIns="45720" rIns="91440" bIns="45720" anchor="t" anchorCtr="0"/>
          <a:p>
            <a:pPr>
              <a:lnSpc>
                <a:spcPct val="90000"/>
              </a:lnSpc>
            </a:pPr>
            <a:r>
              <a:rPr lang="en-US" altLang="zh-CN" dirty="0">
                <a:latin typeface="Times New Roman" panose="02020603050405020304" pitchFamily="18" charset="0"/>
              </a:rPr>
              <a:t>printf( )</a:t>
            </a:r>
            <a:r>
              <a:rPr lang="zh-CN" altLang="en-US" dirty="0">
                <a:latin typeface="Times New Roman" panose="02020603050405020304" pitchFamily="18" charset="0"/>
              </a:rPr>
              <a:t>函数</a:t>
            </a:r>
            <a:endParaRPr lang="zh-CN" altLang="en-US" dirty="0">
              <a:latin typeface="Times New Roman" panose="02020603050405020304" pitchFamily="18" charset="0"/>
            </a:endParaRPr>
          </a:p>
          <a:p>
            <a:pPr lvl="1">
              <a:lnSpc>
                <a:spcPct val="90000"/>
              </a:lnSpc>
            </a:pPr>
            <a:r>
              <a:rPr lang="zh-CN" altLang="en-US" dirty="0">
                <a:latin typeface="Times New Roman" panose="02020603050405020304" pitchFamily="18" charset="0"/>
              </a:rPr>
              <a:t>功能：按照规定的格式向终端输出</a:t>
            </a:r>
            <a:r>
              <a:rPr lang="zh-CN" altLang="en-US" dirty="0">
                <a:solidFill>
                  <a:srgbClr val="C00000"/>
                </a:solidFill>
                <a:latin typeface="Times New Roman" panose="02020603050405020304" pitchFamily="18" charset="0"/>
              </a:rPr>
              <a:t>任意类型</a:t>
            </a:r>
            <a:r>
              <a:rPr lang="zh-CN" altLang="en-US" dirty="0">
                <a:latin typeface="Times New Roman" panose="02020603050405020304" pitchFamily="18" charset="0"/>
              </a:rPr>
              <a:t>的数据。    </a:t>
            </a:r>
            <a:endParaRPr lang="zh-CN" altLang="en-US" dirty="0">
              <a:latin typeface="Times New Roman" panose="02020603050405020304" pitchFamily="18" charset="0"/>
            </a:endParaRPr>
          </a:p>
          <a:p>
            <a:pPr lvl="1">
              <a:lnSpc>
                <a:spcPct val="90000"/>
              </a:lnSpc>
            </a:pPr>
            <a:r>
              <a:rPr lang="zh-CN" altLang="en-US" dirty="0">
                <a:latin typeface="Times New Roman" panose="02020603050405020304" pitchFamily="18" charset="0"/>
              </a:rPr>
              <a:t> 一般格式为</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lvl="1">
              <a:lnSpc>
                <a:spcPct val="90000"/>
              </a:lnSpc>
              <a:buNone/>
            </a:pPr>
            <a:r>
              <a:rPr lang="en-US" altLang="zh-CN" dirty="0">
                <a:latin typeface="Times New Roman" panose="02020603050405020304" pitchFamily="18" charset="0"/>
              </a:rPr>
              <a:t>           </a:t>
            </a:r>
            <a:r>
              <a:rPr lang="en-US" altLang="zh-CN" b="1" dirty="0">
                <a:solidFill>
                  <a:srgbClr val="CC0066"/>
                </a:solidFill>
                <a:latin typeface="Times New Roman" panose="02020603050405020304" pitchFamily="18" charset="0"/>
              </a:rPr>
              <a:t>printf(</a:t>
            </a:r>
            <a:r>
              <a:rPr lang="en-US" altLang="zh-CN" dirty="0">
                <a:latin typeface="Times New Roman" panose="02020603050405020304" pitchFamily="18" charset="0"/>
              </a:rPr>
              <a:t> </a:t>
            </a:r>
            <a:r>
              <a:rPr lang="en-US" altLang="zh-CN" b="1" dirty="0">
                <a:solidFill>
                  <a:srgbClr val="CC0066"/>
                </a:solidFill>
                <a:latin typeface="Times New Roman" panose="02020603050405020304" pitchFamily="18" charset="0"/>
              </a:rPr>
              <a:t>“</a:t>
            </a:r>
            <a:r>
              <a:rPr lang="zh-CN" altLang="en-US" dirty="0">
                <a:latin typeface="Times New Roman" panose="02020603050405020304" pitchFamily="18" charset="0"/>
              </a:rPr>
              <a:t>格式字符串</a:t>
            </a:r>
            <a:r>
              <a:rPr lang="en-US" altLang="zh-CN" b="1" dirty="0">
                <a:solidFill>
                  <a:srgbClr val="CC0066"/>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输出表列 </a:t>
            </a:r>
            <a:r>
              <a:rPr lang="en-US" altLang="zh-CN" b="1" dirty="0">
                <a:solidFill>
                  <a:srgbClr val="CC0066"/>
                </a:solidFill>
                <a:latin typeface="Times New Roman" panose="02020603050405020304" pitchFamily="18" charset="0"/>
              </a:rPr>
              <a:t>)</a:t>
            </a:r>
            <a:r>
              <a:rPr lang="zh-CN" altLang="en-US" b="1" dirty="0">
                <a:solidFill>
                  <a:srgbClr val="CC0066"/>
                </a:solidFill>
                <a:latin typeface="Times New Roman" panose="02020603050405020304" pitchFamily="18" charset="0"/>
              </a:rPr>
              <a:t>；</a:t>
            </a:r>
            <a:endParaRPr lang="zh-CN" altLang="en-US" b="1" dirty="0">
              <a:solidFill>
                <a:srgbClr val="CC0066"/>
              </a:solidFill>
              <a:latin typeface="Times New Roman" panose="02020603050405020304" pitchFamily="18" charset="0"/>
            </a:endParaRPr>
          </a:p>
          <a:p>
            <a:pPr lvl="1">
              <a:lnSpc>
                <a:spcPct val="90000"/>
              </a:lnSpc>
              <a:buNone/>
            </a:pPr>
            <a:endParaRPr lang="en-US" altLang="zh-CN" dirty="0"/>
          </a:p>
          <a:p>
            <a:pPr lvl="1">
              <a:lnSpc>
                <a:spcPct val="90000"/>
              </a:lnSpc>
              <a:buNone/>
            </a:pPr>
            <a:r>
              <a:rPr lang="zh-CN" altLang="en-US" dirty="0"/>
              <a:t>       如：</a:t>
            </a:r>
            <a:r>
              <a:rPr lang="en-US" altLang="zh-CN" dirty="0">
                <a:latin typeface="Times New Roman" panose="02020603050405020304" pitchFamily="18" charset="0"/>
              </a:rPr>
              <a:t>printf(“%d, %f \n”,  a, b+1);</a:t>
            </a:r>
            <a:endParaRPr lang="en-US" altLang="zh-CN" dirty="0">
              <a:latin typeface="Times New Roman" panose="02020603050405020304" pitchFamily="18" charset="0"/>
            </a:endParaRPr>
          </a:p>
          <a:p>
            <a:pPr lvl="1">
              <a:lnSpc>
                <a:spcPct val="90000"/>
              </a:lnSpc>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lvl="1">
              <a:lnSpc>
                <a:spcPct val="90000"/>
              </a:lnSpc>
            </a:pPr>
            <a:r>
              <a:rPr lang="zh-CN" altLang="en-US" dirty="0">
                <a:latin typeface="Times New Roman" panose="02020603050405020304" pitchFamily="18" charset="0"/>
              </a:rPr>
              <a:t>说明：</a:t>
            </a:r>
            <a:endParaRPr lang="zh-CN" altLang="en-US" dirty="0">
              <a:latin typeface="Times New Roman" panose="02020603050405020304" pitchFamily="18" charset="0"/>
            </a:endParaRPr>
          </a:p>
          <a:p>
            <a:pPr lvl="2">
              <a:lnSpc>
                <a:spcPct val="90000"/>
              </a:lnSpc>
            </a:pPr>
            <a:r>
              <a:rPr lang="zh-CN" altLang="en-US" dirty="0">
                <a:latin typeface="Times New Roman" panose="02020603050405020304" pitchFamily="18" charset="0"/>
              </a:rPr>
              <a:t>输出表列如果有多个数据，用逗号分隔</a:t>
            </a:r>
            <a:endParaRPr lang="zh-CN" altLang="en-US" dirty="0">
              <a:latin typeface="Times New Roman" panose="02020603050405020304" pitchFamily="18" charset="0"/>
            </a:endParaRPr>
          </a:p>
          <a:p>
            <a:pPr marL="1371600" lvl="3" indent="0">
              <a:lnSpc>
                <a:spcPct val="90000"/>
              </a:lnSpc>
              <a:buNone/>
            </a:pPr>
            <a:r>
              <a:rPr lang="zh-CN" altLang="en-US" dirty="0">
                <a:latin typeface="Times New Roman" panose="02020603050405020304" pitchFamily="18" charset="0"/>
              </a:rPr>
              <a:t>如：</a:t>
            </a:r>
            <a:r>
              <a:rPr lang="en-US" altLang="zh-CN" dirty="0">
                <a:latin typeface="Times New Roman" panose="02020603050405020304" pitchFamily="18" charset="0"/>
                <a:sym typeface="+mn-ea"/>
              </a:rPr>
              <a:t>a</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b+1</a:t>
            </a:r>
            <a:r>
              <a:rPr lang="zh-CN" altLang="en-US" dirty="0">
                <a:latin typeface="Times New Roman" panose="02020603050405020304" pitchFamily="18" charset="0"/>
                <a:sym typeface="+mn-ea"/>
              </a:rPr>
              <a:t>，</a:t>
            </a:r>
            <a:r>
              <a:rPr lang="en-US" altLang="zh-CN" dirty="0">
                <a:latin typeface="Times New Roman" panose="02020603050405020304" pitchFamily="18" charset="0"/>
              </a:rPr>
              <a:t>3+4</a:t>
            </a:r>
            <a:r>
              <a:rPr lang="zh-CN" altLang="en-US" dirty="0">
                <a:latin typeface="Times New Roman" panose="02020603050405020304" pitchFamily="18" charset="0"/>
              </a:rPr>
              <a:t>， </a:t>
            </a:r>
            <a:r>
              <a:rPr lang="en-US" altLang="zh-CN" dirty="0">
                <a:latin typeface="Times New Roman" panose="02020603050405020304" pitchFamily="18" charset="0"/>
              </a:rPr>
              <a:t>cos(x)</a:t>
            </a:r>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t>格式字符串</a:t>
            </a:r>
            <a:endParaRPr lang="zh-CN" altLang="en-US" dirty="0"/>
          </a:p>
        </p:txBody>
      </p:sp>
      <p:sp>
        <p:nvSpPr>
          <p:cNvPr id="75778" name="Rectangle 3"/>
          <p:cNvSpPr>
            <a:spLocks noGrp="1"/>
          </p:cNvSpPr>
          <p:nvPr>
            <p:ph type="body"/>
          </p:nvPr>
        </p:nvSpPr>
        <p:spPr>
          <a:xfrm>
            <a:off x="467043" y="1484630"/>
            <a:ext cx="8229600" cy="5026025"/>
          </a:xfrm>
        </p:spPr>
        <p:txBody>
          <a:bodyPr vert="horz" wrap="square" lIns="91440" tIns="45720" rIns="91440" bIns="45720" anchor="t" anchorCtr="0"/>
          <a:p>
            <a:pPr>
              <a:lnSpc>
                <a:spcPct val="80000"/>
              </a:lnSpc>
            </a:pPr>
            <a:r>
              <a:rPr lang="en-US" altLang="zh-CN" sz="2800" b="1" dirty="0">
                <a:solidFill>
                  <a:schemeClr val="tx1"/>
                </a:solidFill>
                <a:latin typeface="Times New Roman" panose="02020603050405020304" pitchFamily="18" charset="0"/>
                <a:cs typeface="Times New Roman" panose="02020603050405020304" pitchFamily="18" charset="0"/>
              </a:rPr>
              <a:t>printf(</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rgbClr val="C00000"/>
                </a:solidFill>
                <a:latin typeface="Times New Roman" panose="02020603050405020304" pitchFamily="18" charset="0"/>
                <a:cs typeface="Times New Roman" panose="02020603050405020304" pitchFamily="18" charset="0"/>
              </a:rPr>
              <a:t>格式字符串</a:t>
            </a:r>
            <a:r>
              <a:rPr lang="en-US" altLang="zh-CN" sz="2800" b="1"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输出表列</a:t>
            </a:r>
            <a:r>
              <a:rPr lang="zh-CN" altLang="en-US" sz="2800" dirty="0">
                <a:solidFill>
                  <a:schemeClr val="tx1"/>
                </a:solidFill>
                <a:latin typeface="Times New Roman" panose="02020603050405020304" pitchFamily="18" charset="0"/>
                <a:cs typeface="Times New Roman" panose="02020603050405020304" pitchFamily="18" charset="0"/>
              </a:rPr>
              <a:t> </a:t>
            </a:r>
            <a:r>
              <a:rPr lang="en-US" altLang="zh-CN" sz="2800" b="1" dirty="0">
                <a:solidFill>
                  <a:schemeClr val="tx1"/>
                </a:solidFill>
                <a:latin typeface="Times New Roman" panose="02020603050405020304" pitchFamily="18" charset="0"/>
                <a:cs typeface="Times New Roman" panose="02020603050405020304" pitchFamily="18" charset="0"/>
              </a:rPr>
              <a:t>)</a:t>
            </a:r>
            <a:r>
              <a:rPr lang="zh-CN" altLang="en-US"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rgbClr val="CC0066"/>
              </a:solidFill>
              <a:latin typeface="Times New Roman" panose="02020603050405020304" pitchFamily="18" charset="0"/>
              <a:cs typeface="Times New Roman" panose="02020603050405020304" pitchFamily="18" charset="0"/>
            </a:endParaRPr>
          </a:p>
          <a:p>
            <a:pPr>
              <a:lnSpc>
                <a:spcPct val="80000"/>
              </a:lnSpc>
            </a:pPr>
            <a:endParaRPr lang="zh-CN" altLang="en-US" sz="2800" b="1" dirty="0">
              <a:solidFill>
                <a:srgbClr val="CC0066"/>
              </a:solidFill>
              <a:latin typeface="Times New Roman" panose="02020603050405020304" pitchFamily="18" charset="0"/>
              <a:cs typeface="Times New Roman" panose="02020603050405020304" pitchFamily="18" charset="0"/>
            </a:endParaRPr>
          </a:p>
          <a:p>
            <a:pPr>
              <a:lnSpc>
                <a:spcPct val="80000"/>
              </a:lnSpc>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如：</a:t>
            </a:r>
            <a:r>
              <a:rPr lang="en-US" altLang="zh-CN" sz="2800" dirty="0">
                <a:latin typeface="Times New Roman" panose="02020603050405020304" pitchFamily="18" charset="0"/>
                <a:cs typeface="Times New Roman" panose="02020603050405020304" pitchFamily="18" charset="0"/>
              </a:rPr>
              <a:t>printf(“</a:t>
            </a:r>
            <a:r>
              <a:rPr lang="en-US" altLang="zh-CN" sz="2800" dirty="0">
                <a:solidFill>
                  <a:srgbClr val="C00000"/>
                </a:solidFill>
                <a:latin typeface="Times New Roman" panose="02020603050405020304" pitchFamily="18" charset="0"/>
                <a:cs typeface="Times New Roman" panose="02020603050405020304" pitchFamily="18" charset="0"/>
              </a:rPr>
              <a:t>%d, %f \n</a:t>
            </a:r>
            <a:r>
              <a:rPr lang="en-US" altLang="zh-CN" sz="2800" dirty="0">
                <a:latin typeface="Times New Roman" panose="02020603050405020304" pitchFamily="18" charset="0"/>
                <a:cs typeface="Times New Roman" panose="02020603050405020304" pitchFamily="18" charset="0"/>
              </a:rPr>
              <a:t>”,  a, b+1);</a:t>
            </a:r>
            <a:endParaRPr lang="en-US" altLang="zh-CN" sz="2800" dirty="0">
              <a:latin typeface="Times New Roman" panose="02020603050405020304" pitchFamily="18" charset="0"/>
              <a:cs typeface="Times New Roman" panose="02020603050405020304" pitchFamily="18" charset="0"/>
            </a:endParaRPr>
          </a:p>
          <a:p>
            <a:pPr>
              <a:lnSpc>
                <a:spcPct val="80000"/>
              </a:lnSpc>
              <a:buNone/>
            </a:pPr>
            <a:endParaRPr lang="zh-CN" altLang="en-US" sz="2800" b="1" dirty="0">
              <a:solidFill>
                <a:srgbClr val="FF0000"/>
              </a:solidFill>
              <a:latin typeface="Times New Roman" panose="02020603050405020304" pitchFamily="18" charset="0"/>
              <a:cs typeface="Times New Roman" panose="02020603050405020304" pitchFamily="18" charset="0"/>
            </a:endParaRPr>
          </a:p>
          <a:p>
            <a:pPr>
              <a:lnSpc>
                <a:spcPct val="80000"/>
              </a:lnSpc>
            </a:pPr>
            <a:r>
              <a:rPr lang="zh-CN" altLang="en-US" sz="2800" b="1" dirty="0">
                <a:solidFill>
                  <a:srgbClr val="C00000"/>
                </a:solidFill>
                <a:latin typeface="Times New Roman" panose="02020603050405020304" pitchFamily="18" charset="0"/>
                <a:cs typeface="Times New Roman" panose="02020603050405020304" pitchFamily="18" charset="0"/>
              </a:rPr>
              <a:t>格式字符串</a:t>
            </a:r>
            <a:r>
              <a:rPr lang="zh-CN" altLang="en-US" sz="2800" dirty="0">
                <a:latin typeface="Times New Roman" panose="02020603050405020304" pitchFamily="18" charset="0"/>
                <a:cs typeface="Times New Roman" panose="02020603050405020304" pitchFamily="18" charset="0"/>
              </a:rPr>
              <a:t>是用双引号括起来的字符串</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包括两种信息</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lnSpc>
                <a:spcPct val="80000"/>
              </a:lnSpc>
            </a:pPr>
            <a:r>
              <a:rPr lang="zh-CN" altLang="en-US" sz="2400" b="1" dirty="0">
                <a:solidFill>
                  <a:srgbClr val="CC3300"/>
                </a:solidFill>
                <a:latin typeface="Times New Roman" panose="02020603050405020304" pitchFamily="18" charset="0"/>
                <a:cs typeface="Times New Roman" panose="02020603050405020304" pitchFamily="18" charset="0"/>
              </a:rPr>
              <a:t>格式说明符</a:t>
            </a:r>
            <a:r>
              <a:rPr lang="en-US" altLang="zh-CN" sz="2400" b="1" dirty="0">
                <a:solidFill>
                  <a:srgbClr val="CC3300"/>
                </a:solidFill>
                <a:latin typeface="Times New Roman" panose="02020603050405020304" pitchFamily="18" charset="0"/>
                <a:cs typeface="Times New Roman" panose="02020603050405020304" pitchFamily="18" charset="0"/>
              </a:rPr>
              <a:t>:</a:t>
            </a:r>
            <a:endParaRPr lang="en-US" altLang="zh-CN" sz="2400" b="1" dirty="0">
              <a:solidFill>
                <a:srgbClr val="CC3300"/>
              </a:solidFill>
              <a:latin typeface="Times New Roman" panose="02020603050405020304" pitchFamily="18" charset="0"/>
              <a:cs typeface="Times New Roman" panose="02020603050405020304" pitchFamily="18" charset="0"/>
            </a:endParaRPr>
          </a:p>
          <a:p>
            <a:pPr lvl="2">
              <a:lnSpc>
                <a:spcPct val="80000"/>
              </a:lnSpc>
            </a:pPr>
            <a:r>
              <a:rPr lang="zh-CN" altLang="en-US" sz="2000" dirty="0">
                <a:latin typeface="Times New Roman" panose="02020603050405020304" pitchFamily="18" charset="0"/>
                <a:cs typeface="Times New Roman" panose="02020603050405020304" pitchFamily="18" charset="0"/>
              </a:rPr>
              <a:t>由</a:t>
            </a:r>
            <a:r>
              <a:rPr lang="en-US" altLang="zh-CN" sz="2000" dirty="0">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和格式字符组成</a:t>
            </a:r>
            <a:endParaRPr lang="en-US" altLang="zh-CN" sz="2000" dirty="0">
              <a:latin typeface="Times New Roman" panose="02020603050405020304" pitchFamily="18" charset="0"/>
              <a:cs typeface="Times New Roman" panose="02020603050405020304" pitchFamily="18" charset="0"/>
            </a:endParaRPr>
          </a:p>
          <a:p>
            <a:pPr lvl="2">
              <a:lnSpc>
                <a:spcPct val="80000"/>
              </a:lnSpc>
            </a:pPr>
            <a:r>
              <a:rPr lang="zh-CN" altLang="en-US" sz="2000" dirty="0">
                <a:latin typeface="Times New Roman" panose="02020603050405020304" pitchFamily="18" charset="0"/>
                <a:cs typeface="Times New Roman" panose="02020603050405020304" pitchFamily="18" charset="0"/>
              </a:rPr>
              <a:t>如</a:t>
            </a:r>
            <a:r>
              <a:rPr lang="en-US" altLang="zh-CN" sz="2000" dirty="0">
                <a:latin typeface="Times New Roman" panose="02020603050405020304" pitchFamily="18" charset="0"/>
                <a:cs typeface="Times New Roman" panose="02020603050405020304" pitchFamily="18" charset="0"/>
              </a:rPr>
              <a:t>: %d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等，用来控制对应表达式的输出格式 </a:t>
            </a:r>
            <a:endParaRPr lang="zh-CN" altLang="en-US" sz="2000" dirty="0">
              <a:latin typeface="Times New Roman" panose="02020603050405020304" pitchFamily="18" charset="0"/>
              <a:cs typeface="Times New Roman" panose="02020603050405020304" pitchFamily="18" charset="0"/>
            </a:endParaRPr>
          </a:p>
          <a:p>
            <a:pPr lvl="2">
              <a:lnSpc>
                <a:spcPct val="80000"/>
              </a:lnSpc>
            </a:pPr>
            <a:endParaRPr lang="zh-CN" altLang="en-US" sz="2000" dirty="0">
              <a:latin typeface="Times New Roman" panose="02020603050405020304" pitchFamily="18" charset="0"/>
              <a:cs typeface="Times New Roman" panose="02020603050405020304" pitchFamily="18" charset="0"/>
            </a:endParaRPr>
          </a:p>
          <a:p>
            <a:pPr lvl="1">
              <a:lnSpc>
                <a:spcPct val="80000"/>
              </a:lnSpc>
            </a:pPr>
            <a:r>
              <a:rPr lang="zh-CN" altLang="en-US" sz="2400" b="1" dirty="0">
                <a:solidFill>
                  <a:srgbClr val="CC3300"/>
                </a:solidFill>
                <a:latin typeface="Times New Roman" panose="02020603050405020304" pitchFamily="18" charset="0"/>
                <a:cs typeface="Times New Roman" panose="02020603050405020304" pitchFamily="18" charset="0"/>
              </a:rPr>
              <a:t>普通字符</a:t>
            </a:r>
            <a:r>
              <a:rPr lang="en-US" altLang="zh-CN" sz="2400" b="1" dirty="0">
                <a:solidFill>
                  <a:srgbClr val="CC3300"/>
                </a:solidFill>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按照原样输出到终端上</a:t>
            </a:r>
            <a:endParaRPr lang="zh-CN" altLang="en-US" sz="2400" dirty="0">
              <a:latin typeface="Times New Roman" panose="02020603050405020304" pitchFamily="18" charset="0"/>
              <a:cs typeface="Times New Roman" panose="02020603050405020304" pitchFamily="18" charset="0"/>
            </a:endParaRPr>
          </a:p>
          <a:p>
            <a:pPr lvl="2">
              <a:lnSpc>
                <a:spcPct val="80000"/>
              </a:lnSpc>
            </a:pPr>
            <a:r>
              <a:rPr lang="zh-CN" altLang="en-US" sz="2000" dirty="0">
                <a:latin typeface="Times New Roman" panose="02020603050405020304" pitchFamily="18" charset="0"/>
                <a:cs typeface="Times New Roman" panose="02020603050405020304" pitchFamily="18" charset="0"/>
              </a:rPr>
              <a:t> 如</a:t>
            </a:r>
            <a:r>
              <a:rPr lang="en-US" altLang="zh-CN" sz="2000" dirty="0">
                <a:latin typeface="Times New Roman" panose="02020603050405020304" pitchFamily="18" charset="0"/>
                <a:cs typeface="Times New Roman" panose="02020603050405020304" pitchFamily="18" charset="0"/>
              </a:rPr>
              <a:t>: printf( “My name is Shun_Jun” )</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lvl="2">
              <a:lnSpc>
                <a:spcPct val="80000"/>
              </a:lnSpc>
            </a:pPr>
            <a:r>
              <a:rPr lang="zh-CN" altLang="en-US" sz="2000" dirty="0">
                <a:latin typeface="Times New Roman" panose="02020603050405020304" pitchFamily="18" charset="0"/>
                <a:cs typeface="Times New Roman" panose="02020603050405020304" pitchFamily="18" charset="0"/>
              </a:rPr>
              <a:t>在屏幕上输出</a:t>
            </a:r>
            <a:r>
              <a:rPr lang="en-US" altLang="zh-CN" sz="2000" dirty="0">
                <a:latin typeface="Times New Roman" panose="02020603050405020304" pitchFamily="18" charset="0"/>
                <a:cs typeface="Times New Roman" panose="02020603050405020304" pitchFamily="18" charset="0"/>
              </a:rPr>
              <a:t>:  My name is Shun_Jun</a:t>
            </a:r>
            <a:endParaRPr lang="zh-CN" alt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latin typeface="黑体" panose="02010609060101010101" pitchFamily="49" charset="-122"/>
              </a:rPr>
              <a:t>常用格式说明符</a:t>
            </a:r>
            <a:endParaRPr lang="zh-CN" altLang="en-US" dirty="0">
              <a:latin typeface="黑体" panose="02010609060101010101" pitchFamily="49" charset="-122"/>
            </a:endParaRPr>
          </a:p>
        </p:txBody>
      </p:sp>
      <p:sp>
        <p:nvSpPr>
          <p:cNvPr id="76802" name="Rectangle 3"/>
          <p:cNvSpPr>
            <a:spLocks noGrp="1"/>
          </p:cNvSpPr>
          <p:nvPr>
            <p:ph type="body"/>
          </p:nvPr>
        </p:nvSpPr>
        <p:spPr>
          <a:xfrm>
            <a:off x="684213" y="1744663"/>
            <a:ext cx="8064500" cy="4256087"/>
          </a:xfrm>
        </p:spPr>
        <p:txBody>
          <a:bodyPr vert="horz" wrap="square" lIns="91440" tIns="45720" rIns="91440" bIns="45720" anchor="t" anchorCtr="0"/>
          <a:p>
            <a:pPr>
              <a:lnSpc>
                <a:spcPct val="90000"/>
              </a:lnSpc>
            </a:pPr>
            <a:r>
              <a:rPr lang="en-US" altLang="zh-CN" sz="2800" b="1" dirty="0">
                <a:solidFill>
                  <a:srgbClr val="CC0066"/>
                </a:solidFill>
                <a:latin typeface="Times New Roman" panose="02020603050405020304" pitchFamily="18" charset="0"/>
              </a:rPr>
              <a:t>%d</a:t>
            </a:r>
            <a:r>
              <a:rPr lang="zh-CN" altLang="en-US" sz="2800" b="1" dirty="0">
                <a:latin typeface="Times New Roman" panose="02020603050405020304" pitchFamily="18" charset="0"/>
              </a:rPr>
              <a:t>：将值按照</a:t>
            </a:r>
            <a:r>
              <a:rPr lang="zh-CN" altLang="en-US" sz="2800" b="1" dirty="0">
                <a:solidFill>
                  <a:srgbClr val="FF0000"/>
                </a:solidFill>
                <a:latin typeface="Times New Roman" panose="02020603050405020304" pitchFamily="18" charset="0"/>
              </a:rPr>
              <a:t>十进制整数</a:t>
            </a:r>
            <a:r>
              <a:rPr lang="zh-CN" altLang="en-US" sz="2800" b="1" dirty="0">
                <a:latin typeface="Times New Roman" panose="02020603050405020304" pitchFamily="18" charset="0"/>
              </a:rPr>
              <a:t>方式输出</a:t>
            </a:r>
            <a:endParaRPr lang="zh-CN" altLang="en-US" sz="2800" b="1" dirty="0">
              <a:latin typeface="Times New Roman" panose="02020603050405020304" pitchFamily="18" charset="0"/>
            </a:endParaRPr>
          </a:p>
          <a:p>
            <a:pPr>
              <a:lnSpc>
                <a:spcPct val="90000"/>
              </a:lnSpc>
            </a:pPr>
            <a:endParaRPr lang="zh-CN" altLang="en-US" sz="2800" b="1" dirty="0">
              <a:latin typeface="Times New Roman" panose="02020603050405020304" pitchFamily="18" charset="0"/>
            </a:endParaRPr>
          </a:p>
          <a:p>
            <a:pPr>
              <a:lnSpc>
                <a:spcPct val="90000"/>
              </a:lnSpc>
            </a:pPr>
            <a:r>
              <a:rPr lang="en-US" altLang="zh-CN" sz="2800" b="1" dirty="0">
                <a:solidFill>
                  <a:srgbClr val="CC0066"/>
                </a:solidFill>
                <a:latin typeface="Times New Roman" panose="02020603050405020304" pitchFamily="18" charset="0"/>
              </a:rPr>
              <a:t>%c</a:t>
            </a:r>
            <a:r>
              <a:rPr lang="zh-CN" altLang="en-US" sz="2800" b="1" dirty="0">
                <a:latin typeface="Times New Roman" panose="02020603050405020304" pitchFamily="18" charset="0"/>
              </a:rPr>
              <a:t>： 将值按照</a:t>
            </a:r>
            <a:r>
              <a:rPr lang="zh-CN" altLang="en-US" sz="2800" b="1" dirty="0">
                <a:solidFill>
                  <a:srgbClr val="FF0000"/>
                </a:solidFill>
                <a:latin typeface="Times New Roman" panose="02020603050405020304" pitchFamily="18" charset="0"/>
              </a:rPr>
              <a:t>字符</a:t>
            </a:r>
            <a:r>
              <a:rPr lang="zh-CN" altLang="en-US" sz="2800" b="1" dirty="0">
                <a:latin typeface="Times New Roman" panose="02020603050405020304" pitchFamily="18" charset="0"/>
              </a:rPr>
              <a:t>方式输出</a:t>
            </a:r>
            <a:endParaRPr lang="en-US" altLang="zh-CN" sz="2800" b="1" dirty="0">
              <a:latin typeface="Times New Roman" panose="02020603050405020304" pitchFamily="18" charset="0"/>
            </a:endParaRPr>
          </a:p>
          <a:p>
            <a:pPr>
              <a:lnSpc>
                <a:spcPct val="90000"/>
              </a:lnSpc>
            </a:pPr>
            <a:endParaRPr lang="zh-CN" altLang="en-US" sz="2800" b="1" dirty="0">
              <a:latin typeface="Times New Roman" panose="02020603050405020304" pitchFamily="18" charset="0"/>
            </a:endParaRPr>
          </a:p>
          <a:p>
            <a:pPr>
              <a:lnSpc>
                <a:spcPct val="90000"/>
              </a:lnSpc>
            </a:pPr>
            <a:r>
              <a:rPr lang="en-US" altLang="zh-CN" sz="2800" b="1" dirty="0">
                <a:solidFill>
                  <a:srgbClr val="CC0066"/>
                </a:solidFill>
                <a:latin typeface="Times New Roman" panose="02020603050405020304" pitchFamily="18" charset="0"/>
              </a:rPr>
              <a:t>%s</a:t>
            </a:r>
            <a:r>
              <a:rPr lang="zh-CN" altLang="en-US" sz="2800" b="1" dirty="0">
                <a:latin typeface="Times New Roman" panose="02020603050405020304" pitchFamily="18" charset="0"/>
              </a:rPr>
              <a:t>： 输出一个字符串</a:t>
            </a:r>
            <a:endParaRPr lang="en-US" altLang="zh-CN" sz="2800" b="1" dirty="0">
              <a:latin typeface="Times New Roman" panose="02020603050405020304" pitchFamily="18" charset="0"/>
            </a:endParaRPr>
          </a:p>
          <a:p>
            <a:pPr>
              <a:lnSpc>
                <a:spcPct val="90000"/>
              </a:lnSpc>
            </a:pPr>
            <a:endParaRPr lang="zh-CN" altLang="en-US" sz="2800" b="1" dirty="0">
              <a:latin typeface="Times New Roman" panose="02020603050405020304" pitchFamily="18" charset="0"/>
            </a:endParaRPr>
          </a:p>
          <a:p>
            <a:pPr>
              <a:lnSpc>
                <a:spcPct val="90000"/>
              </a:lnSpc>
            </a:pPr>
            <a:r>
              <a:rPr lang="en-US" altLang="zh-CN" sz="2800" b="1" dirty="0">
                <a:solidFill>
                  <a:srgbClr val="CC0066"/>
                </a:solidFill>
                <a:latin typeface="Times New Roman" panose="02020603050405020304" pitchFamily="18" charset="0"/>
              </a:rPr>
              <a:t>%f </a:t>
            </a:r>
            <a:r>
              <a:rPr lang="zh-CN" altLang="en-US" sz="2800" b="1" dirty="0">
                <a:latin typeface="Times New Roman" panose="02020603050405020304" pitchFamily="18" charset="0"/>
              </a:rPr>
              <a:t>：将值按照</a:t>
            </a:r>
            <a:r>
              <a:rPr lang="zh-CN" altLang="en-US" sz="2800" b="1" dirty="0">
                <a:solidFill>
                  <a:srgbClr val="FF0000"/>
                </a:solidFill>
                <a:latin typeface="Times New Roman" panose="02020603050405020304" pitchFamily="18" charset="0"/>
              </a:rPr>
              <a:t>实数</a:t>
            </a:r>
            <a:r>
              <a:rPr lang="en-US" altLang="en-US"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小数</a:t>
            </a:r>
            <a:r>
              <a:rPr lang="en-US" altLang="zh-CN" sz="2800" b="1" dirty="0">
                <a:solidFill>
                  <a:srgbClr val="FF0000"/>
                </a:solidFill>
                <a:latin typeface="Times New Roman" panose="02020603050405020304" pitchFamily="18" charset="0"/>
              </a:rPr>
              <a:t>)</a:t>
            </a:r>
            <a:r>
              <a:rPr lang="zh-CN" altLang="en-US" sz="2800" b="1" dirty="0">
                <a:latin typeface="Times New Roman" panose="02020603050405020304" pitchFamily="18" charset="0"/>
              </a:rPr>
              <a:t>方式输出</a:t>
            </a:r>
            <a:endParaRPr lang="en-US" altLang="zh-CN" sz="2800" b="1" dirty="0">
              <a:latin typeface="Times New Roman" panose="02020603050405020304" pitchFamily="18" charset="0"/>
            </a:endParaRPr>
          </a:p>
          <a:p>
            <a:pPr>
              <a:lnSpc>
                <a:spcPct val="90000"/>
              </a:lnSpc>
              <a:buNone/>
            </a:pP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a:p>
            <a:pPr>
              <a:lnSpc>
                <a:spcPct val="90000"/>
              </a:lnSpc>
            </a:pPr>
            <a:r>
              <a:rPr lang="en-US" altLang="zh-CN" sz="2800" b="1" dirty="0">
                <a:solidFill>
                  <a:srgbClr val="CC0066"/>
                </a:solidFill>
                <a:latin typeface="Times New Roman" panose="02020603050405020304" pitchFamily="18" charset="0"/>
              </a:rPr>
              <a:t>%%</a:t>
            </a:r>
            <a:r>
              <a:rPr lang="zh-CN" altLang="en-US" sz="2800" b="1" dirty="0">
                <a:latin typeface="Times New Roman" panose="02020603050405020304" pitchFamily="18" charset="0"/>
              </a:rPr>
              <a:t>： 用于输出</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a:p>
            <a:pPr>
              <a:lnSpc>
                <a:spcPct val="90000"/>
              </a:lnSpc>
            </a:pPr>
            <a:endParaRPr lang="zh-CN" altLang="en-US" sz="2800" b="1"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t>定义变量</a:t>
            </a:r>
            <a:endParaRPr lang="zh-CN" altLang="en-US" dirty="0"/>
          </a:p>
        </p:txBody>
      </p:sp>
      <p:sp>
        <p:nvSpPr>
          <p:cNvPr id="53250" name="Rectangle 3"/>
          <p:cNvSpPr>
            <a:spLocks noGrp="1"/>
          </p:cNvSpPr>
          <p:nvPr>
            <p:ph type="body"/>
          </p:nvPr>
        </p:nvSpPr>
        <p:spPr>
          <a:xfrm>
            <a:off x="467043" y="1340803"/>
            <a:ext cx="8229600" cy="1317625"/>
          </a:xfrm>
        </p:spPr>
        <p:txBody>
          <a:bodyPr vert="horz" wrap="square" lIns="91440" tIns="45720" rIns="91440" bIns="45720" anchor="t" anchorCtr="0"/>
          <a:p>
            <a:pPr defTabSz="914400" latinLnBrk="0">
              <a:lnSpc>
                <a:spcPct val="100000"/>
              </a:lnSpc>
              <a:buClrTx/>
              <a:buSzTx/>
            </a:pPr>
            <a:r>
              <a:rPr lang="zh-CN" altLang="en-US" b="1" baseline="0" dirty="0">
                <a:latin typeface="Times New Roman" panose="02020603050405020304" pitchFamily="18" charset="0"/>
              </a:rPr>
              <a:t>定义方式</a:t>
            </a:r>
            <a:endParaRPr lang="zh-CN" altLang="en-US" b="1" baseline="0" dirty="0">
              <a:latin typeface="Times New Roman" panose="02020603050405020304" pitchFamily="18" charset="0"/>
            </a:endParaRPr>
          </a:p>
          <a:p>
            <a:pPr lvl="1" defTabSz="914400" latinLnBrk="0">
              <a:lnSpc>
                <a:spcPct val="100000"/>
              </a:lnSpc>
              <a:buClrTx/>
            </a:pPr>
            <a:r>
              <a:rPr lang="zh-CN" altLang="en-US" baseline="0" dirty="0">
                <a:latin typeface="Times New Roman" panose="02020603050405020304" pitchFamily="18" charset="0"/>
              </a:rPr>
              <a:t>&lt;数据类型&gt;  &lt;变量名表&gt;；</a:t>
            </a:r>
            <a:endParaRPr lang="zh-CN" altLang="en-US" baseline="0" dirty="0">
              <a:latin typeface="Times New Roman" panose="02020603050405020304" pitchFamily="18" charset="0"/>
            </a:endParaRPr>
          </a:p>
          <a:p>
            <a:pPr lvl="1" defTabSz="914400" latinLnBrk="0">
              <a:lnSpc>
                <a:spcPct val="100000"/>
              </a:lnSpc>
              <a:buClrTx/>
            </a:pPr>
            <a:endParaRPr lang="zh-CN" altLang="en-US" baseline="0" dirty="0">
              <a:latin typeface="Times New Roman" panose="02020603050405020304" pitchFamily="18" charset="0"/>
              <a:ea typeface="Times New Roman" panose="02020603050405020304" pitchFamily="18" charset="0"/>
            </a:endParaRPr>
          </a:p>
        </p:txBody>
      </p:sp>
      <p:sp>
        <p:nvSpPr>
          <p:cNvPr id="53251" name="Rectangle 3"/>
          <p:cNvSpPr>
            <a:spLocks noGrp="1"/>
          </p:cNvSpPr>
          <p:nvPr/>
        </p:nvSpPr>
        <p:spPr>
          <a:xfrm>
            <a:off x="830263" y="3582988"/>
            <a:ext cx="8229600" cy="4594225"/>
          </a:xfrm>
          <a:prstGeom prst="rect">
            <a:avLst/>
          </a:prstGeom>
          <a:noFill/>
          <a:ln w="9525">
            <a:noFill/>
          </a:ln>
        </p:spPr>
        <p:txBody>
          <a:bodyPr wrap="square" lIns="91440" tIns="45720" rIns="91440" bIns="45720" anchor="t" anchorCtr="0"/>
          <a:p>
            <a:pPr lvl="2" indent="0" algn="l" rtl="0" eaLnBrk="0" fontAlgn="base" latinLnBrk="0" hangingPunct="0">
              <a:lnSpc>
                <a:spcPct val="100000"/>
              </a:lnSpc>
              <a:spcBef>
                <a:spcPct val="20000"/>
              </a:spcBef>
              <a:spcAft>
                <a:spcPct val="0"/>
              </a:spcAft>
              <a:buClrTx/>
              <a:buSzTx/>
              <a:buNone/>
            </a:pPr>
            <a:endParaRPr lang="zh-CN" altLang="en-US" sz="2800" u="none" baseline="0" dirty="0">
              <a:solidFill>
                <a:schemeClr val="tx1"/>
              </a:solidFill>
              <a:latin typeface="Times New Roman" panose="02020603050405020304" pitchFamily="18" charset="0"/>
              <a:ea typeface="Times New Roman" panose="02020603050405020304" pitchFamily="18" charset="0"/>
            </a:endParaRPr>
          </a:p>
        </p:txBody>
      </p:sp>
      <p:sp>
        <p:nvSpPr>
          <p:cNvPr id="4" name="Rectangle 3"/>
          <p:cNvSpPr>
            <a:spLocks noGrp="1"/>
          </p:cNvSpPr>
          <p:nvPr/>
        </p:nvSpPr>
        <p:spPr>
          <a:xfrm>
            <a:off x="1043305" y="2658745"/>
            <a:ext cx="2883535" cy="184086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黑体" panose="02010609060101010101" pitchFamily="49" charset="-122"/>
              </a:defRPr>
            </a:lvl5pPr>
            <a:lvl6pPr marL="25146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anose="05000000000000000000" pitchFamily="2" charset="2"/>
              <a:buChar char="§"/>
              <a:defRPr sz="2000">
                <a:solidFill>
                  <a:schemeClr val="tx1"/>
                </a:solidFill>
                <a:latin typeface="+mn-lt"/>
              </a:defRPr>
            </a:lvl9pPr>
          </a:lstStyle>
          <a:p>
            <a:pPr marL="0" marR="0" lvl="2"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lang="en-US" altLang="zh-CN" sz="2800" strike="noStrike" noProof="1" dirty="0">
                <a:solidFill>
                  <a:srgbClr val="C00000"/>
                </a:solidFill>
                <a:latin typeface="Times New Roman" panose="02020603050405020304" pitchFamily="18" charset="0"/>
                <a:ea typeface="宋体" panose="02010600030101010101" pitchFamily="2" charset="-122"/>
                <a:cs typeface="+mn-cs"/>
                <a:sym typeface="+mn-ea"/>
              </a:rPr>
              <a:t>int </a:t>
            </a:r>
            <a:r>
              <a:rPr lang="en-US" altLang="zh-CN" sz="2800" strike="noStrike" noProof="1" dirty="0">
                <a:latin typeface="Times New Roman" panose="02020603050405020304" pitchFamily="18" charset="0"/>
                <a:ea typeface="宋体" panose="02010600030101010101" pitchFamily="2" charset="-122"/>
                <a:cs typeface="+mn-cs"/>
                <a:sym typeface="+mn-ea"/>
              </a:rPr>
              <a:t>deno, sign; </a:t>
            </a:r>
            <a:endParaRPr lang="en-US" altLang="zh-CN" sz="2800" strike="noStrike" noProof="1" dirty="0">
              <a:latin typeface="Times New Roman" panose="02020603050405020304" pitchFamily="18" charset="0"/>
              <a:ea typeface="宋体" panose="02010600030101010101" pitchFamily="2" charset="-122"/>
              <a:cs typeface="+mn-cs"/>
              <a:sym typeface="+mn-ea"/>
            </a:endParaRPr>
          </a:p>
          <a:p>
            <a:pPr marL="0" marR="0" lvl="2"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lang="en-US" altLang="zh-CN" sz="2800" strike="noStrike" kern="0" noProof="1" dirty="0">
                <a:solidFill>
                  <a:srgbClr val="C00000"/>
                </a:solidFill>
                <a:latin typeface="Times New Roman" panose="02020603050405020304" pitchFamily="18" charset="0"/>
                <a:ea typeface="黑体" panose="02010609060101010101" pitchFamily="49" charset="-122"/>
                <a:cs typeface="+mn-ea"/>
                <a:sym typeface="+mn-ea"/>
              </a:rPr>
              <a:t>char </a:t>
            </a:r>
            <a:r>
              <a:rPr lang="en-US" altLang="zh-CN" sz="2800" strike="noStrike" kern="0" noProof="1" dirty="0">
                <a:latin typeface="Times New Roman" panose="02020603050405020304" pitchFamily="18" charset="0"/>
                <a:ea typeface="黑体" panose="02010609060101010101" pitchFamily="49" charset="-122"/>
                <a:cs typeface="+mn-ea"/>
                <a:sym typeface="+mn-ea"/>
              </a:rPr>
              <a:t>a,b;  </a:t>
            </a:r>
            <a:endParaRPr lang="zh-CN" altLang="en-US" sz="2800" strike="noStrike" kern="0" noProof="1" dirty="0">
              <a:solidFill>
                <a:srgbClr val="CC0000"/>
              </a:solidFill>
              <a:latin typeface="Times New Roman" panose="02020603050405020304" pitchFamily="18" charset="0"/>
              <a:ea typeface="黑体" panose="02010609060101010101" pitchFamily="49" charset="-122"/>
              <a:cs typeface="+mn-ea"/>
              <a:sym typeface="+mn-ea"/>
            </a:endParaRPr>
          </a:p>
          <a:p>
            <a:pPr marL="0" marR="0" lvl="2"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lang="en-US" altLang="zh-CN" sz="2800" dirty="0">
                <a:solidFill>
                  <a:srgbClr val="C00000"/>
                </a:solidFill>
                <a:latin typeface="Times New Roman" panose="02020603050405020304" pitchFamily="18" charset="0"/>
                <a:ea typeface="宋体" panose="02010600030101010101" pitchFamily="2" charset="-122"/>
                <a:sym typeface="+mn-ea"/>
              </a:rPr>
              <a:t>float </a:t>
            </a:r>
            <a:r>
              <a:rPr lang="en-US" altLang="zh-CN" sz="2800" dirty="0">
                <a:latin typeface="Times New Roman" panose="02020603050405020304" pitchFamily="18" charset="0"/>
                <a:ea typeface="宋体" panose="02010600030101010101" pitchFamily="2" charset="-122"/>
                <a:sym typeface="+mn-ea"/>
              </a:rPr>
              <a:t>sum, term;  </a:t>
            </a:r>
            <a:endParaRPr kumimoji="0" lang="zh-CN" altLang="en-US" sz="2800" i="0" u="none" strike="noStrike" kern="0" cap="none" spc="0" normalizeH="0" baseline="0" noProof="1" dirty="0">
              <a:solidFill>
                <a:srgbClr val="CC0000"/>
              </a:solidFill>
              <a:latin typeface="Times New Roman" panose="02020603050405020304" pitchFamily="18" charset="0"/>
              <a:ea typeface="黑体" panose="02010609060101010101" pitchFamily="49" charset="-122"/>
              <a:cs typeface="+mn-ea"/>
            </a:endParaRPr>
          </a:p>
          <a:p>
            <a:pPr marL="914400" marR="0" lvl="2"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lang="en-US" altLang="zh-CN" sz="2800" strike="noStrike" noProof="1" dirty="0">
                <a:latin typeface="Times New Roman" panose="02020603050405020304" pitchFamily="18" charset="0"/>
                <a:ea typeface="宋体" panose="02010600030101010101" pitchFamily="2" charset="-122"/>
                <a:cs typeface="+mn-cs"/>
                <a:sym typeface="+mn-ea"/>
              </a:rPr>
              <a:t>   </a:t>
            </a:r>
            <a:endParaRPr lang="en-US" altLang="zh-CN" sz="2800" strike="noStrike" noProof="1" dirty="0">
              <a:latin typeface="Times New Roman" panose="02020603050405020304" pitchFamily="18" charset="0"/>
              <a:ea typeface="宋体" panose="02010600030101010101" pitchFamily="2" charset="-122"/>
            </a:endParaRPr>
          </a:p>
          <a:p>
            <a:pPr marL="914400" marR="0" lvl="2"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i="0" u="none" strike="noStrike" kern="0" cap="none" spc="0" normalizeH="0" baseline="0" noProof="1" dirty="0">
              <a:solidFill>
                <a:schemeClr val="tx1"/>
              </a:solidFill>
              <a:latin typeface="Times New Roman" panose="02020603050405020304" pitchFamily="18" charset="0"/>
              <a:ea typeface="Times New Roman" panose="02020603050405020304" pitchFamily="18" charset="0"/>
              <a:cs typeface="+mn-ea"/>
            </a:endParaRPr>
          </a:p>
        </p:txBody>
      </p:sp>
      <p:grpSp>
        <p:nvGrpSpPr>
          <p:cNvPr id="35852" name="Group 16"/>
          <p:cNvGrpSpPr/>
          <p:nvPr/>
        </p:nvGrpSpPr>
        <p:grpSpPr>
          <a:xfrm>
            <a:off x="4571683" y="4364673"/>
            <a:ext cx="2328863" cy="1524000"/>
            <a:chOff x="2681" y="853"/>
            <a:chExt cx="1467" cy="960"/>
          </a:xfrm>
        </p:grpSpPr>
        <p:sp>
          <p:nvSpPr>
            <p:cNvPr id="35854" name="Text Box 18"/>
            <p:cNvSpPr txBox="1"/>
            <p:nvPr/>
          </p:nvSpPr>
          <p:spPr>
            <a:xfrm>
              <a:off x="2686" y="853"/>
              <a:ext cx="1054" cy="404"/>
            </a:xfrm>
            <a:prstGeom prst="rect">
              <a:avLst/>
            </a:prstGeom>
            <a:noFill/>
            <a:ln w="9525">
              <a:noFill/>
            </a:ln>
          </p:spPr>
          <p:txBody>
            <a:bodyPr wrap="none" anchor="t" anchorCtr="0">
              <a:spAutoFit/>
            </a:bodyPr>
            <a:p>
              <a:pPr>
                <a:spcBef>
                  <a:spcPct val="20000"/>
                </a:spcBef>
                <a:buClr>
                  <a:srgbClr val="CC99FF"/>
                </a:buClr>
              </a:pPr>
              <a:r>
                <a:rPr lang="zh-CN" altLang="en-US" b="1" dirty="0">
                  <a:latin typeface="Times New Roman" panose="02020603050405020304" pitchFamily="18" charset="0"/>
                  <a:ea typeface="黑体" panose="02010609060101010101" pitchFamily="49" charset="-122"/>
                </a:rPr>
                <a:t>整型   </a:t>
              </a:r>
              <a:r>
                <a:rPr lang="zh-CN" altLang="en-US" sz="3600" b="1" dirty="0">
                  <a:solidFill>
                    <a:srgbClr val="CC0000"/>
                  </a:solidFill>
                  <a:latin typeface="Times New Roman" panose="02020603050405020304" pitchFamily="18" charset="0"/>
                  <a:ea typeface="黑体" panose="02010609060101010101" pitchFamily="49" charset="-122"/>
                </a:rPr>
                <a:t> </a:t>
              </a:r>
              <a:r>
                <a:rPr lang="en-US" altLang="zh-CN" sz="3600" b="1" dirty="0">
                  <a:solidFill>
                    <a:srgbClr val="C00000"/>
                  </a:solidFill>
                  <a:latin typeface="Times New Roman" panose="02020603050405020304" pitchFamily="18" charset="0"/>
                  <a:ea typeface="黑体" panose="02010609060101010101" pitchFamily="49" charset="-122"/>
                </a:rPr>
                <a:t>int</a:t>
              </a:r>
              <a:endParaRPr lang="en-US" altLang="zh-CN" sz="3600" b="1" dirty="0">
                <a:solidFill>
                  <a:srgbClr val="C00000"/>
                </a:solidFill>
                <a:latin typeface="Times New Roman" panose="02020603050405020304" pitchFamily="18" charset="0"/>
                <a:ea typeface="黑体" panose="02010609060101010101" pitchFamily="49" charset="-122"/>
              </a:endParaRPr>
            </a:p>
          </p:txBody>
        </p:sp>
        <p:sp>
          <p:nvSpPr>
            <p:cNvPr id="35855" name="Text Box 19"/>
            <p:cNvSpPr txBox="1"/>
            <p:nvPr/>
          </p:nvSpPr>
          <p:spPr>
            <a:xfrm>
              <a:off x="2687" y="1189"/>
              <a:ext cx="1351" cy="404"/>
            </a:xfrm>
            <a:prstGeom prst="rect">
              <a:avLst/>
            </a:prstGeom>
            <a:noFill/>
            <a:ln w="9525">
              <a:noFill/>
            </a:ln>
          </p:spPr>
          <p:txBody>
            <a:bodyPr wrap="none" anchor="t" anchorCtr="0">
              <a:spAutoFit/>
            </a:bodyPr>
            <a:p>
              <a:pPr>
                <a:spcBef>
                  <a:spcPct val="20000"/>
                </a:spcBef>
                <a:buClr>
                  <a:srgbClr val="CC99FF"/>
                </a:buClr>
              </a:pPr>
              <a:r>
                <a:rPr lang="zh-CN" altLang="en-US" b="1" dirty="0">
                  <a:latin typeface="Times New Roman" panose="02020603050405020304" pitchFamily="18" charset="0"/>
                  <a:ea typeface="黑体" panose="02010609060101010101" pitchFamily="49" charset="-122"/>
                </a:rPr>
                <a:t>字符型  </a:t>
              </a:r>
              <a:r>
                <a:rPr lang="en-US" altLang="zh-CN" sz="3600" b="1" dirty="0">
                  <a:solidFill>
                    <a:srgbClr val="CC0000"/>
                  </a:solidFill>
                  <a:latin typeface="Times New Roman" panose="02020603050405020304" pitchFamily="18" charset="0"/>
                  <a:ea typeface="黑体" panose="02010609060101010101" pitchFamily="49" charset="-122"/>
                </a:rPr>
                <a:t>char</a:t>
              </a:r>
              <a:endParaRPr lang="en-US" altLang="zh-CN" sz="3600" b="1" dirty="0">
                <a:solidFill>
                  <a:srgbClr val="CC0000"/>
                </a:solidFill>
                <a:latin typeface="Times New Roman" panose="02020603050405020304" pitchFamily="18" charset="0"/>
                <a:ea typeface="黑体" panose="02010609060101010101" pitchFamily="49" charset="-122"/>
              </a:endParaRPr>
            </a:p>
          </p:txBody>
        </p:sp>
        <p:sp>
          <p:nvSpPr>
            <p:cNvPr id="35856" name="Text Box 20"/>
            <p:cNvSpPr txBox="1"/>
            <p:nvPr/>
          </p:nvSpPr>
          <p:spPr>
            <a:xfrm>
              <a:off x="2681" y="1525"/>
              <a:ext cx="1467" cy="288"/>
            </a:xfrm>
            <a:prstGeom prst="rect">
              <a:avLst/>
            </a:prstGeom>
            <a:noFill/>
            <a:ln w="9525">
              <a:noFill/>
            </a:ln>
          </p:spPr>
          <p:txBody>
            <a:bodyPr wrap="none" anchor="t" anchorCtr="0">
              <a:spAutoFit/>
            </a:bodyPr>
            <a:p>
              <a:pPr>
                <a:spcBef>
                  <a:spcPct val="20000"/>
                </a:spcBef>
                <a:buClr>
                  <a:srgbClr val="CC99FF"/>
                </a:buClr>
              </a:pPr>
              <a:r>
                <a:rPr lang="zh-CN" altLang="en-US" b="1" dirty="0">
                  <a:latin typeface="Times New Roman" panose="02020603050405020304" pitchFamily="18" charset="0"/>
                  <a:ea typeface="黑体" panose="02010609060101010101" pitchFamily="49" charset="-122"/>
                </a:rPr>
                <a:t>实型（浮点型）</a:t>
              </a:r>
              <a:endParaRPr lang="zh-CN" altLang="en-US" b="1" dirty="0">
                <a:latin typeface="Times New Roman" panose="02020603050405020304" pitchFamily="18" charset="0"/>
                <a:ea typeface="黑体" panose="02010609060101010101" pitchFamily="49" charset="-122"/>
              </a:endParaRPr>
            </a:p>
          </p:txBody>
        </p:sp>
      </p:grpSp>
      <p:grpSp>
        <p:nvGrpSpPr>
          <p:cNvPr id="35858" name="Group 22"/>
          <p:cNvGrpSpPr/>
          <p:nvPr/>
        </p:nvGrpSpPr>
        <p:grpSpPr>
          <a:xfrm>
            <a:off x="6792595" y="4947285"/>
            <a:ext cx="2106613" cy="1851025"/>
            <a:chOff x="4080" y="1220"/>
            <a:chExt cx="1327" cy="1166"/>
          </a:xfrm>
        </p:grpSpPr>
        <p:sp>
          <p:nvSpPr>
            <p:cNvPr id="35859" name="Text Box 23"/>
            <p:cNvSpPr txBox="1"/>
            <p:nvPr/>
          </p:nvSpPr>
          <p:spPr>
            <a:xfrm>
              <a:off x="4267" y="1220"/>
              <a:ext cx="1081" cy="542"/>
            </a:xfrm>
            <a:prstGeom prst="rect">
              <a:avLst/>
            </a:prstGeom>
            <a:noFill/>
            <a:ln w="9525">
              <a:noFill/>
            </a:ln>
          </p:spPr>
          <p:txBody>
            <a:bodyPr wrap="none" anchor="t" anchorCtr="0">
              <a:spAutoFit/>
            </a:bodyPr>
            <a:p>
              <a:pPr>
                <a:lnSpc>
                  <a:spcPct val="90000"/>
                </a:lnSpc>
                <a:buClr>
                  <a:srgbClr val="CC99FF"/>
                </a:buClr>
              </a:pPr>
              <a:r>
                <a:rPr lang="zh-CN" altLang="en-US" b="1" dirty="0">
                  <a:latin typeface="Times New Roman" panose="02020603050405020304" pitchFamily="18" charset="0"/>
                  <a:ea typeface="黑体" panose="02010609060101010101" pitchFamily="49" charset="-122"/>
                </a:rPr>
                <a:t>单精度实型</a:t>
              </a:r>
              <a:endParaRPr lang="zh-CN" altLang="en-US" b="1" dirty="0">
                <a:latin typeface="Times New Roman" panose="02020603050405020304" pitchFamily="18" charset="0"/>
                <a:ea typeface="黑体" panose="02010609060101010101" pitchFamily="49" charset="-122"/>
              </a:endParaRPr>
            </a:p>
            <a:p>
              <a:pPr>
                <a:lnSpc>
                  <a:spcPct val="80000"/>
                </a:lnSpc>
                <a:buClr>
                  <a:srgbClr val="CC99FF"/>
                </a:buClr>
              </a:pPr>
              <a:r>
                <a:rPr lang="zh-CN" altLang="en-US" b="1" dirty="0">
                  <a:latin typeface="Times New Roman" panose="02020603050405020304" pitchFamily="18" charset="0"/>
                  <a:ea typeface="黑体" panose="02010609060101010101" pitchFamily="49" charset="-122"/>
                </a:rPr>
                <a:t>     </a:t>
              </a:r>
              <a:r>
                <a:rPr lang="en-US" altLang="zh-CN" sz="3600" b="1" dirty="0">
                  <a:solidFill>
                    <a:srgbClr val="C00000"/>
                  </a:solidFill>
                  <a:latin typeface="Times New Roman" panose="02020603050405020304" pitchFamily="18" charset="0"/>
                  <a:ea typeface="黑体" panose="02010609060101010101" pitchFamily="49" charset="-122"/>
                </a:rPr>
                <a:t>float</a:t>
              </a:r>
              <a:endParaRPr lang="en-US" altLang="zh-CN" sz="3600" b="1" dirty="0">
                <a:solidFill>
                  <a:srgbClr val="C00000"/>
                </a:solidFill>
                <a:latin typeface="Times New Roman" panose="02020603050405020304" pitchFamily="18" charset="0"/>
                <a:ea typeface="黑体" panose="02010609060101010101" pitchFamily="49" charset="-122"/>
              </a:endParaRPr>
            </a:p>
          </p:txBody>
        </p:sp>
        <p:sp>
          <p:nvSpPr>
            <p:cNvPr id="35860" name="Text Box 24"/>
            <p:cNvSpPr txBox="1"/>
            <p:nvPr/>
          </p:nvSpPr>
          <p:spPr>
            <a:xfrm>
              <a:off x="4267" y="1844"/>
              <a:ext cx="1140" cy="542"/>
            </a:xfrm>
            <a:prstGeom prst="rect">
              <a:avLst/>
            </a:prstGeom>
            <a:noFill/>
            <a:ln w="9525">
              <a:noFill/>
            </a:ln>
          </p:spPr>
          <p:txBody>
            <a:bodyPr wrap="none" anchor="t" anchorCtr="0">
              <a:spAutoFit/>
            </a:bodyPr>
            <a:p>
              <a:pPr>
                <a:lnSpc>
                  <a:spcPct val="90000"/>
                </a:lnSpc>
                <a:buClr>
                  <a:srgbClr val="CC99FF"/>
                </a:buClr>
              </a:pPr>
              <a:r>
                <a:rPr lang="zh-CN" altLang="en-US" b="1" dirty="0">
                  <a:latin typeface="Times New Roman" panose="02020603050405020304" pitchFamily="18" charset="0"/>
                  <a:ea typeface="黑体" panose="02010609060101010101" pitchFamily="49" charset="-122"/>
                </a:rPr>
                <a:t>双精度实型</a:t>
              </a:r>
              <a:endParaRPr lang="zh-CN" altLang="en-US" b="1" dirty="0">
                <a:latin typeface="Times New Roman" panose="02020603050405020304" pitchFamily="18" charset="0"/>
                <a:ea typeface="黑体" panose="02010609060101010101" pitchFamily="49" charset="-122"/>
              </a:endParaRPr>
            </a:p>
            <a:p>
              <a:pPr>
                <a:lnSpc>
                  <a:spcPct val="80000"/>
                </a:lnSpc>
                <a:buClr>
                  <a:srgbClr val="CC99FF"/>
                </a:buClr>
              </a:pPr>
              <a:r>
                <a:rPr lang="zh-CN" altLang="zh-CN" b="1" dirty="0">
                  <a:latin typeface="Times New Roman" panose="02020603050405020304" pitchFamily="18" charset="0"/>
                  <a:ea typeface="黑体" panose="02010609060101010101" pitchFamily="49" charset="-122"/>
                </a:rPr>
                <a:t>    </a:t>
              </a:r>
              <a:r>
                <a:rPr lang="en-US" altLang="zh-CN" sz="3600" b="1" dirty="0">
                  <a:solidFill>
                    <a:srgbClr val="C00000"/>
                  </a:solidFill>
                  <a:latin typeface="Times New Roman" panose="02020603050405020304" pitchFamily="18" charset="0"/>
                  <a:ea typeface="黑体" panose="02010609060101010101" pitchFamily="49" charset="-122"/>
                </a:rPr>
                <a:t>double</a:t>
              </a:r>
              <a:endParaRPr lang="en-US" altLang="zh-CN" sz="3600" b="1" dirty="0">
                <a:solidFill>
                  <a:srgbClr val="C00000"/>
                </a:solidFill>
                <a:latin typeface="Times New Roman" panose="02020603050405020304" pitchFamily="18" charset="0"/>
                <a:ea typeface="黑体" panose="02010609060101010101" pitchFamily="49" charset="-122"/>
              </a:endParaRPr>
            </a:p>
          </p:txBody>
        </p:sp>
        <p:sp>
          <p:nvSpPr>
            <p:cNvPr id="35861" name="AutoShape 25"/>
            <p:cNvSpPr/>
            <p:nvPr/>
          </p:nvSpPr>
          <p:spPr>
            <a:xfrm>
              <a:off x="4080" y="1333"/>
              <a:ext cx="192" cy="672"/>
            </a:xfrm>
            <a:prstGeom prst="leftBrace">
              <a:avLst>
                <a:gd name="adj1" fmla="val 21064"/>
                <a:gd name="adj2" fmla="val 50000"/>
              </a:avLst>
            </a:prstGeom>
            <a:noFill/>
            <a:ln w="38100" cap="flat" cmpd="sng">
              <a:solidFill>
                <a:schemeClr val="tx1"/>
              </a:solidFill>
              <a:prstDash val="solid"/>
              <a:round/>
              <a:headEnd type="none" w="med" len="med"/>
              <a:tailEnd type="none" w="med" len="med"/>
            </a:ln>
          </p:spPr>
          <p:txBody>
            <a:bodyPr wrap="none" anchor="ctr" anchorCtr="0"/>
            <a:p>
              <a:pPr algn="ctr"/>
              <a:endParaRPr lang="zh-CN" altLang="en-US" dirty="0">
                <a:latin typeface="Times New Roman" panose="02020603050405020304" pitchFamily="18" charset="0"/>
                <a:ea typeface="黑体" panose="02010609060101010101" pitchFamily="49"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5"/>
          <p:cNvSpPr/>
          <p:nvPr/>
        </p:nvSpPr>
        <p:spPr>
          <a:xfrm>
            <a:off x="36513" y="1628775"/>
            <a:ext cx="9144000" cy="4176713"/>
          </a:xfrm>
          <a:prstGeom prst="rect">
            <a:avLst/>
          </a:prstGeom>
          <a:solidFill>
            <a:srgbClr val="336699"/>
          </a:solidFill>
          <a:ln w="9525" cap="flat" cmpd="sng">
            <a:solidFill>
              <a:schemeClr val="bg1"/>
            </a:solidFill>
            <a:prstDash val="solid"/>
            <a:miter/>
            <a:headEnd type="none" w="med" len="med"/>
            <a:tailEnd type="none" w="med" len="med"/>
          </a:ln>
        </p:spPr>
        <p:txBody>
          <a:bodyPr lIns="92075" tIns="46038" rIns="92075" bIns="46038" anchor="ctr" anchorCtr="0"/>
          <a:p>
            <a:pPr defTabSz="762000" eaLnBrk="0" hangingPunct="0">
              <a:lnSpc>
                <a:spcPct val="95000"/>
              </a:lnSpc>
            </a:pPr>
            <a:br>
              <a:rPr lang="zh-CN" altLang="en-US" sz="3200" dirty="0">
                <a:solidFill>
                  <a:schemeClr val="bg1"/>
                </a:solidFill>
                <a:latin typeface="Times New Roman" panose="02020603050405020304" pitchFamily="18" charset="0"/>
                <a:ea typeface="黑体" panose="02010609060101010101" pitchFamily="49" charset="-122"/>
              </a:rPr>
            </a:br>
            <a:r>
              <a:rPr lang="en-US" altLang="zh-CN" sz="3200" dirty="0">
                <a:solidFill>
                  <a:schemeClr val="bg1"/>
                </a:solidFill>
                <a:latin typeface="Times New Roman" panose="02020603050405020304" pitchFamily="18" charset="0"/>
                <a:ea typeface="黑体" panose="02010609060101010101" pitchFamily="49" charset="-122"/>
              </a:rPr>
              <a:t>#include &lt;stdio.h&gt;</a:t>
            </a:r>
            <a:br>
              <a:rPr lang="en-US" altLang="zh-CN" sz="3200" dirty="0">
                <a:solidFill>
                  <a:schemeClr val="bg1"/>
                </a:solidFill>
                <a:latin typeface="Times New Roman" panose="02020603050405020304" pitchFamily="18" charset="0"/>
                <a:ea typeface="黑体" panose="02010609060101010101" pitchFamily="49" charset="-122"/>
              </a:rPr>
            </a:br>
            <a:r>
              <a:rPr lang="en-US" altLang="zh-CN" sz="3200" dirty="0">
                <a:solidFill>
                  <a:schemeClr val="bg1"/>
                </a:solidFill>
                <a:latin typeface="Times New Roman" panose="02020603050405020304" pitchFamily="18" charset="0"/>
                <a:ea typeface="黑体" panose="02010609060101010101" pitchFamily="49" charset="-122"/>
              </a:rPr>
              <a:t>int main()</a:t>
            </a:r>
            <a:br>
              <a:rPr lang="en-US" altLang="zh-CN" sz="3200" dirty="0">
                <a:solidFill>
                  <a:schemeClr val="bg1"/>
                </a:solidFill>
                <a:latin typeface="Times New Roman" panose="02020603050405020304" pitchFamily="18" charset="0"/>
                <a:ea typeface="黑体" panose="02010609060101010101" pitchFamily="49" charset="-122"/>
              </a:rPr>
            </a:br>
            <a:r>
              <a:rPr lang="en-US" altLang="zh-CN" sz="3200" dirty="0">
                <a:solidFill>
                  <a:schemeClr val="bg1"/>
                </a:solidFill>
                <a:latin typeface="Times New Roman" panose="02020603050405020304" pitchFamily="18" charset="0"/>
                <a:ea typeface="黑体" panose="02010609060101010101" pitchFamily="49" charset="-122"/>
              </a:rPr>
              <a:t>{</a:t>
            </a:r>
            <a:br>
              <a:rPr lang="en-US" altLang="zh-CN" sz="3200" dirty="0">
                <a:solidFill>
                  <a:schemeClr val="bg1"/>
                </a:solidFill>
                <a:latin typeface="Times New Roman" panose="02020603050405020304" pitchFamily="18" charset="0"/>
                <a:ea typeface="黑体" panose="02010609060101010101" pitchFamily="49" charset="-122"/>
              </a:rPr>
            </a:br>
            <a:r>
              <a:rPr lang="zh-CN" altLang="en-US" sz="3200" dirty="0">
                <a:solidFill>
                  <a:schemeClr val="bg1"/>
                </a:solidFill>
                <a:latin typeface="Times New Roman" panose="02020603050405020304" pitchFamily="18" charset="0"/>
                <a:ea typeface="黑体" panose="02010609060101010101" pitchFamily="49" charset="-122"/>
              </a:rPr>
              <a:t>   </a:t>
            </a:r>
            <a:r>
              <a:rPr lang="en-US" altLang="zh-CN" sz="3200" dirty="0">
                <a:solidFill>
                  <a:schemeClr val="bg1"/>
                </a:solidFill>
                <a:latin typeface="Times New Roman" panose="02020603050405020304" pitchFamily="18" charset="0"/>
                <a:ea typeface="黑体" panose="02010609060101010101" pitchFamily="49" charset="-122"/>
              </a:rPr>
              <a:t>char c=‘a’;</a:t>
            </a:r>
            <a:br>
              <a:rPr lang="en-US" altLang="zh-CN" sz="3200" dirty="0">
                <a:solidFill>
                  <a:schemeClr val="bg1"/>
                </a:solidFill>
                <a:latin typeface="Times New Roman" panose="02020603050405020304" pitchFamily="18" charset="0"/>
                <a:ea typeface="黑体" panose="02010609060101010101" pitchFamily="49" charset="-122"/>
              </a:rPr>
            </a:br>
            <a:r>
              <a:rPr lang="zh-CN" altLang="en-US" sz="3200" dirty="0">
                <a:solidFill>
                  <a:schemeClr val="bg1"/>
                </a:solidFill>
                <a:latin typeface="Times New Roman" panose="02020603050405020304" pitchFamily="18" charset="0"/>
                <a:ea typeface="黑体" panose="02010609060101010101" pitchFamily="49" charset="-122"/>
              </a:rPr>
              <a:t>   </a:t>
            </a:r>
            <a:r>
              <a:rPr lang="en-US" altLang="zh-CN" sz="3200" dirty="0">
                <a:solidFill>
                  <a:schemeClr val="bg1"/>
                </a:solidFill>
                <a:latin typeface="Times New Roman" panose="02020603050405020304" pitchFamily="18" charset="0"/>
                <a:ea typeface="黑体" panose="02010609060101010101" pitchFamily="49" charset="-122"/>
              </a:rPr>
              <a:t>int i=97;</a:t>
            </a:r>
            <a:br>
              <a:rPr lang="en-US" altLang="zh-CN" sz="3200" dirty="0">
                <a:solidFill>
                  <a:schemeClr val="bg1"/>
                </a:solidFill>
                <a:latin typeface="Times New Roman" panose="02020603050405020304" pitchFamily="18" charset="0"/>
                <a:ea typeface="黑体" panose="02010609060101010101" pitchFamily="49" charset="-122"/>
              </a:rPr>
            </a:br>
            <a:endParaRPr lang="en-US" altLang="zh-CN" sz="3200" dirty="0">
              <a:solidFill>
                <a:schemeClr val="bg1"/>
              </a:solidFill>
              <a:latin typeface="Times New Roman" panose="02020603050405020304" pitchFamily="18" charset="0"/>
              <a:ea typeface="黑体" panose="02010609060101010101" pitchFamily="49" charset="-122"/>
            </a:endParaRPr>
          </a:p>
          <a:p>
            <a:pPr defTabSz="762000" eaLnBrk="0" hangingPunct="0">
              <a:lnSpc>
                <a:spcPct val="95000"/>
              </a:lnSpc>
            </a:pPr>
            <a:r>
              <a:rPr lang="zh-CN" altLang="en-US" sz="3200" dirty="0">
                <a:solidFill>
                  <a:schemeClr val="bg1"/>
                </a:solidFill>
                <a:latin typeface="Times New Roman" panose="02020603050405020304" pitchFamily="18" charset="0"/>
                <a:ea typeface="黑体" panose="02010609060101010101" pitchFamily="49" charset="-122"/>
              </a:rPr>
              <a:t>   </a:t>
            </a:r>
            <a:r>
              <a:rPr lang="en-US" altLang="zh-CN" sz="3200" dirty="0">
                <a:solidFill>
                  <a:schemeClr val="bg1"/>
                </a:solidFill>
                <a:latin typeface="Times New Roman" panose="02020603050405020304" pitchFamily="18" charset="0"/>
                <a:ea typeface="黑体" panose="02010609060101010101" pitchFamily="49" charset="-122"/>
              </a:rPr>
              <a:t>printf(“%c, %d\n”, c, c);</a:t>
            </a:r>
            <a:br>
              <a:rPr lang="en-US" altLang="zh-CN" sz="3200" dirty="0">
                <a:solidFill>
                  <a:schemeClr val="bg1"/>
                </a:solidFill>
                <a:latin typeface="Times New Roman" panose="02020603050405020304" pitchFamily="18" charset="0"/>
                <a:ea typeface="黑体" panose="02010609060101010101" pitchFamily="49" charset="-122"/>
              </a:rPr>
            </a:br>
            <a:r>
              <a:rPr lang="zh-CN" altLang="en-US" sz="3200" dirty="0">
                <a:solidFill>
                  <a:schemeClr val="bg1"/>
                </a:solidFill>
                <a:latin typeface="Times New Roman" panose="02020603050405020304" pitchFamily="18" charset="0"/>
                <a:ea typeface="黑体" panose="02010609060101010101" pitchFamily="49" charset="-122"/>
              </a:rPr>
              <a:t>   </a:t>
            </a:r>
            <a:r>
              <a:rPr lang="en-US" altLang="zh-CN" sz="3200" dirty="0">
                <a:solidFill>
                  <a:schemeClr val="bg1"/>
                </a:solidFill>
                <a:latin typeface="Times New Roman" panose="02020603050405020304" pitchFamily="18" charset="0"/>
                <a:ea typeface="黑体" panose="02010609060101010101" pitchFamily="49" charset="-122"/>
              </a:rPr>
              <a:t>printf(“%c, %d\n”, i, i);</a:t>
            </a:r>
            <a:endParaRPr lang="en-US" altLang="zh-CN" sz="3200" dirty="0">
              <a:solidFill>
                <a:schemeClr val="bg1"/>
              </a:solidFill>
              <a:latin typeface="Times New Roman" panose="02020603050405020304" pitchFamily="18" charset="0"/>
              <a:ea typeface="黑体" panose="02010609060101010101" pitchFamily="49" charset="-122"/>
            </a:endParaRPr>
          </a:p>
          <a:p>
            <a:pPr defTabSz="762000" eaLnBrk="0" hangingPunct="0">
              <a:lnSpc>
                <a:spcPct val="95000"/>
              </a:lnSpc>
            </a:pPr>
            <a:endParaRPr lang="zh-CN" altLang="en-US" sz="3200" dirty="0">
              <a:solidFill>
                <a:schemeClr val="bg1"/>
              </a:solidFill>
              <a:latin typeface="Times New Roman" panose="02020603050405020304" pitchFamily="18" charset="0"/>
              <a:ea typeface="黑体" panose="02010609060101010101" pitchFamily="49" charset="-122"/>
            </a:endParaRPr>
          </a:p>
          <a:p>
            <a:pPr defTabSz="762000" eaLnBrk="0" hangingPunct="0">
              <a:lnSpc>
                <a:spcPct val="95000"/>
              </a:lnSpc>
            </a:pPr>
            <a:r>
              <a:rPr lang="zh-CN" altLang="en-US" sz="3200" dirty="0">
                <a:solidFill>
                  <a:schemeClr val="bg1"/>
                </a:solidFill>
                <a:latin typeface="Times New Roman" panose="02020603050405020304" pitchFamily="18" charset="0"/>
                <a:ea typeface="黑体" panose="02010609060101010101" pitchFamily="49" charset="-122"/>
              </a:rPr>
              <a:t>   </a:t>
            </a:r>
            <a:r>
              <a:rPr lang="en-US" altLang="zh-CN" sz="3200" dirty="0">
                <a:solidFill>
                  <a:schemeClr val="bg1"/>
                </a:solidFill>
                <a:latin typeface="Times New Roman" panose="02020603050405020304" pitchFamily="18" charset="0"/>
                <a:ea typeface="黑体" panose="02010609060101010101" pitchFamily="49" charset="-122"/>
              </a:rPr>
              <a:t>return 0;</a:t>
            </a:r>
            <a:br>
              <a:rPr lang="en-US" altLang="zh-CN" sz="3200" dirty="0">
                <a:solidFill>
                  <a:schemeClr val="bg1"/>
                </a:solidFill>
                <a:latin typeface="Times New Roman" panose="02020603050405020304" pitchFamily="18" charset="0"/>
                <a:ea typeface="黑体" panose="02010609060101010101" pitchFamily="49" charset="-122"/>
              </a:rPr>
            </a:br>
            <a:r>
              <a:rPr lang="en-US" altLang="zh-CN" sz="3200" dirty="0">
                <a:solidFill>
                  <a:schemeClr val="bg1"/>
                </a:solidFill>
                <a:latin typeface="Times New Roman" panose="02020603050405020304" pitchFamily="18" charset="0"/>
                <a:ea typeface="黑体" panose="02010609060101010101" pitchFamily="49" charset="-122"/>
              </a:rPr>
              <a:t>}</a:t>
            </a:r>
            <a:br>
              <a:rPr lang="en-US" altLang="zh-CN" sz="3200" dirty="0">
                <a:solidFill>
                  <a:schemeClr val="bg1"/>
                </a:solidFill>
                <a:latin typeface="Times New Roman" panose="02020603050405020304" pitchFamily="18" charset="0"/>
                <a:ea typeface="黑体" panose="02010609060101010101" pitchFamily="49" charset="-122"/>
              </a:rPr>
            </a:br>
            <a:r>
              <a:rPr lang="en-US" altLang="zh-CN" sz="3200" dirty="0">
                <a:solidFill>
                  <a:schemeClr val="bg1"/>
                </a:solidFill>
                <a:latin typeface="Times New Roman" panose="02020603050405020304" pitchFamily="18" charset="0"/>
                <a:ea typeface="黑体" panose="02010609060101010101" pitchFamily="49" charset="-122"/>
              </a:rPr>
              <a:t> </a:t>
            </a:r>
            <a:endParaRPr lang="en-US" altLang="zh-CN" sz="3200" dirty="0">
              <a:solidFill>
                <a:schemeClr val="bg1"/>
              </a:solidFill>
              <a:latin typeface="Times New Roman" panose="02020603050405020304" pitchFamily="18" charset="0"/>
              <a:ea typeface="黑体" panose="02010609060101010101" pitchFamily="49" charset="-122"/>
            </a:endParaRPr>
          </a:p>
        </p:txBody>
      </p:sp>
      <p:sp>
        <p:nvSpPr>
          <p:cNvPr id="77826" name="Rectangle 6"/>
          <p:cNvSpPr/>
          <p:nvPr/>
        </p:nvSpPr>
        <p:spPr>
          <a:xfrm>
            <a:off x="4643438" y="1700213"/>
            <a:ext cx="4176712" cy="1655762"/>
          </a:xfrm>
          <a:prstGeom prst="rect">
            <a:avLst/>
          </a:prstGeom>
          <a:solidFill>
            <a:srgbClr val="808000"/>
          </a:solidFill>
          <a:ln w="9525" cap="flat" cmpd="sng">
            <a:solidFill>
              <a:schemeClr val="tx1"/>
            </a:solidFill>
            <a:prstDash val="solid"/>
            <a:miter/>
            <a:headEnd type="none" w="med" len="med"/>
            <a:tailEnd type="none" w="med" len="med"/>
          </a:ln>
        </p:spPr>
        <p:txBody>
          <a:bodyPr lIns="92075" tIns="46038" rIns="92075" bIns="46038" anchor="ctr" anchorCtr="0"/>
          <a:p>
            <a:pPr defTabSz="762000" eaLnBrk="0" hangingPunct="0">
              <a:lnSpc>
                <a:spcPct val="95000"/>
              </a:lnSpc>
            </a:pPr>
            <a:r>
              <a:rPr lang="zh-CN" altLang="en-US" sz="2800" b="1" i="1" dirty="0">
                <a:solidFill>
                  <a:schemeClr val="bg1"/>
                </a:solidFill>
                <a:latin typeface="宋体" panose="02010600030101010101" pitchFamily="2" charset="-122"/>
                <a:ea typeface="宋体" panose="02010600030101010101" pitchFamily="2" charset="-122"/>
              </a:rPr>
              <a:t>运行结果：</a:t>
            </a:r>
            <a:br>
              <a:rPr lang="zh-CN" altLang="en-US" sz="2800" b="1" i="1" dirty="0">
                <a:solidFill>
                  <a:schemeClr val="bg1"/>
                </a:solidFill>
                <a:latin typeface="宋体" panose="02010600030101010101" pitchFamily="2" charset="-122"/>
                <a:ea typeface="宋体" panose="02010600030101010101" pitchFamily="2" charset="-122"/>
              </a:rPr>
            </a:br>
            <a:r>
              <a:rPr lang="en-US" altLang="zh-CN" sz="2800" b="1" i="1" dirty="0">
                <a:solidFill>
                  <a:schemeClr val="bg1"/>
                </a:solidFill>
                <a:latin typeface="宋体" panose="02010600030101010101" pitchFamily="2" charset="-122"/>
                <a:ea typeface="宋体" panose="02010600030101010101" pitchFamily="2" charset="-122"/>
              </a:rPr>
              <a:t>a,97</a:t>
            </a:r>
            <a:br>
              <a:rPr lang="en-US" altLang="zh-CN" sz="2800" b="1" i="1" dirty="0">
                <a:solidFill>
                  <a:schemeClr val="bg1"/>
                </a:solidFill>
                <a:latin typeface="宋体" panose="02010600030101010101" pitchFamily="2" charset="-122"/>
                <a:ea typeface="宋体" panose="02010600030101010101" pitchFamily="2" charset="-122"/>
              </a:rPr>
            </a:br>
            <a:r>
              <a:rPr lang="en-US" altLang="zh-CN" sz="2800" b="1" i="1" dirty="0">
                <a:solidFill>
                  <a:schemeClr val="bg1"/>
                </a:solidFill>
                <a:latin typeface="宋体" panose="02010600030101010101" pitchFamily="2" charset="-122"/>
                <a:ea typeface="宋体" panose="02010600030101010101" pitchFamily="2" charset="-122"/>
              </a:rPr>
              <a:t>a,97</a:t>
            </a:r>
            <a:endParaRPr lang="en-US" altLang="zh-CN" sz="1800" b="1" i="1" dirty="0">
              <a:solidFill>
                <a:schemeClr val="bg1"/>
              </a:solidFill>
              <a:latin typeface="楷体_GB2312" pitchFamily="49" charset="-122"/>
              <a:ea typeface="楷体_GB2312" pitchFamily="49" charset="-122"/>
            </a:endParaRPr>
          </a:p>
        </p:txBody>
      </p:sp>
      <p:sp>
        <p:nvSpPr>
          <p:cNvPr id="35846" name="AutoShape 11"/>
          <p:cNvSpPr/>
          <p:nvPr/>
        </p:nvSpPr>
        <p:spPr>
          <a:xfrm>
            <a:off x="4282758" y="2638425"/>
            <a:ext cx="5616575" cy="4535488"/>
          </a:xfrm>
          <a:prstGeom prst="irregularSeal2">
            <a:avLst/>
          </a:prstGeom>
          <a:solidFill>
            <a:srgbClr val="FFFF00"/>
          </a:solidFill>
          <a:ln w="12700" cap="flat" cmpd="sng">
            <a:solidFill>
              <a:schemeClr val="tx1"/>
            </a:solidFill>
            <a:prstDash val="solid"/>
            <a:miter/>
            <a:headEnd type="none" w="med" len="med"/>
            <a:tailEnd type="none" w="med" len="med"/>
          </a:ln>
        </p:spPr>
        <p:txBody>
          <a:bodyPr wrap="none" anchor="ctr" anchorCtr="0"/>
          <a:p>
            <a:r>
              <a:rPr lang="zh-CN" altLang="en-US" b="1" i="1" dirty="0">
                <a:latin typeface="楷体_GB2312" pitchFamily="49" charset="-122"/>
                <a:ea typeface="楷体_GB2312" pitchFamily="49" charset="-122"/>
              </a:rPr>
              <a:t>若指定输出的宽度，</a:t>
            </a:r>
            <a:br>
              <a:rPr lang="zh-CN" altLang="en-US" b="1" i="1" dirty="0">
                <a:latin typeface="楷体_GB2312" pitchFamily="49" charset="-122"/>
                <a:ea typeface="楷体_GB2312" pitchFamily="49" charset="-122"/>
              </a:rPr>
            </a:br>
            <a:r>
              <a:rPr lang="en-US" altLang="zh-CN" b="1" i="1" dirty="0">
                <a:latin typeface="楷体_GB2312" pitchFamily="49" charset="-122"/>
                <a:ea typeface="楷体_GB2312" pitchFamily="49" charset="-122"/>
              </a:rPr>
              <a:t>printf(</a:t>
            </a:r>
            <a:r>
              <a:rPr lang="en-US" altLang="zh-CN" b="1" i="1" dirty="0">
                <a:latin typeface="Times New Roman" panose="02020603050405020304" pitchFamily="18" charset="0"/>
                <a:ea typeface="楷体_GB2312" pitchFamily="49" charset="-122"/>
              </a:rPr>
              <a:t>“</a:t>
            </a:r>
            <a:r>
              <a:rPr lang="en-US" altLang="zh-CN" b="1" i="1" dirty="0">
                <a:latin typeface="楷体_GB2312" pitchFamily="49" charset="-122"/>
                <a:ea typeface="楷体_GB2312" pitchFamily="49" charset="-122"/>
              </a:rPr>
              <a:t>%3c</a:t>
            </a:r>
            <a:r>
              <a:rPr lang="en-US" altLang="zh-CN" b="1" i="1" dirty="0">
                <a:latin typeface="Times New Roman" panose="02020603050405020304" pitchFamily="18" charset="0"/>
                <a:ea typeface="楷体_GB2312" pitchFamily="49" charset="-122"/>
              </a:rPr>
              <a:t>”</a:t>
            </a:r>
            <a:r>
              <a:rPr lang="en-US" altLang="zh-CN" b="1" i="1" dirty="0">
                <a:latin typeface="楷体_GB2312" pitchFamily="49" charset="-122"/>
                <a:ea typeface="楷体_GB2312" pitchFamily="49" charset="-122"/>
              </a:rPr>
              <a:t>,c);</a:t>
            </a:r>
            <a:br>
              <a:rPr lang="en-US" altLang="zh-CN" b="1" i="1" dirty="0">
                <a:latin typeface="楷体_GB2312" pitchFamily="49" charset="-122"/>
                <a:ea typeface="楷体_GB2312" pitchFamily="49" charset="-122"/>
              </a:rPr>
            </a:br>
            <a:r>
              <a:rPr lang="zh-CN" altLang="en-US" b="1" i="1" dirty="0">
                <a:latin typeface="楷体_GB2312" pitchFamily="49" charset="-122"/>
                <a:ea typeface="楷体_GB2312" pitchFamily="49" charset="-122"/>
              </a:rPr>
              <a:t>则输出：</a:t>
            </a:r>
            <a:br>
              <a:rPr lang="zh-CN" altLang="en-US" b="1" i="1" dirty="0">
                <a:latin typeface="楷体_GB2312" pitchFamily="49" charset="-122"/>
                <a:ea typeface="楷体_GB2312" pitchFamily="49" charset="-122"/>
              </a:rPr>
            </a:b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a</a:t>
            </a:r>
            <a:endParaRPr lang="en-US" altLang="zh-CN" b="1" dirty="0">
              <a:latin typeface="楷体_GB2312" pitchFamily="49" charset="-122"/>
              <a:ea typeface="楷体_GB2312" pitchFamily="49" charset="-122"/>
            </a:endParaRPr>
          </a:p>
        </p:txBody>
      </p:sp>
      <p:sp>
        <p:nvSpPr>
          <p:cNvPr id="77828" name="Rectangle 2"/>
          <p:cNvSpPr/>
          <p:nvPr/>
        </p:nvSpPr>
        <p:spPr>
          <a:xfrm>
            <a:off x="2484438" y="260350"/>
            <a:ext cx="6324600" cy="533400"/>
          </a:xfrm>
          <a:prstGeom prst="rect">
            <a:avLst/>
          </a:prstGeom>
          <a:noFill/>
          <a:ln w="9525">
            <a:noFill/>
          </a:ln>
        </p:spPr>
        <p:txBody>
          <a:bodyPr anchor="ctr" anchorCtr="0"/>
          <a:p>
            <a:pPr algn="r" eaLnBrk="0" hangingPunct="0"/>
            <a:r>
              <a:rPr lang="zh-CN" altLang="en-US" sz="4000" dirty="0">
                <a:solidFill>
                  <a:schemeClr val="bg1"/>
                </a:solidFill>
                <a:latin typeface="黑体" panose="02010609060101010101" pitchFamily="49" charset="-122"/>
                <a:ea typeface="黑体" panose="02010609060101010101" pitchFamily="49" charset="-122"/>
              </a:rPr>
              <a:t>举例</a:t>
            </a:r>
            <a:endParaRPr lang="zh-CN" altLang="en-US" sz="40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blinds(horizontal)">
                                      <p:cBhvr>
                                        <p:cTn id="7"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8" name="Rectangle 2"/>
          <p:cNvSpPr/>
          <p:nvPr/>
        </p:nvSpPr>
        <p:spPr>
          <a:xfrm>
            <a:off x="2484438" y="260350"/>
            <a:ext cx="6324600" cy="533400"/>
          </a:xfrm>
          <a:prstGeom prst="rect">
            <a:avLst/>
          </a:prstGeom>
          <a:noFill/>
          <a:ln w="9525">
            <a:noFill/>
          </a:ln>
        </p:spPr>
        <p:txBody>
          <a:bodyPr anchor="ctr" anchorCtr="0"/>
          <a:p>
            <a:pPr algn="r" eaLnBrk="0" hangingPunct="0"/>
            <a:r>
              <a:rPr lang="zh-CN" altLang="en-US" sz="4000" dirty="0">
                <a:solidFill>
                  <a:schemeClr val="bg1"/>
                </a:solidFill>
                <a:latin typeface="黑体" panose="02010609060101010101" pitchFamily="49" charset="-122"/>
                <a:ea typeface="黑体" panose="02010609060101010101" pitchFamily="49" charset="-122"/>
              </a:rPr>
              <a:t>举例</a:t>
            </a:r>
            <a:endParaRPr lang="zh-CN" altLang="en-US" sz="4000" dirty="0">
              <a:solidFill>
                <a:schemeClr val="bg1"/>
              </a:solidFill>
              <a:latin typeface="黑体" panose="02010609060101010101" pitchFamily="49" charset="-122"/>
              <a:ea typeface="黑体" panose="02010609060101010101" pitchFamily="49" charset="-122"/>
            </a:endParaRPr>
          </a:p>
        </p:txBody>
      </p:sp>
      <p:sp>
        <p:nvSpPr>
          <p:cNvPr id="5" name="内容占位符 2"/>
          <p:cNvSpPr>
            <a:spLocks noGrp="1"/>
          </p:cNvSpPr>
          <p:nvPr/>
        </p:nvSpPr>
        <p:spPr>
          <a:xfrm>
            <a:off x="6024245" y="2204085"/>
            <a:ext cx="2641600" cy="1042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输出实数，默认输出</a:t>
            </a:r>
            <a:r>
              <a:rPr lang="en-US" altLang="zh-CN"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位小数</a:t>
            </a:r>
            <a:endParaRPr lang="zh-CN" altLang="en-US" sz="24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圆角矩形 6"/>
          <p:cNvSpPr/>
          <p:nvPr/>
        </p:nvSpPr>
        <p:spPr>
          <a:xfrm>
            <a:off x="2068195" y="1701165"/>
            <a:ext cx="3385185" cy="2315845"/>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a:latin typeface="Times New Roman" panose="02020603050405020304" pitchFamily="18" charset="0"/>
                <a:cs typeface="Times New Roman" panose="02020603050405020304" pitchFamily="18" charset="0"/>
              </a:rPr>
              <a:t>#include &lt;stdio.h&gt;</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int main()</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	double a=1.0;</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	printf("</a:t>
            </a:r>
            <a:r>
              <a:rPr lang="en-US" altLang="zh-CN" b="1">
                <a:solidFill>
                  <a:srgbClr val="C00000"/>
                </a:solidFill>
                <a:latin typeface="Times New Roman" panose="02020603050405020304" pitchFamily="18" charset="0"/>
                <a:cs typeface="Times New Roman" panose="02020603050405020304" pitchFamily="18" charset="0"/>
              </a:rPr>
              <a:t>%f</a:t>
            </a:r>
            <a:r>
              <a:rPr lang="en-US" altLang="zh-CN">
                <a:latin typeface="Times New Roman" panose="02020603050405020304" pitchFamily="18" charset="0"/>
                <a:cs typeface="Times New Roman" panose="02020603050405020304" pitchFamily="18" charset="0"/>
              </a:rPr>
              <a:t>\n",a/3);</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	return 0;</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a:t>
            </a:r>
            <a:endParaRPr lang="en-US" altLang="zh-CN" smtClean="0">
              <a:solidFill>
                <a:srgbClr val="008000"/>
              </a:solidFill>
              <a:latin typeface="Times New Roman" panose="02020603050405020304" pitchFamily="18" charset="0"/>
              <a:cs typeface="Times New Roman" panose="02020603050405020304" pitchFamily="18" charset="0"/>
            </a:endParaRPr>
          </a:p>
        </p:txBody>
      </p:sp>
      <p:sp>
        <p:nvSpPr>
          <p:cNvPr id="17" name="圆角矩形 16"/>
          <p:cNvSpPr/>
          <p:nvPr/>
        </p:nvSpPr>
        <p:spPr>
          <a:xfrm>
            <a:off x="1979295" y="4220845"/>
            <a:ext cx="3627755" cy="226441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a:latin typeface="Times New Roman" panose="02020603050405020304" pitchFamily="18" charset="0"/>
                <a:cs typeface="Times New Roman" panose="02020603050405020304" pitchFamily="18" charset="0"/>
              </a:rPr>
              <a:t>#include &lt;stdio.h&gt;</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int main()</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	double a=1.0;</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	printf</a:t>
            </a:r>
            <a:r>
              <a:rPr lang="en-US" altLang="zh-CN" smtClean="0">
                <a:latin typeface="Times New Roman" panose="02020603050405020304" pitchFamily="18" charset="0"/>
                <a:cs typeface="Times New Roman" panose="02020603050405020304" pitchFamily="18" charset="0"/>
              </a:rPr>
              <a:t>("</a:t>
            </a:r>
            <a:r>
              <a:rPr lang="en-US" altLang="zh-CN" b="1" smtClean="0">
                <a:solidFill>
                  <a:srgbClr val="C00000"/>
                </a:solidFill>
                <a:latin typeface="Times New Roman" panose="02020603050405020304" pitchFamily="18" charset="0"/>
                <a:cs typeface="Times New Roman" panose="02020603050405020304" pitchFamily="18" charset="0"/>
              </a:rPr>
              <a:t>%.2f</a:t>
            </a:r>
            <a:r>
              <a:rPr lang="en-US" altLang="zh-CN" smtClean="0">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rPr>
              <a:t>",a/3);</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	return 0;</a:t>
            </a:r>
            <a:endParaRPr lang="en-US" altLang="zh-CN">
              <a:latin typeface="Times New Roman" panose="02020603050405020304" pitchFamily="18" charset="0"/>
              <a:cs typeface="Times New Roman" panose="02020603050405020304" pitchFamily="18" charset="0"/>
            </a:endParaRPr>
          </a:p>
          <a:p>
            <a:pPr defTabSz="363855"/>
            <a:r>
              <a:rPr lang="en-US" altLang="zh-CN">
                <a:latin typeface="Times New Roman" panose="02020603050405020304" pitchFamily="18" charset="0"/>
                <a:cs typeface="Times New Roman" panose="02020603050405020304" pitchFamily="18" charset="0"/>
              </a:rPr>
              <a:t>}</a:t>
            </a:r>
            <a:endParaRPr lang="en-US" altLang="zh-CN" smtClean="0">
              <a:solidFill>
                <a:srgbClr val="008000"/>
              </a:solidFill>
              <a:latin typeface="Times New Roman" panose="02020603050405020304" pitchFamily="18" charset="0"/>
              <a:cs typeface="Times New Roman" panose="02020603050405020304" pitchFamily="18" charset="0"/>
            </a:endParaRPr>
          </a:p>
        </p:txBody>
      </p:sp>
      <p:sp>
        <p:nvSpPr>
          <p:cNvPr id="2" name="内容占位符 2"/>
          <p:cNvSpPr>
            <a:spLocks noGrp="1"/>
          </p:cNvSpPr>
          <p:nvPr/>
        </p:nvSpPr>
        <p:spPr>
          <a:xfrm>
            <a:off x="5909310" y="4869180"/>
            <a:ext cx="2846070" cy="1343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也可指定输出的小数位数：</a:t>
            </a:r>
            <a:endPar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00000"/>
              </a:lnSpc>
              <a:buNone/>
            </a:pP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%.2f </a:t>
            </a: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输出</a:t>
            </a:r>
            <a:r>
              <a:rPr 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位小数</a:t>
            </a:r>
            <a:endParaRPr lang="zh-CN" altLang="en-US" sz="240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t>格式输入函数</a:t>
            </a:r>
            <a:endParaRPr lang="zh-CN" altLang="en-US" dirty="0"/>
          </a:p>
        </p:txBody>
      </p:sp>
      <p:sp>
        <p:nvSpPr>
          <p:cNvPr id="78850" name="Rectangle 3"/>
          <p:cNvSpPr>
            <a:spLocks noGrp="1"/>
          </p:cNvSpPr>
          <p:nvPr>
            <p:ph type="body"/>
          </p:nvPr>
        </p:nvSpPr>
        <p:spPr>
          <a:xfrm>
            <a:off x="322263" y="1484313"/>
            <a:ext cx="8713787" cy="3400425"/>
          </a:xfrm>
        </p:spPr>
        <p:txBody>
          <a:bodyPr vert="horz" wrap="square" lIns="91440" tIns="45720" rIns="91440" bIns="45720" anchor="t" anchorCtr="0"/>
          <a:p>
            <a:r>
              <a:rPr lang="en-US" altLang="zh-CN" dirty="0">
                <a:latin typeface="Times New Roman" panose="02020603050405020304" pitchFamily="18" charset="0"/>
              </a:rPr>
              <a:t>scanf()</a:t>
            </a:r>
            <a:r>
              <a:rPr lang="zh-CN" altLang="en-US" dirty="0">
                <a:latin typeface="Times New Roman" panose="02020603050405020304" pitchFamily="18" charset="0"/>
              </a:rPr>
              <a:t>函数</a:t>
            </a:r>
            <a:endParaRPr lang="zh-CN" altLang="en-US" dirty="0">
              <a:latin typeface="Times New Roman" panose="02020603050405020304" pitchFamily="18" charset="0"/>
            </a:endParaRPr>
          </a:p>
          <a:p>
            <a:pPr lvl="1"/>
            <a:r>
              <a:rPr lang="zh-CN" altLang="en-US" dirty="0">
                <a:latin typeface="Times New Roman" panose="02020603050405020304" pitchFamily="18" charset="0"/>
              </a:rPr>
              <a:t>功能：用于接受键盘输入的各种类型的多个数据</a:t>
            </a:r>
            <a:endParaRPr lang="zh-CN" altLang="en-US" dirty="0">
              <a:latin typeface="Times New Roman" panose="02020603050405020304" pitchFamily="18" charset="0"/>
            </a:endParaRPr>
          </a:p>
          <a:p>
            <a:pPr lvl="1"/>
            <a:r>
              <a:rPr lang="zh-CN" altLang="en-US" dirty="0">
                <a:latin typeface="Times New Roman" panose="02020603050405020304" pitchFamily="18" charset="0"/>
              </a:rPr>
              <a:t>一般格式为：</a:t>
            </a:r>
            <a:endParaRPr lang="en-US" altLang="zh-CN" dirty="0">
              <a:latin typeface="Times New Roman" panose="02020603050405020304" pitchFamily="18" charset="0"/>
            </a:endParaRPr>
          </a:p>
          <a:p>
            <a:pPr lvl="2"/>
            <a:r>
              <a:rPr lang="en-US" altLang="zh-CN" b="1" dirty="0">
                <a:solidFill>
                  <a:srgbClr val="CC0066"/>
                </a:solidFill>
                <a:latin typeface="Times New Roman" panose="02020603050405020304" pitchFamily="18" charset="0"/>
              </a:rPr>
              <a:t> </a:t>
            </a:r>
            <a:r>
              <a:rPr lang="en-US" altLang="zh-CN" sz="3200" b="1" dirty="0">
                <a:solidFill>
                  <a:srgbClr val="CC0066"/>
                </a:solidFill>
                <a:latin typeface="Times New Roman" panose="02020603050405020304" pitchFamily="18" charset="0"/>
              </a:rPr>
              <a:t>scanf</a:t>
            </a:r>
            <a:r>
              <a:rPr lang="en-US" altLang="zh-CN" b="1" dirty="0">
                <a:solidFill>
                  <a:srgbClr val="CC0066"/>
                </a:solidFill>
                <a:latin typeface="Times New Roman" panose="02020603050405020304" pitchFamily="18" charset="0"/>
              </a:rPr>
              <a:t> (“</a:t>
            </a:r>
            <a:r>
              <a:rPr lang="zh-CN" altLang="en-US" dirty="0">
                <a:latin typeface="Times New Roman" panose="02020603050405020304" pitchFamily="18" charset="0"/>
              </a:rPr>
              <a:t>格式字符串</a:t>
            </a:r>
            <a:r>
              <a:rPr lang="en-US" altLang="zh-CN" b="1" dirty="0">
                <a:solidFill>
                  <a:srgbClr val="CC0066"/>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变量</a:t>
            </a:r>
            <a:r>
              <a:rPr lang="zh-CN" altLang="en-US" b="1" dirty="0">
                <a:solidFill>
                  <a:srgbClr val="CC0066"/>
                </a:solidFill>
                <a:latin typeface="Times New Roman" panose="02020603050405020304" pitchFamily="18" charset="0"/>
              </a:rPr>
              <a:t>地址</a:t>
            </a:r>
            <a:r>
              <a:rPr lang="zh-CN" altLang="en-US" dirty="0">
                <a:latin typeface="Times New Roman" panose="02020603050405020304" pitchFamily="18" charset="0"/>
              </a:rPr>
              <a:t>表列</a:t>
            </a:r>
            <a:r>
              <a:rPr lang="en-US" altLang="zh-CN" b="1" dirty="0">
                <a:solidFill>
                  <a:srgbClr val="CC0066"/>
                </a:solidFill>
                <a:latin typeface="Times New Roman" panose="02020603050405020304" pitchFamily="18" charset="0"/>
              </a:rPr>
              <a:t>) </a:t>
            </a:r>
            <a:r>
              <a:rPr lang="zh-CN" altLang="en-US" b="1" dirty="0">
                <a:solidFill>
                  <a:srgbClr val="CC0066"/>
                </a:solidFill>
                <a:latin typeface="Times New Roman" panose="02020603050405020304" pitchFamily="18" charset="0"/>
              </a:rPr>
              <a:t>；</a:t>
            </a:r>
            <a:endParaRPr lang="zh-CN" altLang="en-US" b="1" dirty="0">
              <a:solidFill>
                <a:srgbClr val="CC0066"/>
              </a:solidFill>
              <a:latin typeface="Times New Roman" panose="02020603050405020304" pitchFamily="18" charset="0"/>
            </a:endParaRPr>
          </a:p>
          <a:p>
            <a:pPr lvl="2"/>
            <a:r>
              <a:rPr lang="zh-CN" altLang="en-US" dirty="0">
                <a:latin typeface="Times New Roman" panose="02020603050405020304" pitchFamily="18" charset="0"/>
              </a:rPr>
              <a:t>格式字符串的含义与</a:t>
            </a:r>
            <a:r>
              <a:rPr lang="en-US" altLang="zh-CN" dirty="0">
                <a:latin typeface="Times New Roman" panose="02020603050405020304" pitchFamily="18" charset="0"/>
              </a:rPr>
              <a:t>printf()</a:t>
            </a:r>
            <a:r>
              <a:rPr lang="zh-CN" altLang="en-US" dirty="0">
                <a:latin typeface="Times New Roman" panose="02020603050405020304" pitchFamily="18" charset="0"/>
              </a:rPr>
              <a:t>函数中的基本相同</a:t>
            </a:r>
            <a:endParaRPr lang="zh-CN" altLang="en-US" dirty="0">
              <a:latin typeface="Times New Roman" panose="02020603050405020304" pitchFamily="18" charset="0"/>
            </a:endParaRPr>
          </a:p>
          <a:p>
            <a:pPr lvl="2"/>
            <a:r>
              <a:rPr lang="zh-CN" altLang="en-US" dirty="0">
                <a:latin typeface="Times New Roman" panose="02020603050405020304" pitchFamily="18" charset="0"/>
              </a:rPr>
              <a:t>变量</a:t>
            </a:r>
            <a:r>
              <a:rPr lang="zh-CN" altLang="en-US" b="1" dirty="0">
                <a:solidFill>
                  <a:srgbClr val="CC0066"/>
                </a:solidFill>
                <a:latin typeface="Times New Roman" panose="02020603050405020304" pitchFamily="18" charset="0"/>
              </a:rPr>
              <a:t>地址</a:t>
            </a:r>
            <a:r>
              <a:rPr lang="zh-CN" altLang="en-US" dirty="0">
                <a:latin typeface="Times New Roman" panose="02020603050405020304" pitchFamily="18" charset="0"/>
              </a:rPr>
              <a:t>表列则是由逗号分隔的若干变量地址组成的</a:t>
            </a:r>
            <a:endParaRPr lang="zh-CN" altLang="en-US" dirty="0">
              <a:latin typeface="Times New Roman" panose="02020603050405020304" pitchFamily="18" charset="0"/>
            </a:endParaRPr>
          </a:p>
        </p:txBody>
      </p:sp>
      <p:sp>
        <p:nvSpPr>
          <p:cNvPr id="78851" name="矩形 3"/>
          <p:cNvSpPr/>
          <p:nvPr/>
        </p:nvSpPr>
        <p:spPr>
          <a:xfrm>
            <a:off x="588645" y="5000625"/>
            <a:ext cx="8015605" cy="1014730"/>
          </a:xfrm>
          <a:prstGeom prst="rect">
            <a:avLst/>
          </a:prstGeom>
          <a:noFill/>
          <a:ln w="9525">
            <a:noFill/>
          </a:ln>
        </p:spPr>
        <p:txBody>
          <a:bodyPr wrap="square" anchor="t" anchorCtr="0">
            <a:spAutoFit/>
          </a:bodyPr>
          <a:p>
            <a:r>
              <a:rPr lang="zh-CN" altLang="en-US" sz="2800" i="1" dirty="0">
                <a:ea typeface="黑体" panose="02010609060101010101" pitchFamily="49" charset="-122"/>
                <a:cs typeface="Times New Roman" panose="02020603050405020304" pitchFamily="18" charset="0"/>
              </a:rPr>
              <a:t>如</a:t>
            </a:r>
            <a:r>
              <a:rPr lang="zh-CN" altLang="en-US" i="1" dirty="0">
                <a:ea typeface="黑体" panose="02010609060101010101" pitchFamily="49" charset="-122"/>
                <a:cs typeface="Times New Roman" panose="02020603050405020304" pitchFamily="18" charset="0"/>
              </a:rPr>
              <a:t>：  </a:t>
            </a:r>
            <a:r>
              <a:rPr lang="en-US" altLang="zh-CN" i="1" dirty="0">
                <a:ea typeface="黑体" panose="02010609060101010101" pitchFamily="49" charset="-122"/>
                <a:cs typeface="Times New Roman" panose="02020603050405020304" pitchFamily="18" charset="0"/>
              </a:rPr>
              <a:t>scanf( "%d" </a:t>
            </a:r>
            <a:r>
              <a:rPr lang="zh-CN" altLang="en-US" i="1" dirty="0">
                <a:ea typeface="黑体" panose="02010609060101010101" pitchFamily="49" charset="-122"/>
                <a:cs typeface="Times New Roman" panose="02020603050405020304" pitchFamily="18" charset="0"/>
              </a:rPr>
              <a:t>，</a:t>
            </a:r>
            <a:r>
              <a:rPr lang="en-US" altLang="zh-CN" sz="3600" b="1" i="1" dirty="0">
                <a:solidFill>
                  <a:srgbClr val="CC0066"/>
                </a:solidFill>
                <a:ea typeface="黑体" panose="02010609060101010101" pitchFamily="49" charset="-122"/>
                <a:cs typeface="Times New Roman" panose="02020603050405020304" pitchFamily="18" charset="0"/>
              </a:rPr>
              <a:t>&amp;x</a:t>
            </a:r>
            <a:r>
              <a:rPr lang="en-US" altLang="zh-CN" i="1" dirty="0">
                <a:ea typeface="黑体" panose="02010609060101010101" pitchFamily="49" charset="-122"/>
                <a:cs typeface="Times New Roman" panose="02020603050405020304" pitchFamily="18" charset="0"/>
              </a:rPr>
              <a:t> )</a:t>
            </a:r>
            <a:r>
              <a:rPr lang="zh-CN" altLang="en-US" i="1" dirty="0">
                <a:ea typeface="黑体" panose="02010609060101010101" pitchFamily="49" charset="-122"/>
                <a:cs typeface="Times New Roman" panose="02020603050405020304" pitchFamily="18" charset="0"/>
              </a:rPr>
              <a:t>；</a:t>
            </a:r>
            <a:endParaRPr lang="zh-CN" altLang="en-US" i="1" dirty="0">
              <a:ea typeface="黑体" panose="02010609060101010101" pitchFamily="49" charset="-122"/>
              <a:cs typeface="Times New Roman" panose="02020603050405020304" pitchFamily="18" charset="0"/>
            </a:endParaRPr>
          </a:p>
          <a:p>
            <a:pPr lvl="2" indent="-347980" algn="l" rtl="0" eaLnBrk="1" fontAlgn="base" hangingPunct="1">
              <a:spcBef>
                <a:spcPct val="0"/>
              </a:spcBef>
              <a:spcAft>
                <a:spcPct val="0"/>
              </a:spcAft>
              <a:buNone/>
            </a:pPr>
            <a:r>
              <a:rPr lang="zh-CN" altLang="en-US" sz="2400" i="1" dirty="0">
                <a:solidFill>
                  <a:schemeClr val="tx1"/>
                </a:solidFill>
                <a:ea typeface="黑体" panose="02010609060101010101" pitchFamily="49" charset="-122"/>
                <a:cs typeface="Times New Roman" panose="02020603050405020304" pitchFamily="18" charset="0"/>
              </a:rPr>
              <a:t>   </a:t>
            </a:r>
            <a:r>
              <a:rPr lang="en-US" altLang="zh-CN" sz="2400" i="1" dirty="0">
                <a:solidFill>
                  <a:schemeClr val="tx1"/>
                </a:solidFill>
                <a:ea typeface="黑体" panose="02010609060101010101" pitchFamily="49" charset="-122"/>
                <a:cs typeface="Times New Roman" panose="02020603050405020304" pitchFamily="18" charset="0"/>
              </a:rPr>
              <a:t>&amp;</a:t>
            </a:r>
            <a:r>
              <a:rPr lang="zh-CN" altLang="en-US" sz="2400" i="1" dirty="0">
                <a:solidFill>
                  <a:schemeClr val="tx1"/>
                </a:solidFill>
                <a:ea typeface="黑体" panose="02010609060101010101" pitchFamily="49" charset="-122"/>
                <a:cs typeface="Times New Roman" panose="02020603050405020304" pitchFamily="18" charset="0"/>
              </a:rPr>
              <a:t>是取地址符运算符</a:t>
            </a:r>
            <a:r>
              <a:rPr lang="en-US" altLang="zh-CN" sz="2400" i="1" dirty="0">
                <a:solidFill>
                  <a:schemeClr val="tx1"/>
                </a:solidFill>
                <a:ea typeface="黑体" panose="02010609060101010101" pitchFamily="49" charset="-122"/>
                <a:cs typeface="Times New Roman" panose="02020603050405020304" pitchFamily="18" charset="0"/>
              </a:rPr>
              <a:t>,</a:t>
            </a:r>
            <a:r>
              <a:rPr lang="zh-CN" altLang="zh-CN" sz="2400" i="1" dirty="0">
                <a:solidFill>
                  <a:schemeClr val="tx1"/>
                </a:solidFill>
                <a:ea typeface="黑体" panose="02010609060101010101" pitchFamily="49" charset="-122"/>
                <a:cs typeface="Times New Roman" panose="02020603050405020304" pitchFamily="18" charset="0"/>
              </a:rPr>
              <a:t>，</a:t>
            </a:r>
            <a:r>
              <a:rPr lang="en-US" altLang="zh-CN" sz="2400" b="1" i="1" dirty="0">
                <a:solidFill>
                  <a:srgbClr val="FF0000"/>
                </a:solidFill>
                <a:ea typeface="黑体" panose="02010609060101010101" pitchFamily="49" charset="-122"/>
                <a:cs typeface="Times New Roman" panose="02020603050405020304" pitchFamily="18" charset="0"/>
              </a:rPr>
              <a:t>&amp;x</a:t>
            </a:r>
            <a:r>
              <a:rPr lang="zh-CN" altLang="en-US" sz="2400" b="1" i="1" dirty="0">
                <a:solidFill>
                  <a:srgbClr val="FF0000"/>
                </a:solidFill>
                <a:ea typeface="黑体" panose="02010609060101010101" pitchFamily="49" charset="-122"/>
                <a:cs typeface="Times New Roman" panose="02020603050405020304" pitchFamily="18" charset="0"/>
              </a:rPr>
              <a:t>代表取</a:t>
            </a:r>
            <a:r>
              <a:rPr lang="en-US" altLang="zh-CN" sz="2400" b="1" i="1" dirty="0">
                <a:solidFill>
                  <a:srgbClr val="FF0000"/>
                </a:solidFill>
                <a:ea typeface="黑体" panose="02010609060101010101" pitchFamily="49" charset="-122"/>
                <a:cs typeface="Times New Roman" panose="02020603050405020304" pitchFamily="18" charset="0"/>
              </a:rPr>
              <a:t> x</a:t>
            </a:r>
            <a:r>
              <a:rPr lang="zh-CN" altLang="en-US" sz="2400" b="1" i="1" dirty="0">
                <a:solidFill>
                  <a:srgbClr val="FF0000"/>
                </a:solidFill>
                <a:ea typeface="黑体" panose="02010609060101010101" pitchFamily="49" charset="-122"/>
                <a:cs typeface="Times New Roman" panose="02020603050405020304" pitchFamily="18" charset="0"/>
              </a:rPr>
              <a:t>在内存中的地址</a:t>
            </a:r>
            <a:endParaRPr lang="zh-CN" altLang="en-US" sz="2400" b="1" i="1" dirty="0">
              <a:solidFill>
                <a:srgbClr val="FF0000"/>
              </a:solidFill>
              <a:ea typeface="黑体" panose="02010609060101010101" pitchFamily="49"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
          <p:cNvSpPr>
            <a:spLocks noGrp="1"/>
          </p:cNvSpPr>
          <p:nvPr>
            <p:ph type="body"/>
          </p:nvPr>
        </p:nvSpPr>
        <p:spPr>
          <a:xfrm>
            <a:off x="828675" y="1763713"/>
            <a:ext cx="7980363" cy="2889250"/>
          </a:xfrm>
        </p:spPr>
        <p:txBody>
          <a:bodyPr vert="horz" wrap="square" lIns="91440" tIns="45720" rIns="91440" bIns="45720" anchor="t" anchorCtr="0"/>
          <a:p>
            <a:r>
              <a:rPr lang="zh-CN" altLang="en-US" sz="2800" dirty="0">
                <a:latin typeface="Times New Roman" panose="02020603050405020304" pitchFamily="18" charset="0"/>
              </a:rPr>
              <a:t>常用格式说明字符有</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lvl="1">
              <a:buNone/>
            </a:pPr>
            <a:r>
              <a:rPr lang="en-US" altLang="zh-CN" dirty="0">
                <a:latin typeface="Times New Roman" panose="02020603050405020304" pitchFamily="18" charset="0"/>
              </a:rPr>
              <a:t>     %d</a:t>
            </a:r>
            <a:r>
              <a:rPr lang="zh-CN" altLang="en-US" dirty="0">
                <a:latin typeface="Times New Roman" panose="02020603050405020304" pitchFamily="18" charset="0"/>
              </a:rPr>
              <a:t>：将按照</a:t>
            </a:r>
            <a:r>
              <a:rPr lang="zh-CN" altLang="en-US" dirty="0">
                <a:solidFill>
                  <a:srgbClr val="FF0000"/>
                </a:solidFill>
                <a:latin typeface="Times New Roman" panose="02020603050405020304" pitchFamily="18" charset="0"/>
              </a:rPr>
              <a:t>十进制整数</a:t>
            </a:r>
            <a:r>
              <a:rPr lang="zh-CN" altLang="en-US" dirty="0">
                <a:latin typeface="Times New Roman" panose="02020603050405020304" pitchFamily="18" charset="0"/>
              </a:rPr>
              <a:t>方式读取输入数据</a:t>
            </a:r>
            <a:endParaRPr lang="en-US" altLang="zh-CN" dirty="0">
              <a:latin typeface="Times New Roman" panose="02020603050405020304" pitchFamily="18" charset="0"/>
            </a:endParaRPr>
          </a:p>
          <a:p>
            <a:pPr lvl="1">
              <a:buNone/>
            </a:pPr>
            <a:endParaRPr lang="en-US" altLang="zh-CN" dirty="0">
              <a:latin typeface="Times New Roman" panose="02020603050405020304" pitchFamily="18" charset="0"/>
            </a:endParaRPr>
          </a:p>
          <a:p>
            <a:pPr lvl="1">
              <a:buNone/>
            </a:pPr>
            <a:r>
              <a:rPr lang="en-US" altLang="zh-CN" dirty="0">
                <a:latin typeface="Times New Roman" panose="02020603050405020304" pitchFamily="18" charset="0"/>
              </a:rPr>
              <a:t>     %f</a:t>
            </a:r>
            <a:r>
              <a:rPr lang="zh-CN" altLang="en-US" dirty="0">
                <a:latin typeface="Times New Roman" panose="02020603050405020304" pitchFamily="18" charset="0"/>
              </a:rPr>
              <a:t>：将按照</a:t>
            </a:r>
            <a:r>
              <a:rPr lang="zh-CN" altLang="en-US" dirty="0">
                <a:solidFill>
                  <a:srgbClr val="FF0000"/>
                </a:solidFill>
                <a:latin typeface="Times New Roman" panose="02020603050405020304" pitchFamily="18" charset="0"/>
              </a:rPr>
              <a:t>浮点数</a:t>
            </a:r>
            <a:r>
              <a:rPr lang="zh-CN" altLang="en-US" dirty="0">
                <a:latin typeface="Times New Roman" panose="02020603050405020304" pitchFamily="18" charset="0"/>
              </a:rPr>
              <a:t>方式读取输入数据</a:t>
            </a:r>
            <a:endParaRPr lang="en-US" altLang="zh-CN" dirty="0">
              <a:latin typeface="Times New Roman" panose="02020603050405020304" pitchFamily="18" charset="0"/>
            </a:endParaRPr>
          </a:p>
          <a:p>
            <a:pPr lvl="1">
              <a:buNone/>
            </a:pPr>
            <a:endParaRPr lang="en-US" altLang="zh-CN" dirty="0">
              <a:latin typeface="Times New Roman" panose="02020603050405020304" pitchFamily="18" charset="0"/>
            </a:endParaRPr>
          </a:p>
          <a:p>
            <a:pPr lvl="1">
              <a:buNone/>
            </a:pPr>
            <a:r>
              <a:rPr lang="en-US" altLang="zh-CN" dirty="0">
                <a:latin typeface="Times New Roman" panose="02020603050405020304" pitchFamily="18" charset="0"/>
              </a:rPr>
              <a:t>      %c</a:t>
            </a:r>
            <a:r>
              <a:rPr lang="zh-CN" altLang="en-US" dirty="0">
                <a:latin typeface="Times New Roman" panose="02020603050405020304" pitchFamily="18" charset="0"/>
              </a:rPr>
              <a:t>：将按照</a:t>
            </a:r>
            <a:r>
              <a:rPr lang="zh-CN" altLang="en-US" dirty="0">
                <a:solidFill>
                  <a:srgbClr val="FF0000"/>
                </a:solidFill>
                <a:latin typeface="Times New Roman" panose="02020603050405020304" pitchFamily="18" charset="0"/>
              </a:rPr>
              <a:t>字符</a:t>
            </a:r>
            <a:r>
              <a:rPr lang="zh-CN" altLang="en-US" dirty="0">
                <a:latin typeface="Times New Roman" panose="02020603050405020304" pitchFamily="18" charset="0"/>
              </a:rPr>
              <a:t>方式读取输入数据</a:t>
            </a:r>
            <a:endParaRPr lang="en-US" altLang="zh-CN" dirty="0">
              <a:latin typeface="Times New Roman" panose="02020603050405020304" pitchFamily="18" charset="0"/>
            </a:endParaRPr>
          </a:p>
          <a:p>
            <a:pPr lvl="1">
              <a:buNone/>
            </a:pPr>
            <a:endParaRPr lang="en-US" altLang="zh-CN" dirty="0">
              <a:latin typeface="Times New Roman" panose="02020603050405020304" pitchFamily="18" charset="0"/>
            </a:endParaRPr>
          </a:p>
          <a:p>
            <a:pPr lvl="1">
              <a:buNone/>
            </a:pPr>
            <a:r>
              <a:rPr lang="en-US" altLang="zh-CN" dirty="0">
                <a:latin typeface="Times New Roman" panose="02020603050405020304" pitchFamily="18" charset="0"/>
              </a:rPr>
              <a:t>      %s</a:t>
            </a:r>
            <a:r>
              <a:rPr lang="zh-CN" altLang="en-US" dirty="0">
                <a:latin typeface="Times New Roman" panose="02020603050405020304" pitchFamily="18" charset="0"/>
              </a:rPr>
              <a:t>：将按照字符串方式读取输入数据</a:t>
            </a:r>
            <a:endParaRPr lang="en-US" altLang="zh-CN" dirty="0">
              <a:latin typeface="Times New Roman" panose="02020603050405020304" pitchFamily="18" charset="0"/>
            </a:endParaRPr>
          </a:p>
          <a:p>
            <a:pPr lvl="1">
              <a:buNone/>
            </a:pPr>
            <a:endParaRPr lang="en-US" altLang="zh-CN" dirty="0">
              <a:latin typeface="Times New Roman" panose="02020603050405020304" pitchFamily="18" charset="0"/>
            </a:endParaRPr>
          </a:p>
          <a:p>
            <a:pPr lvl="1">
              <a:buNone/>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lvl="1">
              <a:buNone/>
            </a:pPr>
            <a:endParaRPr lang="zh-CN" altLang="en-US" dirty="0">
              <a:latin typeface="Times New Roman" panose="02020603050405020304" pitchFamily="18" charset="0"/>
              <a:ea typeface="Times New Roman" panose="02020603050405020304" pitchFamily="18" charset="0"/>
            </a:endParaRPr>
          </a:p>
        </p:txBody>
      </p:sp>
      <p:sp>
        <p:nvSpPr>
          <p:cNvPr id="79874" name="Rectangle 2"/>
          <p:cNvSpPr/>
          <p:nvPr/>
        </p:nvSpPr>
        <p:spPr>
          <a:xfrm>
            <a:off x="2484438" y="260350"/>
            <a:ext cx="6324600" cy="533400"/>
          </a:xfrm>
          <a:prstGeom prst="rect">
            <a:avLst/>
          </a:prstGeom>
          <a:noFill/>
          <a:ln w="9525">
            <a:noFill/>
          </a:ln>
        </p:spPr>
        <p:txBody>
          <a:bodyPr anchor="ctr" anchorCtr="0"/>
          <a:p>
            <a:pPr algn="r" eaLnBrk="0" hangingPunct="0"/>
            <a:r>
              <a:rPr lang="zh-CN" altLang="en-US" sz="4000" dirty="0">
                <a:solidFill>
                  <a:schemeClr val="bg1"/>
                </a:solidFill>
                <a:latin typeface="Arial" panose="020B0604020202020204" pitchFamily="34" charset="0"/>
                <a:ea typeface="黑体" panose="02010609060101010101" pitchFamily="49" charset="-122"/>
              </a:rPr>
              <a:t>格式输入函数</a:t>
            </a:r>
            <a:endParaRPr lang="zh-CN" altLang="en-US" sz="40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t>举例</a:t>
            </a:r>
            <a:endParaRPr lang="zh-CN" altLang="en-US" dirty="0"/>
          </a:p>
        </p:txBody>
      </p:sp>
      <p:sp>
        <p:nvSpPr>
          <p:cNvPr id="80898" name="Text Box 5"/>
          <p:cNvSpPr txBox="1"/>
          <p:nvPr/>
        </p:nvSpPr>
        <p:spPr>
          <a:xfrm>
            <a:off x="196850" y="1413510"/>
            <a:ext cx="8336915" cy="3969385"/>
          </a:xfrm>
          <a:prstGeom prst="rect">
            <a:avLst/>
          </a:prstGeom>
          <a:noFill/>
          <a:ln w="9525">
            <a:noFill/>
          </a:ln>
        </p:spPr>
        <p:txBody>
          <a:bodyPr wrap="square" anchor="t" anchorCtr="0">
            <a:spAutoFit/>
          </a:bodyPr>
          <a:p>
            <a:r>
              <a:rPr lang="zh-CN" altLang="en-US" sz="2800" dirty="0">
                <a:ea typeface="黑体" panose="02010609060101010101" pitchFamily="49" charset="-122"/>
                <a:cs typeface="Times New Roman" panose="02020603050405020304" pitchFamily="18" charset="0"/>
              </a:rPr>
              <a:t>例：用键盘输入</a:t>
            </a:r>
            <a:r>
              <a:rPr lang="en-US" altLang="zh-CN" sz="2800" dirty="0">
                <a:ea typeface="黑体" panose="02010609060101010101" pitchFamily="49" charset="-122"/>
                <a:cs typeface="Times New Roman" panose="02020603050405020304" pitchFamily="18" charset="0"/>
              </a:rPr>
              <a:t>3</a:t>
            </a:r>
            <a:r>
              <a:rPr lang="zh-CN" altLang="en-US" sz="2800" dirty="0">
                <a:ea typeface="黑体" panose="02010609060101010101" pitchFamily="49" charset="-122"/>
                <a:cs typeface="Times New Roman" panose="02020603050405020304" pitchFamily="18" charset="0"/>
              </a:rPr>
              <a:t>、</a:t>
            </a:r>
            <a:r>
              <a:rPr lang="en-US" altLang="zh-CN" sz="2800" dirty="0">
                <a:ea typeface="黑体" panose="02010609060101010101" pitchFamily="49" charset="-122"/>
                <a:cs typeface="Times New Roman" panose="02020603050405020304" pitchFamily="18" charset="0"/>
              </a:rPr>
              <a:t>4</a:t>
            </a:r>
            <a:r>
              <a:rPr lang="zh-CN" altLang="en-US" sz="2800" dirty="0">
                <a:ea typeface="黑体" panose="02010609060101010101" pitchFamily="49" charset="-122"/>
                <a:cs typeface="Times New Roman" panose="02020603050405020304" pitchFamily="18" charset="0"/>
              </a:rPr>
              <a:t>和</a:t>
            </a:r>
            <a:r>
              <a:rPr lang="en-US" altLang="zh-CN" sz="2800" dirty="0">
                <a:ea typeface="黑体" panose="02010609060101010101" pitchFamily="49" charset="-122"/>
                <a:cs typeface="Times New Roman" panose="02020603050405020304" pitchFamily="18" charset="0"/>
              </a:rPr>
              <a:t>5</a:t>
            </a:r>
            <a:r>
              <a:rPr lang="zh-CN" altLang="en-US" sz="2800" dirty="0">
                <a:ea typeface="黑体" panose="02010609060101010101" pitchFamily="49" charset="-122"/>
                <a:cs typeface="Times New Roman" panose="02020603050405020304" pitchFamily="18" charset="0"/>
              </a:rPr>
              <a:t>，保存到变量</a:t>
            </a:r>
            <a:r>
              <a:rPr lang="en-US" altLang="en-US" sz="2800" dirty="0">
                <a:ea typeface="黑体" panose="02010609060101010101" pitchFamily="49" charset="-122"/>
                <a:cs typeface="Times New Roman" panose="02020603050405020304" pitchFamily="18" charset="0"/>
              </a:rPr>
              <a:t>x</a:t>
            </a:r>
            <a:r>
              <a:rPr lang="zh-CN" altLang="en-US" sz="2800" dirty="0">
                <a:ea typeface="黑体" panose="02010609060101010101" pitchFamily="49" charset="-122"/>
                <a:cs typeface="Times New Roman" panose="02020603050405020304" pitchFamily="18" charset="0"/>
              </a:rPr>
              <a:t>、</a:t>
            </a:r>
            <a:r>
              <a:rPr lang="en-US" altLang="zh-CN" sz="2800" dirty="0">
                <a:ea typeface="黑体" panose="02010609060101010101" pitchFamily="49" charset="-122"/>
                <a:cs typeface="Times New Roman" panose="02020603050405020304" pitchFamily="18" charset="0"/>
              </a:rPr>
              <a:t>y</a:t>
            </a:r>
            <a:r>
              <a:rPr lang="zh-CN" altLang="en-US" sz="2800" dirty="0">
                <a:ea typeface="黑体" panose="02010609060101010101" pitchFamily="49" charset="-122"/>
                <a:cs typeface="Times New Roman" panose="02020603050405020304" pitchFamily="18" charset="0"/>
              </a:rPr>
              <a:t>和</a:t>
            </a:r>
            <a:r>
              <a:rPr lang="en-US" altLang="zh-CN" sz="2800" dirty="0">
                <a:ea typeface="黑体" panose="02010609060101010101" pitchFamily="49" charset="-122"/>
                <a:cs typeface="Times New Roman" panose="02020603050405020304" pitchFamily="18" charset="0"/>
              </a:rPr>
              <a:t>z</a:t>
            </a:r>
            <a:r>
              <a:rPr lang="zh-CN" altLang="zh-CN" sz="2800" dirty="0">
                <a:ea typeface="黑体" panose="02010609060101010101" pitchFamily="49" charset="-122"/>
                <a:cs typeface="Times New Roman" panose="02020603050405020304" pitchFamily="18" charset="0"/>
              </a:rPr>
              <a:t>中</a:t>
            </a:r>
            <a:endParaRPr lang="zh-CN" altLang="zh-CN" sz="2800" dirty="0">
              <a:ea typeface="黑体" panose="02010609060101010101" pitchFamily="49" charset="-122"/>
              <a:cs typeface="Times New Roman" panose="02020603050405020304" pitchFamily="18" charset="0"/>
            </a:endParaRPr>
          </a:p>
          <a:p>
            <a:endParaRPr lang="en-US" altLang="zh-CN" sz="2800" dirty="0">
              <a:ea typeface="黑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宋体" panose="02010600030101010101" pitchFamily="2" charset="-122"/>
              </a:rPr>
              <a:t>int main()</a:t>
            </a:r>
            <a:endParaRPr lang="en-US" altLang="zh-CN" sz="28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    int x ,y ,z;</a:t>
            </a:r>
            <a:endParaRPr lang="en-US" altLang="zh-CN" sz="28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    </a:t>
            </a:r>
            <a:r>
              <a:rPr lang="en-US" altLang="zh-CN" sz="2800" b="1" dirty="0">
                <a:solidFill>
                  <a:srgbClr val="CC0066"/>
                </a:solidFill>
                <a:latin typeface="Times New Roman" panose="02020603050405020304" pitchFamily="18" charset="0"/>
                <a:ea typeface="宋体" panose="02010600030101010101" pitchFamily="2" charset="-122"/>
              </a:rPr>
              <a:t>scanf( "%d%d%d" , &amp;x,  &amp;y,  &amp;z )</a:t>
            </a:r>
            <a:r>
              <a:rPr lang="zh-CN" altLang="en-US" sz="2800" b="1" dirty="0">
                <a:solidFill>
                  <a:srgbClr val="CC0066"/>
                </a:solidFill>
                <a:latin typeface="Times New Roman" panose="02020603050405020304" pitchFamily="18" charset="0"/>
                <a:ea typeface="宋体" panose="02010600030101010101" pitchFamily="2" charset="-122"/>
              </a:rPr>
              <a:t>；</a:t>
            </a:r>
            <a:endParaRPr lang="zh-CN" altLang="en-US" sz="2800" b="1" dirty="0">
              <a:solidFill>
                <a:srgbClr val="CC0066"/>
              </a:solidFill>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printf(“x=%d,y=%d,z=%d\n”, x ,y ,z);</a:t>
            </a:r>
            <a:endParaRPr lang="en-US" altLang="zh-CN" sz="28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    return 0;</a:t>
            </a:r>
            <a:endParaRPr lang="zh-CN" altLang="en-US" sz="28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80899" name="Text Box 6"/>
          <p:cNvSpPr txBox="1"/>
          <p:nvPr/>
        </p:nvSpPr>
        <p:spPr>
          <a:xfrm>
            <a:off x="6804025" y="3573780"/>
            <a:ext cx="1946910" cy="1938020"/>
          </a:xfrm>
          <a:prstGeom prst="rect">
            <a:avLst/>
          </a:prstGeom>
          <a:solidFill>
            <a:srgbClr val="FFFF00"/>
          </a:solidFill>
          <a:ln w="9525" cap="flat" cmpd="sng">
            <a:solidFill>
              <a:schemeClr val="tx2"/>
            </a:solidFill>
            <a:prstDash val="solid"/>
            <a:miter/>
            <a:headEnd type="none" w="med" len="med"/>
            <a:tailEnd type="none" w="med" len="med"/>
          </a:ln>
        </p:spPr>
        <p:txBody>
          <a:bodyPr wrap="square" anchor="t" anchorCtr="0">
            <a:spAutoFit/>
          </a:bodyPr>
          <a:p>
            <a:r>
              <a:rPr lang="zh-CN" altLang="en-US" dirty="0">
                <a:ea typeface="黑体" panose="02010609060101010101" pitchFamily="49" charset="-122"/>
                <a:cs typeface="Times New Roman" panose="02020603050405020304" pitchFamily="18" charset="0"/>
              </a:rPr>
              <a:t>输入</a:t>
            </a:r>
            <a:r>
              <a:rPr lang="en-US" altLang="zh-CN" dirty="0">
                <a:ea typeface="黑体" panose="02010609060101010101" pitchFamily="49" charset="-122"/>
                <a:cs typeface="Times New Roman" panose="02020603050405020304" pitchFamily="18" charset="0"/>
              </a:rPr>
              <a:t>:</a:t>
            </a:r>
            <a:endParaRPr lang="en-US" altLang="zh-CN" dirty="0">
              <a:ea typeface="黑体" panose="02010609060101010101" pitchFamily="49" charset="-122"/>
              <a:cs typeface="Times New Roman" panose="02020603050405020304" pitchFamily="18" charset="0"/>
            </a:endParaRPr>
          </a:p>
          <a:p>
            <a:r>
              <a:rPr lang="en-US" altLang="zh-CN" dirty="0">
                <a:ea typeface="黑体" panose="02010609060101010101" pitchFamily="49" charset="-122"/>
                <a:cs typeface="Times New Roman" panose="02020603050405020304" pitchFamily="18" charset="0"/>
              </a:rPr>
              <a:t>3□4□5 </a:t>
            </a:r>
            <a:endParaRPr lang="en-US" altLang="zh-CN" dirty="0">
              <a:ea typeface="黑体" panose="02010609060101010101" pitchFamily="49" charset="-122"/>
              <a:cs typeface="Times New Roman" panose="02020603050405020304" pitchFamily="18" charset="0"/>
            </a:endParaRPr>
          </a:p>
          <a:p>
            <a:endParaRPr lang="en-US" altLang="zh-CN" dirty="0">
              <a:ea typeface="黑体" panose="02010609060101010101" pitchFamily="49" charset="-122"/>
              <a:cs typeface="Times New Roman" panose="02020603050405020304" pitchFamily="18" charset="0"/>
            </a:endParaRPr>
          </a:p>
          <a:p>
            <a:r>
              <a:rPr lang="zh-CN" altLang="en-US" dirty="0">
                <a:ea typeface="黑体" panose="02010609060101010101" pitchFamily="49" charset="-122"/>
                <a:cs typeface="Times New Roman" panose="02020603050405020304" pitchFamily="18" charset="0"/>
              </a:rPr>
              <a:t>输出</a:t>
            </a:r>
            <a:r>
              <a:rPr lang="en-US" altLang="zh-CN" dirty="0">
                <a:ea typeface="黑体" panose="02010609060101010101" pitchFamily="49" charset="-122"/>
                <a:cs typeface="Times New Roman" panose="02020603050405020304" pitchFamily="18" charset="0"/>
              </a:rPr>
              <a:t>: </a:t>
            </a:r>
            <a:endParaRPr lang="en-US" altLang="zh-CN" dirty="0">
              <a:ea typeface="黑体" panose="02010609060101010101" pitchFamily="49" charset="-122"/>
              <a:cs typeface="Times New Roman" panose="02020603050405020304" pitchFamily="18" charset="0"/>
            </a:endParaRPr>
          </a:p>
          <a:p>
            <a:r>
              <a:rPr lang="en-US" altLang="zh-CN" dirty="0">
                <a:ea typeface="黑体" panose="02010609060101010101" pitchFamily="49" charset="-122"/>
                <a:cs typeface="Times New Roman" panose="02020603050405020304" pitchFamily="18" charset="0"/>
              </a:rPr>
              <a:t>x=3,y=4,z=5</a:t>
            </a:r>
            <a:endParaRPr lang="zh-CN" altLang="en-US" dirty="0">
              <a:ea typeface="黑体" panose="02010609060101010101" pitchFamily="49" charset="-122"/>
              <a:cs typeface="Times New Roman" panose="02020603050405020304" pitchFamily="18" charset="0"/>
            </a:endParaRPr>
          </a:p>
        </p:txBody>
      </p:sp>
      <p:sp>
        <p:nvSpPr>
          <p:cNvPr id="80900" name="Text Box 8"/>
          <p:cNvSpPr txBox="1"/>
          <p:nvPr/>
        </p:nvSpPr>
        <p:spPr>
          <a:xfrm>
            <a:off x="612458" y="5550853"/>
            <a:ext cx="7848600" cy="1198880"/>
          </a:xfrm>
          <a:prstGeom prst="rect">
            <a:avLst/>
          </a:prstGeom>
          <a:noFill/>
          <a:ln w="9525">
            <a:noFill/>
          </a:ln>
        </p:spPr>
        <p:txBody>
          <a:bodyPr anchor="t" anchorCtr="0">
            <a:spAutoFit/>
          </a:bodyPr>
          <a:p>
            <a:r>
              <a:rPr lang="zh-CN" altLang="en-US" dirty="0">
                <a:latin typeface="Times New Roman" panose="02020603050405020304" pitchFamily="18" charset="0"/>
                <a:ea typeface="黑体" panose="02010609060101010101" pitchFamily="49" charset="-122"/>
              </a:rPr>
              <a:t>说明：</a:t>
            </a:r>
            <a:endParaRPr lang="en-US" altLang="zh-CN" dirty="0">
              <a:latin typeface="Times New Roman" panose="02020603050405020304" pitchFamily="18" charset="0"/>
              <a:ea typeface="黑体" panose="02010609060101010101" pitchFamily="49" charset="-122"/>
            </a:endParaRPr>
          </a:p>
          <a:p>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三种分隔符：</a:t>
            </a:r>
            <a:r>
              <a:rPr lang="en-US" altLang="zh-CN" dirty="0">
                <a:latin typeface="Times New Roman" panose="02020603050405020304" pitchFamily="18" charset="0"/>
                <a:ea typeface="黑体" panose="02010609060101010101" pitchFamily="49" charset="-122"/>
              </a:rPr>
              <a:t> </a:t>
            </a:r>
            <a:r>
              <a:rPr lang="zh-CN" altLang="en-US" b="1" dirty="0">
                <a:solidFill>
                  <a:srgbClr val="FF0000"/>
                </a:solidFill>
                <a:latin typeface="Times New Roman" panose="02020603050405020304" pitchFamily="18" charset="0"/>
                <a:ea typeface="黑体" panose="02010609060101010101" pitchFamily="49" charset="-122"/>
              </a:rPr>
              <a:t>空格、回车符、跳格符</a:t>
            </a:r>
            <a:r>
              <a:rPr lang="en-US" altLang="zh-CN" b="1" dirty="0">
                <a:solidFill>
                  <a:srgbClr val="FF0000"/>
                </a:solidFill>
                <a:latin typeface="Times New Roman" panose="02020603050405020304" pitchFamily="18" charset="0"/>
                <a:ea typeface="黑体" panose="02010609060101010101" pitchFamily="49" charset="-122"/>
              </a:rPr>
              <a:t>(Tab)</a:t>
            </a:r>
            <a:r>
              <a:rPr lang="zh-CN" altLang="en-US" b="1" dirty="0">
                <a:solidFill>
                  <a:srgbClr val="FF0000"/>
                </a:solidFill>
                <a:latin typeface="Times New Roman" panose="02020603050405020304" pitchFamily="18" charset="0"/>
                <a:ea typeface="黑体" panose="02010609060101010101" pitchFamily="49" charset="-122"/>
              </a:rPr>
              <a:t>，或者非法字符</a:t>
            </a:r>
            <a:r>
              <a:rPr lang="zh-CN" altLang="en-US" dirty="0">
                <a:latin typeface="Times New Roman" panose="02020603050405020304" pitchFamily="18" charset="0"/>
                <a:ea typeface="黑体" panose="02010609060101010101" pitchFamily="49" charset="-122"/>
              </a:rPr>
              <a:t>，标志用户输入的当前数据结束。</a:t>
            </a:r>
            <a:endParaRPr lang="en-US" altLang="zh-CN" dirty="0">
              <a:latin typeface="Times New Roman" panose="02020603050405020304" pitchFamily="18" charset="0"/>
              <a:ea typeface="Times New Roman" panose="02020603050405020304" pitchFamily="18" charset="0"/>
            </a:endParaRPr>
          </a:p>
        </p:txBody>
      </p:sp>
      <p:sp>
        <p:nvSpPr>
          <p:cNvPr id="80901" name="Text Box 10"/>
          <p:cNvSpPr txBox="1"/>
          <p:nvPr/>
        </p:nvSpPr>
        <p:spPr>
          <a:xfrm>
            <a:off x="4335463" y="7178675"/>
            <a:ext cx="184150" cy="366713"/>
          </a:xfrm>
          <a:prstGeom prst="rect">
            <a:avLst/>
          </a:prstGeom>
          <a:noFill/>
          <a:ln w="9525">
            <a:noFill/>
          </a:ln>
        </p:spPr>
        <p:txBody>
          <a:bodyPr wrap="none" anchor="t" anchorCtr="0">
            <a:spAutoFit/>
          </a:bodyPr>
          <a:p>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t>注意</a:t>
            </a:r>
            <a:endParaRPr lang="zh-CN" altLang="en-US" dirty="0"/>
          </a:p>
        </p:txBody>
      </p:sp>
      <p:sp>
        <p:nvSpPr>
          <p:cNvPr id="81922" name="Text Box 10"/>
          <p:cNvSpPr txBox="1"/>
          <p:nvPr/>
        </p:nvSpPr>
        <p:spPr>
          <a:xfrm>
            <a:off x="4335463" y="7178675"/>
            <a:ext cx="184150" cy="366713"/>
          </a:xfrm>
          <a:prstGeom prst="rect">
            <a:avLst/>
          </a:prstGeom>
          <a:noFill/>
          <a:ln w="9525">
            <a:noFill/>
          </a:ln>
        </p:spPr>
        <p:txBody>
          <a:bodyPr wrap="none" anchor="t" anchorCtr="0">
            <a:spAutoFit/>
          </a:bodyPr>
          <a:p>
            <a:endParaRPr lang="zh-CN" altLang="en-US" sz="1800" dirty="0">
              <a:latin typeface="Arial" panose="020B0604020202020204" pitchFamily="34" charset="0"/>
              <a:ea typeface="宋体" panose="02010600030101010101" pitchFamily="2" charset="-122"/>
            </a:endParaRPr>
          </a:p>
        </p:txBody>
      </p:sp>
      <p:sp>
        <p:nvSpPr>
          <p:cNvPr id="81923" name="Text Box 12"/>
          <p:cNvSpPr txBox="1"/>
          <p:nvPr/>
        </p:nvSpPr>
        <p:spPr>
          <a:xfrm>
            <a:off x="396558" y="4070985"/>
            <a:ext cx="8389937" cy="1144270"/>
          </a:xfrm>
          <a:prstGeom prst="rect">
            <a:avLst/>
          </a:prstGeom>
          <a:solidFill>
            <a:schemeClr val="accent5"/>
          </a:solidFill>
          <a:ln w="9525" cap="flat" cmpd="sng">
            <a:solidFill>
              <a:schemeClr val="tx2"/>
            </a:solidFill>
            <a:prstDash val="solid"/>
            <a:miter/>
            <a:headEnd type="none" w="med" len="med"/>
            <a:tailEnd type="none" w="med" len="med"/>
          </a:ln>
        </p:spPr>
        <p:txBody>
          <a:bodyPr anchor="t" anchorCtr="0">
            <a:spAutoFit/>
          </a:bodyPr>
          <a:p>
            <a:pPr>
              <a:lnSpc>
                <a:spcPct val="100000"/>
              </a:lnSpc>
              <a:spcBef>
                <a:spcPts val="50"/>
              </a:spcBef>
              <a:spcAft>
                <a:spcPts val="0"/>
              </a:spcAft>
            </a:pPr>
            <a:r>
              <a:rPr lang="zh-CN" altLang="en-US" sz="3200" dirty="0">
                <a:latin typeface="Times New Roman" panose="02020603050405020304" pitchFamily="18" charset="0"/>
                <a:ea typeface="黑体" panose="02010609060101010101" pitchFamily="49" charset="-122"/>
              </a:rPr>
              <a:t>问题：</a:t>
            </a:r>
            <a:r>
              <a:rPr lang="en-US" altLang="zh-CN" sz="3200" b="1" dirty="0">
                <a:latin typeface="Times New Roman" panose="02020603050405020304" pitchFamily="18" charset="0"/>
                <a:ea typeface="黑体" panose="02010609060101010101" pitchFamily="49" charset="-122"/>
              </a:rPr>
              <a:t>scanf( “%d</a:t>
            </a:r>
            <a:r>
              <a:rPr lang="en-US" altLang="zh-CN" sz="3600" b="1" dirty="0">
                <a:solidFill>
                  <a:srgbClr val="CC0066"/>
                </a:solidFill>
                <a:latin typeface="Times New Roman" panose="02020603050405020304" pitchFamily="18" charset="0"/>
                <a:ea typeface="黑体" panose="02010609060101010101" pitchFamily="49" charset="-122"/>
              </a:rPr>
              <a:t>,</a:t>
            </a:r>
            <a:r>
              <a:rPr lang="en-US" altLang="zh-CN" sz="3200" b="1" dirty="0">
                <a:latin typeface="Times New Roman" panose="02020603050405020304" pitchFamily="18" charset="0"/>
                <a:ea typeface="黑体" panose="02010609060101010101" pitchFamily="49" charset="-122"/>
              </a:rPr>
              <a:t>%d</a:t>
            </a:r>
            <a:r>
              <a:rPr lang="en-US" altLang="zh-CN" sz="3600" b="1" dirty="0">
                <a:solidFill>
                  <a:srgbClr val="CC0066"/>
                </a:solidFill>
                <a:latin typeface="Times New Roman" panose="02020603050405020304" pitchFamily="18" charset="0"/>
                <a:ea typeface="黑体" panose="02010609060101010101" pitchFamily="49" charset="-122"/>
              </a:rPr>
              <a:t>,</a:t>
            </a:r>
            <a:r>
              <a:rPr lang="en-US" altLang="zh-CN" sz="3200" b="1" dirty="0">
                <a:latin typeface="Times New Roman" panose="02020603050405020304" pitchFamily="18" charset="0"/>
                <a:ea typeface="黑体" panose="02010609060101010101" pitchFamily="49" charset="-122"/>
              </a:rPr>
              <a:t>%d“, &amp;x,&amp;y,&amp;z )</a:t>
            </a:r>
            <a:r>
              <a:rPr lang="zh-CN" altLang="en-US" sz="3200" b="1" dirty="0">
                <a:latin typeface="Times New Roman" panose="02020603050405020304" pitchFamily="18" charset="0"/>
                <a:ea typeface="黑体" panose="02010609060101010101" pitchFamily="49" charset="-122"/>
              </a:rPr>
              <a:t>；</a:t>
            </a:r>
            <a:endParaRPr lang="zh-CN" altLang="en-US" sz="3200" b="1" dirty="0">
              <a:latin typeface="Times New Roman" panose="02020603050405020304" pitchFamily="18" charset="0"/>
              <a:ea typeface="黑体" panose="02010609060101010101" pitchFamily="49" charset="-122"/>
            </a:endParaRPr>
          </a:p>
          <a:p>
            <a:pPr>
              <a:lnSpc>
                <a:spcPct val="100000"/>
              </a:lnSpc>
              <a:spcBef>
                <a:spcPts val="50"/>
              </a:spcBef>
              <a:spcAft>
                <a:spcPts val="0"/>
              </a:spcAft>
            </a:pPr>
            <a:r>
              <a:rPr lang="zh-CN" altLang="en-US" sz="2800" dirty="0">
                <a:latin typeface="Times New Roman" panose="02020603050405020304" pitchFamily="18" charset="0"/>
                <a:ea typeface="黑体" panose="02010609060101010101" pitchFamily="49" charset="-122"/>
              </a:rPr>
              <a:t>              </a:t>
            </a:r>
            <a:r>
              <a:rPr lang="en-US" altLang="zh-CN" sz="3200" dirty="0">
                <a:latin typeface="Times New Roman" panose="02020603050405020304" pitchFamily="18" charset="0"/>
                <a:ea typeface="黑体" panose="02010609060101010101" pitchFamily="49" charset="-122"/>
              </a:rPr>
              <a:t>printf(“x=%d,y=%d,z=%d\n”, x ,y ,z);</a:t>
            </a:r>
            <a:endParaRPr lang="zh-CN" altLang="en-US" sz="3200" dirty="0">
              <a:latin typeface="Times New Roman" panose="02020603050405020304" pitchFamily="18" charset="0"/>
              <a:ea typeface="Times New Roman" panose="02020603050405020304" pitchFamily="18" charset="0"/>
            </a:endParaRPr>
          </a:p>
        </p:txBody>
      </p:sp>
      <p:sp>
        <p:nvSpPr>
          <p:cNvPr id="2" name="Text Box 12"/>
          <p:cNvSpPr txBox="1"/>
          <p:nvPr/>
        </p:nvSpPr>
        <p:spPr>
          <a:xfrm>
            <a:off x="395923" y="1341120"/>
            <a:ext cx="8389937" cy="1082675"/>
          </a:xfrm>
          <a:prstGeom prst="rect">
            <a:avLst/>
          </a:prstGeom>
          <a:noFill/>
          <a:ln w="12700" cap="flat" cmpd="sng">
            <a:solidFill>
              <a:schemeClr val="accent1">
                <a:shade val="50000"/>
              </a:schemeClr>
            </a:solidFill>
            <a:prstDash val="solid"/>
            <a:miter/>
            <a:headEnd type="none" w="med" len="med"/>
            <a:tailEnd type="none" w="med" len="med"/>
          </a:ln>
        </p:spPr>
        <p:txBody>
          <a:bodyPr anchor="t" anchorCtr="0">
            <a:spAutoFit/>
          </a:bodyPr>
          <a:p>
            <a:pPr>
              <a:lnSpc>
                <a:spcPct val="100000"/>
              </a:lnSpc>
              <a:spcBef>
                <a:spcPts val="50"/>
              </a:spcBef>
              <a:spcAft>
                <a:spcPts val="0"/>
              </a:spcAft>
            </a:pPr>
            <a:r>
              <a:rPr lang="en-US" altLang="zh-CN" sz="3200" dirty="0">
                <a:latin typeface="Times New Roman" panose="02020603050405020304" pitchFamily="18" charset="0"/>
                <a:ea typeface="黑体" panose="02010609060101010101" pitchFamily="49" charset="-122"/>
              </a:rPr>
              <a:t>            scanf( “%d%d%d“, &amp;x,&amp;y,&amp;z )</a:t>
            </a:r>
            <a:r>
              <a:rPr lang="zh-CN" altLang="en-US" sz="3200" dirty="0">
                <a:latin typeface="Times New Roman" panose="02020603050405020304" pitchFamily="18" charset="0"/>
                <a:ea typeface="黑体" panose="02010609060101010101" pitchFamily="49" charset="-122"/>
              </a:rPr>
              <a:t>；</a:t>
            </a:r>
            <a:endParaRPr lang="zh-CN" altLang="en-US" sz="3200" dirty="0">
              <a:latin typeface="Times New Roman" panose="02020603050405020304" pitchFamily="18" charset="0"/>
              <a:ea typeface="黑体" panose="02010609060101010101" pitchFamily="49" charset="-122"/>
            </a:endParaRPr>
          </a:p>
          <a:p>
            <a:pPr>
              <a:lnSpc>
                <a:spcPct val="100000"/>
              </a:lnSpc>
              <a:spcBef>
                <a:spcPts val="50"/>
              </a:spcBef>
              <a:spcAft>
                <a:spcPts val="0"/>
              </a:spcAft>
            </a:pPr>
            <a:r>
              <a:rPr lang="zh-CN" altLang="en-US" sz="2800" dirty="0">
                <a:latin typeface="Times New Roman" panose="02020603050405020304" pitchFamily="18" charset="0"/>
                <a:ea typeface="黑体" panose="02010609060101010101" pitchFamily="49" charset="-122"/>
              </a:rPr>
              <a:t>              </a:t>
            </a:r>
            <a:r>
              <a:rPr lang="en-US" altLang="zh-CN" sz="3200" dirty="0">
                <a:latin typeface="Times New Roman" panose="02020603050405020304" pitchFamily="18" charset="0"/>
                <a:ea typeface="黑体" panose="02010609060101010101" pitchFamily="49" charset="-122"/>
              </a:rPr>
              <a:t>printf(“x=%d,y=%d,z=%d\n”, x ,y ,z);</a:t>
            </a:r>
            <a:endParaRPr lang="zh-CN" altLang="en-US" sz="3200" dirty="0">
              <a:latin typeface="Times New Roman" panose="02020603050405020304" pitchFamily="18" charset="0"/>
              <a:ea typeface="Times New Roman" panose="02020603050405020304" pitchFamily="18" charset="0"/>
            </a:endParaRPr>
          </a:p>
        </p:txBody>
      </p:sp>
      <p:sp>
        <p:nvSpPr>
          <p:cNvPr id="80899" name="Text Box 6"/>
          <p:cNvSpPr txBox="1"/>
          <p:nvPr/>
        </p:nvSpPr>
        <p:spPr>
          <a:xfrm>
            <a:off x="5800090" y="2492375"/>
            <a:ext cx="2878455" cy="1198880"/>
          </a:xfrm>
          <a:prstGeom prst="rect">
            <a:avLst/>
          </a:prstGeom>
          <a:solidFill>
            <a:srgbClr val="FFFF00"/>
          </a:solidFill>
          <a:ln w="9525" cap="flat" cmpd="sng">
            <a:solidFill>
              <a:schemeClr val="tx2"/>
            </a:solidFill>
            <a:prstDash val="solid"/>
            <a:miter/>
            <a:headEnd type="none" w="med" len="med"/>
            <a:tailEnd type="none" w="med" len="med"/>
          </a:ln>
        </p:spPr>
        <p:txBody>
          <a:bodyPr wrap="square" anchor="t" anchorCtr="0">
            <a:spAutoFit/>
          </a:bodyPr>
          <a:p>
            <a:pPr>
              <a:lnSpc>
                <a:spcPct val="100000"/>
              </a:lnSpc>
              <a:spcBef>
                <a:spcPts val="0"/>
              </a:spcBef>
              <a:spcAft>
                <a:spcPts val="0"/>
              </a:spcAft>
            </a:pPr>
            <a:r>
              <a:rPr lang="zh-CN" altLang="en-US" dirty="0">
                <a:ea typeface="黑体" panose="02010609060101010101" pitchFamily="49" charset="-122"/>
                <a:cs typeface="Times New Roman" panose="02020603050405020304" pitchFamily="18" charset="0"/>
              </a:rPr>
              <a:t>输入</a:t>
            </a:r>
            <a:r>
              <a:rPr lang="en-US" altLang="zh-CN" dirty="0">
                <a:ea typeface="黑体" panose="02010609060101010101" pitchFamily="49" charset="-122"/>
                <a:cs typeface="Times New Roman" panose="02020603050405020304" pitchFamily="18" charset="0"/>
              </a:rPr>
              <a:t>:  3□4□5 </a:t>
            </a:r>
            <a:endParaRPr lang="en-US" altLang="zh-CN" dirty="0">
              <a:ea typeface="黑体" panose="02010609060101010101" pitchFamily="49" charset="-122"/>
              <a:cs typeface="Times New Roman" panose="02020603050405020304" pitchFamily="18" charset="0"/>
            </a:endParaRPr>
          </a:p>
          <a:p>
            <a:pPr>
              <a:lnSpc>
                <a:spcPct val="100000"/>
              </a:lnSpc>
              <a:spcBef>
                <a:spcPts val="0"/>
              </a:spcBef>
              <a:spcAft>
                <a:spcPts val="0"/>
              </a:spcAft>
            </a:pPr>
            <a:endParaRPr lang="en-US" altLang="zh-CN" dirty="0">
              <a:ea typeface="黑体" panose="02010609060101010101" pitchFamily="49" charset="-122"/>
              <a:cs typeface="Times New Roman" panose="02020603050405020304" pitchFamily="18" charset="0"/>
            </a:endParaRPr>
          </a:p>
          <a:p>
            <a:pPr>
              <a:lnSpc>
                <a:spcPct val="100000"/>
              </a:lnSpc>
              <a:spcBef>
                <a:spcPts val="0"/>
              </a:spcBef>
              <a:spcAft>
                <a:spcPts val="0"/>
              </a:spcAft>
            </a:pPr>
            <a:r>
              <a:rPr lang="zh-CN" altLang="en-US" dirty="0">
                <a:ea typeface="黑体" panose="02010609060101010101" pitchFamily="49" charset="-122"/>
                <a:cs typeface="Times New Roman" panose="02020603050405020304" pitchFamily="18" charset="0"/>
              </a:rPr>
              <a:t>输出</a:t>
            </a:r>
            <a:r>
              <a:rPr lang="en-US" altLang="zh-CN" dirty="0">
                <a:ea typeface="黑体" panose="02010609060101010101" pitchFamily="49" charset="-122"/>
                <a:cs typeface="Times New Roman" panose="02020603050405020304" pitchFamily="18" charset="0"/>
              </a:rPr>
              <a:t>: x=3,y=4,z=5</a:t>
            </a:r>
            <a:endParaRPr lang="zh-CN" altLang="en-US" dirty="0">
              <a:ea typeface="黑体" panose="02010609060101010101" pitchFamily="49" charset="-122"/>
              <a:cs typeface="Times New Roman" panose="02020603050405020304" pitchFamily="18" charset="0"/>
            </a:endParaRPr>
          </a:p>
        </p:txBody>
      </p:sp>
      <p:sp>
        <p:nvSpPr>
          <p:cNvPr id="4" name="Text Box 6"/>
          <p:cNvSpPr txBox="1"/>
          <p:nvPr/>
        </p:nvSpPr>
        <p:spPr>
          <a:xfrm>
            <a:off x="5855335" y="5417820"/>
            <a:ext cx="2878455" cy="1198880"/>
          </a:xfrm>
          <a:prstGeom prst="rect">
            <a:avLst/>
          </a:prstGeom>
          <a:solidFill>
            <a:schemeClr val="accent5"/>
          </a:solidFill>
          <a:ln w="9525" cap="flat" cmpd="sng">
            <a:solidFill>
              <a:schemeClr val="tx2"/>
            </a:solidFill>
            <a:prstDash val="solid"/>
            <a:miter/>
            <a:headEnd type="none" w="med" len="med"/>
            <a:tailEnd type="none" w="med" len="med"/>
          </a:ln>
        </p:spPr>
        <p:txBody>
          <a:bodyPr wrap="square" anchor="t" anchorCtr="0">
            <a:spAutoFit/>
          </a:bodyPr>
          <a:p>
            <a:pPr>
              <a:lnSpc>
                <a:spcPct val="100000"/>
              </a:lnSpc>
              <a:spcBef>
                <a:spcPts val="0"/>
              </a:spcBef>
              <a:spcAft>
                <a:spcPts val="0"/>
              </a:spcAft>
            </a:pPr>
            <a:r>
              <a:rPr lang="zh-CN" altLang="en-US" dirty="0">
                <a:ea typeface="黑体" panose="02010609060101010101" pitchFamily="49" charset="-122"/>
                <a:cs typeface="Times New Roman" panose="02020603050405020304" pitchFamily="18" charset="0"/>
              </a:rPr>
              <a:t>输入</a:t>
            </a:r>
            <a:r>
              <a:rPr lang="en-US" altLang="zh-CN" dirty="0">
                <a:ea typeface="黑体" panose="02010609060101010101" pitchFamily="49" charset="-122"/>
                <a:cs typeface="Times New Roman" panose="02020603050405020304" pitchFamily="18" charset="0"/>
              </a:rPr>
              <a:t>:  3</a:t>
            </a:r>
            <a:r>
              <a:rPr lang="en-US" altLang="zh-CN" b="1" dirty="0">
                <a:solidFill>
                  <a:srgbClr val="C00000"/>
                </a:solidFill>
                <a:ea typeface="黑体" panose="02010609060101010101" pitchFamily="49" charset="-122"/>
                <a:cs typeface="Times New Roman" panose="02020603050405020304" pitchFamily="18" charset="0"/>
              </a:rPr>
              <a:t>,</a:t>
            </a:r>
            <a:r>
              <a:rPr lang="en-US" altLang="zh-CN" dirty="0">
                <a:ea typeface="黑体" panose="02010609060101010101" pitchFamily="49" charset="-122"/>
                <a:cs typeface="Times New Roman" panose="02020603050405020304" pitchFamily="18" charset="0"/>
              </a:rPr>
              <a:t>4</a:t>
            </a:r>
            <a:r>
              <a:rPr lang="en-US" altLang="zh-CN" b="1" dirty="0">
                <a:solidFill>
                  <a:srgbClr val="C00000"/>
                </a:solidFill>
                <a:ea typeface="黑体" panose="02010609060101010101" pitchFamily="49" charset="-122"/>
                <a:cs typeface="Times New Roman" panose="02020603050405020304" pitchFamily="18" charset="0"/>
                <a:sym typeface="+mn-ea"/>
              </a:rPr>
              <a:t>,</a:t>
            </a:r>
            <a:r>
              <a:rPr lang="en-US" altLang="zh-CN" dirty="0">
                <a:ea typeface="黑体" panose="02010609060101010101" pitchFamily="49" charset="-122"/>
                <a:cs typeface="Times New Roman" panose="02020603050405020304" pitchFamily="18" charset="0"/>
              </a:rPr>
              <a:t>5 </a:t>
            </a:r>
            <a:endParaRPr lang="en-US" altLang="zh-CN" dirty="0">
              <a:ea typeface="黑体" panose="02010609060101010101" pitchFamily="49" charset="-122"/>
              <a:cs typeface="Times New Roman" panose="02020603050405020304" pitchFamily="18" charset="0"/>
            </a:endParaRPr>
          </a:p>
          <a:p>
            <a:pPr>
              <a:lnSpc>
                <a:spcPct val="100000"/>
              </a:lnSpc>
              <a:spcBef>
                <a:spcPts val="0"/>
              </a:spcBef>
              <a:spcAft>
                <a:spcPts val="0"/>
              </a:spcAft>
            </a:pPr>
            <a:endParaRPr lang="en-US" altLang="zh-CN" dirty="0">
              <a:ea typeface="黑体" panose="02010609060101010101" pitchFamily="49" charset="-122"/>
              <a:cs typeface="Times New Roman" panose="02020603050405020304" pitchFamily="18" charset="0"/>
            </a:endParaRPr>
          </a:p>
          <a:p>
            <a:pPr>
              <a:lnSpc>
                <a:spcPct val="100000"/>
              </a:lnSpc>
              <a:spcBef>
                <a:spcPts val="0"/>
              </a:spcBef>
              <a:spcAft>
                <a:spcPts val="0"/>
              </a:spcAft>
            </a:pPr>
            <a:r>
              <a:rPr lang="zh-CN" altLang="en-US" dirty="0">
                <a:ea typeface="黑体" panose="02010609060101010101" pitchFamily="49" charset="-122"/>
                <a:cs typeface="Times New Roman" panose="02020603050405020304" pitchFamily="18" charset="0"/>
              </a:rPr>
              <a:t>输出</a:t>
            </a:r>
            <a:r>
              <a:rPr lang="en-US" altLang="zh-CN" dirty="0">
                <a:ea typeface="黑体" panose="02010609060101010101" pitchFamily="49" charset="-122"/>
                <a:cs typeface="Times New Roman" panose="02020603050405020304" pitchFamily="18" charset="0"/>
              </a:rPr>
              <a:t>: x=3,y=4,z=5</a:t>
            </a:r>
            <a:endParaRPr lang="zh-CN" altLang="en-US" dirty="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t>注意</a:t>
            </a:r>
            <a:endParaRPr lang="zh-CN" altLang="en-US" dirty="0"/>
          </a:p>
        </p:txBody>
      </p:sp>
      <p:sp>
        <p:nvSpPr>
          <p:cNvPr id="82946" name="Text Box 4"/>
          <p:cNvSpPr txBox="1"/>
          <p:nvPr/>
        </p:nvSpPr>
        <p:spPr>
          <a:xfrm>
            <a:off x="467043" y="4004945"/>
            <a:ext cx="8178800" cy="1383665"/>
          </a:xfrm>
          <a:prstGeom prst="rect">
            <a:avLst/>
          </a:prstGeom>
          <a:solidFill>
            <a:schemeClr val="accent5">
              <a:lumMod val="20000"/>
              <a:lumOff val="80000"/>
            </a:schemeClr>
          </a:solidFill>
          <a:ln w="9525" cap="flat" cmpd="sng">
            <a:solidFill>
              <a:schemeClr val="tx2"/>
            </a:solidFill>
            <a:prstDash val="solid"/>
            <a:miter/>
            <a:headEnd type="none" w="med" len="med"/>
            <a:tailEnd type="none" w="med" len="med"/>
          </a:ln>
        </p:spPr>
        <p:txBody>
          <a:bodyPr anchor="t" anchorCtr="0">
            <a:spAutoFit/>
          </a:bodyPr>
          <a:p>
            <a:r>
              <a:rPr lang="en-US" altLang="zh-CN" sz="2800" b="1" dirty="0">
                <a:ea typeface="宋体" panose="02010600030101010101" pitchFamily="2" charset="-122"/>
                <a:cs typeface="Times New Roman" panose="02020603050405020304" pitchFamily="18" charset="0"/>
              </a:rPr>
              <a:t>              int  a,b</a:t>
            </a:r>
            <a:r>
              <a:rPr lang="zh-CN" altLang="en-US" sz="2800" b="1" dirty="0">
                <a:ea typeface="宋体" panose="02010600030101010101" pitchFamily="2" charset="-122"/>
                <a:cs typeface="Times New Roman" panose="02020603050405020304" pitchFamily="18" charset="0"/>
              </a:rPr>
              <a:t>；</a:t>
            </a:r>
            <a:endParaRPr lang="zh-CN" altLang="en-US" sz="2800" b="1" dirty="0">
              <a:ea typeface="宋体" panose="02010600030101010101" pitchFamily="2" charset="-122"/>
              <a:cs typeface="Times New Roman" panose="02020603050405020304" pitchFamily="18" charset="0"/>
            </a:endParaRPr>
          </a:p>
          <a:p>
            <a:r>
              <a:rPr lang="en-US" altLang="zh-CN" sz="2800" b="1" dirty="0">
                <a:ea typeface="宋体" panose="02010600030101010101" pitchFamily="2" charset="-122"/>
                <a:cs typeface="Times New Roman" panose="02020603050405020304" pitchFamily="18" charset="0"/>
              </a:rPr>
              <a:t>              printf(“Input two numbers:”);</a:t>
            </a:r>
            <a:endParaRPr lang="en-US" altLang="zh-CN" sz="2800" b="1" dirty="0">
              <a:ea typeface="宋体" panose="02010600030101010101" pitchFamily="2" charset="-122"/>
              <a:cs typeface="Times New Roman" panose="02020603050405020304" pitchFamily="18" charset="0"/>
            </a:endParaRPr>
          </a:p>
          <a:p>
            <a:r>
              <a:rPr lang="en-US" altLang="zh-CN" sz="2800" b="1" dirty="0">
                <a:ea typeface="宋体" panose="02010600030101010101" pitchFamily="2" charset="-122"/>
                <a:cs typeface="Times New Roman" panose="02020603050405020304" pitchFamily="18" charset="0"/>
              </a:rPr>
              <a:t>              scanf(“%d%d”,&amp;a,&amp;b);</a:t>
            </a:r>
            <a:endParaRPr lang="zh-CN" altLang="en-US" sz="2800" b="1" dirty="0">
              <a:ea typeface="宋体" panose="02010600030101010101" pitchFamily="2" charset="-122"/>
              <a:cs typeface="Times New Roman" panose="02020603050405020304" pitchFamily="18" charset="0"/>
            </a:endParaRPr>
          </a:p>
        </p:txBody>
      </p:sp>
      <p:sp>
        <p:nvSpPr>
          <p:cNvPr id="177157" name="Text Box 5"/>
          <p:cNvSpPr txBox="1"/>
          <p:nvPr/>
        </p:nvSpPr>
        <p:spPr>
          <a:xfrm>
            <a:off x="3347403" y="5661025"/>
            <a:ext cx="5400675" cy="829945"/>
          </a:xfrm>
          <a:prstGeom prst="rect">
            <a:avLst/>
          </a:prstGeom>
          <a:noFill/>
          <a:ln w="9525" cap="flat" cmpd="sng">
            <a:solidFill>
              <a:schemeClr val="tx2"/>
            </a:solidFill>
            <a:prstDash val="solid"/>
            <a:miter/>
            <a:headEnd type="none" w="med" len="med"/>
            <a:tailEnd type="none" w="med" len="med"/>
          </a:ln>
        </p:spPr>
        <p:txBody>
          <a:bodyPr anchor="t" anchorCtr="0">
            <a:spAutoFit/>
          </a:bodyPr>
          <a:p>
            <a:r>
              <a:rPr lang="zh-CN" altLang="en-US" dirty="0">
                <a:latin typeface="Times New Roman" panose="02020603050405020304" pitchFamily="18" charset="0"/>
                <a:ea typeface="黑体" panose="02010609060101010101" pitchFamily="49" charset="-122"/>
              </a:rPr>
              <a:t>程序运行：</a:t>
            </a:r>
            <a:r>
              <a:rPr lang="en-US" altLang="zh-CN" dirty="0">
                <a:latin typeface="Times New Roman" panose="02020603050405020304" pitchFamily="18" charset="0"/>
                <a:ea typeface="黑体" panose="02010609060101010101" pitchFamily="49" charset="-122"/>
                <a:sym typeface="Wingdings" panose="05000000000000000000" pitchFamily="2" charset="2"/>
              </a:rPr>
              <a:t> (</a:t>
            </a:r>
            <a:r>
              <a:rPr lang="zh-CN" altLang="en-US" dirty="0">
                <a:latin typeface="Times New Roman" panose="02020603050405020304" pitchFamily="18" charset="0"/>
                <a:ea typeface="黑体" panose="02010609060101010101" pitchFamily="49" charset="-122"/>
                <a:sym typeface="Wingdings" panose="05000000000000000000" pitchFamily="2" charset="2"/>
              </a:rPr>
              <a:t>红色是用户必须输入的</a:t>
            </a:r>
            <a:r>
              <a:rPr lang="en-US" altLang="zh-CN" dirty="0">
                <a:latin typeface="Times New Roman" panose="02020603050405020304" pitchFamily="18" charset="0"/>
                <a:ea typeface="黑体" panose="02010609060101010101" pitchFamily="49" charset="-122"/>
                <a:sym typeface="Wingdings" panose="05000000000000000000" pitchFamily="2" charset="2"/>
              </a:rPr>
              <a:t>)</a:t>
            </a:r>
            <a:endParaRPr lang="zh-CN" altLang="en-US" dirty="0">
              <a:latin typeface="Times New Roman" panose="02020603050405020304" pitchFamily="18" charset="0"/>
              <a:ea typeface="黑体" panose="02010609060101010101" pitchFamily="49" charset="-122"/>
            </a:endParaRPr>
          </a:p>
          <a:p>
            <a:r>
              <a:rPr lang="en-US" altLang="zh-CN" dirty="0">
                <a:latin typeface="Times New Roman" panose="02020603050405020304" pitchFamily="18" charset="0"/>
                <a:ea typeface="黑体" panose="02010609060101010101" pitchFamily="49" charset="-122"/>
              </a:rPr>
              <a:t>Input two numbers: </a:t>
            </a:r>
            <a:r>
              <a:rPr lang="en-US" altLang="zh-CN" b="1" dirty="0">
                <a:solidFill>
                  <a:schemeClr val="accent2"/>
                </a:solidFill>
                <a:latin typeface="Times New Roman" panose="02020603050405020304" pitchFamily="18" charset="0"/>
                <a:ea typeface="黑体" panose="02010609060101010101" pitchFamily="49" charset="-122"/>
              </a:rPr>
              <a:t>56  98</a:t>
            </a:r>
            <a:endParaRPr lang="en-US" altLang="zh-CN" b="1" dirty="0">
              <a:solidFill>
                <a:schemeClr val="accent2"/>
              </a:solidFill>
              <a:latin typeface="Times New Roman" panose="02020603050405020304" pitchFamily="18" charset="0"/>
              <a:ea typeface="Times New Roman" panose="02020603050405020304" pitchFamily="18" charset="0"/>
            </a:endParaRPr>
          </a:p>
        </p:txBody>
      </p:sp>
      <p:sp>
        <p:nvSpPr>
          <p:cNvPr id="82948" name="Text Box 6"/>
          <p:cNvSpPr txBox="1"/>
          <p:nvPr/>
        </p:nvSpPr>
        <p:spPr>
          <a:xfrm>
            <a:off x="395288" y="1628775"/>
            <a:ext cx="8280400" cy="953135"/>
          </a:xfrm>
          <a:prstGeom prst="rect">
            <a:avLst/>
          </a:prstGeom>
          <a:solidFill>
            <a:srgbClr val="CCFFCC"/>
          </a:solidFill>
          <a:ln w="9525" cap="flat" cmpd="sng">
            <a:solidFill>
              <a:schemeClr val="tx2"/>
            </a:solidFill>
            <a:prstDash val="solid"/>
            <a:miter/>
            <a:headEnd type="none" w="med" len="med"/>
            <a:tailEnd type="none" w="med" len="med"/>
          </a:ln>
        </p:spPr>
        <p:txBody>
          <a:bodyPr anchor="t" anchorCtr="0">
            <a:spAutoFit/>
          </a:bodyPr>
          <a:p>
            <a:r>
              <a:rPr lang="en-US" altLang="zh-CN" sz="2800" b="1" dirty="0">
                <a:ea typeface="宋体" panose="02010600030101010101" pitchFamily="2" charset="-122"/>
                <a:cs typeface="Times New Roman" panose="02020603050405020304" pitchFamily="18" charset="0"/>
              </a:rPr>
              <a:t>              int  a,b</a:t>
            </a:r>
            <a:r>
              <a:rPr lang="zh-CN" altLang="en-US" sz="2800" b="1" dirty="0">
                <a:ea typeface="宋体" panose="02010600030101010101" pitchFamily="2" charset="-122"/>
                <a:cs typeface="Times New Roman" panose="02020603050405020304" pitchFamily="18" charset="0"/>
              </a:rPr>
              <a:t>；</a:t>
            </a:r>
            <a:endParaRPr lang="zh-CN" altLang="en-US" sz="2800" b="1" dirty="0">
              <a:ea typeface="宋体" panose="02010600030101010101" pitchFamily="2" charset="-122"/>
              <a:cs typeface="Times New Roman" panose="02020603050405020304" pitchFamily="18" charset="0"/>
            </a:endParaRPr>
          </a:p>
          <a:p>
            <a:r>
              <a:rPr lang="en-US" altLang="zh-CN" sz="2800" b="1" dirty="0">
                <a:ea typeface="宋体" panose="02010600030101010101" pitchFamily="2" charset="-122"/>
                <a:cs typeface="Times New Roman" panose="02020603050405020304" pitchFamily="18" charset="0"/>
              </a:rPr>
              <a:t>              scanf(“Input two numbers:%d%d”,&amp;a,&amp;b);</a:t>
            </a:r>
            <a:endParaRPr lang="zh-CN" altLang="en-US" sz="2800" b="1" dirty="0">
              <a:ea typeface="宋体" panose="02010600030101010101" pitchFamily="2" charset="-122"/>
              <a:cs typeface="Times New Roman" panose="02020603050405020304" pitchFamily="18" charset="0"/>
            </a:endParaRPr>
          </a:p>
        </p:txBody>
      </p:sp>
      <p:sp>
        <p:nvSpPr>
          <p:cNvPr id="177159" name="Text Box 7"/>
          <p:cNvSpPr txBox="1"/>
          <p:nvPr/>
        </p:nvSpPr>
        <p:spPr>
          <a:xfrm>
            <a:off x="3276600" y="2708275"/>
            <a:ext cx="5330825" cy="829945"/>
          </a:xfrm>
          <a:prstGeom prst="rect">
            <a:avLst/>
          </a:prstGeom>
          <a:noFill/>
          <a:ln w="9525" cap="flat" cmpd="sng">
            <a:solidFill>
              <a:schemeClr val="tx2"/>
            </a:solidFill>
            <a:prstDash val="solid"/>
            <a:miter/>
            <a:headEnd type="none" w="med" len="med"/>
            <a:tailEnd type="none" w="med" len="med"/>
          </a:ln>
        </p:spPr>
        <p:txBody>
          <a:bodyPr anchor="t" anchorCtr="0">
            <a:spAutoFit/>
          </a:bodyPr>
          <a:p>
            <a:pPr>
              <a:spcBef>
                <a:spcPct val="50000"/>
              </a:spcBef>
            </a:pPr>
            <a:r>
              <a:rPr lang="zh-CN" altLang="en-US" dirty="0">
                <a:latin typeface="Times New Roman" panose="02020603050405020304" pitchFamily="18" charset="0"/>
                <a:ea typeface="黑体" panose="02010609060101010101" pitchFamily="49" charset="-122"/>
              </a:rPr>
              <a:t>程序运行</a:t>
            </a:r>
            <a:r>
              <a:rPr lang="en-US" altLang="zh-CN" dirty="0">
                <a:latin typeface="Times New Roman" panose="02020603050405020304" pitchFamily="18" charset="0"/>
                <a:ea typeface="黑体" panose="02010609060101010101" pitchFamily="49" charset="-122"/>
                <a:sym typeface="Wingdings" panose="05000000000000000000" pitchFamily="2" charset="2"/>
              </a:rPr>
              <a:t>: (</a:t>
            </a:r>
            <a:r>
              <a:rPr lang="zh-CN" altLang="en-US" dirty="0">
                <a:latin typeface="Times New Roman" panose="02020603050405020304" pitchFamily="18" charset="0"/>
                <a:ea typeface="黑体" panose="02010609060101010101" pitchFamily="49" charset="-122"/>
                <a:sym typeface="Wingdings" panose="05000000000000000000" pitchFamily="2" charset="2"/>
              </a:rPr>
              <a:t>红色是用户必须输入的</a:t>
            </a:r>
            <a:r>
              <a:rPr lang="en-US" altLang="zh-CN" dirty="0">
                <a:latin typeface="Times New Roman" panose="02020603050405020304" pitchFamily="18" charset="0"/>
                <a:ea typeface="黑体" panose="02010609060101010101" pitchFamily="49" charset="-122"/>
                <a:sym typeface="Wingdings" panose="05000000000000000000" pitchFamily="2" charset="2"/>
              </a:rPr>
              <a:t>)</a:t>
            </a:r>
            <a:endParaRPr lang="zh-CN" altLang="en-US" dirty="0">
              <a:latin typeface="Times New Roman" panose="02020603050405020304" pitchFamily="18" charset="0"/>
              <a:ea typeface="黑体" panose="02010609060101010101" pitchFamily="49" charset="-122"/>
            </a:endParaRPr>
          </a:p>
          <a:p>
            <a:r>
              <a:rPr lang="en-US" altLang="zh-CN" b="1" dirty="0">
                <a:solidFill>
                  <a:schemeClr val="accent2"/>
                </a:solidFill>
                <a:latin typeface="Times New Roman" panose="02020603050405020304" pitchFamily="18" charset="0"/>
                <a:ea typeface="黑体" panose="02010609060101010101" pitchFamily="49" charset="-122"/>
              </a:rPr>
              <a:t>Input two numbers: 56  98</a:t>
            </a:r>
            <a:endParaRPr lang="zh-CN" altLang="en-US" b="1" dirty="0">
              <a:solidFill>
                <a:schemeClr val="accent2"/>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7159"/>
                                        </p:tgtEl>
                                        <p:attrNameLst>
                                          <p:attrName>style.visibility</p:attrName>
                                        </p:attrNameLst>
                                      </p:cBhvr>
                                      <p:to>
                                        <p:strVal val="visible"/>
                                      </p:to>
                                    </p:set>
                                    <p:animEffect transition="in" filter="checkerboard(across)">
                                      <p:cBhvr>
                                        <p:cTn id="7" dur="500"/>
                                        <p:tgtEl>
                                          <p:spTgt spid="1771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7157"/>
                                        </p:tgtEl>
                                        <p:attrNameLst>
                                          <p:attrName>style.visibility</p:attrName>
                                        </p:attrNameLst>
                                      </p:cBhvr>
                                      <p:to>
                                        <p:strVal val="visible"/>
                                      </p:to>
                                    </p:set>
                                    <p:anim calcmode="lin" valueType="num">
                                      <p:cBhvr additive="base">
                                        <p:cTn id="12" dur="500" fill="hold"/>
                                        <p:tgtEl>
                                          <p:spTgt spid="177157"/>
                                        </p:tgtEl>
                                        <p:attrNameLst>
                                          <p:attrName>ppt_x</p:attrName>
                                        </p:attrNameLst>
                                      </p:cBhvr>
                                      <p:tavLst>
                                        <p:tav tm="0">
                                          <p:val>
                                            <p:strVal val="#ppt_x"/>
                                          </p:val>
                                        </p:tav>
                                        <p:tav tm="100000">
                                          <p:val>
                                            <p:strVal val="#ppt_x"/>
                                          </p:val>
                                        </p:tav>
                                      </p:tavLst>
                                    </p:anim>
                                    <p:anim calcmode="lin" valueType="num">
                                      <p:cBhvr additive="base">
                                        <p:cTn id="13" dur="500" fill="hold"/>
                                        <p:tgtEl>
                                          <p:spTgt spid="177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bldLvl="0" animBg="1"/>
      <p:bldP spid="177159"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3"/>
          <p:cNvSpPr>
            <a:spLocks noGrp="1"/>
          </p:cNvSpPr>
          <p:nvPr>
            <p:ph type="body"/>
          </p:nvPr>
        </p:nvSpPr>
        <p:spPr>
          <a:xfrm>
            <a:off x="0" y="1747838"/>
            <a:ext cx="8893175" cy="4560887"/>
          </a:xfrm>
        </p:spPr>
        <p:txBody>
          <a:bodyPr vert="horz" wrap="square" lIns="91440" tIns="45720" rIns="91440" bIns="45720" anchor="t" anchorCtr="0"/>
          <a:p>
            <a:pPr indent="817880">
              <a:buFontTx/>
              <a:buNone/>
            </a:pPr>
            <a:r>
              <a:rPr lang="zh-CN" altLang="en-US" dirty="0">
                <a:latin typeface="Times New Roman" panose="02020603050405020304" pitchFamily="18" charset="0"/>
              </a:rPr>
              <a:t>字符输入函数</a:t>
            </a:r>
            <a:r>
              <a:rPr lang="en-US" altLang="zh-CN" dirty="0">
                <a:latin typeface="Times New Roman" panose="02020603050405020304" pitchFamily="18" charset="0"/>
              </a:rPr>
              <a:t>:  </a:t>
            </a:r>
            <a:r>
              <a:rPr lang="en-US" altLang="zh-CN" b="1" dirty="0">
                <a:solidFill>
                  <a:srgbClr val="C00000"/>
                </a:solidFill>
                <a:latin typeface="Times New Roman" panose="02020603050405020304" pitchFamily="18" charset="0"/>
              </a:rPr>
              <a:t>getchar( )</a:t>
            </a:r>
            <a:endParaRPr lang="en-US" altLang="zh-CN" b="1" dirty="0">
              <a:solidFill>
                <a:srgbClr val="C00000"/>
              </a:solidFill>
              <a:latin typeface="Times New Roman" panose="02020603050405020304" pitchFamily="18" charset="0"/>
            </a:endParaRPr>
          </a:p>
          <a:p>
            <a:pPr indent="817880">
              <a:buFontTx/>
              <a:buNone/>
            </a:pPr>
            <a:r>
              <a:rPr lang="zh-CN" altLang="en-US" dirty="0">
                <a:latin typeface="Times New Roman" panose="02020603050405020304" pitchFamily="18" charset="0"/>
              </a:rPr>
              <a:t>字符输出函数</a:t>
            </a:r>
            <a:r>
              <a:rPr lang="en-US" altLang="zh-CN" dirty="0">
                <a:latin typeface="Times New Roman" panose="02020603050405020304" pitchFamily="18" charset="0"/>
              </a:rPr>
              <a:t>:  </a:t>
            </a:r>
            <a:r>
              <a:rPr lang="en-US" altLang="zh-CN" b="1" dirty="0">
                <a:solidFill>
                  <a:srgbClr val="C00000"/>
                </a:solidFill>
                <a:latin typeface="Times New Roman" panose="02020603050405020304" pitchFamily="18" charset="0"/>
              </a:rPr>
              <a:t>putchar( )</a:t>
            </a:r>
            <a:endParaRPr lang="en-US" altLang="zh-CN" b="1" dirty="0">
              <a:solidFill>
                <a:srgbClr val="C00000"/>
              </a:solidFill>
              <a:latin typeface="Times New Roman" panose="02020603050405020304" pitchFamily="18" charset="0"/>
            </a:endParaRPr>
          </a:p>
          <a:p>
            <a:pPr indent="817880">
              <a:buFontTx/>
              <a:buNone/>
            </a:pPr>
            <a:r>
              <a:rPr lang="zh-CN" altLang="en-US" dirty="0">
                <a:latin typeface="Times New Roman" panose="02020603050405020304" pitchFamily="18" charset="0"/>
              </a:rPr>
              <a:t>格式输入函数</a:t>
            </a:r>
            <a:r>
              <a:rPr lang="en-US" altLang="zh-CN" dirty="0">
                <a:latin typeface="Times New Roman" panose="02020603050405020304" pitchFamily="18" charset="0"/>
              </a:rPr>
              <a:t>:  </a:t>
            </a:r>
            <a:r>
              <a:rPr lang="en-US" altLang="zh-CN" b="1" dirty="0">
                <a:solidFill>
                  <a:srgbClr val="C00000"/>
                </a:solidFill>
                <a:latin typeface="Times New Roman" panose="02020603050405020304" pitchFamily="18" charset="0"/>
              </a:rPr>
              <a:t>scanf( )</a:t>
            </a:r>
            <a:endParaRPr lang="en-US" altLang="zh-CN" b="1" dirty="0">
              <a:solidFill>
                <a:srgbClr val="C00000"/>
              </a:solidFill>
              <a:latin typeface="Times New Roman" panose="02020603050405020304" pitchFamily="18" charset="0"/>
            </a:endParaRPr>
          </a:p>
          <a:p>
            <a:pPr indent="817880">
              <a:buFontTx/>
              <a:buNone/>
            </a:pPr>
            <a:r>
              <a:rPr lang="zh-CN" altLang="en-US" dirty="0">
                <a:latin typeface="Times New Roman" panose="02020603050405020304" pitchFamily="18" charset="0"/>
              </a:rPr>
              <a:t>格式输出函数</a:t>
            </a:r>
            <a:r>
              <a:rPr lang="en-US" altLang="zh-CN" dirty="0">
                <a:latin typeface="Times New Roman" panose="02020603050405020304" pitchFamily="18" charset="0"/>
              </a:rPr>
              <a:t>:  </a:t>
            </a:r>
            <a:r>
              <a:rPr lang="en-US" altLang="zh-CN" b="1" dirty="0">
                <a:solidFill>
                  <a:srgbClr val="C00000"/>
                </a:solidFill>
                <a:latin typeface="Times New Roman" panose="02020603050405020304" pitchFamily="18" charset="0"/>
              </a:rPr>
              <a:t>printf( )</a:t>
            </a:r>
            <a:endParaRPr lang="en-US" altLang="zh-CN" b="1" dirty="0">
              <a:solidFill>
                <a:srgbClr val="C00000"/>
              </a:solidFill>
              <a:latin typeface="Times New Roman" panose="02020603050405020304" pitchFamily="18" charset="0"/>
            </a:endParaRPr>
          </a:p>
          <a:p>
            <a:pPr indent="817880">
              <a:buFontTx/>
              <a:buNone/>
            </a:pPr>
            <a:endParaRPr lang="en-US" altLang="zh-CN" b="1" dirty="0">
              <a:solidFill>
                <a:srgbClr val="C00000"/>
              </a:solidFill>
              <a:latin typeface="Times New Roman" panose="02020603050405020304" pitchFamily="18" charset="0"/>
            </a:endParaRPr>
          </a:p>
          <a:p>
            <a:pPr indent="817880">
              <a:spcBef>
                <a:spcPct val="0"/>
              </a:spcBef>
              <a:buFontTx/>
              <a:buNone/>
            </a:pPr>
            <a:r>
              <a:rPr lang="zh-CN" altLang="en-US" sz="2800" b="1" dirty="0">
                <a:latin typeface="Times New Roman" panose="02020603050405020304" pitchFamily="18" charset="0"/>
              </a:rPr>
              <a:t>记住常用格式，对不常用的，需要时再查阅书籍或者</a:t>
            </a:r>
            <a:r>
              <a:rPr lang="en-US" altLang="zh-CN" sz="2800" b="1" dirty="0">
                <a:latin typeface="Times New Roman" panose="02020603050405020304" pitchFamily="18" charset="0"/>
              </a:rPr>
              <a:t>C</a:t>
            </a:r>
            <a:r>
              <a:rPr lang="zh-CN" altLang="en-US" sz="2800" b="1" dirty="0">
                <a:latin typeface="Times New Roman" panose="02020603050405020304" pitchFamily="18" charset="0"/>
              </a:rPr>
              <a:t>语言库函数等工具书。</a:t>
            </a:r>
            <a:endParaRPr lang="zh-CN" altLang="en-US" sz="2800" b="1" dirty="0">
              <a:latin typeface="Times New Roman" panose="02020603050405020304" pitchFamily="18" charset="0"/>
              <a:ea typeface="Times New Roman" panose="02020603050405020304" pitchFamily="18" charset="0"/>
            </a:endParaRPr>
          </a:p>
        </p:txBody>
      </p:sp>
      <p:sp>
        <p:nvSpPr>
          <p:cNvPr id="83970" name="Rectangle 2"/>
          <p:cNvSpPr>
            <a:spLocks noGrp="1"/>
          </p:cNvSpPr>
          <p:nvPr>
            <p:ph type="title"/>
          </p:nvPr>
        </p:nvSpPr>
        <p:spPr/>
        <p:txBody>
          <a:bodyPr vert="horz" wrap="square" lIns="91440" tIns="45720" rIns="91440" bIns="45720" anchor="ctr" anchorCtr="0"/>
          <a:p>
            <a:r>
              <a:rPr lang="zh-CN" altLang="en-US" dirty="0">
                <a:latin typeface="Times New Roman" panose="02020603050405020304" pitchFamily="18" charset="0"/>
              </a:rPr>
              <a:t>数据输入输出总结</a:t>
            </a:r>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t>顺序程序设计</a:t>
            </a:r>
            <a:endParaRPr lang="zh-CN" altLang="en-US" dirty="0"/>
          </a:p>
        </p:txBody>
      </p:sp>
      <p:sp>
        <p:nvSpPr>
          <p:cNvPr id="84994" name="Rectangle 6"/>
          <p:cNvSpPr/>
          <p:nvPr/>
        </p:nvSpPr>
        <p:spPr>
          <a:xfrm>
            <a:off x="0" y="0"/>
            <a:ext cx="9144000" cy="0"/>
          </a:xfrm>
          <a:prstGeom prst="rect">
            <a:avLst/>
          </a:prstGeom>
          <a:noFill/>
          <a:ln w="12700">
            <a:noFill/>
          </a:ln>
        </p:spPr>
        <p:txBody>
          <a:bodyPr wrap="none" anchor="ctr" anchorCtr="0">
            <a:spAutoFit/>
          </a:bodyPr>
          <a:p>
            <a:endParaRPr lang="zh-CN" altLang="en-US" sz="1800" i="1" dirty="0">
              <a:latin typeface="Arial" panose="020B0604020202020204" pitchFamily="34" charset="0"/>
              <a:ea typeface="宋体" panose="02010600030101010101" pitchFamily="2" charset="-122"/>
            </a:endParaRPr>
          </a:p>
        </p:txBody>
      </p:sp>
      <p:sp>
        <p:nvSpPr>
          <p:cNvPr id="84995" name="Rectangle 8"/>
          <p:cNvSpPr/>
          <p:nvPr/>
        </p:nvSpPr>
        <p:spPr>
          <a:xfrm>
            <a:off x="0" y="3300413"/>
            <a:ext cx="9144000" cy="0"/>
          </a:xfrm>
          <a:prstGeom prst="rect">
            <a:avLst/>
          </a:prstGeom>
          <a:noFill/>
          <a:ln w="12700">
            <a:noFill/>
          </a:ln>
        </p:spPr>
        <p:txBody>
          <a:bodyPr wrap="none" anchor="ctr" anchorCtr="0">
            <a:spAutoFit/>
          </a:bodyPr>
          <a:p>
            <a:endParaRPr lang="zh-CN" altLang="en-US" sz="1800" i="1" dirty="0">
              <a:latin typeface="Arial" panose="020B0604020202020204" pitchFamily="34" charset="0"/>
              <a:ea typeface="宋体" panose="02010600030101010101" pitchFamily="2" charset="-122"/>
            </a:endParaRPr>
          </a:p>
        </p:txBody>
      </p:sp>
      <p:sp>
        <p:nvSpPr>
          <p:cNvPr id="84996" name="Rectangle 4"/>
          <p:cNvSpPr/>
          <p:nvPr/>
        </p:nvSpPr>
        <p:spPr>
          <a:xfrm>
            <a:off x="754063" y="1989138"/>
            <a:ext cx="7705725" cy="1800225"/>
          </a:xfrm>
          <a:prstGeom prst="rect">
            <a:avLst/>
          </a:prstGeom>
          <a:noFill/>
          <a:ln w="12700">
            <a:noFill/>
          </a:ln>
        </p:spPr>
        <p:txBody>
          <a:bodyPr anchor="ctr" anchorCtr="0">
            <a:spAutoFit/>
          </a:bodyPr>
          <a:p>
            <a:r>
              <a:rPr lang="zh-CN" altLang="en-US" sz="2800" dirty="0">
                <a:latin typeface="黑体" panose="02010609060101010101" pitchFamily="49" charset="-122"/>
                <a:ea typeface="黑体" panose="02010609060101010101" pitchFamily="49" charset="-122"/>
              </a:rPr>
              <a:t>顺序程序定义：</a:t>
            </a:r>
            <a:endParaRPr lang="zh-CN" altLang="en-US"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    程序中的算法处理步骤，没有选择和循环的操作，只有从前向后地依次顺序执行操作。</a:t>
            </a:r>
            <a:endParaRPr lang="zh-CN" altLang="en-US" sz="2800" dirty="0">
              <a:latin typeface="黑体" panose="02010609060101010101" pitchFamily="49" charset="-122"/>
              <a:ea typeface="Times New Roman" panose="02020603050405020304" pitchFamily="18" charset="0"/>
            </a:endParaRPr>
          </a:p>
        </p:txBody>
      </p:sp>
      <p:sp>
        <p:nvSpPr>
          <p:cNvPr id="105479" name="Rectangle 4"/>
          <p:cNvSpPr/>
          <p:nvPr/>
        </p:nvSpPr>
        <p:spPr>
          <a:xfrm>
            <a:off x="0" y="836295"/>
            <a:ext cx="9144000" cy="6021388"/>
          </a:xfrm>
          <a:prstGeom prst="rect">
            <a:avLst/>
          </a:prstGeom>
          <a:solidFill>
            <a:srgbClr val="CCFFCC"/>
          </a:solidFill>
          <a:ln w="9525" cap="flat" cmpd="sng">
            <a:solidFill>
              <a:schemeClr val="tx2"/>
            </a:solidFill>
            <a:prstDash val="solid"/>
            <a:miter/>
            <a:headEnd type="none" w="med" len="med"/>
            <a:tailEnd type="none" w="med" len="med"/>
          </a:ln>
        </p:spPr>
        <p:txBody>
          <a:bodyPr lIns="108000" tIns="108000" rIns="108000" bIns="108000" anchor="t" anchorCtr="0"/>
          <a:p>
            <a:pPr marL="539750"/>
            <a:r>
              <a:rPr lang="en-US" altLang="zh-CN" sz="3200" dirty="0">
                <a:solidFill>
                  <a:schemeClr val="tx1"/>
                </a:solidFill>
                <a:ea typeface="黑体" panose="02010609060101010101" pitchFamily="49" charset="-122"/>
                <a:cs typeface="Times New Roman" panose="02020603050405020304" pitchFamily="18" charset="0"/>
              </a:rPr>
              <a:t>#include “stdio.h”     </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编译预处理指令，说明函数*</a:t>
            </a:r>
            <a:r>
              <a:rPr lang="en-US" altLang="zh-CN" dirty="0">
                <a:solidFill>
                  <a:schemeClr val="tx1"/>
                </a:solidFill>
                <a:ea typeface="黑体" panose="02010609060101010101" pitchFamily="49" charset="-122"/>
                <a:cs typeface="Times New Roman" panose="02020603050405020304" pitchFamily="18" charset="0"/>
              </a:rPr>
              <a:t>/</a:t>
            </a:r>
            <a:endParaRPr lang="en-US" altLang="zh-CN" dirty="0">
              <a:solidFill>
                <a:schemeClr val="tx1"/>
              </a:solidFill>
              <a:ea typeface="黑体" panose="02010609060101010101" pitchFamily="49" charset="-122"/>
              <a:cs typeface="Times New Roman" panose="02020603050405020304" pitchFamily="18" charset="0"/>
            </a:endParaRPr>
          </a:p>
          <a:p>
            <a:pPr marL="539750"/>
            <a:endParaRPr lang="en-US" altLang="zh-CN" sz="3200" dirty="0">
              <a:solidFill>
                <a:schemeClr val="tx1"/>
              </a:solidFill>
              <a:ea typeface="黑体" panose="02010609060101010101" pitchFamily="49" charset="-122"/>
              <a:cs typeface="Times New Roman" panose="02020603050405020304" pitchFamily="18" charset="0"/>
            </a:endParaRPr>
          </a:p>
          <a:p>
            <a:pPr marL="539750"/>
            <a:r>
              <a:rPr lang="en-US" altLang="zh-CN" sz="3200" dirty="0">
                <a:solidFill>
                  <a:schemeClr val="tx1"/>
                </a:solidFill>
                <a:ea typeface="黑体" panose="02010609060101010101" pitchFamily="49" charset="-122"/>
                <a:cs typeface="Times New Roman" panose="02020603050405020304" pitchFamily="18" charset="0"/>
              </a:rPr>
              <a:t>int main( )              </a:t>
            </a:r>
            <a:r>
              <a:rPr lang="en-US" altLang="zh-CN" sz="2800" dirty="0">
                <a:solidFill>
                  <a:schemeClr val="tx1"/>
                </a:solidFill>
                <a:ea typeface="黑体" panose="02010609060101010101" pitchFamily="49" charset="-122"/>
                <a:cs typeface="Times New Roman" panose="02020603050405020304" pitchFamily="18" charset="0"/>
              </a:rPr>
              <a:t>/*</a:t>
            </a:r>
            <a:r>
              <a:rPr lang="zh-CN" altLang="en-US" sz="2800" dirty="0">
                <a:solidFill>
                  <a:schemeClr val="tx1"/>
                </a:solidFill>
                <a:ea typeface="黑体" panose="02010609060101010101" pitchFamily="49" charset="-122"/>
                <a:cs typeface="Times New Roman" panose="02020603050405020304" pitchFamily="18" charset="0"/>
              </a:rPr>
              <a:t>入口函数</a:t>
            </a:r>
            <a:r>
              <a:rPr lang="en-US" altLang="zh-CN" sz="2800" dirty="0">
                <a:solidFill>
                  <a:schemeClr val="tx1"/>
                </a:solidFill>
                <a:ea typeface="黑体" panose="02010609060101010101" pitchFamily="49" charset="-122"/>
                <a:cs typeface="Times New Roman" panose="02020603050405020304" pitchFamily="18" charset="0"/>
              </a:rPr>
              <a:t>*/</a:t>
            </a:r>
            <a:endParaRPr lang="en-US" altLang="zh-CN" sz="2800" dirty="0">
              <a:solidFill>
                <a:schemeClr val="tx1"/>
              </a:solidFill>
              <a:ea typeface="黑体" panose="02010609060101010101" pitchFamily="49" charset="-122"/>
              <a:cs typeface="Times New Roman" panose="02020603050405020304" pitchFamily="18" charset="0"/>
            </a:endParaRPr>
          </a:p>
          <a:p>
            <a:pPr marL="539750"/>
            <a:r>
              <a:rPr lang="en-US" altLang="zh-CN" sz="3200" dirty="0">
                <a:solidFill>
                  <a:schemeClr val="tx1"/>
                </a:solidFill>
                <a:ea typeface="黑体" panose="02010609060101010101" pitchFamily="49" charset="-122"/>
                <a:cs typeface="Times New Roman" panose="02020603050405020304" pitchFamily="18" charset="0"/>
              </a:rPr>
              <a:t>{</a:t>
            </a:r>
            <a:endParaRPr lang="en-US" altLang="zh-CN" sz="3200" dirty="0">
              <a:solidFill>
                <a:schemeClr val="tx1"/>
              </a:solidFill>
              <a:ea typeface="黑体" panose="02010609060101010101" pitchFamily="49" charset="-122"/>
              <a:cs typeface="Times New Roman" panose="02020603050405020304" pitchFamily="18" charset="0"/>
            </a:endParaRPr>
          </a:p>
          <a:p>
            <a:pPr marL="539750"/>
            <a:r>
              <a:rPr lang="en-US" altLang="zh-CN" sz="3200" dirty="0">
                <a:solidFill>
                  <a:schemeClr val="tx1"/>
                </a:solidFill>
                <a:ea typeface="黑体" panose="02010609060101010101" pitchFamily="49" charset="-122"/>
                <a:cs typeface="Times New Roman" panose="02020603050405020304" pitchFamily="18" charset="0"/>
              </a:rPr>
              <a:t>	int a, b, c, d;        </a:t>
            </a:r>
            <a:r>
              <a:rPr lang="en-US" altLang="zh-CN" sz="2800" dirty="0">
                <a:solidFill>
                  <a:schemeClr val="tx1"/>
                </a:solidFill>
                <a:ea typeface="黑体" panose="02010609060101010101" pitchFamily="49" charset="-122"/>
                <a:cs typeface="Times New Roman" panose="02020603050405020304" pitchFamily="18" charset="0"/>
              </a:rPr>
              <a:t>/*</a:t>
            </a:r>
            <a:r>
              <a:rPr lang="zh-CN" altLang="en-US" sz="2800" dirty="0">
                <a:solidFill>
                  <a:schemeClr val="tx1"/>
                </a:solidFill>
                <a:ea typeface="黑体" panose="02010609060101010101" pitchFamily="49" charset="-122"/>
                <a:cs typeface="Times New Roman" panose="02020603050405020304" pitchFamily="18" charset="0"/>
              </a:rPr>
              <a:t>分号代表一个语句的结束</a:t>
            </a:r>
            <a:r>
              <a:rPr lang="en-US" altLang="zh-CN" sz="2800" dirty="0">
                <a:solidFill>
                  <a:schemeClr val="tx1"/>
                </a:solidFill>
                <a:ea typeface="黑体" panose="02010609060101010101" pitchFamily="49" charset="-122"/>
                <a:cs typeface="Times New Roman" panose="02020603050405020304" pitchFamily="18" charset="0"/>
              </a:rPr>
              <a:t>*/</a:t>
            </a:r>
            <a:endParaRPr lang="en-US" altLang="zh-CN" sz="2800" dirty="0">
              <a:solidFill>
                <a:schemeClr val="tx1"/>
              </a:solidFill>
              <a:ea typeface="黑体" panose="02010609060101010101" pitchFamily="49" charset="-122"/>
              <a:cs typeface="Times New Roman" panose="02020603050405020304" pitchFamily="18" charset="0"/>
            </a:endParaRPr>
          </a:p>
          <a:p>
            <a:pPr marL="539750"/>
            <a:r>
              <a:rPr lang="en-US" altLang="zh-CN" sz="3200" dirty="0">
                <a:solidFill>
                  <a:schemeClr val="tx1"/>
                </a:solidFill>
                <a:ea typeface="黑体" panose="02010609060101010101" pitchFamily="49" charset="-122"/>
                <a:cs typeface="Times New Roman" panose="02020603050405020304" pitchFamily="18" charset="0"/>
              </a:rPr>
              <a:t>	a=1;</a:t>
            </a:r>
            <a:endParaRPr lang="en-US" altLang="zh-CN" sz="3200" dirty="0">
              <a:solidFill>
                <a:schemeClr val="tx1"/>
              </a:solidFill>
              <a:ea typeface="黑体" panose="02010609060101010101" pitchFamily="49" charset="-122"/>
              <a:cs typeface="Times New Roman" panose="02020603050405020304" pitchFamily="18" charset="0"/>
            </a:endParaRPr>
          </a:p>
          <a:p>
            <a:pPr marL="539750"/>
            <a:r>
              <a:rPr lang="en-US" altLang="zh-CN" sz="3200" dirty="0">
                <a:solidFill>
                  <a:schemeClr val="tx1"/>
                </a:solidFill>
                <a:ea typeface="黑体" panose="02010609060101010101" pitchFamily="49" charset="-122"/>
                <a:cs typeface="Times New Roman" panose="02020603050405020304" pitchFamily="18" charset="0"/>
              </a:rPr>
              <a:t>	b=10;</a:t>
            </a:r>
            <a:endParaRPr lang="en-US" altLang="zh-CN" sz="3200" dirty="0">
              <a:solidFill>
                <a:schemeClr val="tx1"/>
              </a:solidFill>
              <a:ea typeface="黑体" panose="02010609060101010101" pitchFamily="49" charset="-122"/>
              <a:cs typeface="Times New Roman" panose="02020603050405020304" pitchFamily="18" charset="0"/>
            </a:endParaRPr>
          </a:p>
          <a:p>
            <a:pPr marL="539750"/>
            <a:r>
              <a:rPr lang="en-US" altLang="zh-CN" sz="3200" dirty="0">
                <a:solidFill>
                  <a:schemeClr val="tx1"/>
                </a:solidFill>
                <a:ea typeface="黑体" panose="02010609060101010101" pitchFamily="49" charset="-122"/>
                <a:cs typeface="Times New Roman" panose="02020603050405020304" pitchFamily="18" charset="0"/>
              </a:rPr>
              <a:t>	c=2;</a:t>
            </a:r>
            <a:endParaRPr lang="en-US" altLang="zh-CN" sz="3200" dirty="0">
              <a:solidFill>
                <a:schemeClr val="tx1"/>
              </a:solidFill>
              <a:ea typeface="黑体" panose="02010609060101010101" pitchFamily="49" charset="-122"/>
              <a:cs typeface="Times New Roman" panose="02020603050405020304" pitchFamily="18" charset="0"/>
            </a:endParaRPr>
          </a:p>
          <a:p>
            <a:pPr marL="539750"/>
            <a:r>
              <a:rPr lang="en-US" altLang="zh-CN" sz="3200" dirty="0">
                <a:solidFill>
                  <a:schemeClr val="tx1"/>
                </a:solidFill>
                <a:ea typeface="黑体" panose="02010609060101010101" pitchFamily="49" charset="-122"/>
                <a:cs typeface="Times New Roman" panose="02020603050405020304" pitchFamily="18" charset="0"/>
              </a:rPr>
              <a:t>	d=(a+b)*(b/c);</a:t>
            </a:r>
            <a:endParaRPr lang="en-US" altLang="zh-CN" sz="3200" dirty="0">
              <a:solidFill>
                <a:schemeClr val="tx1"/>
              </a:solidFill>
              <a:ea typeface="黑体" panose="02010609060101010101" pitchFamily="49" charset="-122"/>
              <a:cs typeface="Times New Roman" panose="02020603050405020304" pitchFamily="18" charset="0"/>
            </a:endParaRPr>
          </a:p>
          <a:p>
            <a:pPr marL="539750"/>
            <a:r>
              <a:rPr lang="en-US" altLang="zh-CN" sz="3200" dirty="0">
                <a:solidFill>
                  <a:schemeClr val="tx1"/>
                </a:solidFill>
                <a:ea typeface="黑体" panose="02010609060101010101" pitchFamily="49" charset="-122"/>
                <a:cs typeface="Times New Roman" panose="02020603050405020304" pitchFamily="18" charset="0"/>
              </a:rPr>
              <a:t>	printf(“%d\n”,  d);        </a:t>
            </a:r>
            <a:r>
              <a:rPr lang="en-US" altLang="zh-CN" dirty="0">
                <a:solidFill>
                  <a:schemeClr val="tx1"/>
                </a:solidFill>
                <a:ea typeface="黑体" panose="02010609060101010101" pitchFamily="49" charset="-122"/>
                <a:cs typeface="Times New Roman" panose="02020603050405020304" pitchFamily="18" charset="0"/>
              </a:rPr>
              <a:t>//</a:t>
            </a:r>
            <a:r>
              <a:rPr lang="zh-CN" altLang="en-US" dirty="0">
                <a:solidFill>
                  <a:schemeClr val="tx1"/>
                </a:solidFill>
                <a:ea typeface="黑体" panose="02010609060101010101" pitchFamily="49" charset="-122"/>
                <a:cs typeface="Times New Roman" panose="02020603050405020304" pitchFamily="18" charset="0"/>
              </a:rPr>
              <a:t>输出结果，调用了函数</a:t>
            </a:r>
            <a:endParaRPr lang="zh-CN" altLang="en-US" dirty="0">
              <a:solidFill>
                <a:schemeClr val="tx1"/>
              </a:solidFill>
              <a:ea typeface="黑体" panose="02010609060101010101" pitchFamily="49" charset="-122"/>
              <a:cs typeface="Times New Roman" panose="02020603050405020304" pitchFamily="18" charset="0"/>
            </a:endParaRPr>
          </a:p>
          <a:p>
            <a:pPr marL="539750"/>
            <a:r>
              <a:rPr lang="zh-CN" altLang="en-US" sz="3200" dirty="0">
                <a:solidFill>
                  <a:schemeClr val="tx1"/>
                </a:solidFill>
                <a:ea typeface="黑体" panose="02010609060101010101" pitchFamily="49" charset="-122"/>
                <a:cs typeface="Times New Roman" panose="02020603050405020304" pitchFamily="18" charset="0"/>
              </a:rPr>
              <a:t>    </a:t>
            </a:r>
            <a:r>
              <a:rPr lang="en-US" altLang="zh-CN" sz="3200" dirty="0">
                <a:solidFill>
                  <a:schemeClr val="tx1"/>
                </a:solidFill>
                <a:ea typeface="黑体" panose="02010609060101010101" pitchFamily="49" charset="-122"/>
                <a:cs typeface="Times New Roman" panose="02020603050405020304" pitchFamily="18" charset="0"/>
              </a:rPr>
              <a:t>return 0;</a:t>
            </a:r>
            <a:endParaRPr lang="en-US" altLang="zh-CN" sz="3200" dirty="0">
              <a:solidFill>
                <a:schemeClr val="tx1"/>
              </a:solidFill>
              <a:ea typeface="黑体" panose="02010609060101010101" pitchFamily="49" charset="-122"/>
              <a:cs typeface="Times New Roman" panose="02020603050405020304" pitchFamily="18" charset="0"/>
            </a:endParaRPr>
          </a:p>
          <a:p>
            <a:pPr marL="539750"/>
            <a:r>
              <a:rPr lang="en-US" altLang="zh-CN" sz="3200" dirty="0">
                <a:solidFill>
                  <a:schemeClr val="tx1"/>
                </a:solidFill>
                <a:ea typeface="黑体" panose="02010609060101010101" pitchFamily="49" charset="-122"/>
                <a:cs typeface="Times New Roman" panose="02020603050405020304" pitchFamily="18" charset="0"/>
              </a:rPr>
              <a:t>}</a:t>
            </a:r>
            <a:endParaRPr lang="en-US" altLang="zh-CN" sz="3200" dirty="0">
              <a:solidFill>
                <a:schemeClr val="tx1"/>
              </a:solidFill>
              <a:ea typeface="黑体" panose="02010609060101010101" pitchFamily="49" charset="-122"/>
              <a:cs typeface="Times New Roman" panose="02020603050405020304" pitchFamily="18" charset="0"/>
            </a:endParaRPr>
          </a:p>
        </p:txBody>
      </p:sp>
      <p:sp>
        <p:nvSpPr>
          <p:cNvPr id="84998" name="Rectangle 4"/>
          <p:cNvSpPr/>
          <p:nvPr/>
        </p:nvSpPr>
        <p:spPr>
          <a:xfrm>
            <a:off x="3707130" y="3886518"/>
            <a:ext cx="5113020" cy="829945"/>
          </a:xfrm>
          <a:prstGeom prst="rect">
            <a:avLst/>
          </a:prstGeom>
          <a:solidFill>
            <a:srgbClr val="FFFF00"/>
          </a:solidFill>
          <a:ln w="9525" cap="flat" cmpd="sng">
            <a:solidFill>
              <a:schemeClr val="tx1"/>
            </a:solidFill>
            <a:prstDash val="solid"/>
            <a:miter/>
            <a:headEnd type="none" w="med" len="med"/>
            <a:tailEnd type="none" w="med" len="med"/>
          </a:ln>
        </p:spPr>
        <p:txBody>
          <a:bodyPr wrap="square" anchor="ctr" anchorCtr="0">
            <a:spAutoFit/>
          </a:bodyPr>
          <a:p>
            <a:r>
              <a:rPr lang="zh-CN" altLang="en-US" i="1" dirty="0">
                <a:ea typeface="黑体" panose="02010609060101010101" pitchFamily="49" charset="-122"/>
              </a:rPr>
              <a:t>程序中的算法处理步骤没有选择和循环，只有从前向后的依次顺序执行。</a:t>
            </a:r>
            <a:endParaRPr lang="zh-CN" altLang="en-US" i="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日期占位符 3"/>
          <p:cNvSpPr txBox="1">
            <a:spLocks noGrp="1"/>
          </p:cNvSpPr>
          <p:nvPr/>
        </p:nvSpPr>
        <p:spPr>
          <a:xfrm>
            <a:off x="457200" y="6521450"/>
            <a:ext cx="2133600" cy="244475"/>
          </a:xfrm>
          <a:prstGeom prst="rect">
            <a:avLst/>
          </a:prstGeom>
          <a:noFill/>
          <a:ln w="9525">
            <a:noFill/>
          </a:ln>
        </p:spPr>
        <p:txBody>
          <a:bodyPr anchor="t" anchorCtr="0"/>
          <a:p>
            <a:fld id="{BB962C8B-B14F-4D97-AF65-F5344CB8AC3E}" type="datetime4">
              <a:rPr lang="en-US" altLang="zh-CN" sz="1400" i="1" dirty="0">
                <a:solidFill>
                  <a:schemeClr val="accent1"/>
                </a:solidFill>
                <a:latin typeface="Arial" panose="020B0604020202020204" pitchFamily="34" charset="0"/>
                <a:ea typeface="宋体" panose="02010600030101010101" pitchFamily="2" charset="-122"/>
              </a:rPr>
            </a:fld>
            <a:endParaRPr lang="en-US" altLang="zh-CN" sz="1400" i="1" dirty="0">
              <a:solidFill>
                <a:schemeClr val="accent1"/>
              </a:solidFill>
              <a:latin typeface="Arial" panose="020B0604020202020204" pitchFamily="34" charset="0"/>
              <a:ea typeface="宋体" panose="02010600030101010101" pitchFamily="2" charset="-122"/>
            </a:endParaRPr>
          </a:p>
        </p:txBody>
      </p:sp>
      <p:sp>
        <p:nvSpPr>
          <p:cNvPr id="87042" name="Rectangle 3"/>
          <p:cNvSpPr>
            <a:spLocks noGrp="1"/>
          </p:cNvSpPr>
          <p:nvPr>
            <p:ph type="body"/>
          </p:nvPr>
        </p:nvSpPr>
        <p:spPr>
          <a:xfrm>
            <a:off x="-395287" y="2854008"/>
            <a:ext cx="8351837" cy="3698875"/>
          </a:xfrm>
        </p:spPr>
        <p:txBody>
          <a:bodyPr vert="horz" wrap="square" lIns="91440" tIns="45720" rIns="91440" bIns="45720" anchor="t" anchorCtr="0"/>
          <a:p>
            <a:pPr marL="1290955" lvl="1" indent="-768350" eaLnBrk="1" hangingPunct="1">
              <a:buNone/>
            </a:pPr>
            <a:r>
              <a:rPr lang="zh-CN" altLang="en-US" dirty="0">
                <a:latin typeface="Times New Roman" panose="02020603050405020304" pitchFamily="18" charset="0"/>
              </a:rPr>
              <a:t>     </a:t>
            </a:r>
            <a:r>
              <a:rPr lang="zh-CN" altLang="en-US" sz="3200" dirty="0">
                <a:latin typeface="Times New Roman" panose="02020603050405020304" pitchFamily="18" charset="0"/>
              </a:rPr>
              <a:t> 程序设计的一般步骤：</a:t>
            </a:r>
            <a:endParaRPr lang="en-US" altLang="zh-CN" sz="3200" b="1" dirty="0">
              <a:latin typeface="Times New Roman" panose="02020603050405020304" pitchFamily="18" charset="0"/>
            </a:endParaRPr>
          </a:p>
          <a:p>
            <a:pPr marL="2041525" lvl="3" indent="-609600" eaLnBrk="1" hangingPunct="1">
              <a:buSzPct val="100000"/>
              <a:buFont typeface="黑体" panose="02010609060101010101" pitchFamily="49" charset="-122"/>
              <a:buAutoNum type="circleNumDbPlain"/>
            </a:pPr>
            <a:r>
              <a:rPr lang="zh-CN" altLang="en-US" sz="2800" b="1" dirty="0">
                <a:latin typeface="Times New Roman" panose="02020603050405020304" pitchFamily="18" charset="0"/>
              </a:rPr>
              <a:t>解题思路分析</a:t>
            </a:r>
            <a:endParaRPr lang="zh-CN" altLang="en-US" sz="2800" b="1" dirty="0">
              <a:latin typeface="Times New Roman" panose="02020603050405020304" pitchFamily="18" charset="0"/>
            </a:endParaRPr>
          </a:p>
          <a:p>
            <a:pPr marL="2041525" lvl="3" indent="-609600" eaLnBrk="1" hangingPunct="1">
              <a:buSzPct val="100000"/>
              <a:buFont typeface="黑体" panose="02010609060101010101" pitchFamily="49" charset="-122"/>
              <a:buAutoNum type="circleNumDbPlain"/>
            </a:pPr>
            <a:r>
              <a:rPr lang="zh-CN" altLang="en-US" sz="2800" b="1" dirty="0">
                <a:latin typeface="Times New Roman" panose="02020603050405020304" pitchFamily="18" charset="0"/>
              </a:rPr>
              <a:t>算法设计：用传统流程图或者</a:t>
            </a:r>
            <a:r>
              <a:rPr lang="en-US" altLang="zh-CN" sz="2800" b="1" dirty="0">
                <a:latin typeface="Times New Roman" panose="02020603050405020304" pitchFamily="18" charset="0"/>
              </a:rPr>
              <a:t>N-S</a:t>
            </a:r>
            <a:r>
              <a:rPr lang="zh-CN" altLang="en-US" sz="2800" b="1" dirty="0">
                <a:latin typeface="Times New Roman" panose="02020603050405020304" pitchFamily="18" charset="0"/>
              </a:rPr>
              <a:t>流程图表示</a:t>
            </a:r>
            <a:endParaRPr lang="en-US" altLang="zh-CN" sz="2800" b="1" dirty="0">
              <a:latin typeface="Times New Roman" panose="02020603050405020304" pitchFamily="18" charset="0"/>
            </a:endParaRPr>
          </a:p>
          <a:p>
            <a:pPr marL="2041525" lvl="3" indent="-609600" eaLnBrk="1" hangingPunct="1">
              <a:buSzPct val="100000"/>
              <a:buFont typeface="黑体" panose="02010609060101010101" pitchFamily="49" charset="-122"/>
              <a:buAutoNum type="circleNumDbPlain"/>
            </a:pPr>
            <a:r>
              <a:rPr lang="zh-CN" altLang="en-US" sz="2800" b="1" dirty="0">
                <a:latin typeface="Times New Roman" panose="02020603050405020304" pitchFamily="18" charset="0"/>
              </a:rPr>
              <a:t>编写代码</a:t>
            </a:r>
            <a:endParaRPr lang="zh-CN" altLang="en-US" sz="2800" b="1" dirty="0">
              <a:latin typeface="Times New Roman" panose="02020603050405020304" pitchFamily="18" charset="0"/>
            </a:endParaRPr>
          </a:p>
          <a:p>
            <a:pPr marL="2041525" lvl="3" indent="-609600" eaLnBrk="1" hangingPunct="1">
              <a:buSzPct val="100000"/>
              <a:buFont typeface="黑体" panose="02010609060101010101" pitchFamily="49" charset="-122"/>
              <a:buAutoNum type="circleNumDbPlain"/>
            </a:pPr>
            <a:r>
              <a:rPr lang="zh-CN" altLang="en-US" sz="2800" b="1" dirty="0">
                <a:latin typeface="Times New Roman" panose="02020603050405020304" pitchFamily="18" charset="0"/>
              </a:rPr>
              <a:t>上机调试</a:t>
            </a:r>
            <a:endParaRPr lang="en-US" altLang="zh-CN" sz="2800" b="1" dirty="0">
              <a:latin typeface="Times New Roman" panose="02020603050405020304" pitchFamily="18" charset="0"/>
            </a:endParaRPr>
          </a:p>
          <a:p>
            <a:pPr marL="2041525" lvl="3" indent="-609600" eaLnBrk="1" hangingPunct="1">
              <a:buSzPct val="100000"/>
              <a:buFont typeface="黑体" panose="02010609060101010101" pitchFamily="49" charset="-122"/>
              <a:buAutoNum type="circleNumDbPlain"/>
            </a:pPr>
            <a:r>
              <a:rPr lang="zh-CN" altLang="en-US" sz="2800" b="1" dirty="0">
                <a:latin typeface="Times New Roman" panose="02020603050405020304" pitchFamily="18" charset="0"/>
              </a:rPr>
              <a:t>第三方测试</a:t>
            </a:r>
            <a:endParaRPr lang="en-US" altLang="zh-CN" sz="2800" b="1" dirty="0">
              <a:latin typeface="Times New Roman" panose="02020603050405020304" pitchFamily="18" charset="0"/>
              <a:ea typeface="Times New Roman" panose="02020603050405020304" pitchFamily="18" charset="0"/>
            </a:endParaRPr>
          </a:p>
        </p:txBody>
      </p:sp>
      <p:grpSp>
        <p:nvGrpSpPr>
          <p:cNvPr id="87043" name="Diagram 8"/>
          <p:cNvGrpSpPr/>
          <p:nvPr/>
        </p:nvGrpSpPr>
        <p:grpSpPr>
          <a:xfrm>
            <a:off x="5508625" y="2636838"/>
            <a:ext cx="4452938" cy="5761037"/>
            <a:chOff x="930" y="-267"/>
            <a:chExt cx="3856" cy="4803"/>
          </a:xfrm>
        </p:grpSpPr>
        <p:sp>
          <p:nvSpPr>
            <p:cNvPr id="87044" name="_s4100"/>
            <p:cNvSpPr>
              <a:spLocks noTextEdit="1"/>
            </p:cNvSpPr>
            <p:nvPr/>
          </p:nvSpPr>
          <p:spPr>
            <a:xfrm>
              <a:off x="2397" y="1367"/>
              <a:ext cx="922" cy="921"/>
            </a:xfrm>
            <a:custGeom>
              <a:avLst/>
              <a:gdLst/>
              <a:ahLst/>
              <a:cxnLst>
                <a:cxn ang="270">
                  <a:pos x="9110" y="132"/>
                </a:cxn>
                <a:cxn ang="270">
                  <a:pos x="7139" y="2578"/>
                </a:cxn>
                <a:cxn ang="270">
                  <a:pos x="9673" y="3688"/>
                </a:cxn>
                <a:cxn ang="270">
                  <a:pos x="12211" y="-2626"/>
                </a:cxn>
                <a:cxn ang="270">
                  <a:pos x="16216" y="2319"/>
                </a:cxn>
                <a:cxn ang="270">
                  <a:pos x="11270" y="6324"/>
                </a:cxn>
              </a:cxnLst>
              <a:pathLst>
                <a:path w="21600" h="21600">
                  <a:moveTo>
                    <a:pt x="11552" y="3639"/>
                  </a:moveTo>
                  <a:cubicBezTo>
                    <a:pt x="11305" y="3613"/>
                    <a:pt x="11053" y="3600"/>
                    <a:pt x="10799" y="3600"/>
                  </a:cubicBezTo>
                  <a:cubicBezTo>
                    <a:pt x="9755" y="3600"/>
                    <a:pt x="8763" y="3822"/>
                    <a:pt x="7868" y="4222"/>
                  </a:cubicBezTo>
                  <a:lnTo>
                    <a:pt x="6407" y="933"/>
                  </a:lnTo>
                  <a:cubicBezTo>
                    <a:pt x="7748" y="332"/>
                    <a:pt x="9235" y="-1"/>
                    <a:pt x="10800" y="-1"/>
                  </a:cubicBezTo>
                  <a:cubicBezTo>
                    <a:pt x="11183" y="-1"/>
                    <a:pt x="11561" y="19"/>
                    <a:pt x="11930" y="57"/>
                  </a:cubicBezTo>
                  <a:lnTo>
                    <a:pt x="12211" y="-2626"/>
                  </a:lnTo>
                  <a:lnTo>
                    <a:pt x="16216" y="2319"/>
                  </a:lnTo>
                  <a:lnTo>
                    <a:pt x="11270" y="6324"/>
                  </a:lnTo>
                  <a:lnTo>
                    <a:pt x="11552" y="3639"/>
                  </a:lnTo>
                  <a:close/>
                </a:path>
              </a:pathLst>
            </a:custGeom>
            <a:solidFill>
              <a:srgbClr val="9966FF"/>
            </a:solidFill>
            <a:ln w="28575" cap="flat" cmpd="sng">
              <a:solidFill>
                <a:srgbClr val="5F0FFF"/>
              </a:solidFill>
              <a:prstDash val="solid"/>
              <a:miter/>
              <a:headEnd type="none" w="med" len="med"/>
              <a:tailEnd type="none" w="med" len="med"/>
            </a:ln>
          </p:spPr>
          <p:txBody>
            <a:bodyPr/>
            <a:p>
              <a:endParaRPr lang="zh-CN" altLang="en-US"/>
            </a:p>
          </p:txBody>
        </p:sp>
        <p:sp>
          <p:nvSpPr>
            <p:cNvPr id="87045" name="_s4101"/>
            <p:cNvSpPr>
              <a:spLocks noTextEdit="1"/>
            </p:cNvSpPr>
            <p:nvPr/>
          </p:nvSpPr>
          <p:spPr>
            <a:xfrm rot="4320000">
              <a:off x="2680" y="1569"/>
              <a:ext cx="921" cy="922"/>
            </a:xfrm>
            <a:custGeom>
              <a:avLst/>
              <a:gdLst/>
              <a:ahLst/>
              <a:cxnLst>
                <a:cxn ang="270">
                  <a:pos x="9110" y="132"/>
                </a:cxn>
                <a:cxn ang="270">
                  <a:pos x="7139" y="2578"/>
                </a:cxn>
                <a:cxn ang="270">
                  <a:pos x="9673" y="3688"/>
                </a:cxn>
                <a:cxn ang="270">
                  <a:pos x="12211" y="-2626"/>
                </a:cxn>
                <a:cxn ang="270">
                  <a:pos x="16216" y="2319"/>
                </a:cxn>
                <a:cxn ang="270">
                  <a:pos x="11270" y="6324"/>
                </a:cxn>
              </a:cxnLst>
              <a:pathLst>
                <a:path w="21600" h="21600">
                  <a:moveTo>
                    <a:pt x="11552" y="3639"/>
                  </a:moveTo>
                  <a:cubicBezTo>
                    <a:pt x="11305" y="3613"/>
                    <a:pt x="11053" y="3600"/>
                    <a:pt x="10799" y="3600"/>
                  </a:cubicBezTo>
                  <a:cubicBezTo>
                    <a:pt x="9755" y="3600"/>
                    <a:pt x="8763" y="3822"/>
                    <a:pt x="7868" y="4222"/>
                  </a:cubicBezTo>
                  <a:lnTo>
                    <a:pt x="6407" y="933"/>
                  </a:lnTo>
                  <a:cubicBezTo>
                    <a:pt x="7748" y="332"/>
                    <a:pt x="9235" y="-1"/>
                    <a:pt x="10800" y="-1"/>
                  </a:cubicBezTo>
                  <a:cubicBezTo>
                    <a:pt x="11183" y="-1"/>
                    <a:pt x="11561" y="19"/>
                    <a:pt x="11930" y="57"/>
                  </a:cubicBezTo>
                  <a:lnTo>
                    <a:pt x="12211" y="-2626"/>
                  </a:lnTo>
                  <a:lnTo>
                    <a:pt x="16216" y="2319"/>
                  </a:lnTo>
                  <a:lnTo>
                    <a:pt x="11270" y="6324"/>
                  </a:lnTo>
                  <a:lnTo>
                    <a:pt x="11552" y="3639"/>
                  </a:lnTo>
                  <a:close/>
                </a:path>
              </a:pathLst>
            </a:custGeom>
            <a:solidFill>
              <a:srgbClr val="F1FD09"/>
            </a:solidFill>
            <a:ln w="28575" cap="flat" cmpd="sng">
              <a:solidFill>
                <a:srgbClr val="CAD402"/>
              </a:solidFill>
              <a:prstDash val="solid"/>
              <a:miter/>
              <a:headEnd type="none" w="med" len="med"/>
              <a:tailEnd type="none" w="med" len="med"/>
            </a:ln>
          </p:spPr>
          <p:txBody>
            <a:bodyPr/>
            <a:p>
              <a:endParaRPr lang="zh-CN" altLang="en-US"/>
            </a:p>
          </p:txBody>
        </p:sp>
        <p:sp>
          <p:nvSpPr>
            <p:cNvPr id="87046" name="_s4102"/>
            <p:cNvSpPr>
              <a:spLocks noTextEdit="1"/>
            </p:cNvSpPr>
            <p:nvPr/>
          </p:nvSpPr>
          <p:spPr>
            <a:xfrm rot="8640000">
              <a:off x="2577" y="1922"/>
              <a:ext cx="922" cy="921"/>
            </a:xfrm>
            <a:custGeom>
              <a:avLst/>
              <a:gdLst/>
              <a:ahLst/>
              <a:cxnLst>
                <a:cxn ang="270">
                  <a:pos x="9110" y="132"/>
                </a:cxn>
                <a:cxn ang="270">
                  <a:pos x="7139" y="2578"/>
                </a:cxn>
                <a:cxn ang="270">
                  <a:pos x="9673" y="3688"/>
                </a:cxn>
                <a:cxn ang="270">
                  <a:pos x="12211" y="-2626"/>
                </a:cxn>
                <a:cxn ang="270">
                  <a:pos x="16216" y="2319"/>
                </a:cxn>
                <a:cxn ang="270">
                  <a:pos x="11270" y="6324"/>
                </a:cxn>
              </a:cxnLst>
              <a:pathLst>
                <a:path w="21600" h="21600">
                  <a:moveTo>
                    <a:pt x="11552" y="3639"/>
                  </a:moveTo>
                  <a:cubicBezTo>
                    <a:pt x="11305" y="3613"/>
                    <a:pt x="11053" y="3600"/>
                    <a:pt x="10799" y="3600"/>
                  </a:cubicBezTo>
                  <a:cubicBezTo>
                    <a:pt x="9755" y="3600"/>
                    <a:pt x="8763" y="3822"/>
                    <a:pt x="7868" y="4222"/>
                  </a:cubicBezTo>
                  <a:lnTo>
                    <a:pt x="6407" y="933"/>
                  </a:lnTo>
                  <a:cubicBezTo>
                    <a:pt x="7748" y="332"/>
                    <a:pt x="9235" y="-1"/>
                    <a:pt x="10800" y="-1"/>
                  </a:cubicBezTo>
                  <a:cubicBezTo>
                    <a:pt x="11183" y="-1"/>
                    <a:pt x="11561" y="19"/>
                    <a:pt x="11930" y="57"/>
                  </a:cubicBezTo>
                  <a:lnTo>
                    <a:pt x="12211" y="-2626"/>
                  </a:lnTo>
                  <a:lnTo>
                    <a:pt x="16216" y="2319"/>
                  </a:lnTo>
                  <a:lnTo>
                    <a:pt x="11270" y="6324"/>
                  </a:lnTo>
                  <a:lnTo>
                    <a:pt x="11552" y="3639"/>
                  </a:lnTo>
                  <a:close/>
                </a:path>
              </a:pathLst>
            </a:custGeom>
            <a:solidFill>
              <a:srgbClr val="0399FF"/>
            </a:solidFill>
            <a:ln w="28575" cap="flat" cmpd="sng">
              <a:solidFill>
                <a:srgbClr val="4B595B"/>
              </a:solidFill>
              <a:prstDash val="solid"/>
              <a:miter/>
              <a:headEnd type="none" w="med" len="med"/>
              <a:tailEnd type="none" w="med" len="med"/>
            </a:ln>
          </p:spPr>
          <p:txBody>
            <a:bodyPr/>
            <a:p>
              <a:endParaRPr lang="zh-CN" altLang="en-US"/>
            </a:p>
          </p:txBody>
        </p:sp>
        <p:sp>
          <p:nvSpPr>
            <p:cNvPr id="87047" name="_s4103"/>
            <p:cNvSpPr>
              <a:spLocks noTextEdit="1"/>
            </p:cNvSpPr>
            <p:nvPr/>
          </p:nvSpPr>
          <p:spPr>
            <a:xfrm rot="-8640000">
              <a:off x="2217" y="1922"/>
              <a:ext cx="922" cy="921"/>
            </a:xfrm>
            <a:custGeom>
              <a:avLst/>
              <a:gdLst/>
              <a:ahLst/>
              <a:cxnLst>
                <a:cxn ang="270">
                  <a:pos x="9110" y="132"/>
                </a:cxn>
                <a:cxn ang="270">
                  <a:pos x="7139" y="2578"/>
                </a:cxn>
                <a:cxn ang="270">
                  <a:pos x="9673" y="3688"/>
                </a:cxn>
                <a:cxn ang="270">
                  <a:pos x="12211" y="-2626"/>
                </a:cxn>
                <a:cxn ang="270">
                  <a:pos x="16216" y="2319"/>
                </a:cxn>
                <a:cxn ang="270">
                  <a:pos x="11270" y="6324"/>
                </a:cxn>
              </a:cxnLst>
              <a:pathLst>
                <a:path w="21600" h="21600">
                  <a:moveTo>
                    <a:pt x="11552" y="3639"/>
                  </a:moveTo>
                  <a:cubicBezTo>
                    <a:pt x="11305" y="3613"/>
                    <a:pt x="11053" y="3600"/>
                    <a:pt x="10799" y="3600"/>
                  </a:cubicBezTo>
                  <a:cubicBezTo>
                    <a:pt x="9755" y="3600"/>
                    <a:pt x="8763" y="3822"/>
                    <a:pt x="7868" y="4222"/>
                  </a:cubicBezTo>
                  <a:lnTo>
                    <a:pt x="6407" y="933"/>
                  </a:lnTo>
                  <a:cubicBezTo>
                    <a:pt x="7748" y="332"/>
                    <a:pt x="9235" y="-1"/>
                    <a:pt x="10800" y="-1"/>
                  </a:cubicBezTo>
                  <a:cubicBezTo>
                    <a:pt x="11183" y="-1"/>
                    <a:pt x="11561" y="19"/>
                    <a:pt x="11930" y="57"/>
                  </a:cubicBezTo>
                  <a:lnTo>
                    <a:pt x="12211" y="-2626"/>
                  </a:lnTo>
                  <a:lnTo>
                    <a:pt x="16216" y="2319"/>
                  </a:lnTo>
                  <a:lnTo>
                    <a:pt x="11270" y="6324"/>
                  </a:lnTo>
                  <a:lnTo>
                    <a:pt x="11552" y="3639"/>
                  </a:lnTo>
                  <a:close/>
                </a:path>
              </a:pathLst>
            </a:custGeom>
            <a:solidFill>
              <a:srgbClr val="FF00FF"/>
            </a:solidFill>
            <a:ln w="28575" cap="flat" cmpd="sng">
              <a:solidFill>
                <a:srgbClr val="CA00CA"/>
              </a:solidFill>
              <a:prstDash val="solid"/>
              <a:miter/>
              <a:headEnd type="none" w="med" len="med"/>
              <a:tailEnd type="none" w="med" len="med"/>
            </a:ln>
          </p:spPr>
          <p:txBody>
            <a:bodyPr/>
            <a:p>
              <a:endParaRPr lang="zh-CN" altLang="en-US"/>
            </a:p>
          </p:txBody>
        </p:sp>
        <p:sp>
          <p:nvSpPr>
            <p:cNvPr id="87048" name="_s4104"/>
            <p:cNvSpPr>
              <a:spLocks noTextEdit="1"/>
            </p:cNvSpPr>
            <p:nvPr/>
          </p:nvSpPr>
          <p:spPr>
            <a:xfrm rot="-4320000">
              <a:off x="2097" y="1569"/>
              <a:ext cx="921" cy="922"/>
            </a:xfrm>
            <a:custGeom>
              <a:avLst/>
              <a:gdLst/>
              <a:ahLst/>
              <a:cxnLst>
                <a:cxn ang="270">
                  <a:pos x="9110" y="132"/>
                </a:cxn>
                <a:cxn ang="270">
                  <a:pos x="7139" y="2578"/>
                </a:cxn>
                <a:cxn ang="270">
                  <a:pos x="9673" y="3688"/>
                </a:cxn>
                <a:cxn ang="270">
                  <a:pos x="12211" y="-2626"/>
                </a:cxn>
                <a:cxn ang="270">
                  <a:pos x="16216" y="2319"/>
                </a:cxn>
                <a:cxn ang="270">
                  <a:pos x="11270" y="6324"/>
                </a:cxn>
              </a:cxnLst>
              <a:pathLst>
                <a:path w="21600" h="21600">
                  <a:moveTo>
                    <a:pt x="11552" y="3639"/>
                  </a:moveTo>
                  <a:cubicBezTo>
                    <a:pt x="11305" y="3613"/>
                    <a:pt x="11053" y="3600"/>
                    <a:pt x="10799" y="3600"/>
                  </a:cubicBezTo>
                  <a:cubicBezTo>
                    <a:pt x="9755" y="3600"/>
                    <a:pt x="8763" y="3822"/>
                    <a:pt x="7868" y="4222"/>
                  </a:cubicBezTo>
                  <a:lnTo>
                    <a:pt x="6407" y="933"/>
                  </a:lnTo>
                  <a:cubicBezTo>
                    <a:pt x="7748" y="332"/>
                    <a:pt x="9235" y="-1"/>
                    <a:pt x="10800" y="-1"/>
                  </a:cubicBezTo>
                  <a:cubicBezTo>
                    <a:pt x="11183" y="-1"/>
                    <a:pt x="11561" y="19"/>
                    <a:pt x="11930" y="57"/>
                  </a:cubicBezTo>
                  <a:lnTo>
                    <a:pt x="12211" y="-2626"/>
                  </a:lnTo>
                  <a:lnTo>
                    <a:pt x="16216" y="2319"/>
                  </a:lnTo>
                  <a:lnTo>
                    <a:pt x="11270" y="6324"/>
                  </a:lnTo>
                  <a:lnTo>
                    <a:pt x="11552" y="3639"/>
                  </a:lnTo>
                  <a:close/>
                </a:path>
              </a:pathLst>
            </a:custGeom>
            <a:solidFill>
              <a:srgbClr val="01BD0A"/>
            </a:solidFill>
            <a:ln w="28575" cap="flat" cmpd="sng">
              <a:solidFill>
                <a:srgbClr val="019308"/>
              </a:solidFill>
              <a:prstDash val="solid"/>
              <a:miter/>
              <a:headEnd type="none" w="med" len="med"/>
              <a:tailEnd type="none" w="med" len="med"/>
            </a:ln>
          </p:spPr>
          <p:txBody>
            <a:bodyPr/>
            <a:p>
              <a:endParaRPr lang="zh-CN" altLang="en-US"/>
            </a:p>
          </p:txBody>
        </p:sp>
        <p:sp>
          <p:nvSpPr>
            <p:cNvPr id="87049" name="_s4105"/>
            <p:cNvSpPr/>
            <p:nvPr/>
          </p:nvSpPr>
          <p:spPr>
            <a:xfrm>
              <a:off x="3095" y="1405"/>
              <a:ext cx="339" cy="339"/>
            </a:xfrm>
            <a:prstGeom prst="rect">
              <a:avLst/>
            </a:prstGeom>
            <a:noFill/>
            <a:ln w="9525">
              <a:noFill/>
            </a:ln>
          </p:spPr>
          <p:txBody>
            <a:bodyPr wrap="none" lIns="0" tIns="0" rIns="0" bIns="0" anchor="ctr" anchorCtr="0"/>
            <a:p>
              <a:pPr algn="ctr"/>
              <a:r>
                <a:rPr lang="zh-CN" altLang="en-US" sz="1600" b="1" dirty="0">
                  <a:solidFill>
                    <a:srgbClr val="CC0066"/>
                  </a:solidFill>
                  <a:latin typeface="Arial" panose="020B0604020202020204" pitchFamily="34" charset="0"/>
                  <a:ea typeface="宋体" panose="02010600030101010101" pitchFamily="2" charset="-122"/>
                </a:rPr>
                <a:t>算法设计</a:t>
              </a:r>
              <a:endParaRPr lang="zh-CN" altLang="en-US" sz="1600" b="1" dirty="0">
                <a:solidFill>
                  <a:srgbClr val="CC0066"/>
                </a:solidFill>
                <a:latin typeface="Arial" panose="020B0604020202020204" pitchFamily="34" charset="0"/>
                <a:ea typeface="宋体" panose="02010600030101010101" pitchFamily="2" charset="-122"/>
              </a:endParaRPr>
            </a:p>
          </p:txBody>
        </p:sp>
        <p:sp>
          <p:nvSpPr>
            <p:cNvPr id="87050" name="_s4106"/>
            <p:cNvSpPr/>
            <p:nvPr/>
          </p:nvSpPr>
          <p:spPr>
            <a:xfrm>
              <a:off x="3347" y="2178"/>
              <a:ext cx="339" cy="339"/>
            </a:xfrm>
            <a:prstGeom prst="rect">
              <a:avLst/>
            </a:prstGeom>
            <a:noFill/>
            <a:ln w="9525">
              <a:noFill/>
            </a:ln>
          </p:spPr>
          <p:txBody>
            <a:bodyPr wrap="none" lIns="0" tIns="0" rIns="0" bIns="0" anchor="ctr" anchorCtr="0"/>
            <a:p>
              <a:pPr algn="ctr"/>
              <a:r>
                <a:rPr lang="zh-CN" altLang="en-US" sz="1600" b="1" dirty="0">
                  <a:solidFill>
                    <a:srgbClr val="CC0066"/>
                  </a:solidFill>
                  <a:latin typeface="Arial" panose="020B0604020202020204" pitchFamily="34" charset="0"/>
                  <a:ea typeface="宋体" panose="02010600030101010101" pitchFamily="2" charset="-122"/>
                </a:rPr>
                <a:t>编写代码</a:t>
              </a:r>
              <a:endParaRPr lang="zh-CN" altLang="en-US" sz="1600" b="1" dirty="0">
                <a:solidFill>
                  <a:srgbClr val="CC0066"/>
                </a:solidFill>
                <a:latin typeface="Arial" panose="020B0604020202020204" pitchFamily="34" charset="0"/>
                <a:ea typeface="宋体" panose="02010600030101010101" pitchFamily="2" charset="-122"/>
              </a:endParaRPr>
            </a:p>
          </p:txBody>
        </p:sp>
        <p:sp>
          <p:nvSpPr>
            <p:cNvPr id="87051" name="_s4107"/>
            <p:cNvSpPr/>
            <p:nvPr/>
          </p:nvSpPr>
          <p:spPr>
            <a:xfrm>
              <a:off x="2283" y="1405"/>
              <a:ext cx="339" cy="339"/>
            </a:xfrm>
            <a:prstGeom prst="rect">
              <a:avLst/>
            </a:prstGeom>
            <a:noFill/>
            <a:ln w="9525">
              <a:noFill/>
            </a:ln>
          </p:spPr>
          <p:txBody>
            <a:bodyPr wrap="none" lIns="0" tIns="0" rIns="0" bIns="0" anchor="ctr" anchorCtr="0"/>
            <a:p>
              <a:pPr algn="ctr"/>
              <a:r>
                <a:rPr lang="zh-CN" altLang="en-US" sz="1600" b="1" dirty="0">
                  <a:solidFill>
                    <a:srgbClr val="CC0066"/>
                  </a:solidFill>
                  <a:latin typeface="Arial" panose="020B0604020202020204" pitchFamily="34" charset="0"/>
                  <a:ea typeface="宋体" panose="02010600030101010101" pitchFamily="2" charset="-122"/>
                </a:rPr>
                <a:t>问题分析</a:t>
              </a:r>
              <a:endParaRPr lang="zh-CN" altLang="en-US" sz="1600" b="1" dirty="0">
                <a:solidFill>
                  <a:srgbClr val="CC0066"/>
                </a:solidFill>
                <a:latin typeface="Arial" panose="020B0604020202020204" pitchFamily="34" charset="0"/>
                <a:ea typeface="宋体" panose="02010600030101010101" pitchFamily="2" charset="-122"/>
              </a:endParaRPr>
            </a:p>
          </p:txBody>
        </p:sp>
        <p:sp>
          <p:nvSpPr>
            <p:cNvPr id="87052" name="_s4108"/>
            <p:cNvSpPr/>
            <p:nvPr/>
          </p:nvSpPr>
          <p:spPr>
            <a:xfrm>
              <a:off x="2689" y="2656"/>
              <a:ext cx="339" cy="339"/>
            </a:xfrm>
            <a:prstGeom prst="rect">
              <a:avLst/>
            </a:prstGeom>
            <a:noFill/>
            <a:ln w="9525">
              <a:noFill/>
            </a:ln>
          </p:spPr>
          <p:txBody>
            <a:bodyPr wrap="none" lIns="0" tIns="0" rIns="0" bIns="0" anchor="ctr" anchorCtr="0"/>
            <a:p>
              <a:pPr algn="ctr"/>
              <a:r>
                <a:rPr lang="zh-CN" altLang="en-US" sz="1900" b="1" dirty="0">
                  <a:solidFill>
                    <a:srgbClr val="CC0000"/>
                  </a:solidFill>
                  <a:latin typeface="Arial" panose="020B0604020202020204" pitchFamily="34" charset="0"/>
                  <a:ea typeface="宋体" panose="02010600030101010101" pitchFamily="2" charset="-122"/>
                </a:rPr>
                <a:t>调试</a:t>
              </a:r>
              <a:endParaRPr lang="zh-CN" altLang="en-US" sz="1900" b="1" dirty="0">
                <a:solidFill>
                  <a:srgbClr val="CC0000"/>
                </a:solidFill>
                <a:latin typeface="Arial" panose="020B0604020202020204" pitchFamily="34" charset="0"/>
                <a:ea typeface="宋体" panose="02010600030101010101" pitchFamily="2" charset="-122"/>
              </a:endParaRPr>
            </a:p>
          </p:txBody>
        </p:sp>
        <p:sp>
          <p:nvSpPr>
            <p:cNvPr id="87053" name="_s4109"/>
            <p:cNvSpPr/>
            <p:nvPr/>
          </p:nvSpPr>
          <p:spPr>
            <a:xfrm>
              <a:off x="2031" y="2178"/>
              <a:ext cx="339" cy="339"/>
            </a:xfrm>
            <a:prstGeom prst="rect">
              <a:avLst/>
            </a:prstGeom>
            <a:noFill/>
            <a:ln w="9525">
              <a:noFill/>
            </a:ln>
          </p:spPr>
          <p:txBody>
            <a:bodyPr wrap="none" lIns="0" tIns="0" rIns="0" bIns="0" anchor="ctr" anchorCtr="0"/>
            <a:p>
              <a:pPr algn="ctr"/>
              <a:r>
                <a:rPr lang="zh-CN" altLang="en-US" sz="1800" b="1" dirty="0">
                  <a:solidFill>
                    <a:srgbClr val="CC0000"/>
                  </a:solidFill>
                  <a:latin typeface="Arial" panose="020B0604020202020204" pitchFamily="34" charset="0"/>
                  <a:ea typeface="宋体" panose="02010600030101010101" pitchFamily="2" charset="-122"/>
                </a:rPr>
                <a:t>测试</a:t>
              </a:r>
              <a:endParaRPr lang="zh-CN" altLang="en-US" sz="1800" b="1" dirty="0">
                <a:solidFill>
                  <a:srgbClr val="CC0000"/>
                </a:solidFill>
                <a:latin typeface="Arial" panose="020B0604020202020204" pitchFamily="34" charset="0"/>
                <a:ea typeface="宋体" panose="02010600030101010101" pitchFamily="2" charset="-122"/>
              </a:endParaRPr>
            </a:p>
          </p:txBody>
        </p:sp>
      </p:grpSp>
      <p:sp>
        <p:nvSpPr>
          <p:cNvPr id="86020" name="Rectangle 4"/>
          <p:cNvSpPr/>
          <p:nvPr>
            <p:custDataLst>
              <p:tags r:id="rId1"/>
            </p:custDataLst>
          </p:nvPr>
        </p:nvSpPr>
        <p:spPr>
          <a:xfrm>
            <a:off x="971550" y="1413510"/>
            <a:ext cx="7848600" cy="1554163"/>
          </a:xfrm>
          <a:prstGeom prst="rect">
            <a:avLst/>
          </a:prstGeom>
          <a:noFill/>
          <a:ln w="12700">
            <a:noFill/>
          </a:ln>
        </p:spPr>
        <p:txBody>
          <a:bodyPr anchor="ctr" anchorCtr="0">
            <a:spAutoFit/>
          </a:bodyPr>
          <a:p>
            <a:r>
              <a:rPr lang="zh-CN" altLang="en-US" sz="3200" dirty="0">
                <a:latin typeface="Times New Roman" panose="02020603050405020304" pitchFamily="18" charset="0"/>
                <a:ea typeface="黑体" panose="02010609060101010101" pitchFamily="49" charset="-122"/>
              </a:rPr>
              <a:t>例：</a:t>
            </a:r>
            <a:r>
              <a:rPr lang="en-US" altLang="zh-CN" sz="3200" dirty="0">
                <a:latin typeface="Times New Roman" panose="02020603050405020304" pitchFamily="18" charset="0"/>
                <a:ea typeface="黑体" panose="02010609060101010101" pitchFamily="49" charset="-122"/>
              </a:rPr>
              <a:t> </a:t>
            </a:r>
            <a:r>
              <a:rPr lang="zh-CN" altLang="en-US" sz="3200" dirty="0">
                <a:latin typeface="Times New Roman" panose="02020603050405020304" pitchFamily="18" charset="0"/>
                <a:ea typeface="黑体" panose="02010609060101010101" pitchFamily="49" charset="-122"/>
              </a:rPr>
              <a:t>输入三角形的三边长，求三角形面积。假设：三个边长</a:t>
            </a:r>
            <a:r>
              <a:rPr lang="en-US" altLang="zh-CN" sz="3200" dirty="0">
                <a:latin typeface="Times New Roman" panose="02020603050405020304" pitchFamily="18" charset="0"/>
                <a:ea typeface="黑体" panose="02010609060101010101" pitchFamily="49" charset="-122"/>
              </a:rPr>
              <a:t>a</a:t>
            </a:r>
            <a:r>
              <a:rPr lang="zh-CN" altLang="en-US" sz="3200" dirty="0">
                <a:latin typeface="Times New Roman" panose="02020603050405020304" pitchFamily="18" charset="0"/>
                <a:ea typeface="黑体" panose="02010609060101010101" pitchFamily="49" charset="-122"/>
              </a:rPr>
              <a:t>，</a:t>
            </a:r>
            <a:r>
              <a:rPr lang="en-US" altLang="zh-CN" sz="3200" dirty="0">
                <a:latin typeface="Times New Roman" panose="02020603050405020304" pitchFamily="18" charset="0"/>
                <a:ea typeface="黑体" panose="02010609060101010101" pitchFamily="49" charset="-122"/>
              </a:rPr>
              <a:t>b</a:t>
            </a:r>
            <a:r>
              <a:rPr lang="zh-CN" altLang="en-US" sz="3200" dirty="0">
                <a:latin typeface="Times New Roman" panose="02020603050405020304" pitchFamily="18" charset="0"/>
                <a:ea typeface="黑体" panose="02010609060101010101" pitchFamily="49" charset="-122"/>
              </a:rPr>
              <a:t>，</a:t>
            </a:r>
            <a:r>
              <a:rPr lang="en-US" altLang="zh-CN" sz="3200" dirty="0">
                <a:latin typeface="Times New Roman" panose="02020603050405020304" pitchFamily="18" charset="0"/>
                <a:ea typeface="黑体" panose="02010609060101010101" pitchFamily="49" charset="-122"/>
              </a:rPr>
              <a:t>c</a:t>
            </a:r>
            <a:r>
              <a:rPr lang="zh-CN" altLang="en-US" sz="3200" dirty="0">
                <a:latin typeface="Times New Roman" panose="02020603050405020304" pitchFamily="18" charset="0"/>
                <a:ea typeface="黑体" panose="02010609060101010101" pitchFamily="49" charset="-122"/>
              </a:rPr>
              <a:t>能构成三角形。</a:t>
            </a:r>
            <a:endParaRPr lang="en-US" altLang="zh-CN" sz="3200" dirty="0">
              <a:latin typeface="Times New Roman" panose="02020603050405020304" pitchFamily="18" charset="0"/>
              <a:ea typeface="黑体" panose="02010609060101010101" pitchFamily="49" charset="-122"/>
            </a:endParaRPr>
          </a:p>
          <a:p>
            <a:endParaRPr lang="zh-CN" altLang="en-US" sz="3200" dirty="0">
              <a:latin typeface="Times New Roman" panose="02020603050405020304" pitchFamily="18" charset="0"/>
              <a:ea typeface="黑体" panose="02010609060101010101" pitchFamily="49" charset="-122"/>
            </a:endParaRPr>
          </a:p>
        </p:txBody>
      </p:sp>
      <p:sp>
        <p:nvSpPr>
          <p:cNvPr id="86017" name="Rectangle 2"/>
          <p:cNvSpPr>
            <a:spLocks noGrp="1"/>
          </p:cNvSpPr>
          <p:nvPr>
            <p:custDataLst>
              <p:tags r:id="rId2"/>
            </p:custDataLst>
          </p:nvPr>
        </p:nvSpPr>
        <p:spPr>
          <a:xfrm>
            <a:off x="2484438" y="260350"/>
            <a:ext cx="6324600" cy="533400"/>
          </a:xfrm>
          <a:prstGeom prst="rect">
            <a:avLst/>
          </a:prstGeom>
          <a:noFill/>
          <a:ln w="9525">
            <a:noFill/>
          </a:ln>
        </p:spPr>
        <p:txBody>
          <a:bodyPr vert="horz" wrap="square" lIns="91440" tIns="45720" rIns="91440" bIns="45720" anchor="ctr" anchorCtr="0"/>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4000">
                <a:solidFill>
                  <a:schemeClr val="bg1"/>
                </a:solidFill>
                <a:latin typeface="Arial" panose="020B0604020202020204" pitchFamily="34" charset="0"/>
                <a:ea typeface="黑体" panose="02010609060101010101" pitchFamily="49" charset="-122"/>
              </a:defRPr>
            </a:lvl5pPr>
            <a:lvl6pPr marL="457200" algn="r" rtl="0" eaLnBrk="1" fontAlgn="base" hangingPunct="1">
              <a:spcBef>
                <a:spcPct val="0"/>
              </a:spcBef>
              <a:spcAft>
                <a:spcPct val="0"/>
              </a:spcAft>
              <a:defRPr sz="4000">
                <a:solidFill>
                  <a:schemeClr val="bg1"/>
                </a:solidFill>
                <a:latin typeface="Arial" panose="020B0604020202020204" pitchFamily="34" charset="0"/>
              </a:defRPr>
            </a:lvl6pPr>
            <a:lvl7pPr marL="914400" algn="r" rtl="0" eaLnBrk="1" fontAlgn="base" hangingPunct="1">
              <a:spcBef>
                <a:spcPct val="0"/>
              </a:spcBef>
              <a:spcAft>
                <a:spcPct val="0"/>
              </a:spcAft>
              <a:defRPr sz="4000">
                <a:solidFill>
                  <a:schemeClr val="bg1"/>
                </a:solidFill>
                <a:latin typeface="Arial" panose="020B0604020202020204" pitchFamily="34" charset="0"/>
              </a:defRPr>
            </a:lvl7pPr>
            <a:lvl8pPr marL="1371600" algn="r" rtl="0" eaLnBrk="1" fontAlgn="base" hangingPunct="1">
              <a:spcBef>
                <a:spcPct val="0"/>
              </a:spcBef>
              <a:spcAft>
                <a:spcPct val="0"/>
              </a:spcAft>
              <a:defRPr sz="4000">
                <a:solidFill>
                  <a:schemeClr val="bg1"/>
                </a:solidFill>
                <a:latin typeface="Arial" panose="020B0604020202020204" pitchFamily="34" charset="0"/>
              </a:defRPr>
            </a:lvl8pPr>
            <a:lvl9pPr marL="1828800" algn="r" rtl="0" eaLnBrk="1" fontAlgn="base" hangingPunct="1">
              <a:spcBef>
                <a:spcPct val="0"/>
              </a:spcBef>
              <a:spcAft>
                <a:spcPct val="0"/>
              </a:spcAft>
              <a:defRPr sz="4000">
                <a:solidFill>
                  <a:schemeClr val="bg1"/>
                </a:solidFill>
                <a:latin typeface="Arial" panose="020B0604020202020204" pitchFamily="34" charset="0"/>
              </a:defRPr>
            </a:lvl9pPr>
          </a:lstStyle>
          <a:p>
            <a:r>
              <a:rPr lang="zh-CN" altLang="en-US" dirty="0"/>
              <a:t>顺序程序设计举例</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3"/>
          <p:cNvSpPr/>
          <p:nvPr/>
        </p:nvSpPr>
        <p:spPr>
          <a:xfrm>
            <a:off x="4451668" y="1341438"/>
            <a:ext cx="4584700" cy="5472112"/>
          </a:xfrm>
          <a:prstGeom prst="rect">
            <a:avLst/>
          </a:prstGeom>
          <a:solidFill>
            <a:srgbClr val="006699"/>
          </a:solidFill>
          <a:ln w="9525" cap="flat" cmpd="sng">
            <a:solidFill>
              <a:srgbClr val="CC3300"/>
            </a:solidFill>
            <a:prstDash val="solid"/>
            <a:miter/>
            <a:headEnd type="none" w="med" len="med"/>
            <a:tailEnd type="none" w="med" len="med"/>
          </a:ln>
        </p:spPr>
        <p:txBody>
          <a:bodyPr anchor="t" anchorCtr="0"/>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#include &lt;stdio.h&gt; </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int main( )</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   </a:t>
            </a:r>
            <a:r>
              <a:rPr lang="en-US" altLang="zh-CN" sz="3200" b="1" dirty="0">
                <a:solidFill>
                  <a:srgbClr val="FFFF00"/>
                </a:solidFill>
                <a:latin typeface="Times New Roman" panose="02020603050405020304" pitchFamily="18" charset="0"/>
                <a:ea typeface="宋体" panose="02010600030101010101" pitchFamily="2" charset="-122"/>
              </a:rPr>
              <a:t>int</a:t>
            </a:r>
            <a:r>
              <a:rPr lang="en-US" altLang="zh-CN" sz="2800" b="1" dirty="0">
                <a:solidFill>
                  <a:srgbClr val="FFFF00"/>
                </a:solidFill>
                <a:latin typeface="Times New Roman" panose="02020603050405020304" pitchFamily="18" charset="0"/>
                <a:ea typeface="宋体" panose="02010600030101010101" pitchFamily="2" charset="-122"/>
              </a:rPr>
              <a:t> </a:t>
            </a:r>
            <a:r>
              <a:rPr lang="en-US" altLang="zh-CN" sz="2800" b="1" dirty="0">
                <a:solidFill>
                  <a:schemeClr val="bg1"/>
                </a:solidFill>
                <a:latin typeface="Times New Roman" panose="02020603050405020304" pitchFamily="18" charset="0"/>
                <a:ea typeface="宋体" panose="02010600030101010101" pitchFamily="2" charset="-122"/>
              </a:rPr>
              <a:t>i, t;</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t=1;</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i=2;</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while (i&lt;= </a:t>
            </a:r>
            <a:r>
              <a:rPr lang="en-US" altLang="zh-CN" sz="3600" b="1" dirty="0">
                <a:solidFill>
                  <a:srgbClr val="FFFF00"/>
                </a:solidFill>
                <a:latin typeface="Times New Roman" panose="02020603050405020304" pitchFamily="18" charset="0"/>
                <a:ea typeface="宋体" panose="02010600030101010101" pitchFamily="2" charset="-122"/>
              </a:rPr>
              <a:t>5 </a:t>
            </a:r>
            <a:r>
              <a:rPr lang="en-US" altLang="zh-CN" sz="2800" b="1" dirty="0">
                <a:solidFill>
                  <a:schemeClr val="bg1"/>
                </a:solidFill>
                <a:latin typeface="Times New Roman" panose="02020603050405020304" pitchFamily="18" charset="0"/>
                <a:ea typeface="宋体" panose="02010600030101010101" pitchFamily="2" charset="-122"/>
              </a:rPr>
              <a:t>)</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  t=t*i;</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i=i+1;</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printf(“%d\n”, t);</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return 0;</a:t>
            </a:r>
            <a:endParaRPr lang="en-US" altLang="zh-CN" sz="2800" b="1" dirty="0">
              <a:solidFill>
                <a:schemeClr val="bg1"/>
              </a:solidFill>
              <a:latin typeface="Times New Roman" panose="02020603050405020304" pitchFamily="18" charset="0"/>
              <a:ea typeface="宋体" panose="02010600030101010101" pitchFamily="2" charset="-122"/>
            </a:endParaRPr>
          </a:p>
          <a:p>
            <a:pPr marL="742950" lvl="1" indent="-285750" algn="l" defTabSz="762000" rtl="0" eaLnBrk="0" fontAlgn="base" hangingPunct="0">
              <a:spcBef>
                <a:spcPct val="0"/>
              </a:spcBef>
              <a:spcAft>
                <a:spcPct val="0"/>
              </a:spcAft>
              <a:buSzTx/>
              <a:buNone/>
            </a:pPr>
            <a:r>
              <a:rPr lang="en-US" altLang="zh-CN" sz="2800" b="1" dirty="0">
                <a:solidFill>
                  <a:schemeClr val="bg1"/>
                </a:solidFill>
                <a:latin typeface="Times New Roman" panose="02020603050405020304" pitchFamily="18" charset="0"/>
                <a:ea typeface="宋体" panose="02010600030101010101" pitchFamily="2" charset="-122"/>
              </a:rPr>
              <a:t>   }</a:t>
            </a:r>
            <a:endParaRPr lang="en-US" altLang="zh-CN" sz="2800" b="1" dirty="0">
              <a:solidFill>
                <a:schemeClr val="bg1"/>
              </a:solidFill>
              <a:latin typeface="Times New Roman" panose="02020603050405020304" pitchFamily="18" charset="0"/>
              <a:ea typeface="宋体" panose="02010600030101010101" pitchFamily="2" charset="-122"/>
            </a:endParaRPr>
          </a:p>
        </p:txBody>
      </p:sp>
      <p:sp>
        <p:nvSpPr>
          <p:cNvPr id="54274" name="Rectangle 4"/>
          <p:cNvSpPr/>
          <p:nvPr/>
        </p:nvSpPr>
        <p:spPr>
          <a:xfrm>
            <a:off x="479425" y="1484313"/>
            <a:ext cx="3457575" cy="576262"/>
          </a:xfrm>
          <a:prstGeom prst="rect">
            <a:avLst/>
          </a:prstGeom>
          <a:noFill/>
          <a:ln w="9525">
            <a:noFill/>
          </a:ln>
        </p:spPr>
        <p:txBody>
          <a:bodyPr anchor="t" anchorCtr="0"/>
          <a:p>
            <a:pPr defTabSz="762000" eaLnBrk="0" hangingPunct="0">
              <a:spcBef>
                <a:spcPct val="20000"/>
              </a:spcBef>
            </a:pPr>
            <a:r>
              <a:rPr lang="zh-CN" altLang="en-US" sz="3200" dirty="0">
                <a:solidFill>
                  <a:srgbClr val="000000"/>
                </a:solidFill>
                <a:latin typeface="Times New Roman" panose="02020603050405020304" pitchFamily="18" charset="0"/>
                <a:ea typeface="黑体" panose="02010609060101010101" pitchFamily="49" charset="-122"/>
              </a:rPr>
              <a:t>求</a:t>
            </a:r>
            <a:r>
              <a:rPr lang="en-US" altLang="zh-CN" sz="3200" dirty="0">
                <a:solidFill>
                  <a:srgbClr val="000000"/>
                </a:solidFill>
                <a:latin typeface="Times New Roman" panose="02020603050405020304" pitchFamily="18" charset="0"/>
                <a:ea typeface="黑体" panose="02010609060101010101" pitchFamily="49" charset="-122"/>
              </a:rPr>
              <a:t>5! C</a:t>
            </a:r>
            <a:r>
              <a:rPr lang="zh-CN" altLang="en-US" sz="3200" dirty="0">
                <a:solidFill>
                  <a:srgbClr val="000000"/>
                </a:solidFill>
                <a:latin typeface="Times New Roman" panose="02020603050405020304" pitchFamily="18" charset="0"/>
                <a:ea typeface="黑体" panose="02010609060101010101" pitchFamily="49" charset="-122"/>
              </a:rPr>
              <a:t>语言程序：</a:t>
            </a:r>
            <a:endParaRPr lang="zh-CN" altLang="en-US" sz="3200" dirty="0">
              <a:solidFill>
                <a:srgbClr val="000000"/>
              </a:solidFill>
              <a:latin typeface="Times New Roman" panose="02020603050405020304" pitchFamily="18" charset="0"/>
              <a:ea typeface="Times New Roman" panose="02020603050405020304" pitchFamily="18" charset="0"/>
            </a:endParaRPr>
          </a:p>
        </p:txBody>
      </p:sp>
      <p:sp>
        <p:nvSpPr>
          <p:cNvPr id="54275" name="Rectangle 4"/>
          <p:cNvSpPr/>
          <p:nvPr/>
        </p:nvSpPr>
        <p:spPr>
          <a:xfrm>
            <a:off x="479425" y="2420938"/>
            <a:ext cx="3457575" cy="1223962"/>
          </a:xfrm>
          <a:prstGeom prst="rect">
            <a:avLst/>
          </a:prstGeom>
          <a:solidFill>
            <a:srgbClr val="FFFF00"/>
          </a:solidFill>
          <a:ln w="9525">
            <a:noFill/>
          </a:ln>
        </p:spPr>
        <p:txBody>
          <a:bodyPr anchor="t" anchorCtr="0"/>
          <a:p>
            <a:pPr defTabSz="762000" eaLnBrk="0" hangingPunct="0">
              <a:spcBef>
                <a:spcPct val="20000"/>
              </a:spcBef>
            </a:pPr>
            <a:r>
              <a:rPr lang="zh-CN" altLang="en-US" sz="3200" i="1" dirty="0">
                <a:solidFill>
                  <a:srgbClr val="000000"/>
                </a:solidFill>
                <a:latin typeface="Times New Roman" panose="02020603050405020304" pitchFamily="18" charset="0"/>
                <a:ea typeface="黑体" panose="02010609060101010101" pitchFamily="49" charset="-122"/>
              </a:rPr>
              <a:t>若：求</a:t>
            </a:r>
            <a:r>
              <a:rPr lang="en-US" altLang="zh-CN" sz="3200" i="1" dirty="0">
                <a:solidFill>
                  <a:srgbClr val="000000"/>
                </a:solidFill>
                <a:latin typeface="Times New Roman" panose="02020603050405020304" pitchFamily="18" charset="0"/>
                <a:ea typeface="黑体" panose="02010609060101010101" pitchFamily="49" charset="-122"/>
              </a:rPr>
              <a:t>100!</a:t>
            </a:r>
            <a:endParaRPr lang="en-US" altLang="zh-CN" sz="3200" i="1" dirty="0">
              <a:solidFill>
                <a:srgbClr val="000000"/>
              </a:solidFill>
              <a:latin typeface="Times New Roman" panose="02020603050405020304" pitchFamily="18" charset="0"/>
              <a:ea typeface="黑体" panose="02010609060101010101" pitchFamily="49" charset="-122"/>
            </a:endParaRPr>
          </a:p>
          <a:p>
            <a:pPr marL="821055" lvl="1" indent="-285750" algn="l" defTabSz="762000" rtl="0" eaLnBrk="0" fontAlgn="base" hangingPunct="0">
              <a:spcBef>
                <a:spcPct val="20000"/>
              </a:spcBef>
              <a:spcAft>
                <a:spcPct val="0"/>
              </a:spcAft>
              <a:buSzTx/>
              <a:buFont typeface="Wingdings" panose="05000000000000000000" pitchFamily="2" charset="2"/>
              <a:buChar char="Ø"/>
            </a:pPr>
            <a:r>
              <a:rPr lang="zh-CN" altLang="en-US" sz="2800" i="1" dirty="0">
                <a:solidFill>
                  <a:srgbClr val="000000"/>
                </a:solidFill>
                <a:latin typeface="Times New Roman" panose="02020603050405020304" pitchFamily="18" charset="0"/>
                <a:ea typeface="黑体" panose="02010609060101010101" pitchFamily="49" charset="-122"/>
              </a:rPr>
              <a:t>结果竟然是</a:t>
            </a:r>
            <a:r>
              <a:rPr lang="en-US" altLang="zh-CN" sz="2800" i="1" dirty="0">
                <a:solidFill>
                  <a:srgbClr val="000000"/>
                </a:solidFill>
                <a:latin typeface="Times New Roman" panose="02020603050405020304" pitchFamily="18" charset="0"/>
                <a:ea typeface="黑体" panose="02010609060101010101" pitchFamily="49" charset="-122"/>
              </a:rPr>
              <a:t>0</a:t>
            </a:r>
            <a:endParaRPr lang="en-US" altLang="zh-CN" sz="2800" i="1" dirty="0">
              <a:solidFill>
                <a:srgbClr val="000000"/>
              </a:solidFill>
              <a:latin typeface="Times New Roman" panose="02020603050405020304" pitchFamily="18" charset="0"/>
              <a:ea typeface="Times New Roman" panose="02020603050405020304" pitchFamily="18" charset="0"/>
            </a:endParaRPr>
          </a:p>
        </p:txBody>
      </p:sp>
      <p:pic>
        <p:nvPicPr>
          <p:cNvPr id="54276" name="Picture 7"/>
          <p:cNvPicPr>
            <a:picLocks noChangeAspect="1"/>
          </p:cNvPicPr>
          <p:nvPr/>
        </p:nvPicPr>
        <p:blipFill>
          <a:blip r:embed="rId1"/>
          <a:stretch>
            <a:fillRect/>
          </a:stretch>
        </p:blipFill>
        <p:spPr>
          <a:xfrm>
            <a:off x="550863" y="3552825"/>
            <a:ext cx="3313112" cy="812800"/>
          </a:xfrm>
          <a:prstGeom prst="rect">
            <a:avLst/>
          </a:prstGeom>
          <a:noFill/>
          <a:ln w="9525">
            <a:noFill/>
          </a:ln>
        </p:spPr>
      </p:pic>
      <p:sp>
        <p:nvSpPr>
          <p:cNvPr id="54277" name="Rectangle 4"/>
          <p:cNvSpPr/>
          <p:nvPr/>
        </p:nvSpPr>
        <p:spPr>
          <a:xfrm>
            <a:off x="323850" y="4581525"/>
            <a:ext cx="3757613" cy="2016125"/>
          </a:xfrm>
          <a:prstGeom prst="rect">
            <a:avLst/>
          </a:prstGeom>
          <a:solidFill>
            <a:srgbClr val="FFFF00"/>
          </a:solidFill>
          <a:ln w="9525" cap="flat" cmpd="sng">
            <a:solidFill>
              <a:srgbClr val="000000"/>
            </a:solidFill>
            <a:prstDash val="solid"/>
            <a:miter/>
            <a:headEnd type="none" w="med" len="med"/>
            <a:tailEnd type="none" w="med" len="med"/>
          </a:ln>
        </p:spPr>
        <p:txBody>
          <a:bodyPr anchor="t" anchorCtr="0"/>
          <a:p>
            <a:pPr defTabSz="762000" eaLnBrk="0" hangingPunct="0">
              <a:spcBef>
                <a:spcPct val="20000"/>
              </a:spcBef>
            </a:pPr>
            <a:r>
              <a:rPr lang="zh-CN" altLang="en-US" dirty="0">
                <a:solidFill>
                  <a:srgbClr val="000000"/>
                </a:solidFill>
                <a:latin typeface="Times New Roman" panose="02020603050405020304" pitchFamily="18" charset="0"/>
                <a:ea typeface="黑体" panose="02010609060101010101" pitchFamily="49" charset="-122"/>
              </a:rPr>
              <a:t>        超出了</a:t>
            </a:r>
            <a:r>
              <a:rPr lang="en-US" altLang="zh-CN" dirty="0">
                <a:solidFill>
                  <a:srgbClr val="000000"/>
                </a:solidFill>
                <a:latin typeface="Times New Roman" panose="02020603050405020304" pitchFamily="18" charset="0"/>
                <a:ea typeface="黑体" panose="02010609060101010101" pitchFamily="49" charset="-122"/>
              </a:rPr>
              <a:t>int</a:t>
            </a:r>
            <a:r>
              <a:rPr lang="zh-CN" altLang="en-US" dirty="0">
                <a:solidFill>
                  <a:srgbClr val="000000"/>
                </a:solidFill>
                <a:latin typeface="Times New Roman" panose="02020603050405020304" pitchFamily="18" charset="0"/>
                <a:ea typeface="黑体" panose="02010609060101010101" pitchFamily="49" charset="-122"/>
              </a:rPr>
              <a:t>所分配的字节数能表示的最大数值，称为</a:t>
            </a:r>
            <a:r>
              <a:rPr lang="zh-CN" altLang="en-US" dirty="0">
                <a:solidFill>
                  <a:srgbClr val="FF0000"/>
                </a:solidFill>
                <a:latin typeface="Times New Roman" panose="02020603050405020304" pitchFamily="18" charset="0"/>
                <a:ea typeface="黑体" panose="02010609060101010101" pitchFamily="49" charset="-122"/>
              </a:rPr>
              <a:t>“溢出”</a:t>
            </a:r>
            <a:endParaRPr lang="zh-CN" altLang="en-US" dirty="0">
              <a:solidFill>
                <a:srgbClr val="FF0000"/>
              </a:solidFill>
              <a:latin typeface="Times New Roman" panose="02020603050405020304" pitchFamily="18" charset="0"/>
              <a:ea typeface="黑体" panose="02010609060101010101" pitchFamily="49" charset="-122"/>
            </a:endParaRPr>
          </a:p>
          <a:p>
            <a:pPr defTabSz="762000" eaLnBrk="0" hangingPunct="0">
              <a:spcBef>
                <a:spcPct val="20000"/>
              </a:spcBef>
            </a:pPr>
            <a:r>
              <a:rPr lang="zh-CN" altLang="en-US" dirty="0">
                <a:solidFill>
                  <a:srgbClr val="000000"/>
                </a:solidFill>
                <a:latin typeface="Times New Roman" panose="02020603050405020304" pitchFamily="18" charset="0"/>
                <a:ea typeface="黑体" panose="02010609060101010101" pitchFamily="49" charset="-122"/>
              </a:rPr>
              <a:t>        需要调整成能表示更大数值的数据类型</a:t>
            </a:r>
            <a:endParaRPr lang="zh-CN" altLang="en-US" dirty="0">
              <a:solidFill>
                <a:srgbClr val="000000"/>
              </a:solidFill>
              <a:latin typeface="Times New Roman" panose="02020603050405020304" pitchFamily="18" charset="0"/>
              <a:ea typeface="Times New Roman" panose="02020603050405020304" pitchFamily="18" charset="0"/>
            </a:endParaRPr>
          </a:p>
        </p:txBody>
      </p:sp>
      <p:sp>
        <p:nvSpPr>
          <p:cNvPr id="54278" name="Rectangle 2"/>
          <p:cNvSpPr>
            <a:spLocks noGrp="1"/>
          </p:cNvSpPr>
          <p:nvPr>
            <p:ph type="title"/>
          </p:nvPr>
        </p:nvSpPr>
        <p:spPr>
          <a:xfrm>
            <a:off x="3857625" y="200025"/>
            <a:ext cx="5000625" cy="739775"/>
          </a:xfrm>
        </p:spPr>
        <p:txBody>
          <a:bodyPr vert="horz" wrap="square" lIns="91440" tIns="45720" rIns="91440" bIns="45720" anchor="ctr" anchorCtr="0"/>
          <a:p>
            <a:pPr eaLnBrk="1" hangingPunct="1"/>
            <a:r>
              <a:rPr lang="zh-CN" altLang="zh-CN" sz="4400" b="1" dirty="0">
                <a:latin typeface="Times New Roman" panose="02020603050405020304" pitchFamily="18" charset="0"/>
              </a:rPr>
              <a:t>注意</a:t>
            </a:r>
            <a:endParaRPr lang="zh-CN" altLang="en-US" sz="4400" b="1" dirty="0">
              <a:latin typeface="Times New Roman" panose="02020603050405020304" pitchFamily="18" charset="0"/>
            </a:endParaRPr>
          </a:p>
        </p:txBody>
      </p:sp>
    </p:spTree>
  </p:cSld>
  <p:clrMapOvr>
    <a:masterClrMapping/>
  </p:clrMapOvr>
  <p:transition advClick="0">
    <p:strips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t>顺序程序设计举例</a:t>
            </a:r>
            <a:endParaRPr lang="zh-CN" altLang="en-US" dirty="0"/>
          </a:p>
        </p:txBody>
      </p:sp>
      <p:sp>
        <p:nvSpPr>
          <p:cNvPr id="88066" name="Rectangle 6"/>
          <p:cNvSpPr/>
          <p:nvPr/>
        </p:nvSpPr>
        <p:spPr>
          <a:xfrm>
            <a:off x="0" y="0"/>
            <a:ext cx="9144000" cy="0"/>
          </a:xfrm>
          <a:prstGeom prst="rect">
            <a:avLst/>
          </a:prstGeom>
          <a:noFill/>
          <a:ln w="12700">
            <a:noFill/>
          </a:ln>
        </p:spPr>
        <p:txBody>
          <a:bodyPr wrap="none" anchor="ctr" anchorCtr="0">
            <a:spAutoFit/>
          </a:bodyPr>
          <a:p>
            <a:endParaRPr lang="zh-CN" altLang="en-US" sz="1800" i="1" dirty="0">
              <a:latin typeface="Arial" panose="020B0604020202020204" pitchFamily="34" charset="0"/>
              <a:ea typeface="宋体" panose="02010600030101010101" pitchFamily="2" charset="-122"/>
            </a:endParaRPr>
          </a:p>
        </p:txBody>
      </p:sp>
      <p:sp>
        <p:nvSpPr>
          <p:cNvPr id="88067" name="Rectangle 8"/>
          <p:cNvSpPr/>
          <p:nvPr/>
        </p:nvSpPr>
        <p:spPr>
          <a:xfrm>
            <a:off x="0" y="3300413"/>
            <a:ext cx="9144000" cy="0"/>
          </a:xfrm>
          <a:prstGeom prst="rect">
            <a:avLst/>
          </a:prstGeom>
          <a:noFill/>
          <a:ln w="12700">
            <a:noFill/>
          </a:ln>
        </p:spPr>
        <p:txBody>
          <a:bodyPr wrap="none" anchor="ctr" anchorCtr="0">
            <a:spAutoFit/>
          </a:bodyPr>
          <a:p>
            <a:endParaRPr lang="zh-CN" altLang="en-US" sz="1800" i="1" dirty="0">
              <a:latin typeface="Arial" panose="020B0604020202020204" pitchFamily="34" charset="0"/>
              <a:ea typeface="宋体" panose="02010600030101010101" pitchFamily="2" charset="-122"/>
            </a:endParaRPr>
          </a:p>
        </p:txBody>
      </p:sp>
      <p:sp>
        <p:nvSpPr>
          <p:cNvPr id="88068" name="Rectangle 4"/>
          <p:cNvSpPr/>
          <p:nvPr/>
        </p:nvSpPr>
        <p:spPr>
          <a:xfrm>
            <a:off x="1042988" y="3193416"/>
            <a:ext cx="7200900" cy="2738120"/>
          </a:xfrm>
          <a:prstGeom prst="rect">
            <a:avLst/>
          </a:prstGeom>
          <a:noFill/>
          <a:ln w="12700">
            <a:noFill/>
          </a:ln>
        </p:spPr>
        <p:txBody>
          <a:bodyPr anchor="ctr" anchorCtr="0">
            <a:spAutoFit/>
          </a:bodyPr>
          <a:p>
            <a:r>
              <a:rPr lang="en-US" altLang="zh-CN" sz="3200" dirty="0">
                <a:latin typeface="Times New Roman" panose="02020603050405020304" pitchFamily="18" charset="0"/>
                <a:ea typeface="黑体" panose="02010609060101010101" pitchFamily="49" charset="-122"/>
              </a:rPr>
              <a:t>(1)</a:t>
            </a:r>
            <a:r>
              <a:rPr lang="zh-CN" altLang="en-US" sz="2800" dirty="0">
                <a:latin typeface="Times New Roman" panose="02020603050405020304" pitchFamily="18" charset="0"/>
                <a:ea typeface="黑体" panose="02010609060101010101" pitchFamily="49" charset="-122"/>
              </a:rPr>
              <a:t>解题思路分析：</a:t>
            </a:r>
            <a:endParaRPr lang="zh-CN" altLang="en-US" sz="2800" dirty="0">
              <a:latin typeface="Times New Roman" panose="02020603050405020304" pitchFamily="18" charset="0"/>
              <a:ea typeface="黑体" panose="02010609060101010101" pitchFamily="49" charset="-122"/>
            </a:endParaRPr>
          </a:p>
          <a:p>
            <a:endParaRPr lang="zh-CN" altLang="en-US" sz="2800" dirty="0">
              <a:latin typeface="Times New Roman" panose="02020603050405020304" pitchFamily="18" charset="0"/>
              <a:ea typeface="黑体" panose="02010609060101010101" pitchFamily="49" charset="-122"/>
            </a:endParaRPr>
          </a:p>
          <a:p>
            <a:pPr marL="742950" lvl="1" indent="244475" algn="l" rtl="0" eaLnBrk="1" fontAlgn="base" hangingPunct="1">
              <a:spcBef>
                <a:spcPct val="0"/>
              </a:spcBef>
              <a:spcAft>
                <a:spcPct val="0"/>
              </a:spcAft>
              <a:buSzTx/>
              <a:buNone/>
            </a:pPr>
            <a:r>
              <a:rPr lang="zh-CN" altLang="en-US" sz="2800" dirty="0">
                <a:solidFill>
                  <a:schemeClr val="tx1"/>
                </a:solidFill>
                <a:latin typeface="Times New Roman" panose="02020603050405020304" pitchFamily="18" charset="0"/>
                <a:ea typeface="黑体" panose="02010609060101010101" pitchFamily="49" charset="-122"/>
              </a:rPr>
              <a:t>数学上已有面积公式：</a:t>
            </a:r>
            <a:endParaRPr lang="zh-CN" altLang="en-US" sz="2800" dirty="0">
              <a:solidFill>
                <a:schemeClr val="tx1"/>
              </a:solidFill>
              <a:latin typeface="Times New Roman" panose="02020603050405020304" pitchFamily="18" charset="0"/>
              <a:ea typeface="黑体" panose="02010609060101010101" pitchFamily="49" charset="-122"/>
            </a:endParaRPr>
          </a:p>
          <a:p>
            <a:pPr marL="742950" lvl="1" indent="244475" algn="l" rtl="0" eaLnBrk="1" fontAlgn="base" hangingPunct="1">
              <a:spcBef>
                <a:spcPct val="0"/>
              </a:spcBef>
              <a:spcAft>
                <a:spcPct val="0"/>
              </a:spcAft>
              <a:buSzTx/>
              <a:buNone/>
            </a:pPr>
            <a:r>
              <a:rPr lang="en-US" altLang="zh-CN" sz="2800" dirty="0">
                <a:solidFill>
                  <a:schemeClr val="tx1"/>
                </a:solidFill>
                <a:latin typeface="Times New Roman" panose="02020603050405020304" pitchFamily="18" charset="0"/>
                <a:ea typeface="黑体" panose="02010609060101010101" pitchFamily="49" charset="-122"/>
              </a:rPr>
              <a:t>          area=</a:t>
            </a:r>
            <a:endParaRPr lang="en-US" altLang="zh-CN" sz="2800" dirty="0">
              <a:solidFill>
                <a:schemeClr val="tx1"/>
              </a:solidFill>
              <a:latin typeface="Times New Roman" panose="02020603050405020304" pitchFamily="18" charset="0"/>
              <a:ea typeface="黑体" panose="02010609060101010101" pitchFamily="49" charset="-122"/>
            </a:endParaRPr>
          </a:p>
          <a:p>
            <a:pPr marL="742950" lvl="1" indent="244475" algn="l" rtl="0" eaLnBrk="1" fontAlgn="base" hangingPunct="1">
              <a:spcBef>
                <a:spcPct val="0"/>
              </a:spcBef>
              <a:spcAft>
                <a:spcPct val="0"/>
              </a:spcAft>
              <a:buSzTx/>
              <a:buNone/>
            </a:pPr>
            <a:endParaRPr lang="en-US" altLang="zh-CN" sz="2800" dirty="0">
              <a:solidFill>
                <a:schemeClr val="tx1"/>
              </a:solidFill>
              <a:latin typeface="Times New Roman" panose="02020603050405020304" pitchFamily="18" charset="0"/>
              <a:ea typeface="黑体" panose="02010609060101010101" pitchFamily="49" charset="-122"/>
            </a:endParaRPr>
          </a:p>
          <a:p>
            <a:pPr marL="742950" lvl="1" indent="244475" algn="l" rtl="0" eaLnBrk="1" fontAlgn="base" hangingPunct="1">
              <a:spcBef>
                <a:spcPct val="0"/>
              </a:spcBef>
              <a:spcAft>
                <a:spcPct val="0"/>
              </a:spcAft>
              <a:buSzTx/>
              <a:buNone/>
            </a:pPr>
            <a:r>
              <a:rPr lang="zh-CN" altLang="en-US" sz="2800" dirty="0">
                <a:solidFill>
                  <a:schemeClr val="tx1"/>
                </a:solidFill>
                <a:latin typeface="Times New Roman" panose="02020603050405020304" pitchFamily="18" charset="0"/>
                <a:ea typeface="黑体" panose="02010609060101010101" pitchFamily="49" charset="-122"/>
              </a:rPr>
              <a:t>其中：</a:t>
            </a:r>
            <a:r>
              <a:rPr lang="en-US" altLang="zh-CN" sz="2800" dirty="0">
                <a:solidFill>
                  <a:schemeClr val="tx1"/>
                </a:solidFill>
                <a:latin typeface="Times New Roman" panose="02020603050405020304" pitchFamily="18" charset="0"/>
                <a:ea typeface="黑体" panose="02010609060101010101" pitchFamily="49" charset="-122"/>
              </a:rPr>
              <a:t>s=(a+b+c)/2</a:t>
            </a:r>
            <a:endParaRPr lang="en-US" altLang="zh-CN" sz="2800" dirty="0">
              <a:solidFill>
                <a:schemeClr val="tx1"/>
              </a:solidFill>
              <a:latin typeface="Times New Roman" panose="02020603050405020304" pitchFamily="18" charset="0"/>
              <a:ea typeface="Times New Roman" panose="02020603050405020304" pitchFamily="18" charset="0"/>
            </a:endParaRPr>
          </a:p>
        </p:txBody>
      </p:sp>
      <p:graphicFrame>
        <p:nvGraphicFramePr>
          <p:cNvPr id="88069" name="Object 2"/>
          <p:cNvGraphicFramePr>
            <a:graphicFrameLocks noChangeAspect="1"/>
          </p:cNvGraphicFramePr>
          <p:nvPr/>
        </p:nvGraphicFramePr>
        <p:xfrm>
          <a:off x="3779838" y="4652963"/>
          <a:ext cx="3101975" cy="525462"/>
        </p:xfrm>
        <a:graphic>
          <a:graphicData uri="http://schemas.openxmlformats.org/presentationml/2006/ole">
            <mc:AlternateContent xmlns:mc="http://schemas.openxmlformats.org/markup-compatibility/2006">
              <mc:Choice xmlns:v="urn:schemas-microsoft-com:vml" Requires="v">
                <p:oleObj spid="_x0000_s3077" name="" r:id="rId1" imgW="1307465" imgH="254000" progId="Equation.3">
                  <p:embed/>
                </p:oleObj>
              </mc:Choice>
              <mc:Fallback>
                <p:oleObj name="" r:id="rId1" imgW="1307465" imgH="254000" progId="Equation.3">
                  <p:embed/>
                  <p:pic>
                    <p:nvPicPr>
                      <p:cNvPr id="0" name="图片 3076"/>
                      <p:cNvPicPr/>
                      <p:nvPr/>
                    </p:nvPicPr>
                    <p:blipFill>
                      <a:blip r:embed="rId2"/>
                      <a:stretch>
                        <a:fillRect/>
                      </a:stretch>
                    </p:blipFill>
                    <p:spPr>
                      <a:xfrm>
                        <a:off x="3779838" y="4652963"/>
                        <a:ext cx="3101975" cy="525462"/>
                      </a:xfrm>
                      <a:prstGeom prst="rect">
                        <a:avLst/>
                      </a:prstGeom>
                      <a:noFill/>
                      <a:ln w="38100">
                        <a:noFill/>
                        <a:miter/>
                      </a:ln>
                    </p:spPr>
                  </p:pic>
                </p:oleObj>
              </mc:Fallback>
            </mc:AlternateContent>
          </a:graphicData>
        </a:graphic>
      </p:graphicFrame>
      <p:sp>
        <p:nvSpPr>
          <p:cNvPr id="88070" name="Rectangle 4"/>
          <p:cNvSpPr/>
          <p:nvPr/>
        </p:nvSpPr>
        <p:spPr>
          <a:xfrm>
            <a:off x="755650" y="1587500"/>
            <a:ext cx="7848600" cy="1554163"/>
          </a:xfrm>
          <a:prstGeom prst="rect">
            <a:avLst/>
          </a:prstGeom>
          <a:noFill/>
          <a:ln w="12700">
            <a:noFill/>
          </a:ln>
        </p:spPr>
        <p:txBody>
          <a:bodyPr anchor="ctr" anchorCtr="0">
            <a:spAutoFit/>
          </a:bodyPr>
          <a:p>
            <a:r>
              <a:rPr lang="zh-CN" altLang="en-US" sz="3200" dirty="0">
                <a:latin typeface="Times New Roman" panose="02020603050405020304" pitchFamily="18" charset="0"/>
                <a:ea typeface="黑体" panose="02010609060101010101" pitchFamily="49" charset="-122"/>
              </a:rPr>
              <a:t>例：</a:t>
            </a:r>
            <a:r>
              <a:rPr lang="en-US" altLang="zh-CN" sz="3200" dirty="0">
                <a:latin typeface="Times New Roman" panose="02020603050405020304" pitchFamily="18" charset="0"/>
                <a:ea typeface="黑体" panose="02010609060101010101" pitchFamily="49" charset="-122"/>
              </a:rPr>
              <a:t> </a:t>
            </a:r>
            <a:r>
              <a:rPr lang="zh-CN" altLang="en-US" sz="3200" dirty="0">
                <a:latin typeface="Times New Roman" panose="02020603050405020304" pitchFamily="18" charset="0"/>
                <a:ea typeface="黑体" panose="02010609060101010101" pitchFamily="49" charset="-122"/>
              </a:rPr>
              <a:t>输入三角形的三边长，求三角形面积。假设：三个边长</a:t>
            </a:r>
            <a:r>
              <a:rPr lang="en-US" altLang="zh-CN" sz="3200" dirty="0">
                <a:latin typeface="Times New Roman" panose="02020603050405020304" pitchFamily="18" charset="0"/>
                <a:ea typeface="黑体" panose="02010609060101010101" pitchFamily="49" charset="-122"/>
              </a:rPr>
              <a:t>a</a:t>
            </a:r>
            <a:r>
              <a:rPr lang="zh-CN" altLang="en-US" sz="3200" dirty="0">
                <a:latin typeface="Times New Roman" panose="02020603050405020304" pitchFamily="18" charset="0"/>
                <a:ea typeface="黑体" panose="02010609060101010101" pitchFamily="49" charset="-122"/>
              </a:rPr>
              <a:t>，</a:t>
            </a:r>
            <a:r>
              <a:rPr lang="en-US" altLang="zh-CN" sz="3200" dirty="0">
                <a:latin typeface="Times New Roman" panose="02020603050405020304" pitchFamily="18" charset="0"/>
                <a:ea typeface="黑体" panose="02010609060101010101" pitchFamily="49" charset="-122"/>
              </a:rPr>
              <a:t>b</a:t>
            </a:r>
            <a:r>
              <a:rPr lang="zh-CN" altLang="en-US" sz="3200" dirty="0">
                <a:latin typeface="Times New Roman" panose="02020603050405020304" pitchFamily="18" charset="0"/>
                <a:ea typeface="黑体" panose="02010609060101010101" pitchFamily="49" charset="-122"/>
              </a:rPr>
              <a:t>，</a:t>
            </a:r>
            <a:r>
              <a:rPr lang="en-US" altLang="zh-CN" sz="3200" dirty="0">
                <a:latin typeface="Times New Roman" panose="02020603050405020304" pitchFamily="18" charset="0"/>
                <a:ea typeface="黑体" panose="02010609060101010101" pitchFamily="49" charset="-122"/>
              </a:rPr>
              <a:t>c</a:t>
            </a:r>
            <a:r>
              <a:rPr lang="zh-CN" altLang="en-US" sz="3200" dirty="0">
                <a:latin typeface="Times New Roman" panose="02020603050405020304" pitchFamily="18" charset="0"/>
                <a:ea typeface="黑体" panose="02010609060101010101" pitchFamily="49" charset="-122"/>
              </a:rPr>
              <a:t>能构成三角形。</a:t>
            </a:r>
            <a:endParaRPr lang="en-US" altLang="zh-CN" sz="3200" dirty="0">
              <a:latin typeface="Times New Roman" panose="02020603050405020304" pitchFamily="18" charset="0"/>
              <a:ea typeface="黑体" panose="02010609060101010101" pitchFamily="49" charset="-122"/>
            </a:endParaRPr>
          </a:p>
          <a:p>
            <a:endParaRPr lang="zh-CN" altLang="en-US" sz="3200" dirty="0">
              <a:latin typeface="Times New Roman" panose="02020603050405020304" pitchFamily="18" charset="0"/>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2484438" y="260350"/>
            <a:ext cx="6324600" cy="533400"/>
          </a:xfrm>
        </p:spPr>
        <p:txBody>
          <a:bodyPr vert="horz" wrap="square" lIns="91440" tIns="45720" rIns="91440" bIns="45720" anchor="ctr" anchorCtr="0"/>
          <a:p>
            <a:r>
              <a:rPr lang="zh-CN" altLang="en-US" dirty="0"/>
              <a:t>顺序程序设计举例</a:t>
            </a:r>
            <a:endParaRPr lang="zh-CN" altLang="en-US" dirty="0"/>
          </a:p>
        </p:txBody>
      </p:sp>
      <p:sp>
        <p:nvSpPr>
          <p:cNvPr id="89090" name="Rectangle 6"/>
          <p:cNvSpPr/>
          <p:nvPr/>
        </p:nvSpPr>
        <p:spPr>
          <a:xfrm>
            <a:off x="0" y="0"/>
            <a:ext cx="9144000" cy="0"/>
          </a:xfrm>
          <a:prstGeom prst="rect">
            <a:avLst/>
          </a:prstGeom>
          <a:noFill/>
          <a:ln w="12700">
            <a:noFill/>
          </a:ln>
        </p:spPr>
        <p:txBody>
          <a:bodyPr wrap="none" anchor="ctr" anchorCtr="0">
            <a:spAutoFit/>
          </a:bodyPr>
          <a:p>
            <a:endParaRPr lang="zh-CN" altLang="en-US" sz="1800" i="1" dirty="0">
              <a:latin typeface="Arial" panose="020B0604020202020204" pitchFamily="34" charset="0"/>
              <a:ea typeface="宋体" panose="02010600030101010101" pitchFamily="2" charset="-122"/>
            </a:endParaRPr>
          </a:p>
        </p:txBody>
      </p:sp>
      <p:sp>
        <p:nvSpPr>
          <p:cNvPr id="89091" name="Rectangle 8"/>
          <p:cNvSpPr/>
          <p:nvPr/>
        </p:nvSpPr>
        <p:spPr>
          <a:xfrm>
            <a:off x="0" y="3300413"/>
            <a:ext cx="9144000" cy="0"/>
          </a:xfrm>
          <a:prstGeom prst="rect">
            <a:avLst/>
          </a:prstGeom>
          <a:noFill/>
          <a:ln w="12700">
            <a:noFill/>
          </a:ln>
        </p:spPr>
        <p:txBody>
          <a:bodyPr wrap="none" anchor="ctr" anchorCtr="0">
            <a:spAutoFit/>
          </a:bodyPr>
          <a:p>
            <a:endParaRPr lang="zh-CN" altLang="en-US" sz="1800" i="1" dirty="0">
              <a:latin typeface="Arial" panose="020B0604020202020204" pitchFamily="34" charset="0"/>
              <a:ea typeface="宋体" panose="02010600030101010101" pitchFamily="2" charset="-122"/>
            </a:endParaRPr>
          </a:p>
        </p:txBody>
      </p:sp>
      <p:sp>
        <p:nvSpPr>
          <p:cNvPr id="89092" name="Rectangle 4"/>
          <p:cNvSpPr/>
          <p:nvPr/>
        </p:nvSpPr>
        <p:spPr>
          <a:xfrm>
            <a:off x="684213" y="1639888"/>
            <a:ext cx="4824412" cy="641350"/>
          </a:xfrm>
          <a:prstGeom prst="rect">
            <a:avLst/>
          </a:prstGeom>
          <a:noFill/>
          <a:ln w="12700">
            <a:noFill/>
          </a:ln>
        </p:spPr>
        <p:txBody>
          <a:bodyPr anchor="ctr" anchorCtr="0">
            <a:spAutoFit/>
          </a:bodyPr>
          <a:p>
            <a:r>
              <a:rPr lang="en-US" altLang="zh-CN" sz="3600" dirty="0">
                <a:latin typeface="Times New Roman" panose="02020603050405020304" pitchFamily="18" charset="0"/>
                <a:ea typeface="黑体" panose="02010609060101010101" pitchFamily="49" charset="-122"/>
              </a:rPr>
              <a:t>(2)</a:t>
            </a:r>
            <a:r>
              <a:rPr lang="zh-CN" altLang="en-US" sz="3600" dirty="0">
                <a:latin typeface="黑体" panose="02010609060101010101" pitchFamily="49" charset="-122"/>
                <a:ea typeface="黑体" panose="02010609060101010101" pitchFamily="49" charset="-122"/>
              </a:rPr>
              <a:t>传统流程图：</a:t>
            </a:r>
            <a:endParaRPr lang="zh-CN" altLang="en-US" sz="3600" dirty="0">
              <a:latin typeface="黑体" panose="02010609060101010101" pitchFamily="49" charset="-122"/>
              <a:ea typeface="黑体" panose="02010609060101010101" pitchFamily="49" charset="-122"/>
            </a:endParaRPr>
          </a:p>
        </p:txBody>
      </p:sp>
      <p:sp>
        <p:nvSpPr>
          <p:cNvPr id="19" name="流程图: 可选过程 18"/>
          <p:cNvSpPr/>
          <p:nvPr/>
        </p:nvSpPr>
        <p:spPr>
          <a:xfrm>
            <a:off x="5718810" y="1557338"/>
            <a:ext cx="1285875" cy="42862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开始</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0" name="直接箭头连接符 19"/>
          <p:cNvCxnSpPr>
            <a:stCxn id="19" idx="2"/>
          </p:cNvCxnSpPr>
          <p:nvPr/>
        </p:nvCxnSpPr>
        <p:spPr>
          <a:xfrm rot="5400000">
            <a:off x="6074410" y="2271713"/>
            <a:ext cx="573088"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流程图: 过程 20"/>
          <p:cNvSpPr/>
          <p:nvPr/>
        </p:nvSpPr>
        <p:spPr>
          <a:xfrm>
            <a:off x="5515610" y="2565400"/>
            <a:ext cx="1800225" cy="5715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输入三条边长</a:t>
            </a: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a,b,c</a:t>
            </a:r>
            <a:endPar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cxnSp>
        <p:nvCxnSpPr>
          <p:cNvPr id="22" name="直接箭头连接符 21"/>
          <p:cNvCxnSpPr>
            <a:stCxn id="19" idx="2"/>
          </p:cNvCxnSpPr>
          <p:nvPr/>
        </p:nvCxnSpPr>
        <p:spPr>
          <a:xfrm rot="5400000">
            <a:off x="6075204" y="2270919"/>
            <a:ext cx="571500"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流程图: 可选过程 22"/>
          <p:cNvSpPr/>
          <p:nvPr/>
        </p:nvSpPr>
        <p:spPr>
          <a:xfrm>
            <a:off x="5763260" y="6030913"/>
            <a:ext cx="1285875" cy="42862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结束</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直接箭头连接符 23"/>
          <p:cNvCxnSpPr>
            <a:stCxn id="19" idx="2"/>
          </p:cNvCxnSpPr>
          <p:nvPr/>
        </p:nvCxnSpPr>
        <p:spPr>
          <a:xfrm rot="5400000">
            <a:off x="6074728" y="2272030"/>
            <a:ext cx="573088"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5215573" y="3716338"/>
            <a:ext cx="2663825" cy="5715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a:t>
            </a:r>
            <a:r>
              <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=(a+b+c)/2</a:t>
            </a: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26" name="直接箭头连接符 25"/>
          <p:cNvCxnSpPr>
            <a:stCxn id="19" idx="2"/>
          </p:cNvCxnSpPr>
          <p:nvPr/>
        </p:nvCxnSpPr>
        <p:spPr>
          <a:xfrm rot="5400000">
            <a:off x="6074728" y="2272030"/>
            <a:ext cx="573088"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流程图: 过程 26"/>
          <p:cNvSpPr/>
          <p:nvPr/>
        </p:nvSpPr>
        <p:spPr>
          <a:xfrm>
            <a:off x="4567873" y="4868863"/>
            <a:ext cx="4032250" cy="5715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area=sqrt(s*(s-a)*(s-b)*(s-c))</a:t>
            </a: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9102" name="Rectangle 4"/>
          <p:cNvSpPr/>
          <p:nvPr/>
        </p:nvSpPr>
        <p:spPr>
          <a:xfrm>
            <a:off x="539750" y="2999423"/>
            <a:ext cx="3856990" cy="1383665"/>
          </a:xfrm>
          <a:prstGeom prst="rect">
            <a:avLst/>
          </a:prstGeom>
          <a:solidFill>
            <a:srgbClr val="CCFFCC"/>
          </a:solidFill>
          <a:ln w="12700">
            <a:noFill/>
          </a:ln>
        </p:spPr>
        <p:txBody>
          <a:bodyPr wrap="square" anchor="ctr" anchorCtr="0">
            <a:spAutoFit/>
          </a:bodyPr>
          <a:p>
            <a:r>
              <a:rPr lang="zh-CN" altLang="en-US" sz="2800" dirty="0">
                <a:latin typeface="黑体" panose="02010609060101010101" pitchFamily="49" charset="-122"/>
                <a:ea typeface="黑体" panose="02010609060101010101" pitchFamily="49" charset="-122"/>
              </a:rPr>
              <a:t>程序中的算法处理步骤没有选择和循环，只有依次的顺序执行。</a:t>
            </a:r>
            <a:endParaRPr lang="zh-CN" altLang="en-US" sz="2800" dirty="0">
              <a:latin typeface="黑体" panose="02010609060101010101" pitchFamily="49" charset="-122"/>
              <a:ea typeface="Times New Roman" panose="02020603050405020304" pitchFamily="18" charset="0"/>
            </a:endParaRPr>
          </a:p>
        </p:txBody>
      </p:sp>
      <p:cxnSp>
        <p:nvCxnSpPr>
          <p:cNvPr id="2" name="直接箭头连接符 1"/>
          <p:cNvCxnSpPr/>
          <p:nvPr/>
        </p:nvCxnSpPr>
        <p:spPr>
          <a:xfrm rot="5400000">
            <a:off x="6087428" y="3475355"/>
            <a:ext cx="573088"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rot="5400000">
            <a:off x="6098858" y="4606925"/>
            <a:ext cx="573088"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rot="5400000">
            <a:off x="6082348" y="5810250"/>
            <a:ext cx="573088" cy="1588"/>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6388" name="Rectangle 4"/>
          <p:cNvSpPr/>
          <p:nvPr/>
        </p:nvSpPr>
        <p:spPr>
          <a:xfrm>
            <a:off x="0" y="1917065"/>
            <a:ext cx="9144000" cy="4608513"/>
          </a:xfrm>
          <a:prstGeom prst="rect">
            <a:avLst/>
          </a:prstGeom>
          <a:solidFill>
            <a:srgbClr val="336699"/>
          </a:solidFill>
          <a:ln w="9525" cap="flat" cmpd="sng">
            <a:solidFill>
              <a:schemeClr val="bg1"/>
            </a:solidFill>
            <a:prstDash val="solid"/>
            <a:miter/>
            <a:headEnd type="none" w="med" len="med"/>
            <a:tailEnd type="none" w="med" len="med"/>
          </a:ln>
        </p:spPr>
        <p:txBody>
          <a:bodyPr lIns="92075" tIns="46038" rIns="92075" bIns="46038" anchor="ctr" anchorCtr="0"/>
          <a:p>
            <a:pPr defTabSz="762000" eaLnBrk="0" hangingPunct="0">
              <a:lnSpc>
                <a:spcPct val="95000"/>
              </a:lnSpc>
            </a:pPr>
            <a:r>
              <a:rPr lang="en-US" altLang="zh-CN" sz="2800" dirty="0">
                <a:solidFill>
                  <a:schemeClr val="bg1"/>
                </a:solidFill>
                <a:latin typeface="Times New Roman" panose="02020603050405020304" pitchFamily="18" charset="0"/>
                <a:ea typeface="宋体" panose="02010600030101010101" pitchFamily="2" charset="-122"/>
              </a:rPr>
              <a:t>#include  &lt;stdio.h&gt;</a:t>
            </a:r>
            <a:br>
              <a:rPr lang="en-US" altLang="zh-CN" sz="2800" dirty="0">
                <a:solidFill>
                  <a:schemeClr val="bg1"/>
                </a:solidFill>
                <a:latin typeface="Times New Roman" panose="02020603050405020304" pitchFamily="18" charset="0"/>
                <a:ea typeface="宋体" panose="02010600030101010101" pitchFamily="2" charset="-122"/>
              </a:rPr>
            </a:br>
            <a:r>
              <a:rPr lang="en-US" altLang="zh-CN" sz="3200" b="1" dirty="0">
                <a:solidFill>
                  <a:srgbClr val="FFFF00"/>
                </a:solidFill>
                <a:latin typeface="Times New Roman" panose="02020603050405020304" pitchFamily="18" charset="0"/>
                <a:ea typeface="宋体" panose="02010600030101010101" pitchFamily="2" charset="-122"/>
              </a:rPr>
              <a:t>#include  &lt;math.h&gt;</a:t>
            </a:r>
            <a:br>
              <a:rPr lang="en-US" altLang="zh-CN" sz="3200" b="1" dirty="0">
                <a:solidFill>
                  <a:srgbClr val="FFFF00"/>
                </a:solidFill>
                <a:latin typeface="Times New Roman" panose="02020603050405020304" pitchFamily="18" charset="0"/>
                <a:ea typeface="宋体" panose="02010600030101010101" pitchFamily="2" charset="-122"/>
              </a:rPr>
            </a:br>
            <a:r>
              <a:rPr lang="en-US" altLang="zh-CN" sz="2800" dirty="0">
                <a:solidFill>
                  <a:schemeClr val="bg1"/>
                </a:solidFill>
                <a:latin typeface="Times New Roman" panose="02020603050405020304" pitchFamily="18" charset="0"/>
                <a:ea typeface="宋体" panose="02010600030101010101" pitchFamily="2" charset="-122"/>
              </a:rPr>
              <a:t>int main()</a:t>
            </a:r>
            <a:br>
              <a:rPr lang="en-US" altLang="zh-CN" sz="2800" dirty="0">
                <a:solidFill>
                  <a:schemeClr val="bg1"/>
                </a:solidFill>
                <a:latin typeface="Times New Roman" panose="02020603050405020304" pitchFamily="18" charset="0"/>
                <a:ea typeface="宋体" panose="02010600030101010101" pitchFamily="2" charset="-122"/>
              </a:rPr>
            </a:br>
            <a:r>
              <a:rPr lang="en-US" altLang="zh-CN" sz="2800" dirty="0">
                <a:solidFill>
                  <a:schemeClr val="bg1"/>
                </a:solidFill>
                <a:latin typeface="Times New Roman" panose="02020603050405020304" pitchFamily="18" charset="0"/>
                <a:ea typeface="宋体" panose="02010600030101010101" pitchFamily="2" charset="-122"/>
              </a:rPr>
              <a:t> {</a:t>
            </a:r>
            <a:endParaRPr lang="en-US" altLang="zh-CN" sz="2800" dirty="0">
              <a:solidFill>
                <a:schemeClr val="bg1"/>
              </a:solidFill>
              <a:latin typeface="Times New Roman" panose="02020603050405020304" pitchFamily="18" charset="0"/>
              <a:ea typeface="宋体" panose="02010600030101010101" pitchFamily="2" charset="-122"/>
            </a:endParaRPr>
          </a:p>
          <a:p>
            <a:pPr defTabSz="762000" eaLnBrk="0" hangingPunct="0">
              <a:lnSpc>
                <a:spcPct val="95000"/>
              </a:lnSpc>
            </a:pPr>
            <a:r>
              <a:rPr lang="en-US" altLang="zh-CN" sz="2800" dirty="0">
                <a:solidFill>
                  <a:schemeClr val="bg1"/>
                </a:solidFill>
                <a:latin typeface="Times New Roman" panose="02020603050405020304" pitchFamily="18" charset="0"/>
                <a:ea typeface="宋体" panose="02010600030101010101" pitchFamily="2" charset="-122"/>
              </a:rPr>
              <a:t>    float a,b,c,s,area;</a:t>
            </a:r>
            <a:br>
              <a:rPr lang="en-US" altLang="zh-CN" sz="2800" dirty="0">
                <a:solidFill>
                  <a:schemeClr val="bg1"/>
                </a:solidFill>
                <a:latin typeface="Times New Roman" panose="02020603050405020304" pitchFamily="18" charset="0"/>
                <a:ea typeface="宋体" panose="02010600030101010101" pitchFamily="2" charset="-122"/>
              </a:rPr>
            </a:br>
            <a:r>
              <a:rPr lang="en-US" altLang="zh-CN" sz="2800" dirty="0">
                <a:solidFill>
                  <a:schemeClr val="bg1"/>
                </a:solidFill>
                <a:latin typeface="Times New Roman" panose="02020603050405020304" pitchFamily="18" charset="0"/>
                <a:ea typeface="宋体" panose="02010600030101010101" pitchFamily="2" charset="-122"/>
              </a:rPr>
              <a:t>    scanf(“%f,%f,%f”,&amp;a,&amp;b,&amp;c);</a:t>
            </a:r>
            <a:br>
              <a:rPr lang="en-US" altLang="zh-CN" sz="2800" dirty="0">
                <a:solidFill>
                  <a:schemeClr val="bg1"/>
                </a:solidFill>
                <a:latin typeface="Times New Roman" panose="02020603050405020304" pitchFamily="18" charset="0"/>
                <a:ea typeface="宋体" panose="02010600030101010101" pitchFamily="2" charset="-122"/>
              </a:rPr>
            </a:br>
            <a:r>
              <a:rPr lang="en-US" altLang="zh-CN" sz="2800" dirty="0">
                <a:solidFill>
                  <a:schemeClr val="bg1"/>
                </a:solidFill>
                <a:latin typeface="Times New Roman" panose="02020603050405020304" pitchFamily="18" charset="0"/>
                <a:ea typeface="宋体" panose="02010600030101010101" pitchFamily="2" charset="-122"/>
              </a:rPr>
              <a:t>    s=(a+b+c)/2;</a:t>
            </a:r>
            <a:br>
              <a:rPr lang="en-US" altLang="zh-CN" sz="2800" dirty="0">
                <a:solidFill>
                  <a:schemeClr val="bg1"/>
                </a:solidFill>
                <a:latin typeface="Times New Roman" panose="02020603050405020304" pitchFamily="18" charset="0"/>
                <a:ea typeface="宋体" panose="02010600030101010101" pitchFamily="2" charset="-122"/>
              </a:rPr>
            </a:br>
            <a:r>
              <a:rPr lang="en-US" altLang="zh-CN" sz="2800" dirty="0">
                <a:solidFill>
                  <a:schemeClr val="bg1"/>
                </a:solidFill>
                <a:latin typeface="Times New Roman" panose="02020603050405020304" pitchFamily="18" charset="0"/>
                <a:ea typeface="宋体" panose="02010600030101010101" pitchFamily="2" charset="-122"/>
              </a:rPr>
              <a:t>    area=</a:t>
            </a:r>
            <a:r>
              <a:rPr lang="en-US" altLang="zh-CN" sz="4000" b="1" dirty="0">
                <a:solidFill>
                  <a:srgbClr val="FFFF00"/>
                </a:solidFill>
                <a:latin typeface="Times New Roman" panose="02020603050405020304" pitchFamily="18" charset="0"/>
                <a:ea typeface="宋体" panose="02010600030101010101" pitchFamily="2" charset="-122"/>
              </a:rPr>
              <a:t>sqrt</a:t>
            </a:r>
            <a:r>
              <a:rPr lang="en-US" altLang="zh-CN" sz="2800" dirty="0">
                <a:solidFill>
                  <a:schemeClr val="bg1"/>
                </a:solidFill>
                <a:latin typeface="Times New Roman" panose="02020603050405020304" pitchFamily="18" charset="0"/>
                <a:ea typeface="宋体" panose="02010600030101010101" pitchFamily="2" charset="-122"/>
              </a:rPr>
              <a:t>(s*(s-a)*(s-b)*(s-c));</a:t>
            </a:r>
            <a:br>
              <a:rPr lang="en-US" altLang="zh-CN" sz="2800" dirty="0">
                <a:solidFill>
                  <a:schemeClr val="bg1"/>
                </a:solidFill>
                <a:latin typeface="Times New Roman" panose="02020603050405020304" pitchFamily="18" charset="0"/>
                <a:ea typeface="宋体" panose="02010600030101010101" pitchFamily="2" charset="-122"/>
              </a:rPr>
            </a:br>
            <a:r>
              <a:rPr lang="en-US" altLang="zh-CN" sz="2800" dirty="0">
                <a:solidFill>
                  <a:schemeClr val="bg1"/>
                </a:solidFill>
                <a:latin typeface="Times New Roman" panose="02020603050405020304" pitchFamily="18" charset="0"/>
                <a:ea typeface="宋体" panose="02010600030101010101" pitchFamily="2" charset="-122"/>
              </a:rPr>
              <a:t>    printf(“a=%7.2f,  b=%7.2f,  c=%7.2f,  s=%7.2f\n”,a,b,c,s);</a:t>
            </a:r>
            <a:br>
              <a:rPr lang="en-US" altLang="zh-CN" sz="2800" dirty="0">
                <a:solidFill>
                  <a:schemeClr val="bg1"/>
                </a:solidFill>
                <a:latin typeface="Times New Roman" panose="02020603050405020304" pitchFamily="18" charset="0"/>
                <a:ea typeface="宋体" panose="02010600030101010101" pitchFamily="2" charset="-122"/>
              </a:rPr>
            </a:br>
            <a:r>
              <a:rPr lang="en-US" altLang="zh-CN" sz="2800" dirty="0">
                <a:solidFill>
                  <a:schemeClr val="bg1"/>
                </a:solidFill>
                <a:latin typeface="Times New Roman" panose="02020603050405020304" pitchFamily="18" charset="0"/>
                <a:ea typeface="宋体" panose="02010600030101010101" pitchFamily="2" charset="-122"/>
              </a:rPr>
              <a:t>    printf(“area=%7.2f\n”,area);</a:t>
            </a:r>
            <a:r>
              <a:rPr lang="zh-CN" altLang="en-US" sz="2800" dirty="0">
                <a:solidFill>
                  <a:schemeClr val="bg1"/>
                </a:solidFill>
                <a:latin typeface="Times New Roman" panose="02020603050405020304" pitchFamily="18" charset="0"/>
                <a:ea typeface="宋体" panose="02010600030101010101" pitchFamily="2" charset="-122"/>
              </a:rPr>
              <a:t>     </a:t>
            </a:r>
            <a:r>
              <a:rPr lang="en-US" altLang="zh-CN" sz="2800" dirty="0">
                <a:solidFill>
                  <a:schemeClr val="bg1"/>
                </a:solidFill>
                <a:latin typeface="Times New Roman" panose="02020603050405020304" pitchFamily="18" charset="0"/>
                <a:ea typeface="宋体" panose="02010600030101010101" pitchFamily="2" charset="-122"/>
              </a:rPr>
              <a:t>return 0;</a:t>
            </a:r>
            <a:endParaRPr lang="en-US" altLang="zh-CN" sz="2800" dirty="0">
              <a:solidFill>
                <a:schemeClr val="bg1"/>
              </a:solidFill>
              <a:latin typeface="Times New Roman" panose="02020603050405020304" pitchFamily="18" charset="0"/>
              <a:ea typeface="宋体" panose="02010600030101010101" pitchFamily="2" charset="-122"/>
            </a:endParaRPr>
          </a:p>
          <a:p>
            <a:pPr defTabSz="762000" eaLnBrk="0" hangingPunct="0">
              <a:lnSpc>
                <a:spcPct val="95000"/>
              </a:lnSpc>
            </a:pPr>
            <a:r>
              <a:rPr lang="en-US" altLang="zh-CN" sz="2800" dirty="0">
                <a:solidFill>
                  <a:schemeClr val="bg1"/>
                </a:solidFill>
                <a:latin typeface="Times New Roman" panose="02020603050405020304" pitchFamily="18" charset="0"/>
                <a:ea typeface="宋体" panose="02010600030101010101" pitchFamily="2" charset="-122"/>
              </a:rPr>
              <a:t> }</a:t>
            </a:r>
            <a:endParaRPr lang="en-US" altLang="zh-CN" sz="2800" dirty="0">
              <a:solidFill>
                <a:schemeClr val="bg1"/>
              </a:solidFill>
              <a:latin typeface="Times New Roman" panose="02020603050405020304" pitchFamily="18" charset="0"/>
              <a:ea typeface="宋体" panose="02010600030101010101" pitchFamily="2" charset="-122"/>
            </a:endParaRPr>
          </a:p>
        </p:txBody>
      </p:sp>
      <p:sp>
        <p:nvSpPr>
          <p:cNvPr id="656389" name="AutoShape 5"/>
          <p:cNvSpPr/>
          <p:nvPr/>
        </p:nvSpPr>
        <p:spPr>
          <a:xfrm>
            <a:off x="6604000" y="2781300"/>
            <a:ext cx="2145030" cy="1713865"/>
          </a:xfrm>
          <a:prstGeom prst="wedgeRectCallout">
            <a:avLst>
              <a:gd name="adj1" fmla="val -218677"/>
              <a:gd name="adj2" fmla="val -47530"/>
            </a:avLst>
          </a:prstGeom>
          <a:solidFill>
            <a:srgbClr val="808000"/>
          </a:solidFill>
          <a:ln w="12700" cap="flat" cmpd="sng">
            <a:solidFill>
              <a:schemeClr val="bg1"/>
            </a:solidFill>
            <a:prstDash val="solid"/>
            <a:miter/>
            <a:headEnd type="none" w="med" len="med"/>
            <a:tailEnd type="none" w="med" len="med"/>
          </a:ln>
        </p:spPr>
        <p:txBody>
          <a:bodyPr anchor="ctr" anchorCtr="0"/>
          <a:p>
            <a:r>
              <a:rPr lang="zh-CN" altLang="en-US" i="1" dirty="0">
                <a:solidFill>
                  <a:schemeClr val="bg1"/>
                </a:solidFill>
                <a:ea typeface="黑体" panose="02010609060101010101" pitchFamily="49" charset="-122"/>
                <a:cs typeface="Times New Roman" panose="02020603050405020304" pitchFamily="18" charset="0"/>
              </a:rPr>
              <a:t>数学函数库</a:t>
            </a:r>
            <a:endParaRPr lang="zh-CN" altLang="en-US" i="1" dirty="0">
              <a:solidFill>
                <a:schemeClr val="bg1"/>
              </a:solidFill>
              <a:ea typeface="黑体" panose="02010609060101010101" pitchFamily="49" charset="-122"/>
              <a:cs typeface="Times New Roman" panose="02020603050405020304" pitchFamily="18" charset="0"/>
            </a:endParaRPr>
          </a:p>
          <a:p>
            <a:r>
              <a:rPr lang="zh-CN" altLang="en-US" i="1" dirty="0">
                <a:solidFill>
                  <a:schemeClr val="bg1"/>
                </a:solidFill>
                <a:ea typeface="黑体" panose="02010609060101010101" pitchFamily="49" charset="-122"/>
                <a:cs typeface="Times New Roman" panose="02020603050405020304" pitchFamily="18" charset="0"/>
              </a:rPr>
              <a:t>因为要用到其中的求平方根的函数</a:t>
            </a:r>
            <a:r>
              <a:rPr lang="en-US" altLang="zh-CN" i="1" dirty="0">
                <a:solidFill>
                  <a:schemeClr val="bg1"/>
                </a:solidFill>
                <a:ea typeface="黑体" panose="02010609060101010101" pitchFamily="49" charset="-122"/>
                <a:cs typeface="Times New Roman" panose="02020603050405020304" pitchFamily="18" charset="0"/>
              </a:rPr>
              <a:t>sqrt</a:t>
            </a:r>
            <a:endParaRPr lang="zh-CN" altLang="en-US" i="1" dirty="0">
              <a:solidFill>
                <a:schemeClr val="bg1"/>
              </a:solidFill>
              <a:ea typeface="黑体" panose="02010609060101010101" pitchFamily="49" charset="-122"/>
              <a:cs typeface="Times New Roman" panose="02020603050405020304" pitchFamily="18" charset="0"/>
            </a:endParaRPr>
          </a:p>
        </p:txBody>
      </p:sp>
      <p:sp>
        <p:nvSpPr>
          <p:cNvPr id="90115" name="Rectangle 4"/>
          <p:cNvSpPr/>
          <p:nvPr/>
        </p:nvSpPr>
        <p:spPr>
          <a:xfrm>
            <a:off x="468313" y="1274763"/>
            <a:ext cx="4824412" cy="641350"/>
          </a:xfrm>
          <a:prstGeom prst="rect">
            <a:avLst/>
          </a:prstGeom>
          <a:noFill/>
          <a:ln w="12700">
            <a:noFill/>
          </a:ln>
        </p:spPr>
        <p:txBody>
          <a:bodyPr anchor="ctr" anchorCtr="0">
            <a:spAutoFit/>
          </a:bodyPr>
          <a:p>
            <a:r>
              <a:rPr lang="zh-CN" altLang="en-US" sz="3600" dirty="0">
                <a:latin typeface="Times New Roman" panose="02020603050405020304" pitchFamily="18" charset="0"/>
                <a:ea typeface="黑体" panose="02010609060101010101" pitchFamily="49" charset="-122"/>
              </a:rPr>
              <a:t>（</a:t>
            </a:r>
            <a:r>
              <a:rPr lang="en-US" altLang="zh-CN" sz="3600" dirty="0">
                <a:latin typeface="Times New Roman" panose="02020603050405020304" pitchFamily="18" charset="0"/>
                <a:ea typeface="黑体" panose="02010609060101010101" pitchFamily="49" charset="-122"/>
              </a:rPr>
              <a:t>3</a:t>
            </a:r>
            <a:r>
              <a:rPr lang="zh-CN" altLang="en-US" sz="3600" dirty="0">
                <a:latin typeface="Times New Roman" panose="02020603050405020304" pitchFamily="18" charset="0"/>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编写代码</a:t>
            </a:r>
            <a:endParaRPr lang="zh-CN" altLang="en-US" sz="3600" dirty="0">
              <a:latin typeface="黑体" panose="02010609060101010101" pitchFamily="49" charset="-122"/>
              <a:ea typeface="Times New Roman" panose="02020603050405020304" pitchFamily="18" charset="0"/>
            </a:endParaRPr>
          </a:p>
        </p:txBody>
      </p:sp>
      <p:sp>
        <p:nvSpPr>
          <p:cNvPr id="90116" name="Rectangle 2"/>
          <p:cNvSpPr/>
          <p:nvPr/>
        </p:nvSpPr>
        <p:spPr>
          <a:xfrm>
            <a:off x="2484438" y="260350"/>
            <a:ext cx="6324600" cy="533400"/>
          </a:xfrm>
          <a:prstGeom prst="rect">
            <a:avLst/>
          </a:prstGeom>
          <a:noFill/>
          <a:ln w="9525">
            <a:noFill/>
          </a:ln>
        </p:spPr>
        <p:txBody>
          <a:bodyPr anchor="ctr" anchorCtr="0"/>
          <a:p>
            <a:pPr algn="r" eaLnBrk="0" hangingPunct="0"/>
            <a:r>
              <a:rPr lang="zh-CN" altLang="en-US" sz="4000" dirty="0">
                <a:solidFill>
                  <a:schemeClr val="bg1"/>
                </a:solidFill>
                <a:latin typeface="Arial" panose="020B0604020202020204" pitchFamily="34" charset="0"/>
                <a:ea typeface="黑体" panose="02010609060101010101" pitchFamily="49" charset="-122"/>
              </a:rPr>
              <a:t>顺序程序设计举例</a:t>
            </a:r>
            <a:endParaRPr lang="zh-CN" altLang="en-US" sz="4000" dirty="0">
              <a:solidFill>
                <a:schemeClr val="bg1"/>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6388"/>
                                        </p:tgtEl>
                                        <p:attrNameLst>
                                          <p:attrName>style.visibility</p:attrName>
                                        </p:attrNameLst>
                                      </p:cBhvr>
                                      <p:to>
                                        <p:strVal val="visible"/>
                                      </p:to>
                                    </p:set>
                                    <p:animEffect transition="in" filter="checkerboard(across)">
                                      <p:cBhvr>
                                        <p:cTn id="7" dur="500"/>
                                        <p:tgtEl>
                                          <p:spTgt spid="6563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56389"/>
                                        </p:tgtEl>
                                        <p:attrNameLst>
                                          <p:attrName>style.visibility</p:attrName>
                                        </p:attrNameLst>
                                      </p:cBhvr>
                                      <p:to>
                                        <p:strVal val="visible"/>
                                      </p:to>
                                    </p:set>
                                    <p:anim calcmode="lin" valueType="num">
                                      <p:cBhvr additive="base">
                                        <p:cTn id="12" dur="500" fill="hold"/>
                                        <p:tgtEl>
                                          <p:spTgt spid="656389"/>
                                        </p:tgtEl>
                                        <p:attrNameLst>
                                          <p:attrName>ppt_x</p:attrName>
                                        </p:attrNameLst>
                                      </p:cBhvr>
                                      <p:tavLst>
                                        <p:tav tm="0">
                                          <p:val>
                                            <p:strVal val="1+#ppt_w/2"/>
                                          </p:val>
                                        </p:tav>
                                        <p:tav tm="100000">
                                          <p:val>
                                            <p:strVal val="#ppt_x"/>
                                          </p:val>
                                        </p:tav>
                                      </p:tavLst>
                                    </p:anim>
                                    <p:anim calcmode="lin" valueType="num">
                                      <p:cBhvr additive="base">
                                        <p:cTn id="13" dur="500" fill="hold"/>
                                        <p:tgtEl>
                                          <p:spTgt spid="65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bldLvl="0" animBg="1"/>
      <p:bldP spid="656389"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4"/>
          <p:cNvSpPr/>
          <p:nvPr/>
        </p:nvSpPr>
        <p:spPr>
          <a:xfrm>
            <a:off x="0" y="2058988"/>
            <a:ext cx="9144000" cy="4826000"/>
          </a:xfrm>
          <a:prstGeom prst="rect">
            <a:avLst/>
          </a:prstGeom>
          <a:solidFill>
            <a:srgbClr val="336699"/>
          </a:solidFill>
          <a:ln w="9525" cap="flat" cmpd="sng">
            <a:solidFill>
              <a:schemeClr val="bg1"/>
            </a:solidFill>
            <a:prstDash val="solid"/>
            <a:miter/>
            <a:headEnd type="none" w="med" len="med"/>
            <a:tailEnd type="none" w="med" len="med"/>
          </a:ln>
        </p:spPr>
        <p:txBody>
          <a:bodyPr lIns="92075" tIns="46038" rIns="92075" bIns="46038" anchor="ctr" anchorCtr="0"/>
          <a:p>
            <a:pPr defTabSz="762000" eaLnBrk="0" hangingPunct="0">
              <a:lnSpc>
                <a:spcPct val="95000"/>
              </a:lnSpc>
            </a:pPr>
            <a:r>
              <a:rPr lang="en-US" altLang="zh-CN" sz="2800" i="1" dirty="0">
                <a:solidFill>
                  <a:schemeClr val="bg1"/>
                </a:solidFill>
                <a:latin typeface="Times New Roman" panose="02020603050405020304" pitchFamily="18" charset="0"/>
                <a:ea typeface="黑体" panose="02010609060101010101" pitchFamily="49" charset="-122"/>
              </a:rPr>
              <a:t>#include  &lt;stdio.h&gt;</a:t>
            </a:r>
            <a:br>
              <a:rPr lang="en-US" altLang="zh-CN" sz="2800" i="1" dirty="0">
                <a:solidFill>
                  <a:schemeClr val="bg1"/>
                </a:solidFill>
                <a:latin typeface="Times New Roman" panose="02020603050405020304" pitchFamily="18" charset="0"/>
                <a:ea typeface="黑体" panose="02010609060101010101" pitchFamily="49" charset="-122"/>
              </a:rPr>
            </a:br>
            <a:r>
              <a:rPr lang="en-US" altLang="zh-CN" sz="2800" i="1" dirty="0">
                <a:solidFill>
                  <a:schemeClr val="bg1"/>
                </a:solidFill>
                <a:latin typeface="Times New Roman" panose="02020603050405020304" pitchFamily="18" charset="0"/>
                <a:ea typeface="黑体" panose="02010609060101010101" pitchFamily="49" charset="-122"/>
              </a:rPr>
              <a:t>#include   &lt;math.h&gt;</a:t>
            </a:r>
            <a:br>
              <a:rPr lang="en-US" altLang="zh-CN" sz="2800" i="1" dirty="0">
                <a:solidFill>
                  <a:schemeClr val="bg1"/>
                </a:solidFill>
                <a:latin typeface="Times New Roman" panose="02020603050405020304" pitchFamily="18" charset="0"/>
                <a:ea typeface="黑体" panose="02010609060101010101" pitchFamily="49" charset="-122"/>
              </a:rPr>
            </a:br>
            <a:r>
              <a:rPr lang="en-US" altLang="zh-CN" sz="2800" i="1" dirty="0">
                <a:solidFill>
                  <a:schemeClr val="bg1"/>
                </a:solidFill>
                <a:latin typeface="Times New Roman" panose="02020603050405020304" pitchFamily="18" charset="0"/>
                <a:ea typeface="黑体" panose="02010609060101010101" pitchFamily="49" charset="-122"/>
              </a:rPr>
              <a:t>int main( )</a:t>
            </a:r>
            <a:br>
              <a:rPr lang="en-US" altLang="zh-CN" sz="2800" i="1" dirty="0">
                <a:solidFill>
                  <a:schemeClr val="bg1"/>
                </a:solidFill>
                <a:latin typeface="Times New Roman" panose="02020603050405020304" pitchFamily="18" charset="0"/>
                <a:ea typeface="黑体" panose="02010609060101010101" pitchFamily="49" charset="-122"/>
              </a:rPr>
            </a:br>
            <a:r>
              <a:rPr lang="en-US" altLang="zh-CN" sz="2800" i="1" dirty="0">
                <a:solidFill>
                  <a:schemeClr val="bg1"/>
                </a:solidFill>
                <a:latin typeface="Times New Roman" panose="02020603050405020304" pitchFamily="18" charset="0"/>
                <a:ea typeface="黑体" panose="02010609060101010101" pitchFamily="49" charset="-122"/>
              </a:rPr>
              <a:t>{     float a,b,c,s,area;</a:t>
            </a:r>
            <a:br>
              <a:rPr lang="en-US" altLang="zh-CN" sz="2800" i="1" dirty="0">
                <a:solidFill>
                  <a:schemeClr val="bg1"/>
                </a:solidFill>
                <a:latin typeface="Times New Roman" panose="02020603050405020304" pitchFamily="18" charset="0"/>
                <a:ea typeface="黑体" panose="02010609060101010101" pitchFamily="49" charset="-122"/>
              </a:rPr>
            </a:br>
            <a:r>
              <a:rPr lang="en-US" altLang="zh-CN" sz="2800" i="1" dirty="0">
                <a:solidFill>
                  <a:schemeClr val="bg1"/>
                </a:solidFill>
                <a:latin typeface="Times New Roman" panose="02020603050405020304" pitchFamily="18" charset="0"/>
                <a:ea typeface="黑体" panose="02010609060101010101" pitchFamily="49" charset="-122"/>
              </a:rPr>
              <a:t>     scanf(“%f,%f,%f”,&amp;a,&amp;b,&amp;c);</a:t>
            </a:r>
            <a:br>
              <a:rPr lang="en-US" altLang="zh-CN" sz="2800" i="1" dirty="0">
                <a:solidFill>
                  <a:schemeClr val="bg1"/>
                </a:solidFill>
                <a:latin typeface="Times New Roman" panose="02020603050405020304" pitchFamily="18" charset="0"/>
                <a:ea typeface="黑体" panose="02010609060101010101" pitchFamily="49" charset="-122"/>
              </a:rPr>
            </a:br>
            <a:r>
              <a:rPr lang="en-US" altLang="zh-CN" sz="2800" i="1" dirty="0">
                <a:solidFill>
                  <a:schemeClr val="bg1"/>
                </a:solidFill>
                <a:latin typeface="Times New Roman" panose="02020603050405020304" pitchFamily="18" charset="0"/>
                <a:ea typeface="黑体" panose="02010609060101010101" pitchFamily="49" charset="-122"/>
              </a:rPr>
              <a:t>     s=(a+b+c)/2;</a:t>
            </a:r>
            <a:br>
              <a:rPr lang="en-US" altLang="zh-CN" sz="2800" i="1" dirty="0">
                <a:solidFill>
                  <a:schemeClr val="bg1"/>
                </a:solidFill>
                <a:latin typeface="Times New Roman" panose="02020603050405020304" pitchFamily="18" charset="0"/>
                <a:ea typeface="黑体" panose="02010609060101010101" pitchFamily="49" charset="-122"/>
              </a:rPr>
            </a:br>
            <a:r>
              <a:rPr lang="en-US" altLang="zh-CN" sz="2800" i="1" dirty="0">
                <a:solidFill>
                  <a:schemeClr val="bg1"/>
                </a:solidFill>
                <a:latin typeface="Times New Roman" panose="02020603050405020304" pitchFamily="18" charset="0"/>
                <a:ea typeface="黑体" panose="02010609060101010101" pitchFamily="49" charset="-122"/>
              </a:rPr>
              <a:t>     area=</a:t>
            </a:r>
            <a:r>
              <a:rPr lang="en-US" altLang="zh-CN" sz="2800" b="1" i="1" dirty="0">
                <a:solidFill>
                  <a:srgbClr val="FFFF00"/>
                </a:solidFill>
                <a:latin typeface="Times New Roman" panose="02020603050405020304" pitchFamily="18" charset="0"/>
                <a:ea typeface="黑体" panose="02010609060101010101" pitchFamily="49" charset="-122"/>
              </a:rPr>
              <a:t>sqrt</a:t>
            </a:r>
            <a:r>
              <a:rPr lang="en-US" altLang="zh-CN" sz="2800" i="1" dirty="0">
                <a:solidFill>
                  <a:schemeClr val="bg1"/>
                </a:solidFill>
                <a:latin typeface="Times New Roman" panose="02020603050405020304" pitchFamily="18" charset="0"/>
                <a:ea typeface="黑体" panose="02010609060101010101" pitchFamily="49" charset="-122"/>
              </a:rPr>
              <a:t>(s*(s-a)*(s-b)*(s-c));</a:t>
            </a:r>
            <a:br>
              <a:rPr lang="en-US" altLang="zh-CN" sz="2800" i="1" dirty="0">
                <a:solidFill>
                  <a:schemeClr val="bg1"/>
                </a:solidFill>
                <a:latin typeface="Times New Roman" panose="02020603050405020304" pitchFamily="18" charset="0"/>
                <a:ea typeface="黑体" panose="02010609060101010101" pitchFamily="49" charset="-122"/>
              </a:rPr>
            </a:br>
            <a:r>
              <a:rPr lang="en-US" altLang="zh-CN" sz="2800" i="1" dirty="0">
                <a:solidFill>
                  <a:schemeClr val="bg1"/>
                </a:solidFill>
                <a:latin typeface="Times New Roman" panose="02020603050405020304" pitchFamily="18" charset="0"/>
                <a:ea typeface="黑体" panose="02010609060101010101" pitchFamily="49" charset="-122"/>
              </a:rPr>
              <a:t>     printf(“a=%7.2f,  b=%7.2f,  c=%7.2f, s=%7.2f\n”,a,b,c,s);</a:t>
            </a:r>
            <a:br>
              <a:rPr lang="en-US" altLang="zh-CN" sz="2800" i="1" dirty="0">
                <a:solidFill>
                  <a:schemeClr val="bg1"/>
                </a:solidFill>
                <a:latin typeface="Times New Roman" panose="02020603050405020304" pitchFamily="18" charset="0"/>
                <a:ea typeface="黑体" panose="02010609060101010101" pitchFamily="49" charset="-122"/>
              </a:rPr>
            </a:br>
            <a:r>
              <a:rPr lang="en-US" altLang="zh-CN" sz="2800" i="1" dirty="0">
                <a:solidFill>
                  <a:schemeClr val="bg1"/>
                </a:solidFill>
                <a:latin typeface="Times New Roman" panose="02020603050405020304" pitchFamily="18" charset="0"/>
                <a:ea typeface="黑体" panose="02010609060101010101" pitchFamily="49" charset="-122"/>
              </a:rPr>
              <a:t>     printf(“area=%7.2f\n”,area);</a:t>
            </a:r>
            <a:endParaRPr lang="en-US" altLang="zh-CN" sz="2800" i="1" dirty="0">
              <a:solidFill>
                <a:schemeClr val="bg1"/>
              </a:solidFill>
              <a:latin typeface="Times New Roman" panose="02020603050405020304" pitchFamily="18" charset="0"/>
              <a:ea typeface="黑体" panose="02010609060101010101" pitchFamily="49" charset="-122"/>
            </a:endParaRPr>
          </a:p>
          <a:p>
            <a:pPr defTabSz="762000" eaLnBrk="0" hangingPunct="0">
              <a:lnSpc>
                <a:spcPct val="95000"/>
              </a:lnSpc>
            </a:pPr>
            <a:r>
              <a:rPr lang="en-US" altLang="zh-CN" sz="2800" i="1" dirty="0">
                <a:solidFill>
                  <a:schemeClr val="bg1"/>
                </a:solidFill>
                <a:latin typeface="Times New Roman" panose="02020603050405020304" pitchFamily="18" charset="0"/>
                <a:ea typeface="黑体" panose="02010609060101010101" pitchFamily="49" charset="-122"/>
              </a:rPr>
              <a:t>     return 0;</a:t>
            </a:r>
            <a:endParaRPr lang="en-US" altLang="zh-CN" sz="2800" i="1" dirty="0">
              <a:solidFill>
                <a:schemeClr val="bg1"/>
              </a:solidFill>
              <a:latin typeface="Times New Roman" panose="02020603050405020304" pitchFamily="18" charset="0"/>
              <a:ea typeface="黑体" panose="02010609060101010101" pitchFamily="49" charset="-122"/>
            </a:endParaRPr>
          </a:p>
          <a:p>
            <a:pPr defTabSz="762000" eaLnBrk="0" hangingPunct="0">
              <a:lnSpc>
                <a:spcPct val="95000"/>
              </a:lnSpc>
            </a:pPr>
            <a:r>
              <a:rPr lang="en-US" altLang="zh-CN" sz="2800" i="1" dirty="0">
                <a:solidFill>
                  <a:schemeClr val="bg1"/>
                </a:solidFill>
                <a:latin typeface="Times New Roman" panose="02020603050405020304" pitchFamily="18" charset="0"/>
                <a:ea typeface="黑体" panose="02010609060101010101" pitchFamily="49" charset="-122"/>
              </a:rPr>
              <a:t>} </a:t>
            </a:r>
            <a:endParaRPr lang="en-US" altLang="zh-CN" sz="2800" i="1" dirty="0">
              <a:solidFill>
                <a:schemeClr val="bg1"/>
              </a:solidFill>
              <a:latin typeface="Times New Roman" panose="02020603050405020304" pitchFamily="18" charset="0"/>
              <a:ea typeface="Times New Roman" panose="02020603050405020304" pitchFamily="18" charset="0"/>
            </a:endParaRPr>
          </a:p>
        </p:txBody>
      </p:sp>
      <p:grpSp>
        <p:nvGrpSpPr>
          <p:cNvPr id="91138" name="Group 9"/>
          <p:cNvGrpSpPr/>
          <p:nvPr/>
        </p:nvGrpSpPr>
        <p:grpSpPr>
          <a:xfrm>
            <a:off x="3382963" y="1485900"/>
            <a:ext cx="5761037" cy="1655763"/>
            <a:chOff x="2131" y="754"/>
            <a:chExt cx="3629" cy="1043"/>
          </a:xfrm>
        </p:grpSpPr>
        <p:sp>
          <p:nvSpPr>
            <p:cNvPr id="91139" name="Rectangle 6"/>
            <p:cNvSpPr/>
            <p:nvPr/>
          </p:nvSpPr>
          <p:spPr>
            <a:xfrm>
              <a:off x="2131" y="754"/>
              <a:ext cx="3629" cy="1043"/>
            </a:xfrm>
            <a:prstGeom prst="rect">
              <a:avLst/>
            </a:prstGeom>
            <a:solidFill>
              <a:srgbClr val="808000"/>
            </a:solidFill>
            <a:ln w="9525" cap="flat" cmpd="sng">
              <a:solidFill>
                <a:schemeClr val="tx1"/>
              </a:solidFill>
              <a:prstDash val="solid"/>
              <a:miter/>
              <a:headEnd type="none" w="med" len="med"/>
              <a:tailEnd type="none" w="med" len="med"/>
            </a:ln>
          </p:spPr>
          <p:txBody>
            <a:bodyPr lIns="92075" tIns="46038" rIns="92075" bIns="46038" anchor="ctr" anchorCtr="0"/>
            <a:p>
              <a:pPr defTabSz="762000" eaLnBrk="0" hangingPunct="0">
                <a:lnSpc>
                  <a:spcPct val="95000"/>
                </a:lnSpc>
              </a:pPr>
              <a:r>
                <a:rPr lang="zh-CN" altLang="en-US" sz="1800" b="1" i="1" dirty="0">
                  <a:solidFill>
                    <a:schemeClr val="bg1"/>
                  </a:solidFill>
                  <a:latin typeface="宋体" panose="02010600030101010101" pitchFamily="2" charset="-122"/>
                  <a:ea typeface="宋体" panose="02010600030101010101" pitchFamily="2" charset="-122"/>
                </a:rPr>
                <a:t>运行情况：</a:t>
              </a:r>
              <a:br>
                <a:rPr lang="zh-CN" altLang="en-US" sz="1800" b="1" i="1" dirty="0">
                  <a:solidFill>
                    <a:schemeClr val="bg1"/>
                  </a:solidFill>
                  <a:latin typeface="宋体" panose="02010600030101010101" pitchFamily="2" charset="-122"/>
                  <a:ea typeface="宋体" panose="02010600030101010101" pitchFamily="2" charset="-122"/>
                </a:rPr>
              </a:br>
              <a:r>
                <a:rPr lang="zh-CN" altLang="en-US" sz="1800" b="1" i="1" dirty="0">
                  <a:solidFill>
                    <a:schemeClr val="bg1"/>
                  </a:solidFill>
                  <a:latin typeface="宋体" panose="02010600030101010101" pitchFamily="2" charset="-122"/>
                  <a:ea typeface="宋体" panose="02010600030101010101" pitchFamily="2" charset="-122"/>
                </a:rPr>
                <a:t>输入：</a:t>
              </a:r>
              <a:r>
                <a:rPr lang="en-US" altLang="zh-CN" sz="1800" b="1" i="1" dirty="0">
                  <a:solidFill>
                    <a:schemeClr val="bg1"/>
                  </a:solidFill>
                  <a:latin typeface="宋体" panose="02010600030101010101" pitchFamily="2" charset="-122"/>
                  <a:ea typeface="宋体" panose="02010600030101010101" pitchFamily="2" charset="-122"/>
                </a:rPr>
                <a:t>3</a:t>
              </a:r>
              <a:r>
                <a:rPr lang="zh-CN" altLang="en-US" sz="1800" b="1" i="1" dirty="0">
                  <a:solidFill>
                    <a:schemeClr val="bg1"/>
                  </a:solidFill>
                  <a:latin typeface="宋体" panose="02010600030101010101" pitchFamily="2" charset="-122"/>
                  <a:ea typeface="宋体" panose="02010600030101010101" pitchFamily="2" charset="-122"/>
                </a:rPr>
                <a:t>，</a:t>
              </a:r>
              <a:r>
                <a:rPr lang="en-US" altLang="zh-CN" sz="1800" b="1" i="1" dirty="0">
                  <a:solidFill>
                    <a:schemeClr val="bg1"/>
                  </a:solidFill>
                  <a:latin typeface="宋体" panose="02010600030101010101" pitchFamily="2" charset="-122"/>
                  <a:ea typeface="宋体" panose="02010600030101010101" pitchFamily="2" charset="-122"/>
                </a:rPr>
                <a:t>4</a:t>
              </a:r>
              <a:r>
                <a:rPr lang="zh-CN" altLang="en-US" sz="1800" b="1" i="1" dirty="0">
                  <a:solidFill>
                    <a:schemeClr val="bg1"/>
                  </a:solidFill>
                  <a:latin typeface="宋体" panose="02010600030101010101" pitchFamily="2" charset="-122"/>
                  <a:ea typeface="宋体" panose="02010600030101010101" pitchFamily="2" charset="-122"/>
                </a:rPr>
                <a:t>，</a:t>
              </a:r>
              <a:r>
                <a:rPr lang="en-US" altLang="zh-CN" sz="1800" b="1" i="1" dirty="0">
                  <a:solidFill>
                    <a:schemeClr val="bg1"/>
                  </a:solidFill>
                  <a:latin typeface="宋体" panose="02010600030101010101" pitchFamily="2" charset="-122"/>
                  <a:ea typeface="宋体" panose="02010600030101010101" pitchFamily="2" charset="-122"/>
                </a:rPr>
                <a:t>6</a:t>
              </a:r>
              <a:br>
                <a:rPr lang="en-US" altLang="zh-CN" sz="1800" b="1" i="1" dirty="0">
                  <a:solidFill>
                    <a:schemeClr val="bg1"/>
                  </a:solidFill>
                  <a:latin typeface="宋体" panose="02010600030101010101" pitchFamily="2" charset="-122"/>
                  <a:ea typeface="宋体" panose="02010600030101010101" pitchFamily="2" charset="-122"/>
                </a:rPr>
              </a:br>
              <a:r>
                <a:rPr lang="zh-CN" altLang="en-US" sz="1800" b="1" i="1" dirty="0">
                  <a:solidFill>
                    <a:schemeClr val="bg1"/>
                  </a:solidFill>
                  <a:latin typeface="宋体" panose="02010600030101010101" pitchFamily="2" charset="-122"/>
                  <a:ea typeface="宋体" panose="02010600030101010101" pitchFamily="2" charset="-122"/>
                </a:rPr>
                <a:t>输出：</a:t>
              </a:r>
              <a:endParaRPr lang="zh-CN" altLang="en-US" sz="1800" b="1" i="1" dirty="0">
                <a:solidFill>
                  <a:schemeClr val="bg1"/>
                </a:solidFill>
                <a:latin typeface="宋体" panose="02010600030101010101" pitchFamily="2" charset="-122"/>
                <a:ea typeface="宋体" panose="02010600030101010101" pitchFamily="2" charset="-122"/>
              </a:endParaRPr>
            </a:p>
            <a:p>
              <a:pPr defTabSz="762000" eaLnBrk="0" hangingPunct="0">
                <a:lnSpc>
                  <a:spcPct val="95000"/>
                </a:lnSpc>
              </a:pPr>
              <a:r>
                <a:rPr lang="en-US" altLang="zh-CN" sz="1800" b="1" i="1" dirty="0">
                  <a:solidFill>
                    <a:schemeClr val="bg1"/>
                  </a:solidFill>
                  <a:latin typeface="宋体" panose="02010600030101010101" pitchFamily="2" charset="-122"/>
                  <a:ea typeface="宋体" panose="02010600030101010101" pitchFamily="2" charset="-122"/>
                </a:rPr>
                <a:t>a=   3.00,  b=   4.00,  c=   6.00,  s=   6.50</a:t>
              </a:r>
              <a:br>
                <a:rPr lang="en-US" altLang="zh-CN" sz="1800" b="1" i="1" dirty="0">
                  <a:solidFill>
                    <a:schemeClr val="bg1"/>
                  </a:solidFill>
                  <a:latin typeface="宋体" panose="02010600030101010101" pitchFamily="2" charset="-122"/>
                  <a:ea typeface="宋体" panose="02010600030101010101" pitchFamily="2" charset="-122"/>
                </a:rPr>
              </a:br>
              <a:r>
                <a:rPr lang="en-US" altLang="zh-CN" sz="1800" b="1" i="1" dirty="0">
                  <a:solidFill>
                    <a:schemeClr val="bg1"/>
                  </a:solidFill>
                  <a:latin typeface="宋体" panose="02010600030101010101" pitchFamily="2" charset="-122"/>
                  <a:ea typeface="宋体" panose="02010600030101010101" pitchFamily="2" charset="-122"/>
                </a:rPr>
                <a:t>area=   5.33</a:t>
              </a:r>
              <a:endParaRPr lang="en-US" altLang="zh-CN" sz="1800" b="1" i="1" dirty="0">
                <a:solidFill>
                  <a:schemeClr val="bg1"/>
                </a:solidFill>
                <a:latin typeface="楷体_GB2312" pitchFamily="49" charset="-122"/>
                <a:ea typeface="楷体_GB2312" pitchFamily="49" charset="-122"/>
              </a:endParaRPr>
            </a:p>
          </p:txBody>
        </p:sp>
        <p:sp>
          <p:nvSpPr>
            <p:cNvPr id="91140" name="Line 7"/>
            <p:cNvSpPr/>
            <p:nvPr/>
          </p:nvSpPr>
          <p:spPr>
            <a:xfrm flipH="1">
              <a:off x="3243" y="1071"/>
              <a:ext cx="86" cy="135"/>
            </a:xfrm>
            <a:prstGeom prst="line">
              <a:avLst/>
            </a:prstGeom>
            <a:ln w="12700" cap="flat" cmpd="sng">
              <a:solidFill>
                <a:schemeClr val="bg1"/>
              </a:solidFill>
              <a:prstDash val="solid"/>
              <a:round/>
              <a:headEnd type="none" w="med" len="med"/>
              <a:tailEnd type="triangle" w="med" len="med"/>
            </a:ln>
          </p:spPr>
        </p:sp>
      </p:grpSp>
      <p:sp>
        <p:nvSpPr>
          <p:cNvPr id="91141" name="Rectangle 4"/>
          <p:cNvSpPr/>
          <p:nvPr/>
        </p:nvSpPr>
        <p:spPr>
          <a:xfrm>
            <a:off x="0" y="1341438"/>
            <a:ext cx="3276600" cy="641350"/>
          </a:xfrm>
          <a:prstGeom prst="rect">
            <a:avLst/>
          </a:prstGeom>
          <a:noFill/>
          <a:ln w="12700">
            <a:noFill/>
          </a:ln>
        </p:spPr>
        <p:txBody>
          <a:bodyPr anchor="ctr" anchorCtr="0">
            <a:spAutoFit/>
          </a:bodyPr>
          <a:p>
            <a:r>
              <a:rPr lang="zh-CN" altLang="en-US" sz="3600" dirty="0">
                <a:latin typeface="Times New Roman" panose="02020603050405020304" pitchFamily="18" charset="0"/>
                <a:ea typeface="黑体" panose="02010609060101010101" pitchFamily="49" charset="-122"/>
              </a:rPr>
              <a:t>（</a:t>
            </a:r>
            <a:r>
              <a:rPr lang="en-US" altLang="zh-CN" sz="3600" dirty="0">
                <a:latin typeface="Times New Roman" panose="02020603050405020304" pitchFamily="18" charset="0"/>
                <a:ea typeface="黑体" panose="02010609060101010101" pitchFamily="49" charset="-122"/>
              </a:rPr>
              <a:t>4</a:t>
            </a:r>
            <a:r>
              <a:rPr lang="zh-CN" altLang="en-US" sz="3600" dirty="0">
                <a:latin typeface="Times New Roman" panose="02020603050405020304" pitchFamily="18" charset="0"/>
                <a:ea typeface="黑体" panose="02010609060101010101" pitchFamily="49" charset="-122"/>
              </a:rPr>
              <a:t>）上机调试</a:t>
            </a:r>
            <a:endParaRPr lang="zh-CN" altLang="en-US" sz="3600" dirty="0">
              <a:latin typeface="黑体" panose="02010609060101010101" pitchFamily="49" charset="-122"/>
              <a:ea typeface="Times New Roman" panose="02020603050405020304" pitchFamily="18" charset="0"/>
            </a:endParaRPr>
          </a:p>
        </p:txBody>
      </p:sp>
      <p:sp>
        <p:nvSpPr>
          <p:cNvPr id="91142" name="Rectangle 2"/>
          <p:cNvSpPr/>
          <p:nvPr/>
        </p:nvSpPr>
        <p:spPr>
          <a:xfrm>
            <a:off x="2484438" y="260350"/>
            <a:ext cx="6324600" cy="533400"/>
          </a:xfrm>
          <a:prstGeom prst="rect">
            <a:avLst/>
          </a:prstGeom>
          <a:noFill/>
          <a:ln w="9525">
            <a:noFill/>
          </a:ln>
        </p:spPr>
        <p:txBody>
          <a:bodyPr anchor="ctr" anchorCtr="0"/>
          <a:p>
            <a:pPr algn="r" eaLnBrk="0" hangingPunct="0"/>
            <a:r>
              <a:rPr lang="zh-CN" altLang="en-US" sz="4000" dirty="0">
                <a:solidFill>
                  <a:schemeClr val="bg1"/>
                </a:solidFill>
                <a:latin typeface="Arial" panose="020B0604020202020204" pitchFamily="34" charset="0"/>
                <a:ea typeface="黑体" panose="02010609060101010101" pitchFamily="49" charset="-122"/>
              </a:rPr>
              <a:t>顺序程序设计举例</a:t>
            </a:r>
            <a:endParaRPr lang="zh-CN" altLang="en-US" sz="40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4"/>
          <p:cNvSpPr/>
          <p:nvPr/>
        </p:nvSpPr>
        <p:spPr>
          <a:xfrm>
            <a:off x="1187450" y="2924175"/>
            <a:ext cx="4824413" cy="641350"/>
          </a:xfrm>
          <a:prstGeom prst="rect">
            <a:avLst/>
          </a:prstGeom>
          <a:noFill/>
          <a:ln w="12700">
            <a:noFill/>
          </a:ln>
        </p:spPr>
        <p:txBody>
          <a:bodyPr anchor="ctr" anchorCtr="0">
            <a:spAutoFit/>
          </a:bodyPr>
          <a:p>
            <a:r>
              <a:rPr lang="zh-CN" altLang="en-US" sz="3600" dirty="0">
                <a:latin typeface="Times New Roman" panose="02020603050405020304" pitchFamily="18" charset="0"/>
                <a:ea typeface="黑体" panose="02010609060101010101" pitchFamily="49" charset="-122"/>
              </a:rPr>
              <a:t>（</a:t>
            </a:r>
            <a:r>
              <a:rPr lang="en-US" altLang="zh-CN" sz="3600" dirty="0">
                <a:latin typeface="Times New Roman" panose="02020603050405020304" pitchFamily="18" charset="0"/>
                <a:ea typeface="黑体" panose="02010609060101010101" pitchFamily="49" charset="-122"/>
              </a:rPr>
              <a:t>5</a:t>
            </a:r>
            <a:r>
              <a:rPr lang="zh-CN" altLang="en-US" sz="3600" dirty="0">
                <a:latin typeface="Times New Roman" panose="02020603050405020304" pitchFamily="18" charset="0"/>
                <a:ea typeface="黑体" panose="02010609060101010101" pitchFamily="49" charset="-122"/>
              </a:rPr>
              <a:t>）第三方测试</a:t>
            </a:r>
            <a:endParaRPr lang="zh-CN" altLang="en-US" sz="3600" dirty="0">
              <a:latin typeface="黑体" panose="02010609060101010101" pitchFamily="49" charset="-122"/>
              <a:ea typeface="Times New Roman" panose="02020603050405020304" pitchFamily="18" charset="0"/>
            </a:endParaRPr>
          </a:p>
        </p:txBody>
      </p:sp>
      <p:sp>
        <p:nvSpPr>
          <p:cNvPr id="92162" name="Rectangle 2"/>
          <p:cNvSpPr/>
          <p:nvPr/>
        </p:nvSpPr>
        <p:spPr>
          <a:xfrm>
            <a:off x="2484438" y="260350"/>
            <a:ext cx="6324600" cy="533400"/>
          </a:xfrm>
          <a:prstGeom prst="rect">
            <a:avLst/>
          </a:prstGeom>
          <a:noFill/>
          <a:ln w="9525">
            <a:noFill/>
          </a:ln>
        </p:spPr>
        <p:txBody>
          <a:bodyPr anchor="ctr" anchorCtr="0"/>
          <a:p>
            <a:pPr algn="r" eaLnBrk="0" hangingPunct="0"/>
            <a:r>
              <a:rPr lang="zh-CN" altLang="en-US" sz="4000" dirty="0">
                <a:solidFill>
                  <a:schemeClr val="bg1"/>
                </a:solidFill>
                <a:latin typeface="Arial" panose="020B0604020202020204" pitchFamily="34" charset="0"/>
                <a:ea typeface="黑体" panose="02010609060101010101" pitchFamily="49" charset="-122"/>
              </a:rPr>
              <a:t>顺序程序设计举例</a:t>
            </a:r>
            <a:endParaRPr lang="zh-CN" altLang="en-US" sz="40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日期占位符 3"/>
          <p:cNvSpPr txBox="1">
            <a:spLocks noGrp="1"/>
          </p:cNvSpPr>
          <p:nvPr/>
        </p:nvSpPr>
        <p:spPr>
          <a:xfrm>
            <a:off x="457200" y="6521450"/>
            <a:ext cx="2133600" cy="244475"/>
          </a:xfrm>
          <a:prstGeom prst="rect">
            <a:avLst/>
          </a:prstGeom>
          <a:noFill/>
          <a:ln w="9525">
            <a:noFill/>
          </a:ln>
        </p:spPr>
        <p:txBody>
          <a:bodyPr anchor="t" anchorCtr="0"/>
          <a:p>
            <a:pPr algn="ctr"/>
            <a:fld id="{BB962C8B-B14F-4D97-AF65-F5344CB8AC3E}" type="datetime4">
              <a:rPr lang="en-US" altLang="zh-CN" sz="1400" dirty="0">
                <a:solidFill>
                  <a:schemeClr val="accent1"/>
                </a:solidFill>
                <a:latin typeface="Times New Roman" panose="02020603050405020304" pitchFamily="18" charset="0"/>
                <a:ea typeface="宋体" panose="02010600030101010101" pitchFamily="2" charset="-122"/>
              </a:rPr>
            </a:fld>
            <a:endParaRPr lang="en-US" altLang="zh-CN" sz="1400" dirty="0">
              <a:solidFill>
                <a:schemeClr val="accent1"/>
              </a:solidFill>
              <a:latin typeface="Times New Roman" panose="02020603050405020304" pitchFamily="18" charset="0"/>
              <a:ea typeface="宋体" panose="02010600030101010101" pitchFamily="2" charset="-122"/>
            </a:endParaRPr>
          </a:p>
        </p:txBody>
      </p:sp>
      <p:sp>
        <p:nvSpPr>
          <p:cNvPr id="93186" name="Rectangle 3"/>
          <p:cNvSpPr>
            <a:spLocks noGrp="1"/>
          </p:cNvSpPr>
          <p:nvPr>
            <p:ph type="body"/>
          </p:nvPr>
        </p:nvSpPr>
        <p:spPr>
          <a:xfrm>
            <a:off x="468313" y="1484313"/>
            <a:ext cx="8675687" cy="5099050"/>
          </a:xfrm>
        </p:spPr>
        <p:txBody>
          <a:bodyPr vert="horz" wrap="square" lIns="91440" tIns="45720" rIns="91440" bIns="45720" anchor="t" anchorCtr="0"/>
          <a:p>
            <a:pPr eaLnBrk="1" hangingPunct="1">
              <a:lnSpc>
                <a:spcPct val="90000"/>
              </a:lnSpc>
            </a:pPr>
            <a:r>
              <a:rPr lang="en-US" altLang="zh-CN" b="1" dirty="0">
                <a:latin typeface="Times New Roman" panose="02020603050405020304" pitchFamily="18" charset="0"/>
              </a:rPr>
              <a:t>C</a:t>
            </a:r>
            <a:r>
              <a:rPr lang="zh-CN" altLang="en-US" b="1" dirty="0">
                <a:latin typeface="Times New Roman" panose="02020603050405020304" pitchFamily="18" charset="0"/>
              </a:rPr>
              <a:t>语言的构成体系总览</a:t>
            </a:r>
            <a:endParaRPr lang="zh-CN" altLang="en-US" b="1" dirty="0">
              <a:latin typeface="Times New Roman" panose="02020603050405020304" pitchFamily="18" charset="0"/>
            </a:endParaRPr>
          </a:p>
          <a:p>
            <a:pPr lvl="1" eaLnBrk="1" hangingPunct="1">
              <a:lnSpc>
                <a:spcPct val="90000"/>
              </a:lnSpc>
            </a:pPr>
            <a:r>
              <a:rPr lang="zh-CN" altLang="en-US" b="1" dirty="0">
                <a:latin typeface="Times New Roman" panose="02020603050405020304" pitchFamily="18" charset="0"/>
              </a:rPr>
              <a:t>数据类型（数据结构</a:t>
            </a:r>
            <a:r>
              <a:rPr lang="en-US" altLang="zh-CN" b="1" dirty="0">
                <a:latin typeface="Times New Roman" panose="02020603050405020304" pitchFamily="18" charset="0"/>
              </a:rPr>
              <a:t>+</a:t>
            </a:r>
            <a:r>
              <a:rPr lang="zh-CN" altLang="en-US" b="1" dirty="0">
                <a:latin typeface="Times New Roman" panose="02020603050405020304" pitchFamily="18" charset="0"/>
              </a:rPr>
              <a:t>运算）</a:t>
            </a:r>
            <a:endParaRPr lang="zh-CN" altLang="en-US" b="1" dirty="0">
              <a:latin typeface="Times New Roman" panose="02020603050405020304" pitchFamily="18" charset="0"/>
            </a:endParaRPr>
          </a:p>
          <a:p>
            <a:pPr lvl="2" eaLnBrk="1" hangingPunct="1">
              <a:lnSpc>
                <a:spcPct val="90000"/>
              </a:lnSpc>
            </a:pPr>
            <a:r>
              <a:rPr lang="zh-CN" altLang="en-US" sz="2800" b="1" dirty="0">
                <a:solidFill>
                  <a:srgbClr val="C00000"/>
                </a:solidFill>
                <a:latin typeface="Times New Roman" panose="02020603050405020304" pitchFamily="18" charset="0"/>
              </a:rPr>
              <a:t>基本数据类型：整型、实型、字符型等</a:t>
            </a:r>
            <a:endParaRPr lang="zh-CN" altLang="en-US" sz="2800" b="1" dirty="0">
              <a:solidFill>
                <a:srgbClr val="C00000"/>
              </a:solidFill>
              <a:latin typeface="Times New Roman" panose="02020603050405020304" pitchFamily="18" charset="0"/>
            </a:endParaRPr>
          </a:p>
          <a:p>
            <a:pPr lvl="2" eaLnBrk="1" hangingPunct="1">
              <a:lnSpc>
                <a:spcPct val="90000"/>
              </a:lnSpc>
            </a:pPr>
            <a:r>
              <a:rPr lang="zh-CN" altLang="en-US" b="1" dirty="0">
                <a:latin typeface="Times New Roman" panose="02020603050405020304" pitchFamily="18" charset="0"/>
              </a:rPr>
              <a:t>复杂数据类型：数组、指针、结构体、联合体等</a:t>
            </a:r>
            <a:endParaRPr lang="zh-CN" altLang="en-US" b="1" dirty="0">
              <a:latin typeface="Times New Roman" panose="02020603050405020304" pitchFamily="18" charset="0"/>
            </a:endParaRPr>
          </a:p>
          <a:p>
            <a:pPr lvl="2" eaLnBrk="1" hangingPunct="1">
              <a:lnSpc>
                <a:spcPct val="90000"/>
              </a:lnSpc>
            </a:pPr>
            <a:r>
              <a:rPr lang="zh-CN" altLang="en-US" sz="2800" b="1" dirty="0">
                <a:solidFill>
                  <a:srgbClr val="C00000"/>
                </a:solidFill>
                <a:latin typeface="Times New Roman" panose="02020603050405020304" pitchFamily="18" charset="0"/>
              </a:rPr>
              <a:t>运算符</a:t>
            </a:r>
            <a:endParaRPr lang="zh-CN" altLang="en-US" sz="2800" b="1" dirty="0">
              <a:solidFill>
                <a:srgbClr val="C00000"/>
              </a:solidFill>
              <a:latin typeface="Times New Roman" panose="02020603050405020304" pitchFamily="18" charset="0"/>
            </a:endParaRPr>
          </a:p>
          <a:p>
            <a:pPr lvl="1" eaLnBrk="1" hangingPunct="1">
              <a:lnSpc>
                <a:spcPct val="90000"/>
              </a:lnSpc>
            </a:pPr>
            <a:r>
              <a:rPr lang="zh-CN" altLang="en-US" b="1" dirty="0">
                <a:latin typeface="Times New Roman" panose="02020603050405020304" pitchFamily="18" charset="0"/>
              </a:rPr>
              <a:t>语句（描述和控制操作步骤）</a:t>
            </a:r>
            <a:endParaRPr lang="zh-CN" altLang="en-US" b="1" dirty="0">
              <a:latin typeface="Times New Roman" panose="02020603050405020304" pitchFamily="18" charset="0"/>
            </a:endParaRPr>
          </a:p>
          <a:p>
            <a:pPr lvl="2" eaLnBrk="1" hangingPunct="1">
              <a:lnSpc>
                <a:spcPct val="90000"/>
              </a:lnSpc>
            </a:pPr>
            <a:r>
              <a:rPr lang="zh-CN" altLang="en-US" b="1" dirty="0">
                <a:latin typeface="Times New Roman" panose="02020603050405020304" pitchFamily="18" charset="0"/>
              </a:rPr>
              <a:t>支持结构化程序设计</a:t>
            </a:r>
            <a:endParaRPr lang="zh-CN" altLang="en-US" b="1" dirty="0">
              <a:latin typeface="Times New Roman" panose="02020603050405020304" pitchFamily="18" charset="0"/>
            </a:endParaRPr>
          </a:p>
          <a:p>
            <a:pPr lvl="3" eaLnBrk="1" hangingPunct="1">
              <a:lnSpc>
                <a:spcPct val="90000"/>
              </a:lnSpc>
            </a:pPr>
            <a:r>
              <a:rPr lang="zh-CN" altLang="en-US" b="1" dirty="0">
                <a:latin typeface="Times New Roman" panose="02020603050405020304" pitchFamily="18" charset="0"/>
              </a:rPr>
              <a:t>即</a:t>
            </a:r>
            <a:r>
              <a:rPr lang="en-US" altLang="zh-CN" b="1" dirty="0">
                <a:latin typeface="Times New Roman" panose="02020603050405020304" pitchFamily="18" charset="0"/>
              </a:rPr>
              <a:t>C</a:t>
            </a:r>
            <a:r>
              <a:rPr lang="zh-CN" altLang="en-US" b="1" dirty="0">
                <a:latin typeface="Times New Roman" panose="02020603050405020304" pitchFamily="18" charset="0"/>
              </a:rPr>
              <a:t>语言要有相应的语句来支持</a:t>
            </a:r>
            <a:r>
              <a:rPr lang="zh-CN" altLang="en-US" sz="3200" b="1" dirty="0">
                <a:solidFill>
                  <a:srgbClr val="CC0000"/>
                </a:solidFill>
                <a:latin typeface="Times New Roman" panose="02020603050405020304" pitchFamily="18" charset="0"/>
              </a:rPr>
              <a:t>顺序</a:t>
            </a:r>
            <a:r>
              <a:rPr lang="zh-CN" altLang="en-US" b="1" dirty="0">
                <a:latin typeface="Times New Roman" panose="02020603050405020304" pitchFamily="18" charset="0"/>
              </a:rPr>
              <a:t>、分支和循环结构</a:t>
            </a:r>
            <a:endParaRPr lang="zh-CN" altLang="en-US" b="1" dirty="0">
              <a:latin typeface="Times New Roman" panose="02020603050405020304" pitchFamily="18" charset="0"/>
            </a:endParaRPr>
          </a:p>
          <a:p>
            <a:pPr lvl="1" eaLnBrk="1" hangingPunct="1">
              <a:lnSpc>
                <a:spcPct val="90000"/>
              </a:lnSpc>
            </a:pPr>
            <a:r>
              <a:rPr lang="zh-CN" altLang="en-US" b="1" dirty="0">
                <a:latin typeface="Times New Roman" panose="02020603050405020304" pitchFamily="18" charset="0"/>
              </a:rPr>
              <a:t>函数</a:t>
            </a:r>
            <a:endParaRPr lang="zh-CN" altLang="en-US" b="1" dirty="0">
              <a:latin typeface="Times New Roman" panose="02020603050405020304" pitchFamily="18" charset="0"/>
            </a:endParaRPr>
          </a:p>
          <a:p>
            <a:pPr lvl="2" eaLnBrk="1" hangingPunct="1">
              <a:lnSpc>
                <a:spcPct val="90000"/>
              </a:lnSpc>
            </a:pPr>
            <a:r>
              <a:rPr lang="en-US" altLang="zh-CN" b="1" dirty="0">
                <a:latin typeface="Times New Roman" panose="02020603050405020304" pitchFamily="18" charset="0"/>
              </a:rPr>
              <a:t>C</a:t>
            </a:r>
            <a:r>
              <a:rPr lang="zh-CN" altLang="en-US" b="1" dirty="0">
                <a:latin typeface="Times New Roman" panose="02020603050405020304" pitchFamily="18" charset="0"/>
              </a:rPr>
              <a:t>程序由一系列函数组成</a:t>
            </a:r>
            <a:endParaRPr lang="zh-CN" altLang="en-US" b="1" dirty="0">
              <a:latin typeface="Times New Roman" panose="02020603050405020304" pitchFamily="18" charset="0"/>
            </a:endParaRPr>
          </a:p>
          <a:p>
            <a:pPr lvl="2" eaLnBrk="1" hangingPunct="1">
              <a:lnSpc>
                <a:spcPct val="90000"/>
              </a:lnSpc>
            </a:pPr>
            <a:r>
              <a:rPr lang="en-US" altLang="zh-CN" b="1" dirty="0">
                <a:latin typeface="Times New Roman" panose="02020603050405020304" pitchFamily="18" charset="0"/>
              </a:rPr>
              <a:t>C</a:t>
            </a:r>
            <a:r>
              <a:rPr lang="zh-CN" altLang="en-US" b="1" dirty="0">
                <a:latin typeface="Times New Roman" panose="02020603050405020304" pitchFamily="18" charset="0"/>
              </a:rPr>
              <a:t>程序运行的基本单元</a:t>
            </a:r>
            <a:endParaRPr lang="zh-CN" altLang="en-US" b="1" dirty="0">
              <a:latin typeface="Times New Roman" panose="02020603050405020304" pitchFamily="18" charset="0"/>
            </a:endParaRPr>
          </a:p>
        </p:txBody>
      </p:sp>
      <p:sp>
        <p:nvSpPr>
          <p:cNvPr id="93187" name="Rectangle 2"/>
          <p:cNvSpPr>
            <a:spLocks noGrp="1"/>
          </p:cNvSpPr>
          <p:nvPr>
            <p:ph type="title"/>
          </p:nvPr>
        </p:nvSpPr>
        <p:spPr>
          <a:xfrm>
            <a:off x="2627313" y="188913"/>
            <a:ext cx="6324600" cy="533400"/>
          </a:xfrm>
        </p:spPr>
        <p:txBody>
          <a:bodyPr vert="horz" wrap="square" lIns="91440" tIns="45720" rIns="91440" bIns="45720" anchor="ctr" anchorCtr="0"/>
          <a:p>
            <a:pPr eaLnBrk="1" hangingPunct="1"/>
            <a:r>
              <a:rPr lang="zh-CN" altLang="en-US" b="1" dirty="0">
                <a:latin typeface="黑体" panose="02010609060101010101" pitchFamily="49" charset="-122"/>
              </a:rPr>
              <a:t>第三章  总结</a:t>
            </a:r>
            <a:endParaRPr lang="zh-CN" altLang="en-US" b="1" dirty="0">
              <a:latin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3"/>
          <p:cNvSpPr>
            <a:spLocks noGrp="1"/>
          </p:cNvSpPr>
          <p:nvPr>
            <p:ph type="body"/>
          </p:nvPr>
        </p:nvSpPr>
        <p:spPr>
          <a:xfrm>
            <a:off x="612775" y="1628775"/>
            <a:ext cx="8255635" cy="4664710"/>
          </a:xfrm>
        </p:spPr>
        <p:txBody>
          <a:bodyPr vert="horz" wrap="square" lIns="91440" tIns="45720" rIns="91440" bIns="45720" anchor="t" anchorCtr="0"/>
          <a:p>
            <a:r>
              <a:rPr lang="zh-CN" altLang="en-US" b="1" dirty="0">
                <a:latin typeface="Times New Roman" panose="02020603050405020304" pitchFamily="18" charset="0"/>
              </a:rPr>
              <a:t>数据类型</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int</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float</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double</a:t>
            </a: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char</a:t>
            </a:r>
            <a:endParaRPr lang="en-US" altLang="zh-CN" b="1" dirty="0">
              <a:solidFill>
                <a:srgbClr val="FF0000"/>
              </a:solidFill>
              <a:latin typeface="Times New Roman" panose="02020603050405020304" pitchFamily="18" charset="0"/>
            </a:endParaRPr>
          </a:p>
          <a:p>
            <a:pPr lvl="1">
              <a:buNone/>
            </a:pPr>
            <a:endParaRPr lang="zh-CN" altLang="en-US" b="1" dirty="0">
              <a:latin typeface="Times New Roman" panose="02020603050405020304" pitchFamily="18" charset="0"/>
            </a:endParaRPr>
          </a:p>
          <a:p>
            <a:r>
              <a:rPr lang="zh-CN" altLang="en-US" b="1" dirty="0">
                <a:latin typeface="Times New Roman" panose="02020603050405020304" pitchFamily="18" charset="0"/>
              </a:rPr>
              <a:t>运算符： 如</a:t>
            </a:r>
            <a:r>
              <a:rPr lang="en-US" altLang="zh-CN" b="1" dirty="0">
                <a:solidFill>
                  <a:srgbClr val="FF0000"/>
                </a:solidFill>
                <a:latin typeface="Times New Roman" panose="02020603050405020304" pitchFamily="18" charset="0"/>
              </a:rPr>
              <a:t>++</a:t>
            </a:r>
            <a:r>
              <a:rPr lang="zh-CN" altLang="en-US" b="1" dirty="0">
                <a:latin typeface="Times New Roman" panose="02020603050405020304" pitchFamily="18" charset="0"/>
              </a:rPr>
              <a:t>、</a:t>
            </a:r>
            <a:r>
              <a:rPr lang="en-US" altLang="zh-CN" b="1" dirty="0">
                <a:solidFill>
                  <a:srgbClr val="FF0000"/>
                </a:solidFill>
                <a:latin typeface="Times New Roman" panose="02020603050405020304" pitchFamily="18" charset="0"/>
              </a:rPr>
              <a:t>--</a:t>
            </a:r>
            <a:endParaRPr lang="en-US" altLang="zh-CN" b="1" dirty="0">
              <a:solidFill>
                <a:srgbClr val="FF0000"/>
              </a:solidFill>
              <a:latin typeface="Times New Roman" panose="02020603050405020304" pitchFamily="18" charset="0"/>
            </a:endParaRPr>
          </a:p>
          <a:p>
            <a:pPr lvl="1"/>
            <a:r>
              <a:rPr lang="zh-CN" altLang="en-US" b="1" dirty="0">
                <a:latin typeface="Times New Roman" panose="02020603050405020304" pitchFamily="18" charset="0"/>
              </a:rPr>
              <a:t>优先级</a:t>
            </a:r>
            <a:endParaRPr lang="zh-CN" altLang="en-US" b="1" dirty="0">
              <a:latin typeface="Times New Roman" panose="02020603050405020304" pitchFamily="18" charset="0"/>
            </a:endParaRPr>
          </a:p>
          <a:p>
            <a:pPr lvl="1"/>
            <a:r>
              <a:rPr lang="zh-CN" altLang="en-US" b="1" dirty="0">
                <a:latin typeface="Times New Roman" panose="02020603050405020304" pitchFamily="18" charset="0"/>
              </a:rPr>
              <a:t>结合性</a:t>
            </a:r>
            <a:endParaRPr lang="zh-CN" altLang="en-US" b="1" dirty="0">
              <a:latin typeface="Times New Roman" panose="02020603050405020304" pitchFamily="18" charset="0"/>
            </a:endParaRPr>
          </a:p>
          <a:p>
            <a:endParaRPr lang="zh-CN" altLang="en-US" b="1" dirty="0">
              <a:latin typeface="Times New Roman" panose="02020603050405020304" pitchFamily="18" charset="0"/>
            </a:endParaRPr>
          </a:p>
          <a:p>
            <a:r>
              <a:rPr lang="zh-CN" altLang="en-US" b="1" dirty="0">
                <a:latin typeface="Times New Roman" panose="02020603050405020304" pitchFamily="18" charset="0"/>
              </a:rPr>
              <a:t>语句</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lvl="1"/>
            <a:r>
              <a:rPr lang="zh-CN" altLang="en-US" dirty="0">
                <a:latin typeface="Times New Roman" panose="02020603050405020304" pitchFamily="18" charset="0"/>
                <a:sym typeface="+mn-ea"/>
              </a:rPr>
              <a:t>分号“</a:t>
            </a:r>
            <a:r>
              <a:rPr lang="zh-CN" altLang="en-US" b="1" dirty="0">
                <a:solidFill>
                  <a:srgbClr val="FF0000"/>
                </a:solidFill>
                <a:latin typeface="Times New Roman" panose="02020603050405020304" pitchFamily="18" charset="0"/>
                <a:sym typeface="+mn-ea"/>
              </a:rPr>
              <a:t>；</a:t>
            </a:r>
            <a:r>
              <a:rPr lang="zh-CN" altLang="en-US" dirty="0">
                <a:latin typeface="Times New Roman" panose="02020603050405020304" pitchFamily="18" charset="0"/>
                <a:sym typeface="+mn-ea"/>
              </a:rPr>
              <a:t>”作为每条语句的结束符</a:t>
            </a:r>
            <a:endParaRPr lang="en-US" altLang="zh-CN" b="1" dirty="0">
              <a:solidFill>
                <a:srgbClr val="FF0000"/>
              </a:solidFill>
              <a:latin typeface="Times New Roman" panose="02020603050405020304" pitchFamily="18" charset="0"/>
            </a:endParaRPr>
          </a:p>
        </p:txBody>
      </p:sp>
      <p:pic>
        <p:nvPicPr>
          <p:cNvPr id="94210" name="Picture 4" descr="j0205466"/>
          <p:cNvPicPr>
            <a:picLocks noChangeAspect="1"/>
          </p:cNvPicPr>
          <p:nvPr/>
        </p:nvPicPr>
        <p:blipFill>
          <a:blip r:embed="rId1"/>
          <a:stretch>
            <a:fillRect/>
          </a:stretch>
        </p:blipFill>
        <p:spPr>
          <a:xfrm>
            <a:off x="7092315" y="3573145"/>
            <a:ext cx="1819275" cy="1809750"/>
          </a:xfrm>
          <a:prstGeom prst="rect">
            <a:avLst/>
          </a:prstGeom>
          <a:noFill/>
          <a:ln w="9525">
            <a:noFill/>
          </a:ln>
        </p:spPr>
      </p:pic>
      <p:sp>
        <p:nvSpPr>
          <p:cNvPr id="94211" name="Rectangle 2"/>
          <p:cNvSpPr/>
          <p:nvPr/>
        </p:nvSpPr>
        <p:spPr>
          <a:xfrm>
            <a:off x="2484438" y="260350"/>
            <a:ext cx="6324600" cy="533400"/>
          </a:xfrm>
          <a:prstGeom prst="rect">
            <a:avLst/>
          </a:prstGeom>
          <a:noFill/>
          <a:ln w="9525">
            <a:noFill/>
          </a:ln>
        </p:spPr>
        <p:txBody>
          <a:bodyPr anchor="ctr" anchorCtr="0"/>
          <a:p>
            <a:pPr algn="r"/>
            <a:r>
              <a:rPr lang="zh-CN" altLang="en-US" sz="4000" b="1" dirty="0">
                <a:solidFill>
                  <a:schemeClr val="bg1"/>
                </a:solidFill>
                <a:latin typeface="黑体" panose="02010609060101010101" pitchFamily="49" charset="-122"/>
                <a:ea typeface="黑体" panose="02010609060101010101" pitchFamily="49" charset="-122"/>
              </a:rPr>
              <a:t>第三章  总结</a:t>
            </a:r>
            <a:endParaRPr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3"/>
          <p:cNvSpPr>
            <a:spLocks noGrp="1"/>
          </p:cNvSpPr>
          <p:nvPr>
            <p:ph type="body"/>
          </p:nvPr>
        </p:nvSpPr>
        <p:spPr>
          <a:xfrm>
            <a:off x="0" y="1700213"/>
            <a:ext cx="8893175" cy="4560887"/>
          </a:xfrm>
        </p:spPr>
        <p:txBody>
          <a:bodyPr vert="horz" wrap="square" lIns="91440" tIns="45720" rIns="91440" bIns="45720" anchor="t" anchorCtr="0"/>
          <a:p>
            <a:pPr indent="817880">
              <a:buFontTx/>
              <a:buNone/>
            </a:pPr>
            <a:r>
              <a:rPr lang="en-US" altLang="zh-CN" dirty="0">
                <a:latin typeface="Times New Roman" panose="02020603050405020304" pitchFamily="18" charset="0"/>
              </a:rPr>
              <a:t>C</a:t>
            </a:r>
            <a:r>
              <a:rPr lang="zh-CN" altLang="en-US" dirty="0">
                <a:latin typeface="Times New Roman" panose="02020603050405020304" pitchFamily="18" charset="0"/>
              </a:rPr>
              <a:t>语言的输入和输出操作是由</a:t>
            </a:r>
            <a:r>
              <a:rPr lang="en-US" altLang="zh-CN" dirty="0">
                <a:latin typeface="Times New Roman" panose="02020603050405020304" pitchFamily="18" charset="0"/>
              </a:rPr>
              <a:t>C</a:t>
            </a:r>
            <a:r>
              <a:rPr lang="zh-CN" altLang="en-US" dirty="0">
                <a:latin typeface="Times New Roman" panose="02020603050405020304" pitchFamily="18" charset="0"/>
              </a:rPr>
              <a:t>函数库中的函数实现</a:t>
            </a:r>
            <a:endParaRPr lang="en-US" altLang="zh-CN" dirty="0">
              <a:latin typeface="Times New Roman" panose="02020603050405020304" pitchFamily="18" charset="0"/>
            </a:endParaRPr>
          </a:p>
          <a:p>
            <a:pPr indent="817880">
              <a:buFontTx/>
              <a:buNone/>
            </a:pPr>
            <a:endParaRPr lang="zh-CN" altLang="en-US" sz="2400" dirty="0">
              <a:latin typeface="Times New Roman" panose="02020603050405020304" pitchFamily="18" charset="0"/>
            </a:endParaRPr>
          </a:p>
          <a:p>
            <a:pPr indent="817880">
              <a:buFontTx/>
              <a:buNone/>
            </a:pPr>
            <a:r>
              <a:rPr lang="zh-CN" altLang="en-US" b="1" dirty="0">
                <a:latin typeface="Times New Roman" panose="02020603050405020304" pitchFamily="18" charset="0"/>
              </a:rPr>
              <a:t>例如</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indent="817880">
              <a:buFontTx/>
              <a:buNone/>
            </a:pPr>
            <a:r>
              <a:rPr lang="zh-CN" altLang="en-US" dirty="0">
                <a:latin typeface="Times New Roman" panose="02020603050405020304" pitchFamily="18" charset="0"/>
              </a:rPr>
              <a:t>    字符输入函数</a:t>
            </a:r>
            <a:r>
              <a:rPr lang="en-US" altLang="zh-CN" dirty="0">
                <a:latin typeface="Times New Roman" panose="02020603050405020304" pitchFamily="18" charset="0"/>
              </a:rPr>
              <a:t>:  </a:t>
            </a:r>
            <a:r>
              <a:rPr lang="en-US" altLang="zh-CN" b="1" dirty="0">
                <a:solidFill>
                  <a:srgbClr val="C00000"/>
                </a:solidFill>
                <a:latin typeface="Times New Roman" panose="02020603050405020304" pitchFamily="18" charset="0"/>
              </a:rPr>
              <a:t>getchar( )</a:t>
            </a:r>
            <a:endParaRPr lang="en-US" altLang="zh-CN" b="1" dirty="0">
              <a:solidFill>
                <a:srgbClr val="C00000"/>
              </a:solidFill>
              <a:latin typeface="Times New Roman" panose="02020603050405020304" pitchFamily="18" charset="0"/>
            </a:endParaRPr>
          </a:p>
          <a:p>
            <a:pPr indent="817880">
              <a:buFontTx/>
              <a:buNone/>
            </a:pPr>
            <a:r>
              <a:rPr lang="zh-CN" altLang="en-US" dirty="0">
                <a:latin typeface="Times New Roman" panose="02020603050405020304" pitchFamily="18" charset="0"/>
              </a:rPr>
              <a:t>    字符输出函数</a:t>
            </a:r>
            <a:r>
              <a:rPr lang="en-US" altLang="zh-CN" dirty="0">
                <a:latin typeface="Times New Roman" panose="02020603050405020304" pitchFamily="18" charset="0"/>
              </a:rPr>
              <a:t>:  </a:t>
            </a:r>
            <a:r>
              <a:rPr lang="en-US" altLang="zh-CN" b="1" dirty="0">
                <a:solidFill>
                  <a:srgbClr val="C00000"/>
                </a:solidFill>
                <a:latin typeface="Times New Roman" panose="02020603050405020304" pitchFamily="18" charset="0"/>
              </a:rPr>
              <a:t>putchar( )</a:t>
            </a:r>
            <a:endParaRPr lang="en-US" altLang="zh-CN" b="1" dirty="0">
              <a:solidFill>
                <a:srgbClr val="C00000"/>
              </a:solidFill>
              <a:latin typeface="Times New Roman" panose="02020603050405020304" pitchFamily="18" charset="0"/>
            </a:endParaRPr>
          </a:p>
          <a:p>
            <a:pPr indent="817880">
              <a:buFontTx/>
              <a:buNone/>
            </a:pPr>
            <a:r>
              <a:rPr lang="zh-CN" altLang="en-US" dirty="0">
                <a:latin typeface="Times New Roman" panose="02020603050405020304" pitchFamily="18" charset="0"/>
              </a:rPr>
              <a:t>    格式输入函数</a:t>
            </a:r>
            <a:r>
              <a:rPr lang="en-US" altLang="zh-CN" dirty="0">
                <a:latin typeface="Times New Roman" panose="02020603050405020304" pitchFamily="18" charset="0"/>
              </a:rPr>
              <a:t>:  </a:t>
            </a:r>
            <a:r>
              <a:rPr lang="en-US" altLang="zh-CN" b="1" dirty="0">
                <a:solidFill>
                  <a:srgbClr val="C00000"/>
                </a:solidFill>
                <a:latin typeface="Times New Roman" panose="02020603050405020304" pitchFamily="18" charset="0"/>
              </a:rPr>
              <a:t>scanf( )</a:t>
            </a:r>
            <a:endParaRPr lang="en-US" altLang="zh-CN" b="1" dirty="0">
              <a:solidFill>
                <a:srgbClr val="C00000"/>
              </a:solidFill>
              <a:latin typeface="Times New Roman" panose="02020603050405020304" pitchFamily="18" charset="0"/>
            </a:endParaRPr>
          </a:p>
          <a:p>
            <a:pPr indent="817880">
              <a:buFontTx/>
              <a:buNone/>
            </a:pPr>
            <a:r>
              <a:rPr lang="zh-CN" altLang="en-US" dirty="0">
                <a:latin typeface="Times New Roman" panose="02020603050405020304" pitchFamily="18" charset="0"/>
              </a:rPr>
              <a:t>    格式输出函数</a:t>
            </a:r>
            <a:r>
              <a:rPr lang="en-US" altLang="zh-CN" dirty="0">
                <a:latin typeface="Times New Roman" panose="02020603050405020304" pitchFamily="18" charset="0"/>
              </a:rPr>
              <a:t>:  </a:t>
            </a:r>
            <a:r>
              <a:rPr lang="en-US" altLang="zh-CN" b="1" dirty="0">
                <a:solidFill>
                  <a:srgbClr val="C00000"/>
                </a:solidFill>
                <a:latin typeface="Times New Roman" panose="02020603050405020304" pitchFamily="18" charset="0"/>
              </a:rPr>
              <a:t>printf( )</a:t>
            </a:r>
            <a:endParaRPr lang="en-US" altLang="zh-CN" b="1" dirty="0">
              <a:solidFill>
                <a:srgbClr val="C00000"/>
              </a:solidFill>
              <a:latin typeface="Times New Roman" panose="02020603050405020304" pitchFamily="18" charset="0"/>
              <a:ea typeface="Times New Roman" panose="02020603050405020304" pitchFamily="18" charset="0"/>
            </a:endParaRPr>
          </a:p>
        </p:txBody>
      </p:sp>
      <p:sp>
        <p:nvSpPr>
          <p:cNvPr id="95234" name="Rectangle 2"/>
          <p:cNvSpPr/>
          <p:nvPr/>
        </p:nvSpPr>
        <p:spPr>
          <a:xfrm>
            <a:off x="2411413" y="260350"/>
            <a:ext cx="6324600" cy="533400"/>
          </a:xfrm>
          <a:prstGeom prst="rect">
            <a:avLst/>
          </a:prstGeom>
          <a:noFill/>
          <a:ln w="9525">
            <a:noFill/>
          </a:ln>
        </p:spPr>
        <p:txBody>
          <a:bodyPr anchor="ctr" anchorCtr="0"/>
          <a:p>
            <a:pPr algn="r"/>
            <a:r>
              <a:rPr lang="zh-CN" altLang="en-US" sz="4000" b="1" dirty="0">
                <a:solidFill>
                  <a:schemeClr val="bg1"/>
                </a:solidFill>
                <a:latin typeface="黑体" panose="02010609060101010101" pitchFamily="49" charset="-122"/>
                <a:ea typeface="黑体" panose="02010609060101010101" pitchFamily="49" charset="-122"/>
              </a:rPr>
              <a:t>第三章  总结</a:t>
            </a:r>
            <a:endParaRPr lang="zh-CN" altLang="en-US"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title"/>
          </p:nvPr>
        </p:nvSpPr>
        <p:spPr>
          <a:xfrm>
            <a:off x="628650" y="0"/>
            <a:ext cx="8229600" cy="1143000"/>
          </a:xfrm>
        </p:spPr>
        <p:txBody>
          <a:bodyPr vert="horz" wrap="square" lIns="91440" tIns="45720" rIns="91440" bIns="45720" anchor="ctr" anchorCtr="0"/>
          <a:p>
            <a:pPr eaLnBrk="1" hangingPunct="1"/>
            <a:r>
              <a:rPr lang="zh-CN" altLang="en-US" dirty="0"/>
              <a:t>实践出真知</a:t>
            </a:r>
            <a:endParaRPr lang="zh-CN" altLang="en-US" dirty="0"/>
          </a:p>
        </p:txBody>
      </p:sp>
      <p:sp>
        <p:nvSpPr>
          <p:cNvPr id="3" name="竖排文字占位符 2"/>
          <p:cNvSpPr>
            <a:spLocks noGrp="1"/>
          </p:cNvSpPr>
          <p:nvPr>
            <p:ph type="body" orient="vert" idx="1"/>
          </p:nvPr>
        </p:nvSpPr>
        <p:spPr>
          <a:xfrm>
            <a:off x="742950" y="1614488"/>
            <a:ext cx="3186113" cy="4386263"/>
          </a:xfrm>
        </p:spPr>
        <p:txBody>
          <a:bodyPr vert="eaVert" wrap="square" lIns="91440" tIns="45720" rIns="91440" bIns="45720" numCol="1" anchor="t" anchorCtr="0" compatLnSpc="1">
            <a:normAutofit fontScale="92500" lnSpcReduction="10000"/>
          </a:bodyPr>
          <a:lstStyle/>
          <a:p>
            <a:pPr marL="365760" marR="0" lvl="0" indent="-255905" algn="l" defTabSz="914400" rtl="0" eaLnBrk="1" fontAlgn="auto" latinLnBrk="0" hangingPunct="1">
              <a:lnSpc>
                <a:spcPct val="100000"/>
              </a:lnSpc>
              <a:spcBef>
                <a:spcPct val="20000"/>
              </a:spcBef>
              <a:spcAft>
                <a:spcPts val="0"/>
              </a:spcAft>
              <a:buClr>
                <a:schemeClr val="accent3"/>
              </a:buClr>
              <a:buSzTx/>
              <a:buFont typeface="Wingdings 3" panose="05040102010807070707"/>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冬夜读书示子聿</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65760" marR="0" lvl="0" indent="-255905" algn="r" defTabSz="914400" rtl="0" eaLnBrk="1" fontAlgn="auto" latinLnBrk="0" hangingPunct="1">
              <a:lnSpc>
                <a:spcPct val="100000"/>
              </a:lnSpc>
              <a:spcBef>
                <a:spcPct val="20000"/>
              </a:spcBef>
              <a:spcAft>
                <a:spcPts val="0"/>
              </a:spcAft>
              <a:buClr>
                <a:schemeClr val="accent3"/>
              </a:buClr>
              <a:buSzTx/>
              <a:buFont typeface="Wingdings 3" panose="05040102010807070707"/>
              <a:buNone/>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 宋</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陆游</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899795" marR="0" lvl="0" indent="-255905" algn="l" defTabSz="914400" rtl="0" eaLnBrk="1" fontAlgn="auto" latinLnBrk="0" hangingPunct="1">
              <a:lnSpc>
                <a:spcPct val="100000"/>
              </a:lnSpc>
              <a:spcBef>
                <a:spcPct val="20000"/>
              </a:spcBef>
              <a:spcAft>
                <a:spcPts val="0"/>
              </a:spcAft>
              <a:buClr>
                <a:schemeClr val="accent3"/>
              </a:buClr>
              <a:buSzTx/>
              <a:buFont typeface="Wingdings 3" panose="05040102010807070707"/>
              <a:buNone/>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古人学问无遗力</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899795" marR="0" lvl="0" indent="-255905" algn="l" defTabSz="914400" rtl="0" eaLnBrk="1" fontAlgn="auto" latinLnBrk="0" hangingPunct="1">
              <a:lnSpc>
                <a:spcPct val="100000"/>
              </a:lnSpc>
              <a:spcBef>
                <a:spcPct val="20000"/>
              </a:spcBef>
              <a:spcAft>
                <a:spcPts val="0"/>
              </a:spcAft>
              <a:buClr>
                <a:schemeClr val="accent3"/>
              </a:buClr>
              <a:buSzTx/>
              <a:buFont typeface="Wingdings 3" panose="05040102010807070707"/>
              <a:buNone/>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少壮工夫老始成。 </a:t>
            </a: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899795" marR="0" lvl="0" indent="-255905" algn="l" defTabSz="914400" rtl="0" eaLnBrk="1" fontAlgn="auto" latinLnBrk="0" hangingPunct="1">
              <a:lnSpc>
                <a:spcPct val="100000"/>
              </a:lnSpc>
              <a:spcBef>
                <a:spcPct val="20000"/>
              </a:spcBef>
              <a:spcAft>
                <a:spcPts val="0"/>
              </a:spcAft>
              <a:buClr>
                <a:schemeClr val="accent3"/>
              </a:buClr>
              <a:buSzTx/>
              <a:buFont typeface="Wingdings 3" panose="05040102010807070707"/>
              <a:buNone/>
              <a:defRPr/>
            </a:pPr>
            <a:r>
              <a:rPr kumimoji="0" lang="zh-CN" altLang="en-US" sz="3200" b="1" i="0" u="none" strike="noStrike" kern="0" cap="none" spc="0" normalizeH="0" baseline="0" noProof="0" dirty="0" smtClean="0">
                <a:ln>
                  <a:noFill/>
                </a:ln>
                <a:solidFill>
                  <a:srgbClr val="FF0000"/>
                </a:solidFill>
                <a:effectLst/>
                <a:uLnTx/>
                <a:uFillTx/>
                <a:latin typeface="+mn-lt"/>
                <a:ea typeface="+mn-ea"/>
                <a:cs typeface="+mn-cs"/>
              </a:rPr>
              <a:t>纸上得来终觉浅</a:t>
            </a:r>
            <a:r>
              <a:rPr kumimoji="0" lang="en-US" altLang="zh-CN" sz="3200" b="1" i="0" u="none" strike="noStrike" kern="0" cap="none" spc="0" normalizeH="0" baseline="0" noProof="0" dirty="0" smtClean="0">
                <a:ln>
                  <a:noFill/>
                </a:ln>
                <a:solidFill>
                  <a:srgbClr val="FF0000"/>
                </a:solidFill>
                <a:effectLst/>
                <a:uLnTx/>
                <a:uFillTx/>
                <a:latin typeface="+mn-lt"/>
                <a:ea typeface="+mn-ea"/>
                <a:cs typeface="+mn-cs"/>
              </a:rPr>
              <a:t>, </a:t>
            </a:r>
            <a:endParaRPr kumimoji="0" lang="en-US" altLang="zh-CN" sz="3200" b="1" i="0" u="none" strike="noStrike" kern="0" cap="none" spc="0" normalizeH="0" baseline="0" noProof="0" dirty="0" smtClean="0">
              <a:ln>
                <a:noFill/>
              </a:ln>
              <a:solidFill>
                <a:srgbClr val="FF0000"/>
              </a:solidFill>
              <a:effectLst/>
              <a:uLnTx/>
              <a:uFillTx/>
              <a:latin typeface="+mn-lt"/>
              <a:ea typeface="+mn-ea"/>
              <a:cs typeface="+mn-cs"/>
            </a:endParaRPr>
          </a:p>
          <a:p>
            <a:pPr marL="899795" marR="0" lvl="0" indent="-255905" algn="l" defTabSz="914400" rtl="0" eaLnBrk="1" fontAlgn="auto" latinLnBrk="0" hangingPunct="1">
              <a:lnSpc>
                <a:spcPct val="100000"/>
              </a:lnSpc>
              <a:spcBef>
                <a:spcPct val="20000"/>
              </a:spcBef>
              <a:spcAft>
                <a:spcPts val="0"/>
              </a:spcAft>
              <a:buClr>
                <a:schemeClr val="accent3"/>
              </a:buClr>
              <a:buSzTx/>
              <a:buFont typeface="Wingdings 3" panose="05040102010807070707"/>
              <a:buNone/>
              <a:defRPr/>
            </a:pPr>
            <a:r>
              <a:rPr kumimoji="0" lang="zh-CN" altLang="en-US" sz="3200" b="1" i="0" u="none" strike="noStrike" kern="0" cap="none" spc="0" normalizeH="0" baseline="0" noProof="0" dirty="0" smtClean="0">
                <a:ln>
                  <a:noFill/>
                </a:ln>
                <a:solidFill>
                  <a:srgbClr val="FF0000"/>
                </a:solidFill>
                <a:effectLst/>
                <a:uLnTx/>
                <a:uFillTx/>
                <a:latin typeface="+mn-lt"/>
                <a:ea typeface="+mn-ea"/>
                <a:cs typeface="+mn-cs"/>
              </a:rPr>
              <a:t>绝知此事要躬行。</a:t>
            </a:r>
            <a:r>
              <a:rPr kumimoji="0" lang="zh-CN" altLang="en-US" sz="3200" b="0" i="0" u="none" strike="noStrike" kern="0" cap="none" spc="0" normalizeH="0" baseline="0" noProof="0" dirty="0" smtClean="0">
                <a:ln>
                  <a:noFill/>
                </a:ln>
                <a:solidFill>
                  <a:srgbClr val="FF0000"/>
                </a:solidFill>
                <a:effectLst/>
                <a:uLnTx/>
                <a:uFillTx/>
                <a:latin typeface="+mn-lt"/>
                <a:ea typeface="+mn-ea"/>
                <a:cs typeface="+mn-cs"/>
              </a:rPr>
              <a:t> </a:t>
            </a:r>
            <a:endParaRPr kumimoji="0" lang="zh-CN" altLang="en-US" sz="3200" b="0" i="0" u="none" strike="noStrike" kern="0" cap="none" spc="0" normalizeH="0" baseline="0" noProof="0" dirty="0">
              <a:ln>
                <a:noFill/>
              </a:ln>
              <a:solidFill>
                <a:srgbClr val="FF0000"/>
              </a:solidFill>
              <a:effectLst/>
              <a:uLnTx/>
              <a:uFillTx/>
              <a:latin typeface="+mn-lt"/>
              <a:ea typeface="+mn-ea"/>
              <a:cs typeface="+mn-cs"/>
            </a:endParaRPr>
          </a:p>
        </p:txBody>
      </p:sp>
      <p:pic>
        <p:nvPicPr>
          <p:cNvPr id="96259" name="Picture 2" descr="D:\Work\Instruction\精品课程\Shool's\2009年\答辩pptref\shi.jpg"/>
          <p:cNvPicPr>
            <a:picLocks noChangeAspect="1"/>
          </p:cNvPicPr>
          <p:nvPr/>
        </p:nvPicPr>
        <p:blipFill>
          <a:blip r:embed="rId1"/>
          <a:stretch>
            <a:fillRect/>
          </a:stretch>
        </p:blipFill>
        <p:spPr>
          <a:xfrm>
            <a:off x="4714875" y="1714500"/>
            <a:ext cx="3935413" cy="4329113"/>
          </a:xfrm>
          <a:prstGeom prst="rect">
            <a:avLst/>
          </a:prstGeom>
          <a:noFill/>
          <a:ln w="9525">
            <a:noFill/>
          </a:ln>
        </p:spPr>
      </p:pic>
      <p:sp>
        <p:nvSpPr>
          <p:cNvPr id="96260" name="日期占位符 5"/>
          <p:cNvSpPr txBox="1">
            <a:spLocks noGrp="1"/>
          </p:cNvSpPr>
          <p:nvPr/>
        </p:nvSpPr>
        <p:spPr>
          <a:xfrm>
            <a:off x="457200" y="6521450"/>
            <a:ext cx="2133600" cy="244475"/>
          </a:xfrm>
          <a:prstGeom prst="rect">
            <a:avLst/>
          </a:prstGeom>
          <a:noFill/>
          <a:ln w="9525">
            <a:noFill/>
          </a:ln>
        </p:spPr>
        <p:txBody>
          <a:bodyPr anchor="t" anchorCtr="0"/>
          <a:p>
            <a:fld id="{BB962C8B-B14F-4D97-AF65-F5344CB8AC3E}" type="datetime1">
              <a:rPr lang="zh-CN" altLang="en-US" sz="1400" dirty="0">
                <a:solidFill>
                  <a:schemeClr val="accent1"/>
                </a:solidFill>
                <a:latin typeface="Arial" panose="020B0604020202020204" pitchFamily="34" charset="0"/>
                <a:ea typeface="宋体" panose="02010600030101010101" pitchFamily="2" charset="-122"/>
              </a:rPr>
            </a:fld>
            <a:endParaRPr lang="zh-CN" altLang="en-US" sz="1400" dirty="0">
              <a:solidFill>
                <a:schemeClr val="accent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3"/>
          <p:cNvSpPr>
            <a:spLocks noGrp="1"/>
          </p:cNvSpPr>
          <p:nvPr>
            <p:ph idx="1"/>
          </p:nvPr>
        </p:nvSpPr>
        <p:spPr>
          <a:xfrm>
            <a:off x="323850" y="1557338"/>
            <a:ext cx="8604250" cy="4895850"/>
          </a:xfrm>
        </p:spPr>
        <p:txBody>
          <a:bodyPr vert="horz" wrap="square" lIns="91440" tIns="45720" rIns="91440" bIns="45720" anchor="t" anchorCtr="0"/>
          <a:p>
            <a:pPr lvl="1"/>
            <a:r>
              <a:rPr lang="zh-CN" altLang="en-US" dirty="0">
                <a:latin typeface="Times New Roman" panose="02020603050405020304" pitchFamily="18" charset="0"/>
              </a:rPr>
              <a:t>常变量</a:t>
            </a:r>
            <a:endParaRPr lang="en-US" altLang="zh-CN" dirty="0">
              <a:latin typeface="Times New Roman" panose="02020603050405020304" pitchFamily="18" charset="0"/>
            </a:endParaRPr>
          </a:p>
          <a:p>
            <a:pPr lvl="2"/>
            <a:r>
              <a:rPr lang="zh-CN" altLang="en-US" dirty="0">
                <a:latin typeface="Times New Roman" panose="02020603050405020304" pitchFamily="18" charset="0"/>
              </a:rPr>
              <a:t>用于定义不让用户随便修改的系统数据等</a:t>
            </a:r>
            <a:endParaRPr lang="en-US" altLang="zh-CN" dirty="0">
              <a:latin typeface="Times New Roman" panose="02020603050405020304" pitchFamily="18" charset="0"/>
            </a:endParaRPr>
          </a:p>
          <a:p>
            <a:pPr lvl="2"/>
            <a:endParaRPr lang="en-US" altLang="zh-CN" sz="2000" i="1" dirty="0">
              <a:latin typeface="Times New Roman" panose="02020603050405020304" pitchFamily="18" charset="0"/>
            </a:endParaRPr>
          </a:p>
          <a:p>
            <a:pPr lvl="1"/>
            <a:r>
              <a:rPr lang="zh-CN" altLang="en-US" dirty="0">
                <a:latin typeface="Times New Roman" panose="02020603050405020304" pitchFamily="18" charset="0"/>
              </a:rPr>
              <a:t>如 </a:t>
            </a:r>
            <a:r>
              <a:rPr lang="en-US" altLang="zh-CN" dirty="0">
                <a:latin typeface="Times New Roman" panose="02020603050405020304" pitchFamily="18" charset="0"/>
              </a:rPr>
              <a:t>int b=0;</a:t>
            </a:r>
            <a:endParaRPr lang="en-US" altLang="zh-CN" dirty="0">
              <a:latin typeface="Times New Roman" panose="02020603050405020304" pitchFamily="18" charset="0"/>
            </a:endParaRPr>
          </a:p>
          <a:p>
            <a:pPr lvl="1">
              <a:buNone/>
            </a:pPr>
            <a:r>
              <a:rPr lang="en-US" altLang="zh-CN" dirty="0">
                <a:latin typeface="Times New Roman" panose="02020603050405020304" pitchFamily="18" charset="0"/>
              </a:rPr>
              <a:t>        </a:t>
            </a:r>
            <a:r>
              <a:rPr lang="en-US" altLang="zh-CN" b="1" dirty="0">
                <a:solidFill>
                  <a:srgbClr val="CC0000"/>
                </a:solidFill>
                <a:latin typeface="Times New Roman" panose="02020603050405020304" pitchFamily="18" charset="0"/>
              </a:rPr>
              <a:t>const</a:t>
            </a:r>
            <a:r>
              <a:rPr lang="en-US" altLang="zh-CN" dirty="0">
                <a:latin typeface="Times New Roman" panose="02020603050405020304" pitchFamily="18" charset="0"/>
              </a:rPr>
              <a:t> int a=3;</a:t>
            </a:r>
            <a:endParaRPr lang="en-US" altLang="zh-CN" dirty="0">
              <a:latin typeface="Times New Roman" panose="02020603050405020304" pitchFamily="18" charset="0"/>
            </a:endParaRPr>
          </a:p>
          <a:p>
            <a:pPr lvl="1">
              <a:buNone/>
            </a:pPr>
            <a:r>
              <a:rPr lang="en-US" altLang="zh-CN" dirty="0">
                <a:latin typeface="Times New Roman" panose="02020603050405020304" pitchFamily="18" charset="0"/>
              </a:rPr>
              <a:t>        b=a+1;</a:t>
            </a:r>
            <a:endParaRPr lang="en-US" altLang="zh-CN" dirty="0">
              <a:latin typeface="Times New Roman" panose="02020603050405020304" pitchFamily="18" charset="0"/>
            </a:endParaRPr>
          </a:p>
          <a:p>
            <a:pPr lvl="1">
              <a:buNone/>
            </a:pPr>
            <a:r>
              <a:rPr lang="en-US" altLang="zh-CN" b="1" dirty="0">
                <a:solidFill>
                  <a:srgbClr val="CC0000"/>
                </a:solidFill>
                <a:latin typeface="Times New Roman" panose="02020603050405020304" pitchFamily="18" charset="0"/>
              </a:rPr>
              <a:t>        a=b+2;    //</a:t>
            </a:r>
            <a:r>
              <a:rPr lang="zh-CN" altLang="en-US" b="1" dirty="0">
                <a:solidFill>
                  <a:srgbClr val="CC0000"/>
                </a:solidFill>
                <a:latin typeface="Times New Roman" panose="02020603050405020304" pitchFamily="18" charset="0"/>
              </a:rPr>
              <a:t>错误</a:t>
            </a:r>
            <a:r>
              <a:rPr lang="en-US" altLang="zh-CN" b="1" dirty="0">
                <a:solidFill>
                  <a:srgbClr val="CC0000"/>
                </a:solidFill>
                <a:latin typeface="Times New Roman" panose="02020603050405020304" pitchFamily="18" charset="0"/>
              </a:rPr>
              <a:t> </a:t>
            </a:r>
            <a:endParaRPr lang="en-US" altLang="zh-CN" b="1" dirty="0">
              <a:solidFill>
                <a:srgbClr val="CC0000"/>
              </a:solidFill>
              <a:latin typeface="Times New Roman" panose="02020603050405020304" pitchFamily="18" charset="0"/>
            </a:endParaRPr>
          </a:p>
          <a:p>
            <a:pPr lvl="1"/>
            <a:endParaRPr lang="en-US" altLang="zh-CN" sz="2400" dirty="0">
              <a:latin typeface="Times New Roman" panose="02020603050405020304" pitchFamily="18" charset="0"/>
            </a:endParaRPr>
          </a:p>
          <a:p>
            <a:pPr lvl="1"/>
            <a:r>
              <a:rPr lang="en-US" altLang="zh-CN" dirty="0">
                <a:latin typeface="Times New Roman" panose="02020603050405020304" pitchFamily="18" charset="0"/>
              </a:rPr>
              <a:t>b</a:t>
            </a:r>
            <a:r>
              <a:rPr lang="zh-CN" altLang="en-US" dirty="0">
                <a:latin typeface="Times New Roman" panose="02020603050405020304" pitchFamily="18" charset="0"/>
              </a:rPr>
              <a:t>和</a:t>
            </a:r>
            <a:r>
              <a:rPr lang="en-US" altLang="zh-CN" dirty="0">
                <a:latin typeface="Times New Roman" panose="02020603050405020304" pitchFamily="18" charset="0"/>
              </a:rPr>
              <a:t>a </a:t>
            </a:r>
            <a:r>
              <a:rPr lang="zh-CN" altLang="en-US" dirty="0">
                <a:latin typeface="Times New Roman" panose="02020603050405020304" pitchFamily="18" charset="0"/>
              </a:rPr>
              <a:t>都分配存储单元</a:t>
            </a:r>
            <a:endParaRPr lang="en-US" altLang="zh-CN" dirty="0">
              <a:latin typeface="Times New Roman" panose="02020603050405020304" pitchFamily="18" charset="0"/>
            </a:endParaRPr>
          </a:p>
          <a:p>
            <a:pPr lvl="1"/>
            <a:r>
              <a:rPr lang="en-US" altLang="zh-CN" sz="2400" dirty="0">
                <a:latin typeface="Times New Roman" panose="02020603050405020304" pitchFamily="18" charset="0"/>
              </a:rPr>
              <a:t>b</a:t>
            </a:r>
            <a:r>
              <a:rPr lang="zh-CN" altLang="en-US" dirty="0">
                <a:latin typeface="Times New Roman" panose="02020603050405020304" pitchFamily="18" charset="0"/>
              </a:rPr>
              <a:t>是一个普通的变量，</a:t>
            </a:r>
            <a:r>
              <a:rPr lang="en-US" altLang="zh-CN" dirty="0">
                <a:latin typeface="Times New Roman" panose="02020603050405020304" pitchFamily="18" charset="0"/>
              </a:rPr>
              <a:t> </a:t>
            </a:r>
            <a:r>
              <a:rPr lang="zh-CN" altLang="en-US" dirty="0">
                <a:latin typeface="Times New Roman" panose="02020603050405020304" pitchFamily="18" charset="0"/>
              </a:rPr>
              <a:t>其值可以改变，</a:t>
            </a:r>
            <a:r>
              <a:rPr lang="zh-CN" altLang="en-US" b="1" dirty="0">
                <a:solidFill>
                  <a:srgbClr val="CC0000"/>
                </a:solidFill>
                <a:latin typeface="Times New Roman" panose="02020603050405020304" pitchFamily="18" charset="0"/>
              </a:rPr>
              <a:t>而</a:t>
            </a:r>
            <a:r>
              <a:rPr lang="en-US" altLang="zh-CN" b="1" dirty="0">
                <a:solidFill>
                  <a:srgbClr val="CC0000"/>
                </a:solidFill>
                <a:latin typeface="Times New Roman" panose="02020603050405020304" pitchFamily="18" charset="0"/>
              </a:rPr>
              <a:t>a</a:t>
            </a:r>
            <a:r>
              <a:rPr lang="zh-CN" altLang="en-US" b="1" dirty="0">
                <a:solidFill>
                  <a:srgbClr val="CC0000"/>
                </a:solidFill>
                <a:latin typeface="Times New Roman" panose="02020603050405020304" pitchFamily="18" charset="0"/>
              </a:rPr>
              <a:t>是一个常变量，其值不能被改变</a:t>
            </a:r>
            <a:endParaRPr lang="zh-CN" altLang="en-US" b="1" dirty="0">
              <a:solidFill>
                <a:srgbClr val="CC0000"/>
              </a:solidFill>
              <a:latin typeface="Times New Roman" panose="02020603050405020304" pitchFamily="18" charset="0"/>
              <a:ea typeface="Times New Roman" panose="02020603050405020304" pitchFamily="18" charset="0"/>
            </a:endParaRPr>
          </a:p>
        </p:txBody>
      </p:sp>
      <p:sp>
        <p:nvSpPr>
          <p:cNvPr id="55298" name="Rectangle 2"/>
          <p:cNvSpPr/>
          <p:nvPr/>
        </p:nvSpPr>
        <p:spPr>
          <a:xfrm>
            <a:off x="3779838" y="188913"/>
            <a:ext cx="5006975" cy="739775"/>
          </a:xfrm>
          <a:prstGeom prst="rect">
            <a:avLst/>
          </a:prstGeom>
          <a:noFill/>
          <a:ln w="9525">
            <a:noFill/>
          </a:ln>
        </p:spPr>
        <p:txBody>
          <a:bodyPr anchor="ctr" anchorCtr="0"/>
          <a:p>
            <a:pPr algn="r"/>
            <a:r>
              <a:rPr lang="zh-CN" altLang="en-US" sz="4000" b="1" dirty="0">
                <a:solidFill>
                  <a:schemeClr val="bg1"/>
                </a:solidFill>
                <a:latin typeface="黑体" panose="02010609060101010101" pitchFamily="49" charset="-122"/>
                <a:ea typeface="黑体" panose="02010609060101010101" pitchFamily="49" charset="-122"/>
              </a:rPr>
              <a:t>常变量</a:t>
            </a:r>
            <a:endParaRPr lang="en-US" altLang="zh-CN" sz="4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6" name="Group 16"/>
          <p:cNvGrpSpPr/>
          <p:nvPr/>
        </p:nvGrpSpPr>
        <p:grpSpPr>
          <a:xfrm>
            <a:off x="733425" y="1749425"/>
            <a:ext cx="7502525" cy="1647825"/>
            <a:chOff x="6057" y="1178"/>
            <a:chExt cx="4726" cy="1038"/>
          </a:xfrm>
        </p:grpSpPr>
        <p:sp>
          <p:nvSpPr>
            <p:cNvPr id="36867" name="Text Box 18"/>
            <p:cNvSpPr txBox="1"/>
            <p:nvPr/>
          </p:nvSpPr>
          <p:spPr>
            <a:xfrm>
              <a:off x="6071" y="1178"/>
              <a:ext cx="4712" cy="406"/>
            </a:xfrm>
            <a:prstGeom prst="rect">
              <a:avLst/>
            </a:prstGeom>
            <a:noFill/>
            <a:ln w="9525">
              <a:noFill/>
            </a:ln>
          </p:spPr>
          <p:txBody>
            <a:bodyPr wrap="none" anchor="t" anchorCtr="0">
              <a:spAutoFit/>
            </a:bodyPr>
            <a:p>
              <a:pPr>
                <a:spcBef>
                  <a:spcPct val="20000"/>
                </a:spcBef>
                <a:buClr>
                  <a:srgbClr val="CC99FF"/>
                </a:buClr>
              </a:pPr>
              <a:r>
                <a:rPr lang="zh-CN" altLang="en-US" b="1" dirty="0">
                  <a:latin typeface="Times New Roman" panose="02020603050405020304" pitchFamily="18" charset="0"/>
                  <a:ea typeface="黑体" panose="02010609060101010101" pitchFamily="49" charset="-122"/>
                </a:rPr>
                <a:t>整型   </a:t>
              </a:r>
              <a:r>
                <a:rPr lang="zh-CN" altLang="en-US" sz="3600" b="1" dirty="0">
                  <a:solidFill>
                    <a:srgbClr val="CC0000"/>
                  </a:solidFill>
                  <a:latin typeface="Times New Roman" panose="02020603050405020304" pitchFamily="18" charset="0"/>
                  <a:ea typeface="黑体" panose="02010609060101010101" pitchFamily="49" charset="-122"/>
                </a:rPr>
                <a:t> </a:t>
              </a:r>
              <a:r>
                <a:rPr lang="en-US" altLang="zh-CN" sz="3600" b="1" dirty="0">
                  <a:solidFill>
                    <a:srgbClr val="C00000"/>
                  </a:solidFill>
                  <a:latin typeface="Times New Roman" panose="02020603050405020304" pitchFamily="18" charset="0"/>
                  <a:ea typeface="黑体" panose="02010609060101010101" pitchFamily="49" charset="-122"/>
                </a:rPr>
                <a:t>int</a:t>
              </a:r>
              <a:r>
                <a:rPr lang="en-US" altLang="zh-CN" sz="3600" b="1" dirty="0">
                  <a:solidFill>
                    <a:srgbClr val="00FF00"/>
                  </a:solidFill>
                  <a:latin typeface="Times New Roman" panose="02020603050405020304" pitchFamily="18" charset="0"/>
                  <a:ea typeface="黑体" panose="02010609060101010101" pitchFamily="49" charset="-122"/>
                </a:rPr>
                <a:t>  </a:t>
              </a:r>
              <a:r>
                <a:rPr lang="zh-CN" altLang="en-US" sz="36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分配</a:t>
              </a:r>
              <a:r>
                <a:rPr lang="en-US" altLang="zh-CN" sz="2800" b="1" dirty="0">
                  <a:latin typeface="Times New Roman" panose="02020603050405020304" pitchFamily="18" charset="0"/>
                  <a:ea typeface="黑体" panose="02010609060101010101" pitchFamily="49" charset="-122"/>
                </a:rPr>
                <a:t>2-4</a:t>
              </a:r>
              <a:r>
                <a:rPr lang="zh-CN" altLang="en-US" sz="2800" b="1" dirty="0">
                  <a:latin typeface="Times New Roman" panose="02020603050405020304" pitchFamily="18" charset="0"/>
                  <a:ea typeface="黑体" panose="02010609060101010101" pitchFamily="49" charset="-122"/>
                </a:rPr>
                <a:t>个字节，与操作系统有关</a:t>
              </a:r>
              <a:endParaRPr lang="zh-CN" altLang="en-US" sz="2800" b="1" dirty="0">
                <a:latin typeface="Times New Roman" panose="02020603050405020304" pitchFamily="18" charset="0"/>
                <a:ea typeface="黑体" panose="02010609060101010101" pitchFamily="49" charset="-122"/>
              </a:endParaRPr>
            </a:p>
          </p:txBody>
        </p:sp>
        <p:sp>
          <p:nvSpPr>
            <p:cNvPr id="36868" name="Text Box 19"/>
            <p:cNvSpPr txBox="1"/>
            <p:nvPr/>
          </p:nvSpPr>
          <p:spPr>
            <a:xfrm>
              <a:off x="6057" y="1810"/>
              <a:ext cx="2943" cy="406"/>
            </a:xfrm>
            <a:prstGeom prst="rect">
              <a:avLst/>
            </a:prstGeom>
            <a:noFill/>
            <a:ln w="9525">
              <a:noFill/>
            </a:ln>
          </p:spPr>
          <p:txBody>
            <a:bodyPr wrap="none" anchor="t" anchorCtr="0">
              <a:spAutoFit/>
            </a:bodyPr>
            <a:p>
              <a:pPr>
                <a:spcBef>
                  <a:spcPct val="20000"/>
                </a:spcBef>
                <a:buClr>
                  <a:srgbClr val="CC99FF"/>
                </a:buClr>
              </a:pPr>
              <a:r>
                <a:rPr lang="zh-CN" altLang="en-US" b="1" dirty="0">
                  <a:latin typeface="Times New Roman" panose="02020603050405020304" pitchFamily="18" charset="0"/>
                  <a:ea typeface="黑体" panose="02010609060101010101" pitchFamily="49" charset="-122"/>
                </a:rPr>
                <a:t>字符型  </a:t>
              </a:r>
              <a:r>
                <a:rPr lang="en-US" altLang="zh-CN" sz="3600" b="1" dirty="0">
                  <a:solidFill>
                    <a:srgbClr val="CC0000"/>
                  </a:solidFill>
                  <a:latin typeface="Times New Roman" panose="02020603050405020304" pitchFamily="18" charset="0"/>
                  <a:ea typeface="黑体" panose="02010609060101010101" pitchFamily="49" charset="-122"/>
                </a:rPr>
                <a:t>char </a:t>
              </a:r>
              <a:r>
                <a:rPr lang="zh-CN" altLang="en-US" sz="36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分配</a:t>
              </a: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个字节</a:t>
              </a:r>
              <a:endParaRPr lang="en-US" altLang="zh-CN" sz="2800" b="1" dirty="0">
                <a:solidFill>
                  <a:srgbClr val="CC0000"/>
                </a:solidFill>
                <a:latin typeface="Times New Roman" panose="02020603050405020304" pitchFamily="18" charset="0"/>
                <a:ea typeface="黑体" panose="02010609060101010101" pitchFamily="49" charset="-122"/>
              </a:endParaRPr>
            </a:p>
          </p:txBody>
        </p:sp>
      </p:grpSp>
      <p:grpSp>
        <p:nvGrpSpPr>
          <p:cNvPr id="36869" name="Group 22"/>
          <p:cNvGrpSpPr/>
          <p:nvPr/>
        </p:nvGrpSpPr>
        <p:grpSpPr>
          <a:xfrm>
            <a:off x="755650" y="3755390"/>
            <a:ext cx="7786688" cy="1377950"/>
            <a:chOff x="6097" y="2400"/>
            <a:chExt cx="1140" cy="307"/>
          </a:xfrm>
        </p:grpSpPr>
        <p:sp>
          <p:nvSpPr>
            <p:cNvPr id="36870" name="Text Box 23"/>
            <p:cNvSpPr txBox="1"/>
            <p:nvPr/>
          </p:nvSpPr>
          <p:spPr>
            <a:xfrm>
              <a:off x="6097" y="2400"/>
              <a:ext cx="1081" cy="131"/>
            </a:xfrm>
            <a:prstGeom prst="rect">
              <a:avLst/>
            </a:prstGeom>
            <a:noFill/>
            <a:ln w="9525">
              <a:noFill/>
            </a:ln>
          </p:spPr>
          <p:txBody>
            <a:bodyPr wrap="square" anchor="t" anchorCtr="0">
              <a:spAutoFit/>
            </a:bodyPr>
            <a:p>
              <a:pPr>
                <a:lnSpc>
                  <a:spcPct val="90000"/>
                </a:lnSpc>
                <a:buClr>
                  <a:srgbClr val="CC99FF"/>
                </a:buClr>
              </a:pPr>
              <a:r>
                <a:rPr lang="zh-CN" altLang="en-US" b="1" dirty="0">
                  <a:latin typeface="Times New Roman" panose="02020603050405020304" pitchFamily="18" charset="0"/>
                  <a:ea typeface="黑体" panose="02010609060101010101" pitchFamily="49" charset="-122"/>
                </a:rPr>
                <a:t>单精度实型     </a:t>
              </a:r>
              <a:r>
                <a:rPr lang="en-US" altLang="zh-CN" sz="3600" b="1" dirty="0">
                  <a:solidFill>
                    <a:srgbClr val="C00000"/>
                  </a:solidFill>
                  <a:latin typeface="Times New Roman" panose="02020603050405020304" pitchFamily="18" charset="0"/>
                  <a:ea typeface="黑体" panose="02010609060101010101" pitchFamily="49" charset="-122"/>
                </a:rPr>
                <a:t>float</a:t>
              </a:r>
              <a:r>
                <a:rPr lang="zh-CN" altLang="en-US"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sym typeface="黑体" panose="02010609060101010101" pitchFamily="49" charset="-122"/>
                </a:rPr>
                <a:t>分配</a:t>
              </a:r>
              <a:r>
                <a:rPr lang="en-US" altLang="zh-CN" sz="2800" b="1" dirty="0">
                  <a:latin typeface="Times New Roman" panose="02020603050405020304" pitchFamily="18" charset="0"/>
                  <a:ea typeface="黑体" panose="02010609060101010101" pitchFamily="49" charset="-122"/>
                  <a:sym typeface="黑体" panose="02010609060101010101" pitchFamily="49" charset="-122"/>
                </a:rPr>
                <a:t>4</a:t>
              </a:r>
              <a:r>
                <a:rPr lang="zh-CN" altLang="en-US" sz="2800" b="1" dirty="0">
                  <a:latin typeface="Times New Roman" panose="02020603050405020304" pitchFamily="18" charset="0"/>
                  <a:ea typeface="黑体" panose="02010609060101010101" pitchFamily="49" charset="-122"/>
                  <a:sym typeface="黑体" panose="02010609060101010101" pitchFamily="49" charset="-122"/>
                </a:rPr>
                <a:t>个字节</a:t>
              </a:r>
              <a:endParaRPr lang="zh-CN" altLang="en-US" sz="2800" b="1" dirty="0">
                <a:latin typeface="Times New Roman" panose="02020603050405020304" pitchFamily="18" charset="0"/>
                <a:ea typeface="黑体" panose="02010609060101010101" pitchFamily="49" charset="-122"/>
                <a:sym typeface="黑体" panose="02010609060101010101" pitchFamily="49" charset="-122"/>
              </a:endParaRPr>
            </a:p>
          </p:txBody>
        </p:sp>
        <p:sp>
          <p:nvSpPr>
            <p:cNvPr id="36871" name="Text Box 24"/>
            <p:cNvSpPr txBox="1"/>
            <p:nvPr/>
          </p:nvSpPr>
          <p:spPr>
            <a:xfrm>
              <a:off x="6097" y="2576"/>
              <a:ext cx="1140" cy="131"/>
            </a:xfrm>
            <a:prstGeom prst="rect">
              <a:avLst/>
            </a:prstGeom>
            <a:noFill/>
            <a:ln w="9525">
              <a:noFill/>
            </a:ln>
          </p:spPr>
          <p:txBody>
            <a:bodyPr wrap="square" anchor="t" anchorCtr="0">
              <a:spAutoFit/>
            </a:bodyPr>
            <a:p>
              <a:pPr>
                <a:lnSpc>
                  <a:spcPct val="90000"/>
                </a:lnSpc>
                <a:buClr>
                  <a:srgbClr val="CC99FF"/>
                </a:buClr>
              </a:pPr>
              <a:r>
                <a:rPr lang="zh-CN" altLang="en-US" b="1" dirty="0">
                  <a:latin typeface="Times New Roman" panose="02020603050405020304" pitchFamily="18" charset="0"/>
                  <a:ea typeface="黑体" panose="02010609060101010101" pitchFamily="49" charset="-122"/>
                </a:rPr>
                <a:t>双精度实型</a:t>
              </a:r>
              <a:r>
                <a:rPr lang="zh-CN" altLang="zh-CN" b="1" dirty="0">
                  <a:latin typeface="Times New Roman" panose="02020603050405020304" pitchFamily="18" charset="0"/>
                  <a:ea typeface="黑体" panose="02010609060101010101" pitchFamily="49" charset="-122"/>
                </a:rPr>
                <a:t>    </a:t>
              </a:r>
              <a:r>
                <a:rPr lang="en-US" altLang="zh-CN" sz="3600" b="1" dirty="0">
                  <a:solidFill>
                    <a:srgbClr val="C00000"/>
                  </a:solidFill>
                  <a:latin typeface="Times New Roman" panose="02020603050405020304" pitchFamily="18" charset="0"/>
                  <a:ea typeface="黑体" panose="02010609060101010101" pitchFamily="49" charset="-122"/>
                </a:rPr>
                <a:t>double</a:t>
              </a:r>
              <a:r>
                <a:rPr lang="zh-CN" altLang="en-US"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sym typeface="黑体" panose="02010609060101010101" pitchFamily="49" charset="-122"/>
                </a:rPr>
                <a:t>分配</a:t>
              </a:r>
              <a:r>
                <a:rPr lang="en-US" altLang="zh-CN" sz="2800" b="1" dirty="0">
                  <a:latin typeface="Times New Roman" panose="02020603050405020304" pitchFamily="18" charset="0"/>
                  <a:ea typeface="黑体" panose="02010609060101010101" pitchFamily="49" charset="-122"/>
                  <a:sym typeface="黑体" panose="02010609060101010101" pitchFamily="49" charset="-122"/>
                </a:rPr>
                <a:t>8</a:t>
              </a:r>
              <a:r>
                <a:rPr lang="zh-CN" altLang="en-US" sz="2800" b="1" dirty="0">
                  <a:latin typeface="Times New Roman" panose="02020603050405020304" pitchFamily="18" charset="0"/>
                  <a:ea typeface="黑体" panose="02010609060101010101" pitchFamily="49" charset="-122"/>
                  <a:sym typeface="黑体" panose="02010609060101010101" pitchFamily="49" charset="-122"/>
                </a:rPr>
                <a:t>个字节</a:t>
              </a:r>
              <a:endParaRPr lang="en-US" altLang="zh-CN" sz="2800" b="1" dirty="0">
                <a:solidFill>
                  <a:srgbClr val="00FF00"/>
                </a:solidFill>
                <a:latin typeface="Times New Roman" panose="02020603050405020304" pitchFamily="18" charset="0"/>
                <a:ea typeface="黑体" panose="02010609060101010101" pitchFamily="49" charset="-122"/>
              </a:endParaRPr>
            </a:p>
          </p:txBody>
        </p:sp>
      </p:grpSp>
      <p:sp>
        <p:nvSpPr>
          <p:cNvPr id="36872" name="内容占位符 2"/>
          <p:cNvSpPr/>
          <p:nvPr/>
        </p:nvSpPr>
        <p:spPr>
          <a:xfrm>
            <a:off x="252413" y="5587683"/>
            <a:ext cx="8518525" cy="1008062"/>
          </a:xfrm>
          <a:prstGeom prst="rect">
            <a:avLst/>
          </a:prstGeom>
          <a:noFill/>
          <a:ln w="9525">
            <a:noFill/>
          </a:ln>
        </p:spPr>
        <p:txBody>
          <a:bodyPr anchor="t" anchorCtr="0"/>
          <a:p>
            <a:pPr marL="342900" indent="557530" eaLnBrk="0" hangingPunct="0">
              <a:spcBef>
                <a:spcPct val="20000"/>
              </a:spcBef>
            </a:pPr>
            <a:r>
              <a:rPr lang="zh-CN" altLang="en-US" b="1" dirty="0">
                <a:solidFill>
                  <a:srgbClr val="000000"/>
                </a:solidFill>
                <a:latin typeface="Arial" panose="020B0604020202020204" pitchFamily="34" charset="0"/>
                <a:ea typeface="黑体" panose="02010609060101010101" pitchFamily="49" charset="-122"/>
              </a:rPr>
              <a:t>了解基本数据类型能表示的数据范围</a:t>
            </a:r>
            <a:r>
              <a:rPr lang="en-US" altLang="zh-CN" b="1" dirty="0">
                <a:solidFill>
                  <a:srgbClr val="000000"/>
                </a:solidFill>
                <a:latin typeface="Arial" panose="020B0604020202020204" pitchFamily="34" charset="0"/>
                <a:ea typeface="黑体" panose="02010609060101010101" pitchFamily="49" charset="-122"/>
              </a:rPr>
              <a:t>(</a:t>
            </a:r>
            <a:r>
              <a:rPr lang="zh-CN" altLang="en-US" b="1" dirty="0">
                <a:solidFill>
                  <a:srgbClr val="000000"/>
                </a:solidFill>
                <a:latin typeface="Arial" panose="020B0604020202020204" pitchFamily="34" charset="0"/>
                <a:ea typeface="黑体" panose="02010609060101010101" pitchFamily="49" charset="-122"/>
              </a:rPr>
              <a:t>书上表</a:t>
            </a:r>
            <a:r>
              <a:rPr lang="en-US" altLang="zh-CN" b="1" dirty="0">
                <a:solidFill>
                  <a:srgbClr val="000000"/>
                </a:solidFill>
                <a:latin typeface="Times New Roman" panose="02020603050405020304" pitchFamily="18" charset="0"/>
                <a:ea typeface="黑体" panose="02010609060101010101" pitchFamily="49" charset="-122"/>
              </a:rPr>
              <a:t>3.2</a:t>
            </a:r>
            <a:r>
              <a:rPr lang="zh-CN" altLang="en-US" b="1" dirty="0">
                <a:solidFill>
                  <a:srgbClr val="000000"/>
                </a:solidFill>
                <a:latin typeface="Times New Roman" panose="02020603050405020304" pitchFamily="18" charset="0"/>
                <a:ea typeface="黑体" panose="02010609060101010101" pitchFamily="49" charset="-122"/>
              </a:rPr>
              <a:t>至</a:t>
            </a:r>
            <a:r>
              <a:rPr lang="en-US" altLang="zh-CN" b="1" dirty="0">
                <a:solidFill>
                  <a:srgbClr val="000000"/>
                </a:solidFill>
                <a:latin typeface="Times New Roman" panose="02020603050405020304" pitchFamily="18" charset="0"/>
                <a:ea typeface="黑体" panose="02010609060101010101" pitchFamily="49" charset="-122"/>
              </a:rPr>
              <a:t>3.4</a:t>
            </a:r>
            <a:r>
              <a:rPr lang="en-US" altLang="zh-CN" b="1" dirty="0">
                <a:solidFill>
                  <a:srgbClr val="000000"/>
                </a:solidFill>
                <a:latin typeface="Arial" panose="020B0604020202020204" pitchFamily="34" charset="0"/>
                <a:ea typeface="黑体" panose="02010609060101010101" pitchFamily="49" charset="-122"/>
              </a:rPr>
              <a:t>)</a:t>
            </a:r>
            <a:r>
              <a:rPr lang="zh-CN" altLang="en-US" b="1" dirty="0">
                <a:solidFill>
                  <a:srgbClr val="000000"/>
                </a:solidFill>
                <a:latin typeface="Arial" panose="020B0604020202020204" pitchFamily="34" charset="0"/>
                <a:ea typeface="黑体" panose="02010609060101010101" pitchFamily="49" charset="-122"/>
              </a:rPr>
              <a:t>，实际使用时要注意，要查查</a:t>
            </a:r>
            <a:endParaRPr lang="zh-CN" altLang="en-US" b="1" dirty="0">
              <a:solidFill>
                <a:srgbClr val="000000"/>
              </a:solidFill>
              <a:latin typeface="Arial" panose="020B0604020202020204" pitchFamily="34" charset="0"/>
              <a:ea typeface="黑体" panose="02010609060101010101" pitchFamily="49" charset="-122"/>
            </a:endParaRPr>
          </a:p>
        </p:txBody>
      </p:sp>
      <p:sp>
        <p:nvSpPr>
          <p:cNvPr id="57352" name="Rectangle 2"/>
          <p:cNvSpPr>
            <a:spLocks noGrp="1"/>
          </p:cNvSpPr>
          <p:nvPr/>
        </p:nvSpPr>
        <p:spPr>
          <a:xfrm>
            <a:off x="3820478" y="142558"/>
            <a:ext cx="5000625" cy="739775"/>
          </a:xfrm>
          <a:prstGeom prst="rect">
            <a:avLst/>
          </a:prstGeom>
          <a:noFill/>
          <a:ln w="9525">
            <a:noFill/>
          </a:ln>
        </p:spPr>
        <p:txBody>
          <a:bodyPr wrap="square" lIns="91440" tIns="45720" rIns="91440" bIns="45720" anchor="ctr" anchorCtr="0"/>
          <a:p>
            <a:pPr algn="r"/>
            <a:r>
              <a:rPr lang="zh-CN" altLang="en-US" sz="4000" b="1" dirty="0">
                <a:solidFill>
                  <a:schemeClr val="bg1"/>
                </a:solidFill>
                <a:latin typeface="Times New Roman" panose="02020603050405020304" pitchFamily="18" charset="0"/>
                <a:ea typeface="黑体" panose="02010609060101010101" pitchFamily="49" charset="-122"/>
              </a:rPr>
              <a:t>数据类型小结</a:t>
            </a:r>
            <a:endParaRPr lang="zh-CN" altLang="en-US" sz="40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Box 4"/>
          <p:cNvSpPr txBox="1"/>
          <p:nvPr/>
        </p:nvSpPr>
        <p:spPr>
          <a:xfrm>
            <a:off x="3544888" y="1433513"/>
            <a:ext cx="5472112" cy="3724275"/>
          </a:xfrm>
          <a:prstGeom prst="rect">
            <a:avLst/>
          </a:prstGeom>
          <a:solidFill>
            <a:srgbClr val="CCFFCC"/>
          </a:solidFill>
          <a:ln w="9525" cap="flat" cmpd="sng">
            <a:solidFill>
              <a:schemeClr val="tx1"/>
            </a:solidFill>
            <a:prstDash val="solid"/>
            <a:miter/>
            <a:headEnd type="none" w="med" len="med"/>
            <a:tailEnd type="none" w="med" len="med"/>
          </a:ln>
        </p:spPr>
        <p:txBody>
          <a:bodyPr anchor="t" anchorCtr="0">
            <a:spAutoFit/>
          </a:bodyPr>
          <a:p>
            <a:r>
              <a:rPr lang="en-US" altLang="zh-CN" sz="2800" b="1" dirty="0">
                <a:latin typeface="Times New Roman" panose="02020603050405020304" pitchFamily="18" charset="0"/>
                <a:ea typeface="宋体" panose="02010600030101010101" pitchFamily="2" charset="-122"/>
              </a:rPr>
              <a:t>#include   &lt;stdio.h&gt;</a:t>
            </a:r>
            <a:endParaRPr lang="en-US" altLang="zh-CN" sz="2800" b="1" dirty="0">
              <a:latin typeface="Times New Roman" panose="02020603050405020304" pitchFamily="18" charset="0"/>
              <a:ea typeface="宋体" panose="02010600030101010101" pitchFamily="2" charset="-122"/>
            </a:endParaRPr>
          </a:p>
          <a:p>
            <a:endParaRPr lang="en-US" altLang="zh-CN"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int main( )</a:t>
            </a:r>
            <a:endParaRPr lang="en-US" altLang="zh-CN"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   </a:t>
            </a:r>
            <a:endParaRPr lang="en-US" altLang="zh-CN"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     printf(“%d”,  </a:t>
            </a:r>
            <a:r>
              <a:rPr lang="en-US" altLang="zh-CN" sz="4000" b="1" dirty="0">
                <a:solidFill>
                  <a:srgbClr val="FF0000"/>
                </a:solidFill>
                <a:latin typeface="Times New Roman" panose="02020603050405020304" pitchFamily="18" charset="0"/>
                <a:ea typeface="宋体" panose="02010600030101010101" pitchFamily="2" charset="-122"/>
              </a:rPr>
              <a:t>sizeof</a:t>
            </a:r>
            <a:r>
              <a:rPr lang="en-US" altLang="zh-CN" sz="2800" b="1" dirty="0">
                <a:latin typeface="Times New Roman" panose="02020603050405020304" pitchFamily="18" charset="0"/>
                <a:ea typeface="宋体" panose="02010600030101010101" pitchFamily="2" charset="-122"/>
              </a:rPr>
              <a:t>( 10) );</a:t>
            </a:r>
            <a:endParaRPr lang="en-US" altLang="zh-CN" sz="2800" b="1" dirty="0">
              <a:latin typeface="Times New Roman" panose="02020603050405020304" pitchFamily="18" charset="0"/>
              <a:ea typeface="宋体" panose="02010600030101010101" pitchFamily="2" charset="-122"/>
            </a:endParaRPr>
          </a:p>
          <a:p>
            <a:endParaRPr lang="en-US" altLang="zh-CN"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     return 0;</a:t>
            </a:r>
            <a:endParaRPr lang="en-US" altLang="zh-CN" sz="2800" b="1" dirty="0">
              <a:latin typeface="Times New Roman" panose="02020603050405020304" pitchFamily="18" charset="0"/>
              <a:ea typeface="宋体" panose="02010600030101010101" pitchFamily="2" charset="-122"/>
            </a:endParaRPr>
          </a:p>
          <a:p>
            <a:r>
              <a:rPr lang="en-US" altLang="zh-CN"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pic>
        <p:nvPicPr>
          <p:cNvPr id="49155" name="Picture 15"/>
          <p:cNvPicPr>
            <a:picLocks noChangeAspect="1"/>
          </p:cNvPicPr>
          <p:nvPr/>
        </p:nvPicPr>
        <p:blipFill>
          <a:blip r:embed="rId1"/>
          <a:stretch>
            <a:fillRect/>
          </a:stretch>
        </p:blipFill>
        <p:spPr>
          <a:xfrm>
            <a:off x="4238625" y="5407025"/>
            <a:ext cx="4084638" cy="1279525"/>
          </a:xfrm>
          <a:prstGeom prst="rect">
            <a:avLst/>
          </a:prstGeom>
          <a:noFill/>
          <a:ln w="9525">
            <a:noFill/>
          </a:ln>
        </p:spPr>
      </p:pic>
      <p:sp>
        <p:nvSpPr>
          <p:cNvPr id="49156" name="Rectangle 3"/>
          <p:cNvSpPr/>
          <p:nvPr/>
        </p:nvSpPr>
        <p:spPr>
          <a:xfrm>
            <a:off x="-273050" y="2058988"/>
            <a:ext cx="3717925" cy="3241675"/>
          </a:xfrm>
          <a:prstGeom prst="rect">
            <a:avLst/>
          </a:prstGeom>
          <a:noFill/>
          <a:ln w="9525">
            <a:noFill/>
          </a:ln>
        </p:spPr>
        <p:txBody>
          <a:bodyPr anchor="t" anchorCtr="0"/>
          <a:p>
            <a:pPr lvl="1" indent="0" algn="l" defTabSz="762000" rtl="0" eaLnBrk="0" fontAlgn="base" hangingPunct="0">
              <a:spcBef>
                <a:spcPct val="20000"/>
              </a:spcBef>
              <a:spcAft>
                <a:spcPct val="0"/>
              </a:spcAft>
              <a:buSzTx/>
              <a:buFontTx/>
            </a:pPr>
            <a:r>
              <a:rPr lang="en-US" altLang="zh-CN" sz="3200" dirty="0">
                <a:solidFill>
                  <a:srgbClr val="000000"/>
                </a:solidFill>
                <a:latin typeface="Times New Roman" panose="02020603050405020304" pitchFamily="18" charset="0"/>
                <a:ea typeface="黑体" panose="02010609060101010101" pitchFamily="49" charset="-122"/>
              </a:rPr>
              <a:t>C</a:t>
            </a:r>
            <a:r>
              <a:rPr lang="zh-CN" altLang="en-US" sz="3200" dirty="0">
                <a:solidFill>
                  <a:srgbClr val="000000"/>
                </a:solidFill>
                <a:latin typeface="Times New Roman" panose="02020603050405020304" pitchFamily="18" charset="0"/>
                <a:ea typeface="黑体" panose="02010609060101010101" pitchFamily="49" charset="-122"/>
              </a:rPr>
              <a:t>语言中，可用</a:t>
            </a:r>
            <a:r>
              <a:rPr lang="en-US" altLang="zh-CN" sz="3200" b="1" dirty="0">
                <a:solidFill>
                  <a:srgbClr val="FF0000"/>
                </a:solidFill>
                <a:latin typeface="Times New Roman" panose="02020603050405020304" pitchFamily="18" charset="0"/>
                <a:ea typeface="黑体" panose="02010609060101010101" pitchFamily="49" charset="-122"/>
              </a:rPr>
              <a:t>sizeof</a:t>
            </a:r>
            <a:r>
              <a:rPr lang="zh-CN" altLang="en-US" sz="3200" dirty="0">
                <a:solidFill>
                  <a:srgbClr val="000000"/>
                </a:solidFill>
                <a:latin typeface="Times New Roman" panose="02020603050405020304" pitchFamily="18" charset="0"/>
                <a:ea typeface="黑体" panose="02010609060101010101" pitchFamily="49" charset="-122"/>
              </a:rPr>
              <a:t>运算符，查看具体分配的字节数</a:t>
            </a:r>
            <a:endParaRPr lang="en-US" altLang="zh-CN" sz="3200" dirty="0">
              <a:solidFill>
                <a:srgbClr val="000000"/>
              </a:solidFill>
              <a:latin typeface="Times New Roman" panose="02020603050405020304" pitchFamily="18" charset="0"/>
              <a:ea typeface="黑体" panose="02010609060101010101" pitchFamily="49" charset="-122"/>
            </a:endParaRPr>
          </a:p>
          <a:p>
            <a:pPr marL="342900" indent="-342900" defTabSz="762000" eaLnBrk="0" hangingPunct="0">
              <a:spcBef>
                <a:spcPct val="20000"/>
              </a:spcBef>
              <a:buFontTx/>
              <a:buChar char="•"/>
            </a:pPr>
            <a:endParaRPr lang="zh-CN" altLang="en-US" sz="3200" dirty="0">
              <a:solidFill>
                <a:srgbClr val="000000"/>
              </a:solidFill>
              <a:latin typeface="Times New Roman" panose="02020603050405020304" pitchFamily="18" charset="0"/>
              <a:ea typeface="Times New Roman" panose="02020603050405020304" pitchFamily="18" charset="0"/>
            </a:endParaRPr>
          </a:p>
        </p:txBody>
      </p:sp>
      <p:sp>
        <p:nvSpPr>
          <p:cNvPr id="4" name="Rectangle 2"/>
          <p:cNvSpPr>
            <a:spLocks noGrp="1"/>
          </p:cNvSpPr>
          <p:nvPr/>
        </p:nvSpPr>
        <p:spPr>
          <a:xfrm>
            <a:off x="3820478" y="142558"/>
            <a:ext cx="5000625" cy="739775"/>
          </a:xfrm>
          <a:prstGeom prst="rect">
            <a:avLst/>
          </a:prstGeom>
          <a:noFill/>
          <a:ln w="9525">
            <a:noFill/>
          </a:ln>
        </p:spPr>
        <p:txBody>
          <a:bodyPr wrap="square" lIns="91440" tIns="45720" rIns="91440" bIns="45720" anchor="ctr" anchorCtr="0"/>
          <a:p>
            <a:pPr algn="r"/>
            <a:r>
              <a:rPr lang="zh-CN" altLang="en-US" sz="4000" b="1" dirty="0">
                <a:solidFill>
                  <a:schemeClr val="bg1"/>
                </a:solidFill>
                <a:latin typeface="Times New Roman" panose="02020603050405020304" pitchFamily="18" charset="0"/>
                <a:ea typeface="黑体" panose="02010609060101010101" pitchFamily="49" charset="-122"/>
              </a:rPr>
              <a:t>数据类型小结</a:t>
            </a:r>
            <a:endParaRPr lang="zh-CN" altLang="en-US" sz="40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xfrm>
            <a:off x="2855913" y="260350"/>
            <a:ext cx="6324600" cy="533400"/>
          </a:xfrm>
        </p:spPr>
        <p:txBody>
          <a:bodyPr vert="horz" wrap="square" lIns="91440" tIns="45720" rIns="91440" bIns="45720" anchor="ctr" anchorCtr="0"/>
          <a:p>
            <a:pPr eaLnBrk="1" hangingPunct="1"/>
            <a:r>
              <a:rPr lang="zh-CN" altLang="en-US" sz="4400" dirty="0">
                <a:latin typeface="黑体" panose="02010609060101010101" pitchFamily="49" charset="-122"/>
              </a:rPr>
              <a:t>标识符</a:t>
            </a:r>
            <a:r>
              <a:rPr lang="en-US" altLang="zh-CN" sz="4400" dirty="0">
                <a:latin typeface="黑体" panose="02010609060101010101" pitchFamily="49" charset="-122"/>
              </a:rPr>
              <a:t>(</a:t>
            </a:r>
            <a:r>
              <a:rPr lang="es-ES" altLang="zh-CN" sz="4400" dirty="0"/>
              <a:t>identifier</a:t>
            </a:r>
            <a:r>
              <a:rPr lang="en-US" altLang="zh-CN" sz="4400" dirty="0">
                <a:latin typeface="黑体" panose="02010609060101010101" pitchFamily="49" charset="-122"/>
              </a:rPr>
              <a:t>)</a:t>
            </a:r>
            <a:endParaRPr lang="zh-CN" altLang="en-US" sz="4400" dirty="0">
              <a:latin typeface="黑体" panose="02010609060101010101" pitchFamily="49" charset="-122"/>
            </a:endParaRPr>
          </a:p>
        </p:txBody>
      </p:sp>
      <p:sp>
        <p:nvSpPr>
          <p:cNvPr id="58370" name="Rectangle 3"/>
          <p:cNvSpPr>
            <a:spLocks noGrp="1"/>
          </p:cNvSpPr>
          <p:nvPr>
            <p:ph idx="1"/>
          </p:nvPr>
        </p:nvSpPr>
        <p:spPr>
          <a:xfrm>
            <a:off x="207645" y="1341755"/>
            <a:ext cx="8829040" cy="5400675"/>
          </a:xfrm>
        </p:spPr>
        <p:txBody>
          <a:bodyPr vert="horz" wrap="square" lIns="91440" tIns="45720" rIns="91440" bIns="45720" anchor="t" anchorCtr="0"/>
          <a:p>
            <a:pPr eaLnBrk="1" hangingPunct="1">
              <a:lnSpc>
                <a:spcPct val="90000"/>
              </a:lnSpc>
            </a:pPr>
            <a:r>
              <a:rPr lang="zh-CN" altLang="en-US" b="1" dirty="0">
                <a:latin typeface="Times New Roman" panose="02020603050405020304" pitchFamily="18" charset="0"/>
              </a:rPr>
              <a:t>变量等的名字是一个标识符</a:t>
            </a:r>
            <a:endParaRPr lang="zh-CN" altLang="en-US" b="1" dirty="0">
              <a:latin typeface="Times New Roman" panose="02020603050405020304" pitchFamily="18" charset="0"/>
            </a:endParaRPr>
          </a:p>
          <a:p>
            <a:pPr eaLnBrk="1" hangingPunct="1">
              <a:lnSpc>
                <a:spcPct val="90000"/>
              </a:lnSpc>
            </a:pPr>
            <a:r>
              <a:rPr lang="zh-CN" altLang="en-US" b="1" dirty="0">
                <a:latin typeface="Times New Roman" panose="02020603050405020304" pitchFamily="18" charset="0"/>
              </a:rPr>
              <a:t>合法的标识符，必须满足以下命名规则：</a:t>
            </a:r>
            <a:endParaRPr lang="zh-CN" altLang="en-US" b="1" dirty="0">
              <a:latin typeface="Times New Roman" panose="02020603050405020304" pitchFamily="18" charset="0"/>
            </a:endParaRPr>
          </a:p>
          <a:p>
            <a:pPr lvl="1" eaLnBrk="1" hangingPunct="1">
              <a:lnSpc>
                <a:spcPct val="90000"/>
              </a:lnSpc>
            </a:pPr>
            <a:r>
              <a:rPr lang="zh-CN" altLang="en-US" sz="2400" b="1" dirty="0">
                <a:solidFill>
                  <a:srgbClr val="C00000"/>
                </a:solidFill>
                <a:latin typeface="Times New Roman" panose="02020603050405020304" pitchFamily="18" charset="0"/>
              </a:rPr>
              <a:t>第一个字符必须是字母（</a:t>
            </a:r>
            <a:r>
              <a:rPr lang="en-US" altLang="zh-CN" sz="2400" b="1" dirty="0">
                <a:solidFill>
                  <a:srgbClr val="C00000"/>
                </a:solidFill>
                <a:latin typeface="Times New Roman" panose="02020603050405020304" pitchFamily="18" charset="0"/>
              </a:rPr>
              <a:t>26</a:t>
            </a:r>
            <a:r>
              <a:rPr lang="zh-CN" altLang="en-US" sz="2400" b="1" dirty="0">
                <a:solidFill>
                  <a:srgbClr val="C00000"/>
                </a:solidFill>
                <a:latin typeface="Times New Roman" panose="02020603050405020304" pitchFamily="18" charset="0"/>
              </a:rPr>
              <a:t>个英文大小写字母）或下划线</a:t>
            </a:r>
            <a:r>
              <a:rPr lang="en-US" altLang="zh-CN" sz="2400" b="1" dirty="0">
                <a:solidFill>
                  <a:srgbClr val="C00000"/>
                </a:solidFill>
                <a:latin typeface="Times New Roman" panose="02020603050405020304" pitchFamily="18" charset="0"/>
              </a:rPr>
              <a:t>_</a:t>
            </a:r>
            <a:endParaRPr lang="en-US" altLang="zh-CN" sz="2400" b="1" dirty="0">
              <a:solidFill>
                <a:srgbClr val="C00000"/>
              </a:solidFill>
              <a:latin typeface="Times New Roman" panose="02020603050405020304" pitchFamily="18" charset="0"/>
            </a:endParaRPr>
          </a:p>
          <a:p>
            <a:pPr lvl="1" eaLnBrk="1" hangingPunct="1">
              <a:lnSpc>
                <a:spcPct val="90000"/>
              </a:lnSpc>
            </a:pPr>
            <a:r>
              <a:rPr lang="zh-CN" altLang="en-US" sz="2400" b="1" dirty="0">
                <a:solidFill>
                  <a:srgbClr val="C00000"/>
                </a:solidFill>
                <a:latin typeface="Times New Roman" panose="02020603050405020304" pitchFamily="18" charset="0"/>
              </a:rPr>
              <a:t>其它部分必须由字母、下划线或数字（</a:t>
            </a:r>
            <a:r>
              <a:rPr lang="en-US" altLang="zh-CN" sz="2400" b="1" dirty="0">
                <a:solidFill>
                  <a:srgbClr val="C00000"/>
                </a:solidFill>
                <a:latin typeface="Times New Roman" panose="02020603050405020304" pitchFamily="18" charset="0"/>
              </a:rPr>
              <a:t>0~9</a:t>
            </a:r>
            <a:r>
              <a:rPr lang="zh-CN" altLang="en-US" sz="2400" b="1" dirty="0">
                <a:solidFill>
                  <a:srgbClr val="C00000"/>
                </a:solidFill>
                <a:latin typeface="Times New Roman" panose="02020603050405020304" pitchFamily="18" charset="0"/>
              </a:rPr>
              <a:t>）组成</a:t>
            </a:r>
            <a:endParaRPr lang="zh-CN" altLang="en-US" sz="2400" b="1" dirty="0">
              <a:solidFill>
                <a:srgbClr val="C00000"/>
              </a:solidFill>
              <a:latin typeface="Times New Roman" panose="02020603050405020304" pitchFamily="18" charset="0"/>
            </a:endParaRPr>
          </a:p>
          <a:p>
            <a:pPr lvl="2" eaLnBrk="1" hangingPunct="1">
              <a:lnSpc>
                <a:spcPct val="90000"/>
              </a:lnSpc>
            </a:pPr>
            <a:r>
              <a:rPr lang="zh-CN" altLang="en-US" dirty="0">
                <a:solidFill>
                  <a:schemeClr val="tx1"/>
                </a:solidFill>
                <a:latin typeface="Times New Roman" panose="02020603050405020304" pitchFamily="18" charset="0"/>
              </a:rPr>
              <a:t>如</a:t>
            </a:r>
            <a:r>
              <a:rPr lang="en-US" altLang="zh-CN" dirty="0">
                <a:solidFill>
                  <a:schemeClr val="tx1"/>
                </a:solidFill>
                <a:latin typeface="Times New Roman" panose="02020603050405020304" pitchFamily="18" charset="0"/>
              </a:rPr>
              <a:t>sum</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a</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a1</a:t>
            </a:r>
            <a:endParaRPr lang="en-US" altLang="zh-CN" dirty="0">
              <a:solidFill>
                <a:schemeClr val="tx1"/>
              </a:solidFill>
              <a:latin typeface="Times New Roman" panose="02020603050405020304" pitchFamily="18" charset="0"/>
            </a:endParaRPr>
          </a:p>
          <a:p>
            <a:pPr lvl="1" eaLnBrk="1" hangingPunct="1">
              <a:lnSpc>
                <a:spcPct val="90000"/>
              </a:lnSpc>
            </a:pPr>
            <a:endParaRPr lang="zh-CN" altLang="en-US" sz="2400" dirty="0">
              <a:latin typeface="Times New Roman" panose="02020603050405020304" pitchFamily="18" charset="0"/>
            </a:endParaRPr>
          </a:p>
          <a:p>
            <a:pPr eaLnBrk="1" hangingPunct="1">
              <a:lnSpc>
                <a:spcPct val="90000"/>
              </a:lnSpc>
            </a:pPr>
            <a:r>
              <a:rPr lang="zh-CN" altLang="en-US" b="1" dirty="0">
                <a:latin typeface="Times New Roman" panose="02020603050405020304" pitchFamily="18" charset="0"/>
              </a:rPr>
              <a:t>关键字</a:t>
            </a:r>
            <a:r>
              <a:rPr lang="en-US" altLang="zh-CN" b="1" dirty="0">
                <a:latin typeface="Times New Roman" panose="02020603050405020304" pitchFamily="18" charset="0"/>
              </a:rPr>
              <a:t>(</a:t>
            </a:r>
            <a:r>
              <a:rPr lang="zh-CN" altLang="en-US" b="1" dirty="0">
                <a:latin typeface="Times New Roman" panose="02020603050405020304" pitchFamily="18" charset="0"/>
              </a:rPr>
              <a:t>见附录</a:t>
            </a:r>
            <a:r>
              <a:rPr lang="en-US" altLang="zh-CN" b="1" dirty="0">
                <a:latin typeface="Times New Roman" panose="02020603050405020304" pitchFamily="18" charset="0"/>
              </a:rPr>
              <a:t>C)</a:t>
            </a:r>
            <a:endParaRPr lang="zh-CN" altLang="en-US" b="1" dirty="0">
              <a:latin typeface="Times New Roman" panose="02020603050405020304" pitchFamily="18" charset="0"/>
            </a:endParaRPr>
          </a:p>
          <a:p>
            <a:pPr lvl="1" eaLnBrk="1" hangingPunct="1">
              <a:lnSpc>
                <a:spcPct val="90000"/>
              </a:lnSpc>
            </a:pPr>
            <a:r>
              <a:rPr lang="en-US" altLang="zh-CN" sz="2400" dirty="0">
                <a:latin typeface="Times New Roman" panose="02020603050405020304" pitchFamily="18" charset="0"/>
              </a:rPr>
              <a:t>C</a:t>
            </a:r>
            <a:r>
              <a:rPr lang="zh-CN" altLang="en-US" sz="2400" dirty="0">
                <a:latin typeface="Times New Roman" panose="02020603050405020304" pitchFamily="18" charset="0"/>
              </a:rPr>
              <a:t>语言预先定义好的、专用的标识符</a:t>
            </a:r>
            <a:endParaRPr lang="zh-CN" altLang="en-US" sz="2400" dirty="0">
              <a:latin typeface="Times New Roman" panose="02020603050405020304" pitchFamily="18" charset="0"/>
            </a:endParaRPr>
          </a:p>
          <a:p>
            <a:pPr lvl="1" eaLnBrk="1" hangingPunct="1">
              <a:lnSpc>
                <a:spcPct val="90000"/>
              </a:lnSpc>
            </a:pPr>
            <a:r>
              <a:rPr lang="zh-CN" altLang="en-US" sz="2400" dirty="0">
                <a:latin typeface="Times New Roman" panose="02020603050405020304" pitchFamily="18" charset="0"/>
              </a:rPr>
              <a:t>也称保留字</a:t>
            </a:r>
            <a:endParaRPr lang="zh-CN" altLang="en-US" sz="2400" dirty="0">
              <a:latin typeface="Times New Roman" panose="02020603050405020304" pitchFamily="18" charset="0"/>
            </a:endParaRPr>
          </a:p>
          <a:p>
            <a:pPr lvl="2" eaLnBrk="1" hangingPunct="1">
              <a:lnSpc>
                <a:spcPct val="90000"/>
              </a:lnSpc>
            </a:pPr>
            <a:r>
              <a:rPr lang="zh-CN" altLang="en-US" dirty="0">
                <a:latin typeface="Times New Roman" panose="02020603050405020304" pitchFamily="18" charset="0"/>
              </a:rPr>
              <a:t>如：</a:t>
            </a:r>
            <a:r>
              <a:rPr lang="en-US" altLang="zh-CN" dirty="0">
                <a:latin typeface="Times New Roman" panose="02020603050405020304" pitchFamily="18" charset="0"/>
              </a:rPr>
              <a:t>int</a:t>
            </a:r>
            <a:r>
              <a:rPr lang="zh-CN" altLang="en-US" dirty="0">
                <a:latin typeface="Times New Roman" panose="02020603050405020304" pitchFamily="18" charset="0"/>
              </a:rPr>
              <a:t>、</a:t>
            </a:r>
            <a:r>
              <a:rPr lang="en-US" altLang="zh-CN" dirty="0">
                <a:latin typeface="Times New Roman" panose="02020603050405020304" pitchFamily="18" charset="0"/>
              </a:rPr>
              <a:t>float</a:t>
            </a:r>
            <a:r>
              <a:rPr lang="zh-CN" altLang="en-US" dirty="0">
                <a:latin typeface="Times New Roman" panose="02020603050405020304" pitchFamily="18" charset="0"/>
              </a:rPr>
              <a:t>等</a:t>
            </a:r>
            <a:endParaRPr lang="en-US" altLang="zh-CN" dirty="0">
              <a:latin typeface="Times New Roman" panose="02020603050405020304" pitchFamily="18" charset="0"/>
            </a:endParaRPr>
          </a:p>
          <a:p>
            <a:pPr eaLnBrk="1" hangingPunct="1">
              <a:lnSpc>
                <a:spcPct val="90000"/>
              </a:lnSpc>
            </a:pPr>
            <a:r>
              <a:rPr lang="zh-CN" altLang="en-US" b="1" dirty="0">
                <a:latin typeface="Times New Roman" panose="02020603050405020304" pitchFamily="18" charset="0"/>
              </a:rPr>
              <a:t>大小写敏感，如 </a:t>
            </a:r>
            <a:r>
              <a:rPr lang="en-US" altLang="zh-CN" b="1" dirty="0">
                <a:latin typeface="Times New Roman" panose="02020603050405020304" pitchFamily="18" charset="0"/>
              </a:rPr>
              <a:t>int </a:t>
            </a:r>
            <a:r>
              <a:rPr lang="zh-CN" altLang="en-US" b="1" dirty="0">
                <a:latin typeface="Times New Roman" panose="02020603050405020304" pitchFamily="18" charset="0"/>
              </a:rPr>
              <a:t>和 </a:t>
            </a:r>
            <a:r>
              <a:rPr lang="en-US" altLang="zh-CN" b="1" dirty="0">
                <a:latin typeface="Times New Roman" panose="02020603050405020304" pitchFamily="18" charset="0"/>
              </a:rPr>
              <a:t>Int </a:t>
            </a:r>
            <a:r>
              <a:rPr lang="zh-CN" altLang="en-US" b="1" dirty="0">
                <a:latin typeface="Times New Roman" panose="02020603050405020304" pitchFamily="18" charset="0"/>
              </a:rPr>
              <a:t>是不同的</a:t>
            </a:r>
            <a:r>
              <a:rPr lang="zh-CN" altLang="en-US" sz="4000" b="1" dirty="0">
                <a:latin typeface="Times New Roman" panose="02020603050405020304" pitchFamily="18" charset="0"/>
              </a:rPr>
              <a:t> </a:t>
            </a:r>
            <a:endParaRPr lang="zh-CN" altLang="en-US" sz="4000" b="1" dirty="0">
              <a:latin typeface="Times New Roman" panose="02020603050405020304" pitchFamily="18" charset="0"/>
              <a:ea typeface="Times New Roman" panose="02020603050405020304" pitchFamily="18" charset="0"/>
            </a:endParaRPr>
          </a:p>
        </p:txBody>
      </p:sp>
      <p:pic>
        <p:nvPicPr>
          <p:cNvPr id="58371" name="Picture 5" descr="j0292020"/>
          <p:cNvPicPr>
            <a:picLocks noChangeAspect="1"/>
          </p:cNvPicPr>
          <p:nvPr/>
        </p:nvPicPr>
        <p:blipFill>
          <a:blip r:embed="rId1"/>
          <a:stretch>
            <a:fillRect/>
          </a:stretch>
        </p:blipFill>
        <p:spPr>
          <a:xfrm>
            <a:off x="6951980" y="4149725"/>
            <a:ext cx="1868488" cy="1773238"/>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bg1"/>
                </a:solidFill>
                <a:effectLst/>
                <a:uLnTx/>
                <a:uFillTx/>
                <a:latin typeface="+mn-ea"/>
                <a:ea typeface="+mn-ea"/>
                <a:cs typeface="+mj-cs"/>
              </a:rPr>
              <a:t>练习</a:t>
            </a:r>
            <a:endParaRPr kumimoji="0" lang="zh-CN" altLang="en-US" sz="4400" b="0" i="0" u="none" strike="noStrike" kern="0" cap="none" spc="0" normalizeH="0" baseline="0" noProof="0" smtClean="0">
              <a:ln>
                <a:noFill/>
              </a:ln>
              <a:solidFill>
                <a:schemeClr val="bg1"/>
              </a:solidFill>
              <a:effectLst/>
              <a:uLnTx/>
              <a:uFillTx/>
              <a:latin typeface="+mn-ea"/>
              <a:ea typeface="+mn-ea"/>
              <a:cs typeface="+mj-cs"/>
            </a:endParaRPr>
          </a:p>
        </p:txBody>
      </p:sp>
      <p:sp>
        <p:nvSpPr>
          <p:cNvPr id="59394" name="Rectangle 3"/>
          <p:cNvSpPr>
            <a:spLocks noGrp="1"/>
          </p:cNvSpPr>
          <p:nvPr>
            <p:ph idx="1"/>
          </p:nvPr>
        </p:nvSpPr>
        <p:spPr>
          <a:xfrm>
            <a:off x="1258888" y="2071688"/>
            <a:ext cx="7383462" cy="2436812"/>
          </a:xfrm>
        </p:spPr>
        <p:txBody>
          <a:bodyPr vert="horz" wrap="square" lIns="91440" tIns="45720" rIns="91440" bIns="45720" anchor="t" anchorCtr="0"/>
          <a:p>
            <a:pPr>
              <a:lnSpc>
                <a:spcPct val="90000"/>
              </a:lnSpc>
            </a:pPr>
            <a:r>
              <a:rPr lang="zh-CN" altLang="en-US" b="1" dirty="0">
                <a:latin typeface="Times New Roman" panose="02020603050405020304" pitchFamily="18" charset="0"/>
              </a:rPr>
              <a:t>选择题</a:t>
            </a:r>
            <a:endParaRPr lang="en-US" altLang="zh-CN" b="1" dirty="0">
              <a:latin typeface="Times New Roman" panose="02020603050405020304" pitchFamily="18" charset="0"/>
            </a:endParaRPr>
          </a:p>
          <a:p>
            <a:pPr lvl="1">
              <a:buNone/>
            </a:pPr>
            <a:r>
              <a:rPr lang="zh-CN" altLang="zh-CN" dirty="0">
                <a:latin typeface="Times New Roman" panose="02020603050405020304" pitchFamily="18" charset="0"/>
              </a:rPr>
              <a:t>下列不是</a:t>
            </a:r>
            <a:r>
              <a:rPr lang="en-US" altLang="zh-CN" dirty="0">
                <a:latin typeface="Times New Roman" panose="02020603050405020304" pitchFamily="18" charset="0"/>
              </a:rPr>
              <a:t>C</a:t>
            </a:r>
            <a:r>
              <a:rPr lang="zh-CN" altLang="zh-CN" dirty="0">
                <a:latin typeface="Times New Roman" panose="02020603050405020304" pitchFamily="18" charset="0"/>
              </a:rPr>
              <a:t>语言合法标</a:t>
            </a:r>
            <a:r>
              <a:rPr lang="zh-CN" altLang="en-US" dirty="0">
                <a:latin typeface="Times New Roman" panose="02020603050405020304" pitchFamily="18" charset="0"/>
              </a:rPr>
              <a:t>识</a:t>
            </a:r>
            <a:r>
              <a:rPr lang="zh-CN" altLang="zh-CN" dirty="0">
                <a:latin typeface="Times New Roman" panose="02020603050405020304" pitchFamily="18" charset="0"/>
              </a:rPr>
              <a:t>符的是</a:t>
            </a:r>
            <a:r>
              <a:rPr lang="en-US" altLang="zh-CN" u="sng" dirty="0">
                <a:latin typeface="Times New Roman" panose="02020603050405020304" pitchFamily="18" charset="0"/>
              </a:rPr>
              <a:t>       </a:t>
            </a:r>
            <a:endParaRPr lang="zh-CN" altLang="zh-CN" dirty="0">
              <a:latin typeface="Times New Roman" panose="02020603050405020304" pitchFamily="18" charset="0"/>
            </a:endParaRPr>
          </a:p>
          <a:p>
            <a:pPr lvl="1">
              <a:buNone/>
            </a:pPr>
            <a:r>
              <a:rPr lang="en-US" altLang="zh-CN" dirty="0">
                <a:latin typeface="Times New Roman" panose="02020603050405020304" pitchFamily="18" charset="0"/>
              </a:rPr>
              <a:t>	</a:t>
            </a:r>
            <a:r>
              <a:rPr lang="zh-CN" altLang="zh-CN" dirty="0">
                <a:latin typeface="Times New Roman" panose="02020603050405020304" pitchFamily="18" charset="0"/>
              </a:rPr>
              <a:t>（</a:t>
            </a:r>
            <a:r>
              <a:rPr lang="en-US" altLang="zh-CN" dirty="0">
                <a:latin typeface="Times New Roman" panose="02020603050405020304" pitchFamily="18" charset="0"/>
              </a:rPr>
              <a:t>A) ab_c           </a:t>
            </a:r>
            <a:r>
              <a:rPr lang="zh-CN" altLang="zh-CN" dirty="0">
                <a:latin typeface="Times New Roman" panose="02020603050405020304" pitchFamily="18" charset="0"/>
              </a:rPr>
              <a:t>（</a:t>
            </a:r>
            <a:r>
              <a:rPr lang="en-US" altLang="zh-CN" dirty="0">
                <a:latin typeface="Times New Roman" panose="02020603050405020304" pitchFamily="18" charset="0"/>
              </a:rPr>
              <a:t>B) _abc</a:t>
            </a:r>
            <a:endParaRPr lang="zh-CN" altLang="zh-CN" dirty="0">
              <a:latin typeface="Times New Roman" panose="02020603050405020304" pitchFamily="18" charset="0"/>
            </a:endParaRPr>
          </a:p>
          <a:p>
            <a:pPr lvl="1">
              <a:buNone/>
            </a:pPr>
            <a:r>
              <a:rPr lang="en-US" altLang="zh-CN" dirty="0">
                <a:latin typeface="Times New Roman" panose="02020603050405020304" pitchFamily="18" charset="0"/>
              </a:rPr>
              <a:t>  	</a:t>
            </a:r>
            <a:r>
              <a:rPr lang="zh-CN" altLang="zh-CN" dirty="0">
                <a:latin typeface="Times New Roman" panose="02020603050405020304" pitchFamily="18" charset="0"/>
              </a:rPr>
              <a:t>（</a:t>
            </a:r>
            <a:r>
              <a:rPr lang="en-US" altLang="zh-CN" dirty="0">
                <a:latin typeface="Times New Roman" panose="02020603050405020304" pitchFamily="18" charset="0"/>
              </a:rPr>
              <a:t>C) ab*c           </a:t>
            </a:r>
            <a:r>
              <a:rPr lang="zh-CN" altLang="zh-CN" dirty="0">
                <a:latin typeface="Times New Roman" panose="02020603050405020304" pitchFamily="18" charset="0"/>
              </a:rPr>
              <a:t>（</a:t>
            </a:r>
            <a:r>
              <a:rPr lang="en-US" altLang="zh-CN" dirty="0">
                <a:latin typeface="Times New Roman" panose="02020603050405020304" pitchFamily="18" charset="0"/>
              </a:rPr>
              <a:t>D) _5abc</a:t>
            </a:r>
            <a:endParaRPr lang="zh-CN" altLang="zh-CN" dirty="0">
              <a:latin typeface="Times New Roman" panose="02020603050405020304" pitchFamily="18" charset="0"/>
            </a:endParaRPr>
          </a:p>
          <a:p>
            <a:pPr lvl="1">
              <a:lnSpc>
                <a:spcPct val="90000"/>
              </a:lnSpc>
            </a:pPr>
            <a:endParaRPr lang="en-US" altLang="zh-CN" dirty="0">
              <a:latin typeface="Times New Roman" panose="02020603050405020304" pitchFamily="18" charset="0"/>
            </a:endParaRPr>
          </a:p>
          <a:p>
            <a:pPr lvl="1">
              <a:lnSpc>
                <a:spcPct val="90000"/>
              </a:lnSpc>
            </a:pPr>
            <a:endParaRPr lang="zh-CN" altLang="en-US" dirty="0">
              <a:latin typeface="Times New Roman" panose="02020603050405020304" pitchFamily="18" charset="0"/>
            </a:endParaRPr>
          </a:p>
          <a:p>
            <a:pPr lvl="1">
              <a:lnSpc>
                <a:spcPct val="90000"/>
              </a:lnSpc>
            </a:pPr>
            <a:endParaRPr lang="zh-CN" altLang="en-US" sz="2400" dirty="0">
              <a:latin typeface="Times New Roman" panose="02020603050405020304" pitchFamily="18" charset="0"/>
              <a:ea typeface="Times New Roman" panose="02020603050405020304" pitchFamily="18" charset="0"/>
            </a:endParaRPr>
          </a:p>
        </p:txBody>
      </p:sp>
      <p:sp>
        <p:nvSpPr>
          <p:cNvPr id="5" name="TextBox 4"/>
          <p:cNvSpPr txBox="1"/>
          <p:nvPr/>
        </p:nvSpPr>
        <p:spPr>
          <a:xfrm>
            <a:off x="6500813" y="5805488"/>
            <a:ext cx="1689100" cy="584200"/>
          </a:xfrm>
          <a:prstGeom prst="rect">
            <a:avLst/>
          </a:prstGeom>
          <a:noFill/>
          <a:ln w="9525">
            <a:noFill/>
          </a:ln>
        </p:spPr>
        <p:txBody>
          <a:bodyPr wrap="none" anchor="t" anchorCtr="0">
            <a:spAutoFit/>
          </a:bodyPr>
          <a:p>
            <a:pPr>
              <a:buSzTx/>
            </a:pPr>
            <a:r>
              <a:rPr lang="zh-CN" altLang="en-US" sz="3200" dirty="0">
                <a:latin typeface="Times New Roman" panose="02020603050405020304" pitchFamily="18" charset="0"/>
                <a:ea typeface="黑体" panose="02010609060101010101" pitchFamily="49" charset="-122"/>
              </a:rPr>
              <a:t>答案：</a:t>
            </a:r>
            <a:r>
              <a:rPr lang="en-US" altLang="zh-CN" sz="3200" dirty="0">
                <a:latin typeface="Times New Roman" panose="02020603050405020304" pitchFamily="18" charset="0"/>
                <a:ea typeface="黑体" panose="02010609060101010101" pitchFamily="49" charset="-122"/>
              </a:rPr>
              <a:t>C</a:t>
            </a:r>
            <a:endParaRPr lang="zh-CN" altLang="en-US" sz="32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0" end="5"/>
                                            </p:txEl>
                                          </p:spTgt>
                                        </p:tgtEl>
                                        <p:attrNameLst>
                                          <p:attrName>style.visibility</p:attrName>
                                        </p:attrNameLst>
                                      </p:cBhvr>
                                      <p:to>
                                        <p:strVal val="visible"/>
                                      </p:to>
                                    </p:set>
                                    <p:anim calcmode="lin" valueType="num">
                                      <p:cBhvr additive="base">
                                        <p:cTn id="7" dur="500" fill="hold"/>
                                        <p:tgtEl>
                                          <p:spTgt spid="5">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ags/tag1.xml><?xml version="1.0" encoding="utf-8"?>
<p:tagLst xmlns:p="http://schemas.openxmlformats.org/presentationml/2006/main">
  <p:tag name="KSO_WM_UNIT_TABLE_BEAUTIFY" val="smartTable{659f9804-221b-418e-be89-7ad84306f96e}"/>
</p:tagLst>
</file>

<file path=ppt/tags/tag2.xml><?xml version="1.0" encoding="utf-8"?>
<p:tagLst xmlns:p="http://schemas.openxmlformats.org/presentationml/2006/main">
  <p:tag name="MH" val="20170806105329"/>
  <p:tag name="MH_LIBRARY" val="GRAPHIC"/>
  <p:tag name="MH_TYPE" val="Title"/>
  <p:tag name="MH_ORDER" val="1"/>
</p:tagLst>
</file>

<file path=ppt/tags/tag3.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66230e6f-fcc7-497b-8a04-ae8241becaea"/>
  <p:tag name="COMMONDATA" val="eyJoZGlkIjoiMDk3NjAwYTMxMDI0ZTUyOGI4Yjg2MWM0ZmJkMjQ2ZjIifQ=="/>
</p:tagLst>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示例演示文稿幻灯片（聚焦科技设计）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示例演示文稿幻灯片（聚焦科技设计）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示例演示文稿幻灯片（聚焦科技设计）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示例演示文稿幻灯片（聚焦科技设计）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示例演示文稿幻灯片（聚焦科技设计）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示例演示文稿幻灯片（聚焦科技设计）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示例演示文稿幻灯片（聚焦科技设计）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示例演示文稿幻灯片（聚焦科技设计）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示例演示文稿幻灯片（聚焦科技设计）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7892</Words>
  <Application>WPS 演示</Application>
  <PresentationFormat>全屏显示(4:3)</PresentationFormat>
  <Paragraphs>730</Paragraphs>
  <Slides>48</Slides>
  <Notes>1</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1</vt:i4>
      </vt:variant>
      <vt:variant>
        <vt:lpstr>幻灯片标题</vt:lpstr>
      </vt:variant>
      <vt:variant>
        <vt:i4>48</vt:i4>
      </vt:variant>
    </vt:vector>
  </HeadingPairs>
  <TitlesOfParts>
    <vt:vector size="65" baseType="lpstr">
      <vt:lpstr>Arial</vt:lpstr>
      <vt:lpstr>宋体</vt:lpstr>
      <vt:lpstr>Wingdings</vt:lpstr>
      <vt:lpstr>Times New Roman</vt:lpstr>
      <vt:lpstr>黑体</vt:lpstr>
      <vt:lpstr>Wingdings 2</vt:lpstr>
      <vt:lpstr>微软雅黑</vt:lpstr>
      <vt:lpstr>Arial Unicode MS</vt:lpstr>
      <vt:lpstr>楷体_GB2312</vt:lpstr>
      <vt:lpstr>Wingdings</vt:lpstr>
      <vt:lpstr>Arial Narrow</vt:lpstr>
      <vt:lpstr>新宋体</vt:lpstr>
      <vt:lpstr>Wingdings 3</vt:lpstr>
      <vt:lpstr>主题1</vt:lpstr>
      <vt:lpstr>3_主题1</vt:lpstr>
      <vt:lpstr>5_主题1</vt:lpstr>
      <vt:lpstr>Equation.3</vt:lpstr>
      <vt:lpstr>程序设计基础</vt:lpstr>
      <vt:lpstr> 变量</vt:lpstr>
      <vt:lpstr>定义变量</vt:lpstr>
      <vt:lpstr>注意</vt:lpstr>
      <vt:lpstr>PowerPoint 演示文稿</vt:lpstr>
      <vt:lpstr>PowerPoint 演示文稿</vt:lpstr>
      <vt:lpstr>PowerPoint 演示文稿</vt:lpstr>
      <vt:lpstr>标识符(identifier)</vt:lpstr>
      <vt:lpstr>练习</vt:lpstr>
      <vt:lpstr>主要内容</vt:lpstr>
      <vt:lpstr>运算符</vt:lpstr>
      <vt:lpstr>算术运算符</vt:lpstr>
      <vt:lpstr>算术运算符注意</vt:lpstr>
      <vt:lpstr>自增运算符</vt:lpstr>
      <vt:lpstr>注意</vt:lpstr>
      <vt:lpstr>注意</vt:lpstr>
      <vt:lpstr>赋值运算符</vt:lpstr>
      <vt:lpstr>  复合赋值运算符 </vt:lpstr>
      <vt:lpstr>  运算符小结 </vt:lpstr>
      <vt:lpstr>  数据类型转换 </vt:lpstr>
      <vt:lpstr>PowerPoint 演示文稿</vt:lpstr>
      <vt:lpstr>  强制类型转换运算符 </vt:lpstr>
      <vt:lpstr>主要内容</vt:lpstr>
      <vt:lpstr>数据的输入输出</vt:lpstr>
      <vt:lpstr>数据的输入输出</vt:lpstr>
      <vt:lpstr>PowerPoint 演示文稿</vt:lpstr>
      <vt:lpstr>格式输出函数</vt:lpstr>
      <vt:lpstr>格式字符串</vt:lpstr>
      <vt:lpstr>常用格式说明符</vt:lpstr>
      <vt:lpstr>PowerPoint 演示文稿</vt:lpstr>
      <vt:lpstr>PowerPoint 演示文稿</vt:lpstr>
      <vt:lpstr>格式输入函数</vt:lpstr>
      <vt:lpstr>PowerPoint 演示文稿</vt:lpstr>
      <vt:lpstr>举例</vt:lpstr>
      <vt:lpstr>注意</vt:lpstr>
      <vt:lpstr>注意</vt:lpstr>
      <vt:lpstr>数据输入输出总结</vt:lpstr>
      <vt:lpstr>顺序程序设计</vt:lpstr>
      <vt:lpstr>PowerPoint 演示文稿</vt:lpstr>
      <vt:lpstr>顺序程序设计举例</vt:lpstr>
      <vt:lpstr>顺序程序设计举例</vt:lpstr>
      <vt:lpstr>PowerPoint 演示文稿</vt:lpstr>
      <vt:lpstr>PowerPoint 演示文稿</vt:lpstr>
      <vt:lpstr>PowerPoint 演示文稿</vt:lpstr>
      <vt:lpstr>第三章  总结</vt:lpstr>
      <vt:lpstr>PowerPoint 演示文稿</vt:lpstr>
      <vt:lpstr>PowerPoint 演示文稿</vt:lpstr>
      <vt:lpstr>实践出真知</vt:lpstr>
    </vt:vector>
  </TitlesOfParts>
  <Company>bit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lfx</dc:creator>
  <cp:keywords>计算机文化基础电子教案</cp:keywords>
  <cp:lastModifiedBy>WXY</cp:lastModifiedBy>
  <cp:revision>1042</cp:revision>
  <dcterms:created xsi:type="dcterms:W3CDTF">2005-09-08T00:12:00Z</dcterms:created>
  <dcterms:modified xsi:type="dcterms:W3CDTF">2023-03-03T10:19:05Z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0593636F038149B6AAE8111583B85443</vt:lpwstr>
  </property>
</Properties>
</file>