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7"/>
  </p:notesMasterIdLst>
  <p:handoutMasterIdLst>
    <p:handoutMasterId r:id="rId28"/>
  </p:handoutMasterIdLst>
  <p:sldIdLst>
    <p:sldId id="413" r:id="rId4"/>
    <p:sldId id="425" r:id="rId5"/>
    <p:sldId id="389" r:id="rId6"/>
    <p:sldId id="391" r:id="rId7"/>
    <p:sldId id="390" r:id="rId8"/>
    <p:sldId id="392" r:id="rId9"/>
    <p:sldId id="393" r:id="rId10"/>
    <p:sldId id="395" r:id="rId11"/>
    <p:sldId id="397" r:id="rId12"/>
    <p:sldId id="398" r:id="rId13"/>
    <p:sldId id="492" r:id="rId14"/>
    <p:sldId id="396" r:id="rId15"/>
    <p:sldId id="352" r:id="rId16"/>
    <p:sldId id="354" r:id="rId17"/>
    <p:sldId id="357" r:id="rId18"/>
    <p:sldId id="358" r:id="rId19"/>
    <p:sldId id="429" r:id="rId20"/>
    <p:sldId id="431" r:id="rId21"/>
    <p:sldId id="430" r:id="rId22"/>
    <p:sldId id="432" r:id="rId23"/>
    <p:sldId id="399" r:id="rId24"/>
    <p:sldId id="466" r:id="rId25"/>
    <p:sldId id="400" r:id="rId26"/>
  </p:sldIdLst>
  <p:sldSz cx="9144000" cy="6858000" type="screen4x3"/>
  <p:notesSz cx="6669405" cy="9820275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99FF"/>
    <a:srgbClr val="800000"/>
    <a:srgbClr val="B2B2B2"/>
    <a:srgbClr val="FF9933"/>
    <a:srgbClr val="FF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737"/>
    <p:restoredTop sz="88825"/>
  </p:normalViewPr>
  <p:slideViewPr>
    <p:cSldViewPr showGuides="1">
      <p:cViewPr varScale="1">
        <p:scale>
          <a:sx n="79" d="100"/>
          <a:sy n="79" d="100"/>
        </p:scale>
        <p:origin x="774" y="54"/>
      </p:cViewPr>
      <p:guideLst>
        <p:guide orient="horz" pos="2183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noProof="1" dirty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D93543-8A6E-4B9A-831E-93768AD2514D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ct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r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  <a:t>页</a:t>
            </a:r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70039-0B5B-4254-A3F2-186D02024451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C5F872-24D6-4E91-B52E-F7807F19915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70039-0B5B-4254-A3F2-186D02024451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C5F872-24D6-4E91-B52E-F7807F19915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9" Type="http://schemas.openxmlformats.org/officeDocument/2006/relationships/vmlDrawing" Target="../drawings/vmlDrawing2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4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3.bin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noProof="1" dirty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9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DC5A7-C6DC-4DBF-912B-29EDE0B8C8B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noProof="1" dirty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63717-47C0-4D6C-B4D2-A80D8130D2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059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2700338" y="4418013"/>
            <a:ext cx="3600450" cy="1171575"/>
          </a:xfrm>
        </p:spPr>
        <p:txBody>
          <a:bodyPr vert="horz" wrap="square" lIns="91440" tIns="72000" rIns="91440" bIns="45720" anchor="t" anchorCtr="0">
            <a:spAutoFit/>
          </a:bodyPr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   讲师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    Lecturer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 txBox="1"/>
          <p:nvPr/>
        </p:nvSpPr>
        <p:spPr>
          <a:xfrm>
            <a:off x="5867400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 b="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b="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4"/>
          <p:cNvSpPr/>
          <p:nvPr/>
        </p:nvSpPr>
        <p:spPr>
          <a:xfrm>
            <a:off x="179388" y="1339850"/>
            <a:ext cx="8785225" cy="13684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匹配规则：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总是与它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上面的、最近的、同一复合语句中的、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未配对的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语句配对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1042988" y="2781300"/>
            <a:ext cx="2700337" cy="1871663"/>
          </a:xfrm>
          <a:prstGeom prst="rect">
            <a:avLst/>
          </a:prstGeom>
          <a:solidFill>
            <a:srgbClr val="CCFFCC"/>
          </a:solidFill>
          <a:ln w="12700">
            <a:noFill/>
          </a:ln>
        </p:spPr>
        <p:txBody>
          <a:bodyPr wrap="none" anchor="ctr" anchorCtr="0"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0" name="Rectangle 5"/>
          <p:cNvSpPr/>
          <p:nvPr/>
        </p:nvSpPr>
        <p:spPr>
          <a:xfrm>
            <a:off x="5940425" y="2708275"/>
            <a:ext cx="2663825" cy="1944688"/>
          </a:xfrm>
          <a:prstGeom prst="rect">
            <a:avLst/>
          </a:prstGeom>
          <a:solidFill>
            <a:srgbClr val="CCFFCC"/>
          </a:solidFill>
          <a:ln w="12700">
            <a:noFill/>
          </a:ln>
        </p:spPr>
        <p:txBody>
          <a:bodyPr wrap="none" anchor="ctr" anchorCtr="0"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else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( )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4" name="Line 12"/>
          <p:cNvSpPr/>
          <p:nvPr/>
        </p:nvSpPr>
        <p:spPr>
          <a:xfrm>
            <a:off x="4140200" y="3861435"/>
            <a:ext cx="1439863" cy="0"/>
          </a:xfrm>
          <a:prstGeom prst="line">
            <a:avLst/>
          </a:prstGeom>
          <a:ln w="762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25" name="Text Box 13"/>
          <p:cNvSpPr txBox="1"/>
          <p:nvPr/>
        </p:nvSpPr>
        <p:spPr>
          <a:xfrm>
            <a:off x="4211638" y="3213100"/>
            <a:ext cx="1296987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实际配对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32" name="Rectangle 7"/>
          <p:cNvSpPr/>
          <p:nvPr/>
        </p:nvSpPr>
        <p:spPr>
          <a:xfrm>
            <a:off x="6264275" y="5229225"/>
            <a:ext cx="2879725" cy="11239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48" name="Text Box 36"/>
          <p:cNvSpPr txBox="1"/>
          <p:nvPr/>
        </p:nvSpPr>
        <p:spPr>
          <a:xfrm>
            <a:off x="250825" y="5159375"/>
            <a:ext cx="2160588" cy="15684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若第一个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要与第一个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配对，则要修改为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49" name="Rectangle 5"/>
          <p:cNvSpPr/>
          <p:nvPr/>
        </p:nvSpPr>
        <p:spPr>
          <a:xfrm>
            <a:off x="2843213" y="4797425"/>
            <a:ext cx="3240087" cy="187166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 anchor="ctr" anchorCtr="0"/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{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dirty="0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 (  )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50" name="Line 38"/>
          <p:cNvSpPr/>
          <p:nvPr/>
        </p:nvSpPr>
        <p:spPr>
          <a:xfrm>
            <a:off x="2051050" y="4840288"/>
            <a:ext cx="649288" cy="1081087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52" name="Rectangle 7"/>
          <p:cNvSpPr/>
          <p:nvPr/>
        </p:nvSpPr>
        <p:spPr>
          <a:xfrm>
            <a:off x="6264275" y="5229225"/>
            <a:ext cx="2879725" cy="11239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54" name="Line 42"/>
          <p:cNvSpPr/>
          <p:nvPr/>
        </p:nvSpPr>
        <p:spPr>
          <a:xfrm>
            <a:off x="2051050" y="4840288"/>
            <a:ext cx="649288" cy="1081087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nimBg="1"/>
      <p:bldP spid="13325" grpId="0"/>
      <p:bldP spid="13332" grpId="0"/>
      <p:bldP spid="13348" grpId="0"/>
      <p:bldP spid="13349" grpId="0" bldLvl="0" animBg="1"/>
      <p:bldP spid="133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3"/>
          <p:cNvSpPr>
            <a:spLocks noGrp="1"/>
          </p:cNvSpPr>
          <p:nvPr>
            <p:ph type="body"/>
          </p:nvPr>
        </p:nvSpPr>
        <p:spPr>
          <a:xfrm>
            <a:off x="395288" y="1643063"/>
            <a:ext cx="8374062" cy="45942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/>
              <a:t>用一对花括号</a:t>
            </a:r>
            <a:r>
              <a:rPr lang="en-US" altLang="zh-CN" sz="2800" b="1" dirty="0">
                <a:solidFill>
                  <a:srgbClr val="CC0000"/>
                </a:solidFill>
              </a:rPr>
              <a:t>{ }</a:t>
            </a:r>
            <a:r>
              <a:rPr lang="zh-CN" altLang="en-US" sz="2800" dirty="0"/>
              <a:t>把多个语句括起来，则构成复合语句，也称为“程序块”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3600" dirty="0"/>
              <a:t>     　</a:t>
            </a:r>
            <a:r>
              <a:rPr lang="zh-CN" altLang="en-US" sz="2800" dirty="0"/>
              <a:t>　</a:t>
            </a:r>
            <a:r>
              <a:rPr lang="en-US" altLang="zh-CN" b="1" dirty="0">
                <a:solidFill>
                  <a:srgbClr val="CC0000"/>
                </a:solidFill>
              </a:rPr>
              <a:t>{</a:t>
            </a:r>
            <a:r>
              <a:rPr lang="en-US" altLang="zh-CN" b="1" dirty="0">
                <a:solidFill>
                  <a:schemeClr val="hlink"/>
                </a:solidFill>
              </a:rPr>
              <a:t>    x=y+z;</a:t>
            </a:r>
            <a:endParaRPr lang="en-US" altLang="zh-CN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            </a:t>
            </a:r>
            <a:r>
              <a:rPr lang="en-US" altLang="zh-CN" b="1" dirty="0">
                <a:solidFill>
                  <a:schemeClr val="hlink"/>
                </a:solidFill>
              </a:rPr>
              <a:t>a=b+c;</a:t>
            </a:r>
            <a:endParaRPr lang="en-US" altLang="zh-CN" b="1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            </a:t>
            </a:r>
            <a:r>
              <a:rPr lang="en-US" altLang="zh-CN" b="1" dirty="0">
                <a:solidFill>
                  <a:schemeClr val="hlink"/>
                </a:solidFill>
              </a:rPr>
              <a:t>printf(“%d%d”, x, a);</a:t>
            </a:r>
            <a:r>
              <a:rPr lang="zh-CN" altLang="en-US" b="1" dirty="0">
                <a:solidFill>
                  <a:schemeClr val="hlink"/>
                </a:solidFill>
              </a:rPr>
              <a:t>　   </a:t>
            </a:r>
            <a:r>
              <a:rPr lang="zh-CN" altLang="en-US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</a:rPr>
              <a:t>}</a:t>
            </a:r>
            <a:endParaRPr lang="en-US" altLang="zh-CN" b="1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　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复合语句中的多条语句，要一起执行，等价于单条语句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右边花括号 “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CC0000"/>
                </a:solidFill>
              </a:rPr>
              <a:t>} </a:t>
            </a:r>
            <a:r>
              <a:rPr lang="en-US" altLang="zh-CN" sz="2800" dirty="0"/>
              <a:t>”</a:t>
            </a:r>
            <a:r>
              <a:rPr lang="zh-CN" altLang="en-US" sz="2800" dirty="0"/>
              <a:t>用于结束程序块，其后不需要分号</a:t>
            </a:r>
            <a:endParaRPr lang="zh-CN" altLang="en-US" sz="2800" dirty="0"/>
          </a:p>
        </p:txBody>
      </p:sp>
      <p:sp>
        <p:nvSpPr>
          <p:cNvPr id="70658" name="Rectangle 2"/>
          <p:cNvSpPr/>
          <p:nvPr/>
        </p:nvSpPr>
        <p:spPr>
          <a:xfrm>
            <a:off x="25685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复合语句 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71500" y="1600200"/>
            <a:ext cx="8066088" cy="5068888"/>
          </a:xfrm>
        </p:spPr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if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else     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关键：要计算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的结果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为真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非</a:t>
            </a:r>
            <a:r>
              <a:rPr lang="en-US" altLang="zh-CN" b="1" dirty="0">
                <a:latin typeface="Times New Roman" panose="02020603050405020304" pitchFamily="18" charset="0"/>
              </a:rPr>
              <a:t>0)</a:t>
            </a:r>
            <a:r>
              <a:rPr lang="zh-CN" altLang="en-US" b="1" dirty="0">
                <a:latin typeface="Times New Roman" panose="02020603050405020304" pitchFamily="18" charset="0"/>
              </a:rPr>
              <a:t>，执行语句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为假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等于</a:t>
            </a:r>
            <a:r>
              <a:rPr lang="en-US" altLang="zh-CN" b="1" dirty="0">
                <a:latin typeface="Times New Roman" panose="02020603050405020304" pitchFamily="18" charset="0"/>
              </a:rPr>
              <a:t>0)</a:t>
            </a:r>
            <a:r>
              <a:rPr lang="zh-CN" altLang="en-US" b="1" dirty="0">
                <a:latin typeface="Times New Roman" panose="02020603050405020304" pitchFamily="18" charset="0"/>
              </a:rPr>
              <a:t>，执行语句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其中的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b="1" dirty="0">
                <a:latin typeface="Times New Roman" panose="02020603050405020304" pitchFamily="18" charset="0"/>
              </a:rPr>
              <a:t>，大多会用到如下运算符：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关系运算符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en-US" altLang="zh-CN" b="1" dirty="0"/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&gt;=   &lt;    &lt;=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逻辑运算符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&amp;&amp;    ||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2" name="Rectangle 2"/>
          <p:cNvSpPr/>
          <p:nvPr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4"/>
          <p:cNvSpPr/>
          <p:nvPr/>
        </p:nvSpPr>
        <p:spPr>
          <a:xfrm>
            <a:off x="539750" y="1557338"/>
            <a:ext cx="7704138" cy="33115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marL="900430" indent="-627380"/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关系运算符及其优先级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小于或等于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大于或等于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=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0430" indent="-627380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386" name="Group 17"/>
          <p:cNvGrpSpPr/>
          <p:nvPr/>
        </p:nvGrpSpPr>
        <p:grpSpPr>
          <a:xfrm>
            <a:off x="4930775" y="2060575"/>
            <a:ext cx="3097213" cy="1511300"/>
            <a:chOff x="3061" y="1162"/>
            <a:chExt cx="1951" cy="952"/>
          </a:xfrm>
        </p:grpSpPr>
        <p:sp>
          <p:nvSpPr>
            <p:cNvPr id="16387" name="AutoShape 5"/>
            <p:cNvSpPr/>
            <p:nvPr/>
          </p:nvSpPr>
          <p:spPr>
            <a:xfrm>
              <a:off x="3061" y="1162"/>
              <a:ext cx="227" cy="952"/>
            </a:xfrm>
            <a:prstGeom prst="rightBrace">
              <a:avLst>
                <a:gd name="adj1" fmla="val 3489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Rectangle 7"/>
            <p:cNvSpPr/>
            <p:nvPr/>
          </p:nvSpPr>
          <p:spPr>
            <a:xfrm>
              <a:off x="3333" y="1389"/>
              <a:ext cx="1679" cy="5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优先级相同（高）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389" name="Rectangle 9"/>
          <p:cNvSpPr/>
          <p:nvPr/>
        </p:nvSpPr>
        <p:spPr>
          <a:xfrm>
            <a:off x="900113" y="4673600"/>
            <a:ext cx="7705725" cy="19954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endParaRPr lang="zh-CN" altLang="en-US" sz="3200" u="sng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关系运算符的优先级低于算术运算符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关系运算符的优先级高于赋值运算符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0" name="Oval 12"/>
          <p:cNvSpPr/>
          <p:nvPr/>
        </p:nvSpPr>
        <p:spPr>
          <a:xfrm>
            <a:off x="4067175" y="5157788"/>
            <a:ext cx="950913" cy="722312"/>
          </a:xfrm>
          <a:prstGeom prst="ellipse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Oval 13"/>
          <p:cNvSpPr/>
          <p:nvPr/>
        </p:nvSpPr>
        <p:spPr>
          <a:xfrm>
            <a:off x="4067175" y="6019800"/>
            <a:ext cx="950913" cy="722313"/>
          </a:xfrm>
          <a:prstGeom prst="ellipse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Rectangle 2"/>
          <p:cNvSpPr/>
          <p:nvPr/>
        </p:nvSpPr>
        <p:spPr>
          <a:xfrm>
            <a:off x="2711450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6393" name="Group 22"/>
          <p:cNvGrpSpPr/>
          <p:nvPr/>
        </p:nvGrpSpPr>
        <p:grpSpPr>
          <a:xfrm>
            <a:off x="4930775" y="3789363"/>
            <a:ext cx="3241675" cy="914400"/>
            <a:chOff x="2608" y="2205"/>
            <a:chExt cx="2042" cy="576"/>
          </a:xfrm>
        </p:grpSpPr>
        <p:sp>
          <p:nvSpPr>
            <p:cNvPr id="16394" name="AutoShape 6"/>
            <p:cNvSpPr/>
            <p:nvPr/>
          </p:nvSpPr>
          <p:spPr>
            <a:xfrm>
              <a:off x="2608" y="2296"/>
              <a:ext cx="272" cy="409"/>
            </a:xfrm>
            <a:prstGeom prst="rightBrace">
              <a:avLst>
                <a:gd name="adj1" fmla="val 12509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Rectangle 8"/>
            <p:cNvSpPr/>
            <p:nvPr/>
          </p:nvSpPr>
          <p:spPr>
            <a:xfrm>
              <a:off x="2971" y="2205"/>
              <a:ext cx="1679" cy="5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优先级相同（低）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advClick="0"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627313" y="188913"/>
            <a:ext cx="6372225" cy="79216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逻辑运算符和逻辑表达式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7410" name="Rectangle 4"/>
          <p:cNvSpPr/>
          <p:nvPr/>
        </p:nvSpPr>
        <p:spPr>
          <a:xfrm>
            <a:off x="717550" y="1268413"/>
            <a:ext cx="7958138" cy="3671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marL="457200" indent="-457200"/>
            <a:endParaRPr lang="zh-CN" altLang="en-US" sz="32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逻辑或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!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逻辑非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NOT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lang="zh-CN" altLang="en-US" sz="2800" b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 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之一为真，则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为真，则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!a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/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395288" y="4868863"/>
            <a:ext cx="8353425" cy="16351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rtl="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高于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||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rtl="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逻辑运算符中的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&amp;&amp;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||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低于关系运算符，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!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术运算符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4"/>
          <p:cNvSpPr/>
          <p:nvPr/>
        </p:nvSpPr>
        <p:spPr>
          <a:xfrm>
            <a:off x="186055" y="1484630"/>
            <a:ext cx="8707120" cy="237617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indent="723900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在逻辑表达式的求解中，并不是所有的逻辑运算符都要被执行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(1)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a&amp;&amp;b&amp;&amp;c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为假，就不必判断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的值，此表达式的值肯定为假。只有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(2)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a||b||c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为真，就不必判断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的值，此表达式的值肯定为真。只有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都为假才判断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4" name="Rectangle 5"/>
          <p:cNvSpPr/>
          <p:nvPr/>
        </p:nvSpPr>
        <p:spPr>
          <a:xfrm>
            <a:off x="1330325" y="4291330"/>
            <a:ext cx="6553200" cy="13700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有表达式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(m=a&gt;b)&amp;&amp;(n=c&gt;d)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当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a=1, b=2, c=3, d=4, m=1, n=1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若该表达式执行后，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的值是多少？     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435" name="Rectangle 2"/>
          <p:cNvSpPr/>
          <p:nvPr/>
        </p:nvSpPr>
        <p:spPr>
          <a:xfrm>
            <a:off x="2052003" y="188595"/>
            <a:ext cx="6804025" cy="72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/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611188" y="5664200"/>
            <a:ext cx="842486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由于“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a&gt;b”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，因此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，则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n=c&gt;d”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不被执行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,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因此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的值不是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，仍保持原值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628265" y="188595"/>
            <a:ext cx="6372225" cy="7921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逻辑运算符和逻辑表达式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9458" name="Rectangle 6"/>
          <p:cNvSpPr/>
          <p:nvPr/>
        </p:nvSpPr>
        <p:spPr>
          <a:xfrm>
            <a:off x="107950" y="4798060"/>
            <a:ext cx="8893175" cy="17287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算法可以写为：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(year%4==0 &amp;&amp; year%100 !=0 ) || (year%400==0)</a:t>
            </a:r>
            <a:endParaRPr lang="en-US" altLang="zh-CN" sz="32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32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32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该式值为真是闰年，否则为非闰年。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466090" y="1341755"/>
            <a:ext cx="8391525" cy="32048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例：用逻辑表达式刻画闰年的算法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数学上，满足如下定义的是闰年：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2008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1600, 2000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Text Box 19"/>
          <p:cNvSpPr txBox="1"/>
          <p:nvPr/>
        </p:nvSpPr>
        <p:spPr>
          <a:xfrm>
            <a:off x="5723255" y="4293870"/>
            <a:ext cx="2985135" cy="8299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3"/>
          <p:cNvSpPr>
            <a:spLocks noGrp="1"/>
          </p:cNvSpPr>
          <p:nvPr>
            <p:ph type="body"/>
          </p:nvPr>
        </p:nvSpPr>
        <p:spPr>
          <a:xfrm>
            <a:off x="1260475" y="1554163"/>
            <a:ext cx="7056438" cy="2446337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</a:rPr>
              <a:t>对于以下程序片段，正确的说法是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   </a:t>
            </a:r>
            <a:endParaRPr lang="en-US" altLang="zh-CN" sz="2800" b="1" u="sng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b1=1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b2=5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</a:rPr>
              <a:t>b3=0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if</a:t>
            </a:r>
            <a:r>
              <a:rPr lang="zh-CN" altLang="en-US" sz="2800" dirty="0">
                <a:latin typeface="Times New Roman" panose="02020603050405020304" pitchFamily="18" charset="0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</a:rPr>
              <a:t>b3=b2-b1</a:t>
            </a:r>
            <a:r>
              <a:rPr lang="zh-CN" altLang="en-US" sz="2800" dirty="0">
                <a:latin typeface="Times New Roman" panose="02020603050405020304" pitchFamily="18" charset="0"/>
              </a:rPr>
              <a:t>）  </a:t>
            </a:r>
            <a:r>
              <a:rPr lang="en-US" altLang="zh-CN" sz="2800" dirty="0">
                <a:latin typeface="Times New Roman" panose="02020603050405020304" pitchFamily="18" charset="0"/>
              </a:rPr>
              <a:t>printf(“*”);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printf(“#”);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2" name="Rectangle 3"/>
          <p:cNvSpPr txBox="1"/>
          <p:nvPr/>
        </p:nvSpPr>
        <p:spPr>
          <a:xfrm>
            <a:off x="1960563" y="4373563"/>
            <a:ext cx="6067425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514350" indent="-514350" eaLnBrk="0" hangingPunct="0">
              <a:buFont typeface="Wingdings" panose="05000000000000000000" pitchFamily="2" charset="2"/>
              <a:buAutoNum type="alphaUcParenBoth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(C)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*#         (D)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有语法错误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None/>
            </a:pP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 eaLnBrk="0" hangingPunct="0">
              <a:buFont typeface="Wingdings" panose="05000000000000000000" pitchFamily="2" charset="2"/>
              <a:buChar char="§"/>
            </a:pP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25" y="6018213"/>
            <a:ext cx="2390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答案：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20484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1" dirty="0"/>
              <a:t>练习</a:t>
            </a:r>
            <a:endParaRPr lang="zh-CN" altLang="en-US" b="1" dirty="0"/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496300" cy="50323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下面程序判断输入的整数是否为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，其中错误有</a:t>
            </a:r>
            <a:r>
              <a:rPr lang="zh-CN" altLang="en-US" sz="2800" u="sng" dirty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5638" y="6089015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21508" name="内容占位符 2"/>
          <p:cNvSpPr/>
          <p:nvPr/>
        </p:nvSpPr>
        <p:spPr>
          <a:xfrm>
            <a:off x="1836738" y="5734050"/>
            <a:ext cx="4248150" cy="1008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（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09" name="内容占位符 2"/>
          <p:cNvSpPr/>
          <p:nvPr/>
        </p:nvSpPr>
        <p:spPr>
          <a:xfrm>
            <a:off x="1331913" y="1989138"/>
            <a:ext cx="6264275" cy="360045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#include  &lt;stdio.h&gt;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int main()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{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i;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scanf(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i );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i=0)  printf(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“输入为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0\n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0;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}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468313" y="1268413"/>
            <a:ext cx="8496300" cy="5430837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</a:rPr>
              <a:t>设所有变量均已定义，写出下列程序段运行后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的值结果。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b1=1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b2=2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b3=0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x=15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if  (a&lt;b)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if  ( !b3 )   x=0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 x=1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else  x=2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else  x=3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x</a:t>
            </a:r>
            <a:r>
              <a:rPr lang="zh-CN" altLang="en-US" sz="2800" dirty="0">
                <a:latin typeface="Times New Roman" panose="02020603050405020304" pitchFamily="18" charset="0"/>
              </a:rPr>
              <a:t>的值是：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_______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953" y="5948998"/>
            <a:ext cx="18716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lang="en-US" altLang="zh-CN" sz="2800" dirty="0">
                <a:solidFill>
                  <a:srgbClr val="CC0066"/>
                </a:solidFill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lang="en-US" altLang="zh-CN" sz="14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b="1" dirty="0">
                <a:latin typeface="Times New Roman" panose="02020603050405020304" pitchFamily="18" charset="0"/>
              </a:rPr>
              <a:t>和循环结构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400" b="1" dirty="0">
                <a:latin typeface="Times New Roman" panose="02020603050405020304" pitchFamily="18" charset="0"/>
              </a:rPr>
              <a:t>C</a:t>
            </a:r>
            <a:r>
              <a:rPr lang="zh-CN" altLang="en-US" sz="4400" b="1" dirty="0">
                <a:latin typeface="黑体" panose="02010609060101010101" pitchFamily="49" charset="-122"/>
              </a:rPr>
              <a:t>语言概览</a:t>
            </a:r>
            <a:endParaRPr lang="zh-CN" altLang="en-US" sz="4400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586355" y="300355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选择结构程序设计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468313" y="1628775"/>
            <a:ext cx="8283575" cy="45227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dirty="0">
                <a:latin typeface="Times New Roman" panose="02020603050405020304" pitchFamily="18" charset="0"/>
              </a:rPr>
              <a:t>结构的程序设计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if ...(else)...</a:t>
            </a:r>
            <a:endParaRPr lang="en-US" altLang="zh-CN" sz="32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switch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条件运算符  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?  :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3276600" y="188913"/>
            <a:ext cx="5543550" cy="114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8" name="Rectangle 4"/>
          <p:cNvSpPr/>
          <p:nvPr/>
        </p:nvSpPr>
        <p:spPr>
          <a:xfrm>
            <a:off x="1836738" y="1124903"/>
            <a:ext cx="5543550" cy="4105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（表达式）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｛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......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｝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90170" y="5086985"/>
            <a:ext cx="8961755" cy="1637030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顾名思义，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是“开关”，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是“示例、标号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endParaRPr lang="en-US" altLang="zh-CN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看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开关的表达式值，与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示例中的哪一个常量表达式一样，就从哪个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的语句开始执行；若没有一样的，就执行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default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后面的语句</a:t>
            </a:r>
            <a:endParaRPr lang="zh-CN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标题 3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8" name="Rectangle 4"/>
          <p:cNvSpPr/>
          <p:nvPr/>
        </p:nvSpPr>
        <p:spPr>
          <a:xfrm>
            <a:off x="1836103" y="1050608"/>
            <a:ext cx="5543550" cy="4105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（表达式）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｛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......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｝ 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467360" y="5012690"/>
            <a:ext cx="8411845" cy="1679575"/>
          </a:xfrm>
          <a:prstGeom prst="rect">
            <a:avLst/>
          </a:prstGeom>
          <a:solidFill>
            <a:srgbClr val="FFFF00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后的表达式的值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可以是整型或字符型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语句后的常量表达式，只是一个标号，可以是整型或者字符型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语句后的常量表达式必须互不相同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1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4"/>
          <p:cNvSpPr/>
          <p:nvPr/>
        </p:nvSpPr>
        <p:spPr>
          <a:xfrm>
            <a:off x="395288" y="1268413"/>
            <a:ext cx="8496300" cy="14398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例：要求按照考试成绩的等级输出百分制分数段，用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语句实现。其中等级为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，则输出成绩为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85-100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70-84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60-69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输出为低于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，否则出错。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2" name="标题 3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250825" y="2708275"/>
            <a:ext cx="5616575" cy="3860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 include &lt;stdio.h&gt;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int   main()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{  char grade;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grade = 'A';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( grade 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{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'A'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printf("85 - 100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'B'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printf("70 - 84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'C'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printf("60 - 69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case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'D'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printf("&lt; 60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printf("error \n");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return 0;     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8678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4868863"/>
            <a:ext cx="2592387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Text Box 42"/>
          <p:cNvSpPr txBox="1"/>
          <p:nvPr/>
        </p:nvSpPr>
        <p:spPr>
          <a:xfrm>
            <a:off x="6156325" y="4327525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2711450" y="303213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第四章  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93838"/>
            <a:ext cx="8391525" cy="1071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在实际生活中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经常会遇到许多需要判断的问题，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程序设计中将这一类问题归结为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分支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1" name="Rectangle 3"/>
          <p:cNvSpPr txBox="1"/>
          <p:nvPr/>
        </p:nvSpPr>
        <p:spPr>
          <a:xfrm>
            <a:off x="395288" y="2781300"/>
            <a:ext cx="3714750" cy="39395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例如：乘火车，旅客随身携带的行李重量为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公斤，当行李重量超过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公斤时，超出部分要缴纳行李费。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解决此问题的算法如图：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典型的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行李重量为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2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5999163" y="2597150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rot="5400000">
            <a:off x="6356350" y="3311525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5651500" y="3573463"/>
            <a:ext cx="2071688" cy="78581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w&gt;20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" name="肘形连接符 30"/>
          <p:cNvCxnSpPr>
            <a:stCxn id="19" idx="2"/>
          </p:cNvCxnSpPr>
          <p:nvPr/>
        </p:nvCxnSpPr>
        <p:spPr>
          <a:xfrm rot="5400000">
            <a:off x="5034756" y="3990181"/>
            <a:ext cx="642938" cy="571500"/>
          </a:xfrm>
          <a:prstGeom prst="bentConnector3">
            <a:avLst>
              <a:gd name="adj1" fmla="val 398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9" idx="2"/>
          </p:cNvCxnSpPr>
          <p:nvPr/>
        </p:nvCxnSpPr>
        <p:spPr>
          <a:xfrm rot="16200000" flipH="1">
            <a:off x="7677944" y="3990181"/>
            <a:ext cx="642938" cy="571500"/>
          </a:xfrm>
          <a:prstGeom prst="bentConnector3">
            <a:avLst>
              <a:gd name="adj1" fmla="val 1896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4284663" y="4597400"/>
            <a:ext cx="1571625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无行李费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7499350" y="4597400"/>
            <a:ext cx="1500188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缴纳费用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3" name="肘形连接符 42"/>
          <p:cNvCxnSpPr>
            <a:stCxn id="41" idx="2"/>
          </p:cNvCxnSpPr>
          <p:nvPr/>
        </p:nvCxnSpPr>
        <p:spPr>
          <a:xfrm rot="16200000" flipH="1">
            <a:off x="5713413" y="4525963"/>
            <a:ext cx="357188" cy="1643063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2"/>
          <p:cNvCxnSpPr>
            <a:stCxn id="41" idx="2"/>
          </p:cNvCxnSpPr>
          <p:nvPr/>
        </p:nvCxnSpPr>
        <p:spPr>
          <a:xfrm rot="10800000" flipV="1">
            <a:off x="6642100" y="5168900"/>
            <a:ext cx="1714500" cy="357188"/>
          </a:xfrm>
          <a:prstGeom prst="bentConnector3">
            <a:avLst>
              <a:gd name="adj1" fmla="val 589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5400000">
            <a:off x="6374606" y="5874544"/>
            <a:ext cx="5715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6043613" y="6169025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3" name="TextBox 67"/>
          <p:cNvSpPr txBox="1"/>
          <p:nvPr/>
        </p:nvSpPr>
        <p:spPr>
          <a:xfrm>
            <a:off x="7570788" y="3554413"/>
            <a:ext cx="11049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(Y)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4" name="TextBox 68"/>
          <p:cNvSpPr txBox="1"/>
          <p:nvPr/>
        </p:nvSpPr>
        <p:spPr>
          <a:xfrm>
            <a:off x="4716463" y="3554413"/>
            <a:ext cx="106838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6" descr="b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03" y="1903095"/>
            <a:ext cx="2422525" cy="2725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10"/>
          <p:cNvSpPr/>
          <p:nvPr/>
        </p:nvSpPr>
        <p:spPr>
          <a:xfrm>
            <a:off x="3492500" y="5715000"/>
            <a:ext cx="2009775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195" name="Picture 7" descr="b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8" y="1455738"/>
            <a:ext cx="3929062" cy="434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实际问题中的选择结构分类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pic>
        <p:nvPicPr>
          <p:cNvPr id="763911" name="Picture 7" descr="b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917065"/>
            <a:ext cx="2574925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</a:rPr>
              <a:t>选择结构程序设计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83575" cy="45227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dirty="0">
                <a:latin typeface="Times New Roman" panose="02020603050405020304" pitchFamily="18" charset="0"/>
              </a:rPr>
              <a:t>结构的程序设计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if ...(else)...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switch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</a:pPr>
            <a:endParaRPr lang="en-US" altLang="zh-CN" sz="32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marL="2233295" lvl="1" indent="-284480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条件运算符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?    :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if </a:t>
            </a:r>
            <a:r>
              <a:rPr lang="zh-CN" altLang="en-US" b="1" dirty="0">
                <a:latin typeface="Times New Roman" panose="02020603050405020304" pitchFamily="18" charset="0"/>
              </a:rPr>
              <a:t>语句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323850" y="1557338"/>
            <a:ext cx="360045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zh-CN" altLang="en-US" dirty="0">
                <a:latin typeface="Times New Roman" panose="02020603050405020304" pitchFamily="18" charset="0"/>
              </a:rPr>
              <a:t>语句有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种格式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Text Box 16"/>
          <p:cNvSpPr txBox="1"/>
          <p:nvPr/>
        </p:nvSpPr>
        <p:spPr>
          <a:xfrm>
            <a:off x="395288" y="2409825"/>
            <a:ext cx="4968875" cy="29845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en-US" altLang="zh-CN" sz="32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计算表达式的值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时，执行语句；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即为假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语句的下一条语句。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Text Box 19"/>
          <p:cNvSpPr txBox="1"/>
          <p:nvPr/>
        </p:nvSpPr>
        <p:spPr>
          <a:xfrm>
            <a:off x="5147628" y="5805488"/>
            <a:ext cx="2592387" cy="8318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表达式, 必须用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一对小括号括起来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245" name="Group 20"/>
          <p:cNvGrpSpPr/>
          <p:nvPr/>
        </p:nvGrpSpPr>
        <p:grpSpPr>
          <a:xfrm>
            <a:off x="5808663" y="1916113"/>
            <a:ext cx="3011487" cy="3459162"/>
            <a:chOff x="431" y="1705"/>
            <a:chExt cx="1897" cy="2179"/>
          </a:xfrm>
        </p:grpSpPr>
        <p:sp>
          <p:nvSpPr>
            <p:cNvPr id="10246" name="Text Box 5"/>
            <p:cNvSpPr txBox="1"/>
            <p:nvPr/>
          </p:nvSpPr>
          <p:spPr>
            <a:xfrm>
              <a:off x="1247" y="2523"/>
              <a:ext cx="392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AutoShape 6"/>
            <p:cNvSpPr/>
            <p:nvPr/>
          </p:nvSpPr>
          <p:spPr>
            <a:xfrm>
              <a:off x="591" y="2069"/>
              <a:ext cx="1272" cy="475"/>
            </a:xfrm>
            <a:prstGeom prst="diamond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表达式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248" name="Line 7"/>
            <p:cNvSpPr/>
            <p:nvPr/>
          </p:nvSpPr>
          <p:spPr>
            <a:xfrm>
              <a:off x="1887" y="2316"/>
              <a:ext cx="441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49" name="Line 8"/>
            <p:cNvSpPr/>
            <p:nvPr/>
          </p:nvSpPr>
          <p:spPr>
            <a:xfrm>
              <a:off x="1247" y="1705"/>
              <a:ext cx="0" cy="38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0" name="Rectangle 9"/>
            <p:cNvSpPr/>
            <p:nvPr/>
          </p:nvSpPr>
          <p:spPr>
            <a:xfrm>
              <a:off x="649" y="2794"/>
              <a:ext cx="1174" cy="333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  句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251" name="Line 10"/>
            <p:cNvSpPr/>
            <p:nvPr/>
          </p:nvSpPr>
          <p:spPr>
            <a:xfrm>
              <a:off x="1226" y="3158"/>
              <a:ext cx="0" cy="38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2" name="Rectangle 11"/>
            <p:cNvSpPr/>
            <p:nvPr/>
          </p:nvSpPr>
          <p:spPr>
            <a:xfrm>
              <a:off x="431" y="3552"/>
              <a:ext cx="1615" cy="332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if</a:t>
              </a:r>
              <a:r>
                <a:rPr lang="zh-CN" altLang="en-US" sz="2000" b="0" dirty="0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语句的下一语句</a:t>
              </a:r>
              <a:endPara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253" name="Line 12"/>
            <p:cNvSpPr/>
            <p:nvPr/>
          </p:nvSpPr>
          <p:spPr>
            <a:xfrm>
              <a:off x="2322" y="2316"/>
              <a:ext cx="0" cy="95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4" name="Text Box 13"/>
            <p:cNvSpPr txBox="1"/>
            <p:nvPr/>
          </p:nvSpPr>
          <p:spPr>
            <a:xfrm>
              <a:off x="1907" y="2024"/>
              <a:ext cx="202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Line 14"/>
            <p:cNvSpPr/>
            <p:nvPr/>
          </p:nvSpPr>
          <p:spPr>
            <a:xfrm flipH="1">
              <a:off x="1226" y="3267"/>
              <a:ext cx="1077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256" name="Line 15"/>
            <p:cNvSpPr/>
            <p:nvPr/>
          </p:nvSpPr>
          <p:spPr>
            <a:xfrm>
              <a:off x="1226" y="2539"/>
              <a:ext cx="0" cy="272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</p:grpSp>
      <p:sp>
        <p:nvSpPr>
          <p:cNvPr id="10257" name="Rectangle 18"/>
          <p:cNvSpPr/>
          <p:nvPr/>
        </p:nvSpPr>
        <p:spPr>
          <a:xfrm>
            <a:off x="5345113" y="1458913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58" name="Text Box 16"/>
          <p:cNvSpPr txBox="1"/>
          <p:nvPr/>
        </p:nvSpPr>
        <p:spPr>
          <a:xfrm>
            <a:off x="395288" y="5653088"/>
            <a:ext cx="496887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y&gt;0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   printf( “%d”, y);</a:t>
            </a:r>
            <a:endParaRPr lang="zh-CN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Group 19"/>
          <p:cNvGrpSpPr/>
          <p:nvPr/>
        </p:nvGrpSpPr>
        <p:grpSpPr>
          <a:xfrm>
            <a:off x="5322253" y="2348548"/>
            <a:ext cx="3579812" cy="3276600"/>
            <a:chOff x="68" y="1434"/>
            <a:chExt cx="2255" cy="2064"/>
          </a:xfrm>
        </p:grpSpPr>
        <p:sp>
          <p:nvSpPr>
            <p:cNvPr id="11266" name="AutoShape 5"/>
            <p:cNvSpPr/>
            <p:nvPr/>
          </p:nvSpPr>
          <p:spPr>
            <a:xfrm>
              <a:off x="236" y="1818"/>
              <a:ext cx="1248" cy="480"/>
            </a:xfrm>
            <a:prstGeom prst="diamond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dirty="0"/>
                <a:t>表达式</a:t>
              </a:r>
              <a:endParaRPr lang="zh-CN" altLang="en-US" sz="2000" b="0" dirty="0"/>
            </a:p>
          </p:txBody>
        </p:sp>
        <p:sp>
          <p:nvSpPr>
            <p:cNvPr id="11267" name="Line 6"/>
            <p:cNvSpPr/>
            <p:nvPr/>
          </p:nvSpPr>
          <p:spPr>
            <a:xfrm>
              <a:off x="839" y="1434"/>
              <a:ext cx="0" cy="384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68" name="Line 7"/>
            <p:cNvSpPr/>
            <p:nvPr/>
          </p:nvSpPr>
          <p:spPr>
            <a:xfrm>
              <a:off x="851" y="2296"/>
              <a:ext cx="0" cy="24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69" name="Rectangle 8"/>
            <p:cNvSpPr/>
            <p:nvPr/>
          </p:nvSpPr>
          <p:spPr>
            <a:xfrm>
              <a:off x="284" y="2538"/>
              <a:ext cx="1152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dirty="0">
                  <a:cs typeface="Times New Roman" panose="02020603050405020304" pitchFamily="18" charset="0"/>
                </a:rPr>
                <a:t>语    句1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0" name="Line 9"/>
            <p:cNvSpPr/>
            <p:nvPr/>
          </p:nvSpPr>
          <p:spPr>
            <a:xfrm>
              <a:off x="845" y="2886"/>
              <a:ext cx="0" cy="288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1" name="Rectangle 10"/>
            <p:cNvSpPr/>
            <p:nvPr/>
          </p:nvSpPr>
          <p:spPr>
            <a:xfrm>
              <a:off x="68" y="3162"/>
              <a:ext cx="1584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b="0" dirty="0">
                  <a:cs typeface="Times New Roman" panose="02020603050405020304" pitchFamily="18" charset="0"/>
                </a:rPr>
                <a:t>if</a:t>
              </a:r>
              <a:r>
                <a:rPr lang="zh-CN" altLang="en-US" sz="2000" b="0" dirty="0"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2" name="Line 11"/>
            <p:cNvSpPr/>
            <p:nvPr/>
          </p:nvSpPr>
          <p:spPr>
            <a:xfrm flipH="1">
              <a:off x="839" y="3022"/>
              <a:ext cx="1056" cy="0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3" name="Text Box 12"/>
            <p:cNvSpPr txBox="1"/>
            <p:nvPr/>
          </p:nvSpPr>
          <p:spPr>
            <a:xfrm>
              <a:off x="1384" y="1842"/>
              <a:ext cx="384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13"/>
            <p:cNvSpPr txBox="1"/>
            <p:nvPr/>
          </p:nvSpPr>
          <p:spPr>
            <a:xfrm>
              <a:off x="864" y="2296"/>
              <a:ext cx="384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Rectangle 14"/>
            <p:cNvSpPr/>
            <p:nvPr/>
          </p:nvSpPr>
          <p:spPr>
            <a:xfrm>
              <a:off x="1519" y="2387"/>
              <a:ext cx="804" cy="336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dirty="0">
                  <a:cs typeface="Times New Roman" panose="02020603050405020304" pitchFamily="18" charset="0"/>
                </a:rPr>
                <a:t>语    句2</a:t>
              </a:r>
              <a:endParaRPr lang="zh-CN" altLang="en-US" sz="2000" b="0" dirty="0">
                <a:cs typeface="Times New Roman" panose="02020603050405020304" pitchFamily="18" charset="0"/>
              </a:endParaRPr>
            </a:p>
          </p:txBody>
        </p:sp>
        <p:sp>
          <p:nvSpPr>
            <p:cNvPr id="11276" name="Line 15"/>
            <p:cNvSpPr/>
            <p:nvPr/>
          </p:nvSpPr>
          <p:spPr>
            <a:xfrm>
              <a:off x="1900" y="2069"/>
              <a:ext cx="0" cy="336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1277" name="Line 16"/>
            <p:cNvSpPr/>
            <p:nvPr/>
          </p:nvSpPr>
          <p:spPr>
            <a:xfrm>
              <a:off x="1908" y="2734"/>
              <a:ext cx="0" cy="288"/>
            </a:xfrm>
            <a:prstGeom prst="line">
              <a:avLst/>
            </a:prstGeom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8" name="Line 17"/>
            <p:cNvSpPr/>
            <p:nvPr/>
          </p:nvSpPr>
          <p:spPr>
            <a:xfrm>
              <a:off x="1464" y="2059"/>
              <a:ext cx="45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79" name="Text Box 18"/>
          <p:cNvSpPr txBox="1"/>
          <p:nvPr/>
        </p:nvSpPr>
        <p:spPr>
          <a:xfrm>
            <a:off x="287338" y="1606550"/>
            <a:ext cx="4572000" cy="292290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2: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sz="3200" b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if  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表达式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lang="en-US" altLang="zh-CN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lang="en-US" altLang="zh-CN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计算表达式的值，结果为非0，执行语句1；否则执行语句2。</a:t>
            </a:r>
            <a:endParaRPr lang="en-US" altLang="zh-CN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28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1" name="Rectangle 18"/>
          <p:cNvSpPr/>
          <p:nvPr/>
        </p:nvSpPr>
        <p:spPr>
          <a:xfrm>
            <a:off x="5076825" y="1557338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2" name="Text Box 18"/>
          <p:cNvSpPr txBox="1"/>
          <p:nvPr/>
        </p:nvSpPr>
        <p:spPr>
          <a:xfrm>
            <a:off x="295593" y="4940618"/>
            <a:ext cx="4572000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x&gt;y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printf(“%d”, y);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printf(“%d”, x);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4"/>
          <p:cNvSpPr txBox="1"/>
          <p:nvPr/>
        </p:nvSpPr>
        <p:spPr>
          <a:xfrm>
            <a:off x="0" y="2119313"/>
            <a:ext cx="8855075" cy="415417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3: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表达式1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表达式2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表达式3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语句3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... ...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表达式n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语句n</a:t>
            </a:r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>
                <a:solidFill>
                  <a:srgbClr val="CC0066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else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语句n+1</a:t>
            </a:r>
            <a:r>
              <a:rPr lang="en-US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lang="en-US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zh-CN" altLang="en-US" b="0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当表达式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成立时，执行语句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；否则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如果表达式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2, ... ,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直到当条件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成立时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n, 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否则执行语句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n+1</a:t>
            </a:r>
            <a:r>
              <a:rPr lang="zh-CN" altLang="en-US" b="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2290" name="Group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05325" y="1052513"/>
            <a:ext cx="4638675" cy="25971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291" name="Text Box 45"/>
          <p:cNvSpPr txBox="1"/>
          <p:nvPr/>
        </p:nvSpPr>
        <p:spPr>
          <a:xfrm>
            <a:off x="1619250" y="6345555"/>
            <a:ext cx="7450455" cy="46037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语句的嵌套格式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用于解决多项选择问题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3" name="Rectangle 18"/>
          <p:cNvSpPr/>
          <p:nvPr/>
        </p:nvSpPr>
        <p:spPr>
          <a:xfrm>
            <a:off x="1640523" y="1341438"/>
            <a:ext cx="27876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4"/>
          <p:cNvSpPr/>
          <p:nvPr/>
        </p:nvSpPr>
        <p:spPr>
          <a:xfrm>
            <a:off x="323850" y="1916113"/>
            <a:ext cx="7742238" cy="3889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语句中又包含一个或多个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语句，称为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800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形式：</a:t>
            </a:r>
            <a:endParaRPr lang="zh-CN" altLang="en-US" sz="2800" b="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  </a:t>
            </a:r>
            <a:r>
              <a:rPr lang="zh-CN" altLang="en-US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800" b="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else     </a:t>
            </a:r>
            <a:r>
              <a:rPr lang="zh-CN" altLang="en-US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sz="2800" b="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  </a:t>
            </a:r>
            <a:r>
              <a:rPr lang="zh-CN" altLang="en-US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800" b="0" dirty="0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else     </a:t>
            </a:r>
            <a:r>
              <a:rPr lang="zh-CN" altLang="en-US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lang="en-US" altLang="zh-CN" sz="2800" b="0" dirty="0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en-US" altLang="zh-CN" sz="2800" b="0" dirty="0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4" name="AutoShape 5"/>
          <p:cNvSpPr/>
          <p:nvPr/>
        </p:nvSpPr>
        <p:spPr>
          <a:xfrm>
            <a:off x="3348038" y="3716338"/>
            <a:ext cx="503237" cy="719137"/>
          </a:xfrm>
          <a:prstGeom prst="curvedLeftArrow">
            <a:avLst>
              <a:gd name="adj1" fmla="val 28580"/>
              <a:gd name="adj2" fmla="val 57160"/>
              <a:gd name="adj3" fmla="val 33319"/>
            </a:avLst>
          </a:prstGeom>
          <a:solidFill>
            <a:srgbClr val="FFFF00"/>
          </a:solidFill>
          <a:ln w="12700">
            <a:noFill/>
          </a:ln>
        </p:spPr>
        <p:txBody>
          <a:bodyPr wrap="none" anchor="ctr" anchorCtr="0"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AutoShape 6"/>
          <p:cNvSpPr/>
          <p:nvPr/>
        </p:nvSpPr>
        <p:spPr>
          <a:xfrm>
            <a:off x="3492500" y="5014913"/>
            <a:ext cx="503238" cy="719137"/>
          </a:xfrm>
          <a:prstGeom prst="curvedLeftArrow">
            <a:avLst>
              <a:gd name="adj1" fmla="val 28580"/>
              <a:gd name="adj2" fmla="val 57160"/>
              <a:gd name="adj3" fmla="val 33319"/>
            </a:avLst>
          </a:prstGeom>
          <a:solidFill>
            <a:srgbClr val="FFFF00"/>
          </a:solidFill>
          <a:ln w="12700">
            <a:noFill/>
          </a:ln>
        </p:spPr>
        <p:txBody>
          <a:bodyPr wrap="none" anchor="ctr" anchorCtr="0"/>
          <a:p>
            <a:pPr algn="ctr"/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7"/>
          <p:cNvSpPr/>
          <p:nvPr/>
        </p:nvSpPr>
        <p:spPr>
          <a:xfrm>
            <a:off x="4138613" y="3573463"/>
            <a:ext cx="1728787" cy="9366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内嵌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Rectangle 2"/>
          <p:cNvSpPr/>
          <p:nvPr/>
        </p:nvSpPr>
        <p:spPr>
          <a:xfrm>
            <a:off x="25685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8" name="Rectangle 7"/>
          <p:cNvSpPr/>
          <p:nvPr/>
        </p:nvSpPr>
        <p:spPr>
          <a:xfrm>
            <a:off x="4211638" y="4868863"/>
            <a:ext cx="1728787" cy="9366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内嵌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879a841-9ddb-4013-a4f8-6a5bbeb9013b"/>
  <p:tag name="COMMONDATA" val="eyJoZGlkIjoiMDk3NjAwYTMxMDI0ZTUyOGI4Yjg2MWM0ZmJkMjQ2ZjI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4730</Words>
  <Application>WPS 演示</Application>
  <PresentationFormat>全屏显示(4:3)</PresentationFormat>
  <Paragraphs>393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黑体</vt:lpstr>
      <vt:lpstr>Wingdings 2</vt:lpstr>
      <vt:lpstr>楷体_GB2312</vt:lpstr>
      <vt:lpstr>新宋体</vt:lpstr>
      <vt:lpstr>微软雅黑</vt:lpstr>
      <vt:lpstr>Arial Unicode MS</vt:lpstr>
      <vt:lpstr>主题1</vt:lpstr>
      <vt:lpstr>1_主题1</vt:lpstr>
      <vt:lpstr>程序设计基础</vt:lpstr>
      <vt:lpstr>C语言概览</vt:lpstr>
      <vt:lpstr>第四章  选择结构程序设计</vt:lpstr>
      <vt:lpstr>实际问题中的选择结构分类</vt:lpstr>
      <vt:lpstr>选择结构程序设计</vt:lpstr>
      <vt:lpstr>if 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逻辑运算符和逻辑表达式</vt:lpstr>
      <vt:lpstr>PowerPoint 演示文稿</vt:lpstr>
      <vt:lpstr>逻辑运算符和逻辑表达式 </vt:lpstr>
      <vt:lpstr>PowerPoint 演示文稿</vt:lpstr>
      <vt:lpstr>练习</vt:lpstr>
      <vt:lpstr>练习</vt:lpstr>
      <vt:lpstr>选择结构程序设计</vt:lpstr>
      <vt:lpstr>switch语句</vt:lpstr>
      <vt:lpstr>PowerPoint 演示文稿</vt:lpstr>
      <vt:lpstr>switch语句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WXY</cp:lastModifiedBy>
  <cp:revision>749</cp:revision>
  <dcterms:created xsi:type="dcterms:W3CDTF">2005-09-08T00:12:00Z</dcterms:created>
  <dcterms:modified xsi:type="dcterms:W3CDTF">2023-03-03T10:21:18Z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32DF85F0A23C483E8EC329175FE89074</vt:lpwstr>
  </property>
</Properties>
</file>