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3"/>
  </p:notesMasterIdLst>
  <p:handoutMasterIdLst>
    <p:handoutMasterId r:id="rId29"/>
  </p:handoutMasterIdLst>
  <p:sldIdLst>
    <p:sldId id="413" r:id="rId4"/>
    <p:sldId id="466" r:id="rId5"/>
    <p:sldId id="400" r:id="rId6"/>
    <p:sldId id="447" r:id="rId7"/>
    <p:sldId id="428" r:id="rId8"/>
    <p:sldId id="408" r:id="rId9"/>
    <p:sldId id="407" r:id="rId10"/>
    <p:sldId id="409" r:id="rId11"/>
    <p:sldId id="372" r:id="rId12"/>
    <p:sldId id="375" r:id="rId13"/>
    <p:sldId id="433" r:id="rId14"/>
    <p:sldId id="437" r:id="rId15"/>
    <p:sldId id="411" r:id="rId16"/>
    <p:sldId id="410" r:id="rId17"/>
    <p:sldId id="381" r:id="rId18"/>
    <p:sldId id="438" r:id="rId19"/>
    <p:sldId id="493" r:id="rId20"/>
    <p:sldId id="442" r:id="rId21"/>
    <p:sldId id="486" r:id="rId22"/>
    <p:sldId id="487" r:id="rId24"/>
    <p:sldId id="385" r:id="rId25"/>
    <p:sldId id="386" r:id="rId26"/>
    <p:sldId id="387" r:id="rId27"/>
    <p:sldId id="448" r:id="rId28"/>
  </p:sldIdLst>
  <p:sldSz cx="9144000" cy="6858000" type="screen4x3"/>
  <p:notesSz cx="6669405" cy="9820275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99FF"/>
    <a:srgbClr val="800000"/>
    <a:srgbClr val="B2B2B2"/>
    <a:srgbClr val="FF9933"/>
    <a:srgbClr val="FF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737"/>
    <p:restoredTop sz="88825"/>
  </p:normalViewPr>
  <p:slideViewPr>
    <p:cSldViewPr showGuides="1">
      <p:cViewPr varScale="1">
        <p:scale>
          <a:sx n="79" d="100"/>
          <a:sy n="79" d="100"/>
        </p:scale>
        <p:origin x="774" y="54"/>
      </p:cViewPr>
      <p:guideLst>
        <p:guide orient="horz" pos="2154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9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noProof="1" dirty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D93543-8A6E-4B9A-831E-93768AD2514D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ct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r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  <a:t>页</a:t>
            </a:r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70039-0B5B-4254-A3F2-186D02024451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C5F872-24D6-4E91-B52E-F7807F19915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70039-0B5B-4254-A3F2-186D02024451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C5F872-24D6-4E91-B52E-F7807F19915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9" Type="http://schemas.openxmlformats.org/officeDocument/2006/relationships/vmlDrawing" Target="../drawings/vmlDrawing2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4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3.bin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noProof="1" dirty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9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noProof="1" dirty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9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2700338" y="4418013"/>
            <a:ext cx="3600450" cy="1171575"/>
          </a:xfrm>
        </p:spPr>
        <p:txBody>
          <a:bodyPr vert="horz" wrap="square" lIns="91440" tIns="72000" rIns="91440" bIns="45720" anchor="t" anchorCtr="0">
            <a:spAutoFit/>
          </a:bodyPr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   讲师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    Lecturer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 txBox="1"/>
          <p:nvPr/>
        </p:nvSpPr>
        <p:spPr>
          <a:xfrm>
            <a:off x="5867400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b="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4"/>
          <p:cNvSpPr/>
          <p:nvPr/>
        </p:nvSpPr>
        <p:spPr>
          <a:xfrm>
            <a:off x="71438" y="1196975"/>
            <a:ext cx="8964612" cy="558958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p>
            <a:pPr defTabSz="762000" eaLnBrk="0" hangingPunct="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例：输入一个字符，判别它是否大写字母，如果是，将它转换成小写字母；如果不是，不转换。然后输出最后得到的字符。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 &lt;stdio.h&gt;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/>
            <a:br>
              <a:rPr lang="en-US" altLang="zh-CN" sz="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int  main ( )                 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{     char ch;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scanf("%c", &amp;ch);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ch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(ch&gt;='A’ &amp;&amp;  ch&lt;='Z') ? 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ch+32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 ch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printf("%c\n", ch);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return 0;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}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4" name="标题 3"/>
          <p:cNvSpPr/>
          <p:nvPr/>
        </p:nvSpPr>
        <p:spPr>
          <a:xfrm>
            <a:off x="25558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0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条件运算符</a:t>
            </a:r>
            <a:endParaRPr lang="zh-CN" altLang="en-US" sz="40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4"/>
          <p:cNvSpPr/>
          <p:nvPr/>
        </p:nvSpPr>
        <p:spPr>
          <a:xfrm>
            <a:off x="395288" y="1344613"/>
            <a:ext cx="8501062" cy="2228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= 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，则执行完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 = = y)?  - -x : y++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语句后，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zh-CN" altLang="en-US" sz="2800" b="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zh-CN" altLang="en-US" sz="2800" b="0" u="sng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9" name="矩形 6"/>
          <p:cNvSpPr/>
          <p:nvPr/>
        </p:nvSpPr>
        <p:spPr>
          <a:xfrm>
            <a:off x="142875" y="3767138"/>
            <a:ext cx="8893175" cy="286131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 anchorCtr="0">
            <a:spAutoFit/>
          </a:bodyPr>
          <a:p>
            <a:pPr marL="450850" indent="-45085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0850" indent="-45085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根据运算符优先级，有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((x- -)= =y)? (- -x)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 (y++)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先参与其他的操作，然后再自减，故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，为假 ，则执行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再自减为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(3)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先参与其他的操作，然后再自增，这里没有其他运算，表达式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((x--)==y)?(--x)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:(y++)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的值就为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，然后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再自增为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0850" indent="-45085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最终表达式的值是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588" y="2708275"/>
            <a:ext cx="2105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3482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选择结构程序设计小结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538163" y="1714500"/>
            <a:ext cx="8066087" cy="3429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语言中，用以下形式支持选择结构的程序设计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if ...(else)...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switch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条件运算符     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?  :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/>
          <p:nvPr/>
        </p:nvSpPr>
        <p:spPr>
          <a:xfrm>
            <a:off x="503238" y="1557338"/>
            <a:ext cx="8389937" cy="792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例：判定某个年份是否是闰年，将结果输出。 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6261" name="Rectangle 5"/>
          <p:cNvSpPr/>
          <p:nvPr/>
        </p:nvSpPr>
        <p:spPr>
          <a:xfrm>
            <a:off x="395288" y="3111500"/>
            <a:ext cx="7778750" cy="2811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532130" indent="-532130" defTabSz="7620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符合如下条件之一，是闰年：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或者：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32130" indent="-53213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1600,2000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6867" name="Diagram 8"/>
          <p:cNvGrpSpPr/>
          <p:nvPr/>
        </p:nvGrpSpPr>
        <p:grpSpPr>
          <a:xfrm>
            <a:off x="6650673" y="4076065"/>
            <a:ext cx="2995612" cy="3860800"/>
            <a:chOff x="930" y="-267"/>
            <a:chExt cx="3856" cy="4803"/>
          </a:xfrm>
        </p:grpSpPr>
        <p:sp>
          <p:nvSpPr>
            <p:cNvPr id="36868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69" name="_s1029"/>
            <p:cNvSpPr>
              <a:spLocks noTextEdit="1"/>
            </p:cNvSpPr>
            <p:nvPr/>
          </p:nvSpPr>
          <p:spPr>
            <a:xfrm rot="4320000">
              <a:off x="2686" y="1575"/>
              <a:ext cx="921" cy="922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0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1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2" name="_s1032"/>
            <p:cNvSpPr>
              <a:spLocks noTextEdit="1"/>
            </p:cNvSpPr>
            <p:nvPr/>
          </p:nvSpPr>
          <p:spPr>
            <a:xfrm rot="-4320000">
              <a:off x="2103" y="1575"/>
              <a:ext cx="921" cy="922"/>
            </a:xfrm>
            <a:custGeom>
              <a:avLst/>
              <a:gd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3" name="_s1033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_s1034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_s1035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_s1036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4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1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_s1037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3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3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8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4" name="Text Box 19"/>
          <p:cNvSpPr txBox="1"/>
          <p:nvPr>
            <p:custDataLst>
              <p:tags r:id="rId1"/>
            </p:custDataLst>
          </p:nvPr>
        </p:nvSpPr>
        <p:spPr>
          <a:xfrm>
            <a:off x="5724525" y="2205355"/>
            <a:ext cx="2985135" cy="8299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4"/>
          <p:cNvSpPr/>
          <p:nvPr/>
        </p:nvSpPr>
        <p:spPr>
          <a:xfrm>
            <a:off x="468313" y="1125538"/>
            <a:ext cx="8280400" cy="1223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判断闰年的算法用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N-S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流程图表示：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890" name="Picture 8" descr="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2205038"/>
            <a:ext cx="7546975" cy="413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2"/>
          <p:cNvSpPr/>
          <p:nvPr/>
        </p:nvSpPr>
        <p:spPr>
          <a:xfrm>
            <a:off x="6300788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4"/>
          <p:cNvSpPr/>
          <p:nvPr/>
        </p:nvSpPr>
        <p:spPr>
          <a:xfrm>
            <a:off x="-36195" y="-242570"/>
            <a:ext cx="6235700" cy="705612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  int year, leap;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scanf("%d",&amp;year);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if  (year%4==0)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{  if  (year%100==0)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{ if  (year%400==0)  leap=1;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else leap=0;}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else  leap=1;}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 leap=0;</a:t>
            </a:r>
            <a:b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if  (leap) printf("%d is ", 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else  printf("%d is not ", year);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printf(“a leap year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\n");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return 0;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8914" name="Picture 8" descr="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463" y="-53975"/>
            <a:ext cx="4391025" cy="240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type="body"/>
          </p:nvPr>
        </p:nvSpPr>
        <p:spPr>
          <a:xfrm>
            <a:off x="-102870" y="1413510"/>
            <a:ext cx="5425440" cy="522922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例：输入两个整数，按照从小到大排序，然后输出。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分析：重点是比较大小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设计：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如何存储数据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数据结构设计</a:t>
            </a:r>
            <a:r>
              <a:rPr lang="en-US" altLang="zh-CN" sz="2400" dirty="0">
                <a:latin typeface="Times New Roman" panose="02020603050405020304" pitchFamily="18" charset="0"/>
              </a:rPr>
              <a:t>)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定义两个整型变量</a:t>
            </a:r>
            <a:r>
              <a:rPr lang="en-US" altLang="en-US" sz="2400" dirty="0">
                <a:latin typeface="Times New Roman" panose="02020603050405020304" pitchFamily="18" charset="0"/>
              </a:rPr>
              <a:t>a,b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3"/>
            <a:endParaRPr lang="zh-CN" altLang="en-US" sz="2400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如何处理数据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算法设计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比较两个数</a:t>
            </a:r>
            <a:r>
              <a:rPr lang="en-US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</a:rPr>
              <a:t>小的数保存到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</a:rPr>
              <a:t>然后输出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38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9939" name="Group 26"/>
          <p:cNvGrpSpPr/>
          <p:nvPr/>
        </p:nvGrpSpPr>
        <p:grpSpPr>
          <a:xfrm>
            <a:off x="5003800" y="1341438"/>
            <a:ext cx="4248150" cy="4748212"/>
            <a:chOff x="3107" y="1186"/>
            <a:chExt cx="2676" cy="2991"/>
          </a:xfrm>
        </p:grpSpPr>
        <p:sp>
          <p:nvSpPr>
            <p:cNvPr id="19" name="流程图: 可选过程 18"/>
            <p:cNvSpPr/>
            <p:nvPr/>
          </p:nvSpPr>
          <p:spPr>
            <a:xfrm>
              <a:off x="4195" y="1186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41" name="直接箭头连接符 20"/>
            <p:cNvCxnSpPr/>
            <p:nvPr/>
          </p:nvCxnSpPr>
          <p:spPr>
            <a:xfrm>
              <a:off x="4649" y="1458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" name="流程图: 决策 21"/>
            <p:cNvSpPr/>
            <p:nvPr/>
          </p:nvSpPr>
          <p:spPr>
            <a:xfrm>
              <a:off x="3976" y="1980"/>
              <a:ext cx="1305" cy="4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" name="肘形连接符 30"/>
            <p:cNvCxnSpPr/>
            <p:nvPr/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4" name="肘形连接符 32"/>
            <p:cNvCxnSpPr/>
            <p:nvPr/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1" name="流程图: 过程 40"/>
            <p:cNvSpPr/>
            <p:nvPr/>
          </p:nvSpPr>
          <p:spPr>
            <a:xfrm>
              <a:off x="3107" y="2637"/>
              <a:ext cx="990" cy="360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肘形连接符 42"/>
            <p:cNvCxnSpPr>
              <a:stCxn id="41" idx="2"/>
            </p:cNvCxnSpPr>
            <p:nvPr/>
          </p:nvCxnSpPr>
          <p:spPr>
            <a:xfrm rot="16200000" flipH="1">
              <a:off x="4004" y="2597"/>
              <a:ext cx="225" cy="1035"/>
            </a:xfrm>
            <a:prstGeom prst="bentConnector2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7" name="肘形连接符 42"/>
            <p:cNvCxnSpPr>
              <a:stCxn id="41" idx="2"/>
            </p:cNvCxnSpPr>
            <p:nvPr/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9948" name="直接箭头连接符 49"/>
            <p:cNvCxnSpPr>
              <a:stCxn id="41" idx="2"/>
            </p:cNvCxnSpPr>
            <p:nvPr/>
          </p:nvCxnSpPr>
          <p:spPr>
            <a:xfrm flipH="1">
              <a:off x="4629" y="3227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2" name="流程图: 可选过程 51"/>
            <p:cNvSpPr/>
            <p:nvPr/>
          </p:nvSpPr>
          <p:spPr>
            <a:xfrm>
              <a:off x="3833" y="3454"/>
              <a:ext cx="1632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0" name="TextBox 67"/>
            <p:cNvSpPr txBox="1"/>
            <p:nvPr/>
          </p:nvSpPr>
          <p:spPr>
            <a:xfrm>
              <a:off x="5087" y="1955"/>
              <a:ext cx="6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Box 68"/>
            <p:cNvSpPr txBox="1"/>
            <p:nvPr/>
          </p:nvSpPr>
          <p:spPr>
            <a:xfrm>
              <a:off x="3507" y="1968"/>
              <a:ext cx="67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流程图: 过程 40"/>
            <p:cNvSpPr/>
            <p:nvPr/>
          </p:nvSpPr>
          <p:spPr>
            <a:xfrm>
              <a:off x="3787" y="1639"/>
              <a:ext cx="1724" cy="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9953" name="直接箭头连接符 20"/>
            <p:cNvCxnSpPr>
              <a:stCxn id="41" idx="2"/>
            </p:cNvCxnSpPr>
            <p:nvPr/>
          </p:nvCxnSpPr>
          <p:spPr>
            <a:xfrm>
              <a:off x="4646" y="1831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流程图: 可选过程 18"/>
            <p:cNvSpPr/>
            <p:nvPr/>
          </p:nvSpPr>
          <p:spPr>
            <a:xfrm>
              <a:off x="4150" y="3907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55" name="直接箭头连接符 49"/>
            <p:cNvCxnSpPr>
              <a:stCxn id="41" idx="2"/>
            </p:cNvCxnSpPr>
            <p:nvPr/>
          </p:nvCxnSpPr>
          <p:spPr>
            <a:xfrm flipH="1">
              <a:off x="4634" y="3726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4"/>
          <p:cNvSpPr/>
          <p:nvPr/>
        </p:nvSpPr>
        <p:spPr>
          <a:xfrm>
            <a:off x="-36195" y="-46355"/>
            <a:ext cx="5963285" cy="693483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int a,b;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scanf("%d%d",&amp;a,&amp;b);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if (a&gt;b)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{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//交换a和b;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printf("%d,%d", a, b);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   return 0;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9939" name="Group 26"/>
          <p:cNvGrpSpPr/>
          <p:nvPr/>
        </p:nvGrpSpPr>
        <p:grpSpPr>
          <a:xfrm>
            <a:off x="5075555" y="1700213"/>
            <a:ext cx="4248150" cy="4748212"/>
            <a:chOff x="3107" y="1186"/>
            <a:chExt cx="2676" cy="2991"/>
          </a:xfrm>
        </p:grpSpPr>
        <p:sp>
          <p:nvSpPr>
            <p:cNvPr id="19" name="流程图: 可选过程 18"/>
            <p:cNvSpPr/>
            <p:nvPr>
              <p:custDataLst>
                <p:tags r:id="rId1"/>
              </p:custDataLst>
            </p:nvPr>
          </p:nvSpPr>
          <p:spPr>
            <a:xfrm>
              <a:off x="4195" y="1186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41" name="直接箭头连接符 20"/>
            <p:cNvCxnSpPr/>
            <p:nvPr>
              <p:custDataLst>
                <p:tags r:id="rId2"/>
              </p:custDataLst>
            </p:nvPr>
          </p:nvCxnSpPr>
          <p:spPr>
            <a:xfrm>
              <a:off x="4649" y="1458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" name="流程图: 决策 21"/>
            <p:cNvSpPr/>
            <p:nvPr>
              <p:custDataLst>
                <p:tags r:id="rId3"/>
              </p:custDataLst>
            </p:nvPr>
          </p:nvSpPr>
          <p:spPr>
            <a:xfrm>
              <a:off x="3976" y="1980"/>
              <a:ext cx="1305" cy="4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" name="肘形连接符 30"/>
            <p:cNvCxnSpPr/>
            <p:nvPr>
              <p:custDataLst>
                <p:tags r:id="rId4"/>
              </p:custDataLst>
            </p:nvPr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4" name="肘形连接符 32"/>
            <p:cNvCxnSpPr/>
            <p:nvPr>
              <p:custDataLst>
                <p:tags r:id="rId5"/>
              </p:custDataLst>
            </p:nvPr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1" name="流程图: 过程 40"/>
            <p:cNvSpPr/>
            <p:nvPr>
              <p:custDataLst>
                <p:tags r:id="rId6"/>
              </p:custDataLst>
            </p:nvPr>
          </p:nvSpPr>
          <p:spPr>
            <a:xfrm>
              <a:off x="3107" y="2637"/>
              <a:ext cx="990" cy="360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肘形连接符 42"/>
            <p:cNvCxnSpPr>
              <a:stCxn id="41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4004" y="2597"/>
              <a:ext cx="225" cy="1035"/>
            </a:xfrm>
            <a:prstGeom prst="bentConnector2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7" name="肘形连接符 42"/>
            <p:cNvCxnSpPr>
              <a:stCxn id="41" idx="2"/>
            </p:cNvCxnSpPr>
            <p:nvPr>
              <p:custDataLst>
                <p:tags r:id="rId8"/>
              </p:custDataLst>
            </p:nvPr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9948" name="直接箭头连接符 49"/>
            <p:cNvCxnSpPr>
              <a:stCxn id="41" idx="2"/>
            </p:cNvCxnSpPr>
            <p:nvPr>
              <p:custDataLst>
                <p:tags r:id="rId9"/>
              </p:custDataLst>
            </p:nvPr>
          </p:nvCxnSpPr>
          <p:spPr>
            <a:xfrm flipH="1">
              <a:off x="4629" y="3227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2" name="流程图: 可选过程 51"/>
            <p:cNvSpPr/>
            <p:nvPr>
              <p:custDataLst>
                <p:tags r:id="rId10"/>
              </p:custDataLst>
            </p:nvPr>
          </p:nvSpPr>
          <p:spPr>
            <a:xfrm>
              <a:off x="3833" y="3454"/>
              <a:ext cx="1632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0" name="TextBox 67"/>
            <p:cNvSpPr txBox="1"/>
            <p:nvPr>
              <p:custDataLst>
                <p:tags r:id="rId11"/>
              </p:custDataLst>
            </p:nvPr>
          </p:nvSpPr>
          <p:spPr>
            <a:xfrm>
              <a:off x="5087" y="1955"/>
              <a:ext cx="6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Box 68"/>
            <p:cNvSpPr txBox="1"/>
            <p:nvPr>
              <p:custDataLst>
                <p:tags r:id="rId12"/>
              </p:custDataLst>
            </p:nvPr>
          </p:nvSpPr>
          <p:spPr>
            <a:xfrm>
              <a:off x="3507" y="1968"/>
              <a:ext cx="67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流程图: 过程 40"/>
            <p:cNvSpPr/>
            <p:nvPr>
              <p:custDataLst>
                <p:tags r:id="rId13"/>
              </p:custDataLst>
            </p:nvPr>
          </p:nvSpPr>
          <p:spPr>
            <a:xfrm>
              <a:off x="3787" y="1639"/>
              <a:ext cx="1724" cy="2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9953" name="直接箭头连接符 20"/>
            <p:cNvCxnSpPr>
              <a:stCxn id="41" idx="2"/>
            </p:cNvCxnSpPr>
            <p:nvPr>
              <p:custDataLst>
                <p:tags r:id="rId14"/>
              </p:custDataLst>
            </p:nvPr>
          </p:nvCxnSpPr>
          <p:spPr>
            <a:xfrm>
              <a:off x="4646" y="1831"/>
              <a:ext cx="3" cy="217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" name="流程图: 可选过程 18"/>
            <p:cNvSpPr/>
            <p:nvPr>
              <p:custDataLst>
                <p:tags r:id="rId15"/>
              </p:custDataLst>
            </p:nvPr>
          </p:nvSpPr>
          <p:spPr>
            <a:xfrm>
              <a:off x="4150" y="3907"/>
              <a:ext cx="953" cy="27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955" name="直接箭头连接符 49"/>
            <p:cNvCxnSpPr>
              <a:stCxn id="41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4634" y="3726"/>
              <a:ext cx="5" cy="219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/>
          <p:nvPr/>
        </p:nvSpPr>
        <p:spPr>
          <a:xfrm>
            <a:off x="6227763" y="115888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62" name="Text Box 14"/>
          <p:cNvSpPr txBox="1"/>
          <p:nvPr/>
        </p:nvSpPr>
        <p:spPr>
          <a:xfrm>
            <a:off x="179388" y="1614488"/>
            <a:ext cx="22320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b: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1403350" y="2924175"/>
            <a:ext cx="1079500" cy="7921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b=a;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13"/>
          <p:cNvSpPr txBox="1"/>
          <p:nvPr/>
        </p:nvSpPr>
        <p:spPr>
          <a:xfrm>
            <a:off x="754063" y="4276725"/>
            <a:ext cx="360362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5" name="Text Box 13"/>
          <p:cNvSpPr txBox="1"/>
          <p:nvPr/>
        </p:nvSpPr>
        <p:spPr>
          <a:xfrm>
            <a:off x="1835150" y="42767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6" name="Text Box 7"/>
          <p:cNvSpPr txBox="1"/>
          <p:nvPr/>
        </p:nvSpPr>
        <p:spPr>
          <a:xfrm>
            <a:off x="538163" y="4708525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7" name="Text Box 10"/>
          <p:cNvSpPr txBox="1"/>
          <p:nvPr/>
        </p:nvSpPr>
        <p:spPr>
          <a:xfrm>
            <a:off x="1619250" y="468788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8" name="Text Box 13"/>
          <p:cNvSpPr txBox="1"/>
          <p:nvPr/>
        </p:nvSpPr>
        <p:spPr>
          <a:xfrm>
            <a:off x="250825" y="2420938"/>
            <a:ext cx="4105275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语言代码怎么写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9" name="Text Box 13"/>
          <p:cNvSpPr txBox="1"/>
          <p:nvPr/>
        </p:nvSpPr>
        <p:spPr>
          <a:xfrm>
            <a:off x="323850" y="3789363"/>
            <a:ext cx="2952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63" name="Text Box 7"/>
          <p:cNvSpPr txBox="1"/>
          <p:nvPr/>
        </p:nvSpPr>
        <p:spPr>
          <a:xfrm>
            <a:off x="539750" y="5308600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64" name="Text Box 10"/>
          <p:cNvSpPr txBox="1"/>
          <p:nvPr/>
        </p:nvSpPr>
        <p:spPr>
          <a:xfrm>
            <a:off x="1619250" y="5324475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2" name="Text Box 14"/>
          <p:cNvSpPr txBox="1"/>
          <p:nvPr/>
        </p:nvSpPr>
        <p:spPr>
          <a:xfrm>
            <a:off x="2625725" y="477361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70" name="Text Box 14"/>
          <p:cNvSpPr txBox="1"/>
          <p:nvPr/>
        </p:nvSpPr>
        <p:spPr>
          <a:xfrm>
            <a:off x="2627313" y="5445125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74" name="Text Box 13"/>
          <p:cNvSpPr txBox="1"/>
          <p:nvPr/>
        </p:nvSpPr>
        <p:spPr>
          <a:xfrm>
            <a:off x="2124075" y="1231900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5" name="Text Box 13"/>
          <p:cNvSpPr txBox="1"/>
          <p:nvPr/>
        </p:nvSpPr>
        <p:spPr>
          <a:xfrm>
            <a:off x="3205163" y="1231900"/>
            <a:ext cx="360362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6" name="Text Box 7"/>
          <p:cNvSpPr txBox="1"/>
          <p:nvPr/>
        </p:nvSpPr>
        <p:spPr>
          <a:xfrm>
            <a:off x="1908175" y="1663700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7" name="Text Box 10"/>
          <p:cNvSpPr txBox="1"/>
          <p:nvPr/>
        </p:nvSpPr>
        <p:spPr>
          <a:xfrm>
            <a:off x="2989263" y="1663700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6" name="Rectangle 4"/>
          <p:cNvSpPr/>
          <p:nvPr/>
        </p:nvSpPr>
        <p:spPr>
          <a:xfrm>
            <a:off x="5926138" y="2400300"/>
            <a:ext cx="1223962" cy="108108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t=a;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b=t;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77" name="Text Box 13"/>
          <p:cNvSpPr txBox="1"/>
          <p:nvPr/>
        </p:nvSpPr>
        <p:spPr>
          <a:xfrm>
            <a:off x="5537200" y="39592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8" name="Text Box 13"/>
          <p:cNvSpPr txBox="1"/>
          <p:nvPr/>
        </p:nvSpPr>
        <p:spPr>
          <a:xfrm>
            <a:off x="6588125" y="3959225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79" name="Text Box 7"/>
          <p:cNvSpPr txBox="1"/>
          <p:nvPr/>
        </p:nvSpPr>
        <p:spPr>
          <a:xfrm>
            <a:off x="5135563" y="4440238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0" name="Text Box 10"/>
          <p:cNvSpPr txBox="1"/>
          <p:nvPr/>
        </p:nvSpPr>
        <p:spPr>
          <a:xfrm>
            <a:off x="6251575" y="44402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1" name="Text Box 13"/>
          <p:cNvSpPr txBox="1"/>
          <p:nvPr/>
        </p:nvSpPr>
        <p:spPr>
          <a:xfrm>
            <a:off x="4659313" y="1871663"/>
            <a:ext cx="4392612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正确做法：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加入辅助变量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82" name="Text Box 13"/>
          <p:cNvSpPr txBox="1"/>
          <p:nvPr/>
        </p:nvSpPr>
        <p:spPr>
          <a:xfrm>
            <a:off x="5091113" y="3552825"/>
            <a:ext cx="295275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83" name="Text Box 7"/>
          <p:cNvSpPr txBox="1"/>
          <p:nvPr/>
        </p:nvSpPr>
        <p:spPr>
          <a:xfrm>
            <a:off x="5170488" y="5094288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4" name="Text Box 10"/>
          <p:cNvSpPr txBox="1"/>
          <p:nvPr/>
        </p:nvSpPr>
        <p:spPr>
          <a:xfrm>
            <a:off x="6229350" y="50371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5" name="Text Box 7"/>
          <p:cNvSpPr txBox="1"/>
          <p:nvPr/>
        </p:nvSpPr>
        <p:spPr>
          <a:xfrm>
            <a:off x="5187950" y="5622925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6" name="Text Box 10"/>
          <p:cNvSpPr txBox="1"/>
          <p:nvPr/>
        </p:nvSpPr>
        <p:spPr>
          <a:xfrm>
            <a:off x="6248400" y="5643563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87" name="Text Box 14"/>
          <p:cNvSpPr txBox="1"/>
          <p:nvPr/>
        </p:nvSpPr>
        <p:spPr>
          <a:xfrm>
            <a:off x="7986713" y="446246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88" name="Text Box 14"/>
          <p:cNvSpPr txBox="1"/>
          <p:nvPr/>
        </p:nvSpPr>
        <p:spPr>
          <a:xfrm>
            <a:off x="8101013" y="5110163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t=a;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89" name="Text Box 14"/>
          <p:cNvSpPr txBox="1"/>
          <p:nvPr/>
        </p:nvSpPr>
        <p:spPr>
          <a:xfrm>
            <a:off x="8101013" y="5678488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293" name="Text Box 13"/>
          <p:cNvSpPr txBox="1"/>
          <p:nvPr/>
        </p:nvSpPr>
        <p:spPr>
          <a:xfrm>
            <a:off x="7524750" y="3979863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4" name="Text Box 10"/>
          <p:cNvSpPr txBox="1"/>
          <p:nvPr/>
        </p:nvSpPr>
        <p:spPr>
          <a:xfrm>
            <a:off x="7194550" y="4443413"/>
            <a:ext cx="784225" cy="4699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5" name="Text Box 10"/>
          <p:cNvSpPr txBox="1"/>
          <p:nvPr/>
        </p:nvSpPr>
        <p:spPr>
          <a:xfrm>
            <a:off x="7258050" y="50276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6" name="Text Box 10"/>
          <p:cNvSpPr txBox="1"/>
          <p:nvPr/>
        </p:nvSpPr>
        <p:spPr>
          <a:xfrm>
            <a:off x="7213600" y="55991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7" name="Text Box 7"/>
          <p:cNvSpPr txBox="1"/>
          <p:nvPr/>
        </p:nvSpPr>
        <p:spPr>
          <a:xfrm>
            <a:off x="5199063" y="6170613"/>
            <a:ext cx="762000" cy="4603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8" name="Text Box 10"/>
          <p:cNvSpPr txBox="1"/>
          <p:nvPr/>
        </p:nvSpPr>
        <p:spPr>
          <a:xfrm>
            <a:off x="6227763" y="6154738"/>
            <a:ext cx="784225" cy="460375"/>
          </a:xfrm>
          <a:prstGeom prst="rect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99" name="Text Box 14"/>
          <p:cNvSpPr txBox="1"/>
          <p:nvPr/>
        </p:nvSpPr>
        <p:spPr>
          <a:xfrm>
            <a:off x="8101013" y="6286500"/>
            <a:ext cx="1152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en-US" altLang="zh-CN" sz="1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b=t;</a:t>
            </a:r>
            <a:endParaRPr lang="zh-CN" altLang="en-US" sz="16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300" name="Text Box 10"/>
          <p:cNvSpPr txBox="1"/>
          <p:nvPr/>
        </p:nvSpPr>
        <p:spPr>
          <a:xfrm>
            <a:off x="7213600" y="6157913"/>
            <a:ext cx="784225" cy="4603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306" name="AutoShape 98"/>
          <p:cNvSpPr/>
          <p:nvPr/>
        </p:nvSpPr>
        <p:spPr>
          <a:xfrm>
            <a:off x="2484438" y="5516563"/>
            <a:ext cx="2522537" cy="1858962"/>
          </a:xfrm>
          <a:prstGeom prst="irregularSeal1">
            <a:avLst/>
          </a:prstGeom>
          <a:solidFill>
            <a:srgbClr val="FF0000"/>
          </a:solidFill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的值被覆盖，丢了！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307" name="Line 99"/>
          <p:cNvSpPr/>
          <p:nvPr/>
        </p:nvSpPr>
        <p:spPr>
          <a:xfrm flipH="1">
            <a:off x="620713" y="5229225"/>
            <a:ext cx="1511300" cy="10080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08" name="Line 100"/>
          <p:cNvSpPr/>
          <p:nvPr/>
        </p:nvSpPr>
        <p:spPr>
          <a:xfrm>
            <a:off x="755650" y="5157788"/>
            <a:ext cx="1295400" cy="12239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10" name="Freeform 102"/>
          <p:cNvSpPr/>
          <p:nvPr/>
        </p:nvSpPr>
        <p:spPr>
          <a:xfrm>
            <a:off x="6877050" y="2349500"/>
            <a:ext cx="1547813" cy="1258888"/>
          </a:xfrm>
          <a:custGeom>
            <a:avLst/>
            <a:gdLst/>
            <a:ahLst/>
            <a:cxnLst>
              <a:cxn ang="0">
                <a:pos x="0" y="611188"/>
              </a:cxn>
              <a:cxn ang="0">
                <a:pos x="360363" y="1187450"/>
              </a:cxn>
              <a:cxn ang="0">
                <a:pos x="1368425" y="179388"/>
              </a:cxn>
              <a:cxn ang="0">
                <a:pos x="1439863" y="107950"/>
              </a:cxn>
            </a:cxnLst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Line 99"/>
          <p:cNvSpPr/>
          <p:nvPr/>
        </p:nvSpPr>
        <p:spPr>
          <a:xfrm flipH="1">
            <a:off x="2268538" y="3500438"/>
            <a:ext cx="1511300" cy="10080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Line 100"/>
          <p:cNvSpPr/>
          <p:nvPr/>
        </p:nvSpPr>
        <p:spPr>
          <a:xfrm>
            <a:off x="2484438" y="3429000"/>
            <a:ext cx="1295400" cy="12239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Line 99"/>
          <p:cNvSpPr/>
          <p:nvPr/>
        </p:nvSpPr>
        <p:spPr>
          <a:xfrm flipH="1">
            <a:off x="612775" y="5229225"/>
            <a:ext cx="1511300" cy="1008063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Line 100"/>
          <p:cNvSpPr/>
          <p:nvPr/>
        </p:nvSpPr>
        <p:spPr>
          <a:xfrm>
            <a:off x="746125" y="5157788"/>
            <a:ext cx="1295400" cy="1223962"/>
          </a:xfrm>
          <a:prstGeom prst="line">
            <a:avLst/>
          </a:prstGeom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94263" grpId="0" bldLvl="0" animBg="1"/>
      <p:bldP spid="94264" grpId="0" bldLvl="0" animBg="1"/>
      <p:bldP spid="94270" grpId="0"/>
      <p:bldP spid="94276" grpId="0" animBg="1"/>
      <p:bldP spid="94277" grpId="0"/>
      <p:bldP spid="94278" grpId="0"/>
      <p:bldP spid="94279" grpId="0" bldLvl="0" animBg="1"/>
      <p:bldP spid="94280" grpId="0" bldLvl="0" animBg="1"/>
      <p:bldP spid="94281" grpId="0"/>
      <p:bldP spid="94282" grpId="0"/>
      <p:bldP spid="94283" grpId="0" bldLvl="0" animBg="1"/>
      <p:bldP spid="94284" grpId="0" bldLvl="0" animBg="1"/>
      <p:bldP spid="94285" grpId="0" bldLvl="0" animBg="1"/>
      <p:bldP spid="94286" grpId="0" bldLvl="0" animBg="1"/>
      <p:bldP spid="94287" grpId="0"/>
      <p:bldP spid="94288" grpId="0"/>
      <p:bldP spid="94289" grpId="0"/>
      <p:bldP spid="94293" grpId="0"/>
      <p:bldP spid="94294" grpId="0" animBg="1"/>
      <p:bldP spid="94295" grpId="0" bldLvl="0" animBg="1"/>
      <p:bldP spid="94296" grpId="0" bldLvl="0" animBg="1"/>
      <p:bldP spid="94297" grpId="0" bldLvl="0" animBg="1"/>
      <p:bldP spid="94298" grpId="0" bldLvl="0" animBg="1"/>
      <p:bldP spid="94299" grpId="0"/>
      <p:bldP spid="94300" grpId="0" bldLvl="0" animBg="1"/>
      <p:bldP spid="943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lstStyle/>
          <a:p>
            <a:r>
              <a:rPr lang="zh-CN" altLang="en-US" smtClean="0"/>
              <a:t>选择结构程序综合举例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0325" y="1485265"/>
            <a:ext cx="5499100" cy="82677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+bx+c=0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方程的解。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9295" y="2421255"/>
          <a:ext cx="5471160" cy="378777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67790"/>
                <a:gridCol w="1367790"/>
                <a:gridCol w="1367790"/>
                <a:gridCol w="1367790"/>
              </a:tblGrid>
              <a:tr h="41719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lang="en-US" altLang="zh-CN" sz="24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rowSpan="3"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输出不是“二次方程”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baseline="30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计算和输出两个相等的实根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097915"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计算和输出两个不等实根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计算和输出两个共轭复根</a:t>
                      </a:r>
                      <a:endParaRPr lang="zh-CN" altLang="en-US" sz="200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08599" y="4366232"/>
            <a:ext cx="1359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smtClean="0">
                <a:solidFill>
                  <a:schemeClr val="tx1"/>
                </a:solidFill>
              </a:rPr>
              <a:t>b</a:t>
            </a:r>
            <a:r>
              <a:rPr lang="en-US" altLang="zh-CN" b="0" baseline="30000" smtClean="0">
                <a:solidFill>
                  <a:schemeClr val="tx1"/>
                </a:solidFill>
              </a:rPr>
              <a:t>2</a:t>
            </a:r>
            <a:r>
              <a:rPr lang="en-US" altLang="zh-CN" b="0" smtClean="0">
                <a:solidFill>
                  <a:schemeClr val="tx1"/>
                </a:solidFill>
              </a:rPr>
              <a:t>-4ac&gt;0 </a:t>
            </a:r>
            <a:endParaRPr lang="en-US" altLang="zh-CN" b="0" smtClean="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/>
          <p:nvPr/>
        </p:nvSpPr>
        <p:spPr>
          <a:xfrm>
            <a:off x="6300470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标题 3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Rectangle 4"/>
          <p:cNvSpPr/>
          <p:nvPr/>
        </p:nvSpPr>
        <p:spPr>
          <a:xfrm>
            <a:off x="1836103" y="1050608"/>
            <a:ext cx="5543550" cy="4105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（表达式）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｛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......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｝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467360" y="5012690"/>
            <a:ext cx="8411845" cy="1679575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后的表达式的值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可以是整型或字符型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语句后的常量表达式，只是一个标号，可以是整型或者字符型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语句后的常量表达式必须互不相同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lstStyle/>
          <a:p>
            <a:r>
              <a:rPr lang="zh-CN" altLang="en-US" smtClean="0"/>
              <a:t>选择结构程序综合举例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7955" y="-228600"/>
            <a:ext cx="8592185" cy="7242175"/>
          </a:xfrm>
          <a:prstGeom prst="roundRect">
            <a:avLst>
              <a:gd name="adj" fmla="val 1067"/>
            </a:avLst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&lt;math.h&gt;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double a,b,c,disc,x1,x2,realpart,imagpart;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scanf("%lf,%lf,%lf",&amp;a,&amp;b,&amp;c);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printf("The equation ");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fabs(a)&lt;=1e-6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printf("is not a quadratic\n");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disc=b*b-4*a*c;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fabs(disc)&lt;=1e-6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printf("has two equal roots:%8.4f\n",-b/(2*a));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disc&gt;1e-6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x1=(-b+sqrt(disc))/(2*a);  x2=(-b-sqrt(disc))/(2*a);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	printf("has distinct real roots:%8.4f and %8.4f\n",x1,x2);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else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realpart=-b/(2*a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		//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是复根的实部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imagpart=sqrt(-disc)/(2*a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是复根的虚部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printf("has complex roots:\n");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	printf("%8.4f+%8.4fi\n",realpart,imagpart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输出一个复数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printf("%8.4f-%8.4fi\n",realpart,imagpart</a:t>
            </a:r>
            <a:r>
              <a:rPr lang="en-US" altLang="zh-C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输出另一个复数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 } 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63515" y="915670"/>
            <a:ext cx="3621405" cy="768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515" y="1765935"/>
            <a:ext cx="3629025" cy="969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335" y="143510"/>
            <a:ext cx="36722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4"/>
          <p:cNvSpPr/>
          <p:nvPr/>
        </p:nvSpPr>
        <p:spPr>
          <a:xfrm>
            <a:off x="1042988" y="1412875"/>
            <a:ext cx="7489825" cy="44656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>
              <a:lnSpc>
                <a:spcPct val="11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运输公司对用户计算运费。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路程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越远，每公里运费越低。标准如下：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250km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没有折扣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250≤ 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500          2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500≤ 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1000        5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1000≤ 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2000       8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2000≤ 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3000       10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3000≤ s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设每公里每吨货物的基本运费为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，货物重为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距离为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，折扣为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，则总运费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的计算公式为：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986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987" name="Rectangle 6"/>
          <p:cNvSpPr/>
          <p:nvPr/>
        </p:nvSpPr>
        <p:spPr>
          <a:xfrm>
            <a:off x="2700338" y="5967413"/>
            <a:ext cx="3673475" cy="7016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f=p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w*s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(1-d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4"/>
          <p:cNvSpPr/>
          <p:nvPr/>
        </p:nvSpPr>
        <p:spPr>
          <a:xfrm>
            <a:off x="252730" y="1412875"/>
            <a:ext cx="6337300" cy="48244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marL="624205" indent="-446405"/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r>
              <a:rPr lang="en-US" altLang="zh-CN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折扣变化有规律性，可以用</a:t>
            </a:r>
            <a:r>
              <a:rPr lang="en-US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switch-case,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否则用</a:t>
            </a:r>
            <a:r>
              <a:rPr lang="en-US" altLang="zh-CN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“变化点”都是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增加标志变量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的值为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s/250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 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c&lt; 1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   无折扣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d=0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4205" indent="-446405"/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1≤ c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lang="zh-CN" altLang="en-US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4205" indent="-446405"/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2≤ c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lang="zh-CN" altLang="en-US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4205" indent="-446405"/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4≤ c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lang="zh-CN" altLang="en-US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4205" indent="-446405"/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8≤ c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lang="zh-CN" altLang="en-US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4205" indent="-446405"/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 ≥12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 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％。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Rectangle 4"/>
          <p:cNvSpPr/>
          <p:nvPr/>
        </p:nvSpPr>
        <p:spPr>
          <a:xfrm>
            <a:off x="5076825" y="3573463"/>
            <a:ext cx="3708400" cy="2303462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250km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没有折扣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250≤ 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500          2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500≤ 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1000        5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1000≤ 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2000       8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2000≤ 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3000       10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3000≤ s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       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6"/>
          <p:cNvSpPr/>
          <p:nvPr/>
        </p:nvSpPr>
        <p:spPr>
          <a:xfrm>
            <a:off x="5291138" y="6027738"/>
            <a:ext cx="3673475" cy="6413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f=p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w*s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(1-d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2" name="Rectangle 2"/>
          <p:cNvSpPr/>
          <p:nvPr/>
        </p:nvSpPr>
        <p:spPr>
          <a:xfrm>
            <a:off x="6372225" y="188913"/>
            <a:ext cx="2663825" cy="719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solidFill>
                  <a:schemeClr val="tx2"/>
                </a:solidFill>
              </a:rPr>
              <a:t>§5.5 </a:t>
            </a:r>
            <a:r>
              <a:rPr lang="zh-CN" altLang="en-US" sz="3600" dirty="0">
                <a:solidFill>
                  <a:schemeClr val="tx2"/>
                </a:solidFill>
              </a:rPr>
              <a:t>程序举例（续）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44034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p>
            <a:pPr defTabSz="762000" eaLnBrk="0" hangingPunct="0">
              <a:lnSpc>
                <a:spcPct val="95000"/>
              </a:lnSpc>
            </a:pP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nt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main ( )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c,s;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float p,w,d,f;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scanf(“%f%f%d”,&amp;p,&amp;w,&amp;s);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(s&gt;=3000)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c=1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else 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c=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250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 case 0: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d=0;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d=2;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2: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3: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break；</a:t>
            </a:r>
            <a:b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4: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5: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6: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7: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d=8;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8: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9: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10: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11: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d=10;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12: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d=15;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r>
              <a:rPr lang="zh-CN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br>
              <a:rPr lang="zh-CN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f=p*w*s*(1-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d/100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b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printf(“freight=%1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f\n”,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f);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return 0; </a:t>
            </a:r>
            <a:r>
              <a:rPr lang="zh-CN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5" name="Rectangle 4"/>
          <p:cNvSpPr/>
          <p:nvPr/>
        </p:nvSpPr>
        <p:spPr>
          <a:xfrm>
            <a:off x="6119813" y="2349500"/>
            <a:ext cx="2916237" cy="223202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代表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&lt;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１，    无折扣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d=0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1≤ c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2≤ c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4≤ c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8≤ c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24205" indent="-446405"/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≥12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％。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5867400" y="71438"/>
            <a:ext cx="3276600" cy="220503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250km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没有折扣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250≤ s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500        2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500≤ s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1000      5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1000≤ s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2000     8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2000≤ s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3000     10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3000≤ 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        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>
            <a:spLocks noGrp="1"/>
          </p:cNvSpPr>
          <p:nvPr>
            <p:ph type="body"/>
          </p:nvPr>
        </p:nvSpPr>
        <p:spPr>
          <a:xfrm>
            <a:off x="536575" y="1714500"/>
            <a:ext cx="8283575" cy="45227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dirty="0">
                <a:latin typeface="Times New Roman" panose="02020603050405020304" pitchFamily="18" charset="0"/>
              </a:rPr>
              <a:t>结构的程序设计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if ...(else)...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switch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条件运算符     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?     :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8" name="Rectangle 2"/>
          <p:cNvSpPr/>
          <p:nvPr/>
        </p:nvSpPr>
        <p:spPr>
          <a:xfrm>
            <a:off x="25558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选择结构程序设计小结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4"/>
          <p:cNvSpPr/>
          <p:nvPr/>
        </p:nvSpPr>
        <p:spPr>
          <a:xfrm>
            <a:off x="395288" y="1268413"/>
            <a:ext cx="8496300" cy="14398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例：要求按照考试成绩的等级输出百分制分数段，用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语句实现。其中等级为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，则输出成绩为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85-100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70-84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60-69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输出为低于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，否则出错。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2" name="标题 3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250825" y="2708275"/>
            <a:ext cx="5616575" cy="3860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 include &lt;stdio.h&gt;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int   main()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{  char grade;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grade = 'A';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( grade 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{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'A'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printf("85 - 100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'B'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printf("70 - 84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'C'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printf("60 - 69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'D'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printf("&lt; 60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printf("error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return 0;     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8678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4868863"/>
            <a:ext cx="2592387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Text Box 42"/>
          <p:cNvSpPr txBox="1"/>
          <p:nvPr/>
        </p:nvSpPr>
        <p:spPr>
          <a:xfrm>
            <a:off x="6156325" y="4327525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Line 5"/>
          <p:cNvSpPr/>
          <p:nvPr/>
        </p:nvSpPr>
        <p:spPr>
          <a:xfrm>
            <a:off x="4548188" y="1628775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26" name="AutoShape 6"/>
          <p:cNvSpPr/>
          <p:nvPr/>
        </p:nvSpPr>
        <p:spPr>
          <a:xfrm>
            <a:off x="3824288" y="1946275"/>
            <a:ext cx="1447800" cy="685800"/>
          </a:xfrm>
          <a:prstGeom prst="diamond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7" name="Line 7"/>
          <p:cNvSpPr/>
          <p:nvPr/>
        </p:nvSpPr>
        <p:spPr>
          <a:xfrm>
            <a:off x="1347788" y="2924175"/>
            <a:ext cx="6400800" cy="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28" name="Line 8"/>
          <p:cNvSpPr/>
          <p:nvPr/>
        </p:nvSpPr>
        <p:spPr>
          <a:xfrm>
            <a:off x="13477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29" name="Line 9"/>
          <p:cNvSpPr/>
          <p:nvPr/>
        </p:nvSpPr>
        <p:spPr>
          <a:xfrm>
            <a:off x="32146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0" name="Line 10"/>
          <p:cNvSpPr/>
          <p:nvPr/>
        </p:nvSpPr>
        <p:spPr>
          <a:xfrm>
            <a:off x="58689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1" name="Line 11"/>
          <p:cNvSpPr/>
          <p:nvPr/>
        </p:nvSpPr>
        <p:spPr>
          <a:xfrm>
            <a:off x="7748588" y="2924175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2" name="Rectangle 12"/>
          <p:cNvSpPr/>
          <p:nvPr/>
        </p:nvSpPr>
        <p:spPr>
          <a:xfrm>
            <a:off x="6111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3" name="Rectangle 13"/>
          <p:cNvSpPr/>
          <p:nvPr/>
        </p:nvSpPr>
        <p:spPr>
          <a:xfrm>
            <a:off x="24907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4" name="Rectangle 14"/>
          <p:cNvSpPr/>
          <p:nvPr/>
        </p:nvSpPr>
        <p:spPr>
          <a:xfrm>
            <a:off x="5157788" y="36353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5" name="Rectangle 15"/>
          <p:cNvSpPr/>
          <p:nvPr/>
        </p:nvSpPr>
        <p:spPr>
          <a:xfrm>
            <a:off x="7037388" y="3609975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6" name="Line 16"/>
          <p:cNvSpPr/>
          <p:nvPr/>
        </p:nvSpPr>
        <p:spPr>
          <a:xfrm>
            <a:off x="2124075" y="3933825"/>
            <a:ext cx="381000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37" name="Text Box 20"/>
          <p:cNvSpPr txBox="1"/>
          <p:nvPr/>
        </p:nvSpPr>
        <p:spPr>
          <a:xfrm>
            <a:off x="835025" y="3000375"/>
            <a:ext cx="6080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‘A’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8" name="Text Box 21"/>
          <p:cNvSpPr txBox="1"/>
          <p:nvPr/>
        </p:nvSpPr>
        <p:spPr>
          <a:xfrm>
            <a:off x="2716213" y="3000375"/>
            <a:ext cx="590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9" name="Text Box 22"/>
          <p:cNvSpPr txBox="1"/>
          <p:nvPr/>
        </p:nvSpPr>
        <p:spPr>
          <a:xfrm>
            <a:off x="5964238" y="30003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0" name="Text Box 23"/>
          <p:cNvSpPr txBox="1"/>
          <p:nvPr/>
        </p:nvSpPr>
        <p:spPr>
          <a:xfrm>
            <a:off x="7672388" y="3000375"/>
            <a:ext cx="1028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1" name="Text Box 24"/>
          <p:cNvSpPr txBox="1"/>
          <p:nvPr/>
        </p:nvSpPr>
        <p:spPr>
          <a:xfrm>
            <a:off x="4287838" y="3000375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2" name="Text Box 25"/>
          <p:cNvSpPr txBox="1"/>
          <p:nvPr/>
        </p:nvSpPr>
        <p:spPr>
          <a:xfrm>
            <a:off x="4313238" y="3673475"/>
            <a:ext cx="501650" cy="4699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3" name="Rectangle 26"/>
          <p:cNvSpPr/>
          <p:nvPr/>
        </p:nvSpPr>
        <p:spPr>
          <a:xfrm>
            <a:off x="5940425" y="5229225"/>
            <a:ext cx="31242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44" name="Line 29"/>
          <p:cNvSpPr/>
          <p:nvPr/>
        </p:nvSpPr>
        <p:spPr>
          <a:xfrm>
            <a:off x="4572000" y="2636838"/>
            <a:ext cx="0" cy="30480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45" name="Rectangle 2"/>
          <p:cNvSpPr/>
          <p:nvPr/>
        </p:nvSpPr>
        <p:spPr>
          <a:xfrm>
            <a:off x="2916238" y="188913"/>
            <a:ext cx="6119812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语句执行流程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46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1052513"/>
            <a:ext cx="2592388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47" name="Rectangle 4"/>
          <p:cNvSpPr/>
          <p:nvPr/>
        </p:nvSpPr>
        <p:spPr>
          <a:xfrm>
            <a:off x="144463" y="4438650"/>
            <a:ext cx="3779837" cy="23749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( grade )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‘A’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printf(”85-100 \n”);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‘B’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‘C’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‘D’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printf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48" name="Line 27"/>
          <p:cNvSpPr/>
          <p:nvPr/>
        </p:nvSpPr>
        <p:spPr>
          <a:xfrm>
            <a:off x="7740650" y="4365625"/>
            <a:ext cx="0" cy="83820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49" name="Line 19"/>
          <p:cNvSpPr/>
          <p:nvPr/>
        </p:nvSpPr>
        <p:spPr>
          <a:xfrm>
            <a:off x="6689725" y="3933825"/>
            <a:ext cx="360363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50" name="Line 18"/>
          <p:cNvSpPr/>
          <p:nvPr/>
        </p:nvSpPr>
        <p:spPr>
          <a:xfrm>
            <a:off x="4873625" y="3933825"/>
            <a:ext cx="288925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6651" name="Line 17"/>
          <p:cNvSpPr/>
          <p:nvPr/>
        </p:nvSpPr>
        <p:spPr>
          <a:xfrm>
            <a:off x="4024313" y="3933825"/>
            <a:ext cx="288925" cy="0"/>
          </a:xfrm>
          <a:prstGeom prst="line">
            <a:avLst/>
          </a:prstGeom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3"/>
          <p:cNvSpPr>
            <a:spLocks noGrp="1"/>
          </p:cNvSpPr>
          <p:nvPr>
            <p:ph type="body"/>
          </p:nvPr>
        </p:nvSpPr>
        <p:spPr>
          <a:xfrm>
            <a:off x="250825" y="1557338"/>
            <a:ext cx="8675688" cy="863600"/>
          </a:xfrm>
        </p:spPr>
        <p:txBody>
          <a:bodyPr vert="horz" wrap="square" lIns="91440" tIns="45720" rIns="91440" bIns="45720" anchor="t" anchorCtr="0"/>
          <a:p>
            <a:pPr marL="0" indent="72390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如果只想执行某个</a:t>
            </a:r>
            <a:r>
              <a:rPr lang="en-US" altLang="zh-CN" sz="2800" dirty="0">
                <a:latin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</a:rPr>
              <a:t>后的语句序列，那么就要在这个</a:t>
            </a:r>
            <a:r>
              <a:rPr lang="en-US" altLang="zh-CN" sz="2800" dirty="0">
                <a:latin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</a:rPr>
              <a:t>的语句序列后面使用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4"/>
          <p:cNvSpPr/>
          <p:nvPr/>
        </p:nvSpPr>
        <p:spPr>
          <a:xfrm>
            <a:off x="1258888" y="2492375"/>
            <a:ext cx="6767512" cy="3313113"/>
          </a:xfrm>
          <a:prstGeom prst="rect">
            <a:avLst/>
          </a:prstGeom>
          <a:solidFill>
            <a:srgbClr val="CCFFFF"/>
          </a:solidFill>
          <a:ln w="12700">
            <a:noFill/>
          </a:ln>
        </p:spPr>
        <p:txBody>
          <a:bodyPr anchor="ctr" anchorCtr="0"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 (grade)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case  ‘A’∶  printf(”85-100 \n”);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‘B’∶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‘C’∶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‘D’∶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     printf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5837238"/>
            <a:ext cx="3529013" cy="90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9" name="Text Box 42"/>
          <p:cNvSpPr txBox="1"/>
          <p:nvPr/>
        </p:nvSpPr>
        <p:spPr>
          <a:xfrm>
            <a:off x="3995738" y="6092825"/>
            <a:ext cx="16557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switch</a:t>
            </a:r>
            <a:r>
              <a:rPr lang="zh-CN" altLang="en-US" sz="3600" b="1" dirty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</a:rPr>
              <a:t>break</a:t>
            </a:r>
            <a:r>
              <a:rPr lang="zh-CN" altLang="en-US" sz="3600" b="1" dirty="0">
                <a:latin typeface="Times New Roman" panose="02020603050405020304" pitchFamily="18" charset="0"/>
              </a:rPr>
              <a:t>连用执行流程</a:t>
            </a:r>
            <a:endParaRPr lang="zh-CN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698" name="Line 34"/>
          <p:cNvSpPr/>
          <p:nvPr/>
        </p:nvSpPr>
        <p:spPr>
          <a:xfrm>
            <a:off x="4548188" y="14843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699" name="AutoShape 35"/>
          <p:cNvSpPr/>
          <p:nvPr/>
        </p:nvSpPr>
        <p:spPr>
          <a:xfrm>
            <a:off x="3824288" y="1801813"/>
            <a:ext cx="1447800" cy="685800"/>
          </a:xfrm>
          <a:prstGeom prst="diamond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0" name="Line 36"/>
          <p:cNvSpPr/>
          <p:nvPr/>
        </p:nvSpPr>
        <p:spPr>
          <a:xfrm>
            <a:off x="4548188" y="24749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1" name="Line 37"/>
          <p:cNvSpPr/>
          <p:nvPr/>
        </p:nvSpPr>
        <p:spPr>
          <a:xfrm>
            <a:off x="1347788" y="2779713"/>
            <a:ext cx="6400800" cy="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02" name="Line 38"/>
          <p:cNvSpPr/>
          <p:nvPr/>
        </p:nvSpPr>
        <p:spPr>
          <a:xfrm>
            <a:off x="13477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3" name="Line 39"/>
          <p:cNvSpPr/>
          <p:nvPr/>
        </p:nvSpPr>
        <p:spPr>
          <a:xfrm>
            <a:off x="32146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4" name="Line 40"/>
          <p:cNvSpPr/>
          <p:nvPr/>
        </p:nvSpPr>
        <p:spPr>
          <a:xfrm>
            <a:off x="5868988" y="2779713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05" name="Rectangle 41"/>
          <p:cNvSpPr/>
          <p:nvPr/>
        </p:nvSpPr>
        <p:spPr>
          <a:xfrm>
            <a:off x="6111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6" name="Rectangle 42"/>
          <p:cNvSpPr/>
          <p:nvPr/>
        </p:nvSpPr>
        <p:spPr>
          <a:xfrm>
            <a:off x="24907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7" name="Rectangle 43"/>
          <p:cNvSpPr/>
          <p:nvPr/>
        </p:nvSpPr>
        <p:spPr>
          <a:xfrm>
            <a:off x="5157788" y="34909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8" name="Rectangle 44"/>
          <p:cNvSpPr/>
          <p:nvPr/>
        </p:nvSpPr>
        <p:spPr>
          <a:xfrm>
            <a:off x="7037388" y="3465513"/>
            <a:ext cx="14478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09" name="Text Box 45"/>
          <p:cNvSpPr txBox="1"/>
          <p:nvPr/>
        </p:nvSpPr>
        <p:spPr>
          <a:xfrm>
            <a:off x="468313" y="2855913"/>
            <a:ext cx="83502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0" name="Text Box 46"/>
          <p:cNvSpPr txBox="1"/>
          <p:nvPr/>
        </p:nvSpPr>
        <p:spPr>
          <a:xfrm>
            <a:off x="2411413" y="2855913"/>
            <a:ext cx="76517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1" name="Text Box 47"/>
          <p:cNvSpPr txBox="1"/>
          <p:nvPr/>
        </p:nvSpPr>
        <p:spPr>
          <a:xfrm>
            <a:off x="5964238" y="2855913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2" name="Text Box 48"/>
          <p:cNvSpPr txBox="1"/>
          <p:nvPr/>
        </p:nvSpPr>
        <p:spPr>
          <a:xfrm>
            <a:off x="7672388" y="2855913"/>
            <a:ext cx="1028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3" name="Text Box 49"/>
          <p:cNvSpPr txBox="1"/>
          <p:nvPr/>
        </p:nvSpPr>
        <p:spPr>
          <a:xfrm>
            <a:off x="4287838" y="2855913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4" name="Text Box 50"/>
          <p:cNvSpPr txBox="1"/>
          <p:nvPr/>
        </p:nvSpPr>
        <p:spPr>
          <a:xfrm>
            <a:off x="4313238" y="3529013"/>
            <a:ext cx="501650" cy="4699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5" name="Oval 51"/>
          <p:cNvSpPr/>
          <p:nvPr/>
        </p:nvSpPr>
        <p:spPr>
          <a:xfrm>
            <a:off x="4090988" y="4760913"/>
            <a:ext cx="914400" cy="5334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16" name="Line 52"/>
          <p:cNvSpPr/>
          <p:nvPr/>
        </p:nvSpPr>
        <p:spPr>
          <a:xfrm>
            <a:off x="2051050" y="4149725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7" name="Line 54"/>
          <p:cNvSpPr/>
          <p:nvPr/>
        </p:nvSpPr>
        <p:spPr>
          <a:xfrm flipH="1">
            <a:off x="4725988" y="4151313"/>
            <a:ext cx="45720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8" name="Line 55"/>
          <p:cNvSpPr/>
          <p:nvPr/>
        </p:nvSpPr>
        <p:spPr>
          <a:xfrm>
            <a:off x="4548188" y="5294313"/>
            <a:ext cx="0" cy="304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19" name="Rectangle 56"/>
          <p:cNvSpPr/>
          <p:nvPr/>
        </p:nvSpPr>
        <p:spPr>
          <a:xfrm>
            <a:off x="2986088" y="5599113"/>
            <a:ext cx="3124200" cy="685800"/>
          </a:xfrm>
          <a:prstGeom prst="rect">
            <a:avLst/>
          </a:prstGeom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0" name="Text Box 57"/>
          <p:cNvSpPr txBox="1"/>
          <p:nvPr/>
        </p:nvSpPr>
        <p:spPr>
          <a:xfrm>
            <a:off x="2841625" y="4608513"/>
            <a:ext cx="944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1" name="Text Box 58"/>
          <p:cNvSpPr txBox="1"/>
          <p:nvPr/>
        </p:nvSpPr>
        <p:spPr>
          <a:xfrm>
            <a:off x="3195638" y="4149725"/>
            <a:ext cx="9445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2" name="Text Box 59"/>
          <p:cNvSpPr txBox="1"/>
          <p:nvPr/>
        </p:nvSpPr>
        <p:spPr>
          <a:xfrm>
            <a:off x="4975225" y="4151313"/>
            <a:ext cx="944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3" name="Text Box 60"/>
          <p:cNvSpPr txBox="1"/>
          <p:nvPr/>
        </p:nvSpPr>
        <p:spPr>
          <a:xfrm>
            <a:off x="5386388" y="4608513"/>
            <a:ext cx="9445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24" name="Line 61"/>
          <p:cNvSpPr/>
          <p:nvPr/>
        </p:nvSpPr>
        <p:spPr>
          <a:xfrm flipH="1">
            <a:off x="4932363" y="4149725"/>
            <a:ext cx="20574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5" name="Line 62"/>
          <p:cNvSpPr/>
          <p:nvPr/>
        </p:nvSpPr>
        <p:spPr>
          <a:xfrm>
            <a:off x="7715250" y="2814638"/>
            <a:ext cx="0" cy="685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6" name="Line 52"/>
          <p:cNvSpPr/>
          <p:nvPr/>
        </p:nvSpPr>
        <p:spPr>
          <a:xfrm>
            <a:off x="2036763" y="4148138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7" name="Line 54"/>
          <p:cNvSpPr/>
          <p:nvPr/>
        </p:nvSpPr>
        <p:spPr>
          <a:xfrm flipH="1">
            <a:off x="4716463" y="4149725"/>
            <a:ext cx="45720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8" name="Line 52"/>
          <p:cNvSpPr/>
          <p:nvPr/>
        </p:nvSpPr>
        <p:spPr>
          <a:xfrm>
            <a:off x="2027238" y="4146550"/>
            <a:ext cx="2133600" cy="7620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29729" name="Line 61"/>
          <p:cNvSpPr/>
          <p:nvPr/>
        </p:nvSpPr>
        <p:spPr>
          <a:xfrm flipH="1">
            <a:off x="4932363" y="4149725"/>
            <a:ext cx="2057400" cy="7620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0" name="Line 54"/>
          <p:cNvSpPr/>
          <p:nvPr/>
        </p:nvSpPr>
        <p:spPr>
          <a:xfrm flipH="1">
            <a:off x="4716463" y="4149725"/>
            <a:ext cx="457200" cy="6096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1" name="Line 52"/>
          <p:cNvSpPr/>
          <p:nvPr/>
        </p:nvSpPr>
        <p:spPr>
          <a:xfrm>
            <a:off x="2027238" y="4146550"/>
            <a:ext cx="2133600" cy="7620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29732" name="Line 53"/>
          <p:cNvSpPr/>
          <p:nvPr/>
        </p:nvSpPr>
        <p:spPr>
          <a:xfrm>
            <a:off x="3924300" y="4149725"/>
            <a:ext cx="457200" cy="609600"/>
          </a:xfrm>
          <a:prstGeom prst="line">
            <a:avLst/>
          </a:prstGeom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break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755650" y="1571625"/>
            <a:ext cx="7777163" cy="4810125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一般格式</a:t>
            </a:r>
            <a:r>
              <a:rPr lang="en-US" altLang="zh-CN" sz="2800" dirty="0">
                <a:latin typeface="Times New Roman" panose="02020603050405020304" pitchFamily="18" charset="0"/>
              </a:rPr>
              <a:t>: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作用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循环语句中跳出来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终止这些语句的执行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把控制转到被中断的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语句或循环语句之后的下一条语句去执行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通过使用</a:t>
            </a:r>
            <a:r>
              <a:rPr lang="en-US" altLang="zh-CN" sz="2400" dirty="0">
                <a:latin typeface="Times New Roman" panose="02020603050405020304" pitchFamily="18" charset="0"/>
              </a:rPr>
              <a:t>break</a:t>
            </a:r>
            <a:r>
              <a:rPr lang="zh-CN" altLang="en-US" sz="2400" dirty="0">
                <a:latin typeface="Times New Roman" panose="02020603050405020304" pitchFamily="18" charset="0"/>
              </a:rPr>
              <a:t>语句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可以不必等到</a:t>
            </a:r>
            <a:r>
              <a:rPr lang="en-US" altLang="zh-CN" sz="2400" dirty="0">
                <a:latin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</a:rPr>
              <a:t>语句或者循环语句结束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而是根据情况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提前结束这些语句的执行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单独使用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语句是没有意义的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一般它都与</a:t>
            </a:r>
            <a:r>
              <a:rPr lang="en-US" altLang="zh-CN" sz="2800" dirty="0">
                <a:latin typeface="Times New Roman" panose="02020603050405020304" pitchFamily="18" charset="0"/>
              </a:rPr>
              <a:t>switch</a:t>
            </a:r>
            <a:r>
              <a:rPr lang="zh-CN" altLang="en-US" sz="2800" dirty="0">
                <a:latin typeface="Times New Roman" panose="02020603050405020304" pitchFamily="18" charset="0"/>
              </a:rPr>
              <a:t>语句或者循环语句连用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539750" y="1700213"/>
            <a:ext cx="8066088" cy="3429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语言中，用以下形式支持选择结构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7F7F7F"/>
                </a:solidFill>
                <a:latin typeface="Times New Roman" panose="02020603050405020304" pitchFamily="18" charset="0"/>
              </a:rPr>
              <a:t>if ...(else)...</a:t>
            </a:r>
            <a:endParaRPr lang="en-US" altLang="zh-CN" sz="3200" b="1" dirty="0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7F7F7F"/>
                </a:solidFill>
                <a:latin typeface="Times New Roman" panose="02020603050405020304" pitchFamily="18" charset="0"/>
              </a:rPr>
              <a:t>switch</a:t>
            </a:r>
            <a:endParaRPr lang="en-US" altLang="zh-CN" sz="3200" b="1" dirty="0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条件运算符      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?   :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4"/>
          <p:cNvSpPr/>
          <p:nvPr/>
        </p:nvSpPr>
        <p:spPr>
          <a:xfrm>
            <a:off x="395288" y="1412875"/>
            <a:ext cx="8499475" cy="237648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    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语言中唯一一个三目运算符：需要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个操作数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功能：判断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的值，如果成立就执行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，否则就执行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条件运算符</a:t>
            </a:r>
            <a:endParaRPr lang="zh-CN" altLang="en-US" dirty="0"/>
          </a:p>
        </p:txBody>
      </p:sp>
      <p:sp>
        <p:nvSpPr>
          <p:cNvPr id="32771" name="Rectangle 5"/>
          <p:cNvSpPr/>
          <p:nvPr/>
        </p:nvSpPr>
        <p:spPr>
          <a:xfrm>
            <a:off x="468313" y="4421188"/>
            <a:ext cx="4176712" cy="1077912"/>
          </a:xfrm>
          <a:prstGeom prst="rect">
            <a:avLst/>
          </a:prstGeom>
          <a:solidFill>
            <a:srgbClr val="CCFFCC"/>
          </a:solidFill>
          <a:ln w="3175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中较大的数：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max=(a&gt;b)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2" name="Rectangle 5"/>
          <p:cNvSpPr/>
          <p:nvPr/>
        </p:nvSpPr>
        <p:spPr>
          <a:xfrm>
            <a:off x="6516688" y="4149725"/>
            <a:ext cx="2052637" cy="16557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(a&gt;b)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max=a;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max=b;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5003800" y="4724400"/>
            <a:ext cx="1403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含义同：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e7466af9-c543-45ff-bb6a-4a4469ea34be}"/>
  <p:tag name="TABLE_ENDDRAG_ORIGIN_RECT" val="430*298"/>
  <p:tag name="TABLE_ENDDRAG_RECT" val="123*187*430*298"/>
</p:tagLst>
</file>

<file path=ppt/tags/tag19.xml><?xml version="1.0" encoding="utf-8"?>
<p:tagLst xmlns:p="http://schemas.openxmlformats.org/presentationml/2006/main">
  <p:tag name="KSO_WPP_MARK_KEY" val="2879a841-9ddb-4013-a4f8-6a5bbeb9013b"/>
  <p:tag name="COMMONDATA" val="eyJoZGlkIjoiMDk3NjAwYTMxMDI0ZTUyOGI4Yjg2MWM0ZmJkMjQ2Z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6090</Words>
  <Application>WPS 演示</Application>
  <PresentationFormat>全屏显示(4:3)</PresentationFormat>
  <Paragraphs>527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黑体</vt:lpstr>
      <vt:lpstr>Wingdings 2</vt:lpstr>
      <vt:lpstr>楷体_GB2312</vt:lpstr>
      <vt:lpstr>新宋体</vt:lpstr>
      <vt:lpstr>微软雅黑</vt:lpstr>
      <vt:lpstr>Arial Unicode MS</vt:lpstr>
      <vt:lpstr>主题1</vt:lpstr>
      <vt:lpstr>1_主题1</vt:lpstr>
      <vt:lpstr>程序设计基础</vt:lpstr>
      <vt:lpstr>PowerPoint 演示文稿</vt:lpstr>
      <vt:lpstr>switch语句</vt:lpstr>
      <vt:lpstr>PowerPoint 演示文稿</vt:lpstr>
      <vt:lpstr>PowerPoint 演示文稿</vt:lpstr>
      <vt:lpstr>switch与break连用执行流程</vt:lpstr>
      <vt:lpstr>break语句</vt:lpstr>
      <vt:lpstr>选择结构程序设计</vt:lpstr>
      <vt:lpstr>条件运算符</vt:lpstr>
      <vt:lpstr>PowerPoint 演示文稿</vt:lpstr>
      <vt:lpstr>PowerPoint 演示文稿</vt:lpstr>
      <vt:lpstr>选择结构程序设计小结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选择结构程序综合举例</vt:lpstr>
      <vt:lpstr>选择结构程序综合举例</vt:lpstr>
      <vt:lpstr>PowerPoint 演示文稿</vt:lpstr>
      <vt:lpstr>PowerPoint 演示文稿</vt:lpstr>
      <vt:lpstr>§5.5 程序举例（续）</vt:lpstr>
      <vt:lpstr>PowerPoint 演示文稿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WXY</cp:lastModifiedBy>
  <cp:revision>751</cp:revision>
  <dcterms:created xsi:type="dcterms:W3CDTF">2005-09-08T00:12:00Z</dcterms:created>
  <dcterms:modified xsi:type="dcterms:W3CDTF">2023-03-09T06:45:56Z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32DF85F0A23C483E8EC329175FE89074</vt:lpwstr>
  </property>
</Properties>
</file>