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692" r:id="rId3"/>
    <p:sldId id="731" r:id="rId4"/>
    <p:sldId id="789" r:id="rId5"/>
    <p:sldId id="733" r:id="rId6"/>
    <p:sldId id="734" r:id="rId7"/>
    <p:sldId id="735" r:id="rId8"/>
    <p:sldId id="736" r:id="rId10"/>
    <p:sldId id="799" r:id="rId11"/>
    <p:sldId id="748" r:id="rId12"/>
    <p:sldId id="749" r:id="rId13"/>
    <p:sldId id="752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3300"/>
    <a:srgbClr val="CCFF99"/>
    <a:srgbClr val="B9F0FB"/>
    <a:srgbClr val="FF3399"/>
    <a:srgbClr val="009900"/>
    <a:srgbClr val="A50021"/>
    <a:srgbClr val="006600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7" autoAdjust="0"/>
    <p:restoredTop sz="88316" autoAdjust="0"/>
  </p:normalViewPr>
  <p:slideViewPr>
    <p:cSldViewPr showGuides="1">
      <p:cViewPr varScale="1">
        <p:scale>
          <a:sx n="67" d="100"/>
          <a:sy n="67" d="100"/>
        </p:scale>
        <p:origin x="-1158" y="-108"/>
      </p:cViewPr>
      <p:guideLst>
        <p:guide orient="horz" pos="2122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29"/>
        <p:guide pos="22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7EC4-853B-441C-A3A9-A461C74481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7098-E008-4B6E-A16A-A0EDB05BAA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860AF4-FC1A-46C7-AA39-8CFC961C7D1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</a:rPr>
              <a:t>西安交通大学 电信学部 计算机科学与技术学院</a:t>
            </a:r>
            <a:endParaRPr lang="zh-CN" altLang="en-US" sz="14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32B923-FB5C-4FDE-BD11-A657B84AA6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46DF-CCB7-478A-B245-56B6F4BB6689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8AA2-0993-4C87-B1E7-246C36C9F5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22D2-0038-4D7D-89AF-B34DC75129B7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B749-E9CD-41EC-9D79-083CF36393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E5A58-9BD1-4AA4-B0FB-A7B6902D30DC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BBAB-7CCE-4C58-A527-B520AAD32F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66099-5AC4-4096-A2E8-2FF8AEF8F63C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0B47D-B663-4659-97D0-B0C316FAFE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5344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FCAA-3FF2-43D1-B0F4-5A14AD9B15BB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1F51B-6BD9-4446-BCCE-35184CA67F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2062D-23AB-4A60-8068-63EEE620455A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F3FCD-542B-4BA6-B680-3D3D9B4BCC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A6257-9440-457E-BFCD-18A16FC76848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DCF6-9933-4E48-BA80-4FB213A30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F418-7760-43CF-B7C5-FFFB6ADDCB08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00888-AEE6-44FF-BBFF-D168420F70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6BA4-338C-4504-B2E6-24332B3AFC9F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BFD82-9410-4C5E-A9EA-B7581A63B2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BA75-4F95-4C87-94EB-9C970545FDD4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5FF0A-1857-4D3C-AA87-3BBB746096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C9EC-5608-4084-A6FC-2559C05B647F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33D8-FF4D-4E82-9946-FEA0B845AD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687A5-50E8-4790-ABB8-493352B55ACD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9A638-0A93-4620-84A2-73727C2821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4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1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0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1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" name="Image" r:id="rId14" imgW="3645535" imgH="3930650" progId="">
                    <p:embed/>
                  </p:oleObj>
                </mc:Choice>
                <mc:Fallback>
                  <p:oleObj name="Image" r:id="rId14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" name="Image" r:id="rId16" imgW="2575560" imgH="2545080" progId="">
                    <p:embed/>
                  </p:oleObj>
                </mc:Choice>
                <mc:Fallback>
                  <p:oleObj name="Image" r:id="rId16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5A0EA1-55C7-4DF1-976A-F2DE38E81DC6}" type="slidenum">
              <a:rPr lang="en-US" altLang="zh-CN"/>
            </a:fld>
            <a:endParaRPr lang="en-US" altLang="zh-CN"/>
          </a:p>
        </p:txBody>
      </p:sp>
      <p:grpSp>
        <p:nvGrpSpPr>
          <p:cNvPr id="1037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4112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日期占位符 3"/>
          <p:cNvSpPr>
            <a:spLocks noGrp="1"/>
          </p:cNvSpPr>
          <p:nvPr>
            <p:ph type="dt" sz="quarter" idx="2"/>
          </p:nvPr>
        </p:nvSpPr>
        <p:spPr>
          <a:xfrm>
            <a:off x="457200" y="6453336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FF035-A915-4527-95CE-ACF5E5104EA8}" type="datetime4">
              <a:rPr lang="en-US" altLang="zh-CN" smtClean="0">
                <a:solidFill>
                  <a:schemeClr val="accent1"/>
                </a:solidFill>
              </a:rPr>
            </a:fld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92500" y="2852738"/>
            <a:ext cx="4513263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sz="5400" b="1" kern="0" dirty="0">
                <a:solidFill>
                  <a:schemeClr val="bg1"/>
                </a:solidFill>
                <a:latin typeface="黑体" panose="02010609060101010101" pitchFamily="2" charset="-122"/>
                <a:ea typeface="+mj-ea"/>
                <a:cs typeface="+mj-cs"/>
              </a:rPr>
              <a:t>程序设计基础</a:t>
            </a:r>
            <a:endParaRPr lang="zh-CN" sz="5400" b="1" kern="0" dirty="0">
              <a:solidFill>
                <a:schemeClr val="bg1"/>
              </a:solidFill>
              <a:latin typeface="黑体" panose="02010609060101010101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37532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建立动态链表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71834"/>
            <a:ext cx="9144000" cy="501586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3980"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链表开始没有，故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链表头指针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NULL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398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 p1-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指向当前要加入链表的结点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学号不为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为有效数据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n=n+1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统计结点个数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(n==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head=p1;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如当前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为第一个加入链表的结点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else  p2-&gt;next=p1;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如当前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不是第一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个加入链表的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结点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p2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链表的当前表尾结点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p2=p1;  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p1= 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*)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给新节点分配空间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("%d,%f",  &amp;p1-&gt;num,   &amp;p1-&gt;score);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输入新学生的学号和成绩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p2-&gt;next=NULL</a:t>
            </a:r>
            <a:r>
              <a:rPr lang="en-US" altLang="zh-CN" sz="2000" dirty="0">
                <a:solidFill>
                  <a:schemeClr val="tx1"/>
                </a:solidFill>
              </a:rPr>
              <a:t>;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置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链表表尾为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NULL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9375" defTabSz="363855"/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9375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return(head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     }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7476" y="524418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连接符 9"/>
          <p:cNvCxnSpPr/>
          <p:nvPr/>
        </p:nvCxnSpPr>
        <p:spPr>
          <a:xfrm>
            <a:off x="539552" y="5634370"/>
            <a:ext cx="154940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23728" y="5229199"/>
          <a:ext cx="1248556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55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2021" y="5085184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肘形连接符 13"/>
          <p:cNvCxnSpPr>
            <a:stCxn id="13" idx="3"/>
          </p:cNvCxnSpPr>
          <p:nvPr/>
        </p:nvCxnSpPr>
        <p:spPr>
          <a:xfrm>
            <a:off x="1445695" y="5316017"/>
            <a:ext cx="643263" cy="155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5740077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7" idx="3"/>
          </p:cNvCxnSpPr>
          <p:nvPr/>
        </p:nvCxnSpPr>
        <p:spPr>
          <a:xfrm flipV="1">
            <a:off x="1341258" y="5740077"/>
            <a:ext cx="747700" cy="2308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763604" y="5229199"/>
          <a:ext cx="1248556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55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52719" y="5237584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肘形连接符 46"/>
          <p:cNvCxnSpPr>
            <a:stCxn id="46" idx="3"/>
          </p:cNvCxnSpPr>
          <p:nvPr/>
        </p:nvCxnSpPr>
        <p:spPr>
          <a:xfrm flipV="1">
            <a:off x="4466393" y="5468416"/>
            <a:ext cx="3216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V="1">
            <a:off x="2771775" y="5740400"/>
            <a:ext cx="2016125" cy="784860"/>
          </a:xfrm>
          <a:prstGeom prst="bentConnector3">
            <a:avLst>
              <a:gd name="adj1" fmla="val 500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02342" y="6345881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肘形连接符 55"/>
          <p:cNvCxnSpPr>
            <a:stCxn id="55" idx="0"/>
          </p:cNvCxnSpPr>
          <p:nvPr/>
        </p:nvCxnSpPr>
        <p:spPr>
          <a:xfrm rot="5400000" flipH="1" flipV="1">
            <a:off x="4445606" y="5869066"/>
            <a:ext cx="490388" cy="463243"/>
          </a:xfrm>
          <a:prstGeom prst="bentConnector3">
            <a:avLst>
              <a:gd name="adj1" fmla="val 87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52320" y="5229200"/>
          <a:ext cx="1248556" cy="1584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556"/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66" name="肘形连接符 65"/>
          <p:cNvCxnSpPr>
            <a:stCxn id="65" idx="3"/>
          </p:cNvCxnSpPr>
          <p:nvPr/>
        </p:nvCxnSpPr>
        <p:spPr>
          <a:xfrm flipV="1">
            <a:off x="7101898" y="5388024"/>
            <a:ext cx="3216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flipV="1">
            <a:off x="5436235" y="5654675"/>
            <a:ext cx="2160270" cy="870585"/>
          </a:xfrm>
          <a:prstGeom prst="bentConnector3">
            <a:avLst>
              <a:gd name="adj1" fmla="val 500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76256" y="6223644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肘形连接符 70"/>
          <p:cNvCxnSpPr>
            <a:stCxn id="70" idx="0"/>
          </p:cNvCxnSpPr>
          <p:nvPr/>
        </p:nvCxnSpPr>
        <p:spPr>
          <a:xfrm rot="5400000" flipH="1" flipV="1">
            <a:off x="7119520" y="5746829"/>
            <a:ext cx="490388" cy="463243"/>
          </a:xfrm>
          <a:prstGeom prst="bentConnector3">
            <a:avLst>
              <a:gd name="adj1" fmla="val 87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96336" y="634125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64"/>
          <p:cNvSpPr txBox="1"/>
          <p:nvPr/>
        </p:nvSpPr>
        <p:spPr>
          <a:xfrm>
            <a:off x="6571714" y="5140682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4"/>
          <p:cNvSpPr txBox="1"/>
          <p:nvPr/>
        </p:nvSpPr>
        <p:spPr>
          <a:xfrm>
            <a:off x="8636099" y="4908907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55" grpId="0" animBg="1"/>
      <p:bldP spid="55" grpId="1" animBg="1"/>
      <p:bldP spid="46" grpId="2" animBg="1"/>
      <p:bldP spid="3" grpId="0" bldLvl="0" animBg="1"/>
      <p:bldP spid="70" grpId="0" animBg="1"/>
      <p:bldP spid="3" grpId="1" bldLvl="0" animBg="1"/>
      <p:bldP spid="4" grpId="0" animBg="1"/>
      <p:bldP spid="72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484438" y="260648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链表小结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85037"/>
            <a:ext cx="7869560" cy="2101081"/>
          </a:xfrm>
        </p:spPr>
        <p:txBody>
          <a:bodyPr/>
          <a:lstStyle/>
          <a:p>
            <a:r>
              <a:rPr lang="zh-CN" altLang="en-US" sz="2400" dirty="0" smtClean="0"/>
              <a:t>静态链表、动态链表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其他：</a:t>
            </a:r>
            <a:endParaRPr lang="zh-CN" altLang="en-US" sz="2400" dirty="0" smtClean="0"/>
          </a:p>
          <a:p>
            <a:r>
              <a:rPr lang="zh-CN" altLang="en-US" sz="2400" dirty="0" smtClean="0"/>
              <a:t>链表中结点的删除、插入等</a:t>
            </a:r>
            <a:endParaRPr lang="en-US" altLang="zh-CN" sz="2400" dirty="0" smtClean="0"/>
          </a:p>
          <a:p>
            <a:r>
              <a:rPr lang="zh-CN" altLang="en-US" sz="2400" dirty="0" smtClean="0"/>
              <a:t>环形链表、双向链表</a:t>
            </a:r>
            <a:r>
              <a:rPr lang="zh-CN" altLang="en-US" sz="2400" dirty="0"/>
              <a:t>等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数据结构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课程中会详细介绍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64163"/>
            <a:ext cx="1944216" cy="277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482999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语言版），严蔚敏，吴伟民 著，清华大学出版社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3181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89320" y="1798320"/>
            <a:ext cx="2906395" cy="15684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sorce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a, b, c={10101,.....};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070" y="1607820"/>
            <a:ext cx="5688330" cy="262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个班的三名学生情况为变量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是一个班的，是有关系，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在数据结构上怎么体现出它们是有关系的？</a:t>
            </a:r>
            <a:endParaRPr lang="en-US" altLang="zh-CN" sz="28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0198" y="5253202"/>
          <a:ext cx="7740234" cy="1056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039"/>
                <a:gridCol w="1290039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  <a:endParaRPr lang="en-US" altLang="zh-CN" sz="2000" b="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83769" y="458112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1" y="4586535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6337" y="4533123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3181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40152" y="1726937"/>
            <a:ext cx="3024336" cy="206121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float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 *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a, b, 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={10101,.....}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625996"/>
            <a:ext cx="5616624" cy="216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增加成员项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，定义为指针变量，指向结构体类型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借助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链接起来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组成一个链表，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称为结点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最后一个结点的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，表示链表结束</a:t>
            </a: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4173" y="4941167"/>
          <a:ext cx="7740235" cy="1713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  <a:gridCol w="1290039"/>
                <a:gridCol w="1290039"/>
                <a:gridCol w="1290039"/>
                <a:gridCol w="1290039"/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altLang="zh-CN" sz="2000" b="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987824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652120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7744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427450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2" y="42210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62368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2368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62368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37532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68144" y="1413029"/>
            <a:ext cx="3024336" cy="255333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 *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a, b, 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={10101,.....}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 *  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916832"/>
            <a:ext cx="5616624" cy="175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若把再定义一个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指针，将第一个结点的地址赋值给它，那么通过</a:t>
            </a:r>
            <a:r>
              <a:rPr lang="en-US" altLang="zh-CN" sz="24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就可以找到所有的结点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778" y="4941167"/>
          <a:ext cx="7725702" cy="158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990"/>
                <a:gridCol w="1248556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987824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652120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7744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427450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2" y="42210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500951"/>
            <a:ext cx="792088" cy="39878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404745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>
            <a:off x="1114981" y="4700371"/>
            <a:ext cx="720080" cy="3121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60648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链表小结</a:t>
            </a:r>
            <a:endParaRPr lang="zh-CN" altLang="en-US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4173" y="5229199"/>
          <a:ext cx="7740235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987824" y="5661248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652120" y="5661248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9712" y="6381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381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6381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788983"/>
            <a:ext cx="792088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433548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>
            <a:off x="1115616" y="4989038"/>
            <a:ext cx="720080" cy="3121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Desc_1"/>
          <p:cNvSpPr/>
          <p:nvPr>
            <p:custDataLst>
              <p:tags r:id="rId1"/>
            </p:custDataLst>
          </p:nvPr>
        </p:nvSpPr>
        <p:spPr>
          <a:xfrm>
            <a:off x="251520" y="1370385"/>
            <a:ext cx="8640960" cy="29947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254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链表是一种常见的重要数据结构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一个“头指针”变量，图中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，它存放一个地址，该地址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指向链表的第一个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链表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中每一个元素称为“结点”，每个结点都应包括两个部分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需要用的实际数据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一个结点的地址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个元素，第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个元素又指向第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个元素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直到最后一个元素，该元素不再指向其他元素，它称为“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”，它的地址部分放一个“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（表示“空地址”，不指向任何数据），链表到此结束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8284" y="469552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0"/>
            <a:ext cx="8712968" cy="980728"/>
          </a:xfrm>
          <a:solidFill>
            <a:srgbClr val="CCFF99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例：建立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个链表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个学生数据的结点组成，要求输出各结点中的数据。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12"/>
          <p:cNvSpPr/>
          <p:nvPr/>
        </p:nvSpPr>
        <p:spPr>
          <a:xfrm>
            <a:off x="251520" y="980728"/>
            <a:ext cx="8712968" cy="5877272"/>
          </a:xfrm>
          <a:prstGeom prst="roundRect">
            <a:avLst>
              <a:gd name="adj" fmla="val 1079"/>
            </a:avLst>
          </a:prstGeom>
          <a:solidFill>
            <a:srgbClr val="B9F0F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声明结构体类型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score;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 *  next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*head,  *p;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个结构体变量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作为链表的结点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=10101;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=89.5;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对结点赋值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=10103;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=90;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=10107;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=85;	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head=&amp;a;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将第一个结点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的起始地址赋给头指针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=&amp;b;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的起始地址赋给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=&amp;c;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的起始地址赋给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成员不存放其他结点地址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p=head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指向头结点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，借助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的变化输出各个结点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5.1f\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 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指向的结点的数据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指向下一结点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!= NULL);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的值若为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，循环终止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99917" y="1763583"/>
          <a:ext cx="5147947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581"/>
                <a:gridCol w="830402"/>
                <a:gridCol w="857991"/>
                <a:gridCol w="857991"/>
                <a:gridCol w="857991"/>
                <a:gridCol w="857991"/>
              </a:tblGrid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25" name="肘形连接符 24"/>
          <p:cNvCxnSpPr/>
          <p:nvPr/>
        </p:nvCxnSpPr>
        <p:spPr>
          <a:xfrm flipV="1">
            <a:off x="5292080" y="2050010"/>
            <a:ext cx="936104" cy="530864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V="1">
            <a:off x="6983643" y="2050010"/>
            <a:ext cx="900725" cy="530865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0" y="24208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24208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1755" y="244237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3818" y="156765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>
            <a:off x="3635896" y="1811186"/>
            <a:ext cx="97210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64388" y="131115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8246" y="1980709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肘形连接符 39"/>
          <p:cNvCxnSpPr>
            <a:stCxn id="39" idx="3"/>
          </p:cNvCxnSpPr>
          <p:nvPr/>
        </p:nvCxnSpPr>
        <p:spPr>
          <a:xfrm flipV="1">
            <a:off x="3707904" y="2050010"/>
            <a:ext cx="900100" cy="1615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0132" y="2613589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肘形连接符 44"/>
          <p:cNvCxnSpPr/>
          <p:nvPr/>
        </p:nvCxnSpPr>
        <p:spPr>
          <a:xfrm rot="5400000" flipH="1" flipV="1">
            <a:off x="5731858" y="2263115"/>
            <a:ext cx="709430" cy="283225"/>
          </a:xfrm>
          <a:prstGeom prst="bentConnector3">
            <a:avLst>
              <a:gd name="adj1" fmla="val 882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60330" y="2607295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肘形连接符 55"/>
          <p:cNvCxnSpPr/>
          <p:nvPr/>
        </p:nvCxnSpPr>
        <p:spPr>
          <a:xfrm rot="5400000" flipH="1" flipV="1">
            <a:off x="7532056" y="2256821"/>
            <a:ext cx="709430" cy="283225"/>
          </a:xfrm>
          <a:prstGeom prst="bentConnector3">
            <a:avLst>
              <a:gd name="adj1" fmla="val 882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68442" y="3056473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肘形连接符 58"/>
          <p:cNvCxnSpPr/>
          <p:nvPr/>
        </p:nvCxnSpPr>
        <p:spPr>
          <a:xfrm rot="5400000" flipH="1" flipV="1">
            <a:off x="8540168" y="2705999"/>
            <a:ext cx="709430" cy="283225"/>
          </a:xfrm>
          <a:prstGeom prst="bentConnector3">
            <a:avLst>
              <a:gd name="adj1" fmla="val 882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55" grpId="0" animBg="1"/>
      <p:bldP spid="55" grpId="1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60648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静态链表</a:t>
            </a:r>
            <a:endParaRPr lang="zh-CN" altLang="en-US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8189" y="2204863"/>
          <a:ext cx="7740235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3131840" y="2636912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796136" y="2636912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23728" y="33569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3569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33569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zh-CN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4647"/>
            <a:ext cx="792088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532" y="13111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>
            <a:off x="1259632" y="1964702"/>
            <a:ext cx="720080" cy="3121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2300" y="167119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4149080"/>
            <a:ext cx="791456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链表中的结点，是事先存储好的，则称为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静态链表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若链表中结点，是根据需要动态申请内存，不需要了也可以删除、释放存储空间，则称之为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动态链表</a:t>
            </a:r>
            <a:endParaRPr lang="en-US" altLang="zh-CN" sz="24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要建立动态链表，必须能根据需要随时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动态分配或者回收存储空间</a:t>
            </a:r>
            <a:endParaRPr lang="en-US" altLang="zh-CN" sz="24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5795" y="789305"/>
            <a:ext cx="7254875" cy="628777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#include &lt;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stdio.h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&gt;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#include &lt;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stdlib.h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&gt;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#define LEN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sizeof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Student)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Student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{	int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num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float score;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Student * next;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n;    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1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zh-CN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全局变量，</a:t>
            </a:r>
            <a:r>
              <a:rPr lang="zh-CN" altLang="en-US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统计链表结点个数</a:t>
            </a:r>
            <a:endParaRPr lang="zh-CN" altLang="en-US" sz="21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Student   * </a:t>
            </a:r>
            <a:r>
              <a:rPr lang="en-US" altLang="zh-CN" sz="2100" b="1" dirty="0" err="1" smtClean="0">
                <a:solidFill>
                  <a:srgbClr val="FF0000"/>
                </a:solidFill>
                <a:sym typeface="+mn-ea"/>
              </a:rPr>
              <a:t>creat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( void );    </a:t>
            </a:r>
            <a:r>
              <a:rPr lang="en-US" altLang="zh-CN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zh-CN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声明</a:t>
            </a:r>
            <a:r>
              <a:rPr lang="en-US" altLang="zh-CN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creat</a:t>
            </a:r>
            <a:r>
              <a:rPr lang="zh-CN" altLang="zh-CN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 sz="800" dirty="0" smtClean="0">
              <a:solidFill>
                <a:schemeClr val="tx1"/>
              </a:solidFill>
              <a:sym typeface="+mn-ea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main()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{	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Student *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pt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2100" b="1" dirty="0" err="1" smtClean="0">
                <a:solidFill>
                  <a:srgbClr val="FF0000"/>
                </a:solidFill>
                <a:sym typeface="+mn-ea"/>
              </a:rPr>
              <a:t>creat</a:t>
            </a:r>
            <a:r>
              <a:rPr lang="en-US" altLang="zh-CN" sz="21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;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1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调用</a:t>
            </a:r>
            <a:r>
              <a:rPr lang="en-US" altLang="en-US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creat</a:t>
            </a:r>
            <a:r>
              <a:rPr lang="zh-CN" altLang="en-US" sz="2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函数建立动态链表</a:t>
            </a:r>
            <a:endParaRPr lang="zh-CN" altLang="en-US" sz="21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     printf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("\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nnum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:%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d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\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nscore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:%5.1f\n",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pt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-&gt;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num, pt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-&gt;score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);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                     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//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输出第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个结点的成员值</a:t>
            </a:r>
            <a:endParaRPr lang="zh-CN" altLang="en-US" sz="2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363855">
              <a:lnSpc>
                <a:spcPct val="120000"/>
              </a:lnSpc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return 0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;   }</a:t>
            </a:r>
            <a:endParaRPr lang="en-US" altLang="zh-CN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27948" y="231810"/>
            <a:ext cx="6324600" cy="533400"/>
          </a:xfrm>
        </p:spPr>
        <p:txBody>
          <a:bodyPr/>
          <a:p>
            <a:r>
              <a:rPr lang="zh-CN" altLang="en-US" sz="3600" dirty="0" smtClean="0"/>
              <a:t>建立动态链表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627948" y="303565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建立动态链表</a:t>
            </a:r>
            <a:endParaRPr lang="zh-CN" altLang="en-US" sz="36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340768"/>
            <a:ext cx="8064896" cy="355028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63855"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  *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void )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函数返回一个指向链表头的指针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*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head;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链表头指针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* p1, * p2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3855" latinLnBrk="0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 defTabSz="363855" latinLnBrk="0"/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//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开辟一个结点新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单元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3855" latinLnBrk="0"/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 //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p1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指向当前要加入链表的结点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p2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链表的当前表尾结点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3855" latinLnBrk="0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p1=p2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* )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(LEN);    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     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输入第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个学生的学号和成绩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scanf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("%d,%f",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&amp;p1-&gt;num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&amp;p1-&gt;score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31881" y="5228946"/>
          <a:ext cx="2580079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616" y="5084931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5" idx="3"/>
          </p:cNvCxnSpPr>
          <p:nvPr/>
        </p:nvCxnSpPr>
        <p:spPr>
          <a:xfrm>
            <a:off x="1629290" y="5315764"/>
            <a:ext cx="128652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1401624" y="5596567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/>
          <p:nvPr>
            <p:custDataLst>
              <p:tags r:id="rId2"/>
            </p:custDataLst>
          </p:nvPr>
        </p:nvCxnSpPr>
        <p:spPr>
          <a:xfrm flipV="1">
            <a:off x="1915160" y="5661025"/>
            <a:ext cx="1000760" cy="166370"/>
          </a:xfrm>
          <a:prstGeom prst="bentConnector3">
            <a:avLst>
              <a:gd name="adj1" fmla="val 50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bfd1654-2884-44e6-ac23-eec8d65d6152}"/>
</p:tagLst>
</file>

<file path=ppt/tags/tag2.xml><?xml version="1.0" encoding="utf-8"?>
<p:tagLst xmlns:p="http://schemas.openxmlformats.org/presentationml/2006/main">
  <p:tag name="KSO_WM_UNIT_TABLE_BEAUTIFY" val="smartTable{fe2d42fc-9fd4-427b-8e8d-bf3965c56d91}"/>
</p:tagLst>
</file>

<file path=ppt/tags/tag3.xml><?xml version="1.0" encoding="utf-8"?>
<p:tagLst xmlns:p="http://schemas.openxmlformats.org/presentationml/2006/main">
  <p:tag name="KSO_WM_UNIT_TABLE_BEAUTIFY" val="smartTable{7401e3e6-6517-4f55-8588-642860c328fa}"/>
</p:tagLst>
</file>

<file path=ppt/tags/tag4.xml><?xml version="1.0" encoding="utf-8"?>
<p:tagLst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Dk3NjAwYTMxMDI0ZTUyOGI4Yjg2MWM0ZmJkMjQ2ZjIifQ=="/>
  <p:tag name="KSO_WPP_MARK_KEY" val="e23be19e-a7bb-4003-8cbc-18bf682bb4f6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3144</Words>
  <Application>WPS 演示</Application>
  <PresentationFormat>全屏显示(4:3)</PresentationFormat>
  <Paragraphs>408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黑体</vt:lpstr>
      <vt:lpstr>Wingdings 2</vt:lpstr>
      <vt:lpstr>Times New Roman</vt:lpstr>
      <vt:lpstr>微软雅黑</vt:lpstr>
      <vt:lpstr>Arial Unicode MS</vt:lpstr>
      <vt:lpstr>楷体_GB2312</vt:lpstr>
      <vt:lpstr>新宋体</vt:lpstr>
      <vt:lpstr>示例演示文稿幻灯片（聚焦科技设计）</vt:lpstr>
      <vt:lpstr>PowerPoint 演示文稿</vt:lpstr>
      <vt:lpstr>链表</vt:lpstr>
      <vt:lpstr>链表</vt:lpstr>
      <vt:lpstr>链表</vt:lpstr>
      <vt:lpstr>链表小结</vt:lpstr>
      <vt:lpstr>PowerPoint 演示文稿</vt:lpstr>
      <vt:lpstr>静态链表</vt:lpstr>
      <vt:lpstr>建立动态链表</vt:lpstr>
      <vt:lpstr>建立动态链表</vt:lpstr>
      <vt:lpstr>建立动态链表</vt:lpstr>
      <vt:lpstr>链表小结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吴茜媛</dc:creator>
  <cp:lastModifiedBy>WXY</cp:lastModifiedBy>
  <cp:revision>3734</cp:revision>
  <dcterms:created xsi:type="dcterms:W3CDTF">2008-08-04T02:16:00Z</dcterms:created>
  <dcterms:modified xsi:type="dcterms:W3CDTF">2023-04-18T09:03:41Z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CC924F11F1F44D69AAAB94CC291C9347</vt:lpwstr>
  </property>
  <property fmtid="{D5CDD505-2E9C-101B-9397-08002B2CF9AE}" pid="3" name="KSOProductBuildVer">
    <vt:lpwstr>2052-11.1.0.14036</vt:lpwstr>
  </property>
</Properties>
</file>