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
  </p:notesMasterIdLst>
  <p:sldIdLst>
    <p:sldId id="261" r:id="rId2"/>
    <p:sldId id="305" r:id="rId3"/>
    <p:sldId id="279" r:id="rId4"/>
    <p:sldId id="294" r:id="rId5"/>
    <p:sldId id="317" r:id="rId6"/>
    <p:sldId id="284" r:id="rId7"/>
    <p:sldId id="319" r:id="rId8"/>
    <p:sldId id="32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9B9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pPr/>
              <a:t>09-09-2023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pPr/>
              <a:t>‹#›</a:t>
            </a:fld>
            <a:endParaRPr lang="en-IN"/>
          </a:p>
        </p:txBody>
      </p:sp>
    </p:spTree>
    <p:extLst>
      <p:ext uri="{BB962C8B-B14F-4D97-AF65-F5344CB8AC3E}">
        <p14:creationId xmlns:p14="http://schemas.microsoft.com/office/powerpoint/2010/main" xmlns=""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481DFA7-70DC-48DE-89D9-5E929C653FE9}" type="datetime3">
              <a:rPr lang="en-IN" smtClean="0"/>
              <a:pPr/>
              <a:t>9 September 2023</a:t>
            </a:fld>
            <a:endParaRPr lang="en-IN"/>
          </a:p>
        </p:txBody>
      </p:sp>
      <p:sp>
        <p:nvSpPr>
          <p:cNvPr id="19" name="Footer Placeholder 18"/>
          <p:cNvSpPr>
            <a:spLocks noGrp="1"/>
          </p:cNvSpPr>
          <p:nvPr>
            <p:ph type="ftr" sz="quarter" idx="11"/>
          </p:nvPr>
        </p:nvSpPr>
        <p:spPr/>
        <p:txBody>
          <a:bodyPr/>
          <a:lstStyle/>
          <a:p>
            <a:r>
              <a:rPr lang="en-IN" smtClean="0"/>
              <a:t>Department of CSE</a:t>
            </a:r>
            <a:endParaRPr lang="en-IN"/>
          </a:p>
        </p:txBody>
      </p:sp>
      <p:sp>
        <p:nvSpPr>
          <p:cNvPr id="27" name="Slide Number Placeholder 26"/>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53D7BC-0791-4D5B-A2F4-6C27C3E80CC1}" type="datetime3">
              <a:rPr lang="en-IN" smtClean="0"/>
              <a:pPr/>
              <a:t>9 September 2023</a:t>
            </a:fld>
            <a:endParaRPr lang="en-IN"/>
          </a:p>
        </p:txBody>
      </p:sp>
      <p:sp>
        <p:nvSpPr>
          <p:cNvPr id="5" name="Footer Placeholder 4"/>
          <p:cNvSpPr>
            <a:spLocks noGrp="1"/>
          </p:cNvSpPr>
          <p:nvPr>
            <p:ph type="ftr" sz="quarter" idx="11"/>
          </p:nvPr>
        </p:nvSpPr>
        <p:spPr/>
        <p:txBody>
          <a:bodyPr/>
          <a:lstStyle/>
          <a:p>
            <a:r>
              <a:rPr lang="en-IN" smtClean="0"/>
              <a:t>Department of CSE</a:t>
            </a:r>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0EDBF5-E89F-4938-BAFE-84F5713D9C95}" type="datetime3">
              <a:rPr lang="en-IN" smtClean="0"/>
              <a:pPr/>
              <a:t>9 September 2023</a:t>
            </a:fld>
            <a:endParaRPr lang="en-IN"/>
          </a:p>
        </p:txBody>
      </p:sp>
      <p:sp>
        <p:nvSpPr>
          <p:cNvPr id="5" name="Footer Placeholder 4"/>
          <p:cNvSpPr>
            <a:spLocks noGrp="1"/>
          </p:cNvSpPr>
          <p:nvPr>
            <p:ph type="ftr" sz="quarter" idx="11"/>
          </p:nvPr>
        </p:nvSpPr>
        <p:spPr/>
        <p:txBody>
          <a:bodyPr/>
          <a:lstStyle/>
          <a:p>
            <a:r>
              <a:rPr lang="en-IN" smtClean="0"/>
              <a:t>Department of CSE</a:t>
            </a:r>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C5E7B7-588F-42DE-8A95-89050A7C5A1E}" type="datetime3">
              <a:rPr lang="en-IN" smtClean="0"/>
              <a:pPr/>
              <a:t>9 September 2023</a:t>
            </a:fld>
            <a:endParaRPr lang="en-IN"/>
          </a:p>
        </p:txBody>
      </p:sp>
      <p:sp>
        <p:nvSpPr>
          <p:cNvPr id="5" name="Footer Placeholder 4"/>
          <p:cNvSpPr>
            <a:spLocks noGrp="1"/>
          </p:cNvSpPr>
          <p:nvPr>
            <p:ph type="ftr" sz="quarter" idx="11"/>
          </p:nvPr>
        </p:nvSpPr>
        <p:spPr/>
        <p:txBody>
          <a:bodyPr/>
          <a:lstStyle/>
          <a:p>
            <a:r>
              <a:rPr lang="en-IN" smtClean="0"/>
              <a:t>Department of CSE</a:t>
            </a:r>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35A841-4A08-4B88-9B19-20384756F4B9}" type="datetime3">
              <a:rPr lang="en-IN" smtClean="0"/>
              <a:pPr/>
              <a:t>9 September 2023</a:t>
            </a:fld>
            <a:endParaRPr lang="en-IN"/>
          </a:p>
        </p:txBody>
      </p:sp>
      <p:sp>
        <p:nvSpPr>
          <p:cNvPr id="5" name="Footer Placeholder 4"/>
          <p:cNvSpPr>
            <a:spLocks noGrp="1"/>
          </p:cNvSpPr>
          <p:nvPr>
            <p:ph type="ftr" sz="quarter" idx="11"/>
          </p:nvPr>
        </p:nvSpPr>
        <p:spPr/>
        <p:txBody>
          <a:bodyPr/>
          <a:lstStyle/>
          <a:p>
            <a:r>
              <a:rPr lang="en-IN" smtClean="0"/>
              <a:t>Department of CSE</a:t>
            </a:r>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7FFD76-9DC9-48F9-9623-2508BABDBBE3}" type="datetime3">
              <a:rPr lang="en-IN" smtClean="0"/>
              <a:pPr/>
              <a:t>9 September 2023</a:t>
            </a:fld>
            <a:endParaRPr lang="en-IN"/>
          </a:p>
        </p:txBody>
      </p:sp>
      <p:sp>
        <p:nvSpPr>
          <p:cNvPr id="6" name="Footer Placeholder 5"/>
          <p:cNvSpPr>
            <a:spLocks noGrp="1"/>
          </p:cNvSpPr>
          <p:nvPr>
            <p:ph type="ftr" sz="quarter" idx="11"/>
          </p:nvPr>
        </p:nvSpPr>
        <p:spPr/>
        <p:txBody>
          <a:bodyPr/>
          <a:lstStyle/>
          <a:p>
            <a:r>
              <a:rPr lang="en-IN" smtClean="0"/>
              <a:t>Department of CSE</a:t>
            </a:r>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4C2DD6-6CCB-4844-AFF9-4328A6322AAD}" type="datetime3">
              <a:rPr lang="en-IN" smtClean="0"/>
              <a:pPr/>
              <a:t>9 September 2023</a:t>
            </a:fld>
            <a:endParaRPr lang="en-IN"/>
          </a:p>
        </p:txBody>
      </p:sp>
      <p:sp>
        <p:nvSpPr>
          <p:cNvPr id="8" name="Footer Placeholder 7"/>
          <p:cNvSpPr>
            <a:spLocks noGrp="1"/>
          </p:cNvSpPr>
          <p:nvPr>
            <p:ph type="ftr" sz="quarter" idx="11"/>
          </p:nvPr>
        </p:nvSpPr>
        <p:spPr/>
        <p:txBody>
          <a:bodyPr/>
          <a:lstStyle/>
          <a:p>
            <a:r>
              <a:rPr lang="en-IN" smtClean="0"/>
              <a:t>Department of CSE</a:t>
            </a:r>
            <a:endParaRPr lang="en-IN"/>
          </a:p>
        </p:txBody>
      </p:sp>
      <p:sp>
        <p:nvSpPr>
          <p:cNvPr id="9" name="Slide Number Placeholder 8"/>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75DABA-F13E-447D-A4C4-A06C961909B4}" type="datetime3">
              <a:rPr lang="en-IN" smtClean="0"/>
              <a:pPr/>
              <a:t>9 September 2023</a:t>
            </a:fld>
            <a:endParaRPr lang="en-IN"/>
          </a:p>
        </p:txBody>
      </p:sp>
      <p:sp>
        <p:nvSpPr>
          <p:cNvPr id="4" name="Footer Placeholder 3"/>
          <p:cNvSpPr>
            <a:spLocks noGrp="1"/>
          </p:cNvSpPr>
          <p:nvPr>
            <p:ph type="ftr" sz="quarter" idx="11"/>
          </p:nvPr>
        </p:nvSpPr>
        <p:spPr/>
        <p:txBody>
          <a:bodyPr/>
          <a:lstStyle/>
          <a:p>
            <a:r>
              <a:rPr lang="en-IN" smtClean="0"/>
              <a:t>Department of CSE</a:t>
            </a:r>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A25B8-86B0-4B34-83CC-1F673A1720FE}" type="datetime3">
              <a:rPr lang="en-IN" smtClean="0"/>
              <a:pPr/>
              <a:t>9 September 2023</a:t>
            </a:fld>
            <a:endParaRPr lang="en-IN"/>
          </a:p>
        </p:txBody>
      </p:sp>
      <p:sp>
        <p:nvSpPr>
          <p:cNvPr id="3" name="Footer Placeholder 2"/>
          <p:cNvSpPr>
            <a:spLocks noGrp="1"/>
          </p:cNvSpPr>
          <p:nvPr>
            <p:ph type="ftr" sz="quarter" idx="11"/>
          </p:nvPr>
        </p:nvSpPr>
        <p:spPr/>
        <p:txBody>
          <a:bodyPr/>
          <a:lstStyle/>
          <a:p>
            <a:r>
              <a:rPr lang="en-IN" smtClean="0"/>
              <a:t>Department of CSE</a:t>
            </a:r>
            <a:endParaRPr lang="en-IN"/>
          </a:p>
        </p:txBody>
      </p:sp>
      <p:sp>
        <p:nvSpPr>
          <p:cNvPr id="4" name="Slide Number Placeholder 3"/>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415107-5500-4A2A-8693-0FBC66F7C04E}" type="datetime3">
              <a:rPr lang="en-IN" smtClean="0"/>
              <a:pPr/>
              <a:t>9 September 2023</a:t>
            </a:fld>
            <a:endParaRPr lang="en-IN"/>
          </a:p>
        </p:txBody>
      </p:sp>
      <p:sp>
        <p:nvSpPr>
          <p:cNvPr id="6" name="Footer Placeholder 5"/>
          <p:cNvSpPr>
            <a:spLocks noGrp="1"/>
          </p:cNvSpPr>
          <p:nvPr>
            <p:ph type="ftr" sz="quarter" idx="11"/>
          </p:nvPr>
        </p:nvSpPr>
        <p:spPr/>
        <p:txBody>
          <a:bodyPr/>
          <a:lstStyle/>
          <a:p>
            <a:r>
              <a:rPr lang="en-IN" smtClean="0"/>
              <a:t>Department of CSE</a:t>
            </a:r>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DE8C52-5132-4E29-8CB0-080AB30513EB}" type="datetime3">
              <a:rPr lang="en-IN" smtClean="0"/>
              <a:pPr/>
              <a:t>9 September 2023</a:t>
            </a:fld>
            <a:endParaRPr lang="en-IN"/>
          </a:p>
        </p:txBody>
      </p:sp>
      <p:sp>
        <p:nvSpPr>
          <p:cNvPr id="6" name="Footer Placeholder 5"/>
          <p:cNvSpPr>
            <a:spLocks noGrp="1"/>
          </p:cNvSpPr>
          <p:nvPr>
            <p:ph type="ftr" sz="quarter" idx="11"/>
          </p:nvPr>
        </p:nvSpPr>
        <p:spPr/>
        <p:txBody>
          <a:bodyPr/>
          <a:lstStyle/>
          <a:p>
            <a:r>
              <a:rPr lang="en-IN" smtClean="0"/>
              <a:t>Department of CSE</a:t>
            </a:r>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028354ED-3287-4CC6-8A9D-37FDDA6B1E3E}"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A41C87-2F31-4EFF-8324-B21984DF65AD}" type="datetime3">
              <a:rPr lang="en-IN" smtClean="0"/>
              <a:pPr/>
              <a:t>9 September 2023</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Department of CSE</a:t>
            </a:r>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8354ED-3287-4CC6-8A9D-37FDDA6B1E3E}"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3"/>
            <a:ext cx="8229600" cy="4525963"/>
          </a:xfrm>
        </p:spPr>
        <p:txBody>
          <a:bodyPr>
            <a:normAutofit/>
          </a:bodyPr>
          <a:lstStyle/>
          <a:p>
            <a:pPr>
              <a:buNone/>
            </a:pPr>
            <a:r>
              <a:rPr lang="en-US" sz="3600" dirty="0"/>
              <a:t> </a:t>
            </a:r>
            <a:r>
              <a:rPr lang="en-US" sz="3600" dirty="0" smtClean="0"/>
              <a:t>                  Project Name </a:t>
            </a:r>
            <a:endParaRPr lang="en-US" sz="3600" dirty="0"/>
          </a:p>
        </p:txBody>
      </p:sp>
      <p:sp>
        <p:nvSpPr>
          <p:cNvPr id="7" name="Rectangle 6"/>
          <p:cNvSpPr/>
          <p:nvPr/>
        </p:nvSpPr>
        <p:spPr>
          <a:xfrm>
            <a:off x="1058780" y="2707107"/>
            <a:ext cx="10022305" cy="707886"/>
          </a:xfrm>
          <a:prstGeom prst="rect">
            <a:avLst/>
          </a:prstGeom>
        </p:spPr>
        <p:txBody>
          <a:bodyPr wrap="square">
            <a:spAutoFit/>
          </a:bodyPr>
          <a:lstStyle/>
          <a:p>
            <a:pPr algn="ctr"/>
            <a:r>
              <a:rPr lang="en-US" sz="4000" dirty="0">
                <a:cs typeface="Arial" panose="020B0604020202020204" pitchFamily="34" charset="0"/>
              </a:rPr>
              <a:t>In-Vehicle Coupon Recommendation</a:t>
            </a:r>
            <a:endParaRPr lang="en-US" sz="4000" dirty="0"/>
          </a:p>
        </p:txBody>
      </p:sp>
      <p:sp>
        <p:nvSpPr>
          <p:cNvPr id="8" name="Rectangle 7"/>
          <p:cNvSpPr/>
          <p:nvPr/>
        </p:nvSpPr>
        <p:spPr>
          <a:xfrm>
            <a:off x="7181655" y="5473005"/>
            <a:ext cx="5010345" cy="1384995"/>
          </a:xfrm>
          <a:prstGeom prst="rect">
            <a:avLst/>
          </a:prstGeom>
        </p:spPr>
        <p:txBody>
          <a:bodyPr wrap="square">
            <a:spAutoFit/>
          </a:bodyPr>
          <a:lstStyle/>
          <a:p>
            <a:pPr>
              <a:lnSpc>
                <a:spcPct val="150000"/>
              </a:lnSpc>
            </a:pPr>
            <a:r>
              <a:rPr lang="en-US" sz="2800" dirty="0" smtClean="0">
                <a:cs typeface="Arial" pitchFamily="34" charset="0"/>
              </a:rPr>
              <a:t>by </a:t>
            </a:r>
            <a:r>
              <a:rPr lang="en-US" sz="2800" dirty="0" smtClean="0">
                <a:cs typeface="Arial" pitchFamily="34" charset="0"/>
              </a:rPr>
              <a:t>: </a:t>
            </a:r>
            <a:r>
              <a:rPr lang="en-US" sz="2800" dirty="0" err="1" smtClean="0">
                <a:cs typeface="Arial" pitchFamily="34" charset="0"/>
              </a:rPr>
              <a:t>Himanshu</a:t>
            </a:r>
            <a:r>
              <a:rPr lang="en-US" sz="2800" dirty="0" smtClean="0">
                <a:cs typeface="Arial" pitchFamily="34" charset="0"/>
              </a:rPr>
              <a:t> Harsh</a:t>
            </a:r>
            <a:endParaRPr lang="en-US" sz="2800" dirty="0">
              <a:cs typeface="Arial" pitchFamily="34" charset="0"/>
            </a:endParaRPr>
          </a:p>
          <a:p>
            <a:pPr>
              <a:lnSpc>
                <a:spcPct val="150000"/>
              </a:lnSpc>
            </a:pPr>
            <a:endParaRPr lang="en-US" sz="2800" dirty="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212" y="941697"/>
            <a:ext cx="4455030" cy="1146411"/>
          </a:xfrm>
        </p:spPr>
        <p:txBody>
          <a:bodyPr>
            <a:normAutofit/>
          </a:bodyPr>
          <a:lstStyle/>
          <a:p>
            <a:pPr algn="l"/>
            <a:r>
              <a:rPr lang="en-US" sz="3600" dirty="0">
                <a:solidFill>
                  <a:schemeClr val="tx2">
                    <a:lumMod val="75000"/>
                  </a:schemeClr>
                </a:solidFill>
                <a:cs typeface="Arial" pitchFamily="34" charset="0"/>
              </a:rPr>
              <a:t>Introduction</a:t>
            </a:r>
            <a:br>
              <a:rPr lang="en-US" sz="3600" dirty="0">
                <a:solidFill>
                  <a:schemeClr val="tx2">
                    <a:lumMod val="75000"/>
                  </a:schemeClr>
                </a:solidFill>
                <a:cs typeface="Arial" pitchFamily="34" charset="0"/>
              </a:rPr>
            </a:br>
            <a:endParaRPr lang="en-IN" sz="3600" dirty="0">
              <a:solidFill>
                <a:schemeClr val="tx2">
                  <a:lumMod val="75000"/>
                </a:schemeClr>
              </a:solidFill>
            </a:endParaRPr>
          </a:p>
        </p:txBody>
      </p:sp>
      <p:sp>
        <p:nvSpPr>
          <p:cNvPr id="3" name="Content Placeholder 2"/>
          <p:cNvSpPr>
            <a:spLocks noGrp="1"/>
          </p:cNvSpPr>
          <p:nvPr>
            <p:ph idx="1"/>
          </p:nvPr>
        </p:nvSpPr>
        <p:spPr>
          <a:xfrm>
            <a:off x="906439" y="1904132"/>
            <a:ext cx="10515600" cy="4351338"/>
          </a:xfrm>
        </p:spPr>
        <p:txBody>
          <a:bodyPr>
            <a:normAutofit/>
          </a:bodyPr>
          <a:lstStyle/>
          <a:p>
            <a:r>
              <a:rPr lang="en-US" sz="2400" dirty="0"/>
              <a:t>Coupon systems have been widely used to market products, and services and engage customers to use their products and services often. </a:t>
            </a:r>
          </a:p>
          <a:p>
            <a:pPr marL="0" indent="0">
              <a:buNone/>
            </a:pPr>
            <a:endParaRPr lang="en-US" sz="2400" dirty="0"/>
          </a:p>
          <a:p>
            <a:r>
              <a:rPr lang="en-US" sz="2400" dirty="0"/>
              <a:t>Machine learning techniques can be used to build a better coupon recommendations system.</a:t>
            </a:r>
          </a:p>
          <a:p>
            <a:pPr marL="0" indent="0">
              <a:buNone/>
            </a:pPr>
            <a:endParaRPr lang="en-US" sz="2400" dirty="0"/>
          </a:p>
          <a:p>
            <a:r>
              <a:rPr lang="en-US" sz="2400" dirty="0"/>
              <a:t>Here we specifically recommend coupons to users on their In-Vehicle mobile systems based on the user details and we predict whether the customer will accept the coupon or not. (Assumption: Acceptance of coupon means user actually used the coupon)</a:t>
            </a:r>
            <a:endParaRPr lang="en-IN" sz="2400" dirty="0"/>
          </a:p>
        </p:txBody>
      </p:sp>
    </p:spTree>
    <p:extLst>
      <p:ext uri="{BB962C8B-B14F-4D97-AF65-F5344CB8AC3E}">
        <p14:creationId xmlns:p14="http://schemas.microsoft.com/office/powerpoint/2010/main" xmlns="" val="51308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12459" y="1100717"/>
            <a:ext cx="8229600" cy="655638"/>
          </a:xfrm>
        </p:spPr>
        <p:txBody>
          <a:bodyPr>
            <a:noAutofit/>
          </a:bodyPr>
          <a:lstStyle/>
          <a:p>
            <a:pPr algn="l"/>
            <a:r>
              <a:rPr lang="en-US" sz="3600" dirty="0">
                <a:solidFill>
                  <a:schemeClr val="tx2">
                    <a:lumMod val="75000"/>
                  </a:schemeClr>
                </a:solidFill>
                <a:cs typeface="Arial" panose="020B0604020202020204" pitchFamily="34" charset="0"/>
              </a:rPr>
              <a:t>Objectives</a:t>
            </a:r>
          </a:p>
        </p:txBody>
      </p:sp>
      <p:sp>
        <p:nvSpPr>
          <p:cNvPr id="11" name="Content Placeholder 2"/>
          <p:cNvSpPr>
            <a:spLocks noGrp="1"/>
          </p:cNvSpPr>
          <p:nvPr>
            <p:ph idx="1"/>
          </p:nvPr>
        </p:nvSpPr>
        <p:spPr>
          <a:xfrm>
            <a:off x="873457" y="1924334"/>
            <a:ext cx="9765792" cy="4688006"/>
          </a:xfrm>
        </p:spPr>
        <p:txBody>
          <a:bodyPr>
            <a:normAutofit/>
          </a:bodyPr>
          <a:lstStyle/>
          <a:p>
            <a:pPr algn="just"/>
            <a:r>
              <a:rPr lang="en-US" sz="2400" dirty="0"/>
              <a:t>The aim of the project is to create an “In-Vehicle Coupon Recommendation System — A Machine Learning Classification Case Study” using </a:t>
            </a:r>
            <a:r>
              <a:rPr lang="en-US" sz="2400" dirty="0" smtClean="0"/>
              <a:t>Random </a:t>
            </a:r>
            <a:r>
              <a:rPr lang="en-US" sz="2400" dirty="0"/>
              <a:t>Forest.</a:t>
            </a:r>
          </a:p>
          <a:p>
            <a:pPr marL="0" indent="0" algn="just">
              <a:buNone/>
            </a:pPr>
            <a:endParaRPr lang="en-US" sz="2400" dirty="0"/>
          </a:p>
          <a:p>
            <a:pPr algn="just"/>
            <a:r>
              <a:rPr lang="en-US" sz="2400" dirty="0"/>
              <a:t>The goal of the prediction problem is to predict whether a customer will accept or reject the coupon for a specific venue based on demographic and contextual attributes. If the customers accept the coupon are labeled as Y=1 and if the customers reject the coupon are labeled as Y=0. This problem can be posed as a binary class classification problem.</a:t>
            </a:r>
          </a:p>
          <a:p>
            <a:pPr marL="0" indent="0" algn="just">
              <a:buNone/>
            </a:pPr>
            <a:endParaRPr lang="en-US" sz="2400" dirty="0"/>
          </a:p>
        </p:txBody>
      </p:sp>
    </p:spTree>
    <p:extLst>
      <p:ext uri="{BB962C8B-B14F-4D97-AF65-F5344CB8AC3E}">
        <p14:creationId xmlns:p14="http://schemas.microsoft.com/office/powerpoint/2010/main" xmlns="" val="318597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649498"/>
            <a:ext cx="10995547" cy="1097416"/>
          </a:xfrm>
        </p:spPr>
        <p:txBody>
          <a:bodyPr>
            <a:normAutofit/>
          </a:bodyPr>
          <a:lstStyle/>
          <a:p>
            <a:pPr algn="l"/>
            <a:r>
              <a:rPr lang="en-US" sz="3600" dirty="0">
                <a:solidFill>
                  <a:schemeClr val="tx2">
                    <a:lumMod val="75000"/>
                  </a:schemeClr>
                </a:solidFill>
                <a:cs typeface="Arial" pitchFamily="34" charset="0"/>
              </a:rPr>
              <a:t>Project Implementation</a:t>
            </a:r>
            <a:endParaRPr lang="en-IN" sz="3600" dirty="0">
              <a:solidFill>
                <a:schemeClr val="tx2">
                  <a:lumMod val="75000"/>
                </a:schemeClr>
              </a:solidFill>
            </a:endParaRPr>
          </a:p>
        </p:txBody>
      </p:sp>
      <p:sp>
        <p:nvSpPr>
          <p:cNvPr id="7" name="Content Placeholder 6"/>
          <p:cNvSpPr>
            <a:spLocks noGrp="1"/>
          </p:cNvSpPr>
          <p:nvPr>
            <p:ph idx="1"/>
          </p:nvPr>
        </p:nvSpPr>
        <p:spPr>
          <a:xfrm>
            <a:off x="783609" y="1845165"/>
            <a:ext cx="10515600" cy="4600711"/>
          </a:xfrm>
        </p:spPr>
        <p:txBody>
          <a:bodyPr>
            <a:normAutofit fontScale="92500"/>
          </a:bodyPr>
          <a:lstStyle/>
          <a:p>
            <a:r>
              <a:rPr lang="en-US" sz="2600" dirty="0"/>
              <a:t>Coupons create a win-win situation for both companies and customers so, by offering a correct coupon to users, which can lead users to become frequent customers and it is enhancing a brand’s impact on its customers.</a:t>
            </a:r>
          </a:p>
          <a:p>
            <a:pPr marL="0" indent="0">
              <a:buNone/>
            </a:pPr>
            <a:endParaRPr lang="en-US" sz="2600" dirty="0"/>
          </a:p>
          <a:p>
            <a:r>
              <a:rPr lang="en-US" sz="2600" dirty="0"/>
              <a:t>90% of users use coupons for purchases actively. Therefore it becomes crucial for businesses to capitalize on this marketing strategy to meet their Revenue and Profit goals.</a:t>
            </a:r>
          </a:p>
          <a:p>
            <a:pPr marL="0" indent="0">
              <a:buNone/>
            </a:pPr>
            <a:endParaRPr lang="en-US" sz="2600" dirty="0"/>
          </a:p>
          <a:p>
            <a:r>
              <a:rPr lang="en-US" sz="2600" dirty="0"/>
              <a:t>Machine learning techniques can be used to build a better coupon recommendation system to suggest the right coupons to the users based on user data and preferences, thereby contributing to increase in revenue. </a:t>
            </a:r>
          </a:p>
          <a:p>
            <a:pPr marL="0" indent="0">
              <a:buNone/>
            </a:pPr>
            <a:endParaRPr lang="en-US" sz="2600" dirty="0"/>
          </a:p>
          <a:p>
            <a:pPr marL="0" indent="0">
              <a:buNone/>
            </a:pPr>
            <a:endParaRPr lang="en-IN" dirty="0"/>
          </a:p>
        </p:txBody>
      </p:sp>
    </p:spTree>
    <p:extLst>
      <p:ext uri="{BB962C8B-B14F-4D97-AF65-F5344CB8AC3E}">
        <p14:creationId xmlns:p14="http://schemas.microsoft.com/office/powerpoint/2010/main" xmlns="" val="27261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F2F06-A4E7-2DF4-0942-3F758030360B}"/>
              </a:ext>
            </a:extLst>
          </p:cNvPr>
          <p:cNvSpPr>
            <a:spLocks noGrp="1"/>
          </p:cNvSpPr>
          <p:nvPr>
            <p:ph type="title"/>
          </p:nvPr>
        </p:nvSpPr>
        <p:spPr>
          <a:xfrm>
            <a:off x="1323153" y="480782"/>
            <a:ext cx="10515600" cy="1325563"/>
          </a:xfrm>
        </p:spPr>
        <p:txBody>
          <a:bodyPr>
            <a:normAutofit/>
          </a:bodyPr>
          <a:lstStyle/>
          <a:p>
            <a:r>
              <a:rPr lang="en-US" sz="3600" dirty="0">
                <a:solidFill>
                  <a:schemeClr val="tx2">
                    <a:lumMod val="75000"/>
                  </a:schemeClr>
                </a:solidFill>
                <a:cs typeface="Arial" pitchFamily="34" charset="0"/>
              </a:rPr>
              <a:t>Sample </a:t>
            </a:r>
            <a:r>
              <a:rPr lang="en-US" sz="3600" dirty="0" smtClean="0">
                <a:solidFill>
                  <a:schemeClr val="tx2">
                    <a:lumMod val="75000"/>
                  </a:schemeClr>
                </a:solidFill>
                <a:cs typeface="Arial" pitchFamily="34" charset="0"/>
              </a:rPr>
              <a:t>Data</a:t>
            </a:r>
            <a:endParaRPr lang="en-IN" sz="3600" dirty="0">
              <a:solidFill>
                <a:schemeClr val="tx2">
                  <a:lumMod val="75000"/>
                </a:schemeClr>
              </a:solidFill>
            </a:endParaRPr>
          </a:p>
        </p:txBody>
      </p:sp>
      <p:pic>
        <p:nvPicPr>
          <p:cNvPr id="6" name="Picture 5">
            <a:extLst>
              <a:ext uri="{FF2B5EF4-FFF2-40B4-BE49-F238E27FC236}">
                <a16:creationId xmlns:a16="http://schemas.microsoft.com/office/drawing/2014/main" xmlns="" id="{202F1EA7-AEB7-4FF0-B3DC-1CFAE8FC7554}"/>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75" r="1121"/>
          <a:stretch/>
        </p:blipFill>
        <p:spPr bwMode="auto">
          <a:xfrm>
            <a:off x="986590" y="2284571"/>
            <a:ext cx="10156025" cy="3203258"/>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30034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44170"/>
            <a:ext cx="10515600" cy="4608575"/>
          </a:xfrm>
        </p:spPr>
        <p:txBody>
          <a:bodyPr>
            <a:normAutofit fontScale="92500" lnSpcReduction="10000"/>
          </a:bodyPr>
          <a:lstStyle/>
          <a:p>
            <a:pPr marL="0" indent="0">
              <a:lnSpc>
                <a:spcPct val="110000"/>
              </a:lnSpc>
              <a:buNone/>
            </a:pPr>
            <a:r>
              <a:rPr lang="en-US" dirty="0">
                <a:ea typeface="Arial" panose="020B0604020202020204" pitchFamily="34" charset="0"/>
              </a:rPr>
              <a:t>   RESULTS</a:t>
            </a:r>
            <a:r>
              <a:rPr lang="en-US" dirty="0" smtClean="0">
                <a:ea typeface="Arial" panose="020B0604020202020204" pitchFamily="34" charset="0"/>
              </a:rPr>
              <a:t>:</a:t>
            </a:r>
          </a:p>
          <a:p>
            <a:pPr marL="0" indent="0">
              <a:lnSpc>
                <a:spcPct val="110000"/>
              </a:lnSpc>
              <a:buNone/>
            </a:pPr>
            <a:endParaRPr lang="en-US" dirty="0">
              <a:ea typeface="Arial" panose="020B0604020202020204" pitchFamily="34" charset="0"/>
            </a:endParaRPr>
          </a:p>
          <a:p>
            <a:pPr>
              <a:lnSpc>
                <a:spcPct val="110000"/>
              </a:lnSpc>
            </a:pPr>
            <a:r>
              <a:rPr lang="en-US" dirty="0">
                <a:effectLst/>
                <a:ea typeface="Arial" panose="020B0604020202020204" pitchFamily="34" charset="0"/>
              </a:rPr>
              <a:t>We have carried out the given classification problem for In-Vehicle Coupon Recommendation, where we predict the y value (where y=0 / y=1) using the </a:t>
            </a:r>
            <a:r>
              <a:rPr lang="en-US" dirty="0" smtClean="0">
                <a:effectLst/>
                <a:ea typeface="Arial" panose="020B0604020202020204" pitchFamily="34" charset="0"/>
              </a:rPr>
              <a:t>classification model : Random </a:t>
            </a:r>
            <a:r>
              <a:rPr lang="en-US" dirty="0">
                <a:effectLst/>
                <a:ea typeface="Arial" panose="020B0604020202020204" pitchFamily="34" charset="0"/>
              </a:rPr>
              <a:t>Forest.</a:t>
            </a:r>
          </a:p>
          <a:p>
            <a:pPr marL="0" indent="0">
              <a:lnSpc>
                <a:spcPct val="110000"/>
              </a:lnSpc>
              <a:buNone/>
            </a:pPr>
            <a:endParaRPr lang="en-IN" dirty="0">
              <a:effectLst/>
              <a:ea typeface="Arial" panose="020B0604020202020204" pitchFamily="34" charset="0"/>
            </a:endParaRPr>
          </a:p>
          <a:p>
            <a:pPr algn="just">
              <a:lnSpc>
                <a:spcPct val="110000"/>
              </a:lnSpc>
              <a:spcBef>
                <a:spcPts val="400"/>
              </a:spcBef>
              <a:tabLst>
                <a:tab pos="5184140" algn="l"/>
              </a:tabLst>
            </a:pPr>
            <a:r>
              <a:rPr lang="en-US" dirty="0">
                <a:effectLst/>
                <a:ea typeface="Arial" panose="020B0604020202020204" pitchFamily="34" charset="0"/>
              </a:rPr>
              <a:t>We have found the accuracy of </a:t>
            </a:r>
            <a:r>
              <a:rPr lang="en-US" dirty="0" smtClean="0">
                <a:effectLst/>
                <a:ea typeface="Arial" panose="020B0604020202020204" pitchFamily="34" charset="0"/>
              </a:rPr>
              <a:t>model</a:t>
            </a:r>
            <a:r>
              <a:rPr lang="en-US" dirty="0">
                <a:effectLst/>
                <a:ea typeface="Arial" panose="020B0604020202020204" pitchFamily="34" charset="0"/>
              </a:rPr>
              <a:t>, as well as </a:t>
            </a:r>
            <a:r>
              <a:rPr lang="en-US" dirty="0" smtClean="0">
                <a:effectLst/>
                <a:ea typeface="Arial" panose="020B0604020202020204" pitchFamily="34" charset="0"/>
              </a:rPr>
              <a:t>precision</a:t>
            </a:r>
            <a:r>
              <a:rPr lang="en-US" dirty="0">
                <a:effectLst/>
                <a:ea typeface="Arial" panose="020B0604020202020204" pitchFamily="34" charset="0"/>
              </a:rPr>
              <a:t>, recall, f1 scores and RMSE values.</a:t>
            </a:r>
          </a:p>
          <a:p>
            <a:pPr marL="0" indent="0" algn="just">
              <a:lnSpc>
                <a:spcPct val="110000"/>
              </a:lnSpc>
              <a:spcBef>
                <a:spcPts val="400"/>
              </a:spcBef>
              <a:buNone/>
              <a:tabLst>
                <a:tab pos="5184140" algn="l"/>
              </a:tabLst>
            </a:pPr>
            <a:endParaRPr lang="en-IN" dirty="0">
              <a:effectLst/>
              <a:ea typeface="Arial" panose="020B0604020202020204" pitchFamily="34" charset="0"/>
            </a:endParaRPr>
          </a:p>
          <a:p>
            <a:pPr algn="just">
              <a:lnSpc>
                <a:spcPct val="110000"/>
              </a:lnSpc>
              <a:spcBef>
                <a:spcPts val="400"/>
              </a:spcBef>
              <a:tabLst>
                <a:tab pos="5184140" algn="l"/>
              </a:tabLst>
            </a:pPr>
            <a:r>
              <a:rPr lang="en-US" dirty="0">
                <a:effectLst/>
                <a:ea typeface="Arial" panose="020B0604020202020204" pitchFamily="34" charset="0"/>
              </a:rPr>
              <a:t>We have visualized </a:t>
            </a:r>
            <a:r>
              <a:rPr lang="en-US" dirty="0" smtClean="0">
                <a:effectLst/>
                <a:ea typeface="Arial" panose="020B0604020202020204" pitchFamily="34" charset="0"/>
              </a:rPr>
              <a:t>model </a:t>
            </a:r>
            <a:r>
              <a:rPr lang="en-US" dirty="0">
                <a:effectLst/>
                <a:ea typeface="Arial" panose="020B0604020202020204" pitchFamily="34" charset="0"/>
              </a:rPr>
              <a:t>using the confusion matrices, recall curves (which use the ROC_AUC score) and precision recall curves (PRC)</a:t>
            </a:r>
            <a:endParaRPr lang="en-IN" dirty="0">
              <a:effectLst/>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xmlns="" val="22586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3F330FE-3B51-68A4-6B39-8FE9FF124F88}"/>
              </a:ext>
            </a:extLst>
          </p:cNvPr>
          <p:cNvSpPr>
            <a:spLocks noGrp="1"/>
          </p:cNvSpPr>
          <p:nvPr>
            <p:ph idx="1"/>
          </p:nvPr>
        </p:nvSpPr>
        <p:spPr>
          <a:xfrm>
            <a:off x="756313" y="1621084"/>
            <a:ext cx="10515600" cy="4983479"/>
          </a:xfrm>
        </p:spPr>
        <p:txBody>
          <a:bodyPr>
            <a:normAutofit fontScale="25000" lnSpcReduction="20000"/>
          </a:bodyPr>
          <a:lstStyle/>
          <a:p>
            <a:pPr marL="0" indent="0">
              <a:lnSpc>
                <a:spcPct val="120000"/>
              </a:lnSpc>
              <a:buNone/>
            </a:pPr>
            <a:r>
              <a:rPr lang="en-IN" sz="9600" dirty="0"/>
              <a:t>   DISCUSSION</a:t>
            </a:r>
            <a:r>
              <a:rPr lang="en-IN" sz="9600" dirty="0" smtClean="0"/>
              <a:t>:</a:t>
            </a:r>
          </a:p>
          <a:p>
            <a:pPr marL="0" indent="0">
              <a:lnSpc>
                <a:spcPct val="120000"/>
              </a:lnSpc>
              <a:buNone/>
            </a:pPr>
            <a:endParaRPr lang="en-IN" sz="9600" dirty="0"/>
          </a:p>
          <a:p>
            <a:pPr algn="just">
              <a:lnSpc>
                <a:spcPct val="100000"/>
              </a:lnSpc>
              <a:tabLst>
                <a:tab pos="5184140" algn="l"/>
              </a:tabLst>
            </a:pPr>
            <a:r>
              <a:rPr lang="en-US" sz="9600" dirty="0">
                <a:effectLst/>
                <a:ea typeface="Arial" panose="020B0604020202020204" pitchFamily="34" charset="0"/>
              </a:rPr>
              <a:t>Our goal was to determine the likelihood of a user accepting a coupon based on user profiles in the dataset in addition to deciding on the best method of encoding categorical data. Understanding the nature of the features, the link between them and the target output could lead to classification model that can accurately identify the likelihood of coupon purchase in unlabeled samples. </a:t>
            </a:r>
          </a:p>
          <a:p>
            <a:pPr marL="0" indent="0" algn="just">
              <a:lnSpc>
                <a:spcPct val="100000"/>
              </a:lnSpc>
              <a:buNone/>
              <a:tabLst>
                <a:tab pos="5184140" algn="l"/>
              </a:tabLst>
            </a:pPr>
            <a:endParaRPr lang="en-US" sz="9600" dirty="0">
              <a:effectLst/>
              <a:ea typeface="Arial" panose="020B0604020202020204" pitchFamily="34" charset="0"/>
              <a:cs typeface="Arial" panose="020B0604020202020204" pitchFamily="34" charset="0"/>
            </a:endParaRPr>
          </a:p>
          <a:p>
            <a:pPr algn="just">
              <a:lnSpc>
                <a:spcPct val="100000"/>
              </a:lnSpc>
              <a:tabLst>
                <a:tab pos="5184140" algn="l"/>
              </a:tabLst>
            </a:pPr>
            <a:r>
              <a:rPr lang="en-US" sz="9600" dirty="0">
                <a:effectLst/>
                <a:ea typeface="Arial" panose="020B0604020202020204" pitchFamily="34" charset="0"/>
                <a:cs typeface="Arial" panose="020B0604020202020204" pitchFamily="34" charset="0"/>
              </a:rPr>
              <a:t>After data modelling, we use </a:t>
            </a:r>
            <a:r>
              <a:rPr lang="en-US" sz="9600" dirty="0" smtClean="0">
                <a:effectLst/>
                <a:ea typeface="Arial" panose="020B0604020202020204" pitchFamily="34" charset="0"/>
                <a:cs typeface="Arial" panose="020B0604020202020204" pitchFamily="34" charset="0"/>
              </a:rPr>
              <a:t>Random </a:t>
            </a:r>
            <a:r>
              <a:rPr lang="en-US" sz="9600" dirty="0">
                <a:effectLst/>
                <a:ea typeface="Arial" panose="020B0604020202020204" pitchFamily="34" charset="0"/>
                <a:cs typeface="Arial" panose="020B0604020202020204" pitchFamily="34" charset="0"/>
              </a:rPr>
              <a:t>forest algorithms as the classification models for our dataset. Then the accuracy, precision, f1 score and RMSE is calculated for each model.</a:t>
            </a:r>
          </a:p>
          <a:p>
            <a:pPr marL="0" indent="0" algn="just">
              <a:lnSpc>
                <a:spcPct val="100000"/>
              </a:lnSpc>
              <a:buNone/>
              <a:tabLst>
                <a:tab pos="5184140" algn="l"/>
              </a:tabLst>
            </a:pPr>
            <a:endParaRPr lang="en-IN" sz="9600" dirty="0">
              <a:effectLst/>
              <a:ea typeface="Arial" panose="020B0604020202020204" pitchFamily="34" charset="0"/>
              <a:cs typeface="Arial" panose="020B0604020202020204" pitchFamily="34" charset="0"/>
            </a:endParaRPr>
          </a:p>
          <a:p>
            <a:pPr>
              <a:buNone/>
            </a:pPr>
            <a:endParaRPr lang="en-IN" dirty="0"/>
          </a:p>
        </p:txBody>
      </p:sp>
    </p:spTree>
    <p:extLst>
      <p:ext uri="{BB962C8B-B14F-4D97-AF65-F5344CB8AC3E}">
        <p14:creationId xmlns:p14="http://schemas.microsoft.com/office/powerpoint/2010/main" xmlns="" val="354423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611" y="2797791"/>
            <a:ext cx="4189864" cy="1160060"/>
          </a:xfrm>
        </p:spPr>
        <p:txBody>
          <a:bodyPr/>
          <a:lstStyle/>
          <a:p>
            <a:r>
              <a:rPr lang="en-US" dirty="0" smtClean="0"/>
              <a:t>Thank you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2920</TotalTime>
  <Words>477</Words>
  <Application>Microsoft Office PowerPoint</Application>
  <PresentationFormat>Custom</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 </vt:lpstr>
      <vt:lpstr>Introduction </vt:lpstr>
      <vt:lpstr>Objectives</vt:lpstr>
      <vt:lpstr>Project Implementation</vt:lpstr>
      <vt:lpstr>Sample Data</vt:lpstr>
      <vt:lpstr>Slide 6</vt:lpstr>
      <vt:lpstr>Slide 7</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hp</cp:lastModifiedBy>
  <cp:revision>23</cp:revision>
  <dcterms:created xsi:type="dcterms:W3CDTF">2022-04-12T15:53:51Z</dcterms:created>
  <dcterms:modified xsi:type="dcterms:W3CDTF">2023-09-08T20:55:30Z</dcterms:modified>
</cp:coreProperties>
</file>