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aramond"/>
          <a:ea typeface="Garamond"/>
          <a:cs typeface="Garamond"/>
        </a:font>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
          <a:latin typeface="Garamond"/>
          <a:ea typeface="Garamond"/>
          <a:cs typeface="Garamond"/>
        </a:font>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Garamond"/>
          <a:ea typeface="Garamond"/>
          <a:cs typeface="Garamond"/>
        </a:font>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Garamond"/>
          <a:ea typeface="Garamond"/>
          <a:cs typeface="Garamond"/>
        </a:font>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C7B018BB-80A7-4F77-B60F-C8B233D01FF8}" styleName="">
    <a:tblBg/>
    <a:wholeTbl>
      <a:tcTxStyle b="off" i="off">
        <a:font>
          <a:latin typeface="Garamond"/>
          <a:ea typeface="Garamond"/>
          <a:cs typeface="Garamon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CC"/>
          </a:solidFill>
        </a:fill>
      </a:tcStyle>
    </a:wholeTbl>
    <a:band2H>
      <a:tcTxStyle b="def" i="def"/>
      <a:tcStyle>
        <a:tcBdr/>
        <a:fill>
          <a:solidFill>
            <a:srgbClr val="EFE7E7"/>
          </a:solidFill>
        </a:fill>
      </a:tcStyle>
    </a:band2H>
    <a:firstCol>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aramond"/>
          <a:ea typeface="Garamond"/>
          <a:cs typeface="Garamon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F1DC"/>
          </a:solidFill>
        </a:fill>
      </a:tcStyle>
    </a:wholeTbl>
    <a:band2H>
      <a:tcTxStyle b="def" i="def"/>
      <a:tcStyle>
        <a:tcBdr/>
        <a:fill>
          <a:solidFill>
            <a:srgbClr val="FAF8EE"/>
          </a:solidFill>
        </a:fill>
      </a:tcStyle>
    </a:band2H>
    <a:firstCol>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aramond"/>
          <a:ea typeface="Garamond"/>
          <a:cs typeface="Garamon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F4E5"/>
          </a:solidFill>
        </a:fill>
      </a:tcStyle>
    </a:wholeTbl>
    <a:band2H>
      <a:tcTxStyle b="def" i="def"/>
      <a:tcStyle>
        <a:tcBdr/>
        <a:fill>
          <a:solidFill>
            <a:srgbClr val="FAFAF3"/>
          </a:solidFill>
        </a:fill>
      </a:tcStyle>
    </a:band2H>
    <a:firstCol>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aramond"/>
          <a:ea typeface="Garamond"/>
          <a:cs typeface="Garamon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aramond"/>
          <a:ea typeface="Garamond"/>
          <a:cs typeface="Garamon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aramond"/>
          <a:ea typeface="Garamond"/>
          <a:cs typeface="Garamon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aramond"/>
          <a:ea typeface="Garamond"/>
          <a:cs typeface="Garamon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aramond"/>
          <a:ea typeface="Garamond"/>
          <a:cs typeface="Garamon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a:p>
        </p:txBody>
      </p:sp>
      <p:sp>
        <p:nvSpPr>
          <p:cNvPr id="30" name="Shape 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7"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8" name="Text Placeholder 12"/>
          <p:cNvSpPr/>
          <p:nvPr>
            <p:ph type="body" sz="half" idx="21"/>
          </p:nvPr>
        </p:nvSpPr>
        <p:spPr>
          <a:xfrm>
            <a:off x="22123400" y="3655081"/>
            <a:ext cx="10185400" cy="17713326"/>
          </a:xfrm>
          <a:prstGeom prst="rect">
            <a:avLst/>
          </a:prstGeom>
        </p:spPr>
        <p:txBody>
          <a:bodyPr/>
          <a:lstStyle/>
          <a:p>
            <a:pPr/>
          </a:p>
        </p:txBody>
      </p:sp>
      <p:sp>
        <p:nvSpPr>
          <p:cNvPr id="19" name="Text Placeholder 16"/>
          <p:cNvSpPr/>
          <p:nvPr>
            <p:ph type="body" sz="half" idx="22"/>
          </p:nvPr>
        </p:nvSpPr>
        <p:spPr>
          <a:xfrm>
            <a:off x="508000" y="3655081"/>
            <a:ext cx="10185400" cy="17713326"/>
          </a:xfrm>
          <a:prstGeom prst="rect">
            <a:avLst/>
          </a:prstGeom>
        </p:spPr>
        <p:txBody>
          <a:bodyPr/>
          <a:lstStyle/>
          <a:p>
            <a:pPr marL="0" indent="0"/>
          </a:p>
        </p:txBody>
      </p:sp>
      <p:sp>
        <p:nvSpPr>
          <p:cNvPr id="20" name="Title Text"/>
          <p:cNvSpPr txBox="1"/>
          <p:nvPr>
            <p:ph type="title"/>
          </p:nvPr>
        </p:nvSpPr>
        <p:spPr>
          <a:prstGeom prst="rect">
            <a:avLst/>
          </a:prstGeom>
        </p:spPr>
        <p:txBody>
          <a:bodyPr/>
          <a:lstStyle/>
          <a:p>
            <a:pPr/>
            <a:r>
              <a:t>Title Text</a:t>
            </a:r>
          </a:p>
        </p:txBody>
      </p:sp>
      <p:sp>
        <p:nvSpPr>
          <p:cNvPr id="21" name="Text Placeholder 11"/>
          <p:cNvSpPr/>
          <p:nvPr>
            <p:ph type="body" sz="quarter" idx="23"/>
          </p:nvPr>
        </p:nvSpPr>
        <p:spPr>
          <a:xfrm>
            <a:off x="5811837" y="1347469"/>
            <a:ext cx="25729618" cy="637025"/>
          </a:xfrm>
          <a:prstGeom prst="rect">
            <a:avLst/>
          </a:prstGeom>
        </p:spPr>
        <p:txBody>
          <a:bodyPr lIns="45719" tIns="45719" rIns="45719" bIns="45719" anchor="ctr"/>
          <a:lstStyle/>
          <a:p>
            <a:pPr algn="ctr">
              <a:spcBef>
                <a:spcPts val="800"/>
              </a:spcBef>
              <a:defRPr sz="3400">
                <a:solidFill>
                  <a:srgbClr val="FFFFFF"/>
                </a:solidFill>
              </a:defRPr>
            </a:pPr>
          </a:p>
        </p:txBody>
      </p:sp>
      <p:sp>
        <p:nvSpPr>
          <p:cNvPr id="22" name="Text Placeholder 20"/>
          <p:cNvSpPr/>
          <p:nvPr>
            <p:ph type="body" sz="quarter" idx="24"/>
          </p:nvPr>
        </p:nvSpPr>
        <p:spPr>
          <a:xfrm>
            <a:off x="5812234" y="1984493"/>
            <a:ext cx="25729220" cy="682507"/>
          </a:xfrm>
          <a:prstGeom prst="rect">
            <a:avLst/>
          </a:prstGeom>
        </p:spPr>
        <p:txBody>
          <a:bodyPr lIns="45719" tIns="45719" rIns="45719" bIns="45719" anchor="ctr"/>
          <a:lstStyle/>
          <a:p>
            <a:pPr algn="ctr">
              <a:spcBef>
                <a:spcPts val="600"/>
              </a:spcBef>
              <a:defRPr sz="2600">
                <a:solidFill>
                  <a:srgbClr val="FFFFFF"/>
                </a:solidFill>
              </a:defRPr>
            </a:pP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gif"/><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5E9CAE"/>
        </a:solidFill>
      </p:bgPr>
    </p:bg>
    <p:spTree>
      <p:nvGrpSpPr>
        <p:cNvPr id="1" name=""/>
        <p:cNvGrpSpPr/>
        <p:nvPr/>
      </p:nvGrpSpPr>
      <p:grpSpPr>
        <a:xfrm>
          <a:off x="0" y="0"/>
          <a:ext cx="0" cy="0"/>
          <a:chOff x="0" y="0"/>
          <a:chExt cx="0" cy="0"/>
        </a:xfrm>
      </p:grpSpPr>
      <p:sp>
        <p:nvSpPr>
          <p:cNvPr id="2" name="Rectangle 36"/>
          <p:cNvSpPr/>
          <p:nvPr/>
        </p:nvSpPr>
        <p:spPr>
          <a:xfrm>
            <a:off x="0" y="-2"/>
            <a:ext cx="32918400" cy="3076576"/>
          </a:xfrm>
          <a:prstGeom prst="rect">
            <a:avLst/>
          </a:prstGeom>
          <a:solidFill>
            <a:schemeClr val="accent1"/>
          </a:solidFill>
          <a:ln w="12700">
            <a:miter lim="400000"/>
          </a:ln>
        </p:spPr>
        <p:txBody>
          <a:bodyPr lIns="329184" tIns="329184" rIns="329184" bIns="329184" anchor="ctr"/>
          <a:lstStyle/>
          <a:p>
            <a:pPr>
              <a:defRPr>
                <a:latin typeface="Arial Narrow"/>
                <a:ea typeface="Arial Narrow"/>
                <a:cs typeface="Arial Narrow"/>
                <a:sym typeface="Arial Narrow"/>
              </a:defRPr>
            </a:pPr>
          </a:p>
        </p:txBody>
      </p:sp>
      <p:grpSp>
        <p:nvGrpSpPr>
          <p:cNvPr id="6" name="Group 1"/>
          <p:cNvGrpSpPr/>
          <p:nvPr/>
        </p:nvGrpSpPr>
        <p:grpSpPr>
          <a:xfrm>
            <a:off x="520700" y="3663949"/>
            <a:ext cx="31775401" cy="17708564"/>
            <a:chOff x="0" y="0"/>
            <a:chExt cx="31775400" cy="17708562"/>
          </a:xfrm>
        </p:grpSpPr>
        <p:sp>
          <p:nvSpPr>
            <p:cNvPr id="3" name="Rectangle 34"/>
            <p:cNvSpPr/>
            <p:nvPr/>
          </p:nvSpPr>
          <p:spPr>
            <a:xfrm>
              <a:off x="-1" y="-1"/>
              <a:ext cx="10195561" cy="17708564"/>
            </a:xfrm>
            <a:prstGeom prst="rect">
              <a:avLst/>
            </a:prstGeom>
            <a:solidFill>
              <a:srgbClr val="FFFFFF"/>
            </a:solidFill>
            <a:ln w="3175" cap="flat">
              <a:solidFill>
                <a:srgbClr val="981E32"/>
              </a:solidFill>
              <a:prstDash val="solid"/>
              <a:miter lim="800000"/>
            </a:ln>
            <a:effectLst/>
          </p:spPr>
          <p:txBody>
            <a:bodyPr wrap="square" lIns="329184" tIns="329184" rIns="329184" bIns="329184" numCol="1" anchor="ctr">
              <a:noAutofit/>
            </a:bodyPr>
            <a:lstStyle/>
            <a:p>
              <a:pPr>
                <a:defRPr>
                  <a:latin typeface="Arial Narrow"/>
                  <a:ea typeface="Arial Narrow"/>
                  <a:cs typeface="Arial Narrow"/>
                  <a:sym typeface="Arial Narrow"/>
                </a:defRPr>
              </a:pPr>
            </a:p>
          </p:txBody>
        </p:sp>
        <p:sp>
          <p:nvSpPr>
            <p:cNvPr id="4" name="Rectangle 34"/>
            <p:cNvSpPr/>
            <p:nvPr/>
          </p:nvSpPr>
          <p:spPr>
            <a:xfrm>
              <a:off x="10789920" y="-1"/>
              <a:ext cx="10195561" cy="17708564"/>
            </a:xfrm>
            <a:prstGeom prst="rect">
              <a:avLst/>
            </a:prstGeom>
            <a:solidFill>
              <a:srgbClr val="FFFFFF"/>
            </a:solidFill>
            <a:ln w="3175" cap="flat">
              <a:solidFill>
                <a:srgbClr val="981E32"/>
              </a:solidFill>
              <a:prstDash val="solid"/>
              <a:miter lim="800000"/>
            </a:ln>
            <a:effectLst/>
          </p:spPr>
          <p:txBody>
            <a:bodyPr wrap="square" lIns="329184" tIns="329184" rIns="329184" bIns="329184" numCol="1" anchor="ctr">
              <a:noAutofit/>
            </a:bodyPr>
            <a:lstStyle/>
            <a:p>
              <a:pPr>
                <a:defRPr>
                  <a:latin typeface="Arial Narrow"/>
                  <a:ea typeface="Arial Narrow"/>
                  <a:cs typeface="Arial Narrow"/>
                  <a:sym typeface="Arial Narrow"/>
                </a:defRPr>
              </a:pPr>
            </a:p>
          </p:txBody>
        </p:sp>
        <p:sp>
          <p:nvSpPr>
            <p:cNvPr id="5" name="Rectangle 34"/>
            <p:cNvSpPr/>
            <p:nvPr/>
          </p:nvSpPr>
          <p:spPr>
            <a:xfrm>
              <a:off x="21579840" y="-1"/>
              <a:ext cx="10195561" cy="17708564"/>
            </a:xfrm>
            <a:prstGeom prst="rect">
              <a:avLst/>
            </a:prstGeom>
            <a:solidFill>
              <a:srgbClr val="FFFFFF"/>
            </a:solidFill>
            <a:ln w="3175" cap="flat">
              <a:solidFill>
                <a:srgbClr val="981E32"/>
              </a:solidFill>
              <a:prstDash val="solid"/>
              <a:miter lim="800000"/>
            </a:ln>
            <a:effectLst/>
          </p:spPr>
          <p:txBody>
            <a:bodyPr wrap="square" lIns="329184" tIns="329184" rIns="329184" bIns="329184" numCol="1" anchor="ctr">
              <a:noAutofit/>
            </a:bodyPr>
            <a:lstStyle/>
            <a:p>
              <a:pPr>
                <a:defRPr>
                  <a:latin typeface="Arial Narrow"/>
                  <a:ea typeface="Arial Narrow"/>
                  <a:cs typeface="Arial Narrow"/>
                  <a:sym typeface="Arial Narrow"/>
                </a:defRPr>
              </a:pPr>
            </a:p>
          </p:txBody>
        </p:sp>
      </p:grpSp>
      <p:pic>
        <p:nvPicPr>
          <p:cNvPr id="7" name="Picture 10" descr="Picture 10"/>
          <p:cNvPicPr>
            <a:picLocks noChangeAspect="1"/>
          </p:cNvPicPr>
          <p:nvPr/>
        </p:nvPicPr>
        <p:blipFill>
          <a:blip r:embed="rId2">
            <a:extLst/>
          </a:blip>
          <a:stretch>
            <a:fillRect/>
          </a:stretch>
        </p:blipFill>
        <p:spPr>
          <a:xfrm>
            <a:off x="1275345" y="801458"/>
            <a:ext cx="4114803" cy="1353315"/>
          </a:xfrm>
          <a:prstGeom prst="rect">
            <a:avLst/>
          </a:prstGeom>
          <a:ln w="12700">
            <a:miter lim="400000"/>
          </a:ln>
        </p:spPr>
      </p:pic>
      <p:sp>
        <p:nvSpPr>
          <p:cNvPr id="8" name="Body Level One…"/>
          <p:cNvSpPr txBox="1"/>
          <p:nvPr>
            <p:ph type="body" idx="1"/>
          </p:nvPr>
        </p:nvSpPr>
        <p:spPr>
          <a:xfrm>
            <a:off x="11328400" y="3655081"/>
            <a:ext cx="10185400" cy="17713326"/>
          </a:xfrm>
          <a:prstGeom prst="rect">
            <a:avLst/>
          </a:prstGeom>
          <a:ln w="12700">
            <a:miter lim="400000"/>
          </a:ln>
          <a:extLst>
            <a:ext uri="{C572A759-6A51-4108-AA02-DFA0A04FC94B}">
              <ma14:wrappingTextBoxFlag xmlns:ma14="http://schemas.microsoft.com/office/mac/drawingml/2011/main" val="1"/>
            </a:ext>
          </a:extLst>
        </p:spPr>
        <p:txBody>
          <a:bodyPr lIns="329184" tIns="329184" rIns="329184" bIns="32918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Title Text"/>
          <p:cNvSpPr txBox="1"/>
          <p:nvPr>
            <p:ph type="title"/>
          </p:nvPr>
        </p:nvSpPr>
        <p:spPr>
          <a:xfrm>
            <a:off x="5812630" y="299451"/>
            <a:ext cx="25728823" cy="9197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10" name="Slide Number"/>
          <p:cNvSpPr txBox="1"/>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defRPr sz="1200">
                <a:latin typeface="Arial Narrow"/>
                <a:ea typeface="Arial Narrow"/>
                <a:cs typeface="Arial Narrow"/>
                <a:sym typeface="Arial Narrow"/>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1pPr>
      <a:lvl2pPr marL="0" marR="0" indent="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2pPr>
      <a:lvl3pPr marL="0" marR="0" indent="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3pPr>
      <a:lvl4pPr marL="0" marR="0" indent="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4pPr>
      <a:lvl5pPr marL="0" marR="0" indent="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5pPr>
      <a:lvl6pPr marL="0" marR="0" indent="45720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6pPr>
      <a:lvl7pPr marL="0" marR="0" indent="91440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7pPr>
      <a:lvl8pPr marL="0" marR="0" indent="137160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8pPr>
      <a:lvl9pPr marL="0" marR="0" indent="1828800" algn="ctr" defTabSz="652462" rtl="0" latinLnBrk="0">
        <a:lnSpc>
          <a:spcPct val="100000"/>
        </a:lnSpc>
        <a:spcBef>
          <a:spcPts val="3300"/>
        </a:spcBef>
        <a:spcAft>
          <a:spcPts val="0"/>
        </a:spcAft>
        <a:buClrTx/>
        <a:buSzTx/>
        <a:buFontTx/>
        <a:buNone/>
        <a:tabLst/>
        <a:defRPr b="0" baseline="0" cap="none" i="0" spc="0" strike="noStrike" sz="5600" u="none">
          <a:solidFill>
            <a:srgbClr val="FFFFFF"/>
          </a:solidFill>
          <a:uFillTx/>
          <a:latin typeface="Garamond"/>
          <a:ea typeface="Garamond"/>
          <a:cs typeface="Garamond"/>
          <a:sym typeface="Garamond"/>
        </a:defRPr>
      </a:lvl9pPr>
    </p:titleStyle>
    <p:bodyStyle>
      <a:lvl1pPr marL="342900" marR="0" indent="-342900" algn="l" defTabSz="652462" rtl="0" latinLnBrk="0">
        <a:lnSpc>
          <a:spcPct val="100000"/>
        </a:lnSpc>
        <a:spcBef>
          <a:spcPts val="0"/>
        </a:spcBef>
        <a:spcAft>
          <a:spcPts val="0"/>
        </a:spcAft>
        <a:buClrTx/>
        <a:buSzTx/>
        <a:buFontTx/>
        <a:buNone/>
        <a:tabLst/>
        <a:defRPr b="0" baseline="0" cap="none" i="0" spc="0" strike="noStrike" sz="2100" u="none">
          <a:solidFill>
            <a:srgbClr val="000000"/>
          </a:solidFill>
          <a:uFillTx/>
          <a:latin typeface="Garamond"/>
          <a:ea typeface="Garamond"/>
          <a:cs typeface="Garamond"/>
          <a:sym typeface="Garamond"/>
        </a:defRPr>
      </a:lvl1pPr>
      <a:lvl2pPr marL="669925" marR="0" indent="-342900" algn="l" defTabSz="652462" rtl="0" latinLnBrk="0">
        <a:lnSpc>
          <a:spcPct val="100000"/>
        </a:lnSpc>
        <a:spcBef>
          <a:spcPts val="0"/>
        </a:spcBef>
        <a:spcAft>
          <a:spcPts val="0"/>
        </a:spcAft>
        <a:buClrTx/>
        <a:buSzPct val="100000"/>
        <a:buFontTx/>
        <a:buChar char="•"/>
        <a:tabLst/>
        <a:defRPr b="0" baseline="0" cap="none" i="0" spc="0" strike="noStrike" sz="2100" u="none">
          <a:solidFill>
            <a:srgbClr val="000000"/>
          </a:solidFill>
          <a:uFillTx/>
          <a:latin typeface="Garamond"/>
          <a:ea typeface="Garamond"/>
          <a:cs typeface="Garamond"/>
          <a:sym typeface="Garamond"/>
        </a:defRPr>
      </a:lvl2pPr>
      <a:lvl3pPr marL="995362" marR="0" indent="-342900" algn="l" defTabSz="652462" rtl="0" latinLnBrk="0">
        <a:lnSpc>
          <a:spcPct val="100000"/>
        </a:lnSpc>
        <a:spcBef>
          <a:spcPts val="0"/>
        </a:spcBef>
        <a:spcAft>
          <a:spcPts val="0"/>
        </a:spcAft>
        <a:buClrTx/>
        <a:buSzPct val="100000"/>
        <a:buFontTx/>
        <a:buChar char="−"/>
        <a:tabLst/>
        <a:defRPr b="0" baseline="0" cap="none" i="0" spc="0" strike="noStrike" sz="2100" u="none">
          <a:solidFill>
            <a:srgbClr val="000000"/>
          </a:solidFill>
          <a:uFillTx/>
          <a:latin typeface="Garamond"/>
          <a:ea typeface="Garamond"/>
          <a:cs typeface="Garamond"/>
          <a:sym typeface="Garamond"/>
        </a:defRPr>
      </a:lvl3pPr>
      <a:lvl4pPr marL="1143000" marR="0" indent="-163512" algn="l" defTabSz="652462" rtl="0" latinLnBrk="0">
        <a:lnSpc>
          <a:spcPct val="100000"/>
        </a:lnSpc>
        <a:spcBef>
          <a:spcPts val="0"/>
        </a:spcBef>
        <a:spcAft>
          <a:spcPts val="0"/>
        </a:spcAft>
        <a:buClrTx/>
        <a:buSzPct val="100000"/>
        <a:buFontTx/>
        <a:buChar char="»"/>
        <a:tabLst/>
        <a:defRPr b="0" baseline="0" cap="none" i="0" spc="0" strike="noStrike" sz="2100" u="none">
          <a:solidFill>
            <a:srgbClr val="000000"/>
          </a:solidFill>
          <a:uFillTx/>
          <a:latin typeface="Garamond"/>
          <a:ea typeface="Garamond"/>
          <a:cs typeface="Garamond"/>
          <a:sym typeface="Garamond"/>
        </a:defRPr>
      </a:lvl4pPr>
      <a:lvl5pPr marL="342900" marR="0" indent="963612" algn="l" defTabSz="652462" rtl="0" latinLnBrk="0">
        <a:lnSpc>
          <a:spcPct val="100000"/>
        </a:lnSpc>
        <a:spcBef>
          <a:spcPts val="0"/>
        </a:spcBef>
        <a:spcAft>
          <a:spcPts val="0"/>
        </a:spcAft>
        <a:buClrTx/>
        <a:buSzTx/>
        <a:buFontTx/>
        <a:buNone/>
        <a:tabLst/>
        <a:defRPr b="0" baseline="0" cap="none" i="0" spc="0" strike="noStrike" sz="2100" u="none">
          <a:solidFill>
            <a:srgbClr val="000000"/>
          </a:solidFill>
          <a:uFillTx/>
          <a:latin typeface="Garamond"/>
          <a:ea typeface="Garamond"/>
          <a:cs typeface="Garamond"/>
          <a:sym typeface="Garamond"/>
        </a:defRPr>
      </a:lvl5pPr>
      <a:lvl6pPr marL="2008981" marR="0" indent="-245269" algn="l" defTabSz="652462" rtl="0" latinLnBrk="0">
        <a:lnSpc>
          <a:spcPct val="100000"/>
        </a:lnSpc>
        <a:spcBef>
          <a:spcPts val="0"/>
        </a:spcBef>
        <a:spcAft>
          <a:spcPts val="0"/>
        </a:spcAft>
        <a:buClrTx/>
        <a:buSzPct val="100000"/>
        <a:buFontTx/>
        <a:buChar char="»"/>
        <a:tabLst/>
        <a:defRPr b="0" baseline="0" cap="none" i="0" spc="0" strike="noStrike" sz="2100" u="none">
          <a:solidFill>
            <a:srgbClr val="000000"/>
          </a:solidFill>
          <a:uFillTx/>
          <a:latin typeface="Garamond"/>
          <a:ea typeface="Garamond"/>
          <a:cs typeface="Garamond"/>
          <a:sym typeface="Garamond"/>
        </a:defRPr>
      </a:lvl6pPr>
      <a:lvl7pPr marL="2466181" marR="0" indent="-245269" algn="l" defTabSz="652462" rtl="0" latinLnBrk="0">
        <a:lnSpc>
          <a:spcPct val="100000"/>
        </a:lnSpc>
        <a:spcBef>
          <a:spcPts val="0"/>
        </a:spcBef>
        <a:spcAft>
          <a:spcPts val="0"/>
        </a:spcAft>
        <a:buClrTx/>
        <a:buSzPct val="100000"/>
        <a:buFontTx/>
        <a:buChar char="»"/>
        <a:tabLst/>
        <a:defRPr b="0" baseline="0" cap="none" i="0" spc="0" strike="noStrike" sz="2100" u="none">
          <a:solidFill>
            <a:srgbClr val="000000"/>
          </a:solidFill>
          <a:uFillTx/>
          <a:latin typeface="Garamond"/>
          <a:ea typeface="Garamond"/>
          <a:cs typeface="Garamond"/>
          <a:sym typeface="Garamond"/>
        </a:defRPr>
      </a:lvl7pPr>
      <a:lvl8pPr marL="2923381" marR="0" indent="-245269" algn="l" defTabSz="652462" rtl="0" latinLnBrk="0">
        <a:lnSpc>
          <a:spcPct val="100000"/>
        </a:lnSpc>
        <a:spcBef>
          <a:spcPts val="0"/>
        </a:spcBef>
        <a:spcAft>
          <a:spcPts val="0"/>
        </a:spcAft>
        <a:buClrTx/>
        <a:buSzPct val="100000"/>
        <a:buFontTx/>
        <a:buChar char="»"/>
        <a:tabLst/>
        <a:defRPr b="0" baseline="0" cap="none" i="0" spc="0" strike="noStrike" sz="2100" u="none">
          <a:solidFill>
            <a:srgbClr val="000000"/>
          </a:solidFill>
          <a:uFillTx/>
          <a:latin typeface="Garamond"/>
          <a:ea typeface="Garamond"/>
          <a:cs typeface="Garamond"/>
          <a:sym typeface="Garamond"/>
        </a:defRPr>
      </a:lvl8pPr>
      <a:lvl9pPr marL="3380581" marR="0" indent="-245269" algn="l" defTabSz="652462" rtl="0" latinLnBrk="0">
        <a:lnSpc>
          <a:spcPct val="100000"/>
        </a:lnSpc>
        <a:spcBef>
          <a:spcPts val="0"/>
        </a:spcBef>
        <a:spcAft>
          <a:spcPts val="0"/>
        </a:spcAft>
        <a:buClrTx/>
        <a:buSzPct val="100000"/>
        <a:buFontTx/>
        <a:buChar char="»"/>
        <a:tabLst/>
        <a:defRPr b="0" baseline="0" cap="none" i="0" spc="0" strike="noStrike" sz="2100" u="none">
          <a:solidFill>
            <a:srgbClr val="000000"/>
          </a:solidFill>
          <a:uFillTx/>
          <a:latin typeface="Garamond"/>
          <a:ea typeface="Garamond"/>
          <a:cs typeface="Garamond"/>
          <a:sym typeface="Garamond"/>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i.org/10.1093/clinchem/hvaa040" TargetMode="External"/><Relationship Id="rId3" Type="http://schemas.openxmlformats.org/officeDocument/2006/relationships/hyperlink" Target="https://knowledgeconnection.mainehealth.org/jmmc/vol1/iss1/13"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jpeg"/><Relationship Id="rId8" Type="http://schemas.openxmlformats.org/officeDocument/2006/relationships/image" Target="../media/image2.jpeg"/><Relationship Id="rId9" Type="http://schemas.openxmlformats.org/officeDocument/2006/relationships/image" Target="../media/image3.jpeg"/><Relationship Id="rId10" Type="http://schemas.openxmlformats.org/officeDocument/2006/relationships/image" Target="../media/image4.jpeg"/><Relationship Id="rId1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32" name="Text Placeholder 5"/>
          <p:cNvSpPr txBox="1"/>
          <p:nvPr/>
        </p:nvSpPr>
        <p:spPr>
          <a:xfrm>
            <a:off x="22059106" y="17204476"/>
            <a:ext cx="10381126" cy="3285982"/>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defTabSz="457200">
              <a:defRPr sz="1400">
                <a:latin typeface="+mj-lt"/>
                <a:ea typeface="+mj-ea"/>
                <a:cs typeface="+mj-cs"/>
                <a:sym typeface="Times New Roman"/>
              </a:defRPr>
            </a:pPr>
            <a:r>
              <a:t>Goethert HK, Mather TN, Buchthal J, Telford SR, III. 2021. Retrotransposon-based blood meal analysis of nymphal deer ticks demonstrates spatiotemporal diversity of </a:t>
            </a:r>
            <a:r>
              <a:rPr i="1"/>
              <a:t>Borrelia burgdorferi </a:t>
            </a:r>
            <a:r>
              <a:t>and </a:t>
            </a:r>
            <a:r>
              <a:rPr i="1"/>
              <a:t>Babesia microti </a:t>
            </a:r>
            <a:r>
              <a:t>reservoirs. Appl Environ Microbiol 87:e02370-20. </a:t>
            </a:r>
            <a:r>
              <a:rPr>
                <a:solidFill>
                  <a:srgbClr val="0000FF"/>
                </a:solidFill>
              </a:rPr>
              <a:t>https://doi.org/ 10.1128/AEM.02370-20</a:t>
            </a:r>
            <a:r>
              <a:t>. </a:t>
            </a:r>
          </a:p>
          <a:p>
            <a:pPr defTabSz="457200">
              <a:defRPr sz="1400">
                <a:latin typeface="+mj-lt"/>
                <a:ea typeface="+mj-ea"/>
                <a:cs typeface="+mj-cs"/>
                <a:sym typeface="Times New Roman"/>
              </a:defRPr>
            </a:pPr>
          </a:p>
          <a:p>
            <a:pPr defTabSz="457200">
              <a:defRPr sz="1400">
                <a:latin typeface="+mj-lt"/>
                <a:ea typeface="+mj-ea"/>
                <a:cs typeface="+mj-cs"/>
                <a:sym typeface="Times New Roman"/>
              </a:defRPr>
            </a:pPr>
            <a:r>
              <a:t>Rodino, Kyle G, Elitza S Theel, and Bobbi S Pritt. “Tick-Borne Diseases in the United States.” </a:t>
            </a:r>
            <a:r>
              <a:rPr i="1"/>
              <a:t>Clinical Chemistry</a:t>
            </a:r>
            <a:r>
              <a:t> 66, no. 4 (April 1, 2020): 537–48. </a:t>
            </a:r>
            <a:r>
              <a:rPr u="sng">
                <a:solidFill>
                  <a:srgbClr val="0000EE"/>
                </a:solidFill>
                <a:hlinkClick r:id="rId2" invalidUrl="" action="" tgtFrame="" tooltip="" history="1" highlightClick="0" endSnd="0"/>
              </a:rPr>
              <a:t>https://doi.org/10.1093/clinchem/hvaa040</a:t>
            </a:r>
            <a:r>
              <a:t>.</a:t>
            </a:r>
          </a:p>
          <a:p>
            <a:pPr defTabSz="457200">
              <a:defRPr sz="1400">
                <a:latin typeface="+mj-lt"/>
                <a:ea typeface="+mj-ea"/>
                <a:cs typeface="+mj-cs"/>
                <a:sym typeface="Times New Roman"/>
              </a:defRPr>
            </a:pPr>
          </a:p>
          <a:p>
            <a:pPr defTabSz="457200">
              <a:defRPr sz="1400">
                <a:latin typeface="+mj-lt"/>
                <a:ea typeface="+mj-ea"/>
                <a:cs typeface="+mj-cs"/>
                <a:sym typeface="Times New Roman"/>
              </a:defRPr>
            </a:pPr>
            <a:r>
              <a:t>Smith, Robert P. MD MPH; McCarthy, Carol A. MD; and Elias, Susan P. PhD (2019) "Increasing Actual and Perceived Burden of</a:t>
            </a:r>
          </a:p>
          <a:p>
            <a:pPr defTabSz="457200">
              <a:defRPr sz="1400">
                <a:latin typeface="+mj-lt"/>
                <a:ea typeface="+mj-ea"/>
                <a:cs typeface="+mj-cs"/>
                <a:sym typeface="Times New Roman"/>
              </a:defRPr>
            </a:pPr>
            <a:r>
              <a:t>Tick-Borne Disease in Maine," Journal of Maine Medical Center: Vol. 1 : Iss. 1 , Article 13.</a:t>
            </a:r>
          </a:p>
          <a:p>
            <a:pPr defTabSz="457200">
              <a:defRPr sz="1400">
                <a:latin typeface="+mj-lt"/>
                <a:ea typeface="+mj-ea"/>
                <a:cs typeface="+mj-cs"/>
                <a:sym typeface="Times New Roman"/>
              </a:defRPr>
            </a:pPr>
            <a:r>
              <a:t>Available at: </a:t>
            </a:r>
            <a:r>
              <a:rPr u="sng">
                <a:solidFill>
                  <a:srgbClr val="004151"/>
                </a:solidFill>
                <a:uFill>
                  <a:solidFill>
                    <a:srgbClr val="004151"/>
                  </a:solidFill>
                </a:uFill>
                <a:hlinkClick r:id="rId3" invalidUrl="" action="" tgtFrame="" tooltip="" history="1" highlightClick="0" endSnd="0"/>
              </a:rPr>
              <a:t>https://knowledgeconnection.mainehealth.org/jmmc/vol1/iss1/13</a:t>
            </a:r>
          </a:p>
          <a:p>
            <a:pPr defTabSz="457200">
              <a:defRPr sz="1400">
                <a:latin typeface="+mj-lt"/>
                <a:ea typeface="+mj-ea"/>
                <a:cs typeface="+mj-cs"/>
                <a:sym typeface="Times New Roman"/>
              </a:defRPr>
            </a:pPr>
          </a:p>
          <a:p>
            <a:pPr defTabSz="457200">
              <a:defRPr sz="1400">
                <a:latin typeface="+mj-lt"/>
                <a:ea typeface="+mj-ea"/>
                <a:cs typeface="+mj-cs"/>
                <a:sym typeface="Times New Roman"/>
              </a:defRPr>
            </a:pPr>
            <a:r>
              <a:t> </a:t>
            </a:r>
          </a:p>
        </p:txBody>
      </p:sp>
      <p:sp>
        <p:nvSpPr>
          <p:cNvPr id="33" name="Text Box 7"/>
          <p:cNvSpPr txBox="1"/>
          <p:nvPr/>
        </p:nvSpPr>
        <p:spPr>
          <a:xfrm>
            <a:off x="527050" y="3651250"/>
            <a:ext cx="10194925" cy="369970"/>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8F8F8"/>
                </a:solidFill>
              </a:defRPr>
            </a:lvl1pPr>
          </a:lstStyle>
          <a:p>
            <a:pPr/>
            <a:r>
              <a:t>Background</a:t>
            </a:r>
          </a:p>
        </p:txBody>
      </p:sp>
      <p:sp>
        <p:nvSpPr>
          <p:cNvPr id="34" name="Text Box 34"/>
          <p:cNvSpPr txBox="1"/>
          <p:nvPr/>
        </p:nvSpPr>
        <p:spPr>
          <a:xfrm>
            <a:off x="22096412" y="5873750"/>
            <a:ext cx="10194926" cy="369970"/>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8F8F8"/>
                </a:solidFill>
              </a:defRPr>
            </a:lvl1pPr>
          </a:lstStyle>
          <a:p>
            <a:pPr/>
            <a:r>
              <a:t>Discussion</a:t>
            </a:r>
          </a:p>
        </p:txBody>
      </p:sp>
      <p:sp>
        <p:nvSpPr>
          <p:cNvPr id="35" name="Text Box 39"/>
          <p:cNvSpPr txBox="1"/>
          <p:nvPr/>
        </p:nvSpPr>
        <p:spPr>
          <a:xfrm>
            <a:off x="22096412" y="16959262"/>
            <a:ext cx="10194926" cy="369971"/>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8F8F8"/>
                </a:solidFill>
              </a:defRPr>
            </a:lvl1pPr>
          </a:lstStyle>
          <a:p>
            <a:pPr/>
            <a:r>
              <a:t>Literature Cited</a:t>
            </a:r>
          </a:p>
        </p:txBody>
      </p:sp>
      <p:sp>
        <p:nvSpPr>
          <p:cNvPr id="36" name="Text Box 109"/>
          <p:cNvSpPr txBox="1"/>
          <p:nvPr/>
        </p:nvSpPr>
        <p:spPr>
          <a:xfrm>
            <a:off x="22096412" y="14386972"/>
            <a:ext cx="10194926" cy="369971"/>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8F8F8"/>
                </a:solidFill>
              </a:defRPr>
            </a:lvl1pPr>
          </a:lstStyle>
          <a:p>
            <a:pPr/>
            <a:r>
              <a:t>Future directions</a:t>
            </a:r>
          </a:p>
        </p:txBody>
      </p:sp>
      <p:sp>
        <p:nvSpPr>
          <p:cNvPr id="37" name="Text Box 180"/>
          <p:cNvSpPr txBox="1"/>
          <p:nvPr/>
        </p:nvSpPr>
        <p:spPr>
          <a:xfrm>
            <a:off x="22095618" y="19752998"/>
            <a:ext cx="10196514" cy="369971"/>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8F8F8"/>
                </a:solidFill>
              </a:defRPr>
            </a:lvl1pPr>
          </a:lstStyle>
          <a:p>
            <a:pPr/>
            <a:r>
              <a:t>Acknowledgments</a:t>
            </a:r>
          </a:p>
        </p:txBody>
      </p:sp>
      <p:sp>
        <p:nvSpPr>
          <p:cNvPr id="38" name="Text Box 261"/>
          <p:cNvSpPr txBox="1"/>
          <p:nvPr/>
        </p:nvSpPr>
        <p:spPr>
          <a:xfrm>
            <a:off x="531814" y="9568729"/>
            <a:ext cx="10194926" cy="369971"/>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8F8F8"/>
                </a:solidFill>
              </a:defRPr>
            </a:lvl1pPr>
          </a:lstStyle>
          <a:p>
            <a:pPr/>
            <a:r>
              <a:t>Blood Meal Analysis </a:t>
            </a:r>
          </a:p>
        </p:txBody>
      </p:sp>
      <p:sp>
        <p:nvSpPr>
          <p:cNvPr id="39" name="Text Placeholder 5"/>
          <p:cNvSpPr txBox="1"/>
          <p:nvPr/>
        </p:nvSpPr>
        <p:spPr>
          <a:xfrm>
            <a:off x="22029506" y="3874201"/>
            <a:ext cx="10381127" cy="2175935"/>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defTabSz="652462"/>
            <a:r>
              <a:t>The goal of this study was to pair the newly developed blood meal analysis assays with pathogen testing to answer the following questions:</a:t>
            </a:r>
          </a:p>
          <a:p>
            <a:pPr marL="280736" indent="-280736" defTabSz="652462">
              <a:buSzPct val="100000"/>
              <a:buAutoNum type="arabicPeriod" startAt="1"/>
            </a:pPr>
            <a:r>
              <a:t>What proportion of nymphal deer ticks feed on mice and deer in the WNERR? </a:t>
            </a:r>
          </a:p>
          <a:p>
            <a:pPr marL="280736" indent="-280736" defTabSz="652462">
              <a:buSzPct val="100000"/>
              <a:buAutoNum type="arabicPeriod" startAt="1"/>
            </a:pPr>
            <a:r>
              <a:t>What proportion of the pathogens of interest originate from mice and deer in the WNERR?</a:t>
            </a:r>
          </a:p>
        </p:txBody>
      </p:sp>
      <p:sp>
        <p:nvSpPr>
          <p:cNvPr id="40" name="Text Placeholder 5"/>
          <p:cNvSpPr txBox="1"/>
          <p:nvPr/>
        </p:nvSpPr>
        <p:spPr>
          <a:xfrm>
            <a:off x="488157" y="9665104"/>
            <a:ext cx="10194926" cy="5720606"/>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defTabSz="457200">
              <a:defRPr>
                <a:latin typeface="+mj-lt"/>
                <a:ea typeface="+mj-ea"/>
                <a:cs typeface="+mj-cs"/>
                <a:sym typeface="Times New Roman"/>
              </a:defRPr>
            </a:pPr>
            <a:r>
              <a:t>Deer ticks digest and metabolize their blood meal in order to molt to the next life stage. Blood meal analysis strategies attempt to detect remnants of host DNA leftover from the blood meal after the tick has molted. This allows researchers to determine the previous host of a deer tick. Because only small amounts of blood DNA remain after the molt, blood meal analysis strategies are often limited by their lack of sensitivity. Researchers at Tufts university recently pioneered a retrotransposon based qPCR approach for tick blood meal analysis. In this approach, specific retrotransposon sequences are targeted for amplification through qPCR. Retrotransposons are self replicating DNA elements found in high concentrations in mammalian genomes. Retrotransposons make up 30% of some mammalian genomes.</a:t>
            </a:r>
            <a:r>
              <a:rPr baseline="31999"/>
              <a:t>1 </a:t>
            </a:r>
            <a:r>
              <a:t>Targeting a sequence that takes up such a high percentage of the mammalian genome maximizes the assay’s sensitivity. Assays for mice and deer DNA have been developed and assays for several other woodland animals are under active development. Though blood meal analysis techniques have been developed before, this retrotransposon based technique is more cost effective and more accurate than previous strategies. This project marks the first application of this new technique to the study of ticks in Maine.</a:t>
            </a:r>
          </a:p>
        </p:txBody>
      </p:sp>
      <p:sp>
        <p:nvSpPr>
          <p:cNvPr id="41" name="Text Placeholder 5"/>
          <p:cNvSpPr txBox="1"/>
          <p:nvPr/>
        </p:nvSpPr>
        <p:spPr>
          <a:xfrm>
            <a:off x="526257" y="3752333"/>
            <a:ext cx="10194926" cy="6038106"/>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defTabSz="457200">
              <a:defRPr>
                <a:latin typeface="+mj-lt"/>
                <a:ea typeface="+mj-ea"/>
                <a:cs typeface="+mj-cs"/>
                <a:sym typeface="Times New Roman"/>
              </a:defRPr>
            </a:pPr>
            <a:r>
              <a:t>Ticks are the primary disease vector in the United States, accounting for over 75% of the annual reported vector-borne disease cases</a:t>
            </a:r>
            <a:r>
              <a:rPr baseline="31999"/>
              <a:t>2</a:t>
            </a:r>
            <a:r>
              <a:t>. Tick borne illness cases are increasing across the US and in Maine. The deer tick, also known as the black legged tick (</a:t>
            </a:r>
            <a:r>
              <a:rPr i="1"/>
              <a:t>Ixodes scapularis</a:t>
            </a:r>
            <a:r>
              <a:t>) is the most dangerous tick species endemic to Maine and transmits more than 5 different agents of human disease including: </a:t>
            </a:r>
          </a:p>
          <a:p>
            <a:pPr marL="210552" indent="-210552" defTabSz="457200">
              <a:buSzPct val="60000"/>
              <a:buBlip>
                <a:blip r:embed="rId4"/>
              </a:buBlip>
              <a:defRPr>
                <a:latin typeface="+mj-lt"/>
                <a:ea typeface="+mj-ea"/>
                <a:cs typeface="+mj-cs"/>
                <a:sym typeface="Times New Roman"/>
              </a:defRPr>
            </a:pPr>
            <a:r>
              <a:rPr i="1"/>
              <a:t>Borrelia burgdorferi (</a:t>
            </a:r>
            <a:r>
              <a:t>the agent of Lyme disease)</a:t>
            </a:r>
          </a:p>
          <a:p>
            <a:pPr marL="210552" indent="-210552" defTabSz="457200">
              <a:buSzPct val="60000"/>
              <a:buBlip>
                <a:blip r:embed="rId4"/>
              </a:buBlip>
              <a:defRPr>
                <a:latin typeface="+mj-lt"/>
                <a:ea typeface="+mj-ea"/>
                <a:cs typeface="+mj-cs"/>
                <a:sym typeface="Times New Roman"/>
              </a:defRPr>
            </a:pPr>
            <a:r>
              <a:rPr i="1"/>
              <a:t>Babesia microti (</a:t>
            </a:r>
            <a:r>
              <a:t>the agent of human babesiosis)</a:t>
            </a:r>
          </a:p>
          <a:p>
            <a:pPr marL="210552" indent="-210552" defTabSz="457200">
              <a:buSzPct val="60000"/>
              <a:buBlip>
                <a:blip r:embed="rId4"/>
              </a:buBlip>
              <a:defRPr>
                <a:latin typeface="+mj-lt"/>
                <a:ea typeface="+mj-ea"/>
                <a:cs typeface="+mj-cs"/>
                <a:sym typeface="Times New Roman"/>
              </a:defRPr>
            </a:pPr>
            <a:r>
              <a:rPr i="1"/>
              <a:t>Anaplasma phagocytophylum (</a:t>
            </a:r>
            <a:r>
              <a:t>the agent of human granulocytic anaplasmosis)</a:t>
            </a:r>
          </a:p>
          <a:p>
            <a:pPr marL="210552" indent="-210552" defTabSz="457200">
              <a:buSzPct val="60000"/>
              <a:buBlip>
                <a:blip r:embed="rId4"/>
              </a:buBlip>
              <a:defRPr>
                <a:latin typeface="+mj-lt"/>
                <a:ea typeface="+mj-ea"/>
                <a:cs typeface="+mj-cs"/>
                <a:sym typeface="Times New Roman"/>
              </a:defRPr>
            </a:pPr>
            <a:r>
              <a:t>Powassan virus (the agent of Powassan encephalitis)</a:t>
            </a:r>
          </a:p>
          <a:p>
            <a:pPr defTabSz="457200">
              <a:defRPr>
                <a:latin typeface="+mj-lt"/>
                <a:ea typeface="+mj-ea"/>
                <a:cs typeface="+mj-cs"/>
                <a:sym typeface="Times New Roman"/>
              </a:defRPr>
            </a:pPr>
            <a:r>
              <a:t>Previous research has implicated white footed mice (</a:t>
            </a:r>
            <a:r>
              <a:rPr i="1"/>
              <a:t>Peromyscus leucopus</a:t>
            </a:r>
            <a:r>
              <a:t>) and white tailed deer (</a:t>
            </a:r>
            <a:r>
              <a:rPr i="1"/>
              <a:t>Odocoileus virginianus</a:t>
            </a:r>
            <a:r>
              <a:t>) as the principle hosts of deer ticks.</a:t>
            </a:r>
            <a:r>
              <a:rPr baseline="31999"/>
              <a:t>1</a:t>
            </a:r>
            <a:r>
              <a:t> Additionally, white footed mice have been implicated as a principle reservoir of </a:t>
            </a:r>
            <a:r>
              <a:rPr i="1"/>
              <a:t>B. burgdorferi</a:t>
            </a:r>
            <a:r>
              <a:t>, </a:t>
            </a:r>
            <a:r>
              <a:rPr i="1"/>
              <a:t>B. microti</a:t>
            </a:r>
            <a:r>
              <a:t>, </a:t>
            </a:r>
            <a:r>
              <a:rPr i="1"/>
              <a:t>A. phagocytophylum</a:t>
            </a:r>
            <a:r>
              <a:t> and Powassan virus. To make the best tick management decisions, it is essential to understand what animals deer ticks feed on and from what animals deer ticks acquire the pathogens they carry. Tick blood meal analysis has the potential to provide this information, but until recently, tick blood meal analysis strategies have been inefficient or inaccurate.</a:t>
            </a:r>
          </a:p>
        </p:txBody>
      </p:sp>
      <p:sp>
        <p:nvSpPr>
          <p:cNvPr id="42" name="Text Placeholder 5"/>
          <p:cNvSpPr txBox="1"/>
          <p:nvPr/>
        </p:nvSpPr>
        <p:spPr>
          <a:xfrm>
            <a:off x="3333195" y="16329255"/>
            <a:ext cx="7575730" cy="4909424"/>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defTabSz="457200">
              <a:lnSpc>
                <a:spcPts val="4100"/>
              </a:lnSpc>
              <a:defRPr b="1" sz="1800">
                <a:latin typeface="+mj-lt"/>
                <a:ea typeface="+mj-ea"/>
                <a:cs typeface="+mj-cs"/>
                <a:sym typeface="Times New Roman"/>
              </a:defRPr>
            </a:pPr>
            <a:r>
              <a:t>RNA extraction and pathogen testing:</a:t>
            </a:r>
            <a:endParaRPr b="0"/>
          </a:p>
          <a:p>
            <a:pPr defTabSz="457200">
              <a:lnSpc>
                <a:spcPts val="4100"/>
              </a:lnSpc>
              <a:defRPr sz="1800">
                <a:latin typeface="+mj-lt"/>
                <a:ea typeface="+mj-ea"/>
                <a:cs typeface="+mj-cs"/>
                <a:sym typeface="Times New Roman"/>
              </a:defRPr>
            </a:pPr>
            <a:r>
              <a:t>Individually e</a:t>
            </a:r>
            <a:r>
              <a:t>xtracted RNA samples were pooled in groups of ten. The Powassan target region was amplified using bench top PCR. Samples were then run on agarose gel to determine the presence/absence of Powassan virus RNA. Samples from positive pools were then tested individually.</a:t>
            </a:r>
          </a:p>
          <a:p>
            <a:pPr defTabSz="457200">
              <a:defRPr sz="1800">
                <a:latin typeface="+mj-lt"/>
                <a:ea typeface="+mj-ea"/>
                <a:cs typeface="+mj-cs"/>
                <a:sym typeface="Times New Roman"/>
              </a:defRPr>
            </a:pPr>
          </a:p>
          <a:p>
            <a:pPr defTabSz="457200">
              <a:lnSpc>
                <a:spcPts val="4100"/>
              </a:lnSpc>
              <a:defRPr b="1" sz="1800">
                <a:latin typeface="+mj-lt"/>
                <a:ea typeface="+mj-ea"/>
                <a:cs typeface="+mj-cs"/>
                <a:sym typeface="Times New Roman"/>
              </a:defRPr>
            </a:pPr>
            <a:r>
              <a:t>DNA extraction and pathogen testing: </a:t>
            </a:r>
            <a:endParaRPr b="0"/>
          </a:p>
          <a:p>
            <a:pPr defTabSz="457200">
              <a:lnSpc>
                <a:spcPts val="4100"/>
              </a:lnSpc>
              <a:defRPr sz="1800">
                <a:latin typeface="+mj-lt"/>
                <a:ea typeface="+mj-ea"/>
                <a:cs typeface="+mj-cs"/>
                <a:sym typeface="Times New Roman"/>
              </a:defRPr>
            </a:pPr>
            <a:r>
              <a:t>Individually extracted DNA was used to test for evidence of infection with </a:t>
            </a:r>
            <a:r>
              <a:rPr i="1"/>
              <a:t>Borrelia burgdorferi</a:t>
            </a:r>
            <a:r>
              <a:t>, </a:t>
            </a:r>
            <a:r>
              <a:rPr i="1"/>
              <a:t>Anaplasma phagocytophylum</a:t>
            </a:r>
            <a:r>
              <a:t> and </a:t>
            </a:r>
            <a:r>
              <a:rPr i="1"/>
              <a:t>Babesia microti</a:t>
            </a:r>
            <a:r>
              <a:t> using primers and probes in accordance with the latest CDC molecular algorithm.</a:t>
            </a:r>
          </a:p>
          <a:p>
            <a:pPr defTabSz="457200">
              <a:lnSpc>
                <a:spcPts val="4100"/>
              </a:lnSpc>
              <a:defRPr sz="1800">
                <a:latin typeface="+mj-lt"/>
                <a:ea typeface="+mj-ea"/>
                <a:cs typeface="+mj-cs"/>
                <a:sym typeface="Times New Roman"/>
              </a:defRPr>
            </a:pPr>
          </a:p>
          <a:p>
            <a:pPr defTabSz="457200">
              <a:lnSpc>
                <a:spcPts val="4100"/>
              </a:lnSpc>
              <a:defRPr b="1" sz="1800">
                <a:latin typeface="+mj-lt"/>
                <a:ea typeface="+mj-ea"/>
                <a:cs typeface="+mj-cs"/>
                <a:sym typeface="Times New Roman"/>
              </a:defRPr>
            </a:pPr>
            <a:r>
              <a:t>Blood meal Assay: </a:t>
            </a:r>
            <a:endParaRPr b="0"/>
          </a:p>
          <a:p>
            <a:pPr defTabSz="457200">
              <a:lnSpc>
                <a:spcPts val="4100"/>
              </a:lnSpc>
              <a:defRPr sz="1800">
                <a:latin typeface="+mj-lt"/>
                <a:ea typeface="+mj-ea"/>
                <a:cs typeface="+mj-cs"/>
                <a:sym typeface="Times New Roman"/>
              </a:defRPr>
            </a:pPr>
            <a:r>
              <a:t>Individual DNA samples were tested for remnants of white footed mouse and white tailed deer DNA using the retrotransposon-based qPCR assays described by Goethert et al.</a:t>
            </a:r>
            <a:r>
              <a:rPr baseline="31999"/>
              <a:t>1</a:t>
            </a:r>
          </a:p>
        </p:txBody>
      </p:sp>
      <p:sp>
        <p:nvSpPr>
          <p:cNvPr id="43" name="Text Placeholder 5"/>
          <p:cNvSpPr txBox="1"/>
          <p:nvPr/>
        </p:nvSpPr>
        <p:spPr>
          <a:xfrm>
            <a:off x="22059106" y="14509678"/>
            <a:ext cx="10194926" cy="2545606"/>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p>
            <a:pPr defTabSz="457200">
              <a:defRPr>
                <a:latin typeface="+mj-lt"/>
                <a:ea typeface="+mj-ea"/>
                <a:cs typeface="+mj-cs"/>
                <a:sym typeface="Times New Roman"/>
              </a:defRPr>
            </a:pPr>
            <a:r>
              <a:t>Researchers at Tufts University are developing more assays to identify blood remnants of other woodland mammals. With more assays available:</a:t>
            </a:r>
          </a:p>
          <a:p>
            <a:pPr marL="175699" indent="-175699" defTabSz="457200">
              <a:buSzPct val="100000"/>
              <a:buAutoNum type="arabicPeriod" startAt="1"/>
              <a:defRPr>
                <a:latin typeface="+mj-lt"/>
                <a:ea typeface="+mj-ea"/>
                <a:cs typeface="+mj-cs"/>
                <a:sym typeface="Times New Roman"/>
              </a:defRPr>
            </a:pPr>
            <a:r>
              <a:t> The percentage of unidentified blood meals will likely decrease.</a:t>
            </a:r>
          </a:p>
          <a:p>
            <a:pPr marL="175699" indent="-175699" defTabSz="457200">
              <a:buSzPct val="100000"/>
              <a:buAutoNum type="arabicPeriod" startAt="1"/>
              <a:defRPr>
                <a:latin typeface="+mj-lt"/>
                <a:ea typeface="+mj-ea"/>
                <a:cs typeface="+mj-cs"/>
                <a:sym typeface="Times New Roman"/>
              </a:defRPr>
            </a:pPr>
            <a:r>
              <a:t> Potential false negatives can be confirmed as true negatives.</a:t>
            </a:r>
          </a:p>
          <a:p>
            <a:pPr marL="175699" indent="-175699" defTabSz="457200">
              <a:buSzPct val="100000"/>
              <a:buAutoNum type="arabicPeriod" startAt="1"/>
              <a:defRPr>
                <a:latin typeface="+mj-lt"/>
                <a:ea typeface="+mj-ea"/>
                <a:cs typeface="+mj-cs"/>
                <a:sym typeface="Times New Roman"/>
              </a:defRPr>
            </a:pPr>
            <a:r>
              <a:t> A more accurate picture of the enzootic transmission cycle of each pathogen will come into focus.</a:t>
            </a:r>
          </a:p>
        </p:txBody>
      </p:sp>
      <p:sp>
        <p:nvSpPr>
          <p:cNvPr id="44" name="Text Placeholder 5"/>
          <p:cNvSpPr txBox="1"/>
          <p:nvPr/>
        </p:nvSpPr>
        <p:spPr>
          <a:xfrm>
            <a:off x="21783205" y="19918162"/>
            <a:ext cx="10773713" cy="1658763"/>
          </a:xfrm>
          <a:prstGeom prst="rect">
            <a:avLst/>
          </a:prstGeom>
          <a:ln w="12700">
            <a:miter lim="400000"/>
          </a:ln>
          <a:extLst>
            <a:ext uri="{C572A759-6A51-4108-AA02-DFA0A04FC94B}">
              <ma14:wrappingTextBoxFlag xmlns:ma14="http://schemas.microsoft.com/office/mac/drawingml/2011/main" val="1"/>
            </a:ext>
          </a:extLst>
        </p:spPr>
        <p:txBody>
          <a:bodyPr lIns="325966" tIns="325966" rIns="325966" bIns="325966">
            <a:spAutoFit/>
          </a:bodyPr>
          <a:lstStyle>
            <a:lvl1pPr algn="ctr" defTabSz="457200">
              <a:defRPr sz="1700">
                <a:latin typeface="+mj-lt"/>
                <a:ea typeface="+mj-ea"/>
                <a:cs typeface="+mj-cs"/>
                <a:sym typeface="Times New Roman"/>
              </a:defRPr>
            </a:lvl1pPr>
          </a:lstStyle>
          <a:p>
            <a:pPr/>
            <a:r>
              <a:t>Thank you to the Twombly family.  Thank you to the vector borne disease lab - Dr. Rob Smith, Dr. Rebecca Robich, Dr. Chuck Lubelczyk, Dr. Susan Elias, Libby Schnieder, and Danielle Cosenza - for giving me the opportunity to work with you all and for supporting me along the way. Thank you to the SSRP coordinators Liz Bergst, Christine Ellis, Dr. Rob Koza, Dr. Lucy Liaw for making this program possible!</a:t>
            </a:r>
          </a:p>
        </p:txBody>
      </p:sp>
      <p:sp>
        <p:nvSpPr>
          <p:cNvPr id="45" name="Title 13"/>
          <p:cNvSpPr txBox="1"/>
          <p:nvPr>
            <p:ph type="title"/>
          </p:nvPr>
        </p:nvSpPr>
        <p:spPr>
          <a:xfrm>
            <a:off x="5304949" y="299452"/>
            <a:ext cx="22308502" cy="919749"/>
          </a:xfrm>
          <a:prstGeom prst="rect">
            <a:avLst/>
          </a:prstGeom>
        </p:spPr>
        <p:txBody>
          <a:bodyPr/>
          <a:lstStyle/>
          <a:p>
            <a:pPr defTabSz="554593">
              <a:spcBef>
                <a:spcPts val="2800"/>
              </a:spcBef>
              <a:defRPr sz="4760"/>
            </a:pPr>
            <a:r>
              <a:t>Blood Meal Analysis and Infection Rates of </a:t>
            </a:r>
            <a:r>
              <a:rPr i="1"/>
              <a:t>I. Scapularis</a:t>
            </a:r>
            <a:r>
              <a:t> Nymphs Collected From Wells, Maine</a:t>
            </a:r>
          </a:p>
        </p:txBody>
      </p:sp>
      <p:sp>
        <p:nvSpPr>
          <p:cNvPr id="46" name="Text Placeholder 2"/>
          <p:cNvSpPr txBox="1"/>
          <p:nvPr>
            <p:ph type="body" sz="quarter" idx="1"/>
          </p:nvPr>
        </p:nvSpPr>
        <p:spPr>
          <a:xfrm>
            <a:off x="6201105" y="1245869"/>
            <a:ext cx="20516190" cy="637025"/>
          </a:xfrm>
          <a:prstGeom prst="rect">
            <a:avLst/>
          </a:prstGeom>
        </p:spPr>
        <p:txBody>
          <a:bodyPr lIns="45719" tIns="45719" rIns="45719" bIns="45719" anchor="ctr"/>
          <a:lstStyle/>
          <a:p>
            <a:pPr marL="339470" indent="-339470" algn="ctr" defTabSz="645938">
              <a:spcBef>
                <a:spcPts val="800"/>
              </a:spcBef>
              <a:defRPr b="1" sz="3069">
                <a:solidFill>
                  <a:srgbClr val="FFFFFF"/>
                </a:solidFill>
              </a:defRPr>
            </a:pPr>
            <a:r>
              <a:t>Henry Becker</a:t>
            </a:r>
            <a:r>
              <a:rPr baseline="31999"/>
              <a:t>1,2</a:t>
            </a:r>
            <a:r>
              <a:t>, Rebecca Robich</a:t>
            </a:r>
            <a:r>
              <a:rPr baseline="31999"/>
              <a:t>1</a:t>
            </a:r>
            <a:r>
              <a:t>, Elisabeth Schneider</a:t>
            </a:r>
            <a:r>
              <a:rPr baseline="31999"/>
              <a:t>1</a:t>
            </a:r>
            <a:r>
              <a:t>, Danielle Cosenza</a:t>
            </a:r>
            <a:r>
              <a:rPr baseline="31999"/>
              <a:t>1</a:t>
            </a:r>
            <a:r>
              <a:t>, Chuck Lubelczyk</a:t>
            </a:r>
            <a:r>
              <a:rPr baseline="31999"/>
              <a:t>1</a:t>
            </a:r>
            <a:r>
              <a:t>, Susan Elias</a:t>
            </a:r>
            <a:r>
              <a:rPr baseline="31999"/>
              <a:t>1</a:t>
            </a:r>
            <a:r>
              <a:t>, Robert Smith</a:t>
            </a:r>
            <a:r>
              <a:rPr baseline="31999"/>
              <a:t>1</a:t>
            </a:r>
          </a:p>
        </p:txBody>
      </p:sp>
      <p:sp>
        <p:nvSpPr>
          <p:cNvPr id="47" name="Text Placeholder 3"/>
          <p:cNvSpPr/>
          <p:nvPr>
            <p:ph type="body" idx="24"/>
          </p:nvPr>
        </p:nvSpPr>
        <p:spPr>
          <a:xfrm>
            <a:off x="3594590" y="2112763"/>
            <a:ext cx="25729220" cy="682507"/>
          </a:xfrm>
          <a:prstGeom prst="rect">
            <a:avLst/>
          </a:prstGeom>
          <a:extLst>
            <a:ext uri="{C572A759-6A51-4108-AA02-DFA0A04FC94B}">
              <ma14:wrappingTextBoxFlag xmlns:ma14="http://schemas.microsoft.com/office/mac/drawingml/2011/main" val="1"/>
            </a:ext>
          </a:extLst>
        </p:spPr>
        <p:txBody>
          <a:bodyPr/>
          <a:lstStyle/>
          <a:p>
            <a:pPr marL="250317" indent="-250317" algn="ctr" defTabSz="476298">
              <a:spcBef>
                <a:spcPts val="400"/>
              </a:spcBef>
              <a:defRPr b="1" sz="1898">
                <a:solidFill>
                  <a:srgbClr val="FFFFFF"/>
                </a:solidFill>
              </a:defRPr>
            </a:pPr>
            <a:r>
              <a:rPr baseline="31999"/>
              <a:t>1</a:t>
            </a:r>
            <a:r>
              <a:t>Vector Borne Disease Lab, Maine Medical Center Research Institute, Scarborough, ME 04074</a:t>
            </a:r>
          </a:p>
          <a:p>
            <a:pPr marL="250317" indent="-250317" algn="ctr" defTabSz="476298">
              <a:spcBef>
                <a:spcPts val="400"/>
              </a:spcBef>
              <a:defRPr b="1" sz="1898">
                <a:solidFill>
                  <a:srgbClr val="FFFFFF"/>
                </a:solidFill>
              </a:defRPr>
            </a:pPr>
            <a:r>
              <a:rPr baseline="31999"/>
              <a:t>2</a:t>
            </a:r>
            <a:r>
              <a:t>George Washington University, Washington, DC 20052</a:t>
            </a:r>
          </a:p>
        </p:txBody>
      </p:sp>
      <p:pic>
        <p:nvPicPr>
          <p:cNvPr id="48" name="gw_primary_2c_0.png" descr="gw_primary_2c_0.png"/>
          <p:cNvPicPr>
            <a:picLocks noChangeAspect="1"/>
          </p:cNvPicPr>
          <p:nvPr/>
        </p:nvPicPr>
        <p:blipFill>
          <a:blip r:embed="rId5">
            <a:extLst/>
          </a:blip>
          <a:stretch>
            <a:fillRect/>
          </a:stretch>
        </p:blipFill>
        <p:spPr>
          <a:xfrm>
            <a:off x="28442577" y="216002"/>
            <a:ext cx="3472082" cy="2644570"/>
          </a:xfrm>
          <a:prstGeom prst="rect">
            <a:avLst/>
          </a:prstGeom>
          <a:ln w="12700">
            <a:miter lim="400000"/>
          </a:ln>
        </p:spPr>
      </p:pic>
      <p:sp>
        <p:nvSpPr>
          <p:cNvPr id="49" name="Text Box 389"/>
          <p:cNvSpPr txBox="1"/>
          <p:nvPr/>
        </p:nvSpPr>
        <p:spPr>
          <a:xfrm>
            <a:off x="527050" y="15103306"/>
            <a:ext cx="10194925" cy="369971"/>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FFFFF"/>
                </a:solidFill>
              </a:defRPr>
            </a:lvl1pPr>
          </a:lstStyle>
          <a:p>
            <a:pPr/>
            <a:r>
              <a:t>Methods</a:t>
            </a:r>
          </a:p>
        </p:txBody>
      </p:sp>
      <p:sp>
        <p:nvSpPr>
          <p:cNvPr id="50" name="Text Box 395"/>
          <p:cNvSpPr txBox="1"/>
          <p:nvPr/>
        </p:nvSpPr>
        <p:spPr>
          <a:xfrm>
            <a:off x="22082918" y="3688833"/>
            <a:ext cx="10221915" cy="369971"/>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FFFFF"/>
                </a:solidFill>
              </a:defRPr>
            </a:lvl1pPr>
          </a:lstStyle>
          <a:p>
            <a:pPr/>
            <a:r>
              <a:t>Aims</a:t>
            </a:r>
          </a:p>
        </p:txBody>
      </p:sp>
      <p:sp>
        <p:nvSpPr>
          <p:cNvPr id="51" name="Text Box 395"/>
          <p:cNvSpPr txBox="1"/>
          <p:nvPr/>
        </p:nvSpPr>
        <p:spPr>
          <a:xfrm>
            <a:off x="11309590" y="6507081"/>
            <a:ext cx="10196513" cy="369971"/>
          </a:xfrm>
          <a:prstGeom prst="rect">
            <a:avLst/>
          </a:prstGeom>
          <a:solidFill>
            <a:srgbClr val="981E32"/>
          </a:solidFill>
          <a:ln w="12700">
            <a:miter lim="400000"/>
          </a:ln>
          <a:extLst>
            <a:ext uri="{C572A759-6A51-4108-AA02-DFA0A04FC94B}">
              <ma14:wrappingTextBoxFlag xmlns:ma14="http://schemas.microsoft.com/office/mac/drawingml/2011/main" val="1"/>
            </a:ext>
          </a:extLst>
        </p:spPr>
        <p:txBody>
          <a:bodyPr lIns="32584" tIns="32584" rIns="32584" bIns="32584">
            <a:spAutoFit/>
          </a:bodyPr>
          <a:lstStyle>
            <a:lvl1pPr algn="ctr" defTabSz="652462">
              <a:spcBef>
                <a:spcPts val="1200"/>
              </a:spcBef>
              <a:defRPr b="1">
                <a:solidFill>
                  <a:srgbClr val="FFFFFF"/>
                </a:solidFill>
              </a:defRPr>
            </a:lvl1pPr>
          </a:lstStyle>
          <a:p>
            <a:pPr/>
            <a:r>
              <a:t>Results</a:t>
            </a:r>
          </a:p>
        </p:txBody>
      </p:sp>
      <p:sp>
        <p:nvSpPr>
          <p:cNvPr id="52" name="Rectangle 27"/>
          <p:cNvSpPr txBox="1"/>
          <p:nvPr/>
        </p:nvSpPr>
        <p:spPr>
          <a:xfrm>
            <a:off x="22090062" y="6085034"/>
            <a:ext cx="10194926" cy="8267040"/>
          </a:xfrm>
          <a:prstGeom prst="rect">
            <a:avLst/>
          </a:prstGeom>
          <a:ln w="12700">
            <a:miter lim="400000"/>
          </a:ln>
          <a:extLst>
            <a:ext uri="{C572A759-6A51-4108-AA02-DFA0A04FC94B}">
              <ma14:wrappingTextBoxFlag xmlns:ma14="http://schemas.microsoft.com/office/mac/drawingml/2011/main" val="1"/>
            </a:ext>
          </a:extLst>
        </p:spPr>
        <p:txBody>
          <a:bodyPr lIns="329184" tIns="329184" rIns="329184" bIns="329184">
            <a:spAutoFit/>
          </a:bodyPr>
          <a:lstStyle/>
          <a:p>
            <a:pPr defTabSz="457200">
              <a:defRPr>
                <a:latin typeface="+mj-lt"/>
                <a:ea typeface="+mj-ea"/>
                <a:cs typeface="+mj-cs"/>
                <a:sym typeface="Times New Roman"/>
              </a:defRPr>
            </a:pPr>
            <a:r>
              <a:t>Throughout the course of this study 110 nymphal deer ticks were collected and tested for pathogens and for remnants of mouse and deer blood. Our results contradict the notions that 1. White footed mice and white tailed deer contribute the majority of blood meals to deer ticks in Maine and 2. White footed mice are the principle reservoirs for the pathogens tested. </a:t>
            </a:r>
          </a:p>
          <a:p>
            <a:pPr marL="261937" indent="-261937" defTabSz="457200">
              <a:buSzPct val="47000"/>
              <a:buBlip>
                <a:blip r:embed="rId6"/>
              </a:buBlip>
              <a:defRPr>
                <a:latin typeface="+mj-lt"/>
                <a:ea typeface="+mj-ea"/>
                <a:cs typeface="+mj-cs"/>
                <a:sym typeface="Times New Roman"/>
              </a:defRPr>
            </a:pPr>
            <a:r>
              <a:t>91% of nymphs tested negative for mice and deer blood, suggesting they fed on other woodland animals (chipmunks, voles, shrews, etc).</a:t>
            </a:r>
          </a:p>
          <a:p>
            <a:pPr marL="261937" indent="-261937" defTabSz="457200">
              <a:buSzPct val="47000"/>
              <a:buBlip>
                <a:blip r:embed="rId6"/>
              </a:buBlip>
              <a:defRPr>
                <a:latin typeface="+mj-lt"/>
                <a:ea typeface="+mj-ea"/>
                <a:cs typeface="+mj-cs"/>
                <a:sym typeface="Times New Roman"/>
              </a:defRPr>
            </a:pPr>
            <a:r>
              <a:t>0/31 infected nymphs positive for mouse blood and 2/31 infected nymphs positive for deer blood suggesting 29/31 infected ticks acquired their infections from woodland animals other than mice and deer (chipmunks, voles, shrews, etc).</a:t>
            </a:r>
          </a:p>
          <a:p>
            <a:pPr marL="261937" indent="-261937" defTabSz="457200">
              <a:buSzPct val="47000"/>
              <a:buBlip>
                <a:blip r:embed="rId6"/>
              </a:buBlip>
              <a:defRPr>
                <a:latin typeface="+mj-lt"/>
                <a:ea typeface="+mj-ea"/>
                <a:cs typeface="+mj-cs"/>
                <a:sym typeface="Times New Roman"/>
              </a:defRPr>
            </a:pPr>
            <a:r>
              <a:t>2 nymphs positive for deer blood were both positive for </a:t>
            </a:r>
            <a:r>
              <a:rPr i="1"/>
              <a:t>Borrelia burgdorferi.</a:t>
            </a:r>
            <a:r>
              <a:t> Deer are thought to be dead end hosts for B</a:t>
            </a:r>
            <a:r>
              <a:rPr i="1"/>
              <a:t>. burgdorferi</a:t>
            </a:r>
            <a:r>
              <a:t> but this result suggests otherwise and may be the result of cofeeding as proposed by Goethert et al.</a:t>
            </a:r>
          </a:p>
          <a:p>
            <a:pPr marL="261937" indent="-261937" defTabSz="457200">
              <a:buSzPct val="47000"/>
              <a:buBlip>
                <a:blip r:embed="rId6"/>
              </a:buBlip>
              <a:defRPr>
                <a:latin typeface="+mj-lt"/>
                <a:ea typeface="+mj-ea"/>
                <a:cs typeface="+mj-cs"/>
                <a:sym typeface="Times New Roman"/>
              </a:defRPr>
            </a:pPr>
            <a:r>
              <a:t>Goethert et al tested the mouse and deer blood meal analysis assays on nymphal deer ticks from island and mainland sites in Massachusetts in 2018 and 2019. Mainland sites had at the lowest 19% mice and deer contribution to blood meals which corroborates our finding that mice and deer are not necessarily the principle blood source for deer ticks.</a:t>
            </a:r>
          </a:p>
          <a:p>
            <a:pPr marL="261937" indent="-261937" defTabSz="457200">
              <a:buSzPct val="47000"/>
              <a:buBlip>
                <a:blip r:embed="rId6"/>
              </a:buBlip>
              <a:defRPr>
                <a:latin typeface="+mj-lt"/>
                <a:ea typeface="+mj-ea"/>
                <a:cs typeface="+mj-cs"/>
                <a:sym typeface="Times New Roman"/>
              </a:defRPr>
            </a:pPr>
            <a:r>
              <a:t>The DNA samples collected in this study are being sent to Tufts University to be retested. Though retesting will help rule out erroneous results, it will be difficult to rule out false negatives until a sample tests positive for DNA of another woodland animal. </a:t>
            </a:r>
          </a:p>
          <a:p>
            <a:pPr marL="261937" indent="-261937" defTabSz="457200">
              <a:buSzPct val="47000"/>
              <a:buBlip>
                <a:blip r:embed="rId6"/>
              </a:buBlip>
              <a:defRPr>
                <a:latin typeface="+mj-lt"/>
                <a:ea typeface="+mj-ea"/>
                <a:cs typeface="+mj-cs"/>
                <a:sym typeface="Times New Roman"/>
              </a:defRPr>
            </a:pPr>
            <a:r>
              <a:t>These results provide support for significant spatiotemporal diversity in woodland mammal blood meal and pathogen contributions to deer ticks in Maine.</a:t>
            </a:r>
          </a:p>
        </p:txBody>
      </p:sp>
      <p:pic>
        <p:nvPicPr>
          <p:cNvPr id="53" name="Rplot.jpeg" descr="Rplot.jpeg"/>
          <p:cNvPicPr>
            <a:picLocks noChangeAspect="1"/>
          </p:cNvPicPr>
          <p:nvPr/>
        </p:nvPicPr>
        <p:blipFill>
          <a:blip r:embed="rId7">
            <a:extLst/>
          </a:blip>
          <a:stretch>
            <a:fillRect/>
          </a:stretch>
        </p:blipFill>
        <p:spPr>
          <a:xfrm>
            <a:off x="12163345" y="14091601"/>
            <a:ext cx="8490111" cy="6685327"/>
          </a:xfrm>
          <a:prstGeom prst="rect">
            <a:avLst/>
          </a:prstGeom>
          <a:ln w="25400">
            <a:solidFill>
              <a:srgbClr val="000000"/>
            </a:solidFill>
            <a:miter lim="400000"/>
          </a:ln>
        </p:spPr>
      </p:pic>
      <p:pic>
        <p:nvPicPr>
          <p:cNvPr id="54" name="IMG_1856.jpg" descr="IMG_1856.jpg"/>
          <p:cNvPicPr>
            <a:picLocks noChangeAspect="1"/>
          </p:cNvPicPr>
          <p:nvPr/>
        </p:nvPicPr>
        <p:blipFill>
          <a:blip r:embed="rId8">
            <a:extLst/>
          </a:blip>
          <a:stretch>
            <a:fillRect/>
          </a:stretch>
        </p:blipFill>
        <p:spPr>
          <a:xfrm>
            <a:off x="701806" y="16617458"/>
            <a:ext cx="2576235" cy="3479028"/>
          </a:xfrm>
          <a:prstGeom prst="rect">
            <a:avLst/>
          </a:prstGeom>
          <a:ln>
            <a:solidFill>
              <a:srgbClr val="000000"/>
            </a:solidFill>
            <a:miter/>
          </a:ln>
        </p:spPr>
      </p:pic>
      <p:sp>
        <p:nvSpPr>
          <p:cNvPr id="55" name="Field Collection: 110 questing (host-seeking) nymphal I. scapularis ticks were collected in June and July of 2021 by dragging a 1 meter square corduroy cloth over vegetation at the Wells National Estuarine Reserve in York County, Southern Maine."/>
          <p:cNvSpPr txBox="1"/>
          <p:nvPr/>
        </p:nvSpPr>
        <p:spPr>
          <a:xfrm>
            <a:off x="625577" y="15632909"/>
            <a:ext cx="10042323" cy="8818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100"/>
              </a:lnSpc>
              <a:defRPr sz="1800">
                <a:latin typeface="+mj-lt"/>
                <a:ea typeface="+mj-ea"/>
                <a:cs typeface="+mj-cs"/>
                <a:sym typeface="Times New Roman"/>
              </a:defRPr>
            </a:pPr>
            <a:r>
              <a:rPr b="1"/>
              <a:t>Field Collection:</a:t>
            </a:r>
            <a:r>
              <a:t> 110 questing (host-seeking) nymphal </a:t>
            </a:r>
            <a:r>
              <a:rPr i="1"/>
              <a:t>I. scapularis</a:t>
            </a:r>
            <a:r>
              <a:t> ticks were collected in June and July of 2021 by dragging a 1 meter square corduroy cloth over vegetation at the Wells National Estuarine Reserve in York County, Southern Maine. </a:t>
            </a:r>
          </a:p>
        </p:txBody>
      </p:sp>
      <p:pic>
        <p:nvPicPr>
          <p:cNvPr id="56" name="Rplot07.jpeg" descr="Rplot07.jpeg"/>
          <p:cNvPicPr>
            <a:picLocks noChangeAspect="1"/>
          </p:cNvPicPr>
          <p:nvPr/>
        </p:nvPicPr>
        <p:blipFill>
          <a:blip r:embed="rId9">
            <a:extLst/>
          </a:blip>
          <a:stretch>
            <a:fillRect/>
          </a:stretch>
        </p:blipFill>
        <p:spPr>
          <a:xfrm>
            <a:off x="11455134" y="6993835"/>
            <a:ext cx="5183325" cy="6296603"/>
          </a:xfrm>
          <a:prstGeom prst="rect">
            <a:avLst/>
          </a:prstGeom>
          <a:ln w="25400">
            <a:solidFill>
              <a:srgbClr val="000000"/>
            </a:solidFill>
            <a:miter/>
          </a:ln>
        </p:spPr>
      </p:pic>
      <p:pic>
        <p:nvPicPr>
          <p:cNvPr id="57" name="Rplot09.jpeg" descr="Rplot09.jpeg"/>
          <p:cNvPicPr>
            <a:picLocks noChangeAspect="1"/>
          </p:cNvPicPr>
          <p:nvPr/>
        </p:nvPicPr>
        <p:blipFill>
          <a:blip r:embed="rId10">
            <a:extLst/>
          </a:blip>
          <a:stretch>
            <a:fillRect/>
          </a:stretch>
        </p:blipFill>
        <p:spPr>
          <a:xfrm>
            <a:off x="16785544" y="6981135"/>
            <a:ext cx="4596760" cy="6296603"/>
          </a:xfrm>
          <a:prstGeom prst="rect">
            <a:avLst/>
          </a:prstGeom>
          <a:ln w="25400">
            <a:solidFill>
              <a:srgbClr val="000000"/>
            </a:solidFill>
            <a:miter/>
          </a:ln>
        </p:spPr>
      </p:pic>
      <p:sp>
        <p:nvSpPr>
          <p:cNvPr id="58" name="Fig 1. Above: field collection by flagging at the WNERR (Wells National Estuarine Research Reserve)."/>
          <p:cNvSpPr txBox="1"/>
          <p:nvPr/>
        </p:nvSpPr>
        <p:spPr>
          <a:xfrm>
            <a:off x="638306" y="20168424"/>
            <a:ext cx="2703235"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pPr>
            <a:r>
              <a:rPr b="1"/>
              <a:t>Fig 1.</a:t>
            </a:r>
            <a:r>
              <a:t> Above: field collection by flagging at the WNERR (Wells National Estuarine Research Reserve).</a:t>
            </a:r>
          </a:p>
        </p:txBody>
      </p:sp>
      <p:sp>
        <p:nvSpPr>
          <p:cNvPr id="59" name="Fig 3. Above: Bar graph showing the number of nymphs testing positive for mouse or deer blood."/>
          <p:cNvSpPr txBox="1"/>
          <p:nvPr/>
        </p:nvSpPr>
        <p:spPr>
          <a:xfrm>
            <a:off x="11442434" y="13298786"/>
            <a:ext cx="5208725"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400"/>
            </a:pPr>
            <a:r>
              <a:rPr b="1"/>
              <a:t>Fig 3.</a:t>
            </a:r>
            <a:r>
              <a:t> Above: Bar graph showing the number of nymphs testing positive for mouse or deer blood.</a:t>
            </a:r>
          </a:p>
        </p:txBody>
      </p:sp>
      <p:sp>
        <p:nvSpPr>
          <p:cNvPr id="60" name="Fig 4. Above: Stacked bar graph showing the proportion of infected nymphs that also tested positive for mouse or deer blood (0 infected nymphs tested positive for mouse blood)."/>
          <p:cNvSpPr txBox="1"/>
          <p:nvPr/>
        </p:nvSpPr>
        <p:spPr>
          <a:xfrm>
            <a:off x="16772844" y="13280566"/>
            <a:ext cx="462216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400"/>
            </a:pPr>
            <a:r>
              <a:rPr b="1"/>
              <a:t>Fig 4.</a:t>
            </a:r>
            <a:r>
              <a:t> Above: Stacked bar graph showing the proportion of infected nymphs that also tested positive for mouse or deer blood (0 infected nymphs tested positive for mouse blood).</a:t>
            </a:r>
          </a:p>
        </p:txBody>
      </p:sp>
      <p:sp>
        <p:nvSpPr>
          <p:cNvPr id="61" name="Fig 5. Above: Bar graph showing the number of nymphs testing positive for each pathogen. Co-infections occurred and are not reflected in this bar graph."/>
          <p:cNvSpPr txBox="1"/>
          <p:nvPr/>
        </p:nvSpPr>
        <p:spPr>
          <a:xfrm>
            <a:off x="11710255" y="20768764"/>
            <a:ext cx="939629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500"/>
            </a:pPr>
            <a:r>
              <a:rPr b="1"/>
              <a:t>Fig 5.</a:t>
            </a:r>
            <a:r>
              <a:t> Above: Bar graph showing the number of nymphs testing positive for each pathogen. Co-infections occurred and are not reflected in this bar graph.</a:t>
            </a:r>
          </a:p>
        </p:txBody>
      </p:sp>
      <p:pic>
        <p:nvPicPr>
          <p:cNvPr id="62" name="Screen Shot 2021-08-11 at 10.41.39 PM.png" descr="Screen Shot 2021-08-11 at 10.41.39 PM.png"/>
          <p:cNvPicPr>
            <a:picLocks noChangeAspect="1"/>
          </p:cNvPicPr>
          <p:nvPr/>
        </p:nvPicPr>
        <p:blipFill>
          <a:blip r:embed="rId11">
            <a:extLst/>
          </a:blip>
          <a:stretch>
            <a:fillRect/>
          </a:stretch>
        </p:blipFill>
        <p:spPr>
          <a:xfrm>
            <a:off x="11406373" y="4042317"/>
            <a:ext cx="10004054" cy="2341375"/>
          </a:xfrm>
          <a:prstGeom prst="rect">
            <a:avLst/>
          </a:prstGeom>
          <a:ln>
            <a:solidFill>
              <a:srgbClr val="000000"/>
            </a:solidFill>
            <a:miter/>
          </a:ln>
        </p:spPr>
      </p:pic>
      <p:sp>
        <p:nvSpPr>
          <p:cNvPr id="63" name="Fig 2. Below: Flow chart showing the progression of the tick life cycle up to sample collection."/>
          <p:cNvSpPr txBox="1"/>
          <p:nvPr/>
        </p:nvSpPr>
        <p:spPr>
          <a:xfrm>
            <a:off x="11409272" y="3688833"/>
            <a:ext cx="99982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400"/>
            </a:pPr>
            <a:r>
              <a:rPr b="1"/>
              <a:t>Fig 2.</a:t>
            </a:r>
            <a:r>
              <a:t> Below: Flow chart showing the progression of the tick life cycle up to sample collection.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BCH_Presentation-Poster-4x6-3col-Scientific_4-14">
  <a:themeElements>
    <a:clrScheme name="BBCH_Presentation-Poster-4x6-3col-Scientific_4-14">
      <a:dk1>
        <a:srgbClr val="000000"/>
      </a:dk1>
      <a:lt1>
        <a:srgbClr val="FFFFFF"/>
      </a:lt1>
      <a:dk2>
        <a:srgbClr val="A7A7A7"/>
      </a:dk2>
      <a:lt2>
        <a:srgbClr val="535353"/>
      </a:lt2>
      <a:accent1>
        <a:srgbClr val="9E1B34"/>
      </a:accent1>
      <a:accent2>
        <a:srgbClr val="5B97B1"/>
      </a:accent2>
      <a:accent3>
        <a:srgbClr val="E5DB96"/>
      </a:accent3>
      <a:accent4>
        <a:srgbClr val="9CC5C9"/>
      </a:accent4>
      <a:accent5>
        <a:srgbClr val="BDB6B0"/>
      </a:accent5>
      <a:accent6>
        <a:srgbClr val="E7E2B7"/>
      </a:accent6>
      <a:hlink>
        <a:srgbClr val="0000FF"/>
      </a:hlink>
      <a:folHlink>
        <a:srgbClr val="FF00FF"/>
      </a:folHlink>
    </a:clrScheme>
    <a:fontScheme name="BBCH_Presentation-Poster-4x6-3col-Scientific_4-14">
      <a:majorFont>
        <a:latin typeface="Times New Roman"/>
        <a:ea typeface="Times New Roman"/>
        <a:cs typeface="Times New Roman"/>
      </a:majorFont>
      <a:minorFont>
        <a:latin typeface="Arial"/>
        <a:ea typeface="Arial"/>
        <a:cs typeface="Arial"/>
      </a:minorFont>
    </a:fontScheme>
    <a:fmtScheme name="BBCH_Presentation-Poster-4x6-3col-Scientific_4-1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329184" tIns="329184" rIns="329184" bIns="329184"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BCH_Presentation-Poster-4x6-3col-Scientific_4-14">
  <a:themeElements>
    <a:clrScheme name="BBCH_Presentation-Poster-4x6-3col-Scientific_4-14">
      <a:dk1>
        <a:srgbClr val="000000"/>
      </a:dk1>
      <a:lt1>
        <a:srgbClr val="FFFFFF"/>
      </a:lt1>
      <a:dk2>
        <a:srgbClr val="A7A7A7"/>
      </a:dk2>
      <a:lt2>
        <a:srgbClr val="535353"/>
      </a:lt2>
      <a:accent1>
        <a:srgbClr val="9E1B34"/>
      </a:accent1>
      <a:accent2>
        <a:srgbClr val="5B97B1"/>
      </a:accent2>
      <a:accent3>
        <a:srgbClr val="E5DB96"/>
      </a:accent3>
      <a:accent4>
        <a:srgbClr val="9CC5C9"/>
      </a:accent4>
      <a:accent5>
        <a:srgbClr val="BDB6B0"/>
      </a:accent5>
      <a:accent6>
        <a:srgbClr val="E7E2B7"/>
      </a:accent6>
      <a:hlink>
        <a:srgbClr val="0000FF"/>
      </a:hlink>
      <a:folHlink>
        <a:srgbClr val="FF00FF"/>
      </a:folHlink>
    </a:clrScheme>
    <a:fontScheme name="BBCH_Presentation-Poster-4x6-3col-Scientific_4-14">
      <a:majorFont>
        <a:latin typeface="Times New Roman"/>
        <a:ea typeface="Times New Roman"/>
        <a:cs typeface="Times New Roman"/>
      </a:majorFont>
      <a:minorFont>
        <a:latin typeface="Arial"/>
        <a:ea typeface="Arial"/>
        <a:cs typeface="Arial"/>
      </a:minorFont>
    </a:fontScheme>
    <a:fmtScheme name="BBCH_Presentation-Poster-4x6-3col-Scientific_4-1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329184" tIns="329184" rIns="329184" bIns="329184"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