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3"/>
  </p:sldMasterIdLst>
  <p:notesMasterIdLst>
    <p:notesMasterId r:id="rId6"/>
  </p:notesMasterIdLst>
  <p:sldIdLst>
    <p:sldId id="256" r:id="rId4"/>
    <p:sldId id="257" r:id="rId5"/>
  </p:sldIdLst>
  <p:sldSz cx="12701588"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2"/>
    <p:restoredTop sz="96327"/>
  </p:normalViewPr>
  <p:slideViewPr>
    <p:cSldViewPr snapToGrid="0" snapToObjects="1">
      <p:cViewPr>
        <p:scale>
          <a:sx n="161" d="100"/>
          <a:sy n="161" d="100"/>
        </p:scale>
        <p:origin x="-1328" y="-3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125FF-0E4C-8345-A64A-58FD5FA791F2}" type="datetimeFigureOut">
              <a:rPr lang="en-US" smtClean="0"/>
              <a:t>8/2/22</a:t>
            </a:fld>
            <a:endParaRPr lang="en-US"/>
          </a:p>
        </p:txBody>
      </p:sp>
      <p:sp>
        <p:nvSpPr>
          <p:cNvPr id="4" name="Slide Image Placeholder 3"/>
          <p:cNvSpPr>
            <a:spLocks noGrp="1" noRot="1" noChangeAspect="1"/>
          </p:cNvSpPr>
          <p:nvPr>
            <p:ph type="sldImg" idx="2"/>
          </p:nvPr>
        </p:nvSpPr>
        <p:spPr>
          <a:xfrm>
            <a:off x="2168525" y="1143000"/>
            <a:ext cx="2520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7EB8F-4AFB-FC48-ABF1-1DC3BF7F1403}" type="slidenum">
              <a:rPr lang="en-US" smtClean="0"/>
              <a:t>‹#›</a:t>
            </a:fld>
            <a:endParaRPr lang="en-US"/>
          </a:p>
        </p:txBody>
      </p:sp>
    </p:spTree>
    <p:extLst>
      <p:ext uri="{BB962C8B-B14F-4D97-AF65-F5344CB8AC3E}">
        <p14:creationId xmlns:p14="http://schemas.microsoft.com/office/powerpoint/2010/main" val="240292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8525" y="1143000"/>
            <a:ext cx="25209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7EB8F-4AFB-FC48-ABF1-1DC3BF7F1403}" type="slidenum">
              <a:rPr lang="en-US" smtClean="0"/>
              <a:t>1</a:t>
            </a:fld>
            <a:endParaRPr lang="en-US"/>
          </a:p>
        </p:txBody>
      </p:sp>
    </p:spTree>
    <p:extLst>
      <p:ext uri="{BB962C8B-B14F-4D97-AF65-F5344CB8AC3E}">
        <p14:creationId xmlns:p14="http://schemas.microsoft.com/office/powerpoint/2010/main" val="153036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2619" y="2544023"/>
            <a:ext cx="10796350" cy="5411893"/>
          </a:xfrm>
        </p:spPr>
        <p:txBody>
          <a:bodyPr anchor="b"/>
          <a:lstStyle>
            <a:lvl1pPr algn="ctr">
              <a:defRPr sz="8335"/>
            </a:lvl1pPr>
          </a:lstStyle>
          <a:p>
            <a:r>
              <a:rPr lang="en-US"/>
              <a:t>Click to edit Master title style</a:t>
            </a:r>
            <a:endParaRPr lang="en-US" dirty="0"/>
          </a:p>
        </p:txBody>
      </p:sp>
      <p:sp>
        <p:nvSpPr>
          <p:cNvPr id="3" name="Subtitle 2"/>
          <p:cNvSpPr>
            <a:spLocks noGrp="1"/>
          </p:cNvSpPr>
          <p:nvPr>
            <p:ph type="subTitle" idx="1"/>
          </p:nvPr>
        </p:nvSpPr>
        <p:spPr>
          <a:xfrm>
            <a:off x="1587699" y="8164619"/>
            <a:ext cx="9526191" cy="3753061"/>
          </a:xfrm>
        </p:spPr>
        <p:txBody>
          <a:bodyPr/>
          <a:lstStyle>
            <a:lvl1pPr marL="0" indent="0" algn="ctr">
              <a:buNone/>
              <a:defRPr sz="3334"/>
            </a:lvl1pPr>
            <a:lvl2pPr marL="635097" indent="0" algn="ctr">
              <a:buNone/>
              <a:defRPr sz="2778"/>
            </a:lvl2pPr>
            <a:lvl3pPr marL="1270193" indent="0" algn="ctr">
              <a:buNone/>
              <a:defRPr sz="2500"/>
            </a:lvl3pPr>
            <a:lvl4pPr marL="1905290" indent="0" algn="ctr">
              <a:buNone/>
              <a:defRPr sz="2223"/>
            </a:lvl4pPr>
            <a:lvl5pPr marL="2540386" indent="0" algn="ctr">
              <a:buNone/>
              <a:defRPr sz="2223"/>
            </a:lvl5pPr>
            <a:lvl6pPr marL="3175483" indent="0" algn="ctr">
              <a:buNone/>
              <a:defRPr sz="2223"/>
            </a:lvl6pPr>
            <a:lvl7pPr marL="3810579" indent="0" algn="ctr">
              <a:buNone/>
              <a:defRPr sz="2223"/>
            </a:lvl7pPr>
            <a:lvl8pPr marL="4445676" indent="0" algn="ctr">
              <a:buNone/>
              <a:defRPr sz="2223"/>
            </a:lvl8pPr>
            <a:lvl9pPr marL="5080772" indent="0" algn="ctr">
              <a:buNone/>
              <a:defRPr sz="22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95D853-44CE-7047-8BB9-502429A2B496}"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7096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5D853-44CE-7047-8BB9-502429A2B496}"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365729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89575" y="827617"/>
            <a:ext cx="2738780"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3235" y="827617"/>
            <a:ext cx="8057570"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5D853-44CE-7047-8BB9-502429A2B496}"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300439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5D853-44CE-7047-8BB9-502429A2B496}"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20175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619" y="3875409"/>
            <a:ext cx="10955120" cy="6466204"/>
          </a:xfrm>
        </p:spPr>
        <p:txBody>
          <a:bodyPr anchor="b"/>
          <a:lstStyle>
            <a:lvl1pPr>
              <a:defRPr sz="8335"/>
            </a:lvl1pPr>
          </a:lstStyle>
          <a:p>
            <a:r>
              <a:rPr lang="en-US"/>
              <a:t>Click to edit Master title style</a:t>
            </a:r>
            <a:endParaRPr lang="en-US" dirty="0"/>
          </a:p>
        </p:txBody>
      </p:sp>
      <p:sp>
        <p:nvSpPr>
          <p:cNvPr id="3" name="Text Placeholder 2"/>
          <p:cNvSpPr>
            <a:spLocks noGrp="1"/>
          </p:cNvSpPr>
          <p:nvPr>
            <p:ph type="body" idx="1"/>
          </p:nvPr>
        </p:nvSpPr>
        <p:spPr>
          <a:xfrm>
            <a:off x="866619" y="10402786"/>
            <a:ext cx="10955120" cy="3400424"/>
          </a:xfrm>
        </p:spPr>
        <p:txBody>
          <a:bodyPr/>
          <a:lstStyle>
            <a:lvl1pPr marL="0" indent="0">
              <a:buNone/>
              <a:defRPr sz="3334">
                <a:solidFill>
                  <a:schemeClr val="tx1"/>
                </a:solidFill>
              </a:defRPr>
            </a:lvl1pPr>
            <a:lvl2pPr marL="635097" indent="0">
              <a:buNone/>
              <a:defRPr sz="2778">
                <a:solidFill>
                  <a:schemeClr val="tx1">
                    <a:tint val="75000"/>
                  </a:schemeClr>
                </a:solidFill>
              </a:defRPr>
            </a:lvl2pPr>
            <a:lvl3pPr marL="1270193" indent="0">
              <a:buNone/>
              <a:defRPr sz="2500">
                <a:solidFill>
                  <a:schemeClr val="tx1">
                    <a:tint val="75000"/>
                  </a:schemeClr>
                </a:solidFill>
              </a:defRPr>
            </a:lvl3pPr>
            <a:lvl4pPr marL="1905290" indent="0">
              <a:buNone/>
              <a:defRPr sz="2223">
                <a:solidFill>
                  <a:schemeClr val="tx1">
                    <a:tint val="75000"/>
                  </a:schemeClr>
                </a:solidFill>
              </a:defRPr>
            </a:lvl4pPr>
            <a:lvl5pPr marL="2540386" indent="0">
              <a:buNone/>
              <a:defRPr sz="2223">
                <a:solidFill>
                  <a:schemeClr val="tx1">
                    <a:tint val="75000"/>
                  </a:schemeClr>
                </a:solidFill>
              </a:defRPr>
            </a:lvl5pPr>
            <a:lvl6pPr marL="3175483" indent="0">
              <a:buNone/>
              <a:defRPr sz="2223">
                <a:solidFill>
                  <a:schemeClr val="tx1">
                    <a:tint val="75000"/>
                  </a:schemeClr>
                </a:solidFill>
              </a:defRPr>
            </a:lvl6pPr>
            <a:lvl7pPr marL="3810579" indent="0">
              <a:buNone/>
              <a:defRPr sz="2223">
                <a:solidFill>
                  <a:schemeClr val="tx1">
                    <a:tint val="75000"/>
                  </a:schemeClr>
                </a:solidFill>
              </a:defRPr>
            </a:lvl7pPr>
            <a:lvl8pPr marL="4445676" indent="0">
              <a:buNone/>
              <a:defRPr sz="2223">
                <a:solidFill>
                  <a:schemeClr val="tx1">
                    <a:tint val="75000"/>
                  </a:schemeClr>
                </a:solidFill>
              </a:defRPr>
            </a:lvl8pPr>
            <a:lvl9pPr marL="5080772" indent="0">
              <a:buNone/>
              <a:defRPr sz="22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5D853-44CE-7047-8BB9-502429A2B496}"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1537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3234" y="4138083"/>
            <a:ext cx="5398175"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30179" y="4138083"/>
            <a:ext cx="5398175"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5D853-44CE-7047-8BB9-502429A2B496}"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284077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4888" y="827620"/>
            <a:ext cx="10955120"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4890" y="3810636"/>
            <a:ext cx="5373366" cy="1867534"/>
          </a:xfrm>
        </p:spPr>
        <p:txBody>
          <a:bodyPr anchor="b"/>
          <a:lstStyle>
            <a:lvl1pPr marL="0" indent="0">
              <a:buNone/>
              <a:defRPr sz="3334" b="1"/>
            </a:lvl1pPr>
            <a:lvl2pPr marL="635097" indent="0">
              <a:buNone/>
              <a:defRPr sz="2778" b="1"/>
            </a:lvl2pPr>
            <a:lvl3pPr marL="1270193" indent="0">
              <a:buNone/>
              <a:defRPr sz="2500" b="1"/>
            </a:lvl3pPr>
            <a:lvl4pPr marL="1905290" indent="0">
              <a:buNone/>
              <a:defRPr sz="2223" b="1"/>
            </a:lvl4pPr>
            <a:lvl5pPr marL="2540386" indent="0">
              <a:buNone/>
              <a:defRPr sz="2223" b="1"/>
            </a:lvl5pPr>
            <a:lvl6pPr marL="3175483" indent="0">
              <a:buNone/>
              <a:defRPr sz="2223" b="1"/>
            </a:lvl6pPr>
            <a:lvl7pPr marL="3810579" indent="0">
              <a:buNone/>
              <a:defRPr sz="2223" b="1"/>
            </a:lvl7pPr>
            <a:lvl8pPr marL="4445676" indent="0">
              <a:buNone/>
              <a:defRPr sz="2223" b="1"/>
            </a:lvl8pPr>
            <a:lvl9pPr marL="5080772" indent="0">
              <a:buNone/>
              <a:defRPr sz="2223" b="1"/>
            </a:lvl9pPr>
          </a:lstStyle>
          <a:p>
            <a:pPr lvl="0"/>
            <a:r>
              <a:rPr lang="en-US"/>
              <a:t>Click to edit Master text styles</a:t>
            </a:r>
          </a:p>
        </p:txBody>
      </p:sp>
      <p:sp>
        <p:nvSpPr>
          <p:cNvPr id="4" name="Content Placeholder 3"/>
          <p:cNvSpPr>
            <a:spLocks noGrp="1"/>
          </p:cNvSpPr>
          <p:nvPr>
            <p:ph sz="half" idx="2"/>
          </p:nvPr>
        </p:nvSpPr>
        <p:spPr>
          <a:xfrm>
            <a:off x="874890" y="5678170"/>
            <a:ext cx="5373366"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30180" y="3810636"/>
            <a:ext cx="5399829" cy="1867534"/>
          </a:xfrm>
        </p:spPr>
        <p:txBody>
          <a:bodyPr anchor="b"/>
          <a:lstStyle>
            <a:lvl1pPr marL="0" indent="0">
              <a:buNone/>
              <a:defRPr sz="3334" b="1"/>
            </a:lvl1pPr>
            <a:lvl2pPr marL="635097" indent="0">
              <a:buNone/>
              <a:defRPr sz="2778" b="1"/>
            </a:lvl2pPr>
            <a:lvl3pPr marL="1270193" indent="0">
              <a:buNone/>
              <a:defRPr sz="2500" b="1"/>
            </a:lvl3pPr>
            <a:lvl4pPr marL="1905290" indent="0">
              <a:buNone/>
              <a:defRPr sz="2223" b="1"/>
            </a:lvl4pPr>
            <a:lvl5pPr marL="2540386" indent="0">
              <a:buNone/>
              <a:defRPr sz="2223" b="1"/>
            </a:lvl5pPr>
            <a:lvl6pPr marL="3175483" indent="0">
              <a:buNone/>
              <a:defRPr sz="2223" b="1"/>
            </a:lvl6pPr>
            <a:lvl7pPr marL="3810579" indent="0">
              <a:buNone/>
              <a:defRPr sz="2223" b="1"/>
            </a:lvl7pPr>
            <a:lvl8pPr marL="4445676" indent="0">
              <a:buNone/>
              <a:defRPr sz="2223" b="1"/>
            </a:lvl8pPr>
            <a:lvl9pPr marL="5080772" indent="0">
              <a:buNone/>
              <a:defRPr sz="2223" b="1"/>
            </a:lvl9pPr>
          </a:lstStyle>
          <a:p>
            <a:pPr lvl="0"/>
            <a:r>
              <a:rPr lang="en-US"/>
              <a:t>Click to edit Master text styles</a:t>
            </a:r>
          </a:p>
        </p:txBody>
      </p:sp>
      <p:sp>
        <p:nvSpPr>
          <p:cNvPr id="6" name="Content Placeholder 5"/>
          <p:cNvSpPr>
            <a:spLocks noGrp="1"/>
          </p:cNvSpPr>
          <p:nvPr>
            <p:ph sz="quarter" idx="4"/>
          </p:nvPr>
        </p:nvSpPr>
        <p:spPr>
          <a:xfrm>
            <a:off x="6430180" y="5678170"/>
            <a:ext cx="5399829"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5D853-44CE-7047-8BB9-502429A2B496}"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31667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5D853-44CE-7047-8BB9-502429A2B496}"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337113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D853-44CE-7047-8BB9-502429A2B496}"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317988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888" y="1036320"/>
            <a:ext cx="4096593" cy="3627120"/>
          </a:xfrm>
        </p:spPr>
        <p:txBody>
          <a:bodyPr anchor="b"/>
          <a:lstStyle>
            <a:lvl1pPr>
              <a:defRPr sz="4445"/>
            </a:lvl1pPr>
          </a:lstStyle>
          <a:p>
            <a:r>
              <a:rPr lang="en-US"/>
              <a:t>Click to edit Master title style</a:t>
            </a:r>
            <a:endParaRPr lang="en-US" dirty="0"/>
          </a:p>
        </p:txBody>
      </p:sp>
      <p:sp>
        <p:nvSpPr>
          <p:cNvPr id="3" name="Content Placeholder 2"/>
          <p:cNvSpPr>
            <a:spLocks noGrp="1"/>
          </p:cNvSpPr>
          <p:nvPr>
            <p:ph idx="1"/>
          </p:nvPr>
        </p:nvSpPr>
        <p:spPr>
          <a:xfrm>
            <a:off x="5399829" y="2238167"/>
            <a:ext cx="6430179" cy="11046883"/>
          </a:xfrm>
        </p:spPr>
        <p:txBody>
          <a:bodyPr/>
          <a:lstStyle>
            <a:lvl1pPr>
              <a:defRPr sz="4445"/>
            </a:lvl1pPr>
            <a:lvl2pPr>
              <a:defRPr sz="3889"/>
            </a:lvl2pPr>
            <a:lvl3pPr>
              <a:defRPr sz="3334"/>
            </a:lvl3pPr>
            <a:lvl4pPr>
              <a:defRPr sz="2778"/>
            </a:lvl4pPr>
            <a:lvl5pPr>
              <a:defRPr sz="2778"/>
            </a:lvl5pPr>
            <a:lvl6pPr>
              <a:defRPr sz="2778"/>
            </a:lvl6pPr>
            <a:lvl7pPr>
              <a:defRPr sz="2778"/>
            </a:lvl7pPr>
            <a:lvl8pPr>
              <a:defRPr sz="2778"/>
            </a:lvl8pPr>
            <a:lvl9pPr>
              <a:defRPr sz="2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888" y="4663440"/>
            <a:ext cx="4096593" cy="8639599"/>
          </a:xfrm>
        </p:spPr>
        <p:txBody>
          <a:bodyPr/>
          <a:lstStyle>
            <a:lvl1pPr marL="0" indent="0">
              <a:buNone/>
              <a:defRPr sz="2223"/>
            </a:lvl1pPr>
            <a:lvl2pPr marL="635097" indent="0">
              <a:buNone/>
              <a:defRPr sz="1945"/>
            </a:lvl2pPr>
            <a:lvl3pPr marL="1270193" indent="0">
              <a:buNone/>
              <a:defRPr sz="1667"/>
            </a:lvl3pPr>
            <a:lvl4pPr marL="1905290" indent="0">
              <a:buNone/>
              <a:defRPr sz="1389"/>
            </a:lvl4pPr>
            <a:lvl5pPr marL="2540386" indent="0">
              <a:buNone/>
              <a:defRPr sz="1389"/>
            </a:lvl5pPr>
            <a:lvl6pPr marL="3175483" indent="0">
              <a:buNone/>
              <a:defRPr sz="1389"/>
            </a:lvl6pPr>
            <a:lvl7pPr marL="3810579" indent="0">
              <a:buNone/>
              <a:defRPr sz="1389"/>
            </a:lvl7pPr>
            <a:lvl8pPr marL="4445676" indent="0">
              <a:buNone/>
              <a:defRPr sz="1389"/>
            </a:lvl8pPr>
            <a:lvl9pPr marL="5080772" indent="0">
              <a:buNone/>
              <a:defRPr sz="1389"/>
            </a:lvl9pPr>
          </a:lstStyle>
          <a:p>
            <a:pPr lvl="0"/>
            <a:r>
              <a:rPr lang="en-US"/>
              <a:t>Click to edit Master text styles</a:t>
            </a:r>
          </a:p>
        </p:txBody>
      </p:sp>
      <p:sp>
        <p:nvSpPr>
          <p:cNvPr id="5" name="Date Placeholder 4"/>
          <p:cNvSpPr>
            <a:spLocks noGrp="1"/>
          </p:cNvSpPr>
          <p:nvPr>
            <p:ph type="dt" sz="half" idx="10"/>
          </p:nvPr>
        </p:nvSpPr>
        <p:spPr/>
        <p:txBody>
          <a:bodyPr/>
          <a:lstStyle/>
          <a:p>
            <a:fld id="{0E95D853-44CE-7047-8BB9-502429A2B496}"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816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888" y="1036320"/>
            <a:ext cx="4096593" cy="3627120"/>
          </a:xfrm>
        </p:spPr>
        <p:txBody>
          <a:bodyPr anchor="b"/>
          <a:lstStyle>
            <a:lvl1pPr>
              <a:defRPr sz="4445"/>
            </a:lvl1pPr>
          </a:lstStyle>
          <a:p>
            <a:r>
              <a:rPr lang="en-US"/>
              <a:t>Click to edit Master title style</a:t>
            </a:r>
            <a:endParaRPr lang="en-US" dirty="0"/>
          </a:p>
        </p:txBody>
      </p:sp>
      <p:sp>
        <p:nvSpPr>
          <p:cNvPr id="3" name="Picture Placeholder 2"/>
          <p:cNvSpPr>
            <a:spLocks noGrp="1" noChangeAspect="1"/>
          </p:cNvSpPr>
          <p:nvPr>
            <p:ph type="pic" idx="1"/>
          </p:nvPr>
        </p:nvSpPr>
        <p:spPr>
          <a:xfrm>
            <a:off x="5399829" y="2238167"/>
            <a:ext cx="6430179" cy="11046883"/>
          </a:xfrm>
        </p:spPr>
        <p:txBody>
          <a:bodyPr anchor="t"/>
          <a:lstStyle>
            <a:lvl1pPr marL="0" indent="0">
              <a:buNone/>
              <a:defRPr sz="4445"/>
            </a:lvl1pPr>
            <a:lvl2pPr marL="635097" indent="0">
              <a:buNone/>
              <a:defRPr sz="3889"/>
            </a:lvl2pPr>
            <a:lvl3pPr marL="1270193" indent="0">
              <a:buNone/>
              <a:defRPr sz="3334"/>
            </a:lvl3pPr>
            <a:lvl4pPr marL="1905290" indent="0">
              <a:buNone/>
              <a:defRPr sz="2778"/>
            </a:lvl4pPr>
            <a:lvl5pPr marL="2540386" indent="0">
              <a:buNone/>
              <a:defRPr sz="2778"/>
            </a:lvl5pPr>
            <a:lvl6pPr marL="3175483" indent="0">
              <a:buNone/>
              <a:defRPr sz="2778"/>
            </a:lvl6pPr>
            <a:lvl7pPr marL="3810579" indent="0">
              <a:buNone/>
              <a:defRPr sz="2778"/>
            </a:lvl7pPr>
            <a:lvl8pPr marL="4445676" indent="0">
              <a:buNone/>
              <a:defRPr sz="2778"/>
            </a:lvl8pPr>
            <a:lvl9pPr marL="5080772" indent="0">
              <a:buNone/>
              <a:defRPr sz="2778"/>
            </a:lvl9pPr>
          </a:lstStyle>
          <a:p>
            <a:r>
              <a:rPr lang="en-US"/>
              <a:t>Click icon to add picture</a:t>
            </a:r>
            <a:endParaRPr lang="en-US" dirty="0"/>
          </a:p>
        </p:txBody>
      </p:sp>
      <p:sp>
        <p:nvSpPr>
          <p:cNvPr id="4" name="Text Placeholder 3"/>
          <p:cNvSpPr>
            <a:spLocks noGrp="1"/>
          </p:cNvSpPr>
          <p:nvPr>
            <p:ph type="body" sz="half" idx="2"/>
          </p:nvPr>
        </p:nvSpPr>
        <p:spPr>
          <a:xfrm>
            <a:off x="874888" y="4663440"/>
            <a:ext cx="4096593" cy="8639599"/>
          </a:xfrm>
        </p:spPr>
        <p:txBody>
          <a:bodyPr/>
          <a:lstStyle>
            <a:lvl1pPr marL="0" indent="0">
              <a:buNone/>
              <a:defRPr sz="2223"/>
            </a:lvl1pPr>
            <a:lvl2pPr marL="635097" indent="0">
              <a:buNone/>
              <a:defRPr sz="1945"/>
            </a:lvl2pPr>
            <a:lvl3pPr marL="1270193" indent="0">
              <a:buNone/>
              <a:defRPr sz="1667"/>
            </a:lvl3pPr>
            <a:lvl4pPr marL="1905290" indent="0">
              <a:buNone/>
              <a:defRPr sz="1389"/>
            </a:lvl4pPr>
            <a:lvl5pPr marL="2540386" indent="0">
              <a:buNone/>
              <a:defRPr sz="1389"/>
            </a:lvl5pPr>
            <a:lvl6pPr marL="3175483" indent="0">
              <a:buNone/>
              <a:defRPr sz="1389"/>
            </a:lvl6pPr>
            <a:lvl7pPr marL="3810579" indent="0">
              <a:buNone/>
              <a:defRPr sz="1389"/>
            </a:lvl7pPr>
            <a:lvl8pPr marL="4445676" indent="0">
              <a:buNone/>
              <a:defRPr sz="1389"/>
            </a:lvl8pPr>
            <a:lvl9pPr marL="5080772" indent="0">
              <a:buNone/>
              <a:defRPr sz="1389"/>
            </a:lvl9pPr>
          </a:lstStyle>
          <a:p>
            <a:pPr lvl="0"/>
            <a:r>
              <a:rPr lang="en-US"/>
              <a:t>Click to edit Master text styles</a:t>
            </a:r>
          </a:p>
        </p:txBody>
      </p:sp>
      <p:sp>
        <p:nvSpPr>
          <p:cNvPr id="5" name="Date Placeholder 4"/>
          <p:cNvSpPr>
            <a:spLocks noGrp="1"/>
          </p:cNvSpPr>
          <p:nvPr>
            <p:ph type="dt" sz="half" idx="10"/>
          </p:nvPr>
        </p:nvSpPr>
        <p:spPr/>
        <p:txBody>
          <a:bodyPr/>
          <a:lstStyle/>
          <a:p>
            <a:fld id="{0E95D853-44CE-7047-8BB9-502429A2B496}"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8A07C-2A66-554E-9529-96029A46BBF5}" type="slidenum">
              <a:rPr lang="en-US" smtClean="0"/>
              <a:t>‹#›</a:t>
            </a:fld>
            <a:endParaRPr lang="en-US"/>
          </a:p>
        </p:txBody>
      </p:sp>
    </p:spTree>
    <p:extLst>
      <p:ext uri="{BB962C8B-B14F-4D97-AF65-F5344CB8AC3E}">
        <p14:creationId xmlns:p14="http://schemas.microsoft.com/office/powerpoint/2010/main" val="167364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3234" y="827620"/>
            <a:ext cx="1095512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3234" y="4138083"/>
            <a:ext cx="1095512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3234" y="14407730"/>
            <a:ext cx="2857857" cy="827617"/>
          </a:xfrm>
          <a:prstGeom prst="rect">
            <a:avLst/>
          </a:prstGeom>
        </p:spPr>
        <p:txBody>
          <a:bodyPr vert="horz" lIns="91440" tIns="45720" rIns="91440" bIns="45720" rtlCol="0" anchor="ctr"/>
          <a:lstStyle>
            <a:lvl1pPr algn="l">
              <a:defRPr sz="1667">
                <a:solidFill>
                  <a:schemeClr val="tx1">
                    <a:tint val="75000"/>
                  </a:schemeClr>
                </a:solidFill>
              </a:defRPr>
            </a:lvl1pPr>
          </a:lstStyle>
          <a:p>
            <a:fld id="{0E95D853-44CE-7047-8BB9-502429A2B496}" type="datetimeFigureOut">
              <a:rPr lang="en-US" smtClean="0"/>
              <a:t>8/2/22</a:t>
            </a:fld>
            <a:endParaRPr lang="en-US"/>
          </a:p>
        </p:txBody>
      </p:sp>
      <p:sp>
        <p:nvSpPr>
          <p:cNvPr id="5" name="Footer Placeholder 4"/>
          <p:cNvSpPr>
            <a:spLocks noGrp="1"/>
          </p:cNvSpPr>
          <p:nvPr>
            <p:ph type="ftr" sz="quarter" idx="3"/>
          </p:nvPr>
        </p:nvSpPr>
        <p:spPr>
          <a:xfrm>
            <a:off x="4207401" y="14407730"/>
            <a:ext cx="4286786" cy="827617"/>
          </a:xfrm>
          <a:prstGeom prst="rect">
            <a:avLst/>
          </a:prstGeom>
        </p:spPr>
        <p:txBody>
          <a:bodyPr vert="horz" lIns="91440" tIns="45720" rIns="91440" bIns="45720" rtlCol="0" anchor="ctr"/>
          <a:lstStyle>
            <a:lvl1pPr algn="ctr">
              <a:defRPr sz="16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970497" y="14407730"/>
            <a:ext cx="2857857" cy="827617"/>
          </a:xfrm>
          <a:prstGeom prst="rect">
            <a:avLst/>
          </a:prstGeom>
        </p:spPr>
        <p:txBody>
          <a:bodyPr vert="horz" lIns="91440" tIns="45720" rIns="91440" bIns="45720" rtlCol="0" anchor="ctr"/>
          <a:lstStyle>
            <a:lvl1pPr algn="r">
              <a:defRPr sz="1667">
                <a:solidFill>
                  <a:schemeClr val="tx1">
                    <a:tint val="75000"/>
                  </a:schemeClr>
                </a:solidFill>
              </a:defRPr>
            </a:lvl1pPr>
          </a:lstStyle>
          <a:p>
            <a:fld id="{F068A07C-2A66-554E-9529-96029A46BBF5}" type="slidenum">
              <a:rPr lang="en-US" smtClean="0"/>
              <a:t>‹#›</a:t>
            </a:fld>
            <a:endParaRPr lang="en-US"/>
          </a:p>
        </p:txBody>
      </p:sp>
    </p:spTree>
    <p:extLst>
      <p:ext uri="{BB962C8B-B14F-4D97-AF65-F5344CB8AC3E}">
        <p14:creationId xmlns:p14="http://schemas.microsoft.com/office/powerpoint/2010/main" val="23542141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70193" rtl="0" eaLnBrk="1" latinLnBrk="0" hangingPunct="1">
        <a:lnSpc>
          <a:spcPct val="90000"/>
        </a:lnSpc>
        <a:spcBef>
          <a:spcPct val="0"/>
        </a:spcBef>
        <a:buNone/>
        <a:defRPr sz="6112" kern="1200">
          <a:solidFill>
            <a:schemeClr val="tx1"/>
          </a:solidFill>
          <a:latin typeface="+mj-lt"/>
          <a:ea typeface="+mj-ea"/>
          <a:cs typeface="+mj-cs"/>
        </a:defRPr>
      </a:lvl1pPr>
    </p:titleStyle>
    <p:bodyStyle>
      <a:lvl1pPr marL="317548" indent="-317548" algn="l" defTabSz="1270193" rtl="0" eaLnBrk="1" latinLnBrk="0" hangingPunct="1">
        <a:lnSpc>
          <a:spcPct val="90000"/>
        </a:lnSpc>
        <a:spcBef>
          <a:spcPts val="1389"/>
        </a:spcBef>
        <a:buFont typeface="Arial" panose="020B0604020202020204" pitchFamily="34" charset="0"/>
        <a:buChar char="•"/>
        <a:defRPr sz="3889" kern="1200">
          <a:solidFill>
            <a:schemeClr val="tx1"/>
          </a:solidFill>
          <a:latin typeface="+mn-lt"/>
          <a:ea typeface="+mn-ea"/>
          <a:cs typeface="+mn-cs"/>
        </a:defRPr>
      </a:lvl1pPr>
      <a:lvl2pPr marL="952645" indent="-317548" algn="l" defTabSz="1270193" rtl="0" eaLnBrk="1" latinLnBrk="0" hangingPunct="1">
        <a:lnSpc>
          <a:spcPct val="90000"/>
        </a:lnSpc>
        <a:spcBef>
          <a:spcPts val="695"/>
        </a:spcBef>
        <a:buFont typeface="Arial" panose="020B0604020202020204" pitchFamily="34" charset="0"/>
        <a:buChar char="•"/>
        <a:defRPr sz="3334" kern="1200">
          <a:solidFill>
            <a:schemeClr val="tx1"/>
          </a:solidFill>
          <a:latin typeface="+mn-lt"/>
          <a:ea typeface="+mn-ea"/>
          <a:cs typeface="+mn-cs"/>
        </a:defRPr>
      </a:lvl2pPr>
      <a:lvl3pPr marL="1587741" indent="-317548" algn="l" defTabSz="1270193" rtl="0" eaLnBrk="1" latinLnBrk="0" hangingPunct="1">
        <a:lnSpc>
          <a:spcPct val="90000"/>
        </a:lnSpc>
        <a:spcBef>
          <a:spcPts val="695"/>
        </a:spcBef>
        <a:buFont typeface="Arial" panose="020B0604020202020204" pitchFamily="34" charset="0"/>
        <a:buChar char="•"/>
        <a:defRPr sz="2778" kern="1200">
          <a:solidFill>
            <a:schemeClr val="tx1"/>
          </a:solidFill>
          <a:latin typeface="+mn-lt"/>
          <a:ea typeface="+mn-ea"/>
          <a:cs typeface="+mn-cs"/>
        </a:defRPr>
      </a:lvl3pPr>
      <a:lvl4pPr marL="2222838"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4pPr>
      <a:lvl5pPr marL="2857934"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5pPr>
      <a:lvl6pPr marL="3493031"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6pPr>
      <a:lvl7pPr marL="4128127"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7pPr>
      <a:lvl8pPr marL="4763224"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8pPr>
      <a:lvl9pPr marL="5398320"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9pPr>
    </p:bodyStyle>
    <p:otherStyle>
      <a:defPPr>
        <a:defRPr lang="en-US"/>
      </a:defPPr>
      <a:lvl1pPr marL="0" algn="l" defTabSz="1270193" rtl="0" eaLnBrk="1" latinLnBrk="0" hangingPunct="1">
        <a:defRPr sz="2500" kern="1200">
          <a:solidFill>
            <a:schemeClr val="tx1"/>
          </a:solidFill>
          <a:latin typeface="+mn-lt"/>
          <a:ea typeface="+mn-ea"/>
          <a:cs typeface="+mn-cs"/>
        </a:defRPr>
      </a:lvl1pPr>
      <a:lvl2pPr marL="635097" algn="l" defTabSz="1270193" rtl="0" eaLnBrk="1" latinLnBrk="0" hangingPunct="1">
        <a:defRPr sz="2500" kern="1200">
          <a:solidFill>
            <a:schemeClr val="tx1"/>
          </a:solidFill>
          <a:latin typeface="+mn-lt"/>
          <a:ea typeface="+mn-ea"/>
          <a:cs typeface="+mn-cs"/>
        </a:defRPr>
      </a:lvl2pPr>
      <a:lvl3pPr marL="1270193" algn="l" defTabSz="1270193" rtl="0" eaLnBrk="1" latinLnBrk="0" hangingPunct="1">
        <a:defRPr sz="2500" kern="1200">
          <a:solidFill>
            <a:schemeClr val="tx1"/>
          </a:solidFill>
          <a:latin typeface="+mn-lt"/>
          <a:ea typeface="+mn-ea"/>
          <a:cs typeface="+mn-cs"/>
        </a:defRPr>
      </a:lvl3pPr>
      <a:lvl4pPr marL="1905290" algn="l" defTabSz="1270193" rtl="0" eaLnBrk="1" latinLnBrk="0" hangingPunct="1">
        <a:defRPr sz="2500" kern="1200">
          <a:solidFill>
            <a:schemeClr val="tx1"/>
          </a:solidFill>
          <a:latin typeface="+mn-lt"/>
          <a:ea typeface="+mn-ea"/>
          <a:cs typeface="+mn-cs"/>
        </a:defRPr>
      </a:lvl4pPr>
      <a:lvl5pPr marL="2540386" algn="l" defTabSz="1270193" rtl="0" eaLnBrk="1" latinLnBrk="0" hangingPunct="1">
        <a:defRPr sz="2500" kern="1200">
          <a:solidFill>
            <a:schemeClr val="tx1"/>
          </a:solidFill>
          <a:latin typeface="+mn-lt"/>
          <a:ea typeface="+mn-ea"/>
          <a:cs typeface="+mn-cs"/>
        </a:defRPr>
      </a:lvl5pPr>
      <a:lvl6pPr marL="3175483" algn="l" defTabSz="1270193" rtl="0" eaLnBrk="1" latinLnBrk="0" hangingPunct="1">
        <a:defRPr sz="2500" kern="1200">
          <a:solidFill>
            <a:schemeClr val="tx1"/>
          </a:solidFill>
          <a:latin typeface="+mn-lt"/>
          <a:ea typeface="+mn-ea"/>
          <a:cs typeface="+mn-cs"/>
        </a:defRPr>
      </a:lvl6pPr>
      <a:lvl7pPr marL="3810579" algn="l" defTabSz="1270193" rtl="0" eaLnBrk="1" latinLnBrk="0" hangingPunct="1">
        <a:defRPr sz="2500" kern="1200">
          <a:solidFill>
            <a:schemeClr val="tx1"/>
          </a:solidFill>
          <a:latin typeface="+mn-lt"/>
          <a:ea typeface="+mn-ea"/>
          <a:cs typeface="+mn-cs"/>
        </a:defRPr>
      </a:lvl7pPr>
      <a:lvl8pPr marL="4445676" algn="l" defTabSz="1270193" rtl="0" eaLnBrk="1" latinLnBrk="0" hangingPunct="1">
        <a:defRPr sz="2500" kern="1200">
          <a:solidFill>
            <a:schemeClr val="tx1"/>
          </a:solidFill>
          <a:latin typeface="+mn-lt"/>
          <a:ea typeface="+mn-ea"/>
          <a:cs typeface="+mn-cs"/>
        </a:defRPr>
      </a:lvl8pPr>
      <a:lvl9pPr marL="5080772" algn="l" defTabSz="127019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4E0625-7A4D-334B-AB86-D8A84AF01CAD}"/>
              </a:ext>
            </a:extLst>
          </p:cNvPr>
          <p:cNvSpPr/>
          <p:nvPr/>
        </p:nvSpPr>
        <p:spPr>
          <a:xfrm>
            <a:off x="0" y="2574758"/>
            <a:ext cx="12701588" cy="25747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a:defPPr>
          </a:lstStyle>
          <a:p>
            <a:pPr algn="ctr"/>
            <a:endParaRPr lang="en-US" sz="6524" dirty="0"/>
          </a:p>
        </p:txBody>
      </p:sp>
      <p:sp>
        <p:nvSpPr>
          <p:cNvPr id="6" name="Rectangle 5">
            <a:extLst>
              <a:ext uri="{FF2B5EF4-FFF2-40B4-BE49-F238E27FC236}">
                <a16:creationId xmlns:a16="http://schemas.microsoft.com/office/drawing/2014/main" id="{A819622C-244E-F349-B043-F380192202EA}"/>
              </a:ext>
            </a:extLst>
          </p:cNvPr>
          <p:cNvSpPr/>
          <p:nvPr/>
        </p:nvSpPr>
        <p:spPr>
          <a:xfrm>
            <a:off x="0" y="0"/>
            <a:ext cx="12701588" cy="257475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nchorCtr="1"/>
          <a:lstStyle>
            <a:defPPr>
              <a:defRPr kern="1200"/>
            </a:defPPr>
          </a:lstStyle>
          <a:p>
            <a:pPr algn="ctr"/>
            <a:endParaRPr lang="en-US" sz="6524"/>
          </a:p>
        </p:txBody>
      </p:sp>
      <p:sp>
        <p:nvSpPr>
          <p:cNvPr id="7" name="Title 11">
            <a:extLst>
              <a:ext uri="{FF2B5EF4-FFF2-40B4-BE49-F238E27FC236}">
                <a16:creationId xmlns:a16="http://schemas.microsoft.com/office/drawing/2014/main" id="{6DB761AF-A6E5-434D-BF8E-19EEC88C9372}"/>
              </a:ext>
            </a:extLst>
          </p:cNvPr>
          <p:cNvSpPr txBox="1"/>
          <p:nvPr/>
        </p:nvSpPr>
        <p:spPr>
          <a:xfrm>
            <a:off x="2093495" y="0"/>
            <a:ext cx="10347158" cy="2574676"/>
          </a:xfrm>
          <a:prstGeom prst="rect">
            <a:avLst/>
          </a:prstGeom>
        </p:spPr>
        <p:txBody>
          <a:bodyPr lIns="96012" tIns="48006" rIns="96012" bIns="48006" anchor="ctr" anchorCtr="0"/>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r"/>
            <a:r>
              <a:rPr lang="en-US" sz="4000" b="1" dirty="0">
                <a:latin typeface="Montserrat SemiBold" pitchFamily="2" charset="77"/>
              </a:rPr>
              <a:t>Research and Development of Joint Language and Graph Embeddings for GES-DISC Search Engine</a:t>
            </a:r>
          </a:p>
        </p:txBody>
      </p:sp>
      <p:sp>
        <p:nvSpPr>
          <p:cNvPr id="9" name="Text Placeholder 16">
            <a:extLst>
              <a:ext uri="{FF2B5EF4-FFF2-40B4-BE49-F238E27FC236}">
                <a16:creationId xmlns:a16="http://schemas.microsoft.com/office/drawing/2014/main" id="{89493B6A-D9DF-444F-868D-D8F9394EFE8D}"/>
              </a:ext>
            </a:extLst>
          </p:cNvPr>
          <p:cNvSpPr txBox="1"/>
          <p:nvPr/>
        </p:nvSpPr>
        <p:spPr>
          <a:xfrm>
            <a:off x="262814" y="2767181"/>
            <a:ext cx="12175959" cy="2189830"/>
          </a:xfrm>
          <a:prstGeom prst="rect">
            <a:avLst/>
          </a:prstGeom>
        </p:spPr>
        <p:txBody>
          <a:bodyPr wrap="square" lIns="96012" tIns="48006" rIns="96012" bIns="48006" anchor="ctr">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000" dirty="0">
                <a:solidFill>
                  <a:schemeClr val="bg1"/>
                </a:solidFill>
                <a:latin typeface="Montserrat" pitchFamily="2" charset="77"/>
                <a:ea typeface="Palatino" pitchFamily="2" charset="77"/>
              </a:rPr>
              <a:t>Xavier Evans</a:t>
            </a:r>
          </a:p>
          <a:p>
            <a:pPr algn="ctr"/>
            <a:r>
              <a:rPr lang="en-US" sz="4000" dirty="0">
                <a:solidFill>
                  <a:schemeClr val="bg1"/>
                </a:solidFill>
                <a:latin typeface="Montserrat" pitchFamily="2" charset="77"/>
                <a:ea typeface="Palatino" pitchFamily="2" charset="77"/>
              </a:rPr>
              <a:t>610.2, Armin Mehrabian</a:t>
            </a:r>
          </a:p>
          <a:p>
            <a:pPr algn="ctr"/>
            <a:r>
              <a:rPr lang="en-US" sz="4000" dirty="0">
                <a:solidFill>
                  <a:schemeClr val="bg1"/>
                </a:solidFill>
                <a:latin typeface="Montserrat" pitchFamily="2" charset="77"/>
                <a:ea typeface="Palatino" pitchFamily="2" charset="77"/>
              </a:rPr>
              <a:t>Greenbelt</a:t>
            </a:r>
          </a:p>
        </p:txBody>
      </p:sp>
      <p:pic>
        <p:nvPicPr>
          <p:cNvPr id="4" name="Picture 3">
            <a:extLst>
              <a:ext uri="{FF2B5EF4-FFF2-40B4-BE49-F238E27FC236}">
                <a16:creationId xmlns:a16="http://schemas.microsoft.com/office/drawing/2014/main" id="{33ECF917-5465-2B4C-A3EC-E10585AD67E3}"/>
              </a:ext>
            </a:extLst>
          </p:cNvPr>
          <p:cNvPicPr>
            <a:picLocks noChangeAspect="1"/>
          </p:cNvPicPr>
          <p:nvPr/>
        </p:nvPicPr>
        <p:blipFill>
          <a:blip r:embed="rId3"/>
          <a:stretch>
            <a:fillRect/>
          </a:stretch>
        </p:blipFill>
        <p:spPr>
          <a:xfrm>
            <a:off x="116557" y="186328"/>
            <a:ext cx="2238416" cy="1848932"/>
          </a:xfrm>
          <a:prstGeom prst="rect">
            <a:avLst/>
          </a:prstGeom>
        </p:spPr>
      </p:pic>
      <p:sp>
        <p:nvSpPr>
          <p:cNvPr id="12" name="Rectangle: Rounded Corners 38">
            <a:extLst>
              <a:ext uri="{FF2B5EF4-FFF2-40B4-BE49-F238E27FC236}">
                <a16:creationId xmlns:a16="http://schemas.microsoft.com/office/drawing/2014/main" id="{538A83CE-BACD-2B46-B8E6-AFEB8E24E4FD}"/>
              </a:ext>
            </a:extLst>
          </p:cNvPr>
          <p:cNvSpPr/>
          <p:nvPr/>
        </p:nvSpPr>
        <p:spPr>
          <a:xfrm>
            <a:off x="109288" y="5527297"/>
            <a:ext cx="6126480" cy="9831175"/>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13" name="TextBox 12">
            <a:extLst>
              <a:ext uri="{FF2B5EF4-FFF2-40B4-BE49-F238E27FC236}">
                <a16:creationId xmlns:a16="http://schemas.microsoft.com/office/drawing/2014/main" id="{6F93214E-D673-F545-BCDC-E84063421D7E}"/>
              </a:ext>
            </a:extLst>
          </p:cNvPr>
          <p:cNvSpPr txBox="1"/>
          <p:nvPr/>
        </p:nvSpPr>
        <p:spPr>
          <a:xfrm>
            <a:off x="262814" y="6604464"/>
            <a:ext cx="5882441" cy="4278094"/>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rPr>
              <a:t>The GES-DISC NLP search engine has been an invaluable resource for connecting scientists to the data sets they need for their work. Up until now, however, the search engine has only utilized natural language data to make recommendations to users. This is an intuitive starting point, yet by limiting ourselves to only using natural language data, we are neglecting the piece of meta-data which is, perhaps, the most essential to understanding how the data sets relate to each other: science keywords. By creating an 8-partite hierarchical graph of keywords and datasets, we can not only connect datasets to their keywords but also connect keywords to other keywords. This complex structure makes clear how all the datasets are related to each other, regardless of whether that relationship is close or </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distant</a:t>
            </a:r>
            <a:r>
              <a:rPr lang="en-US" sz="1600" dirty="0">
                <a:solidFill>
                  <a:schemeClr val="tx1">
                    <a:lumMod val="65000"/>
                    <a:lumOff val="35000"/>
                  </a:schemeClr>
                </a:solidFill>
                <a:latin typeface="Palatino" pitchFamily="2" charset="77"/>
                <a:ea typeface="Palatino" pitchFamily="2" charset="77"/>
              </a:rPr>
              <a:t>. Embedding this structure and incorporating the resulting vector representations in the relevance scoring process can aid in providing users with more relevant results.</a:t>
            </a:r>
          </a:p>
        </p:txBody>
      </p:sp>
      <p:sp>
        <p:nvSpPr>
          <p:cNvPr id="14" name="TextBox 13">
            <a:extLst>
              <a:ext uri="{FF2B5EF4-FFF2-40B4-BE49-F238E27FC236}">
                <a16:creationId xmlns:a16="http://schemas.microsoft.com/office/drawing/2014/main" id="{871B2F32-C7A4-C04A-8C8D-F39439D9D758}"/>
              </a:ext>
            </a:extLst>
          </p:cNvPr>
          <p:cNvSpPr txBox="1"/>
          <p:nvPr/>
        </p:nvSpPr>
        <p:spPr>
          <a:xfrm>
            <a:off x="229604" y="5943648"/>
            <a:ext cx="5588307"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SemiBold" pitchFamily="2" charset="77"/>
              </a:rPr>
              <a:t>Introduction</a:t>
            </a:r>
          </a:p>
        </p:txBody>
      </p:sp>
      <p:sp>
        <p:nvSpPr>
          <p:cNvPr id="15" name="Rectangle: Rounded Corners 41">
            <a:extLst>
              <a:ext uri="{FF2B5EF4-FFF2-40B4-BE49-F238E27FC236}">
                <a16:creationId xmlns:a16="http://schemas.microsoft.com/office/drawing/2014/main" id="{2E71ABE3-402A-AB4E-8793-B6C0FF5EF55E}"/>
              </a:ext>
            </a:extLst>
          </p:cNvPr>
          <p:cNvSpPr/>
          <p:nvPr/>
        </p:nvSpPr>
        <p:spPr>
          <a:xfrm>
            <a:off x="6465820" y="5528672"/>
            <a:ext cx="6126480" cy="9829800"/>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18" name="TextBox 17">
            <a:extLst>
              <a:ext uri="{FF2B5EF4-FFF2-40B4-BE49-F238E27FC236}">
                <a16:creationId xmlns:a16="http://schemas.microsoft.com/office/drawing/2014/main" id="{1EF16052-C908-CE41-9A74-B922943AC59F}"/>
              </a:ext>
            </a:extLst>
          </p:cNvPr>
          <p:cNvSpPr txBox="1"/>
          <p:nvPr/>
        </p:nvSpPr>
        <p:spPr>
          <a:xfrm>
            <a:off x="6556332" y="6604464"/>
            <a:ext cx="5882441" cy="2554545"/>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The following figure is a visualization of a UMAP two-dimensional dimensionality reduction from our original embeddings. Different colors correspond to different terms. If the embedding is effective, we expect similar data sets to be embedded close to each other. Data sets with similar keywords are similar, so we would hope to see clusters of the same color (clusters of datasets with keywords with common superfields); this would show that data sets that have related keywords are, in fact, reflected as being similar in this graph. Consider the following figure (zoomed examples follow the conclusion).</a:t>
            </a:r>
            <a:endParaRPr lang="en-US" sz="2000" dirty="0">
              <a:solidFill>
                <a:schemeClr val="tx1">
                  <a:lumMod val="65000"/>
                  <a:lumOff val="35000"/>
                </a:schemeClr>
              </a:solidFill>
              <a:latin typeface="Palatino" pitchFamily="2" charset="77"/>
              <a:ea typeface="Palatino" pitchFamily="2" charset="77"/>
              <a:cs typeface="Open Sans" panose="020B0606030504020204" pitchFamily="34" charset="0"/>
            </a:endParaRPr>
          </a:p>
        </p:txBody>
      </p:sp>
      <p:sp>
        <p:nvSpPr>
          <p:cNvPr id="19" name="TextBox 18">
            <a:extLst>
              <a:ext uri="{FF2B5EF4-FFF2-40B4-BE49-F238E27FC236}">
                <a16:creationId xmlns:a16="http://schemas.microsoft.com/office/drawing/2014/main" id="{AFB7AFA7-3FFA-7A48-8D10-189A99467F45}"/>
              </a:ext>
            </a:extLst>
          </p:cNvPr>
          <p:cNvSpPr txBox="1"/>
          <p:nvPr/>
        </p:nvSpPr>
        <p:spPr>
          <a:xfrm>
            <a:off x="6556332" y="5943648"/>
            <a:ext cx="5588307"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SemiBold" pitchFamily="2" charset="77"/>
              </a:rPr>
              <a:t>Results</a:t>
            </a:r>
          </a:p>
        </p:txBody>
      </p:sp>
      <p:pic>
        <p:nvPicPr>
          <p:cNvPr id="8" name="Picture 7" descr="Chart, scatter chart&#10;&#10;Description automatically generated">
            <a:extLst>
              <a:ext uri="{FF2B5EF4-FFF2-40B4-BE49-F238E27FC236}">
                <a16:creationId xmlns:a16="http://schemas.microsoft.com/office/drawing/2014/main" id="{C006BAA8-AB54-A6FC-F258-581EEC8207DF}"/>
              </a:ext>
            </a:extLst>
          </p:cNvPr>
          <p:cNvPicPr>
            <a:picLocks noChangeAspect="1"/>
          </p:cNvPicPr>
          <p:nvPr/>
        </p:nvPicPr>
        <p:blipFill>
          <a:blip r:embed="rId4"/>
          <a:stretch>
            <a:fillRect/>
          </a:stretch>
        </p:blipFill>
        <p:spPr>
          <a:xfrm>
            <a:off x="6623437" y="9358160"/>
            <a:ext cx="5815332" cy="3599734"/>
          </a:xfrm>
          <a:prstGeom prst="rect">
            <a:avLst/>
          </a:prstGeom>
        </p:spPr>
      </p:pic>
      <p:sp>
        <p:nvSpPr>
          <p:cNvPr id="10" name="TextBox 9">
            <a:extLst>
              <a:ext uri="{FF2B5EF4-FFF2-40B4-BE49-F238E27FC236}">
                <a16:creationId xmlns:a16="http://schemas.microsoft.com/office/drawing/2014/main" id="{1D842591-4809-7C2F-8C36-FE1F8FBDD71F}"/>
              </a:ext>
            </a:extLst>
          </p:cNvPr>
          <p:cNvSpPr txBox="1"/>
          <p:nvPr/>
        </p:nvSpPr>
        <p:spPr>
          <a:xfrm>
            <a:off x="6556328" y="13157045"/>
            <a:ext cx="5882441" cy="1569660"/>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There are clusters of data sets that share terms in the same locations. This indicates that data sets that we would expect to be similar are, in fact, considered to be similar by the embeddings that our model has learned. This is a promising result, and these graph embeddings can be very helpful in recommending similar data sets to users.</a:t>
            </a:r>
          </a:p>
        </p:txBody>
      </p:sp>
      <p:sp>
        <p:nvSpPr>
          <p:cNvPr id="2" name="TextBox 1">
            <a:extLst>
              <a:ext uri="{FF2B5EF4-FFF2-40B4-BE49-F238E27FC236}">
                <a16:creationId xmlns:a16="http://schemas.microsoft.com/office/drawing/2014/main" id="{5EBC91C1-8329-C3D3-9966-7D21431DA25F}"/>
              </a:ext>
            </a:extLst>
          </p:cNvPr>
          <p:cNvSpPr txBox="1"/>
          <p:nvPr/>
        </p:nvSpPr>
        <p:spPr>
          <a:xfrm>
            <a:off x="262814" y="11081709"/>
            <a:ext cx="5882441" cy="3293209"/>
          </a:xfrm>
          <a:prstGeom prst="rect">
            <a:avLst/>
          </a:prstGeom>
          <a:noFill/>
        </p:spPr>
        <p:txBody>
          <a:bodyPr wrap="square" rtlCol="0">
            <a:spAutoFit/>
          </a:bodyPr>
          <a:lstStyle/>
          <a:p>
            <a:r>
              <a:rPr lang="en-US" sz="1600" dirty="0">
                <a:solidFill>
                  <a:schemeClr val="tx1">
                    <a:lumMod val="65000"/>
                    <a:lumOff val="35000"/>
                  </a:schemeClr>
                </a:solidFill>
                <a:latin typeface="Palatino" pitchFamily="2" charset="77"/>
                <a:ea typeface="Palatino" pitchFamily="2" charset="77"/>
              </a:rPr>
              <a:t>Each data set has one or more science keywords, and some of these are common among multiple data sets. Naturally, we would imagine that data sets with similar sets of keywords would be more similar and, thus, should be recommended to the user in the same instances. Yet, if we naively connect datasets to keywords to create a bipartite graph, similarities will only be detected when data sets' keywords are identical; related but not identical keywords will not be considered related at all unless we structure the keywords in a </a:t>
            </a:r>
            <a:r>
              <a:rPr lang="en-US" sz="1600" i="1" dirty="0">
                <a:solidFill>
                  <a:schemeClr val="tx1">
                    <a:lumMod val="65000"/>
                    <a:lumOff val="35000"/>
                  </a:schemeClr>
                </a:solidFill>
                <a:latin typeface="Palatino" pitchFamily="2" charset="77"/>
                <a:ea typeface="Palatino" pitchFamily="2" charset="77"/>
              </a:rPr>
              <a:t>k</a:t>
            </a:r>
            <a:r>
              <a:rPr lang="en-US" sz="1600" dirty="0">
                <a:solidFill>
                  <a:schemeClr val="tx1">
                    <a:lumMod val="65000"/>
                    <a:lumOff val="35000"/>
                  </a:schemeClr>
                </a:solidFill>
                <a:latin typeface="Palatino" pitchFamily="2" charset="77"/>
                <a:ea typeface="Palatino" pitchFamily="2" charset="77"/>
              </a:rPr>
              <a:t>-partite structure with </a:t>
            </a:r>
            <a:r>
              <a:rPr lang="en-US" sz="1600" i="1" dirty="0">
                <a:solidFill>
                  <a:schemeClr val="tx1">
                    <a:lumMod val="65000"/>
                    <a:lumOff val="35000"/>
                  </a:schemeClr>
                </a:solidFill>
                <a:latin typeface="Palatino" pitchFamily="2" charset="77"/>
                <a:ea typeface="Palatino" pitchFamily="2" charset="77"/>
              </a:rPr>
              <a:t>k </a:t>
            </a:r>
            <a:r>
              <a:rPr lang="en-US" sz="1600" dirty="0">
                <a:solidFill>
                  <a:schemeClr val="tx1">
                    <a:lumMod val="65000"/>
                    <a:lumOff val="35000"/>
                  </a:schemeClr>
                </a:solidFill>
                <a:latin typeface="Palatino" pitchFamily="2" charset="77"/>
                <a:ea typeface="Palatino" pitchFamily="2" charset="77"/>
              </a:rPr>
              <a:t>&gt; 2. By incorporating the relationships between science keywords into a graph structure, we no longer neglect these indirect yet meaningful relationships which influence the recommendations.</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204359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70">
            <a:extLst>
              <a:ext uri="{FF2B5EF4-FFF2-40B4-BE49-F238E27FC236}">
                <a16:creationId xmlns:a16="http://schemas.microsoft.com/office/drawing/2014/main" id="{8C4DBB7B-C45D-D248-AB6D-E20DF80D7DF8}"/>
              </a:ext>
            </a:extLst>
          </p:cNvPr>
          <p:cNvSpPr/>
          <p:nvPr/>
        </p:nvSpPr>
        <p:spPr>
          <a:xfrm>
            <a:off x="6448108" y="10271062"/>
            <a:ext cx="6126480" cy="5019738"/>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 name="Rectangle: Rounded Corners 44">
            <a:extLst>
              <a:ext uri="{FF2B5EF4-FFF2-40B4-BE49-F238E27FC236}">
                <a16:creationId xmlns:a16="http://schemas.microsoft.com/office/drawing/2014/main" id="{373259F9-3E86-C341-B9F3-48F8E749ECAD}"/>
              </a:ext>
            </a:extLst>
          </p:cNvPr>
          <p:cNvSpPr/>
          <p:nvPr/>
        </p:nvSpPr>
        <p:spPr>
          <a:xfrm>
            <a:off x="6448110" y="208054"/>
            <a:ext cx="6126480" cy="9865261"/>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8" name="Rectangle: Rounded Corners 42">
            <a:extLst>
              <a:ext uri="{FF2B5EF4-FFF2-40B4-BE49-F238E27FC236}">
                <a16:creationId xmlns:a16="http://schemas.microsoft.com/office/drawing/2014/main" id="{46369C69-A8D4-0442-9C1E-C343526E8E77}"/>
              </a:ext>
            </a:extLst>
          </p:cNvPr>
          <p:cNvSpPr/>
          <p:nvPr/>
        </p:nvSpPr>
        <p:spPr>
          <a:xfrm>
            <a:off x="127000" y="208054"/>
            <a:ext cx="6126480" cy="15082746"/>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11" name="TextBox 10">
            <a:extLst>
              <a:ext uri="{FF2B5EF4-FFF2-40B4-BE49-F238E27FC236}">
                <a16:creationId xmlns:a16="http://schemas.microsoft.com/office/drawing/2014/main" id="{F41F181C-2373-2B42-B2E7-3BF3A7F90685}"/>
              </a:ext>
            </a:extLst>
          </p:cNvPr>
          <p:cNvSpPr txBox="1"/>
          <p:nvPr/>
        </p:nvSpPr>
        <p:spPr>
          <a:xfrm>
            <a:off x="249019" y="945091"/>
            <a:ext cx="5882441" cy="1569660"/>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The graph devised to represent the relationship between datasets available in the GES-DISC search engine is 8-partite in nature and has heterogeneous nodes. There are seven node types corresponding to the seven types of keywords and one node type for datasets. The hierarchy of keywords from the most general to the most specific is as follows.</a:t>
            </a:r>
          </a:p>
        </p:txBody>
      </p:sp>
      <p:sp>
        <p:nvSpPr>
          <p:cNvPr id="12" name="TextBox 11">
            <a:extLst>
              <a:ext uri="{FF2B5EF4-FFF2-40B4-BE49-F238E27FC236}">
                <a16:creationId xmlns:a16="http://schemas.microsoft.com/office/drawing/2014/main" id="{D941A11B-C225-6241-B903-D2947CF2F97D}"/>
              </a:ext>
            </a:extLst>
          </p:cNvPr>
          <p:cNvSpPr txBox="1"/>
          <p:nvPr/>
        </p:nvSpPr>
        <p:spPr>
          <a:xfrm>
            <a:off x="246210" y="345740"/>
            <a:ext cx="5588307"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SemiBold" pitchFamily="2" charset="77"/>
              </a:rPr>
              <a:t>Methodology</a:t>
            </a:r>
          </a:p>
        </p:txBody>
      </p:sp>
      <p:sp>
        <p:nvSpPr>
          <p:cNvPr id="13" name="TextBox 12">
            <a:extLst>
              <a:ext uri="{FF2B5EF4-FFF2-40B4-BE49-F238E27FC236}">
                <a16:creationId xmlns:a16="http://schemas.microsoft.com/office/drawing/2014/main" id="{C0D2EF4E-05AB-304A-BDC6-79DEA562F5E0}"/>
              </a:ext>
            </a:extLst>
          </p:cNvPr>
          <p:cNvSpPr txBox="1"/>
          <p:nvPr/>
        </p:nvSpPr>
        <p:spPr>
          <a:xfrm>
            <a:off x="6572938" y="945091"/>
            <a:ext cx="5882441" cy="2062103"/>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By only relying on natural language data, the GES-DISC search engine was not capitalizing on all available information. There is rich information to be extracted from the highly structured nature of data sets and their keywords. By representing the structure as a graph and applying machine learning techniques to this graph, we can better learn how these data sets relate to each other, including more distantly related ones (an impossible task before).</a:t>
            </a:r>
          </a:p>
        </p:txBody>
      </p:sp>
      <p:sp>
        <p:nvSpPr>
          <p:cNvPr id="14" name="TextBox 13">
            <a:extLst>
              <a:ext uri="{FF2B5EF4-FFF2-40B4-BE49-F238E27FC236}">
                <a16:creationId xmlns:a16="http://schemas.microsoft.com/office/drawing/2014/main" id="{13D3CA9A-C903-A643-A9B3-A354F1D633E0}"/>
              </a:ext>
            </a:extLst>
          </p:cNvPr>
          <p:cNvSpPr txBox="1"/>
          <p:nvPr/>
        </p:nvSpPr>
        <p:spPr>
          <a:xfrm>
            <a:off x="6572938" y="345740"/>
            <a:ext cx="5588307"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SemiBold" pitchFamily="2" charset="77"/>
              </a:rPr>
              <a:t>Conclusion</a:t>
            </a:r>
          </a:p>
        </p:txBody>
      </p:sp>
      <p:sp>
        <p:nvSpPr>
          <p:cNvPr id="15" name="TextBox 14">
            <a:extLst>
              <a:ext uri="{FF2B5EF4-FFF2-40B4-BE49-F238E27FC236}">
                <a16:creationId xmlns:a16="http://schemas.microsoft.com/office/drawing/2014/main" id="{B402DDFC-EE7C-674A-8689-6C0C373EB2E0}"/>
              </a:ext>
            </a:extLst>
          </p:cNvPr>
          <p:cNvSpPr txBox="1"/>
          <p:nvPr/>
        </p:nvSpPr>
        <p:spPr>
          <a:xfrm>
            <a:off x="6570127" y="11010907"/>
            <a:ext cx="5882441" cy="3539430"/>
          </a:xfrm>
          <a:prstGeom prst="rect">
            <a:avLst/>
          </a:prstGeom>
          <a:noFill/>
        </p:spPr>
        <p:txBody>
          <a:bodyPr wrap="square" rtlCol="0">
            <a:spAutoFit/>
          </a:bodyPr>
          <a:lstStyle>
            <a:defPPr>
              <a:defRPr kern="1200"/>
            </a:defPPr>
          </a:lstStyle>
          <a:p>
            <a:pPr marL="457200" indent="-457200"/>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Cohen, E. (2018, April 23). Node2vec: Embeddings for graph data. Medium. Retrieved August 2, 2022, from https://</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towardsdatascience.com</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/node2vec-embeddings-for-graph-data-32a866340fef </a:t>
            </a:r>
          </a:p>
          <a:p>
            <a:pPr marL="457200" indent="-457200"/>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Hamilton, W. L., Ying, R., &amp;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Leskovec</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J. (2017). Inductive Representation Learning on Large Graphs.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arXiv</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https://</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doi.org</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/10.48550/ARXIV.1706.02216</a:t>
            </a:r>
          </a:p>
          <a:p>
            <a:pPr marL="457200" indent="-457200"/>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Long, Bo &amp; Wu,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Xiaoyun</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&amp; Zhang,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Zhongfei</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&amp; Yu, Philip. (2006). Unsupervised learning on K-partite graphs. Proc. SIGKDD 2006. 317-326. 10.1145/1150402.1150439. </a:t>
            </a:r>
          </a:p>
          <a:p>
            <a:pPr marL="457200" indent="-457200"/>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Maklin</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C. (2019, July 21). TF IDF | TFIDF Python example. Medium. Retrieved July 28, 2022, from https://</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towardsdatascience.com</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/natural-language-processing-feature-engineering-using-tf-idf-e8b9d00e7e76 </a:t>
            </a:r>
          </a:p>
        </p:txBody>
      </p:sp>
      <p:sp>
        <p:nvSpPr>
          <p:cNvPr id="16" name="TextBox 15">
            <a:extLst>
              <a:ext uri="{FF2B5EF4-FFF2-40B4-BE49-F238E27FC236}">
                <a16:creationId xmlns:a16="http://schemas.microsoft.com/office/drawing/2014/main" id="{C6021032-C978-004B-875C-F97A3CAD7C31}"/>
              </a:ext>
            </a:extLst>
          </p:cNvPr>
          <p:cNvSpPr txBox="1"/>
          <p:nvPr/>
        </p:nvSpPr>
        <p:spPr>
          <a:xfrm>
            <a:off x="6572938" y="10410152"/>
            <a:ext cx="5588307"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SemiBold" pitchFamily="2" charset="77"/>
              </a:rPr>
              <a:t>Acknowledgments</a:t>
            </a:r>
          </a:p>
        </p:txBody>
      </p:sp>
      <p:sp>
        <p:nvSpPr>
          <p:cNvPr id="3" name="TextBox 2">
            <a:extLst>
              <a:ext uri="{FF2B5EF4-FFF2-40B4-BE49-F238E27FC236}">
                <a16:creationId xmlns:a16="http://schemas.microsoft.com/office/drawing/2014/main" id="{C570B767-D226-355D-867D-2A84C56C58EA}"/>
              </a:ext>
            </a:extLst>
          </p:cNvPr>
          <p:cNvSpPr txBox="1"/>
          <p:nvPr/>
        </p:nvSpPr>
        <p:spPr>
          <a:xfrm>
            <a:off x="246204" y="3661638"/>
            <a:ext cx="5882441" cy="1815882"/>
          </a:xfrm>
          <a:prstGeom prst="rect">
            <a:avLst/>
          </a:prstGeom>
          <a:noFill/>
        </p:spPr>
        <p:txBody>
          <a:bodyPr wrap="square" rtlCol="0">
            <a:spAutoFit/>
          </a:bodyPr>
          <a:lstStyle>
            <a:defPPr>
              <a:defRPr kern="1200"/>
            </a:defPPr>
          </a:lstStyle>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1. Category</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2. Topic</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3. Term</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4. VariableLevel1, VariableLevel2, DetailedVariable, </a:t>
            </a:r>
            <a:r>
              <a:rPr lang="en-US" sz="1400" i="1" dirty="0">
                <a:solidFill>
                  <a:schemeClr val="tx1">
                    <a:lumMod val="65000"/>
                    <a:lumOff val="35000"/>
                  </a:schemeClr>
                </a:solidFill>
                <a:latin typeface="Palatino" pitchFamily="2" charset="77"/>
                <a:ea typeface="Palatino" pitchFamily="2" charset="77"/>
                <a:cs typeface="Open Sans" panose="020B0606030504020204" pitchFamily="34" charset="0"/>
              </a:rPr>
              <a:t>Dataset</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5. VariableLevel2, VariableLevel3, DetailedVariable, </a:t>
            </a:r>
            <a:r>
              <a:rPr lang="en-US" sz="1400" i="1" dirty="0">
                <a:solidFill>
                  <a:schemeClr val="tx1">
                    <a:lumMod val="65000"/>
                    <a:lumOff val="35000"/>
                  </a:schemeClr>
                </a:solidFill>
                <a:latin typeface="Palatino" pitchFamily="2" charset="77"/>
                <a:ea typeface="Palatino" pitchFamily="2" charset="77"/>
                <a:cs typeface="Open Sans" panose="020B0606030504020204" pitchFamily="34" charset="0"/>
              </a:rPr>
              <a:t>Dataset</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6. VariableLevel3, DetailedVariable, </a:t>
            </a:r>
            <a:r>
              <a:rPr lang="en-US" sz="1400" i="1" dirty="0">
                <a:solidFill>
                  <a:schemeClr val="tx1">
                    <a:lumMod val="65000"/>
                    <a:lumOff val="35000"/>
                  </a:schemeClr>
                </a:solidFill>
                <a:latin typeface="Palatino" pitchFamily="2" charset="77"/>
                <a:ea typeface="Palatino" pitchFamily="2" charset="77"/>
                <a:cs typeface="Open Sans" panose="020B0606030504020204" pitchFamily="34" charset="0"/>
              </a:rPr>
              <a:t>Dataset</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7. DetailedVariable, </a:t>
            </a:r>
            <a:r>
              <a:rPr lang="en-US" sz="1400" i="1" dirty="0">
                <a:solidFill>
                  <a:schemeClr val="tx1">
                    <a:lumMod val="65000"/>
                    <a:lumOff val="35000"/>
                  </a:schemeClr>
                </a:solidFill>
                <a:latin typeface="Palatino" pitchFamily="2" charset="77"/>
                <a:ea typeface="Palatino" pitchFamily="2" charset="77"/>
                <a:cs typeface="Open Sans" panose="020B0606030504020204" pitchFamily="34" charset="0"/>
              </a:rPr>
              <a:t>Dataset</a:t>
            </a:r>
          </a:p>
          <a:p>
            <a:r>
              <a:rPr lang="en-US" sz="1400" dirty="0">
                <a:solidFill>
                  <a:schemeClr val="tx1">
                    <a:lumMod val="65000"/>
                    <a:lumOff val="35000"/>
                  </a:schemeClr>
                </a:solidFill>
                <a:latin typeface="Palatino" pitchFamily="2" charset="77"/>
                <a:ea typeface="Palatino" pitchFamily="2" charset="77"/>
                <a:cs typeface="Open Sans" panose="020B0606030504020204" pitchFamily="34" charset="0"/>
              </a:rPr>
              <a:t>8. Dataset</a:t>
            </a:r>
          </a:p>
        </p:txBody>
      </p:sp>
      <p:sp>
        <p:nvSpPr>
          <p:cNvPr id="4" name="TextBox 3">
            <a:extLst>
              <a:ext uri="{FF2B5EF4-FFF2-40B4-BE49-F238E27FC236}">
                <a16:creationId xmlns:a16="http://schemas.microsoft.com/office/drawing/2014/main" id="{44A4300E-62BA-8254-DDCC-871F729C0146}"/>
              </a:ext>
            </a:extLst>
          </p:cNvPr>
          <p:cNvSpPr txBox="1"/>
          <p:nvPr/>
        </p:nvSpPr>
        <p:spPr>
          <a:xfrm>
            <a:off x="246205" y="2980066"/>
            <a:ext cx="5882441" cy="584775"/>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The partitions of the 8-partite graph can contain certain types of nodes as detailed below.</a:t>
            </a:r>
          </a:p>
        </p:txBody>
      </p:sp>
      <p:sp>
        <p:nvSpPr>
          <p:cNvPr id="6" name="TextBox 5">
            <a:extLst>
              <a:ext uri="{FF2B5EF4-FFF2-40B4-BE49-F238E27FC236}">
                <a16:creationId xmlns:a16="http://schemas.microsoft.com/office/drawing/2014/main" id="{8E8ABC02-3915-5AE4-9607-456347F59FD1}"/>
              </a:ext>
            </a:extLst>
          </p:cNvPr>
          <p:cNvSpPr txBox="1"/>
          <p:nvPr/>
        </p:nvSpPr>
        <p:spPr>
          <a:xfrm>
            <a:off x="246206" y="2652437"/>
            <a:ext cx="5882441" cy="230832"/>
          </a:xfrm>
          <a:prstGeom prst="rect">
            <a:avLst/>
          </a:prstGeom>
          <a:noFill/>
        </p:spPr>
        <p:txBody>
          <a:bodyPr wrap="square" rtlCol="0">
            <a:spAutoFit/>
          </a:bodyPr>
          <a:lstStyle>
            <a:defPPr>
              <a:defRPr kern="1200"/>
            </a:defPPr>
          </a:lstStyle>
          <a:p>
            <a:pPr algn="ctr"/>
            <a:r>
              <a:rPr lang="en-US" sz="900" dirty="0">
                <a:solidFill>
                  <a:schemeClr val="tx1">
                    <a:lumMod val="65000"/>
                    <a:lumOff val="35000"/>
                  </a:schemeClr>
                </a:solidFill>
                <a:latin typeface="Palatino" pitchFamily="2" charset="77"/>
                <a:ea typeface="Palatino" pitchFamily="2" charset="77"/>
                <a:cs typeface="Open Sans" panose="020B0606030504020204" pitchFamily="34" charset="0"/>
              </a:rPr>
              <a:t>Category → Topic → Term → VariableLevel1 → VariableLevel2 → VariableLevel3 → DetailedVariable*</a:t>
            </a:r>
          </a:p>
        </p:txBody>
      </p:sp>
      <p:sp>
        <p:nvSpPr>
          <p:cNvPr id="7" name="TextBox 6">
            <a:extLst>
              <a:ext uri="{FF2B5EF4-FFF2-40B4-BE49-F238E27FC236}">
                <a16:creationId xmlns:a16="http://schemas.microsoft.com/office/drawing/2014/main" id="{AB65D865-D0C6-51DD-2666-F7CF38689DB6}"/>
              </a:ext>
            </a:extLst>
          </p:cNvPr>
          <p:cNvSpPr txBox="1"/>
          <p:nvPr/>
        </p:nvSpPr>
        <p:spPr>
          <a:xfrm>
            <a:off x="246203" y="5613919"/>
            <a:ext cx="5882441" cy="4278094"/>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This graph structure is far from homogeneous, but we can simplify it by neglecting the distinctions between keyword classes; in doing so, we lose potentially valuable information about how the type of the keyword interfaces with the structure of the graph. Yet, these minuscule distinctions likely have an effect negligible enough to be outweighed by the increase in intuitiveness and performance afforded by a more homogeneous graph. Then, there are two node types: keyword and dataset. To create a truly homogeneous graph, we treat keyword nodes as dataset nodes that function as an agglomeration of all descendent dataset nodes. This is the only way to determine node features for the keyword nodes which, themselves, have no substantial intrinsic natural language data on which to base the features; by agglomerating, we only need to rely on the features of descendent datasets and recursively do this from the leaves of the 8-partite hierarchical graph to the root keyword ‘Earth Science.’</a:t>
            </a:r>
          </a:p>
        </p:txBody>
      </p:sp>
      <p:sp>
        <p:nvSpPr>
          <p:cNvPr id="9" name="TextBox 8">
            <a:extLst>
              <a:ext uri="{FF2B5EF4-FFF2-40B4-BE49-F238E27FC236}">
                <a16:creationId xmlns:a16="http://schemas.microsoft.com/office/drawing/2014/main" id="{74DC2C8E-B2F5-E147-AC98-6AF825844871}"/>
              </a:ext>
            </a:extLst>
          </p:cNvPr>
          <p:cNvSpPr txBox="1"/>
          <p:nvPr/>
        </p:nvSpPr>
        <p:spPr>
          <a:xfrm>
            <a:off x="246206" y="14798950"/>
            <a:ext cx="5882441" cy="400110"/>
          </a:xfrm>
          <a:prstGeom prst="rect">
            <a:avLst/>
          </a:prstGeom>
          <a:noFill/>
        </p:spPr>
        <p:txBody>
          <a:bodyPr wrap="square" rtlCol="0">
            <a:spAutoFit/>
          </a:bodyPr>
          <a:lstStyle>
            <a:defPPr>
              <a:defRPr kern="1200"/>
            </a:defPPr>
          </a:lstStyle>
          <a:p>
            <a:r>
              <a:rPr lang="en-US" sz="1000" i="1" dirty="0">
                <a:solidFill>
                  <a:schemeClr val="tx1">
                    <a:lumMod val="65000"/>
                    <a:lumOff val="35000"/>
                  </a:schemeClr>
                </a:solidFill>
                <a:latin typeface="Palatino" pitchFamily="2" charset="77"/>
                <a:ea typeface="Palatino" pitchFamily="2" charset="77"/>
                <a:cs typeface="Open Sans" panose="020B0606030504020204" pitchFamily="34" charset="0"/>
              </a:rPr>
              <a:t>* </a:t>
            </a:r>
            <a:r>
              <a:rPr lang="en-US" sz="1000" i="1" dirty="0" err="1">
                <a:solidFill>
                  <a:schemeClr val="tx1">
                    <a:lumMod val="65000"/>
                    <a:lumOff val="35000"/>
                  </a:schemeClr>
                </a:solidFill>
                <a:latin typeface="Palatino" pitchFamily="2" charset="77"/>
                <a:ea typeface="Palatino" pitchFamily="2" charset="77"/>
                <a:cs typeface="Open Sans" panose="020B0606030504020204" pitchFamily="34" charset="0"/>
              </a:rPr>
              <a:t>DetailedVariables</a:t>
            </a:r>
            <a:r>
              <a:rPr lang="en-US" sz="1000" i="1" dirty="0">
                <a:solidFill>
                  <a:schemeClr val="tx1">
                    <a:lumMod val="65000"/>
                    <a:lumOff val="35000"/>
                  </a:schemeClr>
                </a:solidFill>
                <a:latin typeface="Palatino" pitchFamily="2" charset="77"/>
                <a:ea typeface="Palatino" pitchFamily="2" charset="77"/>
                <a:cs typeface="Open Sans" panose="020B0606030504020204" pitchFamily="34" charset="0"/>
              </a:rPr>
              <a:t> can be subfields of not only VariableLevel3s but also Terms–VariableLevel2s. It was only placed last for neatness.</a:t>
            </a:r>
          </a:p>
        </p:txBody>
      </p:sp>
      <p:sp>
        <p:nvSpPr>
          <p:cNvPr id="10" name="TextBox 9">
            <a:extLst>
              <a:ext uri="{FF2B5EF4-FFF2-40B4-BE49-F238E27FC236}">
                <a16:creationId xmlns:a16="http://schemas.microsoft.com/office/drawing/2014/main" id="{A262EA18-D836-269C-C48E-1418D1F13284}"/>
              </a:ext>
            </a:extLst>
          </p:cNvPr>
          <p:cNvSpPr txBox="1"/>
          <p:nvPr/>
        </p:nvSpPr>
        <p:spPr>
          <a:xfrm>
            <a:off x="246202" y="10028412"/>
            <a:ext cx="5882441" cy="4278094"/>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We fix dataset node features as the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tf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idf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scores for all words in the vocabulary of all dataset abstracts for each dataset. As there are 6399 tokens in this vocabulary, each dataset has 6399-dimensional node features. Each keyword node’s features are calculated as the average of the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tf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idf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scores of all descendent datasets. This circumvents the issue of keyword nodes lacking natural language data, and it is reasonable given that we would expect a keyword node’s features to be the exact middle ground of all its descendent datasets. Considering the keyword ‘Earth Science,’ since it is the root of the graph, it has dominion over the natural language data for all datasets; the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tf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idf</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scores should, thus, be calculated from all this data, and taking the average achieves this. With keyword nodes that have cleverly-determined node features that stand in congruence to those of dataset nodes, we now have a homogeneous graph that can embedded using Stanford’s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GraphSAGE</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and the </a:t>
            </a:r>
            <a:r>
              <a:rPr lang="en-US" sz="1600" dirty="0" err="1">
                <a:solidFill>
                  <a:schemeClr val="tx1">
                    <a:lumMod val="65000"/>
                    <a:lumOff val="35000"/>
                  </a:schemeClr>
                </a:solidFill>
                <a:latin typeface="Palatino" pitchFamily="2" charset="77"/>
                <a:ea typeface="Palatino" pitchFamily="2" charset="77"/>
                <a:cs typeface="Open Sans" panose="020B0606030504020204" pitchFamily="34" charset="0"/>
              </a:rPr>
              <a:t>PyTorch</a:t>
            </a:r>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 Geometric Python library.</a:t>
            </a:r>
          </a:p>
        </p:txBody>
      </p:sp>
      <p:sp>
        <p:nvSpPr>
          <p:cNvPr id="17" name="TextBox 16">
            <a:extLst>
              <a:ext uri="{FF2B5EF4-FFF2-40B4-BE49-F238E27FC236}">
                <a16:creationId xmlns:a16="http://schemas.microsoft.com/office/drawing/2014/main" id="{D177318C-6528-CCF5-A966-EE8D1D85A560}"/>
              </a:ext>
            </a:extLst>
          </p:cNvPr>
          <p:cNvSpPr txBox="1"/>
          <p:nvPr/>
        </p:nvSpPr>
        <p:spPr>
          <a:xfrm>
            <a:off x="6570126" y="3204941"/>
            <a:ext cx="5882441" cy="2062103"/>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These insights can be used in tandem with the natural language processing techniques already in use. We use natural language processing to place the user’s query in the embedding space. Then, we can easily recommend the closest datasets using vector distance metrics, leveraging the best that natural language and graph machine learning have to offer.</a:t>
            </a:r>
          </a:p>
          <a:p>
            <a:r>
              <a:rPr lang="en-US" sz="1600" dirty="0">
                <a:solidFill>
                  <a:schemeClr val="tx1">
                    <a:lumMod val="65000"/>
                    <a:lumOff val="35000"/>
                  </a:schemeClr>
                </a:solidFill>
                <a:latin typeface="Palatino" pitchFamily="2" charset="77"/>
                <a:ea typeface="Palatino" pitchFamily="2" charset="77"/>
                <a:cs typeface="Open Sans" panose="020B0606030504020204" pitchFamily="34" charset="0"/>
              </a:rPr>
              <a:t>This model can prove more effective for producing more relevant user recommendations.</a:t>
            </a:r>
          </a:p>
        </p:txBody>
      </p:sp>
      <p:pic>
        <p:nvPicPr>
          <p:cNvPr id="19" name="Picture 18" descr="Chart, scatter chart&#10;&#10;Description automatically generated">
            <a:extLst>
              <a:ext uri="{FF2B5EF4-FFF2-40B4-BE49-F238E27FC236}">
                <a16:creationId xmlns:a16="http://schemas.microsoft.com/office/drawing/2014/main" id="{9DCA9C33-ACD1-D0AA-1722-20D0F51863E9}"/>
              </a:ext>
            </a:extLst>
          </p:cNvPr>
          <p:cNvPicPr>
            <a:picLocks noChangeAspect="1"/>
          </p:cNvPicPr>
          <p:nvPr/>
        </p:nvPicPr>
        <p:blipFill rotWithShape="1">
          <a:blip r:embed="rId2"/>
          <a:srcRect r="-2346"/>
          <a:stretch/>
        </p:blipFill>
        <p:spPr>
          <a:xfrm>
            <a:off x="6570125" y="5404729"/>
            <a:ext cx="3104581" cy="1933131"/>
          </a:xfrm>
          <a:prstGeom prst="rect">
            <a:avLst/>
          </a:prstGeom>
        </p:spPr>
      </p:pic>
      <p:pic>
        <p:nvPicPr>
          <p:cNvPr id="21" name="Picture 20" descr="Chart, scatter chart&#10;&#10;Description automatically generated">
            <a:extLst>
              <a:ext uri="{FF2B5EF4-FFF2-40B4-BE49-F238E27FC236}">
                <a16:creationId xmlns:a16="http://schemas.microsoft.com/office/drawing/2014/main" id="{F7A4CF9B-CB7B-B4FE-E512-A41D2745333D}"/>
              </a:ext>
            </a:extLst>
          </p:cNvPr>
          <p:cNvPicPr>
            <a:picLocks noChangeAspect="1"/>
          </p:cNvPicPr>
          <p:nvPr/>
        </p:nvPicPr>
        <p:blipFill rotWithShape="1">
          <a:blip r:embed="rId3"/>
          <a:srcRect l="4392"/>
          <a:stretch/>
        </p:blipFill>
        <p:spPr>
          <a:xfrm>
            <a:off x="9796721" y="5404729"/>
            <a:ext cx="2655846" cy="1933131"/>
          </a:xfrm>
          <a:prstGeom prst="rect">
            <a:avLst/>
          </a:prstGeom>
        </p:spPr>
      </p:pic>
      <p:pic>
        <p:nvPicPr>
          <p:cNvPr id="23" name="Picture 22" descr="Chart, scatter chart&#10;&#10;Description automatically generated">
            <a:extLst>
              <a:ext uri="{FF2B5EF4-FFF2-40B4-BE49-F238E27FC236}">
                <a16:creationId xmlns:a16="http://schemas.microsoft.com/office/drawing/2014/main" id="{65AD112D-DD4D-0709-101B-ED394CCF6FEA}"/>
              </a:ext>
            </a:extLst>
          </p:cNvPr>
          <p:cNvPicPr>
            <a:picLocks noChangeAspect="1"/>
          </p:cNvPicPr>
          <p:nvPr/>
        </p:nvPicPr>
        <p:blipFill>
          <a:blip r:embed="rId4"/>
          <a:stretch>
            <a:fillRect/>
          </a:stretch>
        </p:blipFill>
        <p:spPr>
          <a:xfrm>
            <a:off x="6570125" y="7535607"/>
            <a:ext cx="5884504" cy="2328761"/>
          </a:xfrm>
          <a:prstGeom prst="rect">
            <a:avLst/>
          </a:prstGeom>
        </p:spPr>
      </p:pic>
    </p:spTree>
    <p:extLst>
      <p:ext uri="{BB962C8B-B14F-4D97-AF65-F5344CB8AC3E}">
        <p14:creationId xmlns:p14="http://schemas.microsoft.com/office/powerpoint/2010/main" val="2348846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000 px wide Presentation" id="{8CBB1BAF-EB23-674D-AC22-9A2E0BEFCA26}" vid="{5E7A68E2-A0F5-C94E-AA17-BDAE7AB80B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5050E1D9E10940A062E3982E8B786E" ma:contentTypeVersion="7" ma:contentTypeDescription="Create a new document." ma:contentTypeScope="" ma:versionID="19c9637cf7e028138e51275983947530">
  <xsd:schema xmlns:xsd="http://www.w3.org/2001/XMLSchema" xmlns:xs="http://www.w3.org/2001/XMLSchema" xmlns:p="http://schemas.microsoft.com/office/2006/metadata/properties" xmlns:ns2="fd29e81f-e648-4863-9b14-04ff579b81c5" targetNamespace="http://schemas.microsoft.com/office/2006/metadata/properties" ma:root="true" ma:fieldsID="6ea88f1ecd67d9a03a2059a05d76e4c0" ns2:_="">
    <xsd:import namespace="fd29e81f-e648-4863-9b14-04ff579b81c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9e81f-e648-4863-9b14-04ff579b81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2AFFB7-EE09-4B41-9AB1-1ACA4F5A8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9e81f-e648-4863-9b14-04ff579b81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11FED-BCC7-447B-9F9D-F119876267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12765</TotalTime>
  <Words>1304</Words>
  <Application>Microsoft Macintosh PowerPoint</Application>
  <PresentationFormat>Custom</PresentationFormat>
  <Paragraphs>35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Montserrat</vt:lpstr>
      <vt:lpstr>Montserrat SemiBold</vt:lpstr>
      <vt:lpstr>Palatino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Keating, Shane (GSFC-160.0)[GLOBAL SCIENCE &amp; TECHNOLOGY INC]</dc:creator>
  <cp:lastModifiedBy>Evans, Xavier</cp:lastModifiedBy>
  <cp:revision>10</cp:revision>
  <dcterms:created xsi:type="dcterms:W3CDTF">2022-04-19T21:36:23Z</dcterms:created>
  <dcterms:modified xsi:type="dcterms:W3CDTF">2022-08-03T02:30:45Z</dcterms:modified>
</cp:coreProperties>
</file>