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7" r:id="rId3"/>
    <p:sldId id="259" r:id="rId4"/>
    <p:sldId id="265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9"/>
    <p:restoredTop sz="76435"/>
  </p:normalViewPr>
  <p:slideViewPr>
    <p:cSldViewPr snapToGrid="0" snapToObjects="1">
      <p:cViewPr varScale="1">
        <p:scale>
          <a:sx n="108" d="100"/>
          <a:sy n="108" d="100"/>
        </p:scale>
        <p:origin x="2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A4DE-C19E-534A-93F8-AA3526639F66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1F28-BE0C-8741-8CB0-85D1641F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can they be arbitrarily large? No because of time concerns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1F28-BE0C-8741-8CB0-85D1641FA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Input_length</a:t>
            </a:r>
            <a:r>
              <a:rPr lang="en-US" dirty="0"/>
              <a:t> is length of longest sentence (unless using a ragged tensor)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1F28-BE0C-8741-8CB0-85D1641FA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1F28-BE0C-8741-8CB0-85D1641FA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00D8-E288-588A-4F27-F4F670750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5AC4E-9779-83B8-D591-0DA18072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41A2-0C8D-DBA8-EC06-116374B3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8BFBE-2121-9D4A-D928-A99045AC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8D9D-9E2A-A3CE-45A2-F31B6E77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87F6-852A-ED2B-DB65-2616763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B5565-641B-81A1-130D-E133ECBA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5F13-09A8-A348-F974-A1C01051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5040-69BF-DFD7-8950-5F2F2175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6344-A850-895C-AEB7-45ED16EC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D9C4D-983B-DBE3-6C91-6B9F3A39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B56-40B9-F021-1689-F6DDA8DE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9E5B-E0E9-E7AF-5892-321502DD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5AD7-3B44-1774-A7BA-CBE3EE8B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377B-3BA2-07A2-444B-AFA2D548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8281-2906-8AA7-EA87-380075E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AC1E-267D-0305-0066-2EB046E3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2733-E501-84CB-2977-C1D9DF11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4716-056D-F881-0F5C-5CE56784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E0C6-CC5B-E65A-D3A3-ED6DB957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C006-11FB-519B-797D-38496C17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6C8A-68B7-7B88-3420-07AA873D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FDE79-6B5D-DCC2-D85C-3CBD3C81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92CCE-70CC-1A53-7D9E-396C6E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79DE-7BF3-9A10-89F5-35ED95C9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3A10-2BEA-1C5B-D9A8-D64A0695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1D09-0FA0-AFC8-D953-9CA90F62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FFC9-DFC4-159B-C759-ECC439004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BCB4-5DB3-872D-B2D0-652647AB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2271-21EF-CD0A-0EDD-FAD9E0A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1999-E3B0-569E-046C-12C316FB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D00F-EE1B-C5BC-97E2-228501C8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4B127-243F-32A0-82F8-3716297A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E76C-949B-12D1-31BF-B85BD64E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77CB1-B484-BD32-709D-F2D479CAB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EBD0E-5D08-7FD4-590C-5F2DE6E03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72D34-F370-A2F6-34C0-0FFF01B1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D0E0-4BCB-22EF-5CAA-302DFB38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EA5B3-8E27-D9D2-D882-47ECE6D4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A3FB-FF3D-9096-6265-44568B54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92883-25AC-A6DF-095A-FDB4CA42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E446F-1979-18B2-45D0-343D63B4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9DEB5-8EA3-F585-0C71-F05586E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FA551-C4B4-1282-CA02-03D62CB2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D28D6-635C-C8E0-F97E-EC75462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48D1-5A01-2EFA-1A34-746EC42C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9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379-0875-6971-CE8C-CD1BD39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3A1C-70EF-F497-7ABE-D0954C86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CFBD-C1EC-AAE4-71D1-CD403170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8532-9DB5-731A-64B3-FB0DF668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31EF-306B-D4EE-9D5D-2207D3C1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FD254-123C-11D3-00BC-A06DB3C9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B486-AD16-72C6-9B8A-BB36188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BE3CA-A583-CE68-FAFD-A333E460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9D629-806A-AA20-4906-34974F8A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789C7-A922-ECD5-81E1-6DF77E53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A22A9-7145-6B34-64A8-A9CFFBF0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DBDF-EF57-663B-98C3-058F4998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8526D-8DE8-8A3F-E41D-C169C9CC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C7FD-4412-145E-C034-CE15B8DCE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A604-9C69-D6A9-74B6-08A915780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52578-3687-784D-A73C-6C0CEC897AD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15A0-BEDB-85EE-BC2A-9560D109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5A46-D59D-8C86-B40E-B1FFD5949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24C-6134-1A4E-8ADA-3C519DFF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ontserrat" pitchFamily="2" charset="77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Source Sans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A2D25-5667-E1B4-EBE7-9B9C0A215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132F40-55EC-BAC7-3ED8-821861886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Evans</a:t>
            </a:r>
          </a:p>
        </p:txBody>
      </p:sp>
    </p:spTree>
    <p:extLst>
      <p:ext uri="{BB962C8B-B14F-4D97-AF65-F5344CB8AC3E}">
        <p14:creationId xmlns:p14="http://schemas.microsoft.com/office/powerpoint/2010/main" val="54423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E62C-73D2-5C10-C793-651BE4E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word gets a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4F78-657B-A578-B541-E2291587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optimal. Why?</a:t>
            </a:r>
          </a:p>
          <a:p>
            <a:pPr lvl="1"/>
            <a:r>
              <a:rPr lang="en-US" dirty="0"/>
              <a:t>The encoding is completely arbitrary</a:t>
            </a:r>
          </a:p>
          <a:p>
            <a:pPr lvl="1"/>
            <a:r>
              <a:rPr lang="en-US" dirty="0"/>
              <a:t>Does not express any relationship between the words</a:t>
            </a:r>
          </a:p>
          <a:p>
            <a:r>
              <a:rPr lang="en-US" dirty="0"/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2392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D92C-DC03-1D30-8788-7D807DA1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D90D-598F-1430-4B14-306D689D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TensorFlow, “Word embeddings give us a way to use an efficient, dense representation in which similar words have a similar encoding.”</a:t>
            </a:r>
          </a:p>
          <a:p>
            <a:r>
              <a:rPr lang="en-US" dirty="0"/>
              <a:t>Dense floating-point vectors</a:t>
            </a:r>
          </a:p>
          <a:p>
            <a:pPr lvl="1"/>
            <a:r>
              <a:rPr lang="en-US" dirty="0"/>
              <a:t>More dimensions for larger (more diverse) datasets</a:t>
            </a:r>
          </a:p>
          <a:p>
            <a:pPr lvl="1"/>
            <a:r>
              <a:rPr lang="en-US" dirty="0"/>
              <a:t>More dimensions → more expressivity (larger state space)</a:t>
            </a:r>
          </a:p>
          <a:p>
            <a:r>
              <a:rPr lang="en-US" dirty="0"/>
              <a:t>Polar opposites are further apart with more dimensions</a:t>
            </a:r>
          </a:p>
          <a:p>
            <a:pPr lvl="1"/>
            <a:r>
              <a:rPr lang="en-US" dirty="0"/>
              <a:t>Unit square 	→ √2</a:t>
            </a:r>
          </a:p>
          <a:p>
            <a:pPr lvl="1"/>
            <a:r>
              <a:rPr lang="en-US" dirty="0"/>
              <a:t>Unit cube 	→ √3</a:t>
            </a:r>
          </a:p>
          <a:p>
            <a:pPr lvl="1"/>
            <a:r>
              <a:rPr lang="en-US" dirty="0"/>
              <a:t>General 		→ √n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378778-8279-98E6-06B8-5A8C4BC6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141" y="2842873"/>
            <a:ext cx="2677859" cy="19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7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116A-3452-F789-4488-A2BE7575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D7B1-00E1-E579-61BA-C0A030E6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to choose them</a:t>
            </a:r>
          </a:p>
          <a:p>
            <a:pPr lvl="1"/>
            <a:r>
              <a:rPr lang="en-US" dirty="0"/>
              <a:t>Trainable parameters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tf.keras.layers.Embedding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Input vocabulary size and dimension of the embedding vectors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7E8C-AE72-9B33-AF48-48B5F60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0C96-C180-14AD-B73D-328EA1ED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urier" pitchFamily="2" charset="0"/>
              </a:rPr>
              <a:t>model = Sequential()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model.add</a:t>
            </a:r>
            <a:r>
              <a:rPr lang="en-US" sz="1400" dirty="0">
                <a:latin typeface="Courier" pitchFamily="2" charset="0"/>
              </a:rPr>
              <a:t>(Embedding(MAX_NB_WORDS, EMBEDDING_DIM, </a:t>
            </a:r>
            <a:r>
              <a:rPr lang="en-US" sz="1400" dirty="0" err="1">
                <a:latin typeface="Courier" pitchFamily="2" charset="0"/>
              </a:rPr>
              <a:t>input_length</a:t>
            </a:r>
            <a:r>
              <a:rPr lang="en-US" sz="1400" dirty="0">
                <a:latin typeface="Courier" pitchFamily="2" charset="0"/>
              </a:rPr>
              <a:t>=</a:t>
            </a:r>
            <a:r>
              <a:rPr lang="en-US" sz="1400" dirty="0" err="1">
                <a:latin typeface="Courier" pitchFamily="2" charset="0"/>
              </a:rPr>
              <a:t>X.shape</a:t>
            </a:r>
            <a:r>
              <a:rPr lang="en-US" sz="1400" dirty="0">
                <a:latin typeface="Courier" pitchFamily="2" charset="0"/>
              </a:rPr>
              <a:t>[1]))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model.add</a:t>
            </a:r>
            <a:r>
              <a:rPr lang="en-US" sz="1400" dirty="0">
                <a:latin typeface="Courier" pitchFamily="2" charset="0"/>
              </a:rPr>
              <a:t>(SpatialDropout1D(0.2))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model.add</a:t>
            </a:r>
            <a:r>
              <a:rPr lang="en-US" sz="1400" dirty="0">
                <a:latin typeface="Courier" pitchFamily="2" charset="0"/>
              </a:rPr>
              <a:t>(LSTM(100, dropout=0.2, </a:t>
            </a:r>
            <a:r>
              <a:rPr lang="en-US" sz="1400" dirty="0" err="1">
                <a:latin typeface="Courier" pitchFamily="2" charset="0"/>
              </a:rPr>
              <a:t>recurrent_dropout</a:t>
            </a:r>
            <a:r>
              <a:rPr lang="en-US" sz="1400" dirty="0">
                <a:latin typeface="Courier" pitchFamily="2" charset="0"/>
              </a:rPr>
              <a:t>=0.2))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model.add</a:t>
            </a:r>
            <a:r>
              <a:rPr lang="en-US" sz="1400" dirty="0">
                <a:latin typeface="Courier" pitchFamily="2" charset="0"/>
              </a:rPr>
              <a:t>(Dense(13, activation='</a:t>
            </a:r>
            <a:r>
              <a:rPr lang="en-US" sz="1400" dirty="0" err="1">
                <a:latin typeface="Courier" pitchFamily="2" charset="0"/>
              </a:rPr>
              <a:t>softmax</a:t>
            </a:r>
            <a:r>
              <a:rPr lang="en-US" sz="1400" dirty="0">
                <a:latin typeface="Courier" pitchFamily="2" charset="0"/>
              </a:rPr>
              <a:t>’))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model.compile</a:t>
            </a:r>
            <a:r>
              <a:rPr lang="en-US" sz="1400" dirty="0">
                <a:latin typeface="Courier" pitchFamily="2" charset="0"/>
              </a:rPr>
              <a:t>(loss='</a:t>
            </a:r>
            <a:r>
              <a:rPr lang="en-US" sz="1400" dirty="0" err="1">
                <a:latin typeface="Courier" pitchFamily="2" charset="0"/>
              </a:rPr>
              <a:t>categorical_crossentropy</a:t>
            </a:r>
            <a:r>
              <a:rPr lang="en-US" sz="1400" dirty="0">
                <a:latin typeface="Courier" pitchFamily="2" charset="0"/>
              </a:rPr>
              <a:t>', optimizer='</a:t>
            </a:r>
            <a:r>
              <a:rPr lang="en-US" sz="1400" dirty="0" err="1">
                <a:latin typeface="Courier" pitchFamily="2" charset="0"/>
              </a:rPr>
              <a:t>adam</a:t>
            </a:r>
            <a:r>
              <a:rPr lang="en-US" sz="1400" dirty="0">
                <a:latin typeface="Courier" pitchFamily="2" charset="0"/>
              </a:rPr>
              <a:t>', metrics=['accuracy’])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urier" pitchFamily="2" charset="0"/>
              </a:rPr>
              <a:t>epochs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Courier" pitchFamily="2" charset="0"/>
              </a:rPr>
              <a:t>batch_size</a:t>
            </a:r>
            <a:r>
              <a:rPr lang="en-US" sz="1400" dirty="0">
                <a:latin typeface="Courier" pitchFamily="2" charset="0"/>
              </a:rPr>
              <a:t> = 64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urier" pitchFamily="2" charset="0"/>
              </a:rPr>
              <a:t>history = </a:t>
            </a:r>
            <a:r>
              <a:rPr lang="en-US" sz="1400" dirty="0" err="1">
                <a:latin typeface="Courier" pitchFamily="2" charset="0"/>
              </a:rPr>
              <a:t>model.fit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X_train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Y_train</a:t>
            </a:r>
            <a:r>
              <a:rPr lang="en-US" sz="1400" dirty="0">
                <a:latin typeface="Courier" pitchFamily="2" charset="0"/>
              </a:rPr>
              <a:t>, epochs=epochs, </a:t>
            </a:r>
            <a:r>
              <a:rPr lang="en-US" sz="1400" dirty="0" err="1">
                <a:latin typeface="Courier" pitchFamily="2" charset="0"/>
              </a:rPr>
              <a:t>batch_size</a:t>
            </a:r>
            <a:r>
              <a:rPr lang="en-US" sz="1400" dirty="0">
                <a:latin typeface="Courier" pitchFamily="2" charset="0"/>
              </a:rPr>
              <a:t>=</a:t>
            </a:r>
            <a:r>
              <a:rPr lang="en-US" sz="1400" dirty="0" err="1">
                <a:latin typeface="Courier" pitchFamily="2" charset="0"/>
              </a:rPr>
              <a:t>batch_size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validation_split</a:t>
            </a:r>
            <a:r>
              <a:rPr lang="en-US" sz="1400" dirty="0">
                <a:latin typeface="Courier" pitchFamily="2" charset="0"/>
              </a:rPr>
              <a:t>=0.1, callbacks=[</a:t>
            </a:r>
            <a:r>
              <a:rPr lang="en-US" sz="1400" dirty="0" err="1">
                <a:latin typeface="Courier" pitchFamily="2" charset="0"/>
              </a:rPr>
              <a:t>EarlyStopping</a:t>
            </a:r>
            <a:r>
              <a:rPr lang="en-US" sz="1400" dirty="0">
                <a:latin typeface="Courier" pitchFamily="2" charset="0"/>
              </a:rPr>
              <a:t>(monitor='</a:t>
            </a:r>
            <a:r>
              <a:rPr lang="en-US" sz="1400" dirty="0" err="1">
                <a:latin typeface="Courier" pitchFamily="2" charset="0"/>
              </a:rPr>
              <a:t>val_loss</a:t>
            </a:r>
            <a:r>
              <a:rPr lang="en-US" sz="1400" dirty="0">
                <a:latin typeface="Courier" pitchFamily="2" charset="0"/>
              </a:rPr>
              <a:t>', patience=3, </a:t>
            </a:r>
            <a:r>
              <a:rPr lang="en-US" sz="1400" dirty="0" err="1">
                <a:latin typeface="Courier" pitchFamily="2" charset="0"/>
              </a:rPr>
              <a:t>min_delta</a:t>
            </a:r>
            <a:r>
              <a:rPr lang="en-US" sz="1400" dirty="0">
                <a:latin typeface="Courier" pitchFamily="2" charset="0"/>
              </a:rPr>
              <a:t>=0.0001)])</a:t>
            </a:r>
          </a:p>
        </p:txBody>
      </p:sp>
    </p:spTree>
    <p:extLst>
      <p:ext uri="{BB962C8B-B14F-4D97-AF65-F5344CB8AC3E}">
        <p14:creationId xmlns:p14="http://schemas.microsoft.com/office/powerpoint/2010/main" val="278351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32AE-A1CC-B6D9-5BB3-E1212B15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6982-5C9A-F6C6-D1E7-6DE4A4A0E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natural language, graphs intractable for ML</a:t>
            </a:r>
          </a:p>
          <a:p>
            <a:pPr lvl="1"/>
            <a:r>
              <a:rPr lang="en-US" dirty="0"/>
              <a:t>Convert </a:t>
            </a:r>
            <a:r>
              <a:rPr lang="en-US" b="1" dirty="0"/>
              <a:t>graph </a:t>
            </a:r>
            <a:r>
              <a:rPr lang="en-US" dirty="0"/>
              <a:t>→</a:t>
            </a:r>
            <a:r>
              <a:rPr lang="en-US" b="1" dirty="0"/>
              <a:t> numeric representation</a:t>
            </a:r>
          </a:p>
          <a:p>
            <a:pPr lvl="2"/>
            <a:r>
              <a:rPr lang="en-US" dirty="0"/>
              <a:t>Transform nodes to vectors, preserve as much info as possible</a:t>
            </a:r>
          </a:p>
          <a:p>
            <a:pPr lvl="2"/>
            <a:r>
              <a:rPr lang="en-US" dirty="0"/>
              <a:t>Similar nodes are embedded close together</a:t>
            </a:r>
          </a:p>
          <a:p>
            <a:pPr lvl="3"/>
            <a:r>
              <a:rPr lang="en-US" dirty="0"/>
              <a:t>For example, two nodes that are close to each other</a:t>
            </a:r>
          </a:p>
          <a:p>
            <a:pPr lvl="4"/>
            <a:r>
              <a:rPr lang="en-US" dirty="0"/>
              <a:t>What else? Linked? Share neighbors? Similar structural roles?</a:t>
            </a:r>
          </a:p>
          <a:p>
            <a:pPr lvl="3"/>
            <a:r>
              <a:rPr lang="en-US" dirty="0"/>
              <a:t>Similarity in original graph ≈ dot product of vector representations</a:t>
            </a:r>
          </a:p>
          <a:p>
            <a:pPr lvl="2"/>
            <a:r>
              <a:rPr lang="en-US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45145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9BAE-87EA-BA7F-1D47-F100BA81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83D8-AFC0-1252-DBA3-040A544F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walks</a:t>
            </a:r>
          </a:p>
          <a:p>
            <a:pPr lvl="1"/>
            <a:r>
              <a:rPr lang="en-US" dirty="0"/>
              <a:t>Run short fixed-length random walks starting at each node in the graph</a:t>
            </a:r>
          </a:p>
          <a:p>
            <a:pPr lvl="1"/>
            <a:r>
              <a:rPr lang="en-US" dirty="0"/>
              <a:t>For each node u collect N_R(u), all the nodes visited on the walk from u</a:t>
            </a:r>
          </a:p>
          <a:p>
            <a:pPr lvl="1"/>
            <a:r>
              <a:rPr lang="en-US" dirty="0"/>
              <a:t>Minimize L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4299BF1-E570-5D7D-B784-694E6A29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3429000"/>
            <a:ext cx="6102858" cy="27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83C6-C1BA-1AFE-0C02-C60D2EAA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5B87-3D76-6693-CD7A-B8EF442C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embed entire graph</a:t>
            </a:r>
          </a:p>
          <a:p>
            <a:pPr lvl="1"/>
            <a:r>
              <a:rPr lang="en-US" dirty="0"/>
              <a:t>Run standard technique</a:t>
            </a:r>
          </a:p>
          <a:p>
            <a:pPr lvl="1"/>
            <a:r>
              <a:rPr lang="en-US" dirty="0"/>
              <a:t>Then, sum all embedding vectors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BB64195C-AF68-062A-10D0-5DD0C98E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3429000"/>
            <a:ext cx="4013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273-6B39-ECCB-4572-6FC1D7AB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embeddings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3D91C2-C268-4994-5600-900D2F713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197894"/>
            <a:ext cx="9017000" cy="3606800"/>
          </a:xfrm>
        </p:spPr>
      </p:pic>
    </p:spTree>
    <p:extLst>
      <p:ext uri="{BB962C8B-B14F-4D97-AF65-F5344CB8AC3E}">
        <p14:creationId xmlns:p14="http://schemas.microsoft.com/office/powerpoint/2010/main" val="169881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DEE4-6ABA-20E3-B04D-AE908458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C6E0-8232-469E-9D83-7D3CBF6D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Crawling</a:t>
            </a:r>
          </a:p>
          <a:p>
            <a:pPr lvl="1"/>
            <a:r>
              <a:rPr lang="en-US" dirty="0"/>
              <a:t>Predicting keywords, a simple classification task (if necessary)</a:t>
            </a:r>
          </a:p>
          <a:p>
            <a:pPr lvl="1"/>
            <a:r>
              <a:rPr lang="en-US" dirty="0"/>
              <a:t>Vectorize the articles somehow?</a:t>
            </a:r>
          </a:p>
          <a:p>
            <a:r>
              <a:rPr lang="en-US" b="1" dirty="0"/>
              <a:t>Indexing</a:t>
            </a:r>
          </a:p>
          <a:p>
            <a:pPr lvl="1"/>
            <a:r>
              <a:rPr lang="en-US" dirty="0"/>
              <a:t>Create a database of this numeric information</a:t>
            </a:r>
          </a:p>
          <a:p>
            <a:r>
              <a:rPr lang="en-US" b="1" dirty="0"/>
              <a:t>Ranking</a:t>
            </a:r>
          </a:p>
          <a:p>
            <a:pPr lvl="1"/>
            <a:r>
              <a:rPr lang="en-US" dirty="0"/>
              <a:t>Compare query to titles and keywords</a:t>
            </a:r>
          </a:p>
          <a:p>
            <a:pPr lvl="2"/>
            <a:r>
              <a:rPr lang="en-US" dirty="0"/>
              <a:t>Use distance metrics (just comparing vectors)</a:t>
            </a:r>
          </a:p>
          <a:p>
            <a:pPr lvl="1"/>
            <a:r>
              <a:rPr lang="en-US" dirty="0"/>
              <a:t>How would we make a graph? Citations?</a:t>
            </a:r>
          </a:p>
          <a:p>
            <a:pPr lvl="2"/>
            <a:r>
              <a:rPr lang="en-US" dirty="0"/>
              <a:t>Get similar nodes</a:t>
            </a:r>
          </a:p>
        </p:txBody>
      </p:sp>
    </p:spTree>
    <p:extLst>
      <p:ext uri="{BB962C8B-B14F-4D97-AF65-F5344CB8AC3E}">
        <p14:creationId xmlns:p14="http://schemas.microsoft.com/office/powerpoint/2010/main" val="36175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FCA6-0463-A26F-7824-89938E2C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82A-385A-AAB9-25D4-5841B436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consideration: meaning of the query</a:t>
            </a:r>
          </a:p>
          <a:p>
            <a:pPr lvl="1"/>
            <a:r>
              <a:rPr lang="en-US" dirty="0"/>
              <a:t>Spelling mistakes, synonyms</a:t>
            </a:r>
          </a:p>
        </p:txBody>
      </p:sp>
    </p:spTree>
    <p:extLst>
      <p:ext uri="{BB962C8B-B14F-4D97-AF65-F5344CB8AC3E}">
        <p14:creationId xmlns:p14="http://schemas.microsoft.com/office/powerpoint/2010/main" val="37857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555-165F-2D62-355A-D9134DEE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DD3C-C3F2-CCE6-C085-A81252E4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intractable for machine learning models</a:t>
            </a:r>
          </a:p>
          <a:p>
            <a:pPr lvl="1"/>
            <a:r>
              <a:rPr lang="en-US" dirty="0"/>
              <a:t>Convert </a:t>
            </a:r>
            <a:r>
              <a:rPr lang="en-US" b="1" dirty="0"/>
              <a:t>natural language </a:t>
            </a:r>
            <a:r>
              <a:rPr lang="en-US" dirty="0"/>
              <a:t>→</a:t>
            </a:r>
            <a:r>
              <a:rPr lang="en-US" b="1" dirty="0"/>
              <a:t> numeric representation</a:t>
            </a:r>
          </a:p>
          <a:p>
            <a:r>
              <a:rPr lang="en-US" dirty="0"/>
              <a:t>Many ways to do this numeric representation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One-hot encoding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Each word ⇔ unique index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Word embeddings</a:t>
            </a:r>
            <a:endParaRPr lang="en-US" b="1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2D6-9D00-265E-5958-581AF560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Let the encoding work as follows.</a:t>
            </a:r>
          </a:p>
          <a:p>
            <a:pPr lvl="2"/>
            <a:r>
              <a:rPr lang="en-US" dirty="0"/>
              <a:t>the		⇔	</a:t>
            </a:r>
            <a:r>
              <a:rPr lang="en-US" dirty="0">
                <a:latin typeface="Courier" pitchFamily="2" charset="0"/>
              </a:rPr>
              <a:t>[1, 0, 0, 0, 0]</a:t>
            </a:r>
          </a:p>
          <a:p>
            <a:pPr lvl="2"/>
            <a:r>
              <a:rPr lang="en-US" dirty="0"/>
              <a:t>dog		⇔	</a:t>
            </a:r>
            <a:r>
              <a:rPr lang="en-US" dirty="0">
                <a:latin typeface="Courier" pitchFamily="2" charset="0"/>
              </a:rPr>
              <a:t>[0, 1, 0, 0, 0]</a:t>
            </a:r>
          </a:p>
          <a:p>
            <a:pPr lvl="2"/>
            <a:r>
              <a:rPr lang="en-US" dirty="0"/>
              <a:t>wore		⇔	</a:t>
            </a:r>
            <a:r>
              <a:rPr lang="en-US" dirty="0">
                <a:latin typeface="Courier" pitchFamily="2" charset="0"/>
              </a:rPr>
              <a:t>[0, 0, 1, 0, 0]</a:t>
            </a:r>
          </a:p>
          <a:p>
            <a:pPr lvl="2"/>
            <a:r>
              <a:rPr lang="en-US" dirty="0"/>
              <a:t>sparkly	⇔	</a:t>
            </a:r>
            <a:r>
              <a:rPr lang="en-US" dirty="0">
                <a:latin typeface="Courier" pitchFamily="2" charset="0"/>
              </a:rPr>
              <a:t>[0, 0, 0, 1, 0]</a:t>
            </a:r>
          </a:p>
          <a:p>
            <a:pPr lvl="2"/>
            <a:r>
              <a:rPr lang="en-US" dirty="0"/>
              <a:t>bowtie	⇔	</a:t>
            </a:r>
            <a:r>
              <a:rPr lang="en-US" dirty="0">
                <a:latin typeface="Courier" pitchFamily="2" charset="0"/>
              </a:rPr>
              <a:t>[0, 0, 0, 0, 1]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92382E-31F3-30B6-8399-5302B188B1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The encoding is, then, as follows.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1, 0, 0, 0, 0</a:t>
            </a:r>
            <a:r>
              <a:rPr lang="en-US" dirty="0"/>
              <a:t>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0, 1, 0, 0, 0</a:t>
            </a:r>
            <a:r>
              <a:rPr lang="en-US" dirty="0"/>
              <a:t>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0, 0, 1, 0, 0</a:t>
            </a:r>
            <a:r>
              <a:rPr lang="en-US" dirty="0"/>
              <a:t>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1, 0, 0, 0, 0</a:t>
            </a:r>
            <a:r>
              <a:rPr lang="en-US" dirty="0"/>
              <a:t>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0, 0, 0, 1, 0</a:t>
            </a:r>
            <a:r>
              <a:rPr lang="en-US" dirty="0"/>
              <a:t>]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[</a:t>
            </a:r>
            <a:r>
              <a:rPr lang="en-US" dirty="0">
                <a:latin typeface="Courier" pitchFamily="2" charset="0"/>
              </a:rPr>
              <a:t>0, 0, 0, 0, 1</a:t>
            </a:r>
            <a:r>
              <a:rPr lang="en-US" dirty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92382E-31F3-30B6-8399-5302B188B1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The encoding is, then, as follows.</a:t>
            </a:r>
          </a:p>
          <a:p>
            <a:pPr lvl="2"/>
            <a:r>
              <a:rPr lang="en-US" dirty="0">
                <a:latin typeface="Courier" pitchFamily="2" charset="0"/>
              </a:rPr>
              <a:t>S = [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[1, 0, 0, 0, 0],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[0, 1, 0, 0, 0],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[0, 0, 1, 0, 0],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[1, 0, 0, 0, 0],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[0, 0, 0, 1, 0],</a:t>
            </a:r>
          </a:p>
          <a:p>
            <a:pPr marL="1371600" lvl="3" indent="0">
              <a:buNone/>
            </a:pPr>
            <a:r>
              <a:rPr lang="en-US" dirty="0">
                <a:latin typeface="Courier" pitchFamily="2" charset="0"/>
              </a:rPr>
              <a:t>[0, 0, 0, 0, 1]]</a:t>
            </a:r>
          </a:p>
        </p:txBody>
      </p:sp>
    </p:spTree>
    <p:extLst>
      <p:ext uri="{BB962C8B-B14F-4D97-AF65-F5344CB8AC3E}">
        <p14:creationId xmlns:p14="http://schemas.microsoft.com/office/powerpoint/2010/main" val="69374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5B64-038F-5409-33FB-7242650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C3A9-63BE-FD88-56AA-C81F64172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very inefficient! Why?</a:t>
            </a:r>
          </a:p>
          <a:p>
            <a:pPr lvl="1"/>
            <a:r>
              <a:rPr lang="en-US" dirty="0"/>
              <a:t>Mostly zeroes, wasted space</a:t>
            </a:r>
          </a:p>
          <a:p>
            <a:pPr lvl="1"/>
            <a:r>
              <a:rPr lang="en-US" dirty="0"/>
              <a:t>Particularly inefficient for large vocabulary sizes</a:t>
            </a:r>
          </a:p>
          <a:p>
            <a:r>
              <a:rPr lang="en-US" dirty="0"/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38002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word gets a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2D6-9D00-265E-5958-581AF560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Let the encoding work as follows.</a:t>
            </a:r>
          </a:p>
          <a:p>
            <a:pPr lvl="2"/>
            <a:r>
              <a:rPr lang="en-US" dirty="0"/>
              <a:t>the		⇔	1</a:t>
            </a:r>
          </a:p>
          <a:p>
            <a:pPr lvl="2"/>
            <a:r>
              <a:rPr lang="en-US" dirty="0"/>
              <a:t>dog		⇔	2</a:t>
            </a:r>
          </a:p>
          <a:p>
            <a:pPr lvl="2"/>
            <a:r>
              <a:rPr lang="en-US" dirty="0"/>
              <a:t>wore		⇔	3</a:t>
            </a:r>
          </a:p>
          <a:p>
            <a:pPr lvl="2"/>
            <a:r>
              <a:rPr lang="en-US" dirty="0"/>
              <a:t>sparkly	⇔	4</a:t>
            </a:r>
          </a:p>
          <a:p>
            <a:pPr lvl="2"/>
            <a:r>
              <a:rPr lang="en-US" dirty="0"/>
              <a:t>bowtie	⇔	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word gets a unique index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92382E-31F3-30B6-8399-5302B188B1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The encoding is, then, as follows.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3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5BBA-0874-9BA2-BA47-2E103E9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word gets a unique index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92382E-31F3-30B6-8399-5302B188B1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Consider: “The dog wore the sparkly bowtie.”</a:t>
            </a:r>
          </a:p>
          <a:p>
            <a:pPr lvl="1"/>
            <a:r>
              <a:rPr lang="en-US" dirty="0"/>
              <a:t>The encoding is, then, as follows.</a:t>
            </a:r>
          </a:p>
          <a:p>
            <a:pPr lvl="2"/>
            <a:r>
              <a:rPr lang="en-US" dirty="0">
                <a:latin typeface="Courier" pitchFamily="2" charset="0"/>
              </a:rPr>
              <a:t>S = [1, 2, 3, 1, 4, 5]</a:t>
            </a:r>
          </a:p>
        </p:txBody>
      </p:sp>
    </p:spTree>
    <p:extLst>
      <p:ext uri="{BB962C8B-B14F-4D97-AF65-F5344CB8AC3E}">
        <p14:creationId xmlns:p14="http://schemas.microsoft.com/office/powerpoint/2010/main" val="37631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959</Words>
  <Application>Microsoft Macintosh PowerPoint</Application>
  <PresentationFormat>Widescreen</PresentationFormat>
  <Paragraphs>131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Montserrat</vt:lpstr>
      <vt:lpstr>Source Sans Pro</vt:lpstr>
      <vt:lpstr>Office Theme</vt:lpstr>
      <vt:lpstr>Embeddings</vt:lpstr>
      <vt:lpstr>Why?</vt:lpstr>
      <vt:lpstr>One-hot encoding</vt:lpstr>
      <vt:lpstr>One-hot encoding</vt:lpstr>
      <vt:lpstr>One-hot encoding</vt:lpstr>
      <vt:lpstr>One-hot encoding</vt:lpstr>
      <vt:lpstr>Each word gets a unique index</vt:lpstr>
      <vt:lpstr>Each word gets a unique index</vt:lpstr>
      <vt:lpstr>Each word gets a unique index</vt:lpstr>
      <vt:lpstr>Each word gets a unique index</vt:lpstr>
      <vt:lpstr>Word embeddings</vt:lpstr>
      <vt:lpstr>Word embeddings</vt:lpstr>
      <vt:lpstr>Word embeddings</vt:lpstr>
      <vt:lpstr>Graph embeddings</vt:lpstr>
      <vt:lpstr>Graph embeddings</vt:lpstr>
      <vt:lpstr>Graph embeddings </vt:lpstr>
      <vt:lpstr>Graph embeddings</vt:lpstr>
      <vt:lpstr>Application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Embeddings</dc:title>
  <dc:creator>Evans, Xavier</dc:creator>
  <cp:lastModifiedBy>Evans, Xavier</cp:lastModifiedBy>
  <cp:revision>6</cp:revision>
  <dcterms:created xsi:type="dcterms:W3CDTF">2022-06-06T15:18:33Z</dcterms:created>
  <dcterms:modified xsi:type="dcterms:W3CDTF">2022-06-09T20:17:19Z</dcterms:modified>
</cp:coreProperties>
</file>