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8" r:id="rId2"/>
    <p:sldId id="257" r:id="rId3"/>
    <p:sldId id="259" r:id="rId4"/>
    <p:sldId id="265"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82"/>
    <p:restoredTop sz="76450"/>
  </p:normalViewPr>
  <p:slideViewPr>
    <p:cSldViewPr snapToGrid="0" snapToObjects="1">
      <p:cViewPr varScale="1">
        <p:scale>
          <a:sx n="107" d="100"/>
          <a:sy n="107"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9A4DE-C19E-534A-93F8-AA3526639F66}" type="datetimeFigureOut">
              <a:rPr lang="en-US" smtClean="0"/>
              <a:t>8/2/22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D1F28-BE0C-8741-8CB0-85D1641FA333}" type="slidenum">
              <a:rPr lang="en-US" smtClean="0"/>
              <a:t>‹#›</a:t>
            </a:fld>
            <a:endParaRPr lang="en-US"/>
          </a:p>
        </p:txBody>
      </p:sp>
    </p:spTree>
    <p:extLst>
      <p:ext uri="{BB962C8B-B14F-4D97-AF65-F5344CB8AC3E}">
        <p14:creationId xmlns:p14="http://schemas.microsoft.com/office/powerpoint/2010/main" val="136605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Projection — the process or technique of reproducing a spatial object upon a plane, a curved surface, or a line by projecting its points. You can also think of it as a mapping of an object from high-dimensional to low-dimensional space.</a:t>
            </a:r>
          </a:p>
          <a:p>
            <a:r>
              <a:rPr lang="en-US" dirty="0"/>
              <a:t>Approximation — the algorithm assumes that we only have a finite set of data samples (points), not the entire set that makes up the manifold. Hence, we need to approximate the manifold based on the data available.</a:t>
            </a:r>
          </a:p>
          <a:p>
            <a:r>
              <a:rPr lang="en-US" dirty="0"/>
              <a:t>Manifold — a manifold is a topological space that locally resembles Euclidean space near each point. One-dimensional manifolds include lines and circles, but not figure eights. Two-dimensional manifolds (a.k.a. surfaces) include planes, spheres, torus, and more.</a:t>
            </a:r>
          </a:p>
          <a:p>
            <a:r>
              <a:rPr lang="en-US" dirty="0"/>
              <a:t>Uniform — the uniformity assumption tells us that our data samples are uniformly (evenly) distributed across the manifold. In the real world, however, this is rarely the case. Hence, this assumption leads to the notion that the distance varies across the manifold. i.e., the space itself is warping: stretching or shrinking according to where the data appear sparser or denser.</a:t>
            </a:r>
          </a:p>
          <a:p>
            <a:endParaRPr lang="en-US" dirty="0"/>
          </a:p>
          <a:p>
            <a:r>
              <a:rPr lang="en-US" dirty="0"/>
              <a:t>Low-dimensional embeddings of nodes in large graphs have proved extremely useful in a variety of prediction tasks, from content recommendation to identifying protein functions. However, most existing approaches require that all nodes in the graph are present during training of the embeddings; these previous approaches are inherently </a:t>
            </a:r>
            <a:r>
              <a:rPr lang="en-US" dirty="0" err="1"/>
              <a:t>transductive</a:t>
            </a:r>
            <a:r>
              <a:rPr lang="en-US" dirty="0"/>
              <a:t> and do not naturally generalize to unseen nodes. Here we present </a:t>
            </a:r>
            <a:r>
              <a:rPr lang="en-US" dirty="0" err="1"/>
              <a:t>GraphSAGE</a:t>
            </a:r>
            <a:r>
              <a:rPr lang="en-US" dirty="0"/>
              <a:t>, a general inductive framework that leverages node feature information (e.g., text attributes) to efficiently generate node embeddings for previously unseen data. Instead of training individual embeddings for each node, we learn a function that generates embeddings by sampling and aggregating features from a node’s local neighborhood. Our algorithm outperforms strong baselines on three inductive node-classification benchmarks: we classify the category of unseen nodes in evolving information graphs based on citation and Reddit post data, and we show that our algorithm generalizes to completely unseen graphs using a multi-graph dataset of protein-protein interactions.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E7D1F28-BE0C-8741-8CB0-85D1641FA333}" type="slidenum">
              <a:rPr lang="en-US" smtClean="0"/>
              <a:t>6</a:t>
            </a:fld>
            <a:endParaRPr lang="en-US"/>
          </a:p>
        </p:txBody>
      </p:sp>
    </p:spTree>
    <p:extLst>
      <p:ext uri="{BB962C8B-B14F-4D97-AF65-F5344CB8AC3E}">
        <p14:creationId xmlns:p14="http://schemas.microsoft.com/office/powerpoint/2010/main" val="12352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00D8-E288-588A-4F27-F4F670750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E5AC4E-9779-83B8-D591-0DA180722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C41A2-0C8D-DBA8-EC06-116374B34EFB}"/>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5" name="Footer Placeholder 4">
            <a:extLst>
              <a:ext uri="{FF2B5EF4-FFF2-40B4-BE49-F238E27FC236}">
                <a16:creationId xmlns:a16="http://schemas.microsoft.com/office/drawing/2014/main" id="{7BD8BFBE-2121-9D4A-D928-A99045ACA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08D9D-9E2A-A3CE-45A2-F31B6E77CA91}"/>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2384737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87F6-852A-ED2B-DB65-2616763CC4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B5565-641B-81A1-130D-E133ECBAC6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C5F13-09A8-A348-F974-A1C0105127B6}"/>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5" name="Footer Placeholder 4">
            <a:extLst>
              <a:ext uri="{FF2B5EF4-FFF2-40B4-BE49-F238E27FC236}">
                <a16:creationId xmlns:a16="http://schemas.microsoft.com/office/drawing/2014/main" id="{2EA25040-69BF-DFD7-8950-5F2F21759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36344-A850-895C-AEB7-45ED16EC260F}"/>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20908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D9C4D-983B-DBE3-6C91-6B9F3A39FD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B56-40B9-F021-1689-F6DDA8DE3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89E5B-E0E9-E7AF-5892-321502DD19A7}"/>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5" name="Footer Placeholder 4">
            <a:extLst>
              <a:ext uri="{FF2B5EF4-FFF2-40B4-BE49-F238E27FC236}">
                <a16:creationId xmlns:a16="http://schemas.microsoft.com/office/drawing/2014/main" id="{F8395AD7-3B44-1774-A7BA-CBE3EE8B1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0377B-3BA2-07A2-444B-AFA2D5485C33}"/>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359998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281-2906-8AA7-EA87-380075EB5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1AC1E-267D-0305-0066-2EB046E33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02733-E501-84CB-2977-C1D9DF11BBAB}"/>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5" name="Footer Placeholder 4">
            <a:extLst>
              <a:ext uri="{FF2B5EF4-FFF2-40B4-BE49-F238E27FC236}">
                <a16:creationId xmlns:a16="http://schemas.microsoft.com/office/drawing/2014/main" id="{CDB14716-056D-F881-0F5C-5CE567840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EE0C6-CC5B-E65A-D3A3-ED6DB957A4A8}"/>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3029256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C006-11FB-519B-797D-38496C17DF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D96C8A-68B7-7B88-3420-07AA873DE6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AFDE79-6B5D-DCC2-D85C-3CBD3C81E641}"/>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5" name="Footer Placeholder 4">
            <a:extLst>
              <a:ext uri="{FF2B5EF4-FFF2-40B4-BE49-F238E27FC236}">
                <a16:creationId xmlns:a16="http://schemas.microsoft.com/office/drawing/2014/main" id="{E8B92CCE-70CC-1A53-7D9E-396C6E8DF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279DE-7BF3-9A10-89F5-35ED95C977D1}"/>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3502264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3A10-2BEA-1C5B-D9A8-D64A06955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B11D09-0FA0-AFC8-D953-9CA90F6240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FDFFC9-DFC4-159B-C759-ECC439004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20BCB4-5DB3-872D-B2D0-652647ABA774}"/>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6" name="Footer Placeholder 5">
            <a:extLst>
              <a:ext uri="{FF2B5EF4-FFF2-40B4-BE49-F238E27FC236}">
                <a16:creationId xmlns:a16="http://schemas.microsoft.com/office/drawing/2014/main" id="{9C982271-21EF-CD0A-0EDD-FAD9E0A96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21999-E3B0-569E-046C-12C316FB54F3}"/>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284415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D00F-EE1B-C5BC-97E2-228501C838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44B127-243F-32A0-82F8-3716297A2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40E76C-949B-12D1-31BF-B85BD64EF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277CB1-B484-BD32-709D-F2D479CAB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EBD0E-5D08-7FD4-590C-5F2DE6E03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472D34-F370-A2F6-34C0-0FFF01B13E69}"/>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8" name="Footer Placeholder 7">
            <a:extLst>
              <a:ext uri="{FF2B5EF4-FFF2-40B4-BE49-F238E27FC236}">
                <a16:creationId xmlns:a16="http://schemas.microsoft.com/office/drawing/2014/main" id="{755BD0E0-4BCB-22EF-5CAA-302DFB387C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0EA5B3-8E27-D9D2-D882-47ECE6D4A916}"/>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13527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A3FB-FF3D-9096-6265-44568B54F2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92883-25AC-A6DF-095A-FDB4CA422CD6}"/>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4" name="Footer Placeholder 3">
            <a:extLst>
              <a:ext uri="{FF2B5EF4-FFF2-40B4-BE49-F238E27FC236}">
                <a16:creationId xmlns:a16="http://schemas.microsoft.com/office/drawing/2014/main" id="{DC8E446F-1979-18B2-45D0-343D63B4DC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9DEB5-8EA3-F585-0C71-F05586E01F79}"/>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392784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FA551-C4B4-1282-CA02-03D62CB25531}"/>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3" name="Footer Placeholder 2">
            <a:extLst>
              <a:ext uri="{FF2B5EF4-FFF2-40B4-BE49-F238E27FC236}">
                <a16:creationId xmlns:a16="http://schemas.microsoft.com/office/drawing/2014/main" id="{F67D28D6-635C-C8E0-F97E-EC754620B6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2148D1-5A01-2EFA-1A34-746EC42CE8BF}"/>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144009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A379-0875-6971-CE8C-CD1BD3919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893A1C-70EF-F497-7ABE-D0954C861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4CFBD-C1EC-AAE4-71D1-CD4031704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48532-9DB5-731A-64B3-FB0DF668EBAD}"/>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6" name="Footer Placeholder 5">
            <a:extLst>
              <a:ext uri="{FF2B5EF4-FFF2-40B4-BE49-F238E27FC236}">
                <a16:creationId xmlns:a16="http://schemas.microsoft.com/office/drawing/2014/main" id="{9F2931EF-306B-D4EE-9D5D-2207D3C1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FD254-123C-11D3-00BC-A06DB3C9D845}"/>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296598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B486-AD16-72C6-9B8A-BB36188E4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8BE3CA-A583-CE68-FAFD-A333E4609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09D629-806A-AA20-4906-34974F8AD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789C7-A922-ECD5-81E1-6DF77E530465}"/>
              </a:ext>
            </a:extLst>
          </p:cNvPr>
          <p:cNvSpPr>
            <a:spLocks noGrp="1"/>
          </p:cNvSpPr>
          <p:nvPr>
            <p:ph type="dt" sz="half" idx="10"/>
          </p:nvPr>
        </p:nvSpPr>
        <p:spPr/>
        <p:txBody>
          <a:bodyPr/>
          <a:lstStyle/>
          <a:p>
            <a:fld id="{BF752578-3687-784D-A73C-6C0CEC897AD2}" type="datetimeFigureOut">
              <a:rPr lang="en-US" smtClean="0"/>
              <a:t>8/2/22</a:t>
            </a:fld>
            <a:endParaRPr lang="en-US"/>
          </a:p>
        </p:txBody>
      </p:sp>
      <p:sp>
        <p:nvSpPr>
          <p:cNvPr id="6" name="Footer Placeholder 5">
            <a:extLst>
              <a:ext uri="{FF2B5EF4-FFF2-40B4-BE49-F238E27FC236}">
                <a16:creationId xmlns:a16="http://schemas.microsoft.com/office/drawing/2014/main" id="{5FBA22A9-7145-6B34-64A8-A9CFFBF07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9DBDF-EF57-663B-98C3-058F4998DE9B}"/>
              </a:ext>
            </a:extLst>
          </p:cNvPr>
          <p:cNvSpPr>
            <a:spLocks noGrp="1"/>
          </p:cNvSpPr>
          <p:nvPr>
            <p:ph type="sldNum" sz="quarter" idx="12"/>
          </p:nvPr>
        </p:nvSpPr>
        <p:spPr/>
        <p:txBody>
          <a:bodyPr/>
          <a:lstStyle/>
          <a:p>
            <a:fld id="{68B6324C-6134-1A4E-8ADA-3C519DFF5F61}" type="slidenum">
              <a:rPr lang="en-US" smtClean="0"/>
              <a:t>‹#›</a:t>
            </a:fld>
            <a:endParaRPr lang="en-US"/>
          </a:p>
        </p:txBody>
      </p:sp>
    </p:spTree>
    <p:extLst>
      <p:ext uri="{BB962C8B-B14F-4D97-AF65-F5344CB8AC3E}">
        <p14:creationId xmlns:p14="http://schemas.microsoft.com/office/powerpoint/2010/main" val="156410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8526D-8DE8-8A3F-E41D-C169C9CC2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684C7FD-4412-145E-C034-CE15B8DCE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45FA604-9C69-D6A9-74B6-08A915780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52578-3687-784D-A73C-6C0CEC897AD2}" type="datetimeFigureOut">
              <a:rPr lang="en-US" smtClean="0"/>
              <a:t>8/2/22</a:t>
            </a:fld>
            <a:endParaRPr lang="en-US"/>
          </a:p>
        </p:txBody>
      </p:sp>
      <p:sp>
        <p:nvSpPr>
          <p:cNvPr id="5" name="Footer Placeholder 4">
            <a:extLst>
              <a:ext uri="{FF2B5EF4-FFF2-40B4-BE49-F238E27FC236}">
                <a16:creationId xmlns:a16="http://schemas.microsoft.com/office/drawing/2014/main" id="{F3F415A0-BEDB-85EE-BC2A-9560D109A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875A46-D59D-8C86-B40E-B1FFD5949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324C-6134-1A4E-8ADA-3C519DFF5F61}" type="slidenum">
              <a:rPr lang="en-US" smtClean="0"/>
              <a:t>‹#›</a:t>
            </a:fld>
            <a:endParaRPr lang="en-US"/>
          </a:p>
        </p:txBody>
      </p:sp>
    </p:spTree>
    <p:extLst>
      <p:ext uri="{BB962C8B-B14F-4D97-AF65-F5344CB8AC3E}">
        <p14:creationId xmlns:p14="http://schemas.microsoft.com/office/powerpoint/2010/main" val="262574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Montserrat" pitchFamily="2" charset="77"/>
          <a:ea typeface="Noto Sans" panose="020B0502040504020204" pitchFamily="34" charset="0"/>
          <a:cs typeface="Noto Sans" panose="020B050204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arxiv.org/abs/1706.0221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2A2D25-5667-E1B4-EBE7-9B9C0A215351}"/>
              </a:ext>
            </a:extLst>
          </p:cNvPr>
          <p:cNvSpPr>
            <a:spLocks noGrp="1"/>
          </p:cNvSpPr>
          <p:nvPr>
            <p:ph type="ctrTitle"/>
          </p:nvPr>
        </p:nvSpPr>
        <p:spPr/>
        <p:txBody>
          <a:bodyPr>
            <a:normAutofit/>
          </a:bodyPr>
          <a:lstStyle/>
          <a:p>
            <a:r>
              <a:rPr lang="en-US" sz="3600" dirty="0"/>
              <a:t>Research and Development of Joint Language and Graph Embeddings for GES-DISC Search Engine</a:t>
            </a:r>
          </a:p>
        </p:txBody>
      </p:sp>
      <p:sp>
        <p:nvSpPr>
          <p:cNvPr id="5" name="Subtitle 4">
            <a:extLst>
              <a:ext uri="{FF2B5EF4-FFF2-40B4-BE49-F238E27FC236}">
                <a16:creationId xmlns:a16="http://schemas.microsoft.com/office/drawing/2014/main" id="{7C132F40-55EC-BAC7-3ED8-8218618862E9}"/>
              </a:ext>
            </a:extLst>
          </p:cNvPr>
          <p:cNvSpPr>
            <a:spLocks noGrp="1"/>
          </p:cNvSpPr>
          <p:nvPr>
            <p:ph type="subTitle" idx="1"/>
          </p:nvPr>
        </p:nvSpPr>
        <p:spPr/>
        <p:txBody>
          <a:bodyPr/>
          <a:lstStyle/>
          <a:p>
            <a:r>
              <a:rPr lang="en-US" dirty="0"/>
              <a:t>Xavier Evans</a:t>
            </a:r>
          </a:p>
        </p:txBody>
      </p:sp>
    </p:spTree>
    <p:extLst>
      <p:ext uri="{BB962C8B-B14F-4D97-AF65-F5344CB8AC3E}">
        <p14:creationId xmlns:p14="http://schemas.microsoft.com/office/powerpoint/2010/main" val="54423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C555-165F-2D62-355A-D9134DEE1AE9}"/>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07ABDD3C-C3F2-CCE6-C085-A81252E4EA8B}"/>
              </a:ext>
            </a:extLst>
          </p:cNvPr>
          <p:cNvSpPr>
            <a:spLocks noGrp="1"/>
          </p:cNvSpPr>
          <p:nvPr>
            <p:ph idx="1"/>
          </p:nvPr>
        </p:nvSpPr>
        <p:spPr/>
        <p:txBody>
          <a:bodyPr/>
          <a:lstStyle/>
          <a:p>
            <a:r>
              <a:rPr lang="en-US" dirty="0"/>
              <a:t>Embeddings</a:t>
            </a:r>
          </a:p>
          <a:p>
            <a:pPr lvl="1"/>
            <a:r>
              <a:rPr lang="en-US" dirty="0"/>
              <a:t>Natural language and graph</a:t>
            </a:r>
          </a:p>
          <a:p>
            <a:r>
              <a:rPr lang="en-US" dirty="0"/>
              <a:t>GES-DISC search engine</a:t>
            </a:r>
          </a:p>
          <a:p>
            <a:pPr lvl="1"/>
            <a:r>
              <a:rPr lang="en-US" dirty="0"/>
              <a:t>Only natural language now</a:t>
            </a:r>
          </a:p>
          <a:p>
            <a:pPr lvl="1"/>
            <a:r>
              <a:rPr lang="en-US" dirty="0"/>
              <a:t>What about keywords?</a:t>
            </a:r>
          </a:p>
          <a:p>
            <a:r>
              <a:rPr lang="en-US" dirty="0"/>
              <a:t>Goal: graph embeddings</a:t>
            </a:r>
          </a:p>
        </p:txBody>
      </p:sp>
      <p:pic>
        <p:nvPicPr>
          <p:cNvPr id="5" name="Picture 4" descr="A picture containing chart&#10;&#10;Description automatically generated">
            <a:extLst>
              <a:ext uri="{FF2B5EF4-FFF2-40B4-BE49-F238E27FC236}">
                <a16:creationId xmlns:a16="http://schemas.microsoft.com/office/drawing/2014/main" id="{DCC6EF46-2154-0C15-2815-82CF74E946A7}"/>
              </a:ext>
            </a:extLst>
          </p:cNvPr>
          <p:cNvPicPr>
            <a:picLocks noChangeAspect="1"/>
          </p:cNvPicPr>
          <p:nvPr/>
        </p:nvPicPr>
        <p:blipFill rotWithShape="1">
          <a:blip r:embed="rId2"/>
          <a:srcRect l="11547" r="12930"/>
          <a:stretch/>
        </p:blipFill>
        <p:spPr>
          <a:xfrm>
            <a:off x="5990854" y="182562"/>
            <a:ext cx="5362946" cy="64928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9370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5BBA-0874-9BA2-BA47-2E103E9F0495}"/>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ED60C2D6-9D00-265E-5958-581AF560F638}"/>
              </a:ext>
            </a:extLst>
          </p:cNvPr>
          <p:cNvSpPr>
            <a:spLocks noGrp="1"/>
          </p:cNvSpPr>
          <p:nvPr>
            <p:ph idx="1"/>
          </p:nvPr>
        </p:nvSpPr>
        <p:spPr/>
        <p:txBody>
          <a:bodyPr/>
          <a:lstStyle/>
          <a:p>
            <a:r>
              <a:rPr lang="en-US" dirty="0"/>
              <a:t>Graph machine learning</a:t>
            </a:r>
          </a:p>
          <a:p>
            <a:pPr lvl="1"/>
            <a:r>
              <a:rPr lang="en-US" dirty="0"/>
              <a:t>Node features</a:t>
            </a:r>
          </a:p>
          <a:p>
            <a:pPr lvl="1"/>
            <a:r>
              <a:rPr lang="en-US" dirty="0"/>
              <a:t>Graph structure</a:t>
            </a:r>
          </a:p>
          <a:p>
            <a:r>
              <a:rPr lang="en-US" dirty="0" err="1"/>
              <a:t>PyG</a:t>
            </a:r>
            <a:r>
              <a:rPr lang="en-US" dirty="0"/>
              <a:t> (</a:t>
            </a:r>
            <a:r>
              <a:rPr lang="en-US" dirty="0" err="1"/>
              <a:t>PyTorch</a:t>
            </a:r>
            <a:r>
              <a:rPr lang="en-US" dirty="0"/>
              <a:t> Geometric)</a:t>
            </a:r>
          </a:p>
          <a:p>
            <a:pPr lvl="1"/>
            <a:r>
              <a:rPr lang="en-US" dirty="0"/>
              <a:t>Built on </a:t>
            </a:r>
            <a:r>
              <a:rPr lang="en-US" dirty="0" err="1"/>
              <a:t>PyTorch</a:t>
            </a:r>
            <a:r>
              <a:rPr lang="en-US" dirty="0"/>
              <a:t>, for training GNNs</a:t>
            </a:r>
          </a:p>
          <a:p>
            <a:pPr lvl="1"/>
            <a:r>
              <a:rPr lang="en-US" dirty="0"/>
              <a:t>What do we need?</a:t>
            </a:r>
          </a:p>
          <a:p>
            <a:pPr lvl="2"/>
            <a:r>
              <a:rPr lang="en-US" dirty="0"/>
              <a:t>Vector to represent every node’s info</a:t>
            </a:r>
          </a:p>
          <a:p>
            <a:pPr lvl="2"/>
            <a:r>
              <a:rPr lang="en-US" dirty="0"/>
              <a:t>Edge index (e.g. [[0, 1, 1, 2], [1, 0, 2, 1]])</a:t>
            </a:r>
          </a:p>
          <a:p>
            <a:pPr lvl="1"/>
            <a:endParaRPr lang="en-US" dirty="0"/>
          </a:p>
        </p:txBody>
      </p:sp>
      <p:sp>
        <p:nvSpPr>
          <p:cNvPr id="4" name="Oval 3">
            <a:extLst>
              <a:ext uri="{FF2B5EF4-FFF2-40B4-BE49-F238E27FC236}">
                <a16:creationId xmlns:a16="http://schemas.microsoft.com/office/drawing/2014/main" id="{26411E04-4FD7-72EB-2079-1DE0AC445F61}"/>
              </a:ext>
            </a:extLst>
          </p:cNvPr>
          <p:cNvSpPr/>
          <p:nvPr/>
        </p:nvSpPr>
        <p:spPr>
          <a:xfrm>
            <a:off x="8686799" y="1694895"/>
            <a:ext cx="795647" cy="7956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Source Sans Pro" panose="020B0503030403020204" pitchFamily="34" charset="0"/>
                <a:ea typeface="Source Sans Pro" panose="020B0503030403020204" pitchFamily="34" charset="0"/>
              </a:rPr>
              <a:t>0</a:t>
            </a:r>
          </a:p>
        </p:txBody>
      </p:sp>
      <p:sp>
        <p:nvSpPr>
          <p:cNvPr id="8" name="Oval 7">
            <a:extLst>
              <a:ext uri="{FF2B5EF4-FFF2-40B4-BE49-F238E27FC236}">
                <a16:creationId xmlns:a16="http://schemas.microsoft.com/office/drawing/2014/main" id="{66F3B427-8D84-118F-2C57-1D4754028EC0}"/>
              </a:ext>
            </a:extLst>
          </p:cNvPr>
          <p:cNvSpPr/>
          <p:nvPr/>
        </p:nvSpPr>
        <p:spPr>
          <a:xfrm>
            <a:off x="7414160" y="3429000"/>
            <a:ext cx="795647" cy="7956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Source Sans Pro" panose="020B0503030403020204" pitchFamily="34" charset="0"/>
                <a:ea typeface="Source Sans Pro" panose="020B0503030403020204" pitchFamily="34" charset="0"/>
              </a:rPr>
              <a:t>1</a:t>
            </a:r>
          </a:p>
        </p:txBody>
      </p:sp>
      <p:sp>
        <p:nvSpPr>
          <p:cNvPr id="9" name="Oval 8">
            <a:extLst>
              <a:ext uri="{FF2B5EF4-FFF2-40B4-BE49-F238E27FC236}">
                <a16:creationId xmlns:a16="http://schemas.microsoft.com/office/drawing/2014/main" id="{923B9A17-BF4A-30AE-65FA-2BCFD71E5886}"/>
              </a:ext>
            </a:extLst>
          </p:cNvPr>
          <p:cNvSpPr/>
          <p:nvPr/>
        </p:nvSpPr>
        <p:spPr>
          <a:xfrm>
            <a:off x="9824851" y="3473327"/>
            <a:ext cx="795647" cy="79564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Source Sans Pro" panose="020B0503030403020204" pitchFamily="34" charset="0"/>
                <a:ea typeface="Source Sans Pro" panose="020B0503030403020204" pitchFamily="34" charset="0"/>
              </a:rPr>
              <a:t>2</a:t>
            </a:r>
          </a:p>
        </p:txBody>
      </p:sp>
      <p:cxnSp>
        <p:nvCxnSpPr>
          <p:cNvPr id="17" name="Straight Connector 16">
            <a:extLst>
              <a:ext uri="{FF2B5EF4-FFF2-40B4-BE49-F238E27FC236}">
                <a16:creationId xmlns:a16="http://schemas.microsoft.com/office/drawing/2014/main" id="{49CF5C40-18D0-C89A-CC2A-AD0066B9EDA9}"/>
              </a:ext>
            </a:extLst>
          </p:cNvPr>
          <p:cNvCxnSpPr>
            <a:cxnSpLocks/>
            <a:stCxn id="8" idx="7"/>
            <a:endCxn id="4" idx="3"/>
          </p:cNvCxnSpPr>
          <p:nvPr/>
        </p:nvCxnSpPr>
        <p:spPr>
          <a:xfrm flipV="1">
            <a:off x="8093287" y="2374022"/>
            <a:ext cx="710032" cy="1171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A65323-CC39-DEBC-B577-2369F2218F83}"/>
              </a:ext>
            </a:extLst>
          </p:cNvPr>
          <p:cNvCxnSpPr>
            <a:cxnSpLocks/>
            <a:endCxn id="9" idx="2"/>
          </p:cNvCxnSpPr>
          <p:nvPr/>
        </p:nvCxnSpPr>
        <p:spPr>
          <a:xfrm flipV="1">
            <a:off x="8200292" y="3871151"/>
            <a:ext cx="1624559" cy="3196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6964497-FB90-4BFB-A0B2-799AE57D3747}"/>
              </a:ext>
            </a:extLst>
          </p:cNvPr>
          <p:cNvSpPr txBox="1"/>
          <p:nvPr/>
        </p:nvSpPr>
        <p:spPr>
          <a:xfrm>
            <a:off x="9630888" y="1690688"/>
            <a:ext cx="1175657"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x</a:t>
            </a:r>
            <a:r>
              <a:rPr lang="en-US" baseline="-25000" dirty="0">
                <a:latin typeface="Source Sans Pro" panose="020B0503030403020204" pitchFamily="34" charset="0"/>
                <a:ea typeface="Source Sans Pro" panose="020B0503030403020204" pitchFamily="34" charset="0"/>
              </a:rPr>
              <a:t>0</a:t>
            </a:r>
            <a:r>
              <a:rPr lang="en-US" dirty="0">
                <a:latin typeface="Source Sans Pro" panose="020B0503030403020204" pitchFamily="34" charset="0"/>
                <a:ea typeface="Source Sans Pro" panose="020B0503030403020204" pitchFamily="34" charset="0"/>
              </a:rPr>
              <a:t> = 1</a:t>
            </a:r>
          </a:p>
        </p:txBody>
      </p:sp>
      <p:sp>
        <p:nvSpPr>
          <p:cNvPr id="22" name="TextBox 21">
            <a:extLst>
              <a:ext uri="{FF2B5EF4-FFF2-40B4-BE49-F238E27FC236}">
                <a16:creationId xmlns:a16="http://schemas.microsoft.com/office/drawing/2014/main" id="{9A384805-FC7E-E216-C5A5-539E174758B4}"/>
              </a:ext>
            </a:extLst>
          </p:cNvPr>
          <p:cNvSpPr txBox="1"/>
          <p:nvPr/>
        </p:nvSpPr>
        <p:spPr>
          <a:xfrm>
            <a:off x="7224650" y="4253139"/>
            <a:ext cx="1175657"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x</a:t>
            </a:r>
            <a:r>
              <a:rPr lang="en-US" baseline="-25000" dirty="0">
                <a:latin typeface="Source Sans Pro" panose="020B0503030403020204" pitchFamily="34" charset="0"/>
                <a:ea typeface="Source Sans Pro" panose="020B0503030403020204" pitchFamily="34" charset="0"/>
              </a:rPr>
              <a:t>1</a:t>
            </a:r>
            <a:r>
              <a:rPr lang="en-US" dirty="0">
                <a:latin typeface="Source Sans Pro" panose="020B0503030403020204" pitchFamily="34" charset="0"/>
                <a:ea typeface="Source Sans Pro" panose="020B0503030403020204" pitchFamily="34" charset="0"/>
              </a:rPr>
              <a:t> = 100</a:t>
            </a:r>
          </a:p>
        </p:txBody>
      </p:sp>
      <p:sp>
        <p:nvSpPr>
          <p:cNvPr id="23" name="TextBox 22">
            <a:extLst>
              <a:ext uri="{FF2B5EF4-FFF2-40B4-BE49-F238E27FC236}">
                <a16:creationId xmlns:a16="http://schemas.microsoft.com/office/drawing/2014/main" id="{E2E517BF-91D8-B7FC-C017-4DD7466C539A}"/>
              </a:ext>
            </a:extLst>
          </p:cNvPr>
          <p:cNvSpPr txBox="1"/>
          <p:nvPr/>
        </p:nvSpPr>
        <p:spPr>
          <a:xfrm>
            <a:off x="10309018" y="4274664"/>
            <a:ext cx="1175657"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x</a:t>
            </a:r>
            <a:r>
              <a:rPr lang="en-US" baseline="-25000" dirty="0">
                <a:latin typeface="Source Sans Pro" panose="020B0503030403020204" pitchFamily="34" charset="0"/>
                <a:ea typeface="Source Sans Pro" panose="020B0503030403020204" pitchFamily="34" charset="0"/>
              </a:rPr>
              <a:t>2</a:t>
            </a:r>
            <a:r>
              <a:rPr lang="en-US" dirty="0">
                <a:latin typeface="Source Sans Pro" panose="020B0503030403020204" pitchFamily="34" charset="0"/>
                <a:ea typeface="Source Sans Pro" panose="020B0503030403020204" pitchFamily="34" charset="0"/>
              </a:rPr>
              <a:t> = -4</a:t>
            </a:r>
          </a:p>
        </p:txBody>
      </p:sp>
    </p:spTree>
    <p:extLst>
      <p:ext uri="{BB962C8B-B14F-4D97-AF65-F5344CB8AC3E}">
        <p14:creationId xmlns:p14="http://schemas.microsoft.com/office/powerpoint/2010/main" val="59771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5BBA-0874-9BA2-BA47-2E103E9F0495}"/>
              </a:ext>
            </a:extLst>
          </p:cNvPr>
          <p:cNvSpPr>
            <a:spLocks noGrp="1"/>
          </p:cNvSpPr>
          <p:nvPr>
            <p:ph type="title"/>
          </p:nvPr>
        </p:nvSpPr>
        <p:spPr/>
        <p:txBody>
          <a:bodyPr/>
          <a:lstStyle/>
          <a:p>
            <a:r>
              <a:rPr lang="en-US" dirty="0"/>
              <a:t>Heterogeneous graph</a:t>
            </a:r>
          </a:p>
        </p:txBody>
      </p:sp>
      <p:sp>
        <p:nvSpPr>
          <p:cNvPr id="4" name="Content Placeholder 2">
            <a:extLst>
              <a:ext uri="{FF2B5EF4-FFF2-40B4-BE49-F238E27FC236}">
                <a16:creationId xmlns:a16="http://schemas.microsoft.com/office/drawing/2014/main" id="{8A92382E-31F3-30B6-8399-5302B188B1F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Learn interactions between node types</a:t>
            </a:r>
          </a:p>
          <a:p>
            <a:r>
              <a:rPr lang="en-US" dirty="0"/>
              <a:t>Different info available</a:t>
            </a:r>
          </a:p>
          <a:p>
            <a:r>
              <a:rPr lang="en-US" dirty="0"/>
              <a:t>Can we standardize this a bit?</a:t>
            </a:r>
          </a:p>
          <a:p>
            <a:pPr lvl="1"/>
            <a:endParaRPr lang="en-US" dirty="0"/>
          </a:p>
        </p:txBody>
      </p:sp>
      <p:sp>
        <p:nvSpPr>
          <p:cNvPr id="3" name="Oval 2">
            <a:extLst>
              <a:ext uri="{FF2B5EF4-FFF2-40B4-BE49-F238E27FC236}">
                <a16:creationId xmlns:a16="http://schemas.microsoft.com/office/drawing/2014/main" id="{097AB361-1A10-93A4-1017-23ECB553C810}"/>
              </a:ext>
            </a:extLst>
          </p:cNvPr>
          <p:cNvSpPr/>
          <p:nvPr/>
        </p:nvSpPr>
        <p:spPr>
          <a:xfrm>
            <a:off x="8686799" y="1694895"/>
            <a:ext cx="795647" cy="795647"/>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Source Sans Pro" panose="020B0503030403020204" pitchFamily="34" charset="0"/>
                <a:ea typeface="Source Sans Pro" panose="020B0503030403020204" pitchFamily="34" charset="0"/>
              </a:rPr>
              <a:t>0</a:t>
            </a:r>
          </a:p>
        </p:txBody>
      </p:sp>
      <p:sp>
        <p:nvSpPr>
          <p:cNvPr id="5" name="Oval 4">
            <a:extLst>
              <a:ext uri="{FF2B5EF4-FFF2-40B4-BE49-F238E27FC236}">
                <a16:creationId xmlns:a16="http://schemas.microsoft.com/office/drawing/2014/main" id="{01D41C55-485A-A076-F20F-59319CD2D81B}"/>
              </a:ext>
            </a:extLst>
          </p:cNvPr>
          <p:cNvSpPr/>
          <p:nvPr/>
        </p:nvSpPr>
        <p:spPr>
          <a:xfrm>
            <a:off x="7414160" y="3429000"/>
            <a:ext cx="795647" cy="795647"/>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Source Sans Pro" panose="020B0503030403020204" pitchFamily="34" charset="0"/>
                <a:ea typeface="Source Sans Pro" panose="020B0503030403020204" pitchFamily="34" charset="0"/>
              </a:rPr>
              <a:t>1</a:t>
            </a:r>
          </a:p>
        </p:txBody>
      </p:sp>
      <p:sp>
        <p:nvSpPr>
          <p:cNvPr id="6" name="Oval 5">
            <a:extLst>
              <a:ext uri="{FF2B5EF4-FFF2-40B4-BE49-F238E27FC236}">
                <a16:creationId xmlns:a16="http://schemas.microsoft.com/office/drawing/2014/main" id="{859407B0-F9F3-015F-ED31-AD69A7690F1B}"/>
              </a:ext>
            </a:extLst>
          </p:cNvPr>
          <p:cNvSpPr/>
          <p:nvPr/>
        </p:nvSpPr>
        <p:spPr>
          <a:xfrm>
            <a:off x="9824851" y="3473327"/>
            <a:ext cx="795647" cy="795647"/>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Source Sans Pro" panose="020B0503030403020204" pitchFamily="34" charset="0"/>
                <a:ea typeface="Source Sans Pro" panose="020B0503030403020204" pitchFamily="34" charset="0"/>
              </a:rPr>
              <a:t>2</a:t>
            </a:r>
          </a:p>
        </p:txBody>
      </p:sp>
      <p:cxnSp>
        <p:nvCxnSpPr>
          <p:cNvPr id="7" name="Straight Connector 6">
            <a:extLst>
              <a:ext uri="{FF2B5EF4-FFF2-40B4-BE49-F238E27FC236}">
                <a16:creationId xmlns:a16="http://schemas.microsoft.com/office/drawing/2014/main" id="{CA31D423-4C00-C0B7-440B-F98537F6E3DA}"/>
              </a:ext>
            </a:extLst>
          </p:cNvPr>
          <p:cNvCxnSpPr>
            <a:cxnSpLocks/>
            <a:stCxn id="5" idx="7"/>
            <a:endCxn id="3" idx="3"/>
          </p:cNvCxnSpPr>
          <p:nvPr/>
        </p:nvCxnSpPr>
        <p:spPr>
          <a:xfrm flipV="1">
            <a:off x="8093287" y="2374022"/>
            <a:ext cx="710032" cy="1171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D515E13-1CD2-8551-297F-5FA6E8F3FD1E}"/>
              </a:ext>
            </a:extLst>
          </p:cNvPr>
          <p:cNvCxnSpPr>
            <a:cxnSpLocks/>
            <a:stCxn id="3" idx="5"/>
            <a:endCxn id="6" idx="1"/>
          </p:cNvCxnSpPr>
          <p:nvPr/>
        </p:nvCxnSpPr>
        <p:spPr>
          <a:xfrm>
            <a:off x="9365926" y="2374022"/>
            <a:ext cx="575445" cy="12158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75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5BBA-0874-9BA2-BA47-2E103E9F0495}"/>
              </a:ext>
            </a:extLst>
          </p:cNvPr>
          <p:cNvSpPr>
            <a:spLocks noGrp="1"/>
          </p:cNvSpPr>
          <p:nvPr>
            <p:ph type="title"/>
          </p:nvPr>
        </p:nvSpPr>
        <p:spPr/>
        <p:txBody>
          <a:bodyPr/>
          <a:lstStyle/>
          <a:p>
            <a:r>
              <a:rPr lang="en-US" dirty="0"/>
              <a:t>Solution</a:t>
            </a:r>
          </a:p>
        </p:txBody>
      </p:sp>
      <p:sp>
        <p:nvSpPr>
          <p:cNvPr id="4" name="Content Placeholder 2">
            <a:extLst>
              <a:ext uri="{FF2B5EF4-FFF2-40B4-BE49-F238E27FC236}">
                <a16:creationId xmlns:a16="http://schemas.microsoft.com/office/drawing/2014/main" id="{8A92382E-31F3-30B6-8399-5302B188B1F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type of keyword</a:t>
            </a:r>
          </a:p>
          <a:p>
            <a:pPr lvl="1"/>
            <a:r>
              <a:rPr lang="en-US" dirty="0"/>
              <a:t>No Category, Topic…</a:t>
            </a:r>
          </a:p>
          <a:p>
            <a:r>
              <a:rPr lang="en-US" dirty="0"/>
              <a:t>Keywords average of dataset nodes</a:t>
            </a:r>
            <a:endParaRPr lang="en-US" dirty="0">
              <a:latin typeface="Courier" pitchFamily="2" charset="0"/>
            </a:endParaRPr>
          </a:p>
        </p:txBody>
      </p:sp>
    </p:spTree>
    <p:extLst>
      <p:ext uri="{BB962C8B-B14F-4D97-AF65-F5344CB8AC3E}">
        <p14:creationId xmlns:p14="http://schemas.microsoft.com/office/powerpoint/2010/main" val="69374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5B64-038F-5409-33FB-724265040F1B}"/>
              </a:ext>
            </a:extLst>
          </p:cNvPr>
          <p:cNvSpPr>
            <a:spLocks noGrp="1"/>
          </p:cNvSpPr>
          <p:nvPr>
            <p:ph type="title"/>
          </p:nvPr>
        </p:nvSpPr>
        <p:spPr/>
        <p:txBody>
          <a:bodyPr/>
          <a:lstStyle/>
          <a:p>
            <a:r>
              <a:rPr lang="en-US" dirty="0"/>
              <a:t>Embeddings</a:t>
            </a:r>
          </a:p>
        </p:txBody>
      </p:sp>
      <p:sp>
        <p:nvSpPr>
          <p:cNvPr id="3" name="Content Placeholder 2">
            <a:extLst>
              <a:ext uri="{FF2B5EF4-FFF2-40B4-BE49-F238E27FC236}">
                <a16:creationId xmlns:a16="http://schemas.microsoft.com/office/drawing/2014/main" id="{20EBC3A9-63BE-FD88-56AA-C81F641725DD}"/>
              </a:ext>
            </a:extLst>
          </p:cNvPr>
          <p:cNvSpPr>
            <a:spLocks noGrp="1"/>
          </p:cNvSpPr>
          <p:nvPr>
            <p:ph idx="1"/>
          </p:nvPr>
        </p:nvSpPr>
        <p:spPr/>
        <p:txBody>
          <a:bodyPr/>
          <a:lstStyle/>
          <a:p>
            <a:r>
              <a:rPr lang="en-US" dirty="0"/>
              <a:t>Stanford’s </a:t>
            </a:r>
            <a:r>
              <a:rPr lang="en-US" dirty="0" err="1"/>
              <a:t>GraphSAGE</a:t>
            </a:r>
            <a:endParaRPr lang="en-US" dirty="0"/>
          </a:p>
          <a:p>
            <a:r>
              <a:rPr lang="en-US" dirty="0"/>
              <a:t>UMAP</a:t>
            </a:r>
          </a:p>
          <a:p>
            <a:endParaRPr lang="en-US" dirty="0"/>
          </a:p>
        </p:txBody>
      </p:sp>
      <p:pic>
        <p:nvPicPr>
          <p:cNvPr id="4" name="Picture 3" descr="Chart, scatter chart&#10;&#10;Description automatically generated">
            <a:extLst>
              <a:ext uri="{FF2B5EF4-FFF2-40B4-BE49-F238E27FC236}">
                <a16:creationId xmlns:a16="http://schemas.microsoft.com/office/drawing/2014/main" id="{5665C486-51AA-A70B-1998-500AB64DCCA6}"/>
              </a:ext>
            </a:extLst>
          </p:cNvPr>
          <p:cNvPicPr>
            <a:picLocks noChangeAspect="1"/>
          </p:cNvPicPr>
          <p:nvPr/>
        </p:nvPicPr>
        <p:blipFill>
          <a:blip r:embed="rId3"/>
          <a:stretch>
            <a:fillRect/>
          </a:stretch>
        </p:blipFill>
        <p:spPr>
          <a:xfrm>
            <a:off x="5471359" y="1608362"/>
            <a:ext cx="5882441" cy="3641275"/>
          </a:xfrm>
          <a:prstGeom prst="rect">
            <a:avLst/>
          </a:prstGeom>
        </p:spPr>
      </p:pic>
    </p:spTree>
    <p:extLst>
      <p:ext uri="{BB962C8B-B14F-4D97-AF65-F5344CB8AC3E}">
        <p14:creationId xmlns:p14="http://schemas.microsoft.com/office/powerpoint/2010/main" val="380022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5BBA-0874-9BA2-BA47-2E103E9F0495}"/>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ED60C2D6-9D00-265E-5958-581AF560F638}"/>
              </a:ext>
            </a:extLst>
          </p:cNvPr>
          <p:cNvSpPr>
            <a:spLocks noGrp="1"/>
          </p:cNvSpPr>
          <p:nvPr>
            <p:ph idx="1"/>
          </p:nvPr>
        </p:nvSpPr>
        <p:spPr/>
        <p:txBody>
          <a:bodyPr/>
          <a:lstStyle/>
          <a:p>
            <a:r>
              <a:rPr lang="en-US" dirty="0"/>
              <a:t>Expected clustering</a:t>
            </a:r>
          </a:p>
          <a:p>
            <a:r>
              <a:rPr lang="en-US" dirty="0"/>
              <a:t>Efficient way to find similar datasets</a:t>
            </a:r>
          </a:p>
          <a:p>
            <a:pPr lvl="1"/>
            <a:r>
              <a:rPr lang="en-US" dirty="0"/>
              <a:t>More like this</a:t>
            </a:r>
          </a:p>
          <a:p>
            <a:pPr lvl="1"/>
            <a:r>
              <a:rPr lang="en-US" dirty="0"/>
              <a:t>Combine it, two relevance metrics</a:t>
            </a:r>
          </a:p>
          <a:p>
            <a:pPr lvl="1"/>
            <a:endParaRPr lang="en-US" dirty="0"/>
          </a:p>
        </p:txBody>
      </p:sp>
    </p:spTree>
    <p:extLst>
      <p:ext uri="{BB962C8B-B14F-4D97-AF65-F5344CB8AC3E}">
        <p14:creationId xmlns:p14="http://schemas.microsoft.com/office/powerpoint/2010/main" val="192605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5BBA-0874-9BA2-BA47-2E103E9F0495}"/>
              </a:ext>
            </a:extLst>
          </p:cNvPr>
          <p:cNvSpPr>
            <a:spLocks noGrp="1"/>
          </p:cNvSpPr>
          <p:nvPr>
            <p:ph type="title"/>
          </p:nvPr>
        </p:nvSpPr>
        <p:spPr/>
        <p:txBody>
          <a:bodyPr/>
          <a:lstStyle/>
          <a:p>
            <a:r>
              <a:rPr lang="en-US" dirty="0"/>
              <a:t>References</a:t>
            </a:r>
          </a:p>
        </p:txBody>
      </p:sp>
      <p:sp>
        <p:nvSpPr>
          <p:cNvPr id="4" name="Content Placeholder 2">
            <a:extLst>
              <a:ext uri="{FF2B5EF4-FFF2-40B4-BE49-F238E27FC236}">
                <a16:creationId xmlns:a16="http://schemas.microsoft.com/office/drawing/2014/main" id="{8A92382E-31F3-30B6-8399-5302B188B1F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Source Sans Pro" panose="020B0503030403020204" pitchFamily="34" charset="0"/>
                <a:ea typeface="Source Sans Pro" panose="020B0503030403020204" pitchFamily="34" charset="0"/>
                <a:cs typeface="Source Sans Pro" panose="020B0503030403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46088">
              <a:buNone/>
            </a:pPr>
            <a:r>
              <a:rPr lang="en-US" dirty="0"/>
              <a:t>Hamilton, W., Ying, R. &amp; </a:t>
            </a:r>
            <a:r>
              <a:rPr lang="en-US" dirty="0" err="1"/>
              <a:t>Leskovec</a:t>
            </a:r>
            <a:r>
              <a:rPr lang="en-US" dirty="0"/>
              <a:t>, J. Inductive Representation Learning on Large Graphs. </a:t>
            </a:r>
            <a:r>
              <a:rPr lang="en-US" i="1" dirty="0" err="1"/>
              <a:t>CoRR</a:t>
            </a:r>
            <a:r>
              <a:rPr lang="en-US" dirty="0" err="1"/>
              <a:t>.</a:t>
            </a:r>
            <a:r>
              <a:rPr lang="en-US" dirty="0"/>
              <a:t> </a:t>
            </a:r>
            <a:r>
              <a:rPr lang="en-US" b="1" dirty="0"/>
              <a:t>abs/1706.02216 </a:t>
            </a:r>
            <a:r>
              <a:rPr lang="en-US" dirty="0"/>
              <a:t>(2017), </a:t>
            </a:r>
            <a:r>
              <a:rPr lang="en-US" dirty="0">
                <a:hlinkClick r:id="rId2"/>
              </a:rPr>
              <a:t>http://arxiv.org/abs/1706.02216</a:t>
            </a:r>
            <a:endParaRPr lang="en-US" dirty="0"/>
          </a:p>
          <a:p>
            <a:pPr marL="457200" lvl="1" indent="-446088">
              <a:buNone/>
            </a:pPr>
            <a:r>
              <a:rPr lang="en-US" dirty="0"/>
              <a:t>https://</a:t>
            </a:r>
            <a:r>
              <a:rPr lang="en-US" dirty="0" err="1"/>
              <a:t>pytorch-geometric.readthedocs.io</a:t>
            </a:r>
            <a:r>
              <a:rPr lang="en-US" dirty="0"/>
              <a:t>/</a:t>
            </a:r>
            <a:r>
              <a:rPr lang="en-US" dirty="0" err="1"/>
              <a:t>en</a:t>
            </a:r>
            <a:r>
              <a:rPr lang="en-US" dirty="0"/>
              <a:t>/latest/</a:t>
            </a:r>
          </a:p>
        </p:txBody>
      </p:sp>
    </p:spTree>
    <p:extLst>
      <p:ext uri="{BB962C8B-B14F-4D97-AF65-F5344CB8AC3E}">
        <p14:creationId xmlns:p14="http://schemas.microsoft.com/office/powerpoint/2010/main" val="3504484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592</Words>
  <Application>Microsoft Macintosh PowerPoint</Application>
  <PresentationFormat>Widescreen</PresentationFormat>
  <Paragraphs>55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vt:lpstr>
      <vt:lpstr>Montserrat</vt:lpstr>
      <vt:lpstr>Source Sans Pro</vt:lpstr>
      <vt:lpstr>Office Theme</vt:lpstr>
      <vt:lpstr>Research and Development of Joint Language and Graph Embeddings for GES-DISC Search Engine</vt:lpstr>
      <vt:lpstr>Introduction</vt:lpstr>
      <vt:lpstr>Method</vt:lpstr>
      <vt:lpstr>Heterogeneous graph</vt:lpstr>
      <vt:lpstr>Solution</vt:lpstr>
      <vt:lpstr>Embeddings</vt:lpstr>
      <vt:lpstr>Findings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Embeddings</dc:title>
  <dc:creator>Evans, Xavier</dc:creator>
  <cp:lastModifiedBy>Evans, Xavier</cp:lastModifiedBy>
  <cp:revision>8</cp:revision>
  <dcterms:created xsi:type="dcterms:W3CDTF">2022-06-06T15:18:33Z</dcterms:created>
  <dcterms:modified xsi:type="dcterms:W3CDTF">2022-08-02T15:03:28Z</dcterms:modified>
</cp:coreProperties>
</file>