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15" r:id="rId31"/>
    <p:sldId id="316" r:id="rId32"/>
    <p:sldId id="317" r:id="rId33"/>
    <p:sldId id="285" r:id="rId34"/>
    <p:sldId id="286" r:id="rId35"/>
    <p:sldId id="289" r:id="rId36"/>
    <p:sldId id="287" r:id="rId37"/>
    <p:sldId id="288"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23" r:id="rId52"/>
    <p:sldId id="321" r:id="rId53"/>
    <p:sldId id="318" r:id="rId54"/>
    <p:sldId id="322" r:id="rId55"/>
    <p:sldId id="303" r:id="rId56"/>
    <p:sldId id="304" r:id="rId57"/>
    <p:sldId id="319" r:id="rId58"/>
    <p:sldId id="305" r:id="rId59"/>
    <p:sldId id="306" r:id="rId60"/>
    <p:sldId id="308" r:id="rId61"/>
    <p:sldId id="309" r:id="rId62"/>
    <p:sldId id="310" r:id="rId63"/>
    <p:sldId id="311" r:id="rId64"/>
    <p:sldId id="312" r:id="rId65"/>
    <p:sldId id="324" r:id="rId66"/>
    <p:sldId id="313" r:id="rId67"/>
    <p:sldId id="314"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7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50"/>
    </p:cViewPr>
  </p:sorterViewPr>
  <p:notesViewPr>
    <p:cSldViewPr>
      <p:cViewPr varScale="1">
        <p:scale>
          <a:sx n="77" d="100"/>
          <a:sy n="77" d="100"/>
        </p:scale>
        <p:origin x="-2136"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776C736-E0E3-46FD-B134-35919E9760D5}" type="datetimeFigureOut">
              <a:rPr lang="en-US" smtClean="0"/>
              <a:pPr/>
              <a:t>2/5/2020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level of abstraction?  Knowledge, circuitry, chemical?</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LADAR is Laser Detection and Ranging</a:t>
            </a:r>
          </a:p>
          <a:p>
            <a:r>
              <a:rPr lang="en-US" dirty="0" smtClean="0"/>
              <a:t>Light radar by uses light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Fully observable vs. partially observable</a:t>
            </a:r>
          </a:p>
          <a:p>
            <a:r>
              <a:rPr lang="en-US" dirty="0" smtClean="0"/>
              <a:t>	Environment sensors provide access to complete state of the</a:t>
            </a:r>
          </a:p>
          <a:p>
            <a:pPr lvl="1"/>
            <a:r>
              <a:rPr lang="en-US" dirty="0" smtClean="0"/>
              <a:t>relevant environment at each point in time</a:t>
            </a:r>
          </a:p>
          <a:p>
            <a:r>
              <a:rPr lang="en-US" dirty="0" smtClean="0"/>
              <a:t>Deterministic vs. stochastic / strategic</a:t>
            </a:r>
          </a:p>
          <a:p>
            <a:pPr lvl="1"/>
            <a:r>
              <a:rPr lang="en-US" dirty="0" smtClean="0"/>
              <a:t>If next state completely determined by current and action,</a:t>
            </a:r>
          </a:p>
          <a:p>
            <a:pPr lvl="1"/>
            <a:r>
              <a:rPr lang="en-US" dirty="0" smtClean="0"/>
              <a:t>then deterministic, otherwise stochastic</a:t>
            </a:r>
          </a:p>
          <a:p>
            <a:pPr lvl="1"/>
            <a:r>
              <a:rPr lang="en-US" dirty="0" smtClean="0"/>
              <a:t>If deterministic except for actions of other agents,</a:t>
            </a:r>
          </a:p>
          <a:p>
            <a:pPr lvl="1"/>
            <a:r>
              <a:rPr lang="en-US" dirty="0" smtClean="0"/>
              <a:t>then strategic</a:t>
            </a:r>
          </a:p>
          <a:p>
            <a:r>
              <a:rPr lang="en-US" dirty="0" smtClean="0"/>
              <a:t>Episodic vs. sequential</a:t>
            </a:r>
          </a:p>
          <a:p>
            <a:r>
              <a:rPr lang="en-US" dirty="0" smtClean="0"/>
              <a:t>	Episodic, action choice depends only on current state</a:t>
            </a:r>
          </a:p>
          <a:p>
            <a:r>
              <a:rPr lang="en-US" dirty="0" smtClean="0"/>
              <a:t>	Sequential, current action may affect future actions</a:t>
            </a:r>
          </a:p>
          <a:p>
            <a:r>
              <a:rPr lang="en-US" dirty="0" smtClean="0"/>
              <a:t>Static vs. dynamic</a:t>
            </a:r>
          </a:p>
          <a:p>
            <a:r>
              <a:rPr lang="en-US" dirty="0" smtClean="0"/>
              <a:t>	Dynamic, environment can change while agent is deliberating</a:t>
            </a:r>
          </a:p>
          <a:p>
            <a:r>
              <a:rPr lang="en-US" dirty="0" smtClean="0"/>
              <a:t>Discrete vs. continuous</a:t>
            </a:r>
          </a:p>
          <a:p>
            <a:r>
              <a:rPr lang="en-US" dirty="0" smtClean="0"/>
              <a:t>	Applied to state, time, percepts, or actions</a:t>
            </a:r>
          </a:p>
          <a:p>
            <a:r>
              <a:rPr lang="en-US" dirty="0" smtClean="0"/>
              <a:t>	The way the information is represented</a:t>
            </a:r>
          </a:p>
          <a:p>
            <a:r>
              <a:rPr lang="en-US" dirty="0" smtClean="0"/>
              <a:t>Single agent vs. </a:t>
            </a:r>
            <a:r>
              <a:rPr lang="en-US" dirty="0" err="1" smtClean="0"/>
              <a:t>multiagent</a:t>
            </a:r>
            <a:endParaRPr lang="en-US" dirty="0" smtClean="0"/>
          </a:p>
          <a:p>
            <a:r>
              <a:rPr lang="en-US" dirty="0" smtClean="0"/>
              <a:t>	How distinguish agent from environment?</a:t>
            </a:r>
          </a:p>
          <a:p>
            <a:r>
              <a:rPr lang="en-US" dirty="0" smtClean="0"/>
              <a:t>	if other's behavior maximizes its performance based on</a:t>
            </a:r>
          </a:p>
          <a:p>
            <a:r>
              <a:rPr lang="en-US" dirty="0" smtClean="0"/>
              <a:t>	agent, then it is </a:t>
            </a:r>
            <a:r>
              <a:rPr lang="en-US" dirty="0" err="1" smtClean="0"/>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33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licebot.blogspot.com/" TargetMode="External"/><Relationship Id="rId2" Type="http://schemas.openxmlformats.org/officeDocument/2006/relationships/hyperlink" Target="http://www.loebner.net/Prizef/loebner-priz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s.cmu.edu/~xavie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ubmedcentral.nih.gov/articlerender.fcgi?artid=22456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irist.org/learn-game/systems/gammon/td-gammon.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2.cs.cmu.edu/afs/cs/project/alv/www/index.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bs.org/saf/1208/video/watchonline.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CSE411</a:t>
            </a:r>
            <a:r>
              <a:rPr lang="en-US" dirty="0" smtClean="0"/>
              <a:t/>
            </a:r>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47035" cy="461665"/>
          </a:xfrm>
          <a:prstGeom prst="rect">
            <a:avLst/>
          </a:prstGeom>
          <a:noFill/>
        </p:spPr>
        <p:txBody>
          <a:bodyPr wrap="none" rtlCol="0">
            <a:spAutoFit/>
          </a:bodyPr>
          <a:lstStyle/>
          <a:p>
            <a:r>
              <a:rPr lang="en-US" sz="2400" b="1" dirty="0" err="1" smtClean="0">
                <a:solidFill>
                  <a:srgbClr val="FF0000"/>
                </a:solidFill>
              </a:rPr>
              <a:t>Kurzweil</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art of creating machines that perform functions that require intelligence when performed by people”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999732" cy="400110"/>
          </a:xfrm>
          <a:prstGeom prst="rect">
            <a:avLst/>
          </a:prstGeom>
          <a:noFill/>
        </p:spPr>
        <p:txBody>
          <a:bodyPr wrap="none" rtlCol="0">
            <a:spAutoFit/>
          </a:bodyPr>
          <a:lstStyle/>
          <a:p>
            <a:r>
              <a:rPr lang="en-US" sz="2000" b="1" dirty="0" smtClean="0">
                <a:solidFill>
                  <a:srgbClr val="FF0000"/>
                </a:solidFill>
              </a:rPr>
              <a:t>Luger &amp; Stubblefield, 1993</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branch of computer science that is concerned with the automation of intelligent behavior”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1885453" cy="461665"/>
          </a:xfrm>
          <a:prstGeom prst="rect">
            <a:avLst/>
          </a:prstGeom>
          <a:noFill/>
        </p:spPr>
        <p:txBody>
          <a:bodyPr wrap="none" rtlCol="0">
            <a:spAutoFit/>
          </a:bodyPr>
          <a:lstStyle/>
          <a:p>
            <a:r>
              <a:rPr lang="en-US" sz="2400" b="1" dirty="0" smtClean="0">
                <a:solidFill>
                  <a:srgbClr val="FF0000"/>
                </a:solidFill>
              </a:rPr>
              <a:t>Nilsson, 1998</a:t>
            </a:r>
            <a:endParaRPr lang="en-US" sz="2400" b="1" dirty="0">
              <a:solidFill>
                <a:srgbClr val="FF0000"/>
              </a:solidFill>
            </a:endParaRPr>
          </a:p>
        </p:txBody>
      </p:sp>
      <p:sp>
        <p:nvSpPr>
          <p:cNvPr id="6" name="TextBox 5"/>
          <p:cNvSpPr txBox="1"/>
          <p:nvPr/>
        </p:nvSpPr>
        <p:spPr>
          <a:xfrm>
            <a:off x="990600" y="4572000"/>
            <a:ext cx="7543800" cy="1631216"/>
          </a:xfrm>
          <a:prstGeom prst="rect">
            <a:avLst/>
          </a:prstGeom>
          <a:noFill/>
        </p:spPr>
        <p:txBody>
          <a:bodyPr wrap="square" rtlCol="0">
            <a:spAutoFit/>
          </a:bodyPr>
          <a:lstStyle/>
          <a:p>
            <a:r>
              <a:rPr lang="en-US" sz="2000" dirty="0" smtClean="0"/>
              <a:t>“Many human mental activities such as writing computer programs, doing mathematics, engaging in common sense reasoning, understanding language, and even driving an automobile, are said to demand intelligence. We might say that [these systems] exhibit artificial intelligence”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672719" cy="461665"/>
          </a:xfrm>
          <a:prstGeom prst="rect">
            <a:avLst/>
          </a:prstGeom>
          <a:noFill/>
        </p:spPr>
        <p:txBody>
          <a:bodyPr wrap="none" rtlCol="0">
            <a:spAutoFit/>
          </a:bodyPr>
          <a:lstStyle/>
          <a:p>
            <a:r>
              <a:rPr lang="en-US" sz="2400" b="1" dirty="0" smtClean="0">
                <a:solidFill>
                  <a:srgbClr val="FF0000"/>
                </a:solidFill>
              </a:rPr>
              <a:t>Rich &amp; Knight, 1991</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how to make computers do things at which, at the moment, people are better”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106987" cy="461665"/>
          </a:xfrm>
          <a:prstGeom prst="rect">
            <a:avLst/>
          </a:prstGeom>
          <a:noFill/>
        </p:spPr>
        <p:txBody>
          <a:bodyPr wrap="none" rtlCol="0">
            <a:spAutoFit/>
          </a:bodyPr>
          <a:lstStyle/>
          <a:p>
            <a:r>
              <a:rPr lang="en-US" sz="2400" b="1" dirty="0" err="1" smtClean="0">
                <a:solidFill>
                  <a:srgbClr val="FF0000"/>
                </a:solidFill>
              </a:rPr>
              <a:t>Schalkoff</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“A field of study that seeks to explain and emulate intelligent behavior in terms of computational processes”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29658" cy="461665"/>
          </a:xfrm>
          <a:prstGeom prst="rect">
            <a:avLst/>
          </a:prstGeom>
          <a:noFill/>
        </p:spPr>
        <p:txBody>
          <a:bodyPr wrap="none" rtlCol="0">
            <a:spAutoFit/>
          </a:bodyPr>
          <a:lstStyle/>
          <a:p>
            <a:r>
              <a:rPr lang="en-US" sz="2400" b="1" dirty="0" smtClean="0">
                <a:solidFill>
                  <a:srgbClr val="FF0000"/>
                </a:solidFill>
              </a:rPr>
              <a:t>Winston, 1992</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the computations that make it possible to perceive, reason, and act”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4724 -0.32246 " pathEditMode="relative" rAng="0" ptsTypes="AA">
                                      <p:cBhvr>
                                        <p:cTn id="6" dur="2000" fill="hold"/>
                                        <p:tgtEl>
                                          <p:spTgt spid="5"/>
                                        </p:tgtEl>
                                        <p:attrNameLst>
                                          <p:attrName>ppt_x</p:attrName>
                                          <p:attrName>ppt_y</p:attrName>
                                        </p:attrNameLst>
                                      </p:cBhvr>
                                      <p:rCtr x="236"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1: Acting Humanly</a:t>
            </a:r>
            <a:endParaRPr lang="en-US" dirty="0">
              <a:solidFill>
                <a:srgbClr val="FF0000"/>
              </a:solidFill>
            </a:endParaRPr>
          </a:p>
        </p:txBody>
      </p:sp>
      <p:sp>
        <p:nvSpPr>
          <p:cNvPr id="7" name="Content Placeholder 6"/>
          <p:cNvSpPr>
            <a:spLocks noGrp="1"/>
          </p:cNvSpPr>
          <p:nvPr>
            <p:ph idx="1"/>
          </p:nvPr>
        </p:nvSpPr>
        <p:spPr>
          <a:xfrm>
            <a:off x="152400" y="1600201"/>
            <a:ext cx="8839200" cy="1752600"/>
          </a:xfrm>
        </p:spPr>
        <p:txBody>
          <a:bodyPr/>
          <a:lstStyle/>
          <a:p>
            <a:r>
              <a:rPr lang="en-US" dirty="0" smtClean="0"/>
              <a:t>Turing test: ultimate test for acting humanly</a:t>
            </a:r>
          </a:p>
          <a:p>
            <a:pPr lvl="1"/>
            <a:r>
              <a:rPr lang="en-US" dirty="0" smtClean="0"/>
              <a:t>Computer and human both interrogated by judge</a:t>
            </a:r>
          </a:p>
          <a:p>
            <a:pPr lvl="1"/>
            <a:r>
              <a:rPr lang="en-US" dirty="0" smtClean="0"/>
              <a:t>Computer passes test if judge can’t tell the difference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62200" y="3393615"/>
            <a:ext cx="4419600" cy="3311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effective is this test?</a:t>
            </a:r>
            <a:endParaRPr lang="en-US" dirty="0">
              <a:solidFill>
                <a:srgbClr val="FF0000"/>
              </a:solidFill>
            </a:endParaRPr>
          </a:p>
        </p:txBody>
      </p:sp>
      <p:sp>
        <p:nvSpPr>
          <p:cNvPr id="7" name="Content Placeholder 6"/>
          <p:cNvSpPr>
            <a:spLocks noGrp="1"/>
          </p:cNvSpPr>
          <p:nvPr>
            <p:ph idx="1"/>
          </p:nvPr>
        </p:nvSpPr>
        <p:spPr>
          <a:xfrm>
            <a:off x="304800" y="1600200"/>
            <a:ext cx="8305800" cy="4724400"/>
          </a:xfrm>
        </p:spPr>
        <p:txBody>
          <a:bodyPr>
            <a:normAutofit fontScale="92500" lnSpcReduction="10000"/>
          </a:bodyPr>
          <a:lstStyle/>
          <a:p>
            <a:r>
              <a:rPr lang="en-US" dirty="0" smtClean="0"/>
              <a:t>Agent must:</a:t>
            </a:r>
          </a:p>
          <a:p>
            <a:pPr lvl="1"/>
            <a:r>
              <a:rPr lang="en-US" dirty="0" smtClean="0"/>
              <a:t>Have command of language</a:t>
            </a:r>
          </a:p>
          <a:p>
            <a:pPr lvl="1"/>
            <a:r>
              <a:rPr lang="en-US" dirty="0" smtClean="0"/>
              <a:t>Have wide range of knowledge</a:t>
            </a:r>
          </a:p>
          <a:p>
            <a:pPr lvl="1"/>
            <a:r>
              <a:rPr lang="en-US" dirty="0" smtClean="0"/>
              <a:t>Demonstrate human traits (humor, emotion)</a:t>
            </a:r>
          </a:p>
          <a:p>
            <a:pPr lvl="1"/>
            <a:r>
              <a:rPr lang="en-US" dirty="0" smtClean="0"/>
              <a:t>Be able to reason</a:t>
            </a:r>
          </a:p>
          <a:p>
            <a:pPr lvl="1"/>
            <a:r>
              <a:rPr lang="en-US" dirty="0" smtClean="0"/>
              <a:t>Be able to learn</a:t>
            </a:r>
          </a:p>
          <a:p>
            <a:r>
              <a:rPr lang="en-US" dirty="0" err="1" smtClean="0">
                <a:hlinkClick r:id="rId2"/>
              </a:rPr>
              <a:t>Loebner</a:t>
            </a:r>
            <a:r>
              <a:rPr lang="en-US" dirty="0" smtClean="0">
                <a:hlinkClick r:id="rId2"/>
              </a:rPr>
              <a:t> prize</a:t>
            </a:r>
            <a:r>
              <a:rPr lang="en-US" dirty="0" smtClean="0"/>
              <a:t> competition is modern version of Turing Test</a:t>
            </a:r>
          </a:p>
          <a:p>
            <a:pPr lvl="1"/>
            <a:r>
              <a:rPr lang="en-US" dirty="0" smtClean="0"/>
              <a:t>Example:  </a:t>
            </a:r>
            <a:r>
              <a:rPr lang="en-US" dirty="0" smtClean="0">
                <a:hlinkClick r:id="rId3"/>
              </a:rPr>
              <a:t>Alice</a:t>
            </a:r>
            <a:r>
              <a:rPr lang="en-US" dirty="0" smtClean="0"/>
              <a:t>, </a:t>
            </a:r>
            <a:r>
              <a:rPr lang="en-US" dirty="0" err="1" smtClean="0"/>
              <a:t>Loebner</a:t>
            </a:r>
            <a:r>
              <a:rPr lang="en-US" dirty="0" smtClean="0"/>
              <a:t> prize winner for 2000 and 2001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Chinese Room Argument</a:t>
            </a:r>
            <a:endParaRPr lang="en-US" dirty="0">
              <a:solidFill>
                <a:srgbClr val="FF0000"/>
              </a:solidFill>
            </a:endParaRPr>
          </a:p>
        </p:txBody>
      </p:sp>
      <p:sp>
        <p:nvSpPr>
          <p:cNvPr id="3" name="Content Placeholder 2"/>
          <p:cNvSpPr>
            <a:spLocks noGrp="1"/>
          </p:cNvSpPr>
          <p:nvPr>
            <p:ph idx="1"/>
          </p:nvPr>
        </p:nvSpPr>
        <p:spPr>
          <a:xfrm>
            <a:off x="457200" y="2209800"/>
            <a:ext cx="8229600" cy="4525963"/>
          </a:xfrm>
        </p:spPr>
        <p:txBody>
          <a:bodyPr>
            <a:normAutofit fontScale="55000" lnSpcReduction="20000"/>
          </a:bodyPr>
          <a:lstStyle/>
          <a:p>
            <a:pPr marL="0" indent="0">
              <a:buNone/>
            </a:pPr>
            <a:r>
              <a:rPr lang="en-US" dirty="0" smtClean="0"/>
              <a:t>Imagine you are sitting in a room with a library of rule books, a bunch of blank exercise books, and a lot of writing utensils. Your only contact with the external world is through two slots in the wall labeled ``input'' and ``output''. Occasionally, pieces of paper with Chinese characters come into your room through the ``input'' slot. Each time a piece of paper comes in through the input slot your task is to find the section in the rule books that matches the pattern of Chinese characters on the piece of paper. The rule book will tell you which pattern of characters to inscribe the appropriate pattern on a blank piece of paper. Once you have inscribed the appropriate pattern according to the rule book your task is simply to push it out the output slot. </a:t>
            </a:r>
          </a:p>
          <a:p>
            <a:pPr marL="0" indent="0">
              <a:buNone/>
            </a:pPr>
            <a:endParaRPr lang="en-US" dirty="0" smtClean="0"/>
          </a:p>
          <a:p>
            <a:pPr marL="0" indent="0">
              <a:buNone/>
            </a:pPr>
            <a:r>
              <a:rPr lang="en-US" dirty="0" smtClean="0"/>
              <a:t>By the way, you don't understand Chinese, nor are you aware that the symbols that you are manipulating are Chinese symbols. </a:t>
            </a:r>
          </a:p>
          <a:p>
            <a:pPr marL="0" indent="0">
              <a:buNone/>
            </a:pPr>
            <a:endParaRPr lang="en-US" dirty="0" smtClean="0"/>
          </a:p>
          <a:p>
            <a:pPr marL="0" indent="0">
              <a:buNone/>
            </a:pPr>
            <a:r>
              <a:rPr lang="en-US" dirty="0" smtClean="0"/>
              <a:t>In fact, the Chinese characters which you have been receiving as input have been questions about a story and the output you have been producing has been the appropriate, perhaps even "insightful," responses to the questions asked. Indeed, to the outside questioners your output has been so good that they are convinced that whoever (or whatever) has been producing the responses to their queries must be a native speaker of, or at least extremely fluent in, Chinese. </a:t>
            </a:r>
          </a:p>
          <a:p>
            <a:pPr marL="0" indent="0"/>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dirty="0" smtClean="0">
                <a:solidFill>
                  <a:srgbClr val="FF0000"/>
                </a:solidFill>
              </a:rPr>
              <a:t>Do you understand Chinese?</a:t>
            </a:r>
            <a:endParaRPr lang="en-US"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
        <p:nvSpPr>
          <p:cNvPr id="5" name="Content Placeholder 4"/>
          <p:cNvSpPr>
            <a:spLocks noGrp="1"/>
          </p:cNvSpPr>
          <p:nvPr>
            <p:ph idx="1"/>
          </p:nvPr>
        </p:nvSpPr>
        <p:spPr>
          <a:xfrm>
            <a:off x="457200" y="1600200"/>
            <a:ext cx="8229600" cy="5029200"/>
          </a:xfrm>
        </p:spPr>
        <p:txBody>
          <a:bodyPr>
            <a:normAutofit lnSpcReduction="10000"/>
          </a:bodyPr>
          <a:lstStyle/>
          <a:p>
            <a:r>
              <a:rPr lang="en-US" dirty="0" smtClean="0"/>
              <a:t>Searle says NO</a:t>
            </a:r>
          </a:p>
          <a:p>
            <a:r>
              <a:rPr lang="en-US" dirty="0" smtClean="0"/>
              <a:t>What do you think?</a:t>
            </a:r>
          </a:p>
          <a:p>
            <a:r>
              <a:rPr lang="en-US" dirty="0" smtClean="0"/>
              <a:t>Is this a refutation of the possibility of AI?</a:t>
            </a:r>
          </a:p>
          <a:p>
            <a:r>
              <a:rPr lang="en-US" dirty="0" smtClean="0"/>
              <a:t>The Systems Reply</a:t>
            </a:r>
          </a:p>
          <a:p>
            <a:pPr lvl="1"/>
            <a:r>
              <a:rPr lang="en-US" dirty="0" smtClean="0"/>
              <a:t>The individual is just part of the overall system, which does understand Chinese</a:t>
            </a:r>
          </a:p>
          <a:p>
            <a:r>
              <a:rPr lang="en-US" dirty="0" smtClean="0"/>
              <a:t>The Robot Reply</a:t>
            </a:r>
          </a:p>
          <a:p>
            <a:pPr lvl="1"/>
            <a:r>
              <a:rPr lang="en-US" dirty="0" smtClean="0"/>
              <a:t>Put same capabilities in a robot along with perceiving, talking, etc.  This agent would seem to have genuine understanding and mental states.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AI makes computers more useful</a:t>
            </a:r>
          </a:p>
          <a:p>
            <a:r>
              <a:rPr lang="en-US" dirty="0" smtClean="0"/>
              <a:t>Intelligent computer would have huge impact on civilization</a:t>
            </a:r>
          </a:p>
          <a:p>
            <a:r>
              <a:rPr lang="en-US" dirty="0" smtClean="0"/>
              <a:t>AI cited as “field I would most like to be in” by scientists in all fields</a:t>
            </a:r>
          </a:p>
          <a:p>
            <a:r>
              <a:rPr lang="en-US" dirty="0" smtClean="0"/>
              <a:t>Computer is a good metaphor for talking and thinking about intelligence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2: Thinking Humanly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Requires knowledge of brain function</a:t>
            </a:r>
          </a:p>
          <a:p>
            <a:r>
              <a:rPr lang="en-US" dirty="0" smtClean="0"/>
              <a:t>What level of abstraction?</a:t>
            </a:r>
          </a:p>
          <a:p>
            <a:r>
              <a:rPr lang="en-US" dirty="0" smtClean="0"/>
              <a:t>How can we validate this</a:t>
            </a:r>
          </a:p>
          <a:p>
            <a:r>
              <a:rPr lang="en-US" dirty="0" smtClean="0"/>
              <a:t>This is the focus of Cognitive Science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3: Thinking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Aristotle attempted this</a:t>
            </a:r>
          </a:p>
          <a:p>
            <a:r>
              <a:rPr lang="en-US" dirty="0" smtClean="0"/>
              <a:t>What are correct arguments or thought processes?</a:t>
            </a:r>
          </a:p>
          <a:p>
            <a:r>
              <a:rPr lang="en-US" dirty="0" smtClean="0"/>
              <a:t>Provided foundation of much of AI</a:t>
            </a:r>
          </a:p>
          <a:p>
            <a:r>
              <a:rPr lang="en-US" dirty="0" smtClean="0"/>
              <a:t>Not all intelligent behavior controlled by logic</a:t>
            </a:r>
          </a:p>
          <a:p>
            <a:r>
              <a:rPr lang="en-US" dirty="0" smtClean="0"/>
              <a:t>What is our goal?  What is the purpose of thinking?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4: Acting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Act to achieve goals, given set of beliefs</a:t>
            </a:r>
          </a:p>
          <a:p>
            <a:r>
              <a:rPr lang="en-US" dirty="0" smtClean="0"/>
              <a:t>Rational behavior is doing the “right thing”</a:t>
            </a:r>
          </a:p>
          <a:p>
            <a:pPr lvl="1"/>
            <a:r>
              <a:rPr lang="en-US" dirty="0" smtClean="0"/>
              <a:t>Thing which expects to maximize goal achievement</a:t>
            </a:r>
          </a:p>
          <a:p>
            <a:r>
              <a:rPr lang="en-US" dirty="0" smtClean="0"/>
              <a:t>This is approach adopted by Russell &amp; </a:t>
            </a:r>
            <a:r>
              <a:rPr lang="en-US" dirty="0" err="1" smtClean="0"/>
              <a:t>Norvig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Foundations of AI</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Philosophy</a:t>
            </a:r>
          </a:p>
          <a:p>
            <a:pPr lvl="1"/>
            <a:r>
              <a:rPr lang="en-US" dirty="0" smtClean="0"/>
              <a:t>450 BC, Socrates asked for algorithm to distinguish pious from non-pious individuals</a:t>
            </a:r>
          </a:p>
          <a:p>
            <a:pPr lvl="1"/>
            <a:r>
              <a:rPr lang="en-US" dirty="0" smtClean="0"/>
              <a:t>Aristotle developed laws for reasoning</a:t>
            </a:r>
          </a:p>
          <a:p>
            <a:r>
              <a:rPr lang="en-US" dirty="0" smtClean="0"/>
              <a:t>Mathematics</a:t>
            </a:r>
          </a:p>
          <a:p>
            <a:pPr lvl="1"/>
            <a:r>
              <a:rPr lang="en-US" dirty="0" smtClean="0"/>
              <a:t>1847, Boole introduced formal language for making logical inference</a:t>
            </a:r>
          </a:p>
          <a:p>
            <a:r>
              <a:rPr lang="en-US" dirty="0" smtClean="0"/>
              <a:t>Economics</a:t>
            </a:r>
          </a:p>
          <a:p>
            <a:pPr lvl="1"/>
            <a:r>
              <a:rPr lang="en-US" dirty="0" smtClean="0"/>
              <a:t>1776, Smith views economies as consisting of agents maximizing their own well being (payoff)</a:t>
            </a:r>
          </a:p>
          <a:p>
            <a:r>
              <a:rPr lang="en-US" dirty="0" smtClean="0"/>
              <a:t>Neuroscience</a:t>
            </a:r>
          </a:p>
          <a:p>
            <a:pPr lvl="1"/>
            <a:r>
              <a:rPr lang="en-US" dirty="0" smtClean="0"/>
              <a:t>1861, Study how brains process information</a:t>
            </a:r>
          </a:p>
          <a:p>
            <a:r>
              <a:rPr lang="en-US" dirty="0" smtClean="0"/>
              <a:t>Psychology</a:t>
            </a:r>
          </a:p>
          <a:p>
            <a:pPr lvl="1"/>
            <a:r>
              <a:rPr lang="en-US" dirty="0" smtClean="0"/>
              <a:t>1879, Cognitive psychology initiated</a:t>
            </a:r>
          </a:p>
          <a:p>
            <a:r>
              <a:rPr lang="en-US" dirty="0" smtClean="0"/>
              <a:t>Linguistics</a:t>
            </a:r>
          </a:p>
          <a:p>
            <a:pPr lvl="1"/>
            <a:r>
              <a:rPr lang="en-US" dirty="0" smtClean="0"/>
              <a:t>1957, Skinner studied behaviorist approach to language learning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History of AI</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CS-based AI started with “Dartmouth Conference” in 1956</a:t>
            </a:r>
          </a:p>
          <a:p>
            <a:r>
              <a:rPr lang="en-US" dirty="0" smtClean="0"/>
              <a:t>Attendees</a:t>
            </a:r>
          </a:p>
          <a:p>
            <a:pPr lvl="1"/>
            <a:r>
              <a:rPr lang="en-US" dirty="0" smtClean="0"/>
              <a:t>John McCarthy </a:t>
            </a:r>
          </a:p>
          <a:p>
            <a:pPr lvl="2"/>
            <a:r>
              <a:rPr lang="en-US" dirty="0" smtClean="0"/>
              <a:t>LISP, application of logic to reasoning</a:t>
            </a:r>
          </a:p>
          <a:p>
            <a:pPr lvl="1"/>
            <a:r>
              <a:rPr lang="en-US" dirty="0" smtClean="0"/>
              <a:t>Marvin </a:t>
            </a:r>
            <a:r>
              <a:rPr lang="en-US" dirty="0" err="1" smtClean="0"/>
              <a:t>Minsky</a:t>
            </a:r>
            <a:endParaRPr lang="en-US" dirty="0" smtClean="0"/>
          </a:p>
          <a:p>
            <a:pPr lvl="2"/>
            <a:r>
              <a:rPr lang="en-US" dirty="0" smtClean="0"/>
              <a:t>Popularized neural networks</a:t>
            </a:r>
          </a:p>
          <a:p>
            <a:pPr lvl="2"/>
            <a:r>
              <a:rPr lang="en-US" dirty="0" smtClean="0"/>
              <a:t>Slots and frames</a:t>
            </a:r>
          </a:p>
          <a:p>
            <a:pPr lvl="2"/>
            <a:r>
              <a:rPr lang="en-US" dirty="0" smtClean="0"/>
              <a:t>The Society of the Mind</a:t>
            </a:r>
          </a:p>
          <a:p>
            <a:pPr lvl="1"/>
            <a:r>
              <a:rPr lang="en-US" dirty="0" smtClean="0"/>
              <a:t>Claude Shannon</a:t>
            </a:r>
          </a:p>
          <a:p>
            <a:pPr lvl="2"/>
            <a:r>
              <a:rPr lang="en-US" dirty="0" smtClean="0"/>
              <a:t>Computer checkers</a:t>
            </a:r>
          </a:p>
          <a:p>
            <a:pPr lvl="2"/>
            <a:r>
              <a:rPr lang="en-US" dirty="0" smtClean="0"/>
              <a:t>Information theory</a:t>
            </a:r>
          </a:p>
          <a:p>
            <a:pPr lvl="2"/>
            <a:r>
              <a:rPr lang="en-US" dirty="0" smtClean="0"/>
              <a:t>Open-loop 5-ball juggling</a:t>
            </a:r>
          </a:p>
          <a:p>
            <a:pPr lvl="1"/>
            <a:r>
              <a:rPr lang="en-US" dirty="0" smtClean="0"/>
              <a:t>Allen Newell and Herb Simon</a:t>
            </a:r>
          </a:p>
          <a:p>
            <a:pPr lvl="2"/>
            <a:r>
              <a:rPr lang="en-US" dirty="0" smtClean="0"/>
              <a:t>General Problem Solver</a:t>
            </a:r>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AI Questions</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Can we make something that is as intelligent as a human? </a:t>
            </a:r>
          </a:p>
          <a:p>
            <a:r>
              <a:rPr lang="en-US" dirty="0" smtClean="0"/>
              <a:t>Can we make something that is as intelligent as a bee? </a:t>
            </a:r>
          </a:p>
          <a:p>
            <a:r>
              <a:rPr lang="en-US" dirty="0" smtClean="0"/>
              <a:t>Can we make something that is evolutionary, self improving, autonomous, and flexible? </a:t>
            </a:r>
          </a:p>
          <a:p>
            <a:r>
              <a:rPr lang="en-US" dirty="0" smtClean="0"/>
              <a:t>Can we save this plant $20M/year by pattern recognition? </a:t>
            </a:r>
          </a:p>
          <a:p>
            <a:r>
              <a:rPr lang="en-US" dirty="0" smtClean="0"/>
              <a:t>Can we save this bank $50M/year by automatic fraud detection? </a:t>
            </a:r>
          </a:p>
          <a:p>
            <a:r>
              <a:rPr lang="en-US" dirty="0" smtClean="0"/>
              <a:t>Can we start a new industry of handwriting recognition agents?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beat somebody at chess. </a:t>
            </a:r>
          </a:p>
          <a:p>
            <a:pPr>
              <a:spcAft>
                <a:spcPts val="600"/>
              </a:spcAft>
            </a:pPr>
            <a:r>
              <a:rPr lang="en-US" dirty="0" smtClean="0"/>
              <a:t>You prove a mathematical theorem using a set of known axioms. </a:t>
            </a:r>
          </a:p>
          <a:p>
            <a:pPr>
              <a:spcAft>
                <a:spcPts val="600"/>
              </a:spcAft>
            </a:pPr>
            <a:r>
              <a:rPr lang="en-US" dirty="0" smtClean="0"/>
              <a:t>You need to buy some supplies, meet three different colleagues, return books to the library, and exercise. You plan your day in such a way that everything is achieved in an efficient manner. </a:t>
            </a:r>
          </a:p>
          <a:p>
            <a:pPr>
              <a:spcAft>
                <a:spcPts val="600"/>
              </a:spcAft>
            </a:pPr>
            <a:r>
              <a:rPr lang="en-US" dirty="0" smtClean="0"/>
              <a:t>You are a lawyer who is asked to defend someone. You recall three similar cases in which the defendant was guilty, and you turn down the potential client. </a:t>
            </a:r>
          </a:p>
          <a:p>
            <a:pPr>
              <a:spcAft>
                <a:spcPts val="600"/>
              </a:spcAft>
            </a:pPr>
            <a:r>
              <a:rPr lang="en-US" dirty="0" smtClean="0"/>
              <a:t>A stranger passing you on the street notices your watch and asks, “Can you tell me the time?” You say, “It is 3:00.”</a:t>
            </a:r>
          </a:p>
          <a:p>
            <a:r>
              <a:rPr lang="en-US" dirty="0" smtClean="0"/>
              <a:t>You are told to find a large Phillips screwdriver in a cluttered workroom. You enter the room (you have never been there before), search without falling over objects, and eventually find the screwdriver.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are a six-month-old infant. You can produce sounds with your vocal organs, and you can hear speech sounds around you, but you do not know how to make the sounds you are hearing. In the next year, you figure out what the sounds of your parents' language are and how to make them. </a:t>
            </a:r>
          </a:p>
          <a:p>
            <a:pPr>
              <a:spcAft>
                <a:spcPts val="600"/>
              </a:spcAft>
            </a:pPr>
            <a:r>
              <a:rPr lang="en-US" dirty="0" smtClean="0"/>
              <a:t>You are a one-year-old child learning Arabic. You hear strings of sounds and figure out that they are associated with particular meanings in the world. Within two years, you learn how to segment the strings into meaningful parts and produce your own words and sentences. </a:t>
            </a:r>
          </a:p>
          <a:p>
            <a:pPr>
              <a:spcAft>
                <a:spcPts val="600"/>
              </a:spcAft>
            </a:pPr>
            <a:r>
              <a:rPr lang="en-US" dirty="0" smtClean="0"/>
              <a:t>Someone taps a rhythm, and you are able to beat along with it and to continue it even after it stops. </a:t>
            </a:r>
          </a:p>
          <a:p>
            <a:r>
              <a:rPr lang="en-US" dirty="0" smtClean="0"/>
              <a:t>You are some sort of primitive invertebrate. You know nothing about how to move about in your world, only that you need to find food and keep from bumping into walls. After lots of reinforcement and punishment, you get around just fine.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can currently be done?</a:t>
            </a:r>
            <a:endParaRPr lang="en-US" dirty="0">
              <a:solidFill>
                <a:srgbClr val="FF0000"/>
              </a:solidFill>
            </a:endParaRPr>
          </a:p>
        </p:txBody>
      </p:sp>
      <p:sp>
        <p:nvSpPr>
          <p:cNvPr id="3" name="Content Placeholder 2"/>
          <p:cNvSpPr>
            <a:spLocks noGrp="1"/>
          </p:cNvSpPr>
          <p:nvPr>
            <p:ph idx="1"/>
          </p:nvPr>
        </p:nvSpPr>
        <p:spPr>
          <a:xfrm>
            <a:off x="1295400" y="1371600"/>
            <a:ext cx="6477000" cy="5181600"/>
          </a:xfrm>
        </p:spPr>
        <p:txBody>
          <a:bodyPr>
            <a:normAutofit fontScale="55000" lnSpcReduction="20000"/>
          </a:bodyPr>
          <a:lstStyle/>
          <a:p>
            <a:r>
              <a:rPr lang="en-US" dirty="0" smtClean="0"/>
              <a:t>Play a decent game of table tennis </a:t>
            </a:r>
            <a:br>
              <a:rPr lang="en-US" dirty="0" smtClean="0"/>
            </a:br>
            <a:endParaRPr lang="en-US" dirty="0" smtClean="0"/>
          </a:p>
          <a:p>
            <a:r>
              <a:rPr lang="en-US" dirty="0" smtClean="0"/>
              <a:t>Drive autonomously along a curving mountain road </a:t>
            </a:r>
            <a:br>
              <a:rPr lang="en-US" dirty="0" smtClean="0"/>
            </a:br>
            <a:endParaRPr lang="en-US" dirty="0" smtClean="0"/>
          </a:p>
          <a:p>
            <a:r>
              <a:rPr lang="en-US" dirty="0" smtClean="0"/>
              <a:t>Drive autonomously in the center of Cairo </a:t>
            </a:r>
            <a:br>
              <a:rPr lang="en-US" dirty="0" smtClean="0"/>
            </a:br>
            <a:endParaRPr lang="en-US" dirty="0" smtClean="0"/>
          </a:p>
          <a:p>
            <a:r>
              <a:rPr lang="en-US" dirty="0" smtClean="0"/>
              <a:t>Play a decent game of bridge </a:t>
            </a:r>
            <a:br>
              <a:rPr lang="en-US" dirty="0" smtClean="0"/>
            </a:br>
            <a:endParaRPr lang="en-US" dirty="0" smtClean="0"/>
          </a:p>
          <a:p>
            <a:r>
              <a:rPr lang="en-US" dirty="0" smtClean="0"/>
              <a:t>Discover and prove a new mathematical theorem </a:t>
            </a:r>
            <a:br>
              <a:rPr lang="en-US" dirty="0" smtClean="0"/>
            </a:br>
            <a:endParaRPr lang="en-US" dirty="0" smtClean="0"/>
          </a:p>
          <a:p>
            <a:r>
              <a:rPr lang="en-US" dirty="0" smtClean="0"/>
              <a:t>Write an intentionally funny story </a:t>
            </a:r>
            <a:br>
              <a:rPr lang="en-US" dirty="0" smtClean="0"/>
            </a:br>
            <a:endParaRPr lang="en-US" dirty="0" smtClean="0"/>
          </a:p>
          <a:p>
            <a:r>
              <a:rPr lang="en-US" dirty="0" smtClean="0"/>
              <a:t>Give competent legal advice in a specialized area of law </a:t>
            </a:r>
            <a:br>
              <a:rPr lang="en-US" dirty="0" smtClean="0"/>
            </a:br>
            <a:endParaRPr lang="en-US" dirty="0" smtClean="0"/>
          </a:p>
          <a:p>
            <a:r>
              <a:rPr lang="en-US" dirty="0" smtClean="0"/>
              <a:t>Translate spoken English into spoken Swedish in real time </a:t>
            </a:r>
            <a:br>
              <a:rPr lang="en-US" dirty="0" smtClean="0"/>
            </a:br>
            <a:endParaRPr lang="en-US" dirty="0" smtClean="0"/>
          </a:p>
          <a:p>
            <a:r>
              <a:rPr lang="en-US" dirty="0" smtClean="0"/>
              <a:t>Plan schedule of operations for a NASA spacecraft </a:t>
            </a:r>
            <a:br>
              <a:rPr lang="en-US" dirty="0" smtClean="0"/>
            </a:br>
            <a:endParaRPr lang="en-US" dirty="0" smtClean="0"/>
          </a:p>
          <a:p>
            <a:r>
              <a:rPr lang="en-US" dirty="0" smtClean="0"/>
              <a:t>Defeat the world champion in chess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Components of an AI System</a:t>
            </a:r>
            <a:endParaRPr lang="en-US"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457200" y="1676400"/>
            <a:ext cx="4279735" cy="3986213"/>
          </a:xfrm>
          <a:prstGeom prst="rect">
            <a:avLst/>
          </a:prstGeom>
          <a:noFill/>
          <a:ln w="9525">
            <a:noFill/>
            <a:miter lim="800000"/>
            <a:headEnd/>
            <a:tailEnd/>
          </a:ln>
          <a:effectLst/>
        </p:spPr>
      </p:pic>
      <p:sp>
        <p:nvSpPr>
          <p:cNvPr id="4" name="TextBox 3"/>
          <p:cNvSpPr txBox="1"/>
          <p:nvPr/>
        </p:nvSpPr>
        <p:spPr>
          <a:xfrm>
            <a:off x="5181600" y="1752600"/>
            <a:ext cx="3851632" cy="4247317"/>
          </a:xfrm>
          <a:prstGeom prst="rect">
            <a:avLst/>
          </a:prstGeom>
          <a:noFill/>
        </p:spPr>
        <p:txBody>
          <a:bodyPr wrap="none" rtlCol="0">
            <a:spAutoFit/>
          </a:bodyPr>
          <a:lstStyle/>
          <a:p>
            <a:r>
              <a:rPr lang="en-US" dirty="0" smtClean="0"/>
              <a:t>An </a:t>
            </a:r>
            <a:r>
              <a:rPr lang="en-US" dirty="0" smtClean="0">
                <a:solidFill>
                  <a:srgbClr val="FF0000"/>
                </a:solidFill>
              </a:rPr>
              <a:t>agent</a:t>
            </a:r>
            <a:r>
              <a:rPr lang="en-US" dirty="0" smtClean="0"/>
              <a:t> </a:t>
            </a:r>
            <a:r>
              <a:rPr lang="en-US" dirty="0" smtClean="0">
                <a:solidFill>
                  <a:schemeClr val="accent5"/>
                </a:solidFill>
              </a:rPr>
              <a:t>perceives</a:t>
            </a:r>
            <a:r>
              <a:rPr lang="en-US" dirty="0" smtClean="0"/>
              <a:t> its environment</a:t>
            </a:r>
          </a:p>
          <a:p>
            <a:r>
              <a:rPr lang="en-US" dirty="0" smtClean="0"/>
              <a:t>through </a:t>
            </a:r>
            <a:r>
              <a:rPr lang="en-US" dirty="0" smtClean="0">
                <a:solidFill>
                  <a:srgbClr val="00B050"/>
                </a:solidFill>
              </a:rPr>
              <a:t>sensors</a:t>
            </a:r>
            <a:r>
              <a:rPr lang="en-US" dirty="0" smtClean="0"/>
              <a:t> and </a:t>
            </a:r>
            <a:r>
              <a:rPr lang="en-US" dirty="0" smtClean="0">
                <a:solidFill>
                  <a:schemeClr val="accent5"/>
                </a:solidFill>
              </a:rPr>
              <a:t>acts</a:t>
            </a:r>
            <a:r>
              <a:rPr lang="en-US" dirty="0" smtClean="0"/>
              <a:t> on the</a:t>
            </a:r>
          </a:p>
          <a:p>
            <a:r>
              <a:rPr lang="en-US" dirty="0" smtClean="0"/>
              <a:t>environment through </a:t>
            </a:r>
            <a:r>
              <a:rPr lang="en-US" dirty="0" smtClean="0">
                <a:solidFill>
                  <a:srgbClr val="00B050"/>
                </a:solidFill>
              </a:rPr>
              <a:t>actuators</a:t>
            </a:r>
            <a:r>
              <a:rPr lang="en-US" dirty="0" smtClean="0"/>
              <a:t>.</a:t>
            </a:r>
          </a:p>
          <a:p>
            <a:endParaRPr lang="en-US" dirty="0" smtClean="0"/>
          </a:p>
          <a:p>
            <a:r>
              <a:rPr lang="en-US" dirty="0" smtClean="0">
                <a:solidFill>
                  <a:srgbClr val="00B050"/>
                </a:solidFill>
              </a:rPr>
              <a:t>Human:</a:t>
            </a:r>
            <a:r>
              <a:rPr lang="en-US" dirty="0" smtClean="0"/>
              <a:t>  sensors are eyes, ears,</a:t>
            </a:r>
          </a:p>
          <a:p>
            <a:r>
              <a:rPr lang="en-US" dirty="0" smtClean="0"/>
              <a:t>actuators (effectors) are hands,</a:t>
            </a:r>
          </a:p>
          <a:p>
            <a:r>
              <a:rPr lang="en-US" dirty="0" smtClean="0"/>
              <a:t>legs, mouth.</a:t>
            </a:r>
          </a:p>
          <a:p>
            <a:endParaRPr lang="en-US" dirty="0" smtClean="0"/>
          </a:p>
          <a:p>
            <a:r>
              <a:rPr lang="en-US" dirty="0" smtClean="0">
                <a:solidFill>
                  <a:srgbClr val="00B050"/>
                </a:solidFill>
              </a:rPr>
              <a:t>Robot:</a:t>
            </a:r>
            <a:r>
              <a:rPr lang="en-US" dirty="0" smtClean="0"/>
              <a:t>  sensors are cameras, sonar,</a:t>
            </a:r>
          </a:p>
          <a:p>
            <a:r>
              <a:rPr lang="en-US" dirty="0" smtClean="0"/>
              <a:t>lasers, </a:t>
            </a:r>
            <a:r>
              <a:rPr lang="en-US" dirty="0" err="1" smtClean="0"/>
              <a:t>ladar</a:t>
            </a:r>
            <a:r>
              <a:rPr lang="en-US" dirty="0" smtClean="0"/>
              <a:t>, bump, effectors are</a:t>
            </a:r>
          </a:p>
          <a:p>
            <a:r>
              <a:rPr lang="en-US" dirty="0" smtClean="0"/>
              <a:t>grippers, manipulators, motors</a:t>
            </a:r>
          </a:p>
          <a:p>
            <a:endParaRPr lang="en-US" dirty="0" smtClean="0"/>
          </a:p>
          <a:p>
            <a:endParaRPr lang="en-US" dirty="0" smtClean="0"/>
          </a:p>
          <a:p>
            <a:r>
              <a:rPr lang="en-US" dirty="0" smtClean="0"/>
              <a:t>The agent’s behavior is described by its</a:t>
            </a:r>
          </a:p>
          <a:p>
            <a:r>
              <a:rPr lang="en-US" dirty="0" smtClean="0"/>
              <a:t>function that maps percept to 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Turning theory into working programs forces us to work out the details</a:t>
            </a:r>
          </a:p>
          <a:p>
            <a:r>
              <a:rPr lang="en-US" dirty="0" smtClean="0"/>
              <a:t>AI yields good results for Computer Science</a:t>
            </a:r>
          </a:p>
          <a:p>
            <a:r>
              <a:rPr lang="en-US" dirty="0" smtClean="0"/>
              <a:t>AI yields good results for other fields</a:t>
            </a:r>
          </a:p>
          <a:p>
            <a:r>
              <a:rPr lang="en-US" dirty="0" smtClean="0"/>
              <a:t>Computers make good experimental subjects</a:t>
            </a:r>
          </a:p>
          <a:p>
            <a:r>
              <a:rPr lang="en-US" dirty="0" smtClean="0"/>
              <a:t>Personal motivation:  mystery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Rationality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rational agent does the </a:t>
            </a:r>
            <a:r>
              <a:rPr lang="en-US" dirty="0" smtClean="0">
                <a:solidFill>
                  <a:srgbClr val="00FF00"/>
                </a:solidFill>
              </a:rPr>
              <a:t>right thing             </a:t>
            </a:r>
            <a:r>
              <a:rPr lang="en-US" dirty="0" smtClean="0"/>
              <a:t>(what is this?)</a:t>
            </a:r>
          </a:p>
          <a:p>
            <a:r>
              <a:rPr lang="en-US" dirty="0" smtClean="0"/>
              <a:t>A fixed </a:t>
            </a:r>
            <a:r>
              <a:rPr lang="en-US" dirty="0" smtClean="0">
                <a:solidFill>
                  <a:srgbClr val="FF0000"/>
                </a:solidFill>
              </a:rPr>
              <a:t>performance measure </a:t>
            </a:r>
            <a:r>
              <a:rPr lang="en-US" dirty="0" smtClean="0"/>
              <a:t>evaluates the sequence of observed action effects on the environment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1"/>
            <a:ext cx="8229600" cy="2286000"/>
          </a:xfrm>
        </p:spPr>
        <p:txBody>
          <a:bodyPr>
            <a:normAutofit fontScale="92500" lnSpcReduction="10000"/>
          </a:bodyPr>
          <a:lstStyle/>
          <a:p>
            <a:r>
              <a:rPr lang="en-US" dirty="0" smtClean="0"/>
              <a:t> Use PEAS to describe task</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 Use PEAS to describe task environment</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p>
          <a:p>
            <a:r>
              <a:rPr lang="en-US" dirty="0" smtClean="0"/>
              <a:t>Example: Taxi driver</a:t>
            </a:r>
          </a:p>
          <a:p>
            <a:pPr lvl="1"/>
            <a:r>
              <a:rPr lang="en-US" dirty="0" smtClean="0"/>
              <a:t>Performance measure:  safe, fast, comfortable (maximize profits)</a:t>
            </a:r>
          </a:p>
          <a:p>
            <a:pPr lvl="1"/>
            <a:r>
              <a:rPr lang="en-US" dirty="0" smtClean="0"/>
              <a:t>Environment:  roads, other traffic, pedestrians, customers</a:t>
            </a:r>
          </a:p>
          <a:p>
            <a:pPr lvl="1"/>
            <a:r>
              <a:rPr lang="en-US" dirty="0" smtClean="0"/>
              <a:t>Actuators:  steering, accelerator, brake, signal, horn</a:t>
            </a:r>
          </a:p>
          <a:p>
            <a:pPr lvl="1"/>
            <a:r>
              <a:rPr lang="en-US" dirty="0" smtClean="0"/>
              <a:t>Sensors: cameras, sonar, speedometer, GPS, odometer, accelerometer, engine sensors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Properties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1400" dirty="0" smtClean="0"/>
                        <a:t>Chess without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0015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148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sp>
        <p:nvSpPr>
          <p:cNvPr id="3" name="Content Placeholder 2"/>
          <p:cNvSpPr>
            <a:spLocks noGrp="1"/>
          </p:cNvSpPr>
          <p:nvPr>
            <p:ph idx="4294967295"/>
          </p:nvPr>
        </p:nvSpPr>
        <p:spPr>
          <a:xfrm>
            <a:off x="2514600" y="2560637"/>
            <a:ext cx="3886200" cy="2011363"/>
          </a:xfrm>
        </p:spPr>
        <p:txBody>
          <a:bodyPr/>
          <a:lstStyle/>
          <a:p>
            <a:pPr>
              <a:buNone/>
            </a:pPr>
            <a:r>
              <a:rPr lang="en-US" dirty="0" smtClean="0"/>
              <a:t>What do you think?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1600200"/>
            <a:ext cx="2738438" cy="1752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667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037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185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556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graphicFrame>
        <p:nvGraphicFramePr>
          <p:cNvPr id="6" name="Table 5"/>
          <p:cNvGraphicFramePr>
            <a:graphicFrameLocks noGrp="1"/>
          </p:cNvGraphicFramePr>
          <p:nvPr/>
        </p:nvGraphicFramePr>
        <p:xfrm>
          <a:off x="2667001" y="1524000"/>
          <a:ext cx="6476999" cy="37033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sp>
        <p:nvSpPr>
          <p:cNvPr id="7" name="TextBox 6"/>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074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2214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Agent Types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Types of agents (increasing in generality and ability to handle complex environments)</a:t>
            </a:r>
          </a:p>
          <a:p>
            <a:pPr lvl="1"/>
            <a:r>
              <a:rPr lang="en-US" dirty="0" smtClean="0"/>
              <a:t>Simple reflex agents</a:t>
            </a:r>
          </a:p>
          <a:p>
            <a:pPr lvl="1"/>
            <a:r>
              <a:rPr lang="en-US" dirty="0" smtClean="0"/>
              <a:t>Reflex agents with state</a:t>
            </a:r>
          </a:p>
          <a:p>
            <a:pPr lvl="1"/>
            <a:r>
              <a:rPr lang="en-US" dirty="0" smtClean="0"/>
              <a:t>Goal-based agents</a:t>
            </a:r>
          </a:p>
          <a:p>
            <a:pPr lvl="1"/>
            <a:r>
              <a:rPr lang="en-US" dirty="0" smtClean="0"/>
              <a:t>Utility-based agents</a:t>
            </a:r>
          </a:p>
          <a:p>
            <a:pPr lvl="1"/>
            <a:r>
              <a:rPr lang="en-US" dirty="0" smtClean="0"/>
              <a:t>Learning agent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Simple Reflex Agent</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lstStyle/>
          <a:p>
            <a:r>
              <a:rPr lang="en-US" dirty="0" smtClean="0"/>
              <a:t>Use simple “if then” rules</a:t>
            </a:r>
          </a:p>
          <a:p>
            <a:r>
              <a:rPr lang="en-US" dirty="0" smtClean="0"/>
              <a:t>Can be short sighted</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4191000" y="1524000"/>
            <a:ext cx="4191000" cy="2789939"/>
          </a:xfrm>
          <a:prstGeom prst="rect">
            <a:avLst/>
          </a:prstGeom>
          <a:noFill/>
          <a:ln w="9525">
            <a:noFill/>
            <a:miter lim="800000"/>
            <a:headEnd/>
            <a:tailEnd/>
          </a:ln>
          <a:effectLst/>
        </p:spPr>
      </p:pic>
      <p:sp>
        <p:nvSpPr>
          <p:cNvPr id="5" name="TextBox 4"/>
          <p:cNvSpPr txBox="1"/>
          <p:nvPr/>
        </p:nvSpPr>
        <p:spPr>
          <a:xfrm>
            <a:off x="457200" y="4572000"/>
            <a:ext cx="3332451" cy="1477328"/>
          </a:xfrm>
          <a:prstGeom prst="rect">
            <a:avLst/>
          </a:prstGeom>
          <a:noFill/>
        </p:spPr>
        <p:txBody>
          <a:bodyPr wrap="none" rtlCol="0">
            <a:spAutoFit/>
          </a:bodyPr>
          <a:lstStyle/>
          <a:p>
            <a:r>
              <a:rPr lang="en-US" dirty="0" err="1" smtClean="0"/>
              <a:t>SimpleReflexAgent</a:t>
            </a:r>
            <a:r>
              <a:rPr lang="en-US" dirty="0" smtClean="0"/>
              <a:t>(percept)</a:t>
            </a:r>
          </a:p>
          <a:p>
            <a:r>
              <a:rPr lang="en-US" dirty="0" smtClean="0"/>
              <a:t>   state   = </a:t>
            </a:r>
            <a:r>
              <a:rPr lang="en-US" dirty="0" err="1" smtClean="0"/>
              <a:t>InterpretInput</a:t>
            </a:r>
            <a:r>
              <a:rPr lang="en-US" dirty="0" smtClean="0"/>
              <a:t>(percept)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Vacuum Agent</a:t>
            </a:r>
            <a:endParaRPr lang="en-US" dirty="0">
              <a:solidFill>
                <a:srgbClr val="FF0000"/>
              </a:solidFill>
            </a:endParaRPr>
          </a:p>
        </p:txBody>
      </p:sp>
      <p:sp>
        <p:nvSpPr>
          <p:cNvPr id="3" name="Content Placeholder 2"/>
          <p:cNvSpPr>
            <a:spLocks noGrp="1"/>
          </p:cNvSpPr>
          <p:nvPr>
            <p:ph idx="1"/>
          </p:nvPr>
        </p:nvSpPr>
        <p:spPr>
          <a:xfrm>
            <a:off x="457200" y="2895600"/>
            <a:ext cx="8229600" cy="3962400"/>
          </a:xfrm>
        </p:spPr>
        <p:txBody>
          <a:bodyPr>
            <a:normAutofit fontScale="62500" lnSpcReduction="20000"/>
          </a:bodyPr>
          <a:lstStyle/>
          <a:p>
            <a:r>
              <a:rPr lang="en-US" dirty="0" smtClean="0"/>
              <a:t>Performance?</a:t>
            </a:r>
          </a:p>
          <a:p>
            <a:pPr lvl="1"/>
            <a:r>
              <a:rPr lang="en-US" dirty="0" smtClean="0"/>
              <a:t>1 point for each square cleaned in time T?</a:t>
            </a:r>
          </a:p>
          <a:p>
            <a:pPr lvl="1"/>
            <a:r>
              <a:rPr lang="en-US" dirty="0" smtClean="0"/>
              <a:t>#clean squares per time step - #moves per time step?</a:t>
            </a:r>
          </a:p>
          <a:p>
            <a:r>
              <a:rPr lang="en-US" dirty="0" smtClean="0"/>
              <a:t>Environment:  vacuum, dirt, multiple areas defined by square regions</a:t>
            </a:r>
          </a:p>
          <a:p>
            <a:r>
              <a:rPr lang="en-US" dirty="0" smtClean="0"/>
              <a:t>Actions: left, right, suck, idle</a:t>
            </a:r>
          </a:p>
          <a:p>
            <a:r>
              <a:rPr lang="en-US" dirty="0" smtClean="0"/>
              <a:t>Sensors:  location and contents</a:t>
            </a:r>
          </a:p>
          <a:p>
            <a:pPr lvl="1"/>
            <a:r>
              <a:rPr lang="en-US" dirty="0" smtClean="0"/>
              <a:t>[A, dirty]</a:t>
            </a:r>
          </a:p>
          <a:p>
            <a:pPr lvl="1">
              <a:buNone/>
            </a:pPr>
            <a:endParaRPr lang="en-US" dirty="0" smtClean="0"/>
          </a:p>
          <a:p>
            <a:r>
              <a:rPr lang="en-US" dirty="0" smtClean="0"/>
              <a:t>Rational is not omniscient</a:t>
            </a:r>
          </a:p>
          <a:p>
            <a:pPr lvl="1"/>
            <a:r>
              <a:rPr lang="en-US" dirty="0" smtClean="0"/>
              <a:t>Environment may be partially observable</a:t>
            </a:r>
          </a:p>
          <a:p>
            <a:r>
              <a:rPr lang="en-US" dirty="0" smtClean="0"/>
              <a:t>Rational is not clairvoyant</a:t>
            </a:r>
          </a:p>
          <a:p>
            <a:pPr lvl="1"/>
            <a:r>
              <a:rPr lang="en-US" dirty="0" smtClean="0"/>
              <a:t>Environment may be stochastic</a:t>
            </a:r>
          </a:p>
          <a:p>
            <a:r>
              <a:rPr lang="en-US" dirty="0" smtClean="0"/>
              <a:t>Thus Rational is not always successful</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3048000" y="1371600"/>
            <a:ext cx="2829791" cy="14478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return Suck</a:t>
            </a:r>
          </a:p>
          <a:p>
            <a:pPr>
              <a:buNone/>
            </a:pPr>
            <a:r>
              <a:rPr lang="en-US" dirty="0" smtClean="0"/>
              <a:t>	else if location=A then return Right</a:t>
            </a:r>
          </a:p>
          <a:p>
            <a:pPr>
              <a:buNone/>
            </a:pPr>
            <a:r>
              <a:rPr lang="en-US" dirty="0" smtClean="0"/>
              <a:t>	else if location=B then right Left</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Agent With State</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normAutofit/>
          </a:bodyPr>
          <a:lstStyle/>
          <a:p>
            <a:r>
              <a:rPr lang="en-US" sz="2400" dirty="0" smtClean="0"/>
              <a:t>Store previously-observed information</a:t>
            </a:r>
          </a:p>
          <a:p>
            <a:r>
              <a:rPr lang="en-US" sz="2400" dirty="0" smtClean="0"/>
              <a:t>Can reason about unobserved aspects of current state</a:t>
            </a:r>
            <a:endParaRPr lang="en-US" sz="2400" dirty="0"/>
          </a:p>
        </p:txBody>
      </p:sp>
      <p:sp>
        <p:nvSpPr>
          <p:cNvPr id="5" name="TextBox 4"/>
          <p:cNvSpPr txBox="1"/>
          <p:nvPr/>
        </p:nvSpPr>
        <p:spPr>
          <a:xfrm>
            <a:off x="457200" y="4572000"/>
            <a:ext cx="4283545" cy="1477328"/>
          </a:xfrm>
          <a:prstGeom prst="rect">
            <a:avLst/>
          </a:prstGeom>
          <a:noFill/>
        </p:spPr>
        <p:txBody>
          <a:bodyPr wrap="none" rtlCol="0">
            <a:spAutoFit/>
          </a:bodyPr>
          <a:lstStyle/>
          <a:p>
            <a:r>
              <a:rPr lang="en-US" dirty="0" err="1" smtClean="0"/>
              <a:t>ReflexAgentWithState</a:t>
            </a:r>
            <a:r>
              <a:rPr lang="en-US" dirty="0" smtClean="0"/>
              <a:t>(percept)</a:t>
            </a:r>
          </a:p>
          <a:p>
            <a:r>
              <a:rPr lang="en-US" dirty="0" smtClean="0"/>
              <a:t>   state   = </a:t>
            </a:r>
            <a:r>
              <a:rPr lang="en-US" dirty="0" err="1" smtClean="0"/>
              <a:t>UpdateDate</a:t>
            </a:r>
            <a:r>
              <a:rPr lang="en-US" dirty="0" smtClean="0"/>
              <a:t>(</a:t>
            </a:r>
            <a:r>
              <a:rPr lang="en-US" dirty="0" err="1" smtClean="0"/>
              <a:t>state,action,percept</a:t>
            </a:r>
            <a:r>
              <a:rPr lang="en-US" dirty="0" smtClean="0"/>
              <a: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pic>
        <p:nvPicPr>
          <p:cNvPr id="6" name="Picture 4" descr="reflex+state-agent"/>
          <p:cNvPicPr>
            <a:picLocks noChangeAspect="1" noChangeArrowheads="1"/>
          </p:cNvPicPr>
          <p:nvPr/>
        </p:nvPicPr>
        <p:blipFill>
          <a:blip r:embed="rId3" cstate="print"/>
          <a:srcRect/>
          <a:stretch>
            <a:fillRect/>
          </a:stretch>
        </p:blipFill>
        <p:spPr>
          <a:xfrm>
            <a:off x="4191000" y="1600200"/>
            <a:ext cx="4180167" cy="2736910"/>
          </a:xfrm>
          <a:prstGeom prst="rect">
            <a:avLst/>
          </a:prstGeom>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Suck</a:t>
            </a:r>
          </a:p>
          <a:p>
            <a:pPr>
              <a:buNone/>
            </a:pPr>
            <a:r>
              <a:rPr lang="en-US" dirty="0" smtClean="0"/>
              <a:t>		else if have not visited other square in &gt;3 time units, go there</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Goal-Based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Goal reflects desires of agents</a:t>
            </a:r>
          </a:p>
          <a:p>
            <a:r>
              <a:rPr lang="en-US" dirty="0" smtClean="0"/>
              <a:t>May project actions to see if consistent with goals</a:t>
            </a:r>
          </a:p>
          <a:p>
            <a:r>
              <a:rPr lang="en-US" dirty="0" smtClean="0"/>
              <a:t>Takes time, world may change during reasoning</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Utility-Based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Evaluation function to measure utility f(state) -&gt; value</a:t>
            </a:r>
          </a:p>
          <a:p>
            <a:r>
              <a:rPr lang="en-US" dirty="0" smtClean="0"/>
              <a:t>Useful for evaluating competing goals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Learning Agents</a:t>
            </a:r>
            <a:endParaRPr lang="en-US" dirty="0">
              <a:solidFill>
                <a:srgbClr val="FF0000"/>
              </a:solidFill>
            </a:endParaRPr>
          </a:p>
        </p:txBody>
      </p:sp>
      <p:pic>
        <p:nvPicPr>
          <p:cNvPr id="5" name="Picture 9" descr="learning-agent"/>
          <p:cNvPicPr>
            <a:picLocks noChangeAspect="1" noChangeArrowheads="1"/>
          </p:cNvPicPr>
          <p:nvPr/>
        </p:nvPicPr>
        <p:blipFill>
          <a:blip r:embed="rId2" cstate="print"/>
          <a:srcRect/>
          <a:stretch>
            <a:fillRect/>
          </a:stretch>
        </p:blipFill>
        <p:spPr>
          <a:xfrm>
            <a:off x="2133600" y="1447800"/>
            <a:ext cx="4447260" cy="3124200"/>
          </a:xfrm>
          <a:prstGeom prst="rect">
            <a:avLst/>
          </a:prstGeom>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Xavier mail delivery robot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 </a:t>
            </a:r>
            <a:r>
              <a:rPr lang="en-US" dirty="0" smtClean="0"/>
              <a:t>Completed tasks</a:t>
            </a:r>
          </a:p>
          <a:p>
            <a:r>
              <a:rPr lang="en-US" dirty="0" smtClean="0">
                <a:solidFill>
                  <a:schemeClr val="accent5"/>
                </a:solidFill>
              </a:rPr>
              <a:t>Environment:</a:t>
            </a:r>
            <a:r>
              <a:rPr lang="en-US" dirty="0" smtClean="0"/>
              <a:t> </a:t>
            </a:r>
            <a:r>
              <a:rPr lang="en-US" dirty="0" smtClean="0">
                <a:hlinkClick r:id="rId2"/>
              </a:rPr>
              <a:t>See for yourself</a:t>
            </a:r>
            <a:endParaRPr lang="en-US" dirty="0" smtClean="0"/>
          </a:p>
          <a:p>
            <a:r>
              <a:rPr lang="en-US" dirty="0" smtClean="0">
                <a:solidFill>
                  <a:schemeClr val="accent5"/>
                </a:solidFill>
              </a:rPr>
              <a:t>Actuators:</a:t>
            </a:r>
            <a:r>
              <a:rPr lang="en-US" dirty="0" smtClean="0"/>
              <a:t> Wheeled robot actuation</a:t>
            </a:r>
          </a:p>
          <a:p>
            <a:r>
              <a:rPr lang="en-US" dirty="0" smtClean="0">
                <a:solidFill>
                  <a:schemeClr val="accent5"/>
                </a:solidFill>
              </a:rPr>
              <a:t>Sensors:</a:t>
            </a:r>
            <a:r>
              <a:rPr lang="en-US" dirty="0" smtClean="0"/>
              <a:t> Vision, sonar, dead reckoning</a:t>
            </a:r>
          </a:p>
          <a:p>
            <a:r>
              <a:rPr lang="en-US" dirty="0" smtClean="0"/>
              <a:t>Reasoning: Markov model induction, A* search, </a:t>
            </a:r>
            <a:r>
              <a:rPr lang="en-US" dirty="0" err="1" smtClean="0"/>
              <a:t>Bayes</a:t>
            </a:r>
            <a:r>
              <a:rPr lang="en-US" dirty="0" smtClean="0"/>
              <a:t> classification</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Pathfinder Medical Diagnosis System</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5"/>
                </a:solidFill>
              </a:rPr>
              <a:t>Performance:  </a:t>
            </a:r>
            <a:r>
              <a:rPr lang="en-US" dirty="0" smtClean="0"/>
              <a:t>Correct </a:t>
            </a:r>
            <a:r>
              <a:rPr lang="en-US" dirty="0" err="1" smtClean="0">
                <a:solidFill>
                  <a:schemeClr val="accent5"/>
                </a:solidFill>
                <a:hlinkClick r:id="rId2"/>
              </a:rPr>
              <a:t>Hematopathology</a:t>
            </a:r>
            <a:r>
              <a:rPr lang="en-US" dirty="0" smtClean="0">
                <a:solidFill>
                  <a:schemeClr val="accent5"/>
                </a:solidFill>
                <a:hlinkClick r:id="rId2"/>
              </a:rPr>
              <a:t> diagnosis</a:t>
            </a:r>
            <a:endParaRPr lang="en-US" dirty="0" smtClean="0"/>
          </a:p>
          <a:p>
            <a:r>
              <a:rPr lang="en-US" dirty="0" smtClean="0">
                <a:solidFill>
                  <a:schemeClr val="accent5"/>
                </a:solidFill>
              </a:rPr>
              <a:t>Environment:</a:t>
            </a:r>
            <a:r>
              <a:rPr lang="en-US" dirty="0" smtClean="0"/>
              <a:t> Automate human diagnosis, partially observable, deterministic, episodic, static, continuous, single agent</a:t>
            </a:r>
          </a:p>
          <a:p>
            <a:r>
              <a:rPr lang="en-US" dirty="0" smtClean="0">
                <a:solidFill>
                  <a:schemeClr val="accent5"/>
                </a:solidFill>
              </a:rPr>
              <a:t>Actuators:</a:t>
            </a:r>
            <a:r>
              <a:rPr lang="en-US" dirty="0" smtClean="0"/>
              <a:t> Output diagnoses and further test suggestions</a:t>
            </a:r>
          </a:p>
          <a:p>
            <a:r>
              <a:rPr lang="en-US" dirty="0" smtClean="0">
                <a:solidFill>
                  <a:schemeClr val="accent5"/>
                </a:solidFill>
              </a:rPr>
              <a:t>Sensors:</a:t>
            </a:r>
            <a:r>
              <a:rPr lang="en-US" dirty="0" smtClean="0"/>
              <a:t> Input symptoms and test results</a:t>
            </a:r>
          </a:p>
          <a:p>
            <a:r>
              <a:rPr lang="en-US" dirty="0" smtClean="0"/>
              <a:t>Reasoning: Bayesian networks, Monte-Carlo simulations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02471" cy="461665"/>
          </a:xfrm>
          <a:prstGeom prst="rect">
            <a:avLst/>
          </a:prstGeom>
          <a:noFill/>
        </p:spPr>
        <p:txBody>
          <a:bodyPr wrap="none" rtlCol="0">
            <a:spAutoFit/>
          </a:bodyPr>
          <a:lstStyle/>
          <a:p>
            <a:r>
              <a:rPr lang="en-US" sz="2400" b="1" dirty="0" smtClean="0">
                <a:solidFill>
                  <a:srgbClr val="FF0000"/>
                </a:solidFill>
              </a:rPr>
              <a:t>Bellman, 1978</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automation of] activities that we associate with human thinking, activities such as decision making, problem solving, learning”</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44444E-6 L 0.15833 -0.18889 " pathEditMode="relative" rAng="0" ptsTypes="AA">
                                      <p:cBhvr>
                                        <p:cTn id="6" dur="2000" fill="hold"/>
                                        <p:tgtEl>
                                          <p:spTgt spid="5"/>
                                        </p:tgtEl>
                                        <p:attrNameLst>
                                          <p:attrName>ppt_x</p:attrName>
                                          <p:attrName>ppt_y</p:attrName>
                                        </p:attrNameLst>
                                      </p:cBhvr>
                                      <p:rCtr x="79"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TDGammon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5"/>
                </a:solidFill>
              </a:rPr>
              <a:t>Performance: </a:t>
            </a:r>
            <a:r>
              <a:rPr lang="en-US" dirty="0" smtClean="0"/>
              <a:t>Ratio of wins to losses</a:t>
            </a:r>
            <a:endParaRPr lang="en-US" dirty="0" smtClean="0">
              <a:solidFill>
                <a:schemeClr val="accent5"/>
              </a:solidFill>
            </a:endParaRPr>
          </a:p>
          <a:p>
            <a:r>
              <a:rPr lang="en-US" dirty="0" smtClean="0">
                <a:solidFill>
                  <a:schemeClr val="accent5"/>
                </a:solidFill>
              </a:rPr>
              <a:t>Environment: </a:t>
            </a:r>
            <a:r>
              <a:rPr lang="en-US" dirty="0" smtClean="0"/>
              <a:t>Graphical output showing dice roll and piece movement, fully observable, stochastic, sequential, static, discrete, </a:t>
            </a:r>
            <a:r>
              <a:rPr lang="en-US" dirty="0" err="1" smtClean="0"/>
              <a:t>multiagent</a:t>
            </a:r>
            <a:endParaRPr lang="en-US" dirty="0" smtClean="0"/>
          </a:p>
          <a:p>
            <a:pPr>
              <a:buNone/>
            </a:pPr>
            <a:r>
              <a:rPr lang="en-US" dirty="0" smtClean="0"/>
              <a:t>	</a:t>
            </a:r>
            <a:r>
              <a:rPr lang="en-US" dirty="0" smtClean="0">
                <a:solidFill>
                  <a:schemeClr val="accent5"/>
                </a:solidFill>
                <a:hlinkClick r:id="rId2"/>
              </a:rPr>
              <a:t>World Champion Backgammon Player</a:t>
            </a:r>
            <a:endParaRPr lang="en-US" dirty="0" smtClean="0"/>
          </a:p>
          <a:p>
            <a:r>
              <a:rPr lang="en-US" dirty="0" smtClean="0">
                <a:solidFill>
                  <a:schemeClr val="accent5"/>
                </a:solidFill>
              </a:rPr>
              <a:t>Sensors:</a:t>
            </a:r>
            <a:r>
              <a:rPr lang="en-US" dirty="0" smtClean="0"/>
              <a:t> Keyboard input</a:t>
            </a:r>
          </a:p>
          <a:p>
            <a:r>
              <a:rPr lang="en-US" dirty="0" smtClean="0">
                <a:solidFill>
                  <a:schemeClr val="accent5"/>
                </a:solidFill>
              </a:rPr>
              <a:t>Actuator:</a:t>
            </a:r>
            <a:r>
              <a:rPr lang="en-US" dirty="0" smtClean="0"/>
              <a:t> Numbers representing moves of pieces</a:t>
            </a:r>
          </a:p>
          <a:p>
            <a:r>
              <a:rPr lang="en-US" dirty="0" smtClean="0"/>
              <a:t>Reasoning: Reinforcement learning,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Factory Floor Scheduling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a:t>
            </a:r>
          </a:p>
          <a:p>
            <a:r>
              <a:rPr lang="en-US" dirty="0" smtClean="0">
                <a:solidFill>
                  <a:schemeClr val="accent5"/>
                </a:solidFill>
              </a:rPr>
              <a:t>Environment:</a:t>
            </a:r>
          </a:p>
          <a:p>
            <a:r>
              <a:rPr lang="en-US" dirty="0" smtClean="0">
                <a:solidFill>
                  <a:schemeClr val="accent5"/>
                </a:solidFill>
              </a:rPr>
              <a:t>Actuators:</a:t>
            </a:r>
            <a:r>
              <a:rPr lang="en-US" dirty="0" smtClean="0"/>
              <a:t> Ordering of tasks</a:t>
            </a:r>
          </a:p>
          <a:p>
            <a:r>
              <a:rPr lang="en-US" dirty="0" smtClean="0">
                <a:solidFill>
                  <a:schemeClr val="accent5"/>
                </a:solidFill>
              </a:rPr>
              <a:t>Sensors:</a:t>
            </a:r>
            <a:r>
              <a:rPr lang="en-US" dirty="0" smtClean="0"/>
              <a:t> Assembly tree, Bill of materials</a:t>
            </a:r>
          </a:p>
          <a:p>
            <a:r>
              <a:rPr lang="en-US" dirty="0" smtClean="0"/>
              <a:t>Reasoning: Constraint satisfaction, nonlinear and hierarchical planning, genetic algorithms, search</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Alvinn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5"/>
                </a:solidFill>
              </a:rPr>
              <a:t>Performance:  </a:t>
            </a:r>
            <a:r>
              <a:rPr lang="en-US" dirty="0" smtClean="0"/>
              <a:t>Stay in lane, on road, maintain speed</a:t>
            </a:r>
          </a:p>
          <a:p>
            <a:r>
              <a:rPr lang="en-US" dirty="0" smtClean="0">
                <a:solidFill>
                  <a:schemeClr val="accent5"/>
                </a:solidFill>
              </a:rPr>
              <a:t>Environment:</a:t>
            </a:r>
            <a:r>
              <a:rPr lang="en-US" dirty="0" smtClean="0"/>
              <a:t> Driving Hummer on and off road without manual control (Partially observable, stochastic, episodic, dynamic, continuous, single agent), </a:t>
            </a:r>
            <a:r>
              <a:rPr lang="en-US" dirty="0" smtClean="0">
                <a:solidFill>
                  <a:schemeClr val="accent5"/>
                </a:solidFill>
                <a:hlinkClick r:id="rId2"/>
              </a:rPr>
              <a:t>Autonomous automobile</a:t>
            </a:r>
            <a:endParaRPr lang="en-US" dirty="0" smtClean="0"/>
          </a:p>
          <a:p>
            <a:r>
              <a:rPr lang="en-US" dirty="0" smtClean="0">
                <a:solidFill>
                  <a:schemeClr val="accent5"/>
                </a:solidFill>
              </a:rPr>
              <a:t>Actuators:</a:t>
            </a:r>
            <a:r>
              <a:rPr lang="en-US" dirty="0" smtClean="0"/>
              <a:t> Speed, Steer</a:t>
            </a:r>
          </a:p>
          <a:p>
            <a:r>
              <a:rPr lang="en-US" dirty="0" smtClean="0">
                <a:solidFill>
                  <a:schemeClr val="accent5"/>
                </a:solidFill>
              </a:rPr>
              <a:t>Sensors:</a:t>
            </a:r>
            <a:r>
              <a:rPr lang="en-US" dirty="0" smtClean="0"/>
              <a:t> Stereo camera input</a:t>
            </a:r>
          </a:p>
          <a:p>
            <a:r>
              <a:rPr lang="en-US" dirty="0" smtClean="0"/>
              <a:t>Reasoning: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Talespin</a:t>
            </a:r>
            <a:endParaRPr lang="en-US" dirty="0">
              <a:solidFill>
                <a:srgbClr val="FF0000"/>
              </a:solidFill>
            </a:endParaRPr>
          </a:p>
        </p:txBody>
      </p:sp>
      <p:sp>
        <p:nvSpPr>
          <p:cNvPr id="3" name="Content Placeholder 2"/>
          <p:cNvSpPr>
            <a:spLocks noGrp="1"/>
          </p:cNvSpPr>
          <p:nvPr>
            <p:ph idx="1"/>
          </p:nvPr>
        </p:nvSpPr>
        <p:spPr>
          <a:xfrm>
            <a:off x="457200" y="1143000"/>
            <a:ext cx="8686800" cy="5715000"/>
          </a:xfrm>
        </p:spPr>
        <p:txBody>
          <a:bodyPr>
            <a:normAutofit fontScale="70000" lnSpcReduction="20000"/>
          </a:bodyPr>
          <a:lstStyle/>
          <a:p>
            <a:r>
              <a:rPr lang="en-US" dirty="0" smtClean="0">
                <a:solidFill>
                  <a:schemeClr val="accent5"/>
                </a:solidFill>
              </a:rPr>
              <a:t>Performance:  </a:t>
            </a:r>
            <a:r>
              <a:rPr lang="en-US" dirty="0" smtClean="0"/>
              <a:t>Entertainment value of generated story</a:t>
            </a:r>
          </a:p>
          <a:p>
            <a:r>
              <a:rPr lang="en-US" dirty="0" smtClean="0">
                <a:solidFill>
                  <a:schemeClr val="accent5"/>
                </a:solidFill>
              </a:rPr>
              <a:t>Environment:  </a:t>
            </a:r>
            <a:r>
              <a:rPr lang="en-US" dirty="0" smtClean="0"/>
              <a:t>Generate text-based stories that are creative and understandable</a:t>
            </a:r>
            <a:endParaRPr lang="en-US" dirty="0" smtClean="0">
              <a:solidFill>
                <a:schemeClr val="accent5"/>
              </a:solidFill>
            </a:endParaRPr>
          </a:p>
          <a:p>
            <a:pPr lvl="1"/>
            <a:r>
              <a:rPr lang="en-US" dirty="0" smtClean="0"/>
              <a:t>One day Joe Bear was hungry. He asked his friend Irving Bird where some honey was. Irving told him there was a beehive in the oak tree. Joe threatened to hit Irving if he didn't tell him where some honey was. </a:t>
            </a:r>
          </a:p>
          <a:p>
            <a:pPr lvl="1"/>
            <a:r>
              <a:rPr lang="en-US" dirty="0" smtClean="0"/>
              <a:t>Henry Squirrel was thirsty. He walked over to the river bank where his good friend Bill Bird was sitting. Henry slipped and fell in the river. Gravity drowned. Joe Bear was hungry. He asked Irving Bird where some honey was. Irving refused to tell him, so Joe offered to bring him a worm if he'd tell him where some honey was. Irving agreed. But Joe didn't know where any worms were, so he asked Irving, who refused to say. So Joe offered to bring him a worm if he'd tell him where a worm was. Irving agreed. But Joe didn't know where any worms were, so he asked Irving, who refused to say. So Joe offered to bring him a worm if he'd tell him where a worm was… </a:t>
            </a:r>
          </a:p>
          <a:p>
            <a:r>
              <a:rPr lang="en-US" dirty="0" smtClean="0">
                <a:solidFill>
                  <a:schemeClr val="accent5"/>
                </a:solidFill>
              </a:rPr>
              <a:t>Actuators:</a:t>
            </a:r>
            <a:r>
              <a:rPr lang="en-US" dirty="0" smtClean="0"/>
              <a:t> Add word/phrase, order parts of story</a:t>
            </a:r>
          </a:p>
          <a:p>
            <a:r>
              <a:rPr lang="en-US" dirty="0" smtClean="0">
                <a:solidFill>
                  <a:schemeClr val="accent5"/>
                </a:solidFill>
              </a:rPr>
              <a:t>Sensors:</a:t>
            </a:r>
            <a:r>
              <a:rPr lang="en-US" dirty="0" smtClean="0"/>
              <a:t> Dictionary, Facts and relationships                                               stored in database</a:t>
            </a:r>
          </a:p>
          <a:p>
            <a:r>
              <a:rPr lang="en-US" dirty="0" smtClean="0"/>
              <a:t>Reasoning: Planning</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Soccer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hlinkClick r:id="rId2"/>
              </a:rPr>
              <a:t>Robot soccer competition</a:t>
            </a:r>
            <a:endParaRPr lang="en-US" dirty="0" smtClean="0">
              <a:solidFill>
                <a:schemeClr val="accent5"/>
              </a:solidFill>
            </a:endParaRPr>
          </a:p>
          <a:p>
            <a:r>
              <a:rPr lang="en-US" dirty="0" smtClean="0">
                <a:solidFill>
                  <a:schemeClr val="accent5"/>
                </a:solidFill>
              </a:rPr>
              <a:t>Sensors:</a:t>
            </a:r>
            <a:r>
              <a:rPr lang="en-US" dirty="0" smtClean="0"/>
              <a:t> Camera image, messages from other players</a:t>
            </a:r>
          </a:p>
          <a:p>
            <a:r>
              <a:rPr lang="en-US" dirty="0" smtClean="0">
                <a:solidFill>
                  <a:schemeClr val="accent5"/>
                </a:solidFill>
              </a:rPr>
              <a:t>Reasoning:</a:t>
            </a:r>
            <a:r>
              <a:rPr lang="en-US" dirty="0" smtClean="0"/>
              <a:t> Planning, image processing</a:t>
            </a:r>
          </a:p>
          <a:p>
            <a:r>
              <a:rPr lang="en-US" dirty="0" smtClean="0">
                <a:solidFill>
                  <a:schemeClr val="accent5"/>
                </a:solidFill>
              </a:rPr>
              <a:t>Action:</a:t>
            </a:r>
            <a:r>
              <a:rPr lang="en-US" dirty="0" smtClean="0"/>
              <a:t> Robot 2D move or kick ball</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Webcrawler</a:t>
            </a:r>
            <a:r>
              <a:rPr lang="en-US" dirty="0" smtClean="0">
                <a:solidFill>
                  <a:srgbClr val="FF0000"/>
                </a:solidFill>
              </a:rPr>
              <a:t> </a:t>
            </a:r>
            <a:r>
              <a:rPr lang="en-US" dirty="0" err="1" smtClean="0">
                <a:solidFill>
                  <a:srgbClr val="FF0000"/>
                </a:solidFill>
              </a:rPr>
              <a:t>Softbot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Search web for items of interest</a:t>
            </a:r>
            <a:endParaRPr lang="en-US" dirty="0" smtClean="0"/>
          </a:p>
          <a:p>
            <a:r>
              <a:rPr lang="en-US" dirty="0" smtClean="0">
                <a:solidFill>
                  <a:schemeClr val="accent5"/>
                </a:solidFill>
              </a:rPr>
              <a:t>Perception:</a:t>
            </a:r>
            <a:r>
              <a:rPr lang="en-US" dirty="0" smtClean="0"/>
              <a:t> Web pages</a:t>
            </a:r>
          </a:p>
          <a:p>
            <a:r>
              <a:rPr lang="en-US" dirty="0" smtClean="0">
                <a:solidFill>
                  <a:schemeClr val="accent5"/>
                </a:solidFill>
              </a:rPr>
              <a:t>Reasoning:</a:t>
            </a:r>
            <a:r>
              <a:rPr lang="en-US" dirty="0" smtClean="0"/>
              <a:t> Pattern matching</a:t>
            </a:r>
          </a:p>
          <a:p>
            <a:r>
              <a:rPr lang="en-US" dirty="0" smtClean="0">
                <a:solidFill>
                  <a:schemeClr val="accent5"/>
                </a:solidFill>
              </a:rPr>
              <a:t>Action:</a:t>
            </a:r>
            <a:r>
              <a:rPr lang="en-US" dirty="0" smtClean="0"/>
              <a:t> Select and traverse hyperlinks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fontScale="92500"/>
          </a:bodyPr>
          <a:lstStyle/>
          <a:p>
            <a:r>
              <a:rPr lang="en-US" dirty="0" smtClean="0"/>
              <a:t>Translation of Caterpillar truck manuals into 20 languages</a:t>
            </a:r>
          </a:p>
          <a:p>
            <a:r>
              <a:rPr lang="en-US" dirty="0" smtClean="0"/>
              <a:t>Shuttle packing</a:t>
            </a:r>
          </a:p>
          <a:p>
            <a:r>
              <a:rPr lang="en-US" dirty="0" smtClean="0"/>
              <a:t>Military planning (Desert Storm)</a:t>
            </a:r>
          </a:p>
          <a:p>
            <a:r>
              <a:rPr lang="en-US" dirty="0" smtClean="0"/>
              <a:t>Intelligent vehicle highway negotiation</a:t>
            </a:r>
          </a:p>
          <a:p>
            <a:r>
              <a:rPr lang="en-US" dirty="0" smtClean="0"/>
              <a:t>Credit card transaction monitoring</a:t>
            </a:r>
          </a:p>
        </p:txBody>
      </p:sp>
      <p:sp>
        <p:nvSpPr>
          <p:cNvPr id="7" name="Content Placeholder 6"/>
          <p:cNvSpPr>
            <a:spLocks noGrp="1"/>
          </p:cNvSpPr>
          <p:nvPr>
            <p:ph sz="half" idx="2"/>
          </p:nvPr>
        </p:nvSpPr>
        <p:spPr/>
        <p:txBody>
          <a:bodyPr>
            <a:normAutofit fontScale="92500"/>
          </a:bodyPr>
          <a:lstStyle/>
          <a:p>
            <a:r>
              <a:rPr lang="en-US" dirty="0" smtClean="0"/>
              <a:t>Billiards robot</a:t>
            </a:r>
          </a:p>
          <a:p>
            <a:r>
              <a:rPr lang="en-US" dirty="0" smtClean="0"/>
              <a:t>Juggling robot</a:t>
            </a:r>
          </a:p>
          <a:p>
            <a:r>
              <a:rPr lang="en-US" dirty="0" smtClean="0"/>
              <a:t>Credit card fraud detection</a:t>
            </a:r>
          </a:p>
          <a:p>
            <a:r>
              <a:rPr lang="en-US" dirty="0" smtClean="0"/>
              <a:t>Lymphatic system diagnoses</a:t>
            </a:r>
          </a:p>
          <a:p>
            <a:r>
              <a:rPr lang="en-US" dirty="0" smtClean="0"/>
              <a:t>Mars rover</a:t>
            </a:r>
          </a:p>
          <a:p>
            <a:r>
              <a:rPr lang="en-US" dirty="0" smtClean="0"/>
              <a:t>Sky survey galaxy data analysis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Knowledge Representation</a:t>
            </a:r>
          </a:p>
          <a:p>
            <a:r>
              <a:rPr lang="en-US" dirty="0" smtClean="0"/>
              <a:t>Search</a:t>
            </a:r>
          </a:p>
          <a:p>
            <a:r>
              <a:rPr lang="en-US" dirty="0" smtClean="0"/>
              <a:t>Problem solving</a:t>
            </a:r>
          </a:p>
          <a:p>
            <a:r>
              <a:rPr lang="en-US" dirty="0" smtClean="0"/>
              <a:t>Planning</a:t>
            </a:r>
          </a:p>
          <a:p>
            <a:r>
              <a:rPr lang="en-US" dirty="0" smtClean="0"/>
              <a:t>Machine learning</a:t>
            </a:r>
          </a:p>
        </p:txBody>
      </p:sp>
      <p:sp>
        <p:nvSpPr>
          <p:cNvPr id="6" name="Content Placeholder 5"/>
          <p:cNvSpPr>
            <a:spLocks noGrp="1"/>
          </p:cNvSpPr>
          <p:nvPr>
            <p:ph sz="half" idx="2"/>
          </p:nvPr>
        </p:nvSpPr>
        <p:spPr/>
        <p:txBody>
          <a:bodyPr>
            <a:normAutofit/>
          </a:bodyPr>
          <a:lstStyle/>
          <a:p>
            <a:r>
              <a:rPr lang="en-US" dirty="0" smtClean="0"/>
              <a:t>Natural language processing</a:t>
            </a:r>
          </a:p>
          <a:p>
            <a:r>
              <a:rPr lang="en-US" dirty="0" smtClean="0"/>
              <a:t>Uncertainty reasoning</a:t>
            </a:r>
          </a:p>
          <a:p>
            <a:r>
              <a:rPr lang="en-US" dirty="0" smtClean="0"/>
              <a:t>Computer Vision</a:t>
            </a:r>
          </a:p>
          <a:p>
            <a:r>
              <a:rPr lang="en-US" dirty="0" smtClean="0"/>
              <a:t>Robotics</a:t>
            </a:r>
          </a:p>
        </p:txBody>
      </p:sp>
      <p:pic>
        <p:nvPicPr>
          <p:cNvPr id="14338" name="Picture 2"/>
          <p:cNvPicPr>
            <a:picLocks noChangeAspect="1" noChangeArrowheads="1"/>
          </p:cNvPicPr>
          <p:nvPr/>
        </p:nvPicPr>
        <p:blipFill>
          <a:blip r:embed="rId2" cstate="print"/>
          <a:srcRect/>
          <a:stretch>
            <a:fillRect/>
          </a:stretch>
        </p:blipFill>
        <p:spPr bwMode="auto">
          <a:xfrm>
            <a:off x="3429000" y="4914900"/>
            <a:ext cx="5715000"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3301096" cy="400110"/>
          </a:xfrm>
          <a:prstGeom prst="rect">
            <a:avLst/>
          </a:prstGeom>
          <a:noFill/>
        </p:spPr>
        <p:txBody>
          <a:bodyPr wrap="none" rtlCol="0">
            <a:spAutoFit/>
          </a:bodyPr>
          <a:lstStyle/>
          <a:p>
            <a:r>
              <a:rPr lang="en-US" sz="2000" b="1" dirty="0" err="1" smtClean="0">
                <a:solidFill>
                  <a:srgbClr val="FF0000"/>
                </a:solidFill>
              </a:rPr>
              <a:t>Charniak</a:t>
            </a:r>
            <a:r>
              <a:rPr lang="en-US" sz="2000" b="1" dirty="0" smtClean="0">
                <a:solidFill>
                  <a:srgbClr val="FF0000"/>
                </a:solidFill>
              </a:rPr>
              <a:t> &amp; McDermott, 1985</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mental faculties through the use of computational models”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30574" cy="461665"/>
          </a:xfrm>
          <a:prstGeom prst="rect">
            <a:avLst/>
          </a:prstGeom>
          <a:noFill/>
        </p:spPr>
        <p:txBody>
          <a:bodyPr wrap="none" rtlCol="0">
            <a:spAutoFit/>
          </a:bodyPr>
          <a:lstStyle/>
          <a:p>
            <a:r>
              <a:rPr lang="en-US" sz="2400" b="1" dirty="0" smtClean="0">
                <a:solidFill>
                  <a:srgbClr val="FF0000"/>
                </a:solidFill>
              </a:rPr>
              <a:t>Dean et al., 1995</a:t>
            </a:r>
            <a:endParaRPr lang="en-US" sz="2400" b="1" dirty="0">
              <a:solidFill>
                <a:srgbClr val="FF0000"/>
              </a:solidFill>
            </a:endParaRPr>
          </a:p>
        </p:txBody>
      </p:sp>
      <p:sp>
        <p:nvSpPr>
          <p:cNvPr id="6" name="TextBox 5"/>
          <p:cNvSpPr txBox="1"/>
          <p:nvPr/>
        </p:nvSpPr>
        <p:spPr>
          <a:xfrm>
            <a:off x="990600" y="4572000"/>
            <a:ext cx="7543800" cy="1015663"/>
          </a:xfrm>
          <a:prstGeom prst="rect">
            <a:avLst/>
          </a:prstGeom>
          <a:noFill/>
        </p:spPr>
        <p:txBody>
          <a:bodyPr wrap="square" rtlCol="0">
            <a:spAutoFit/>
          </a:bodyPr>
          <a:lstStyle/>
          <a:p>
            <a:r>
              <a:rPr lang="en-US" sz="2000" dirty="0" smtClean="0"/>
              <a:t>“The design and study of computer programs that behave intelligently. These programs are constructed to perform as would a human or an animal whose behavior we consider intelligent”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22944" cy="461665"/>
          </a:xfrm>
          <a:prstGeom prst="rect">
            <a:avLst/>
          </a:prstGeom>
          <a:noFill/>
        </p:spPr>
        <p:txBody>
          <a:bodyPr wrap="none" rtlCol="0">
            <a:spAutoFit/>
          </a:bodyPr>
          <a:lstStyle/>
          <a:p>
            <a:r>
              <a:rPr lang="en-US" sz="2400" b="1" dirty="0" err="1" smtClean="0">
                <a:solidFill>
                  <a:srgbClr val="FF0000"/>
                </a:solidFill>
              </a:rPr>
              <a:t>Haugeland</a:t>
            </a:r>
            <a:r>
              <a:rPr lang="en-US" sz="2400" b="1" dirty="0" smtClean="0">
                <a:solidFill>
                  <a:srgbClr val="FF0000"/>
                </a:solidFill>
              </a:rPr>
              <a:t>, 1985</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exciting new effort to make computers think </a:t>
            </a:r>
            <a:r>
              <a:rPr lang="en-US" sz="2000" i="1" dirty="0" smtClean="0"/>
              <a:t>machines with minds</a:t>
            </a:r>
            <a:r>
              <a:rPr lang="en-US" sz="2000" dirty="0" smtClean="0"/>
              <a:t>, in the full and literal sense”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4015</Words>
  <Application>Microsoft Office PowerPoint</Application>
  <PresentationFormat>On-screen Show (4:3)</PresentationFormat>
  <Paragraphs>1149</Paragraphs>
  <Slides>67</Slides>
  <Notes>25</Notes>
  <HiddenSlides>2</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CSE411 Artificial Intelligence</vt:lpstr>
      <vt:lpstr>Why Study AI?</vt:lpstr>
      <vt:lpstr>Why Study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Approach 1: Acting Humanly</vt:lpstr>
      <vt:lpstr>How effective is this test?</vt:lpstr>
      <vt:lpstr>Chinese Room Argument</vt:lpstr>
      <vt:lpstr>Do you understand Chinese?</vt:lpstr>
      <vt:lpstr>Approach 2: Thinking Humanly</vt:lpstr>
      <vt:lpstr>Approach 3: Thinking Rationally</vt:lpstr>
      <vt:lpstr>Approach 4: Acting Rationally</vt:lpstr>
      <vt:lpstr>Foundations of AI</vt:lpstr>
      <vt:lpstr>History of AI</vt:lpstr>
      <vt:lpstr>AI Questions</vt:lpstr>
      <vt:lpstr>Which of these exhibits intelligence?</vt:lpstr>
      <vt:lpstr>Which of these exhibits intelligence?</vt:lpstr>
      <vt:lpstr>Which of these can currently be done?</vt:lpstr>
      <vt:lpstr>Components of an AI System</vt:lpstr>
      <vt:lpstr>Rationality</vt:lpstr>
      <vt:lpstr>PEAS</vt:lpstr>
      <vt:lpstr>PEAS</vt:lpstr>
      <vt:lpstr>Environment Properties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Agent Types</vt:lpstr>
      <vt:lpstr>Simple Reflex Agent</vt:lpstr>
      <vt:lpstr>Example:  Vacuum Agent</vt:lpstr>
      <vt:lpstr>Reflex Vacuum Agent</vt:lpstr>
      <vt:lpstr>Reflex Agent With State</vt:lpstr>
      <vt:lpstr>Reflex Vacuum Agent</vt:lpstr>
      <vt:lpstr>Goal-Based Agents</vt:lpstr>
      <vt:lpstr>Utility-Based Agents</vt:lpstr>
      <vt:lpstr>Learning Agents</vt:lpstr>
      <vt:lpstr>Xavier mail delivery robot</vt:lpstr>
      <vt:lpstr>Pathfinder Medical Diagnosis System</vt:lpstr>
      <vt:lpstr>TDGammon</vt:lpstr>
      <vt:lpstr>Factory Floor Scheduling</vt:lpstr>
      <vt:lpstr>Alvinn</vt:lpstr>
      <vt:lpstr>Talespin</vt:lpstr>
      <vt:lpstr>Robot Soccer</vt:lpstr>
      <vt:lpstr>Webcrawler Softbot</vt:lpstr>
      <vt:lpstr>Other Example AI Systems</vt:lpstr>
      <vt:lpstr>Other Example AI Systems</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Dharm</cp:lastModifiedBy>
  <cp:revision>56</cp:revision>
  <dcterms:created xsi:type="dcterms:W3CDTF">2009-03-31T16:17:12Z</dcterms:created>
  <dcterms:modified xsi:type="dcterms:W3CDTF">2020-02-05T13:17:38Z</dcterms:modified>
</cp:coreProperties>
</file>