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5987-93C4-36D3-5589-4C73BDAA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46DBC-DB0C-9A50-5E22-A5813AEA3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39-C3DC-E1BD-82B1-770FDBCB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4A88-853D-92E5-F906-063C7A7A0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34624-17DF-4975-1975-62070F07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8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A07A-F7F5-B63E-7A32-21411ADF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F2564-7267-A794-34E4-C15E0370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EBD8-88CC-FA0C-7D7F-A7331AC8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98E7C-E4BB-CDBE-1E15-D7BE0244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7B43-4FD8-4F45-34E3-1536FA71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0B421B-4F2D-FFFF-E207-2B8FAF7B4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A0AB3-4F06-2171-C705-E164692E5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D9A87-ACDA-DB6D-A4A3-5584300C2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D3F2A-38D6-8588-9F75-E12B7B4A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8960A-7A5A-073D-E46D-4F17DDFA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778-541A-1B82-E680-6840FC2D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1EFF8-2B68-EA26-22B6-445A2D4D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3BCD1-88B6-1950-B6AE-0EAAEA9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4BE5B-89BE-6819-267F-2D060F0D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DEA60-1505-C73E-9D1C-91E426A24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0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0AE4-7C10-D724-1875-854DD0B72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04F74-C036-8BBA-D5C1-7E9C238A3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F127-4224-6C4D-6736-997375DC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B3D2F-A89A-6337-7B23-AF6109E3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BE22D-0E1A-EE48-436E-753393E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2E27-A637-2720-377C-9641B60A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DF8E-C4FF-E7BB-7E2B-1FBCF6FC96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506A6-EED2-A851-14F0-9156B9FB2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4BBAA-C2F9-F024-AAED-D7E1636E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C95E8-DC35-14EC-14FD-05DB977D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20A1-A640-8EF1-3276-315887F1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66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A037-1709-545E-92F5-166A324F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6758C-1AE8-92EC-06D8-453FD9806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94A3-87FD-9519-1CB6-A8945F52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FFF65-F62F-6F10-D4D0-C1DFC709E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C84864-D1A2-A768-060E-529A42A24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0B5E5-63CF-2900-4873-7A7561E7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3D0D-C393-698D-DF1A-D6FF0F87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07F7BD-973F-D5A7-DE84-C71300A7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3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FF88-F38B-DE5C-9D21-06109535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34792-8929-F97F-7DCB-65B34B9D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ED210-3797-87BF-E770-71F0FA91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826F8-2D1F-D31F-DFAA-2072C479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5B70-BD42-DA6D-F292-8C4B7C2D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A1D06-5B13-1D73-DE4E-93075F690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F281B-A2EC-3200-41C0-F46754B3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241-97F3-0D67-6D60-61AA6B0A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FEEB-7937-3981-2D35-DD08C0C8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F1EAA-7D5C-3770-420E-20B2FD48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ADE7-E8D0-6606-331E-27E7D0D5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B788F-50E7-B954-350F-3253A9C5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D42F3-1633-8847-BBE0-86368D1E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4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A392-AB5A-47FA-6770-8A189B31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EF0483-E1EA-3731-B520-23989B39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1425-7AED-A2BF-5587-6391F2DB0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2E92-8C06-A35C-06EB-0D5420FB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D089B-EF76-11B3-45CB-46A5D060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7D408-67AB-146E-71F8-4CBAFCB4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7A128-2F04-F645-DC3A-29EFB6F40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3D8C-AC02-D881-930F-30BFE1B5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A720-ECCC-5E75-035F-BD45383B4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DF22C-A890-41D7-AEEA-F0276FDF2441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F51E-0BA4-7869-CD30-DB51597F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E405F-C2F9-1C6E-C306-7E3685801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D7863-F9E7-492E-9F4D-2C06FEABF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54C65C-E3EE-8C49-5DAD-A1AE18A617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203473"/>
              </p:ext>
            </p:extLst>
          </p:nvPr>
        </p:nvGraphicFramePr>
        <p:xfrm>
          <a:off x="167148" y="216310"/>
          <a:ext cx="11749549" cy="608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2480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  <a:tr h="24805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8817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C2A60D4-9583-E2A3-393F-788251274DF7}"/>
              </a:ext>
            </a:extLst>
          </p:cNvPr>
          <p:cNvSpPr txBox="1"/>
          <p:nvPr/>
        </p:nvSpPr>
        <p:spPr>
          <a:xfrm>
            <a:off x="2743200" y="41295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BÀI TẬP LỚN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F9306E4-8806-F955-A838-BDC0E9E7D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983163"/>
              </p:ext>
            </p:extLst>
          </p:nvPr>
        </p:nvGraphicFramePr>
        <p:xfrm>
          <a:off x="1199535" y="1778000"/>
          <a:ext cx="9743768" cy="111252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654087">
                  <a:extLst>
                    <a:ext uri="{9D8B030D-6E8A-4147-A177-3AD203B41FA5}">
                      <a16:colId xmlns:a16="http://schemas.microsoft.com/office/drawing/2014/main" val="2497444450"/>
                    </a:ext>
                  </a:extLst>
                </a:gridCol>
                <a:gridCol w="7089681">
                  <a:extLst>
                    <a:ext uri="{9D8B030D-6E8A-4147-A177-3AD203B41FA5}">
                      <a16:colId xmlns:a16="http://schemas.microsoft.com/office/drawing/2014/main" val="248839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Giáo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viên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hướng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dẫn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Condensed" panose="020B0502040204020203" pitchFamily="34" charset="0"/>
                        </a:rPr>
                        <a:t>Nguyễn Tuấn Linh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11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Condensed" panose="020B0502040204020203" pitchFamily="34" charset="0"/>
                        </a:rPr>
                        <a:t>Môn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học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Lập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trình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2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Tên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đề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tài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“Four in a Row”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Python</a:t>
                      </a:r>
                      <a:endParaRPr lang="en-US" b="0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1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AF84E3-59C2-E59E-E406-14457D659E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43610"/>
              </p:ext>
            </p:extLst>
          </p:nvPr>
        </p:nvGraphicFramePr>
        <p:xfrm>
          <a:off x="1199535" y="4760724"/>
          <a:ext cx="9743768" cy="1112520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2644407">
                  <a:extLst>
                    <a:ext uri="{9D8B030D-6E8A-4147-A177-3AD203B41FA5}">
                      <a16:colId xmlns:a16="http://schemas.microsoft.com/office/drawing/2014/main" val="1178581032"/>
                    </a:ext>
                  </a:extLst>
                </a:gridCol>
                <a:gridCol w="7099361">
                  <a:extLst>
                    <a:ext uri="{9D8B030D-6E8A-4147-A177-3AD203B41FA5}">
                      <a16:colId xmlns:a16="http://schemas.microsoft.com/office/drawing/2014/main" val="3482232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Họ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tên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Condensed" panose="020B0502040204020203" pitchFamily="34" charset="0"/>
                        </a:rPr>
                        <a:t>Hà Huy 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9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Mã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sinh</a:t>
                      </a:r>
                      <a:r>
                        <a:rPr lang="en-US" dirty="0"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viên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Condensed" panose="020B0502040204020203" pitchFamily="34" charset="0"/>
                        </a:rPr>
                        <a:t>K215480106063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5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Condensed" panose="020B0502040204020203" pitchFamily="34" charset="0"/>
                        </a:rPr>
                        <a:t>Lớp</a:t>
                      </a:r>
                      <a:endParaRPr lang="en-US" dirty="0">
                        <a:latin typeface="Bahnschrift 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Condensed" panose="020B0502040204020203" pitchFamily="34" charset="0"/>
                        </a:rPr>
                        <a:t>57KMT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0032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41CBD3A-5347-556B-79AF-2299DE37C9EC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0/14</a:t>
            </a:r>
          </a:p>
        </p:txBody>
      </p:sp>
    </p:spTree>
    <p:extLst>
      <p:ext uri="{BB962C8B-B14F-4D97-AF65-F5344CB8AC3E}">
        <p14:creationId xmlns:p14="http://schemas.microsoft.com/office/powerpoint/2010/main" val="177657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E432C-6A0A-9048-7F68-50CC9BE95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278B5F-F5D8-0315-5F25-A0D2266DC4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927102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L</a:t>
                      </a:r>
                      <a:r>
                        <a:rPr lang="vi-VN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ập trình hướng đối tượng trong Python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37C081-B0EC-C3C8-B892-E12F147DE218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60220-7F76-B501-D2D1-8A84DE4EC41A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76E9F9-4992-0BF7-A1D8-B1CF46DBD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902275"/>
              </p:ext>
            </p:extLst>
          </p:nvPr>
        </p:nvGraphicFramePr>
        <p:xfrm>
          <a:off x="1009268" y="1634066"/>
          <a:ext cx="10065308" cy="4374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654">
                  <a:extLst>
                    <a:ext uri="{9D8B030D-6E8A-4147-A177-3AD203B41FA5}">
                      <a16:colId xmlns:a16="http://schemas.microsoft.com/office/drawing/2014/main" val="2166179086"/>
                    </a:ext>
                  </a:extLst>
                </a:gridCol>
                <a:gridCol w="2516327">
                  <a:extLst>
                    <a:ext uri="{9D8B030D-6E8A-4147-A177-3AD203B41FA5}">
                      <a16:colId xmlns:a16="http://schemas.microsoft.com/office/drawing/2014/main" val="4186993631"/>
                    </a:ext>
                  </a:extLst>
                </a:gridCol>
                <a:gridCol w="2516327">
                  <a:extLst>
                    <a:ext uri="{9D8B030D-6E8A-4147-A177-3AD203B41FA5}">
                      <a16:colId xmlns:a16="http://schemas.microsoft.com/office/drawing/2014/main" val="4282630522"/>
                    </a:ext>
                  </a:extLst>
                </a:gridCol>
              </a:tblGrid>
              <a:tr h="4027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Các </a:t>
                      </a:r>
                      <a:r>
                        <a:rPr lang="en-US" dirty="0" err="1"/>
                        <a:t>nguyên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bản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293916"/>
                  </a:ext>
                </a:extLst>
              </a:tr>
              <a:tr h="993030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Đóng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gói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309203"/>
                  </a:ext>
                </a:extLst>
              </a:tr>
              <a:tr h="772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thừa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thừa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48185"/>
                  </a:ext>
                </a:extLst>
              </a:tr>
              <a:tr h="91579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nguồn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trở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54166"/>
                  </a:ext>
                </a:extLst>
              </a:tr>
              <a:tr h="1986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hoạt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31609"/>
                  </a:ext>
                </a:extLst>
              </a:tr>
              <a:tr h="794424"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OOP,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nhiều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module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rõ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nâng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cấp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008643"/>
                  </a:ext>
                </a:extLst>
              </a:tr>
              <a:tr h="993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Trừu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Ẩn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gì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trọng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1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75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3356-0717-ECA8-E6BF-49C81317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AF78CD-720E-93F4-8FC0-BA9BAC1A5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8663625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Model-View-Controller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C56222-FB5C-5E1F-E977-6C73B45EEE42}"/>
              </a:ext>
            </a:extLst>
          </p:cNvPr>
          <p:cNvSpPr txBox="1"/>
          <p:nvPr/>
        </p:nvSpPr>
        <p:spPr>
          <a:xfrm>
            <a:off x="11283190" y="638819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B22FA-B494-29E1-4345-5E54F17B5B05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81DB28-1396-E1C4-6547-D565B38E9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78352"/>
              </p:ext>
            </p:extLst>
          </p:nvPr>
        </p:nvGraphicFramePr>
        <p:xfrm>
          <a:off x="1533246" y="1914446"/>
          <a:ext cx="9125508" cy="3887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377">
                  <a:extLst>
                    <a:ext uri="{9D8B030D-6E8A-4147-A177-3AD203B41FA5}">
                      <a16:colId xmlns:a16="http://schemas.microsoft.com/office/drawing/2014/main" val="138084547"/>
                    </a:ext>
                  </a:extLst>
                </a:gridCol>
                <a:gridCol w="2281377">
                  <a:extLst>
                    <a:ext uri="{9D8B030D-6E8A-4147-A177-3AD203B41FA5}">
                      <a16:colId xmlns:a16="http://schemas.microsoft.com/office/drawing/2014/main" val="2670088148"/>
                    </a:ext>
                  </a:extLst>
                </a:gridCol>
                <a:gridCol w="2281377">
                  <a:extLst>
                    <a:ext uri="{9D8B030D-6E8A-4147-A177-3AD203B41FA5}">
                      <a16:colId xmlns:a16="http://schemas.microsoft.com/office/drawing/2014/main" val="596325842"/>
                    </a:ext>
                  </a:extLst>
                </a:gridCol>
                <a:gridCol w="2281377">
                  <a:extLst>
                    <a:ext uri="{9D8B030D-6E8A-4147-A177-3AD203B41FA5}">
                      <a16:colId xmlns:a16="http://schemas.microsoft.com/office/drawing/2014/main" val="2761651035"/>
                    </a:ext>
                  </a:extLst>
                </a:gridCol>
              </a:tblGrid>
              <a:tr h="422318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Ứng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dụng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game </a:t>
                      </a:r>
                      <a:r>
                        <a:rPr lang="en-US" dirty="0" err="1"/>
                        <a:t>nối</a:t>
                      </a:r>
                      <a:r>
                        <a:rPr lang="en-US" dirty="0"/>
                        <a:t> 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57943"/>
                  </a:ext>
                </a:extLst>
              </a:tr>
              <a:tr h="769429">
                <a:tc rowSpan="2" gridSpan="2">
                  <a:txBody>
                    <a:bodyPr/>
                    <a:lstStyle/>
                    <a:p>
                      <a:pPr algn="just"/>
                      <a:r>
                        <a:rPr lang="en-US" dirty="0"/>
                        <a:t>MVC </a:t>
                      </a:r>
                      <a:r>
                        <a:rPr lang="en-US" dirty="0" err="1"/>
                        <a:t>là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trúc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mềm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mà</a:t>
                      </a:r>
                      <a:r>
                        <a:rPr lang="en-US" dirty="0"/>
                        <a:t> chia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3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: Model-View-Controller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Board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2017"/>
                  </a:ext>
                </a:extLst>
              </a:tr>
              <a:tr h="271903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Lớp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GameUI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56881"/>
                  </a:ext>
                </a:extLst>
              </a:tr>
              <a:tr h="42231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(M)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liệu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943165"/>
                  </a:ext>
                </a:extLst>
              </a:tr>
              <a:tr h="80992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(V) 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441463"/>
                  </a:ext>
                </a:extLst>
              </a:tr>
              <a:tr h="347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gọi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A.I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064051"/>
                  </a:ext>
                </a:extLst>
              </a:tr>
              <a:tr h="422318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Controller (C)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614832"/>
                  </a:ext>
                </a:extLst>
              </a:tr>
              <a:tr h="422318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MVC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76584"/>
                  </a:ext>
                </a:extLst>
              </a:tr>
              <a:tr h="728932"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biệt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đổi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hưởng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logic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02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144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0F045-E81E-1A47-8BE0-D55D88FA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44588F-5033-2954-5365-BB9BCEB68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9728027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Thiết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kế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chương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trình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706084-588A-8454-6DEE-3E6669C5FE03}"/>
              </a:ext>
            </a:extLst>
          </p:cNvPr>
          <p:cNvSpPr txBox="1"/>
          <p:nvPr/>
        </p:nvSpPr>
        <p:spPr>
          <a:xfrm>
            <a:off x="11283190" y="638819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9F1CA-67F9-A740-5B0A-0D037C9F42EA}"/>
              </a:ext>
            </a:extLst>
          </p:cNvPr>
          <p:cNvSpPr txBox="1"/>
          <p:nvPr/>
        </p:nvSpPr>
        <p:spPr>
          <a:xfrm>
            <a:off x="167148" y="6395261"/>
            <a:ext cx="363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3.Thiết </a:t>
            </a:r>
            <a:r>
              <a:rPr lang="en-US" b="1" i="1" dirty="0" err="1"/>
              <a:t>kế</a:t>
            </a:r>
            <a:r>
              <a:rPr lang="en-US" b="1" i="1" dirty="0"/>
              <a:t>, </a:t>
            </a:r>
            <a:r>
              <a:rPr lang="en-US" b="1" i="1" dirty="0" err="1"/>
              <a:t>xây</a:t>
            </a:r>
            <a:r>
              <a:rPr lang="en-US" b="1" i="1" dirty="0"/>
              <a:t> </a:t>
            </a:r>
            <a:r>
              <a:rPr lang="en-US" b="1" i="1" dirty="0" err="1"/>
              <a:t>dựng</a:t>
            </a:r>
            <a:r>
              <a:rPr lang="en-US" b="1" i="1" dirty="0"/>
              <a:t> </a:t>
            </a:r>
            <a:r>
              <a:rPr lang="en-US" b="1" i="1" dirty="0" err="1"/>
              <a:t>chương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endParaRPr lang="en-US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425FCE-1100-3126-1880-EA9A051FC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653912"/>
              </p:ext>
            </p:extLst>
          </p:nvPr>
        </p:nvGraphicFramePr>
        <p:xfrm>
          <a:off x="1694543" y="2241380"/>
          <a:ext cx="8407400" cy="308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2800128258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3762012088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925840351"/>
                    </a:ext>
                  </a:extLst>
                </a:gridCol>
                <a:gridCol w="2101850">
                  <a:extLst>
                    <a:ext uri="{9D8B030D-6E8A-4147-A177-3AD203B41FA5}">
                      <a16:colId xmlns:a16="http://schemas.microsoft.com/office/drawing/2014/main" val="3104337484"/>
                    </a:ext>
                  </a:extLst>
                </a:gridCol>
              </a:tblGrid>
              <a:tr h="5889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trúc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chương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153255"/>
                  </a:ext>
                </a:extLst>
              </a:tr>
              <a:tr h="50092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main window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reset_board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khởi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671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trận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2D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02221"/>
                  </a:ext>
                </a:extLst>
              </a:tr>
              <a:tr h="4313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drop_piece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(row, col)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đặt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93212"/>
                  </a:ext>
                </a:extLst>
              </a:tr>
              <a:tr h="139158"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chéo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2409"/>
                  </a:ext>
                </a:extLst>
              </a:tr>
              <a:tr h="5009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check_winner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1586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Module A.I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minimax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425688"/>
                  </a:ext>
                </a:extLst>
              </a:tr>
              <a:tr h="5705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ai_move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80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0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8965-8722-9DF3-B8EC-17C824DD7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70FB4D-ABE7-13D1-0C85-83642E416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398110"/>
              </p:ext>
            </p:extLst>
          </p:nvPr>
        </p:nvGraphicFramePr>
        <p:xfrm>
          <a:off x="167148" y="216312"/>
          <a:ext cx="11749549" cy="6171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612530">
                <a:tc>
                  <a:txBody>
                    <a:bodyPr/>
                    <a:lstStyle/>
                    <a:p>
                      <a:pPr algn="ctr"/>
                      <a:r>
                        <a:rPr lang="vi-VN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Sơ đồ lớp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5559356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606BBA-3735-93E5-69D7-761B8C1B9C25}"/>
              </a:ext>
            </a:extLst>
          </p:cNvPr>
          <p:cNvSpPr txBox="1"/>
          <p:nvPr/>
        </p:nvSpPr>
        <p:spPr>
          <a:xfrm>
            <a:off x="11283190" y="638819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5FD54-D914-77D5-2FF1-5DB8B6DE57BD}"/>
              </a:ext>
            </a:extLst>
          </p:cNvPr>
          <p:cNvSpPr txBox="1"/>
          <p:nvPr/>
        </p:nvSpPr>
        <p:spPr>
          <a:xfrm>
            <a:off x="167148" y="6395261"/>
            <a:ext cx="363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3.Thiết </a:t>
            </a:r>
            <a:r>
              <a:rPr lang="en-US" b="1" i="1" dirty="0" err="1"/>
              <a:t>kế</a:t>
            </a:r>
            <a:r>
              <a:rPr lang="en-US" b="1" i="1" dirty="0"/>
              <a:t>, </a:t>
            </a:r>
            <a:r>
              <a:rPr lang="en-US" b="1" i="1" dirty="0" err="1"/>
              <a:t>xây</a:t>
            </a:r>
            <a:r>
              <a:rPr lang="en-US" b="1" i="1" dirty="0"/>
              <a:t> </a:t>
            </a:r>
            <a:r>
              <a:rPr lang="en-US" b="1" i="1" dirty="0" err="1"/>
              <a:t>dựng</a:t>
            </a:r>
            <a:r>
              <a:rPr lang="en-US" b="1" i="1" dirty="0"/>
              <a:t> </a:t>
            </a:r>
            <a:r>
              <a:rPr lang="en-US" b="1" i="1" dirty="0" err="1"/>
              <a:t>chương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endParaRPr lang="en-US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F46DE0-57ED-E5F7-EB33-839F74BE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892629"/>
            <a:ext cx="7456715" cy="550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9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138C0-C549-F73A-7C69-E61F95D5E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32C848-8027-589C-338C-1825EC048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128875"/>
              </p:ext>
            </p:extLst>
          </p:nvPr>
        </p:nvGraphicFramePr>
        <p:xfrm>
          <a:off x="167148" y="216311"/>
          <a:ext cx="11749549" cy="605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832927">
                <a:tc>
                  <a:txBody>
                    <a:bodyPr/>
                    <a:lstStyle/>
                    <a:p>
                      <a:pPr algn="ctr"/>
                      <a:r>
                        <a:rPr lang="vi-VN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Sơ đồ ca sử dụng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5220933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F480D4-EF3B-612E-E186-4E48A843FC19}"/>
              </a:ext>
            </a:extLst>
          </p:cNvPr>
          <p:cNvSpPr txBox="1"/>
          <p:nvPr/>
        </p:nvSpPr>
        <p:spPr>
          <a:xfrm>
            <a:off x="11283190" y="638819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341B8-3785-E501-5B6B-5BA61FDC1544}"/>
              </a:ext>
            </a:extLst>
          </p:cNvPr>
          <p:cNvSpPr txBox="1"/>
          <p:nvPr/>
        </p:nvSpPr>
        <p:spPr>
          <a:xfrm>
            <a:off x="167148" y="6395261"/>
            <a:ext cx="363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3.Thiết </a:t>
            </a:r>
            <a:r>
              <a:rPr lang="en-US" b="1" i="1" dirty="0" err="1"/>
              <a:t>kế</a:t>
            </a:r>
            <a:r>
              <a:rPr lang="en-US" b="1" i="1" dirty="0"/>
              <a:t>, </a:t>
            </a:r>
            <a:r>
              <a:rPr lang="en-US" b="1" i="1" dirty="0" err="1"/>
              <a:t>xây</a:t>
            </a:r>
            <a:r>
              <a:rPr lang="en-US" b="1" i="1" dirty="0"/>
              <a:t> </a:t>
            </a:r>
            <a:r>
              <a:rPr lang="en-US" b="1" i="1" dirty="0" err="1"/>
              <a:t>dựng</a:t>
            </a:r>
            <a:r>
              <a:rPr lang="en-US" b="1" i="1" dirty="0"/>
              <a:t> </a:t>
            </a:r>
            <a:r>
              <a:rPr lang="en-US" b="1" i="1" dirty="0" err="1"/>
              <a:t>chương</a:t>
            </a:r>
            <a:r>
              <a:rPr lang="en-US" b="1" i="1" dirty="0"/>
              <a:t> </a:t>
            </a:r>
            <a:r>
              <a:rPr lang="en-US" b="1" i="1" dirty="0" err="1"/>
              <a:t>trình</a:t>
            </a:r>
            <a:endParaRPr lang="en-US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D5C1F7-04EC-0F51-39BE-40035191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18" y="1171774"/>
            <a:ext cx="8522696" cy="495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29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D3DD-6687-E2FE-92EB-D3A2531D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B0FF7B-D414-673F-121A-397940042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5317"/>
              </p:ext>
            </p:extLst>
          </p:nvPr>
        </p:nvGraphicFramePr>
        <p:xfrm>
          <a:off x="167148" y="216311"/>
          <a:ext cx="11749549" cy="604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598999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Tổng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kết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443977">
                <a:tc>
                  <a:txBody>
                    <a:bodyPr/>
                    <a:lstStyle/>
                    <a:p>
                      <a:pPr algn="ctr"/>
                      <a:endParaRPr lang="en-US" sz="3000" b="1" dirty="0">
                        <a:solidFill>
                          <a:schemeClr val="tx1"/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64664-9A50-9938-CB6C-106A5EACF7FC}"/>
              </a:ext>
            </a:extLst>
          </p:cNvPr>
          <p:cNvSpPr txBox="1"/>
          <p:nvPr/>
        </p:nvSpPr>
        <p:spPr>
          <a:xfrm>
            <a:off x="11283190" y="6388198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926784-0772-ADA0-880F-52932031C7A3}"/>
              </a:ext>
            </a:extLst>
          </p:cNvPr>
          <p:cNvSpPr txBox="1"/>
          <p:nvPr/>
        </p:nvSpPr>
        <p:spPr>
          <a:xfrm>
            <a:off x="167148" y="6395261"/>
            <a:ext cx="308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4.Kết </a:t>
            </a:r>
            <a:r>
              <a:rPr lang="en-US" b="1" i="1" dirty="0" err="1"/>
              <a:t>luận</a:t>
            </a:r>
            <a:r>
              <a:rPr lang="en-US" b="1" i="1" dirty="0"/>
              <a:t>, </a:t>
            </a:r>
            <a:r>
              <a:rPr lang="en-US" b="1" i="1" dirty="0" err="1"/>
              <a:t>hướng</a:t>
            </a:r>
            <a:r>
              <a:rPr lang="en-US" b="1" i="1" dirty="0"/>
              <a:t> </a:t>
            </a:r>
            <a:r>
              <a:rPr lang="en-US" b="1" i="1" dirty="0" err="1"/>
              <a:t>phát</a:t>
            </a:r>
            <a:r>
              <a:rPr lang="en-US" b="1" i="1" dirty="0"/>
              <a:t> </a:t>
            </a:r>
            <a:r>
              <a:rPr lang="en-US" b="1" i="1" dirty="0" err="1"/>
              <a:t>triển</a:t>
            </a:r>
            <a:endParaRPr lang="en-US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EBCA0C-F471-25A8-679D-700E05717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66931"/>
              </p:ext>
            </p:extLst>
          </p:nvPr>
        </p:nvGraphicFramePr>
        <p:xfrm>
          <a:off x="1465943" y="2579188"/>
          <a:ext cx="8559800" cy="1770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0">
                  <a:extLst>
                    <a:ext uri="{9D8B030D-6E8A-4147-A177-3AD203B41FA5}">
                      <a16:colId xmlns:a16="http://schemas.microsoft.com/office/drawing/2014/main" val="2970559105"/>
                    </a:ext>
                  </a:extLst>
                </a:gridCol>
                <a:gridCol w="4279900">
                  <a:extLst>
                    <a:ext uri="{9D8B030D-6E8A-4147-A177-3AD203B41FA5}">
                      <a16:colId xmlns:a16="http://schemas.microsoft.com/office/drawing/2014/main" val="3780182538"/>
                    </a:ext>
                  </a:extLst>
                </a:gridCol>
              </a:tblGrid>
              <a:tr h="47969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luận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Hướng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213344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mượt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err="1"/>
                        <a:t>Có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rất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nhiều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hướng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tiến</a:t>
                      </a:r>
                      <a:r>
                        <a:rPr lang="en-US" dirty="0"/>
                        <a:t>: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âm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đẹp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Pygame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87942"/>
                  </a:ext>
                </a:extLst>
              </a:tr>
              <a:tr h="64516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lựa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3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655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C53274-9FCA-13B6-7CDF-8EDEF164DA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0071742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Nội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dung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báo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cáo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4104D2-1079-2186-AB73-38C20B110E37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1/14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F7B043-3589-07FF-5152-FB99F468F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73260"/>
              </p:ext>
            </p:extLst>
          </p:nvPr>
        </p:nvGraphicFramePr>
        <p:xfrm>
          <a:off x="1884516" y="223383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465">
                  <a:extLst>
                    <a:ext uri="{9D8B030D-6E8A-4147-A177-3AD203B41FA5}">
                      <a16:colId xmlns:a16="http://schemas.microsoft.com/office/drawing/2014/main" val="1848049686"/>
                    </a:ext>
                  </a:extLst>
                </a:gridCol>
                <a:gridCol w="5263535">
                  <a:extLst>
                    <a:ext uri="{9D8B030D-6E8A-4147-A177-3AD203B41FA5}">
                      <a16:colId xmlns:a16="http://schemas.microsoft.com/office/drawing/2014/main" val="2702777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Danh </a:t>
                      </a:r>
                      <a:r>
                        <a:rPr lang="en-US" dirty="0" err="1"/>
                        <a:t>sách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chương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Nội</a:t>
                      </a:r>
                      <a:r>
                        <a:rPr lang="en-US" dirty="0"/>
                        <a:t> 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đề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tài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5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Cơ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sở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thuyết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11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xây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chương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551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luận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hướng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triển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913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911A907-D77B-F2CB-27EC-9C40B3256747}"/>
              </a:ext>
            </a:extLst>
          </p:cNvPr>
          <p:cNvSpPr txBox="1"/>
          <p:nvPr/>
        </p:nvSpPr>
        <p:spPr>
          <a:xfrm>
            <a:off x="167148" y="6395261"/>
            <a:ext cx="1990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Nội</a:t>
            </a:r>
            <a:r>
              <a:rPr lang="en-US" b="1" i="1" dirty="0"/>
              <a:t> dung </a:t>
            </a:r>
            <a:r>
              <a:rPr lang="en-US" b="1" i="1" dirty="0" err="1"/>
              <a:t>báo</a:t>
            </a:r>
            <a:r>
              <a:rPr lang="en-US" b="1" i="1" dirty="0"/>
              <a:t> </a:t>
            </a:r>
            <a:r>
              <a:rPr lang="en-US" b="1" i="1" dirty="0" err="1"/>
              <a:t>cáo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2337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D7D-3045-69E6-D74F-091F56574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98424A-4042-0FC9-BD04-7AD860B476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643027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Giới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thiệu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đề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tài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92B59B-891A-0D47-EA9D-0399AB1A040E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7CC94-A93A-96AE-ACC4-4112A4009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206665"/>
              </p:ext>
            </p:extLst>
          </p:nvPr>
        </p:nvGraphicFramePr>
        <p:xfrm>
          <a:off x="1347019" y="2524046"/>
          <a:ext cx="9065341" cy="2205269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1824035">
                  <a:extLst>
                    <a:ext uri="{9D8B030D-6E8A-4147-A177-3AD203B41FA5}">
                      <a16:colId xmlns:a16="http://schemas.microsoft.com/office/drawing/2014/main" val="1882794858"/>
                    </a:ext>
                  </a:extLst>
                </a:gridCol>
                <a:gridCol w="7241306">
                  <a:extLst>
                    <a:ext uri="{9D8B030D-6E8A-4147-A177-3AD203B41FA5}">
                      <a16:colId xmlns:a16="http://schemas.microsoft.com/office/drawing/2014/main" val="1889567806"/>
                    </a:ext>
                  </a:extLst>
                </a:gridCol>
              </a:tblGrid>
              <a:tr h="630077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tài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Phát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“Four in a Row”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ngôn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ngữ</a:t>
                      </a: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42416"/>
                  </a:ext>
                </a:extLst>
              </a:tr>
              <a:tr h="1575192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“Connect Four”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đấu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đấu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8091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F0AE9C-6D6E-049F-3F2E-3899AB6958CC}"/>
              </a:ext>
            </a:extLst>
          </p:cNvPr>
          <p:cNvSpPr txBox="1"/>
          <p:nvPr/>
        </p:nvSpPr>
        <p:spPr>
          <a:xfrm>
            <a:off x="167148" y="6395261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1.Giới </a:t>
            </a:r>
            <a:r>
              <a:rPr lang="en-US" b="1" i="1" dirty="0" err="1"/>
              <a:t>thiệu</a:t>
            </a:r>
            <a:r>
              <a:rPr lang="en-US" b="1" i="1" dirty="0"/>
              <a:t> </a:t>
            </a:r>
            <a:r>
              <a:rPr lang="en-US" b="1" i="1" dirty="0" err="1"/>
              <a:t>đề</a:t>
            </a:r>
            <a:r>
              <a:rPr lang="en-US" b="1" i="1" dirty="0"/>
              <a:t> </a:t>
            </a:r>
            <a:r>
              <a:rPr lang="en-US" b="1" i="1" dirty="0" err="1"/>
              <a:t>tài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030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779F-DB64-7395-9BD9-21D5AF536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F637E3-9A9E-D49B-9146-DCFEADCAAE93}"/>
              </a:ext>
            </a:extLst>
          </p:cNvPr>
          <p:cNvGraphicFramePr>
            <a:graphicFrameLocks/>
          </p:cNvGraphicFramePr>
          <p:nvPr/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Phân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tích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bài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toán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EDA172-37BD-82AD-51E5-7BDA692329F8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B01CE-D9A4-67D0-44AD-CC860BC1378A}"/>
              </a:ext>
            </a:extLst>
          </p:cNvPr>
          <p:cNvSpPr txBox="1"/>
          <p:nvPr/>
        </p:nvSpPr>
        <p:spPr>
          <a:xfrm>
            <a:off x="167148" y="6395261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1.Giới </a:t>
            </a:r>
            <a:r>
              <a:rPr lang="en-US" b="1" i="1" dirty="0" err="1"/>
              <a:t>thiệu</a:t>
            </a:r>
            <a:r>
              <a:rPr lang="en-US" b="1" i="1" dirty="0"/>
              <a:t> </a:t>
            </a:r>
            <a:r>
              <a:rPr lang="en-US" b="1" i="1" dirty="0" err="1"/>
              <a:t>đề</a:t>
            </a:r>
            <a:r>
              <a:rPr lang="en-US" b="1" i="1" dirty="0"/>
              <a:t> </a:t>
            </a:r>
            <a:r>
              <a:rPr lang="en-US" b="1" i="1" dirty="0" err="1"/>
              <a:t>tài</a:t>
            </a:r>
            <a:endParaRPr lang="en-US" b="1" i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7F81C7-2C31-0E49-6758-22BC26A79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68798"/>
              </p:ext>
            </p:extLst>
          </p:nvPr>
        </p:nvGraphicFramePr>
        <p:xfrm>
          <a:off x="929148" y="1575070"/>
          <a:ext cx="10225548" cy="4156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774">
                  <a:extLst>
                    <a:ext uri="{9D8B030D-6E8A-4147-A177-3AD203B41FA5}">
                      <a16:colId xmlns:a16="http://schemas.microsoft.com/office/drawing/2014/main" val="1066125039"/>
                    </a:ext>
                  </a:extLst>
                </a:gridCol>
                <a:gridCol w="5112774">
                  <a:extLst>
                    <a:ext uri="{9D8B030D-6E8A-4147-A177-3AD203B41FA5}">
                      <a16:colId xmlns:a16="http://schemas.microsoft.com/office/drawing/2014/main" val="506224415"/>
                    </a:ext>
                  </a:extLst>
                </a:gridCol>
              </a:tblGrid>
              <a:tr h="8173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Cách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r>
                        <a:rPr lang="en-US" dirty="0"/>
                        <a:t> game </a:t>
                      </a:r>
                      <a:r>
                        <a:rPr lang="en-US" dirty="0" err="1"/>
                        <a:t>dạng</a:t>
                      </a:r>
                      <a:r>
                        <a:rPr lang="en-US" dirty="0"/>
                        <a:t> four-in-a-row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43447"/>
                  </a:ext>
                </a:extLst>
              </a:tr>
              <a:tr h="54596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Giải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thích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684269"/>
                  </a:ext>
                </a:extLst>
              </a:tr>
              <a:tr h="109484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4" (hay Four in a Row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Connect Four)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chữ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gồm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6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7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629282"/>
                  </a:ext>
                </a:extLst>
              </a:tr>
              <a:tr h="509266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Mục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trò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066275"/>
                  </a:ext>
                </a:extLst>
              </a:tr>
              <a:tr h="112574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Mục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tiêu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trò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xếp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ngang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dọc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chéo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thủ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chiến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07398"/>
                  </a:ext>
                </a:extLst>
              </a:tr>
            </a:tbl>
          </a:graphicData>
        </a:graphic>
      </p:graphicFrame>
      <p:pic>
        <p:nvPicPr>
          <p:cNvPr id="3" name="Picture 2" descr="A blue grid with white circles&#10;&#10;AI-generated content may be incorrect.">
            <a:extLst>
              <a:ext uri="{FF2B5EF4-FFF2-40B4-BE49-F238E27FC236}">
                <a16:creationId xmlns:a16="http://schemas.microsoft.com/office/drawing/2014/main" id="{B25038A1-3A98-4D54-AA19-C06120B4F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820" y="2544831"/>
            <a:ext cx="4612468" cy="306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4A74D-907B-216B-F27E-2BA1A62E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A70309-5B7E-EDDC-A824-BE196F76AA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8429530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Yêu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cầu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chức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năng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E33F3C-5AAE-AEA0-E468-FD45CA0BFA23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FC002-017D-4930-D521-5D53C72C0C49}"/>
              </a:ext>
            </a:extLst>
          </p:cNvPr>
          <p:cNvSpPr txBox="1"/>
          <p:nvPr/>
        </p:nvSpPr>
        <p:spPr>
          <a:xfrm>
            <a:off x="167148" y="6395261"/>
            <a:ext cx="2006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1.Giới </a:t>
            </a:r>
            <a:r>
              <a:rPr lang="en-US" b="1" i="1" dirty="0" err="1"/>
              <a:t>thiệu</a:t>
            </a:r>
            <a:r>
              <a:rPr lang="en-US" b="1" i="1" dirty="0"/>
              <a:t> </a:t>
            </a:r>
            <a:r>
              <a:rPr lang="en-US" b="1" i="1" dirty="0" err="1"/>
              <a:t>đề</a:t>
            </a:r>
            <a:r>
              <a:rPr lang="en-US" b="1" i="1" dirty="0"/>
              <a:t> </a:t>
            </a:r>
            <a:r>
              <a:rPr lang="en-US" b="1" i="1" dirty="0" err="1"/>
              <a:t>tài</a:t>
            </a:r>
            <a:endParaRPr lang="en-US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120369-42A0-1834-CE3E-9FABAE50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922778"/>
              </p:ext>
            </p:extLst>
          </p:nvPr>
        </p:nvGraphicFramePr>
        <p:xfrm>
          <a:off x="1796025" y="2224001"/>
          <a:ext cx="7770762" cy="260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62">
                  <a:extLst>
                    <a:ext uri="{9D8B030D-6E8A-4147-A177-3AD203B41FA5}">
                      <a16:colId xmlns:a16="http://schemas.microsoft.com/office/drawing/2014/main" val="4275152638"/>
                    </a:ext>
                  </a:extLst>
                </a:gridCol>
              </a:tblGrid>
              <a:tr h="5206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Yêu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trong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trò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chơi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02726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74030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máy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1851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đường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chéo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3192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minimax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cắt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tỉa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alpha-beta)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58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84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68616-57C1-41D6-D32D-16C252684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CA9052-6BD4-11C2-A2EB-1B2F9B200D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205386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Cơ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sở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lý</a:t>
                      </a:r>
                      <a:r>
                        <a:rPr lang="en-US" sz="3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 </a:t>
                      </a:r>
                      <a:r>
                        <a:rPr lang="en-US" sz="3600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latin typeface="Bahnschrift Condensed" panose="020B0502040204020203" pitchFamily="34" charset="0"/>
                        </a:rPr>
                        <a:t>thuyết</a:t>
                      </a:r>
                      <a:endParaRPr 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Bahnschrift Condensed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2DF396D-CF6E-601E-1300-2C24E93A0652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39923-EFAE-4ACD-18C2-02913AC71EC1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36E10-E3C2-67BE-6D9F-ECD57EDDD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926461"/>
              </p:ext>
            </p:extLst>
          </p:nvPr>
        </p:nvGraphicFramePr>
        <p:xfrm>
          <a:off x="1796025" y="2224001"/>
          <a:ext cx="7770762" cy="3123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0762">
                  <a:extLst>
                    <a:ext uri="{9D8B030D-6E8A-4147-A177-3AD203B41FA5}">
                      <a16:colId xmlns:a16="http://schemas.microsoft.com/office/drawing/2014/main" val="4275152638"/>
                    </a:ext>
                  </a:extLst>
                </a:gridCol>
              </a:tblGrid>
              <a:tr h="5206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Các </a:t>
                      </a:r>
                      <a:r>
                        <a:rPr lang="en-US" dirty="0" err="1"/>
                        <a:t>kiến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thức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chuyên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môn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nắm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vững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5202726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Thư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GUI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74030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421851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Cắt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tỉa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Alpha-Beta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03192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Lập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hướng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tượng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(OOP)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Python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858485"/>
                  </a:ext>
                </a:extLst>
              </a:tr>
              <a:tr h="520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Pattern MVC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675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58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0B6FB-A1A2-C4A9-9A91-8A85B9138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439123-D449-0B22-A2A6-67FA12333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1626240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Tkinter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– Thư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GUI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cơ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Python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2F11E79-EF47-A37B-B614-DCDD848FA5A3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9DDBC9-6019-D39E-ABBF-26827CE216B2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E3F4D9-D47A-AFD8-E3F2-9352C4B8F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939468"/>
              </p:ext>
            </p:extLst>
          </p:nvPr>
        </p:nvGraphicFramePr>
        <p:xfrm>
          <a:off x="1304413" y="1919201"/>
          <a:ext cx="9098116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2431996"/>
                    </a:ext>
                  </a:extLst>
                </a:gridCol>
                <a:gridCol w="5034116">
                  <a:extLst>
                    <a:ext uri="{9D8B030D-6E8A-4147-A177-3AD203B41FA5}">
                      <a16:colId xmlns:a16="http://schemas.microsoft.com/office/drawing/2014/main" val="352473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Các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phần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chính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67984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(GUI)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Python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họa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Tk() –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sổ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chính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07706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 – Khung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85317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Label – Hiển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thị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05927"/>
                  </a:ext>
                </a:extLst>
              </a:tr>
              <a:tr h="396240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Đây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wrapper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Tk,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phép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như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cửa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sổ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bấm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ô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vẽ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Button –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bấm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228022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Entry – Ô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nhập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văn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711658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Canvas –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ảnh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họa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70821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Grid, Pack, Place – Các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pháp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53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2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BA0E-7DB4-7603-5D55-850ECAEA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228FB7-B725-89C4-C30E-7E105FD4BF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84415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Minimax 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F74421-5C85-DD46-0E05-552058ABCB02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F55EA-2EF0-E597-BED1-45C7B3C1AAC5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D9AF6-C492-C996-7B24-A33DE666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271539"/>
              </p:ext>
            </p:extLst>
          </p:nvPr>
        </p:nvGraphicFramePr>
        <p:xfrm>
          <a:off x="1304413" y="1919201"/>
          <a:ext cx="9098116" cy="3972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12431996"/>
                    </a:ext>
                  </a:extLst>
                </a:gridCol>
                <a:gridCol w="5034116">
                  <a:extLst>
                    <a:ext uri="{9D8B030D-6E8A-4147-A177-3AD203B41FA5}">
                      <a16:colId xmlns:a16="http://schemas.microsoft.com/office/drawing/2014/main" val="352473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Giới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Nguyên </a:t>
                      </a:r>
                      <a:r>
                        <a:rPr lang="en-US" dirty="0" err="1"/>
                        <a:t>lý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367984"/>
                  </a:ext>
                </a:extLst>
              </a:tr>
              <a:tr h="396240">
                <a:tc rowSpan="2"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mô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phỏng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307706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thiểu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thế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phương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85317"/>
                  </a:ext>
                </a:extLst>
              </a:tr>
              <a:tr h="4226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Duyệt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cây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sz="18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Cấu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trúc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toán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Minimax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05927"/>
                  </a:ext>
                </a:extLst>
              </a:tr>
              <a:tr h="707923">
                <a:tc rowSpan="2"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Mỗi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cây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biểu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diễn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bàn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cờ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505229"/>
                  </a:ext>
                </a:extLst>
              </a:tr>
              <a:tr h="2340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Dùng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hàm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giá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xác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40643"/>
                  </a:ext>
                </a:extLst>
              </a:tr>
              <a:tr h="682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Nếu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lượt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chọn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thấp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15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45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DC65-9CB3-61D4-202D-0EF2CA59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420724-73D1-3D76-869E-EB4B8276E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6503583"/>
              </p:ext>
            </p:extLst>
          </p:nvPr>
        </p:nvGraphicFramePr>
        <p:xfrm>
          <a:off x="167148" y="216310"/>
          <a:ext cx="11749549" cy="609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49">
                  <a:extLst>
                    <a:ext uri="{9D8B030D-6E8A-4147-A177-3AD203B41FA5}">
                      <a16:colId xmlns:a16="http://schemas.microsoft.com/office/drawing/2014/main" val="173507776"/>
                    </a:ext>
                  </a:extLst>
                </a:gridCol>
              </a:tblGrid>
              <a:tr h="1125042"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Cắt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000" b="1" i="1" kern="1200" dirty="0" err="1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tỉa</a:t>
                      </a:r>
                      <a:r>
                        <a:rPr lang="en-US" sz="3000" b="1" i="1" kern="1200" dirty="0">
                          <a:solidFill>
                            <a:schemeClr val="lt1"/>
                          </a:solidFill>
                          <a:effectLst/>
                          <a:latin typeface="Bahnschrift Condensed" panose="020B0502040204020203" pitchFamily="34" charset="0"/>
                          <a:ea typeface="+mn-ea"/>
                          <a:cs typeface="+mn-cs"/>
                        </a:rPr>
                        <a:t> Alpha-Beta</a:t>
                      </a:r>
                      <a:endParaRPr lang="en-US" sz="3000" b="1" kern="1200" dirty="0">
                        <a:solidFill>
                          <a:schemeClr val="lt1"/>
                        </a:solidFill>
                        <a:effectLst/>
                        <a:latin typeface="Bahnschrift Condensed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795057"/>
                  </a:ext>
                </a:extLst>
              </a:tr>
              <a:tr h="49737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14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61A9A9-1880-DD74-FEE9-1C0FC41D0B3B}"/>
              </a:ext>
            </a:extLst>
          </p:cNvPr>
          <p:cNvSpPr txBox="1"/>
          <p:nvPr/>
        </p:nvSpPr>
        <p:spPr>
          <a:xfrm>
            <a:off x="11283190" y="638819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4B032-5A9B-1E17-183C-E17CEA55ACF2}"/>
              </a:ext>
            </a:extLst>
          </p:cNvPr>
          <p:cNvSpPr txBox="1"/>
          <p:nvPr/>
        </p:nvSpPr>
        <p:spPr>
          <a:xfrm>
            <a:off x="167148" y="6395261"/>
            <a:ext cx="1922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2.Cơ </a:t>
            </a:r>
            <a:r>
              <a:rPr lang="en-US" b="1" i="1" dirty="0" err="1"/>
              <a:t>sở</a:t>
            </a:r>
            <a:r>
              <a:rPr lang="en-US" b="1" i="1" dirty="0"/>
              <a:t> </a:t>
            </a:r>
            <a:r>
              <a:rPr lang="en-US" b="1" i="1" dirty="0" err="1"/>
              <a:t>lý</a:t>
            </a:r>
            <a:r>
              <a:rPr lang="en-US" b="1" i="1" dirty="0"/>
              <a:t> </a:t>
            </a:r>
            <a:r>
              <a:rPr lang="en-US" b="1" i="1" dirty="0" err="1"/>
              <a:t>thuyết</a:t>
            </a:r>
            <a:endParaRPr lang="en-US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F9B4F1-BF8C-4A84-4554-66056AD23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276912"/>
              </p:ext>
            </p:extLst>
          </p:nvPr>
        </p:nvGraphicFramePr>
        <p:xfrm>
          <a:off x="1088571" y="1619651"/>
          <a:ext cx="10014857" cy="42368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07427">
                  <a:extLst>
                    <a:ext uri="{9D8B030D-6E8A-4147-A177-3AD203B41FA5}">
                      <a16:colId xmlns:a16="http://schemas.microsoft.com/office/drawing/2014/main" val="3837208913"/>
                    </a:ext>
                  </a:extLst>
                </a:gridCol>
                <a:gridCol w="2503715">
                  <a:extLst>
                    <a:ext uri="{9D8B030D-6E8A-4147-A177-3AD203B41FA5}">
                      <a16:colId xmlns:a16="http://schemas.microsoft.com/office/drawing/2014/main" val="2842858273"/>
                    </a:ext>
                  </a:extLst>
                </a:gridCol>
                <a:gridCol w="2503715">
                  <a:extLst>
                    <a:ext uri="{9D8B030D-6E8A-4147-A177-3AD203B41FA5}">
                      <a16:colId xmlns:a16="http://schemas.microsoft.com/office/drawing/2014/main" val="2751837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Giới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thiệu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Cơ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chế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hoạt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động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36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một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kỹ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thuật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dành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Minimax,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bằng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bỏ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những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thiết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Alpha (α)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326563"/>
                  </a:ext>
                </a:extLst>
              </a:tr>
              <a:tr h="391303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Ứng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trong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game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nối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4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Beta (β)</a:t>
                      </a:r>
                      <a:endParaRPr lang="en-US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Điểm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nhất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8726"/>
                  </a:ext>
                </a:extLst>
              </a:tr>
              <a:tr h="199354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sử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Minimax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phân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từng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nước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14537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Cắt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tỉa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Alpha-Beta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số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trạng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thái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xét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suất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0915"/>
                  </a:ext>
                </a:extLst>
              </a:tr>
              <a:tr h="199355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sâu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chỉnh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để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tăng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giảm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mức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khó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06184"/>
                  </a:ext>
                </a:extLst>
              </a:tr>
              <a:tr h="199354"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thêm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heuristics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giúp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định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hơn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95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07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1198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Bahnschrift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 HA</dc:creator>
  <cp:lastModifiedBy>NAM HA</cp:lastModifiedBy>
  <cp:revision>5</cp:revision>
  <dcterms:created xsi:type="dcterms:W3CDTF">2025-05-28T08:27:57Z</dcterms:created>
  <dcterms:modified xsi:type="dcterms:W3CDTF">2025-05-28T16:31:26Z</dcterms:modified>
</cp:coreProperties>
</file>