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95" r:id="rId3"/>
    <p:sldId id="354" r:id="rId4"/>
    <p:sldId id="351" r:id="rId5"/>
    <p:sldId id="350" r:id="rId6"/>
    <p:sldId id="352" r:id="rId7"/>
    <p:sldId id="355" r:id="rId8"/>
    <p:sldId id="356" r:id="rId9"/>
    <p:sldId id="357" r:id="rId10"/>
    <p:sldId id="358" r:id="rId11"/>
    <p:sldId id="359" r:id="rId12"/>
    <p:sldId id="296" r:id="rId13"/>
    <p:sldId id="297" r:id="rId14"/>
    <p:sldId id="298" r:id="rId15"/>
    <p:sldId id="353" r:id="rId16"/>
    <p:sldId id="300" r:id="rId17"/>
    <p:sldId id="346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47" r:id="rId27"/>
    <p:sldId id="348" r:id="rId28"/>
    <p:sldId id="312" r:id="rId29"/>
    <p:sldId id="313" r:id="rId30"/>
    <p:sldId id="314" r:id="rId31"/>
    <p:sldId id="315" r:id="rId32"/>
    <p:sldId id="316" r:id="rId33"/>
    <p:sldId id="319" r:id="rId34"/>
    <p:sldId id="320" r:id="rId35"/>
    <p:sldId id="321" r:id="rId36"/>
    <p:sldId id="322" r:id="rId37"/>
    <p:sldId id="323" r:id="rId38"/>
    <p:sldId id="349" r:id="rId39"/>
    <p:sldId id="324" r:id="rId40"/>
    <p:sldId id="325" r:id="rId41"/>
    <p:sldId id="326" r:id="rId42"/>
    <p:sldId id="327" r:id="rId43"/>
    <p:sldId id="328" r:id="rId44"/>
    <p:sldId id="329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70" r:id="rId54"/>
    <p:sldId id="371" r:id="rId55"/>
    <p:sldId id="373" r:id="rId56"/>
    <p:sldId id="374" r:id="rId57"/>
    <p:sldId id="375" r:id="rId58"/>
    <p:sldId id="294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F2053-9CFB-4502-A196-77AF862434F0}" type="datetimeFigureOut">
              <a:rPr lang="ko-KR" altLang="en-US" smtClean="0"/>
              <a:t>2019. 9. 26.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22E2D-EFBB-430B-944A-9FC48C533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8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5800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43151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EF15-4692-452A-B483-505AB9A03996}" type="datetime1">
              <a:rPr lang="ko-KR" altLang="en-US" smtClean="0"/>
              <a:t>2019. 9. 26.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2DEE-BCEE-4AD3-83C9-FC323B6116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CF688C8-E864-42C7-A5D5-B40DC561E14C}" type="datetime1">
              <a:rPr lang="ko-KR" altLang="en-US" smtClean="0"/>
              <a:t>2019. 9. 26.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DDC2DEE-BCEE-4AD3-83C9-FC323B6116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05E4-1670-4B9D-B078-E5E4BE1DE3A8}" type="datetime1">
              <a:rPr lang="ko-KR" altLang="en-US" smtClean="0"/>
              <a:t>2019. 9. 26.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3952" y="6473952"/>
            <a:ext cx="2213007" cy="301752"/>
          </a:xfrm>
        </p:spPr>
        <p:txBody>
          <a:bodyPr/>
          <a:lstStyle/>
          <a:p>
            <a:r>
              <a:rPr lang="en-US" altLang="ko-KR" dirty="0"/>
              <a:t>Page </a:t>
            </a:r>
            <a:fld id="{FDDC2DEE-BCEE-4AD3-83C9-FC323B6116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359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A1C8-D309-4D25-B978-EFA866F548D7}" type="datetime1">
              <a:rPr lang="ko-KR" altLang="en-US" smtClean="0"/>
              <a:t>2019. 9. 26.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2DEE-BCEE-4AD3-83C9-FC323B61166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8E6-A9B2-4354-BEEB-5DC4AE0F2C4B}" type="datetime1">
              <a:rPr lang="ko-KR" altLang="en-US" smtClean="0"/>
              <a:t>2019. 9. 26.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2DEE-BCEE-4AD3-83C9-FC323B6116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BA3-41C9-4567-B7F9-0C29E097A33E}" type="datetime1">
              <a:rPr lang="ko-KR" altLang="en-US" smtClean="0"/>
              <a:t>2019. 9. 26.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2DEE-BCEE-4AD3-83C9-FC323B61166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AD4-449B-494D-A384-8AFB5D350481}" type="datetime1">
              <a:rPr lang="ko-KR" altLang="en-US" smtClean="0"/>
              <a:t>2019. 9. 26.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2DEE-BCEE-4AD3-83C9-FC323B611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EAA-466A-4698-BC7E-0011FC89DE22}" type="datetime1">
              <a:rPr lang="ko-KR" altLang="en-US" smtClean="0"/>
              <a:t>2019. 9. 26.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2DEE-BCEE-4AD3-83C9-FC323B611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D4FA-01A7-4625-8722-1D71B6A241F1}" type="datetime1">
              <a:rPr lang="ko-KR" altLang="en-US" smtClean="0"/>
              <a:t>2019. 9. 26.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2DEE-BCEE-4AD3-83C9-FC323B6116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209C-A3BC-4806-AFFC-7192CA9F7D8E}" type="datetime1">
              <a:rPr lang="ko-KR" altLang="en-US" smtClean="0"/>
              <a:t>2019. 9. 26.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2DEE-BCEE-4AD3-83C9-FC323B6116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7620E-F4D7-4DE3-8006-8EE224BB2FEA}" type="datetime1">
              <a:rPr lang="ko-KR" altLang="en-US" smtClean="0"/>
              <a:t>2019. 9. 26.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2DEE-BCEE-4AD3-83C9-FC323B611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slide" Target="slide4.xml"/><Relationship Id="rId4" Type="http://schemas.openxmlformats.org/officeDocument/2006/relationships/image" Target="../media/image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upload.wikimedia.org/wikipedia/en/1/1a/MySQL_logo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>
                <a:ea typeface="Verdana" panose="020B0604030504040204" pitchFamily="34" charset="0"/>
                <a:cs typeface="Verdana" panose="020B0604030504040204" pitchFamily="34" charset="0"/>
              </a:rPr>
              <a:t>Databases − Introduction to SQL</a:t>
            </a:r>
            <a:br>
              <a:rPr lang="en-US" altLang="ko-KR" sz="4000" dirty="0"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altLang="ko-KR" sz="2800" dirty="0"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altLang="ko-KR" sz="2800" dirty="0"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altLang="ko-KR" sz="2800" dirty="0"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2800" dirty="0">
                <a:ea typeface="Verdana" panose="020B0604030504040204" pitchFamily="34" charset="0"/>
                <a:cs typeface="Verdana" panose="020B0604030504040204" pitchFamily="34" charset="0"/>
              </a:rPr>
              <a:t>Woong-Kee Loh</a:t>
            </a:r>
            <a:br>
              <a:rPr lang="en-US" altLang="ko-KR" sz="2800" dirty="0"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2800" dirty="0">
                <a:ea typeface="Verdana" panose="020B0604030504040204" pitchFamily="34" charset="0"/>
                <a:cs typeface="Verdana" panose="020B0604030504040204" pitchFamily="34" charset="0"/>
              </a:rPr>
              <a:t>Dept. of Software, Gachon University</a:t>
            </a:r>
            <a:endParaRPr lang="ko-KR" altLang="en-US" sz="2800" dirty="0"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3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997152"/>
          </a:xfrm>
        </p:spPr>
        <p:txBody>
          <a:bodyPr>
            <a:normAutofit/>
          </a:bodyPr>
          <a:lstStyle/>
          <a:p>
            <a:r>
              <a:rPr lang="en-US" altLang="ko-KR" dirty="0"/>
              <a:t>Connect to MySQL server</a:t>
            </a:r>
          </a:p>
          <a:p>
            <a:pPr marL="457200" lvl="1" indent="0">
              <a:buNone/>
            </a:pPr>
            <a:r>
              <a:rPr lang="en-US" altLang="ko-KR" dirty="0"/>
              <a:t>C:\&gt; </a:t>
            </a:r>
            <a:r>
              <a:rPr lang="en-US" altLang="ko-KR" dirty="0" err="1"/>
              <a:t>mysql</a:t>
            </a:r>
            <a:r>
              <a:rPr lang="en-US" altLang="ko-KR" dirty="0"/>
              <a:t> -u root -p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C:\&gt; </a:t>
            </a:r>
            <a:r>
              <a:rPr lang="en-US" altLang="ko-KR" dirty="0" err="1"/>
              <a:t>mysql</a:t>
            </a:r>
            <a:r>
              <a:rPr lang="en-US" altLang="ko-KR" dirty="0"/>
              <a:t> -u root -p </a:t>
            </a:r>
            <a:r>
              <a:rPr lang="en-US" altLang="ko-KR" dirty="0" err="1"/>
              <a:t>mydb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C:\&gt; </a:t>
            </a:r>
            <a:r>
              <a:rPr lang="en-US" altLang="ko-KR" dirty="0" err="1"/>
              <a:t>mysql</a:t>
            </a:r>
            <a:r>
              <a:rPr lang="en-US" altLang="ko-KR" dirty="0"/>
              <a:t> -u root -p</a:t>
            </a:r>
          </a:p>
          <a:p>
            <a:pPr marL="457200" lvl="1" indent="0">
              <a:buNone/>
            </a:pPr>
            <a:r>
              <a:rPr lang="en-US" altLang="ko-KR" dirty="0"/>
              <a:t>Enter password: 12345</a:t>
            </a:r>
          </a:p>
          <a:p>
            <a:r>
              <a:rPr lang="en-US" altLang="ko-KR" dirty="0"/>
              <a:t>Create a database</a:t>
            </a:r>
          </a:p>
          <a:p>
            <a:pPr marL="457200" lvl="1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 CREATE DATABASE MYDB;</a:t>
            </a:r>
          </a:p>
          <a:p>
            <a:pPr marL="457200" lvl="1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 COMMIT;</a:t>
            </a:r>
          </a:p>
          <a:p>
            <a:pPr marL="457200" lvl="1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 USE MYDB;</a:t>
            </a:r>
          </a:p>
          <a:p>
            <a:pPr marL="457200" lvl="1" indent="0">
              <a:buNone/>
            </a:pPr>
            <a:r>
              <a:rPr lang="en-US" altLang="ko-KR" dirty="0"/>
              <a:t>(Note: MySQL commands and SQL database/table/attribute names are </a:t>
            </a:r>
            <a:r>
              <a:rPr lang="en-US" altLang="ko-KR" dirty="0">
                <a:solidFill>
                  <a:schemeClr val="accent2"/>
                </a:solidFill>
              </a:rPr>
              <a:t>case-insensitive</a:t>
            </a:r>
            <a:r>
              <a:rPr lang="en-US" altLang="ko-KR" dirty="0"/>
              <a:t>!)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47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Manage databases</a:t>
            </a:r>
          </a:p>
          <a:p>
            <a:pPr marL="457200" lvl="1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 SHOW DATABASES;</a:t>
            </a:r>
          </a:p>
          <a:p>
            <a:pPr marL="457200" lvl="1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 DELETE DATABASE MYDB;</a:t>
            </a:r>
          </a:p>
          <a:p>
            <a:pPr marL="457200" lvl="1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 COMMIT;</a:t>
            </a:r>
          </a:p>
          <a:p>
            <a:r>
              <a:rPr lang="en-US" altLang="ko-KR" dirty="0"/>
              <a:t>Update root password</a:t>
            </a:r>
          </a:p>
          <a:p>
            <a:pPr marL="457200" lvl="1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 USE MYSQL;</a:t>
            </a:r>
          </a:p>
          <a:p>
            <a:pPr marL="457200" lvl="1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 UPDATE USER </a:t>
            </a:r>
            <a:br>
              <a:rPr lang="en-US" altLang="ko-KR" dirty="0"/>
            </a:br>
            <a:r>
              <a:rPr lang="en-US" altLang="ko-KR" dirty="0"/>
              <a:t>	SET PASSWORD=PASSWORD('12345') </a:t>
            </a:r>
            <a:br>
              <a:rPr lang="en-US" altLang="ko-KR" dirty="0"/>
            </a:br>
            <a:r>
              <a:rPr lang="en-US" altLang="ko-KR" dirty="0"/>
              <a:t>	WHERE USER='root';</a:t>
            </a:r>
          </a:p>
          <a:p>
            <a:pPr marL="457200" lvl="1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 FLUSH PRIVILEGES;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definition language (DDL)</a:t>
            </a:r>
          </a:p>
          <a:p>
            <a:pPr lvl="1"/>
            <a:r>
              <a:rPr lang="en-US" altLang="ko-KR" dirty="0"/>
              <a:t>Allows the specification of information about relations</a:t>
            </a:r>
          </a:p>
          <a:p>
            <a:pPr lvl="2"/>
            <a:r>
              <a:rPr lang="en-US" altLang="ko-KR" dirty="0"/>
              <a:t>Schema for each relation</a:t>
            </a:r>
          </a:p>
          <a:p>
            <a:pPr lvl="2"/>
            <a:r>
              <a:rPr lang="en-US" altLang="ko-KR" dirty="0"/>
              <a:t>Domain of values associated with each attribute</a:t>
            </a:r>
          </a:p>
          <a:p>
            <a:pPr lvl="2"/>
            <a:r>
              <a:rPr lang="en-US" altLang="ko-KR" dirty="0"/>
              <a:t>Integrity constraints</a:t>
            </a:r>
          </a:p>
          <a:p>
            <a:pPr lvl="1"/>
            <a:r>
              <a:rPr lang="en-US" altLang="ko-KR" dirty="0"/>
              <a:t>Also other information such as:</a:t>
            </a:r>
          </a:p>
          <a:p>
            <a:pPr lvl="2"/>
            <a:r>
              <a:rPr lang="en-US" altLang="ko-KR" dirty="0"/>
              <a:t>Set of indices to be maintained for each relations</a:t>
            </a:r>
          </a:p>
          <a:p>
            <a:pPr lvl="2"/>
            <a:r>
              <a:rPr lang="en-US" altLang="ko-KR" dirty="0"/>
              <a:t>Security and authorization information for each relation</a:t>
            </a:r>
          </a:p>
          <a:p>
            <a:pPr lvl="2"/>
            <a:r>
              <a:rPr lang="en-US" altLang="ko-KR" dirty="0"/>
              <a:t>Physical storage structure of each relation on disk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Data Definition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7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8737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Domain types in SQL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char(n) </a:t>
            </a:r>
            <a:r>
              <a:rPr lang="en-US" altLang="ko-KR" dirty="0"/>
              <a:t>− fixed length character string, with user-specified length </a:t>
            </a:r>
            <a:r>
              <a:rPr lang="en-US" altLang="ko-KR" i="1" dirty="0"/>
              <a:t>n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varchar(n) </a:t>
            </a:r>
            <a:r>
              <a:rPr lang="en-US" altLang="ko-KR" dirty="0"/>
              <a:t>− variable length character strings, with user-specified maximum length </a:t>
            </a:r>
            <a:r>
              <a:rPr lang="en-US" altLang="ko-KR" i="1" dirty="0"/>
              <a:t>n</a:t>
            </a:r>
          </a:p>
          <a:p>
            <a:pPr lvl="1"/>
            <a:r>
              <a:rPr lang="en-US" altLang="ko-KR" dirty="0" err="1">
                <a:solidFill>
                  <a:schemeClr val="tx2"/>
                </a:solidFill>
              </a:rPr>
              <a:t>int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en-US" altLang="ko-KR" dirty="0"/>
              <a:t>− integer (a finite machine-dependent subset of integers)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numeric(</a:t>
            </a:r>
            <a:r>
              <a:rPr lang="en-US" altLang="ko-KR" dirty="0" err="1">
                <a:solidFill>
                  <a:schemeClr val="tx2"/>
                </a:solidFill>
              </a:rPr>
              <a:t>p,d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en-US" altLang="ko-KR" dirty="0"/>
              <a:t>− fixed point number, with user-specified precision of </a:t>
            </a:r>
            <a:r>
              <a:rPr lang="en-US" altLang="ko-KR" i="1" dirty="0"/>
              <a:t>p</a:t>
            </a:r>
            <a:r>
              <a:rPr lang="en-US" altLang="ko-KR" dirty="0"/>
              <a:t> digits, with </a:t>
            </a:r>
            <a:r>
              <a:rPr lang="en-US" altLang="ko-KR" i="1" dirty="0"/>
              <a:t>d</a:t>
            </a:r>
            <a:r>
              <a:rPr lang="en-US" altLang="ko-KR" dirty="0"/>
              <a:t> digits to the right of decimal point</a:t>
            </a:r>
          </a:p>
          <a:p>
            <a:pPr lvl="2"/>
            <a:r>
              <a:rPr lang="en-US" altLang="ko-KR" dirty="0"/>
              <a:t>E.g., numeric(3,1) allows 44.5, but not 444.5 or 0.32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real, double precision </a:t>
            </a:r>
            <a:r>
              <a:rPr lang="en-US" altLang="ko-KR" dirty="0"/>
              <a:t>− floating point and double-precision floating point numbers, with machine-dependent precision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float(n)</a:t>
            </a:r>
            <a:r>
              <a:rPr lang="en-US" altLang="ko-KR" dirty="0"/>
              <a:t> − floating point number, with user-specified precision of at least </a:t>
            </a:r>
            <a:r>
              <a:rPr lang="en-US" altLang="ko-KR" i="1" dirty="0"/>
              <a:t>n</a:t>
            </a:r>
            <a:r>
              <a:rPr lang="en-US" altLang="ko-KR" dirty="0"/>
              <a:t> digits</a:t>
            </a:r>
          </a:p>
          <a:p>
            <a:pPr lvl="1"/>
            <a:r>
              <a:rPr lang="en-US" altLang="ko-KR" dirty="0"/>
              <a:t>and more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9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Create table construct</a:t>
            </a:r>
          </a:p>
          <a:p>
            <a:pPr lvl="1"/>
            <a:r>
              <a:rPr lang="en-US" altLang="ko-KR" dirty="0"/>
              <a:t>An SQL relation is defined using the </a:t>
            </a:r>
            <a:r>
              <a:rPr lang="en-US" altLang="ko-KR" dirty="0">
                <a:solidFill>
                  <a:schemeClr val="accent2"/>
                </a:solidFill>
              </a:rPr>
              <a:t>create table </a:t>
            </a:r>
            <a:r>
              <a:rPr lang="en-US" altLang="ko-KR" dirty="0"/>
              <a:t>command:</a:t>
            </a:r>
          </a:p>
          <a:p>
            <a:pPr lvl="2"/>
            <a:r>
              <a:rPr lang="en-US" altLang="ko-KR" b="1" dirty="0"/>
              <a:t>create table </a:t>
            </a:r>
            <a:r>
              <a:rPr lang="en-US" altLang="ko-KR" i="1" dirty="0"/>
              <a:t>r</a:t>
            </a:r>
            <a:r>
              <a:rPr lang="en-US" altLang="ko-KR" dirty="0"/>
              <a:t> (</a:t>
            </a:r>
            <a:r>
              <a:rPr lang="en-US" altLang="ko-KR" i="1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en-US" altLang="ko-KR" i="1" dirty="0"/>
              <a:t>D</a:t>
            </a:r>
            <a:r>
              <a:rPr lang="en-US" altLang="ko-KR" baseline="-25000" dirty="0"/>
              <a:t>1</a:t>
            </a:r>
            <a:r>
              <a:rPr lang="en-US" altLang="ko-KR" dirty="0"/>
              <a:t>, </a:t>
            </a:r>
            <a:r>
              <a:rPr lang="en-US" altLang="ko-KR" i="1" dirty="0"/>
              <a:t>A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en-US" altLang="ko-KR" i="1" dirty="0"/>
              <a:t>D</a:t>
            </a:r>
            <a:r>
              <a:rPr lang="en-US" altLang="ko-KR" baseline="-25000" dirty="0"/>
              <a:t>2</a:t>
            </a:r>
            <a:r>
              <a:rPr lang="en-US" altLang="ko-KR" dirty="0"/>
              <a:t>, ... , </a:t>
            </a:r>
            <a:r>
              <a:rPr lang="en-US" altLang="ko-KR" i="1" dirty="0"/>
              <a:t>A</a:t>
            </a:r>
            <a:r>
              <a:rPr lang="en-US" altLang="ko-KR" i="1" baseline="-25000" dirty="0"/>
              <a:t>n</a:t>
            </a:r>
            <a:r>
              <a:rPr lang="en-US" altLang="ko-KR" i="1" dirty="0"/>
              <a:t> </a:t>
            </a:r>
            <a:r>
              <a:rPr lang="en-US" altLang="ko-KR" i="1" dirty="0" err="1"/>
              <a:t>D</a:t>
            </a:r>
            <a:r>
              <a:rPr lang="en-US" altLang="ko-KR" i="1" baseline="-25000" dirty="0" err="1"/>
              <a:t>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	&lt;integrity-constraint</a:t>
            </a:r>
            <a:r>
              <a:rPr lang="en-US" altLang="ko-KR" baseline="-25000" dirty="0"/>
              <a:t>1</a:t>
            </a:r>
            <a:r>
              <a:rPr lang="en-US" altLang="ko-KR" dirty="0"/>
              <a:t>&gt;,</a:t>
            </a:r>
            <a:br>
              <a:rPr lang="en-US" altLang="ko-KR" dirty="0"/>
            </a:br>
            <a:r>
              <a:rPr lang="en-US" altLang="ko-KR" dirty="0"/>
              <a:t>		... ,</a:t>
            </a:r>
            <a:br>
              <a:rPr lang="en-US" altLang="ko-KR" dirty="0"/>
            </a:br>
            <a:r>
              <a:rPr lang="en-US" altLang="ko-KR" dirty="0"/>
              <a:t>		&lt;integrity-</a:t>
            </a:r>
            <a:r>
              <a:rPr lang="en-US" altLang="ko-KR" dirty="0" err="1"/>
              <a:t>constraint</a:t>
            </a:r>
            <a:r>
              <a:rPr lang="en-US" altLang="ko-KR" i="1" baseline="-25000" dirty="0" err="1"/>
              <a:t>k</a:t>
            </a:r>
            <a:r>
              <a:rPr lang="en-US" altLang="ko-KR" dirty="0"/>
              <a:t>&gt;);</a:t>
            </a:r>
          </a:p>
          <a:p>
            <a:pPr lvl="2"/>
            <a:r>
              <a:rPr lang="en-US" altLang="ko-KR" i="1" dirty="0"/>
              <a:t>r</a:t>
            </a:r>
            <a:r>
              <a:rPr lang="en-US" altLang="ko-KR" dirty="0"/>
              <a:t> is the name of the relation</a:t>
            </a:r>
          </a:p>
          <a:p>
            <a:pPr lvl="2"/>
            <a:r>
              <a:rPr lang="en-US" altLang="ko-KR" dirty="0"/>
              <a:t>Each </a:t>
            </a:r>
            <a:r>
              <a:rPr lang="en-US" altLang="ko-KR" i="1" dirty="0"/>
              <a:t>A</a:t>
            </a:r>
            <a:r>
              <a:rPr lang="en-US" altLang="ko-KR" i="1" baseline="-25000" dirty="0"/>
              <a:t>i</a:t>
            </a:r>
            <a:r>
              <a:rPr lang="en-US" altLang="ko-KR" dirty="0"/>
              <a:t> is an attribute name in the schema of relation </a:t>
            </a:r>
            <a:r>
              <a:rPr lang="en-US" altLang="ko-KR" i="1" dirty="0"/>
              <a:t>r</a:t>
            </a:r>
          </a:p>
          <a:p>
            <a:pPr lvl="2"/>
            <a:r>
              <a:rPr lang="en-US" altLang="ko-KR" i="1" dirty="0"/>
              <a:t>D</a:t>
            </a:r>
            <a:r>
              <a:rPr lang="en-US" altLang="ko-KR" i="1" baseline="-25000" dirty="0"/>
              <a:t>i</a:t>
            </a:r>
            <a:r>
              <a:rPr lang="en-US" altLang="ko-KR" dirty="0"/>
              <a:t> is the data type of values in the domain of attribute </a:t>
            </a:r>
            <a:r>
              <a:rPr lang="en-US" altLang="ko-KR" i="1" dirty="0"/>
              <a:t>A</a:t>
            </a:r>
            <a:r>
              <a:rPr lang="en-US" altLang="ko-KR" i="1" baseline="-25000" dirty="0"/>
              <a:t>i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b="1" dirty="0"/>
              <a:t>create table </a:t>
            </a:r>
            <a:r>
              <a:rPr lang="en-US" altLang="ko-KR" dirty="0"/>
              <a:t>department (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dept_name</a:t>
            </a:r>
            <a:r>
              <a:rPr lang="en-US" altLang="ko-KR" dirty="0"/>
              <a:t>	</a:t>
            </a:r>
            <a:r>
              <a:rPr lang="en-US" altLang="ko-KR" b="1" dirty="0"/>
              <a:t>varchar </a:t>
            </a:r>
            <a:r>
              <a:rPr lang="en-US" altLang="ko-KR" dirty="0"/>
              <a:t>(20),</a:t>
            </a:r>
            <a:br>
              <a:rPr lang="en-US" altLang="ko-KR" dirty="0"/>
            </a:br>
            <a:r>
              <a:rPr lang="en-US" altLang="ko-KR" dirty="0"/>
              <a:t>	building		</a:t>
            </a:r>
            <a:r>
              <a:rPr lang="en-US" altLang="ko-KR" b="1" dirty="0"/>
              <a:t>varchar</a:t>
            </a:r>
            <a:r>
              <a:rPr lang="en-US" altLang="ko-KR" dirty="0"/>
              <a:t> (15),</a:t>
            </a:r>
            <a:br>
              <a:rPr lang="en-US" altLang="ko-KR" dirty="0"/>
            </a:br>
            <a:r>
              <a:rPr lang="en-US" altLang="ko-KR" dirty="0"/>
              <a:t>	budget		</a:t>
            </a:r>
            <a:r>
              <a:rPr lang="en-US" altLang="ko-KR" b="1" dirty="0"/>
              <a:t>numeric</a:t>
            </a:r>
            <a:r>
              <a:rPr lang="en-US" altLang="ko-KR" dirty="0"/>
              <a:t> (12,2),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/>
              <a:t>primary key </a:t>
            </a:r>
            <a:r>
              <a:rPr lang="en-US" altLang="ko-KR" dirty="0"/>
              <a:t>(</a:t>
            </a:r>
            <a:r>
              <a:rPr lang="en-US" altLang="ko-KR" dirty="0" err="1"/>
              <a:t>dept_name</a:t>
            </a:r>
            <a:r>
              <a:rPr lang="en-US" altLang="ko-KR" dirty="0"/>
              <a:t>));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8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Integrity constraints in create table</a:t>
            </a:r>
          </a:p>
          <a:p>
            <a:pPr lvl="1"/>
            <a:r>
              <a:rPr lang="en-US" altLang="ko-KR" b="1" dirty="0"/>
              <a:t>not null</a:t>
            </a:r>
          </a:p>
          <a:p>
            <a:pPr lvl="1"/>
            <a:r>
              <a:rPr lang="en-US" altLang="ko-KR" b="1" dirty="0"/>
              <a:t>primary key </a:t>
            </a:r>
            <a:r>
              <a:rPr lang="en-US" altLang="ko-KR" dirty="0"/>
              <a:t>(</a:t>
            </a:r>
            <a:r>
              <a:rPr lang="en-US" altLang="ko-KR" i="1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, ... , </a:t>
            </a:r>
            <a:r>
              <a:rPr lang="en-US" altLang="ko-KR" i="1" dirty="0"/>
              <a:t>A</a:t>
            </a:r>
            <a:r>
              <a:rPr lang="en-US" altLang="ko-KR" i="1" baseline="-25000" dirty="0"/>
              <a:t>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/>
              <a:t>foreign key </a:t>
            </a:r>
            <a:r>
              <a:rPr lang="en-US" altLang="ko-KR" dirty="0"/>
              <a:t>(</a:t>
            </a:r>
            <a:r>
              <a:rPr lang="en-US" altLang="ko-KR" i="1" dirty="0"/>
              <a:t>A</a:t>
            </a:r>
            <a:r>
              <a:rPr lang="en-US" altLang="ko-KR" i="1" baseline="-25000" dirty="0"/>
              <a:t>m</a:t>
            </a:r>
            <a:r>
              <a:rPr lang="en-US" altLang="ko-KR" dirty="0"/>
              <a:t>, ... , </a:t>
            </a:r>
            <a:r>
              <a:rPr lang="en-US" altLang="ko-KR" i="1" dirty="0"/>
              <a:t>A</a:t>
            </a:r>
            <a:r>
              <a:rPr lang="en-US" altLang="ko-KR" i="1" baseline="-25000" dirty="0"/>
              <a:t>n</a:t>
            </a:r>
            <a:r>
              <a:rPr lang="en-US" altLang="ko-KR" dirty="0"/>
              <a:t>) </a:t>
            </a:r>
            <a:r>
              <a:rPr lang="en-US" altLang="ko-KR" b="1" dirty="0"/>
              <a:t>references </a:t>
            </a:r>
            <a:r>
              <a:rPr lang="en-US" altLang="ko-KR" i="1" dirty="0"/>
              <a:t>r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b="1" dirty="0"/>
              <a:t>create table </a:t>
            </a:r>
            <a:r>
              <a:rPr lang="en-US" altLang="ko-KR" dirty="0"/>
              <a:t>instructor (</a:t>
            </a:r>
            <a:br>
              <a:rPr lang="en-US" altLang="ko-KR" dirty="0"/>
            </a:br>
            <a:r>
              <a:rPr lang="en-US" altLang="ko-KR" dirty="0"/>
              <a:t>	ID		</a:t>
            </a:r>
            <a:r>
              <a:rPr lang="en-US" altLang="ko-KR" b="1" dirty="0"/>
              <a:t>varchar</a:t>
            </a:r>
            <a:r>
              <a:rPr lang="en-US" altLang="ko-KR" dirty="0"/>
              <a:t> (5),</a:t>
            </a:r>
            <a:br>
              <a:rPr lang="en-US" altLang="ko-KR" dirty="0"/>
            </a:br>
            <a:r>
              <a:rPr lang="en-US" altLang="ko-KR" dirty="0"/>
              <a:t>	name		</a:t>
            </a:r>
            <a:r>
              <a:rPr lang="en-US" altLang="ko-KR" b="1" dirty="0"/>
              <a:t>varchar</a:t>
            </a:r>
            <a:r>
              <a:rPr lang="en-US" altLang="ko-KR" dirty="0"/>
              <a:t> (20) </a:t>
            </a:r>
            <a:r>
              <a:rPr lang="en-US" altLang="ko-KR" b="1" dirty="0"/>
              <a:t>not null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dept_name</a:t>
            </a:r>
            <a:r>
              <a:rPr lang="en-US" altLang="ko-KR" dirty="0"/>
              <a:t>	</a:t>
            </a:r>
            <a:r>
              <a:rPr lang="en-US" altLang="ko-KR" b="1" dirty="0"/>
              <a:t>varchar</a:t>
            </a:r>
            <a:r>
              <a:rPr lang="en-US" altLang="ko-KR" dirty="0"/>
              <a:t> (20),</a:t>
            </a:r>
            <a:br>
              <a:rPr lang="en-US" altLang="ko-KR" dirty="0"/>
            </a:br>
            <a:r>
              <a:rPr lang="en-US" altLang="ko-KR" dirty="0"/>
              <a:t>	salary		</a:t>
            </a:r>
            <a:r>
              <a:rPr lang="en-US" altLang="ko-KR" b="1" dirty="0"/>
              <a:t>numeric</a:t>
            </a:r>
            <a:r>
              <a:rPr lang="en-US" altLang="ko-KR" dirty="0"/>
              <a:t> (8,2),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/>
              <a:t>primary key </a:t>
            </a:r>
            <a:r>
              <a:rPr lang="en-US" altLang="ko-KR" dirty="0"/>
              <a:t>(ID),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/>
              <a:t>foreign key </a:t>
            </a:r>
            <a:r>
              <a:rPr lang="en-US" altLang="ko-KR" dirty="0"/>
              <a:t>(</a:t>
            </a:r>
            <a:r>
              <a:rPr lang="en-US" altLang="ko-KR" dirty="0" err="1"/>
              <a:t>dept_name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b="1" dirty="0"/>
              <a:t>references</a:t>
            </a:r>
            <a:r>
              <a:rPr lang="en-US" altLang="ko-KR" dirty="0"/>
              <a:t> department (</a:t>
            </a:r>
            <a:r>
              <a:rPr lang="en-US" altLang="ko-KR" dirty="0" err="1"/>
              <a:t>dept_name</a:t>
            </a:r>
            <a:r>
              <a:rPr lang="en-US" altLang="ko-KR" dirty="0"/>
              <a:t>));</a:t>
            </a:r>
          </a:p>
          <a:p>
            <a:pPr lvl="1"/>
            <a:r>
              <a:rPr lang="en-US" altLang="ko-KR" b="1" dirty="0"/>
              <a:t>primary key </a:t>
            </a:r>
            <a:r>
              <a:rPr lang="en-US" altLang="ko-KR" dirty="0"/>
              <a:t>declaration automatically ensures not null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7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87375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More relation definitions</a:t>
            </a:r>
          </a:p>
          <a:p>
            <a:pPr lvl="1"/>
            <a:r>
              <a:rPr lang="en-US" altLang="ko-KR" b="1" dirty="0"/>
              <a:t>create table </a:t>
            </a:r>
            <a:r>
              <a:rPr lang="en-US" altLang="ko-KR" dirty="0"/>
              <a:t>student (</a:t>
            </a:r>
            <a:br>
              <a:rPr lang="en-US" altLang="ko-KR" dirty="0"/>
            </a:br>
            <a:r>
              <a:rPr lang="en-US" altLang="ko-KR" dirty="0"/>
              <a:t>	ID		</a:t>
            </a:r>
            <a:r>
              <a:rPr lang="en-US" altLang="ko-KR" b="1" dirty="0"/>
              <a:t>varchar</a:t>
            </a:r>
            <a:r>
              <a:rPr lang="en-US" altLang="ko-KR" dirty="0"/>
              <a:t>(5) </a:t>
            </a:r>
            <a:r>
              <a:rPr lang="en-US" altLang="ko-KR" b="1" dirty="0"/>
              <a:t>primary key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name		</a:t>
            </a:r>
            <a:r>
              <a:rPr lang="en-US" altLang="ko-KR" b="1" dirty="0"/>
              <a:t>varchar</a:t>
            </a:r>
            <a:r>
              <a:rPr lang="en-US" altLang="ko-KR" dirty="0"/>
              <a:t>(20) </a:t>
            </a:r>
            <a:r>
              <a:rPr lang="en-US" altLang="ko-KR" b="1" dirty="0"/>
              <a:t>not null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dept_name</a:t>
            </a:r>
            <a:r>
              <a:rPr lang="en-US" altLang="ko-KR" dirty="0"/>
              <a:t>	</a:t>
            </a:r>
            <a:r>
              <a:rPr lang="en-US" altLang="ko-KR" b="1" dirty="0"/>
              <a:t>varchar</a:t>
            </a:r>
            <a:r>
              <a:rPr lang="en-US" altLang="ko-KR" dirty="0"/>
              <a:t>(20) 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b="1" dirty="0"/>
              <a:t>references </a:t>
            </a:r>
            <a:r>
              <a:rPr lang="en-US" altLang="ko-KR" dirty="0"/>
              <a:t>department (</a:t>
            </a:r>
            <a:r>
              <a:rPr lang="en-US" altLang="ko-KR" dirty="0" err="1"/>
              <a:t>dept_name</a:t>
            </a:r>
            <a:r>
              <a:rPr lang="en-US" altLang="ko-KR" dirty="0"/>
              <a:t>),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tot_cred</a:t>
            </a:r>
            <a:r>
              <a:rPr lang="en-US" altLang="ko-KR" dirty="0"/>
              <a:t>	</a:t>
            </a:r>
            <a:r>
              <a:rPr lang="en-US" altLang="ko-KR" b="1" dirty="0"/>
              <a:t>numeric</a:t>
            </a:r>
            <a:r>
              <a:rPr lang="en-US" altLang="ko-KR" dirty="0"/>
              <a:t>(3,0));</a:t>
            </a:r>
          </a:p>
          <a:p>
            <a:pPr lvl="1"/>
            <a:r>
              <a:rPr lang="en-US" altLang="ko-KR" b="1" dirty="0"/>
              <a:t>create table </a:t>
            </a:r>
            <a:r>
              <a:rPr lang="en-US" altLang="ko-KR" dirty="0"/>
              <a:t>course (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course_id</a:t>
            </a:r>
            <a:r>
              <a:rPr lang="en-US" altLang="ko-KR" dirty="0"/>
              <a:t>	</a:t>
            </a:r>
            <a:r>
              <a:rPr lang="en-US" altLang="ko-KR" b="1" dirty="0"/>
              <a:t>varchar</a:t>
            </a:r>
            <a:r>
              <a:rPr lang="en-US" altLang="ko-KR" dirty="0"/>
              <a:t> (7) </a:t>
            </a:r>
            <a:r>
              <a:rPr lang="en-US" altLang="ko-KR" b="1" dirty="0"/>
              <a:t>primary key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title		</a:t>
            </a:r>
            <a:r>
              <a:rPr lang="en-US" altLang="ko-KR" b="1" dirty="0"/>
              <a:t>varchar</a:t>
            </a:r>
            <a:r>
              <a:rPr lang="en-US" altLang="ko-KR" dirty="0"/>
              <a:t> (50),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dept_name</a:t>
            </a:r>
            <a:r>
              <a:rPr lang="en-US" altLang="ko-KR" dirty="0"/>
              <a:t>	</a:t>
            </a:r>
            <a:r>
              <a:rPr lang="en-US" altLang="ko-KR" b="1" dirty="0"/>
              <a:t>varchar</a:t>
            </a:r>
            <a:r>
              <a:rPr lang="en-US" altLang="ko-KR" dirty="0"/>
              <a:t> (20)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b="1" dirty="0"/>
              <a:t>references </a:t>
            </a:r>
            <a:r>
              <a:rPr lang="en-US" altLang="ko-KR" dirty="0"/>
              <a:t>department (</a:t>
            </a:r>
            <a:r>
              <a:rPr lang="en-US" altLang="ko-KR" dirty="0" err="1"/>
              <a:t>dept_name</a:t>
            </a:r>
            <a:r>
              <a:rPr lang="en-US" altLang="ko-KR" dirty="0"/>
              <a:t>),</a:t>
            </a:r>
            <a:br>
              <a:rPr lang="en-US" altLang="ko-KR" dirty="0"/>
            </a:br>
            <a:r>
              <a:rPr lang="en-US" altLang="ko-KR" dirty="0"/>
              <a:t>	credits		</a:t>
            </a:r>
            <a:r>
              <a:rPr lang="en-US" altLang="ko-KR" b="1" dirty="0"/>
              <a:t>numeric</a:t>
            </a:r>
            <a:r>
              <a:rPr lang="en-US" altLang="ko-KR" dirty="0"/>
              <a:t> (2,0));			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9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87375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More relation definitions </a:t>
            </a:r>
            <a:r>
              <a:rPr lang="en-US" altLang="ko-KR" sz="2400" i="1" dirty="0"/>
              <a:t>cont’d</a:t>
            </a:r>
          </a:p>
          <a:p>
            <a:pPr lvl="1"/>
            <a:r>
              <a:rPr lang="en-US" altLang="ko-KR" sz="2000" b="1" dirty="0"/>
              <a:t>create table </a:t>
            </a:r>
            <a:r>
              <a:rPr lang="en-US" altLang="ko-KR" sz="2000" dirty="0"/>
              <a:t>takes (</a:t>
            </a:r>
            <a:br>
              <a:rPr lang="en-US" altLang="ko-KR" sz="2000" dirty="0"/>
            </a:br>
            <a:r>
              <a:rPr lang="en-US" altLang="ko-KR" sz="2000" dirty="0"/>
              <a:t>	ID		</a:t>
            </a:r>
            <a:r>
              <a:rPr lang="en-US" altLang="ko-KR" sz="2000" b="1" dirty="0"/>
              <a:t>varchar</a:t>
            </a:r>
            <a:r>
              <a:rPr lang="en-US" altLang="ko-KR" sz="2000" dirty="0"/>
              <a:t>(5),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 err="1"/>
              <a:t>course_id</a:t>
            </a:r>
            <a:r>
              <a:rPr lang="en-US" altLang="ko-KR" sz="2000" dirty="0"/>
              <a:t>	</a:t>
            </a:r>
            <a:r>
              <a:rPr lang="en-US" altLang="ko-KR" sz="2000" b="1" dirty="0"/>
              <a:t>varchar</a:t>
            </a:r>
            <a:r>
              <a:rPr lang="en-US" altLang="ko-KR" sz="2000" dirty="0"/>
              <a:t>(8),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 err="1"/>
              <a:t>sec_id</a:t>
            </a:r>
            <a:r>
              <a:rPr lang="en-US" altLang="ko-KR" sz="2000" dirty="0"/>
              <a:t>		</a:t>
            </a:r>
            <a:r>
              <a:rPr lang="en-US" altLang="ko-KR" sz="2000" b="1" dirty="0"/>
              <a:t>varchar</a:t>
            </a:r>
            <a:r>
              <a:rPr lang="en-US" altLang="ko-KR" sz="2000" dirty="0"/>
              <a:t>(8),</a:t>
            </a:r>
            <a:br>
              <a:rPr lang="en-US" altLang="ko-KR" sz="2000" dirty="0"/>
            </a:br>
            <a:r>
              <a:rPr lang="en-US" altLang="ko-KR" sz="2000" dirty="0"/>
              <a:t>	semester	</a:t>
            </a:r>
            <a:r>
              <a:rPr lang="en-US" altLang="ko-KR" sz="2000" b="1" dirty="0"/>
              <a:t>varchar</a:t>
            </a:r>
            <a:r>
              <a:rPr lang="en-US" altLang="ko-KR" sz="2000" dirty="0"/>
              <a:t>(6),</a:t>
            </a:r>
            <a:br>
              <a:rPr lang="en-US" altLang="ko-KR" sz="2000" dirty="0"/>
            </a:br>
            <a:r>
              <a:rPr lang="en-US" altLang="ko-KR" sz="2000" dirty="0"/>
              <a:t>	year		</a:t>
            </a:r>
            <a:r>
              <a:rPr lang="en-US" altLang="ko-KR" sz="2000" b="1" dirty="0"/>
              <a:t>numeric</a:t>
            </a:r>
            <a:r>
              <a:rPr lang="en-US" altLang="ko-KR" sz="2000" dirty="0"/>
              <a:t>(4,0),</a:t>
            </a:r>
            <a:br>
              <a:rPr lang="en-US" altLang="ko-KR" sz="2000" dirty="0"/>
            </a:br>
            <a:r>
              <a:rPr lang="en-US" altLang="ko-KR" sz="2000" dirty="0"/>
              <a:t>	grade		</a:t>
            </a:r>
            <a:r>
              <a:rPr lang="en-US" altLang="ko-KR" sz="2000" b="1" dirty="0"/>
              <a:t>varchar</a:t>
            </a:r>
            <a:r>
              <a:rPr lang="en-US" altLang="ko-KR" sz="2000" dirty="0"/>
              <a:t>(2),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b="1" dirty="0"/>
              <a:t>primary key </a:t>
            </a:r>
            <a:r>
              <a:rPr lang="en-US" altLang="ko-KR" sz="2000" dirty="0"/>
              <a:t>(ID, </a:t>
            </a:r>
            <a:r>
              <a:rPr lang="en-US" altLang="ko-KR" sz="2000" dirty="0" err="1"/>
              <a:t>course_id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sec_id</a:t>
            </a:r>
            <a:r>
              <a:rPr lang="en-US" altLang="ko-KR" sz="2000" dirty="0"/>
              <a:t>, semester, year),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b="1" dirty="0"/>
              <a:t>foreign key </a:t>
            </a:r>
            <a:r>
              <a:rPr lang="en-US" altLang="ko-KR" sz="2000" dirty="0"/>
              <a:t>(ID) </a:t>
            </a:r>
            <a:r>
              <a:rPr lang="en-US" altLang="ko-KR" sz="2000" b="1" dirty="0"/>
              <a:t>references</a:t>
            </a:r>
            <a:r>
              <a:rPr lang="en-US" altLang="ko-KR" sz="2000" dirty="0"/>
              <a:t>  student (ID),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b="1" dirty="0"/>
              <a:t>foreign key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course_id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sec_id</a:t>
            </a:r>
            <a:r>
              <a:rPr lang="en-US" altLang="ko-KR" sz="2000" dirty="0"/>
              <a:t>, semester, year) 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en-US" altLang="ko-KR" sz="2000" b="1" dirty="0"/>
              <a:t>references</a:t>
            </a:r>
            <a:r>
              <a:rPr lang="en-US" altLang="ko-KR" sz="2000" dirty="0"/>
              <a:t> section (</a:t>
            </a:r>
            <a:r>
              <a:rPr lang="en-US" altLang="ko-KR" sz="2000" dirty="0" err="1"/>
              <a:t>course_id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sec_id</a:t>
            </a:r>
            <a:r>
              <a:rPr lang="en-US" altLang="ko-KR" sz="2000" dirty="0"/>
              <a:t>, semester, year));</a:t>
            </a:r>
          </a:p>
          <a:p>
            <a:pPr lvl="1"/>
            <a:r>
              <a:rPr lang="en-US" altLang="ko-KR" sz="2000" dirty="0"/>
              <a:t>Note: </a:t>
            </a:r>
            <a:r>
              <a:rPr lang="en-US" altLang="ko-KR" sz="2000" i="1" dirty="0" err="1"/>
              <a:t>sec_id</a:t>
            </a:r>
            <a:r>
              <a:rPr lang="en-US" altLang="ko-KR" sz="2000" dirty="0"/>
              <a:t> can be dropped from primary key above, to ensure a student cannot be registered for two sections of the same course in the same semester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2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Updates to tables</a:t>
            </a:r>
          </a:p>
          <a:p>
            <a:pPr lvl="1"/>
            <a:r>
              <a:rPr lang="en-US" altLang="ko-KR" dirty="0"/>
              <a:t>Drop table</a:t>
            </a:r>
          </a:p>
          <a:p>
            <a:pPr lvl="2"/>
            <a:r>
              <a:rPr lang="en-US" altLang="ko-KR" b="1" dirty="0"/>
              <a:t>drop table </a:t>
            </a:r>
            <a:r>
              <a:rPr lang="en-US" altLang="ko-KR" dirty="0"/>
              <a:t>r;</a:t>
            </a:r>
          </a:p>
          <a:p>
            <a:pPr lvl="1"/>
            <a:r>
              <a:rPr lang="en-US" altLang="ko-KR" dirty="0"/>
              <a:t>Delete </a:t>
            </a:r>
          </a:p>
          <a:p>
            <a:pPr lvl="2"/>
            <a:r>
              <a:rPr lang="en-US" altLang="ko-KR" b="1" dirty="0"/>
              <a:t>delete from </a:t>
            </a:r>
            <a:r>
              <a:rPr lang="en-US" altLang="ko-KR" dirty="0"/>
              <a:t>student;</a:t>
            </a:r>
          </a:p>
          <a:p>
            <a:pPr lvl="3"/>
            <a:r>
              <a:rPr lang="en-US" altLang="ko-KR" dirty="0"/>
              <a:t>Remove all tuples from the student relation</a:t>
            </a:r>
          </a:p>
          <a:p>
            <a:pPr lvl="1"/>
            <a:r>
              <a:rPr lang="en-US" altLang="ko-KR" dirty="0"/>
              <a:t>Alter table</a:t>
            </a:r>
          </a:p>
          <a:p>
            <a:pPr lvl="2"/>
            <a:r>
              <a:rPr lang="en-US" altLang="ko-KR" b="1" dirty="0"/>
              <a:t>alter table </a:t>
            </a:r>
            <a:r>
              <a:rPr lang="en-US" altLang="ko-KR" i="1" dirty="0"/>
              <a:t>r</a:t>
            </a:r>
            <a:r>
              <a:rPr lang="en-US" altLang="ko-KR" dirty="0"/>
              <a:t> </a:t>
            </a:r>
            <a:r>
              <a:rPr lang="en-US" altLang="ko-KR" b="1" dirty="0"/>
              <a:t>add </a:t>
            </a:r>
            <a:r>
              <a:rPr lang="en-US" altLang="ko-KR" i="1" dirty="0"/>
              <a:t>A D</a:t>
            </a:r>
            <a:r>
              <a:rPr lang="en-US" altLang="ko-KR" dirty="0"/>
              <a:t>;</a:t>
            </a:r>
          </a:p>
          <a:p>
            <a:pPr lvl="3"/>
            <a:r>
              <a:rPr lang="en-US" altLang="ko-KR" i="1" dirty="0"/>
              <a:t>A</a:t>
            </a:r>
            <a:r>
              <a:rPr lang="en-US" altLang="ko-KR" dirty="0"/>
              <a:t> is the name of the attribute to be added to relation </a:t>
            </a:r>
            <a:r>
              <a:rPr lang="en-US" altLang="ko-KR" i="1" dirty="0"/>
              <a:t>r</a:t>
            </a:r>
            <a:r>
              <a:rPr lang="en-US" altLang="ko-KR" dirty="0"/>
              <a:t>, and </a:t>
            </a:r>
            <a:r>
              <a:rPr lang="en-US" altLang="ko-KR" i="1" dirty="0"/>
              <a:t>D </a:t>
            </a:r>
            <a:r>
              <a:rPr lang="en-US" altLang="ko-KR" dirty="0"/>
              <a:t>is the domain of </a:t>
            </a:r>
            <a:r>
              <a:rPr lang="en-US" altLang="ko-KR" i="1" dirty="0"/>
              <a:t>A</a:t>
            </a:r>
            <a:endParaRPr lang="en-US" altLang="ko-KR" dirty="0"/>
          </a:p>
          <a:p>
            <a:pPr lvl="3"/>
            <a:r>
              <a:rPr lang="en-US" altLang="ko-KR" dirty="0"/>
              <a:t>All exiting tuples in the relation are assigned </a:t>
            </a:r>
            <a:r>
              <a:rPr lang="en-US" altLang="ko-KR" i="1" dirty="0"/>
              <a:t>null</a:t>
            </a:r>
            <a:r>
              <a:rPr lang="en-US" altLang="ko-KR" dirty="0"/>
              <a:t> as the value for the new attribute</a:t>
            </a:r>
          </a:p>
          <a:p>
            <a:pPr lvl="2"/>
            <a:r>
              <a:rPr lang="en-US" altLang="ko-KR" b="1" dirty="0"/>
              <a:t>alter table </a:t>
            </a:r>
            <a:r>
              <a:rPr lang="en-US" altLang="ko-KR" i="1" dirty="0"/>
              <a:t>r </a:t>
            </a:r>
            <a:r>
              <a:rPr lang="en-US" altLang="ko-KR" b="1" dirty="0"/>
              <a:t>drop </a:t>
            </a:r>
            <a:r>
              <a:rPr lang="en-US" altLang="ko-KR" i="1" dirty="0"/>
              <a:t>A</a:t>
            </a:r>
            <a:r>
              <a:rPr lang="en-US" altLang="ko-KR" dirty="0"/>
              <a:t>;</a:t>
            </a:r>
          </a:p>
          <a:p>
            <a:pPr lvl="3"/>
            <a:r>
              <a:rPr lang="en-US" altLang="ko-KR" i="1" dirty="0"/>
              <a:t>A</a:t>
            </a:r>
            <a:r>
              <a:rPr lang="en-US" altLang="ko-KR" dirty="0"/>
              <a:t> is the name of an attribute of relation </a:t>
            </a:r>
            <a:r>
              <a:rPr lang="en-US" altLang="ko-KR" i="1" dirty="0"/>
              <a:t>r</a:t>
            </a:r>
          </a:p>
          <a:p>
            <a:pPr lvl="3"/>
            <a:r>
              <a:rPr lang="en-US" altLang="ko-KR" dirty="0"/>
              <a:t>Dropping of attributes not supported by many databases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7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query structure</a:t>
            </a:r>
          </a:p>
          <a:p>
            <a:pPr lvl="1"/>
            <a:r>
              <a:rPr lang="en-US" altLang="ko-KR" dirty="0"/>
              <a:t>A typical SQL query has the form: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i="1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, </a:t>
            </a:r>
            <a:r>
              <a:rPr lang="en-US" altLang="ko-KR" i="1" dirty="0"/>
              <a:t>A</a:t>
            </a:r>
            <a:r>
              <a:rPr lang="en-US" altLang="ko-KR" baseline="-25000" dirty="0"/>
              <a:t>2</a:t>
            </a:r>
            <a:r>
              <a:rPr lang="en-US" altLang="ko-KR" dirty="0"/>
              <a:t>, ... , </a:t>
            </a:r>
            <a:r>
              <a:rPr lang="en-US" altLang="ko-KR" i="1" dirty="0"/>
              <a:t>A</a:t>
            </a:r>
            <a:r>
              <a:rPr lang="en-US" altLang="ko-KR" i="1" baseline="-25000" dirty="0"/>
              <a:t>n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en-US" altLang="ko-KR" i="1" dirty="0"/>
              <a:t>r</a:t>
            </a:r>
            <a:r>
              <a:rPr lang="en-US" altLang="ko-KR" baseline="-25000" dirty="0"/>
              <a:t>1</a:t>
            </a:r>
            <a:r>
              <a:rPr lang="en-US" altLang="ko-KR" dirty="0"/>
              <a:t>, </a:t>
            </a:r>
            <a:r>
              <a:rPr lang="en-US" altLang="ko-KR" i="1" dirty="0"/>
              <a:t>r</a:t>
            </a:r>
            <a:r>
              <a:rPr lang="en-US" altLang="ko-KR" baseline="-25000" dirty="0"/>
              <a:t>2</a:t>
            </a:r>
            <a:r>
              <a:rPr lang="en-US" altLang="ko-KR" dirty="0"/>
              <a:t>, ... , </a:t>
            </a:r>
            <a:r>
              <a:rPr lang="en-US" altLang="ko-KR" i="1" dirty="0" err="1"/>
              <a:t>r</a:t>
            </a:r>
            <a:r>
              <a:rPr lang="en-US" altLang="ko-KR" i="1" baseline="-25000" dirty="0" err="1"/>
              <a:t>m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i="1" dirty="0"/>
              <a:t>A</a:t>
            </a:r>
            <a:r>
              <a:rPr lang="en-US" altLang="ko-KR" i="1" baseline="-25000" dirty="0"/>
              <a:t>i</a:t>
            </a:r>
            <a:r>
              <a:rPr lang="en-US" altLang="ko-KR" dirty="0"/>
              <a:t> represents an attribute</a:t>
            </a:r>
          </a:p>
          <a:p>
            <a:pPr lvl="2"/>
            <a:r>
              <a:rPr lang="en-US" altLang="ko-KR" i="1" dirty="0" err="1"/>
              <a:t>R</a:t>
            </a:r>
            <a:r>
              <a:rPr lang="en-US" altLang="ko-KR" i="1" baseline="-25000" dirty="0" err="1"/>
              <a:t>i</a:t>
            </a:r>
            <a:r>
              <a:rPr lang="en-US" altLang="ko-KR" dirty="0"/>
              <a:t> represents a relation</a:t>
            </a:r>
          </a:p>
          <a:p>
            <a:pPr lvl="2"/>
            <a:r>
              <a:rPr lang="en-US" altLang="ko-KR" i="1" dirty="0"/>
              <a:t>P</a:t>
            </a:r>
            <a:r>
              <a:rPr lang="en-US" altLang="ko-KR" dirty="0"/>
              <a:t> is a predicate</a:t>
            </a:r>
          </a:p>
          <a:p>
            <a:pPr lvl="1"/>
            <a:r>
              <a:rPr lang="en-US" altLang="ko-KR" dirty="0"/>
              <a:t>NOTE: the result of an SQL query is a </a:t>
            </a:r>
            <a:r>
              <a:rPr lang="en-US" altLang="ko-KR" dirty="0">
                <a:solidFill>
                  <a:schemeClr val="accent2"/>
                </a:solidFill>
              </a:rPr>
              <a:t>relation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Structure of SQL Queries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92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History</a:t>
            </a:r>
          </a:p>
          <a:p>
            <a:pPr lvl="1"/>
            <a:r>
              <a:rPr lang="en-US" altLang="ko-KR" dirty="0"/>
              <a:t>IBM </a:t>
            </a:r>
            <a:r>
              <a:rPr lang="en-US" altLang="ko-KR" i="1" dirty="0">
                <a:solidFill>
                  <a:schemeClr val="accent2"/>
                </a:solidFill>
              </a:rPr>
              <a:t>Sequel</a:t>
            </a:r>
            <a:r>
              <a:rPr lang="en-US" altLang="ko-KR" dirty="0"/>
              <a:t> language developed as part of System R project at the IBM San Jose Research Laboratory</a:t>
            </a:r>
          </a:p>
          <a:p>
            <a:pPr lvl="1"/>
            <a:r>
              <a:rPr lang="en-US" altLang="ko-KR" dirty="0"/>
              <a:t>Renamed </a:t>
            </a:r>
            <a:r>
              <a:rPr lang="en-US" altLang="ko-KR" i="1" dirty="0">
                <a:solidFill>
                  <a:schemeClr val="accent2"/>
                </a:solidFill>
              </a:rPr>
              <a:t>Structured Query Language </a:t>
            </a:r>
            <a:r>
              <a:rPr lang="en-US" altLang="ko-KR" dirty="0"/>
              <a:t>(SQL)</a:t>
            </a:r>
          </a:p>
          <a:p>
            <a:pPr lvl="1"/>
            <a:r>
              <a:rPr lang="en-US" altLang="ko-KR" dirty="0"/>
              <a:t>ANSI and ISO standard SQL:</a:t>
            </a:r>
          </a:p>
          <a:p>
            <a:pPr lvl="2"/>
            <a:r>
              <a:rPr lang="en-US" altLang="ko-KR" dirty="0"/>
              <a:t>SQL-86, SQL-89, SQL-92 </a:t>
            </a:r>
          </a:p>
          <a:p>
            <a:pPr lvl="2"/>
            <a:r>
              <a:rPr lang="en-US" altLang="ko-KR" dirty="0"/>
              <a:t>SQL:1999, SQL:2003</a:t>
            </a:r>
          </a:p>
          <a:p>
            <a:pPr lvl="1"/>
            <a:r>
              <a:rPr lang="en-US" altLang="ko-KR" dirty="0"/>
              <a:t>Commercial systems offer most of SQL-92 features</a:t>
            </a:r>
          </a:p>
          <a:p>
            <a:pPr lvl="2"/>
            <a:r>
              <a:rPr lang="en-US" altLang="ko-KR" dirty="0"/>
              <a:t>Plus varying feature sets from later standards and special proprietary features</a:t>
            </a:r>
          </a:p>
          <a:p>
            <a:pPr lvl="2"/>
            <a:r>
              <a:rPr lang="en-US" altLang="ko-KR" dirty="0"/>
              <a:t>NOTE: Some examples here may not work on your particular system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06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i="1" dirty="0"/>
              <a:t>Select </a:t>
            </a:r>
            <a:r>
              <a:rPr lang="en-US" altLang="ko-KR" dirty="0"/>
              <a:t>clause</a:t>
            </a:r>
          </a:p>
          <a:p>
            <a:pPr lvl="1"/>
            <a:r>
              <a:rPr lang="en-US" altLang="ko-KR" dirty="0"/>
              <a:t>Lists the attributes desired in the result of a query</a:t>
            </a:r>
          </a:p>
          <a:p>
            <a:pPr lvl="1"/>
            <a:r>
              <a:rPr lang="en-US" altLang="ko-KR" dirty="0"/>
              <a:t>Corresponds to the relational projection operation</a:t>
            </a:r>
          </a:p>
          <a:p>
            <a:pPr lvl="1"/>
            <a:r>
              <a:rPr lang="en-US" altLang="ko-KR" dirty="0"/>
              <a:t>E.g., Find the names of all instructors: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name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instructor;</a:t>
            </a:r>
          </a:p>
          <a:p>
            <a:pPr lvl="1"/>
            <a:r>
              <a:rPr lang="en-US" altLang="ko-KR" dirty="0"/>
              <a:t>NOTE: SQL names are case insensitive</a:t>
            </a:r>
          </a:p>
          <a:p>
            <a:pPr lvl="2"/>
            <a:r>
              <a:rPr lang="en-US" altLang="ko-KR" dirty="0"/>
              <a:t>Some people use upper case wherever we use bold font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81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i="1" dirty="0"/>
              <a:t>Select </a:t>
            </a:r>
            <a:r>
              <a:rPr lang="en-US" altLang="ko-KR" dirty="0"/>
              <a:t>clause </a:t>
            </a:r>
            <a:r>
              <a:rPr lang="en-US" altLang="ko-KR" i="1" dirty="0"/>
              <a:t>cont’d</a:t>
            </a:r>
          </a:p>
          <a:p>
            <a:pPr lvl="1"/>
            <a:r>
              <a:rPr lang="en-US" altLang="ko-KR" dirty="0"/>
              <a:t>SQL allows duplicates in relations as well as query results</a:t>
            </a:r>
          </a:p>
          <a:p>
            <a:pPr lvl="1"/>
            <a:r>
              <a:rPr lang="en-US" altLang="ko-KR" dirty="0"/>
              <a:t>For elimination of duplicates, insert the keyword </a:t>
            </a:r>
            <a:r>
              <a:rPr lang="en-US" altLang="ko-KR" b="1" dirty="0"/>
              <a:t>distinct</a:t>
            </a:r>
            <a:r>
              <a:rPr lang="en-US" altLang="ko-KR" dirty="0"/>
              <a:t> after </a:t>
            </a:r>
            <a:r>
              <a:rPr lang="en-US" altLang="ko-KR" b="1" dirty="0"/>
              <a:t>select</a:t>
            </a:r>
          </a:p>
          <a:p>
            <a:pPr lvl="1"/>
            <a:r>
              <a:rPr lang="en-US" altLang="ko-KR" dirty="0"/>
              <a:t>E.g., Find the department names of all instructors, and remove duplicates</a:t>
            </a:r>
          </a:p>
          <a:p>
            <a:pPr lvl="2"/>
            <a:r>
              <a:rPr lang="en-US" altLang="ko-KR" b="1" dirty="0"/>
              <a:t>select distinct </a:t>
            </a:r>
            <a:r>
              <a:rPr lang="en-US" altLang="ko-KR" dirty="0" err="1"/>
              <a:t>dept_name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instructor;</a:t>
            </a:r>
          </a:p>
          <a:p>
            <a:pPr lvl="1"/>
            <a:r>
              <a:rPr lang="en-US" altLang="ko-KR" b="1" dirty="0"/>
              <a:t>all </a:t>
            </a:r>
            <a:r>
              <a:rPr lang="en-US" altLang="ko-KR" dirty="0"/>
              <a:t>specifies that duplicates should not be removed</a:t>
            </a:r>
          </a:p>
          <a:p>
            <a:pPr lvl="2"/>
            <a:r>
              <a:rPr lang="en-US" altLang="ko-KR" b="1" dirty="0"/>
              <a:t>select all </a:t>
            </a:r>
            <a:r>
              <a:rPr lang="en-US" altLang="ko-KR" dirty="0" err="1"/>
              <a:t>dept_name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instructor;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2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i="1" dirty="0"/>
              <a:t>Select </a:t>
            </a:r>
            <a:r>
              <a:rPr lang="en-US" altLang="ko-KR" dirty="0"/>
              <a:t>clause </a:t>
            </a:r>
            <a:r>
              <a:rPr lang="en-US" altLang="ko-KR" i="1" dirty="0"/>
              <a:t>cont’d</a:t>
            </a:r>
          </a:p>
          <a:p>
            <a:pPr lvl="1"/>
            <a:r>
              <a:rPr lang="en-US" altLang="ko-KR" dirty="0"/>
              <a:t>An asterisk in the select clause denotes "all attributes"</a:t>
            </a:r>
          </a:p>
          <a:p>
            <a:pPr lvl="2"/>
            <a:r>
              <a:rPr lang="en-US" altLang="ko-KR" b="1" dirty="0"/>
              <a:t>select </a:t>
            </a:r>
            <a:r>
              <a:rPr lang="en-US" altLang="ko-KR" dirty="0"/>
              <a:t>*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instructor;</a:t>
            </a:r>
          </a:p>
          <a:p>
            <a:pPr lvl="1"/>
            <a:r>
              <a:rPr lang="en-US" altLang="ko-KR" dirty="0"/>
              <a:t>An attribute can be a literal without from clause</a:t>
            </a:r>
          </a:p>
          <a:p>
            <a:pPr lvl="2"/>
            <a:r>
              <a:rPr lang="en-US" altLang="ko-KR" b="1" dirty="0"/>
              <a:t>select  </a:t>
            </a:r>
            <a:r>
              <a:rPr lang="en-US" altLang="ko-KR" dirty="0"/>
              <a:t>'437';</a:t>
            </a:r>
          </a:p>
          <a:p>
            <a:pPr lvl="2"/>
            <a:r>
              <a:rPr lang="en-US" altLang="ko-KR" dirty="0"/>
              <a:t>Results in a table with one column and a single row with value "437"</a:t>
            </a:r>
          </a:p>
          <a:p>
            <a:pPr lvl="1"/>
            <a:r>
              <a:rPr lang="en-US" altLang="ko-KR" dirty="0"/>
              <a:t>Can give the column a name</a:t>
            </a:r>
          </a:p>
          <a:p>
            <a:pPr lvl="2"/>
            <a:r>
              <a:rPr lang="en-US" altLang="ko-KR" b="1" dirty="0"/>
              <a:t>select </a:t>
            </a:r>
            <a:r>
              <a:rPr lang="en-US" altLang="ko-KR" dirty="0"/>
              <a:t>'437' </a:t>
            </a:r>
            <a:r>
              <a:rPr lang="en-US" altLang="ko-KR" b="1" dirty="0"/>
              <a:t>as</a:t>
            </a:r>
            <a:r>
              <a:rPr lang="en-US" altLang="ko-KR" dirty="0"/>
              <a:t> FOO;</a:t>
            </a:r>
          </a:p>
          <a:p>
            <a:pPr lvl="1"/>
            <a:r>
              <a:rPr lang="en-US" altLang="ko-KR" dirty="0"/>
              <a:t>An attribute can be a literal with from clause</a:t>
            </a:r>
          </a:p>
          <a:p>
            <a:pPr lvl="2"/>
            <a:r>
              <a:rPr lang="en-US" altLang="ko-KR" b="1" dirty="0"/>
              <a:t>select  </a:t>
            </a:r>
            <a:r>
              <a:rPr lang="en-US" altLang="ko-KR" dirty="0"/>
              <a:t>'A'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instructor;</a:t>
            </a:r>
          </a:p>
          <a:p>
            <a:pPr lvl="2"/>
            <a:r>
              <a:rPr lang="en-US" altLang="ko-KR" dirty="0"/>
              <a:t>Results in a table with one column and </a:t>
            </a:r>
            <a:r>
              <a:rPr lang="en-US" altLang="ko-KR" i="1" dirty="0"/>
              <a:t>N </a:t>
            </a:r>
            <a:r>
              <a:rPr lang="en-US" altLang="ko-KR" dirty="0"/>
              <a:t>rows (number of tuples in the </a:t>
            </a:r>
            <a:r>
              <a:rPr lang="en-US" altLang="ko-KR" i="1" dirty="0"/>
              <a:t>instructor </a:t>
            </a:r>
            <a:r>
              <a:rPr lang="en-US" altLang="ko-KR" dirty="0"/>
              <a:t>table), each row with value "A"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0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i="1" dirty="0"/>
              <a:t>Select </a:t>
            </a:r>
            <a:r>
              <a:rPr lang="en-US" altLang="ko-KR" dirty="0"/>
              <a:t>clause </a:t>
            </a:r>
            <a:r>
              <a:rPr lang="en-US" altLang="ko-KR" i="1" dirty="0"/>
              <a:t>cont’d</a:t>
            </a:r>
          </a:p>
          <a:p>
            <a:pPr lvl="1"/>
            <a:r>
              <a:rPr lang="en-US" altLang="ko-KR" dirty="0"/>
              <a:t>Can contain arithmetic expressions involving the operations +, –, *, and / on constants or tuple attributes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b="1" dirty="0"/>
              <a:t>select </a:t>
            </a:r>
            <a:r>
              <a:rPr lang="en-US" altLang="ko-KR" dirty="0"/>
              <a:t>ID, name, salary/12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instructor;</a:t>
            </a:r>
          </a:p>
          <a:p>
            <a:pPr lvl="2"/>
            <a:r>
              <a:rPr lang="en-US" altLang="ko-KR" dirty="0"/>
              <a:t>Returns a relation that is the same as the instructor relation, except that the value of the attribute salary is divided by 12</a:t>
            </a:r>
          </a:p>
          <a:p>
            <a:pPr lvl="1"/>
            <a:r>
              <a:rPr lang="en-US" altLang="ko-KR" dirty="0"/>
              <a:t>Can rename "salary/12" using </a:t>
            </a:r>
            <a:r>
              <a:rPr lang="en-US" altLang="ko-KR" b="1" dirty="0"/>
              <a:t>as </a:t>
            </a:r>
            <a:r>
              <a:rPr lang="en-US" altLang="ko-KR" dirty="0"/>
              <a:t>clause:</a:t>
            </a:r>
          </a:p>
          <a:p>
            <a:pPr lvl="2"/>
            <a:r>
              <a:rPr lang="en-US" altLang="ko-KR" b="1" dirty="0"/>
              <a:t>select </a:t>
            </a:r>
            <a:r>
              <a:rPr lang="en-US" altLang="ko-KR" dirty="0"/>
              <a:t>ID, name, salary/12 </a:t>
            </a:r>
            <a:r>
              <a:rPr lang="en-US" altLang="ko-KR" b="1" dirty="0"/>
              <a:t>as </a:t>
            </a:r>
            <a:r>
              <a:rPr lang="en-US" altLang="ko-KR" dirty="0" err="1"/>
              <a:t>monthly_salary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instructor;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1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i="1" dirty="0"/>
              <a:t>Where </a:t>
            </a:r>
            <a:r>
              <a:rPr lang="en-US" altLang="ko-KR" dirty="0"/>
              <a:t>clause</a:t>
            </a:r>
          </a:p>
          <a:p>
            <a:pPr lvl="1"/>
            <a:r>
              <a:rPr lang="en-US" altLang="ko-KR" dirty="0"/>
              <a:t>Specifies the conditions that the result must satisfy</a:t>
            </a:r>
          </a:p>
          <a:p>
            <a:pPr lvl="1"/>
            <a:r>
              <a:rPr lang="en-US" altLang="ko-KR" dirty="0"/>
              <a:t>Corresponds to the selection predicate of the relational algebra</a:t>
            </a:r>
          </a:p>
          <a:p>
            <a:pPr lvl="1"/>
            <a:r>
              <a:rPr lang="en-US" altLang="ko-KR" dirty="0"/>
              <a:t>E.g., Find all instructors in Comp. Sci. department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name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 = "Comp. Sci.";</a:t>
            </a:r>
          </a:p>
          <a:p>
            <a:pPr lvl="1"/>
            <a:r>
              <a:rPr lang="en-US" altLang="ko-KR" dirty="0"/>
              <a:t>Comparison results can be combined using the logical connectives </a:t>
            </a:r>
            <a:r>
              <a:rPr lang="en-US" altLang="ko-KR" i="1" dirty="0"/>
              <a:t>and</a:t>
            </a:r>
            <a:r>
              <a:rPr lang="en-US" altLang="ko-KR" dirty="0"/>
              <a:t>, </a:t>
            </a:r>
            <a:r>
              <a:rPr lang="en-US" altLang="ko-KR" i="1" dirty="0"/>
              <a:t>or</a:t>
            </a:r>
            <a:r>
              <a:rPr lang="en-US" altLang="ko-KR" dirty="0"/>
              <a:t>, and </a:t>
            </a:r>
            <a:r>
              <a:rPr lang="en-US" altLang="ko-KR" i="1" dirty="0"/>
              <a:t>not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E.g., Find all instructors in Comp. Sci. </a:t>
            </a:r>
            <a:r>
              <a:rPr lang="en-US" altLang="ko-KR" dirty="0" err="1"/>
              <a:t>dept</a:t>
            </a:r>
            <a:r>
              <a:rPr lang="en-US" altLang="ko-KR" dirty="0"/>
              <a:t> with salary &gt; 80000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name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 = 'Comp. Sci.'  </a:t>
            </a:r>
            <a:r>
              <a:rPr lang="en-US" altLang="ko-KR" b="1" dirty="0"/>
              <a:t>and</a:t>
            </a:r>
            <a:r>
              <a:rPr lang="en-US" altLang="ko-KR" dirty="0"/>
              <a:t> salary &gt; 80000;</a:t>
            </a:r>
          </a:p>
          <a:p>
            <a:pPr lvl="1"/>
            <a:r>
              <a:rPr lang="en-US" altLang="ko-KR" dirty="0"/>
              <a:t>Comparisons can be applied to results of arithmetic expressions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9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i="1" dirty="0"/>
              <a:t>From </a:t>
            </a:r>
            <a:r>
              <a:rPr lang="en-US" altLang="ko-KR" dirty="0"/>
              <a:t>clause</a:t>
            </a:r>
          </a:p>
          <a:p>
            <a:pPr lvl="1"/>
            <a:r>
              <a:rPr lang="en-US" altLang="ko-KR" dirty="0"/>
              <a:t>Lists the relations involved in the query</a:t>
            </a:r>
          </a:p>
          <a:p>
            <a:pPr lvl="1"/>
            <a:r>
              <a:rPr lang="en-US" altLang="ko-KR" dirty="0"/>
              <a:t>Corresponds to the Cartesian product operation of the relational algebra</a:t>
            </a:r>
          </a:p>
          <a:p>
            <a:pPr lvl="1"/>
            <a:r>
              <a:rPr lang="en-US" altLang="ko-KR" dirty="0"/>
              <a:t>E.g., Find the Cartesian product instructor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ko-KR" dirty="0"/>
              <a:t> teaches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*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instructor, teaches;</a:t>
            </a:r>
          </a:p>
          <a:p>
            <a:pPr lvl="2"/>
            <a:r>
              <a:rPr lang="en-US" altLang="ko-KR" dirty="0"/>
              <a:t>Generates every possible (instructor, teaches) pair, with all attributes from both relations</a:t>
            </a:r>
          </a:p>
          <a:p>
            <a:pPr lvl="2"/>
            <a:r>
              <a:rPr lang="en-US" altLang="ko-KR" dirty="0"/>
              <a:t>For common attributes (e.g., ID), the attributes  in the resulting table are renamed using the relation name (e.g., instructor.ID)</a:t>
            </a:r>
          </a:p>
          <a:p>
            <a:pPr lvl="1"/>
            <a:r>
              <a:rPr lang="en-US" altLang="ko-KR" dirty="0"/>
              <a:t>Cartesian product is not very useful directly, but useful combined with where-clause condition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4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Joins</a:t>
            </a:r>
          </a:p>
          <a:p>
            <a:pPr lvl="1"/>
            <a:r>
              <a:rPr lang="en-US" altLang="ko-KR" dirty="0"/>
              <a:t>For all instructors who have taught some course, find their names and the course ID of the courses they taught.</a:t>
            </a:r>
          </a:p>
          <a:p>
            <a:pPr lvl="2"/>
            <a:r>
              <a:rPr lang="en-US" altLang="ko-KR" b="1" dirty="0"/>
              <a:t>select </a:t>
            </a:r>
            <a:r>
              <a:rPr lang="en-US" altLang="ko-KR" dirty="0"/>
              <a:t>name, </a:t>
            </a:r>
            <a:r>
              <a:rPr lang="en-US" altLang="ko-KR" dirty="0" err="1"/>
              <a:t>course_id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instructor, teaches</a:t>
            </a:r>
            <a:br>
              <a:rPr lang="en-US" altLang="ko-KR" dirty="0"/>
            </a:br>
            <a:r>
              <a:rPr lang="en-US" altLang="ko-KR" b="1" dirty="0"/>
              <a:t>where </a:t>
            </a:r>
            <a:r>
              <a:rPr lang="en-US" altLang="ko-KR" dirty="0"/>
              <a:t>instructor.ID = teaches.ID;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4092439"/>
            <a:ext cx="2920000" cy="22888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0"/>
          <a:stretch/>
        </p:blipFill>
        <p:spPr>
          <a:xfrm>
            <a:off x="4593237" y="4092439"/>
            <a:ext cx="3111111" cy="2288889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>
            <a:off x="1750759" y="3948758"/>
            <a:ext cx="3125822" cy="155643"/>
          </a:xfrm>
          <a:custGeom>
            <a:avLst/>
            <a:gdLst>
              <a:gd name="connsiteX0" fmla="*/ 3125822 w 3125822"/>
              <a:gd name="connsiteY0" fmla="*/ 142672 h 155643"/>
              <a:gd name="connsiteX1" fmla="*/ 3125822 w 3125822"/>
              <a:gd name="connsiteY1" fmla="*/ 0 h 155643"/>
              <a:gd name="connsiteX2" fmla="*/ 0 w 3125822"/>
              <a:gd name="connsiteY2" fmla="*/ 0 h 155643"/>
              <a:gd name="connsiteX3" fmla="*/ 0 w 3125822"/>
              <a:gd name="connsiteY3" fmla="*/ 155643 h 15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5822" h="155643">
                <a:moveTo>
                  <a:pt x="3125822" y="142672"/>
                </a:moveTo>
                <a:lnTo>
                  <a:pt x="3125822" y="0"/>
                </a:lnTo>
                <a:lnTo>
                  <a:pt x="0" y="0"/>
                </a:lnTo>
                <a:lnTo>
                  <a:pt x="0" y="155643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44051" y="637203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instructor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85364" y="637203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teaches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613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873752"/>
          </a:xfrm>
        </p:spPr>
        <p:txBody>
          <a:bodyPr>
            <a:normAutofit/>
          </a:bodyPr>
          <a:lstStyle/>
          <a:p>
            <a:r>
              <a:rPr lang="en-US" altLang="ko-KR" dirty="0"/>
              <a:t>Natural join</a:t>
            </a:r>
          </a:p>
          <a:p>
            <a:pPr lvl="1"/>
            <a:r>
              <a:rPr lang="en-US" altLang="ko-KR" dirty="0"/>
              <a:t>Natural join matches tuples with the same values for all common attributes, and retains only one copy of each common column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* 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 </a:t>
            </a:r>
            <a:r>
              <a:rPr lang="en-US" altLang="ko-KR" b="1" dirty="0"/>
              <a:t>natural join </a:t>
            </a:r>
            <a:r>
              <a:rPr lang="en-US" altLang="ko-KR" dirty="0"/>
              <a:t>teaches;</a:t>
            </a:r>
          </a:p>
          <a:p>
            <a:pPr lvl="1"/>
            <a:r>
              <a:rPr lang="en-US" altLang="ko-KR" dirty="0"/>
              <a:t>List the names of instructors along with the course ID of the courses that they taught.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name, </a:t>
            </a:r>
            <a:r>
              <a:rPr lang="en-US" altLang="ko-KR" dirty="0" err="1"/>
              <a:t>course_id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instructor, teaches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instructor.ID = teaches.ID;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name, </a:t>
            </a:r>
            <a:r>
              <a:rPr lang="en-US" altLang="ko-KR" dirty="0" err="1"/>
              <a:t>course_id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 </a:t>
            </a:r>
            <a:r>
              <a:rPr lang="en-US" altLang="ko-KR" b="1" dirty="0"/>
              <a:t>natural join </a:t>
            </a:r>
            <a:r>
              <a:rPr lang="en-US" altLang="ko-KR" dirty="0"/>
              <a:t>teaches;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12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Rename operation</a:t>
            </a:r>
          </a:p>
          <a:p>
            <a:pPr lvl="1"/>
            <a:r>
              <a:rPr lang="en-US" altLang="ko-KR" dirty="0"/>
              <a:t>SQL allows renaming relations and attributes using </a:t>
            </a:r>
            <a:r>
              <a:rPr lang="en-US" altLang="ko-KR" b="1" dirty="0"/>
              <a:t>as </a:t>
            </a:r>
            <a:r>
              <a:rPr lang="en-US" altLang="ko-KR" dirty="0"/>
              <a:t>clause:</a:t>
            </a:r>
          </a:p>
          <a:p>
            <a:pPr lvl="2"/>
            <a:r>
              <a:rPr lang="en-US" altLang="ko-KR" i="1" dirty="0"/>
              <a:t>old-name </a:t>
            </a:r>
            <a:r>
              <a:rPr lang="en-US" altLang="ko-KR" b="1" dirty="0"/>
              <a:t>as </a:t>
            </a:r>
            <a:r>
              <a:rPr lang="en-US" altLang="ko-KR" i="1" dirty="0"/>
              <a:t>new-name</a:t>
            </a:r>
            <a:endParaRPr lang="en-US" altLang="ko-KR" dirty="0"/>
          </a:p>
          <a:p>
            <a:pPr lvl="1"/>
            <a:r>
              <a:rPr lang="en-US" altLang="ko-KR" dirty="0"/>
              <a:t>E.g., Find the names of all instructors who have a higher salary than some instructor in 'Comp. Sci.'</a:t>
            </a:r>
          </a:p>
          <a:p>
            <a:pPr lvl="2"/>
            <a:r>
              <a:rPr lang="en-US" altLang="ko-KR" b="1" dirty="0"/>
              <a:t>select distinct </a:t>
            </a:r>
            <a:r>
              <a:rPr lang="en-US" altLang="ko-KR" dirty="0"/>
              <a:t>T.name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instructor </a:t>
            </a:r>
            <a:r>
              <a:rPr lang="en-US" altLang="ko-KR" b="1" dirty="0"/>
              <a:t>as </a:t>
            </a:r>
            <a:r>
              <a:rPr lang="en-US" altLang="ko-KR" dirty="0"/>
              <a:t>T, instructor </a:t>
            </a:r>
            <a:r>
              <a:rPr lang="en-US" altLang="ko-KR" b="1" dirty="0"/>
              <a:t>as </a:t>
            </a:r>
            <a:r>
              <a:rPr lang="en-US" altLang="ko-KR" dirty="0"/>
              <a:t>S</a:t>
            </a:r>
            <a:br>
              <a:rPr lang="en-US" altLang="ko-KR" dirty="0"/>
            </a:br>
            <a:r>
              <a:rPr lang="en-US" altLang="ko-KR" b="1" dirty="0"/>
              <a:t>where </a:t>
            </a:r>
            <a:r>
              <a:rPr lang="en-US" altLang="ko-KR" dirty="0" err="1"/>
              <a:t>T.salary</a:t>
            </a:r>
            <a:r>
              <a:rPr lang="en-US" altLang="ko-KR" dirty="0"/>
              <a:t> &gt; </a:t>
            </a:r>
            <a:r>
              <a:rPr lang="en-US" altLang="ko-KR" dirty="0" err="1"/>
              <a:t>S.salary</a:t>
            </a:r>
            <a:r>
              <a:rPr lang="en-US" altLang="ko-KR" dirty="0"/>
              <a:t> </a:t>
            </a:r>
            <a:r>
              <a:rPr lang="en-US" altLang="ko-KR" b="1" dirty="0"/>
              <a:t>and </a:t>
            </a:r>
            <a:r>
              <a:rPr lang="en-US" altLang="ko-KR" dirty="0" err="1"/>
              <a:t>S.dept_name</a:t>
            </a:r>
            <a:r>
              <a:rPr lang="en-US" altLang="ko-KR" dirty="0"/>
              <a:t> = 'Comp. Sci.';</a:t>
            </a:r>
          </a:p>
          <a:p>
            <a:pPr lvl="2"/>
            <a:r>
              <a:rPr lang="en-US" altLang="ko-KR" dirty="0"/>
              <a:t>T and S can be thought of as copies of the relation </a:t>
            </a:r>
            <a:r>
              <a:rPr lang="en-US" altLang="ko-KR" i="1" dirty="0"/>
              <a:t>instructor</a:t>
            </a:r>
            <a:r>
              <a:rPr lang="en-US" altLang="ko-KR" dirty="0"/>
              <a:t>; they are declared as </a:t>
            </a:r>
            <a:r>
              <a:rPr lang="en-US" altLang="ko-KR" i="1" dirty="0">
                <a:solidFill>
                  <a:schemeClr val="accent2"/>
                </a:solidFill>
              </a:rPr>
              <a:t>aliases</a:t>
            </a:r>
            <a:r>
              <a:rPr lang="en-US" altLang="ko-KR" dirty="0"/>
              <a:t>, that is as alternative names, for the relation </a:t>
            </a:r>
            <a:r>
              <a:rPr lang="en-US" altLang="ko-KR" i="1" dirty="0"/>
              <a:t>instructor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Basic Operations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20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String operations</a:t>
            </a:r>
          </a:p>
          <a:p>
            <a:pPr lvl="1"/>
            <a:r>
              <a:rPr lang="en-US" altLang="ko-KR" dirty="0"/>
              <a:t>SQL includes a string-matching operator </a:t>
            </a:r>
            <a:r>
              <a:rPr lang="en-US" altLang="ko-KR" b="1" dirty="0"/>
              <a:t>like </a:t>
            </a:r>
            <a:r>
              <a:rPr lang="en-US" altLang="ko-KR" dirty="0"/>
              <a:t>for comparisons on character strings</a:t>
            </a:r>
          </a:p>
          <a:p>
            <a:pPr lvl="2"/>
            <a:r>
              <a:rPr lang="en-US" altLang="ko-KR" dirty="0"/>
              <a:t>It uses patterns that are described using two special characters.</a:t>
            </a:r>
          </a:p>
          <a:p>
            <a:pPr lvl="2"/>
            <a:r>
              <a:rPr lang="en-US" altLang="ko-KR" dirty="0"/>
              <a:t>percent (%) − matches any substring</a:t>
            </a:r>
          </a:p>
          <a:p>
            <a:pPr lvl="2"/>
            <a:r>
              <a:rPr lang="en-US" altLang="ko-KR" dirty="0"/>
              <a:t>underscore (_) − matches any single character</a:t>
            </a:r>
          </a:p>
          <a:p>
            <a:pPr lvl="1"/>
            <a:r>
              <a:rPr lang="en-US" altLang="ko-KR" dirty="0"/>
              <a:t>E.g., Find the names of all instructors whose name includes the substring "</a:t>
            </a:r>
            <a:r>
              <a:rPr lang="en-US" altLang="ko-KR" dirty="0" err="1"/>
              <a:t>dar</a:t>
            </a:r>
            <a:r>
              <a:rPr lang="en-US" altLang="ko-KR" dirty="0"/>
              <a:t>".</a:t>
            </a:r>
          </a:p>
          <a:p>
            <a:pPr lvl="2"/>
            <a:r>
              <a:rPr lang="en-US" altLang="ko-KR" b="1" dirty="0"/>
              <a:t>select </a:t>
            </a:r>
            <a:r>
              <a:rPr lang="en-US" altLang="ko-KR" dirty="0"/>
              <a:t>name </a:t>
            </a:r>
            <a:r>
              <a:rPr lang="en-US" altLang="ko-KR" b="1" dirty="0"/>
              <a:t>from </a:t>
            </a:r>
            <a:r>
              <a:rPr lang="en-US" altLang="ko-KR" dirty="0"/>
              <a:t>instructor</a:t>
            </a:r>
            <a:br>
              <a:rPr lang="en-US" altLang="ko-KR" dirty="0"/>
            </a:br>
            <a:r>
              <a:rPr lang="en-US" altLang="ko-KR" b="1" dirty="0"/>
              <a:t>where </a:t>
            </a:r>
            <a:r>
              <a:rPr lang="en-US" altLang="ko-KR" dirty="0"/>
              <a:t>name </a:t>
            </a:r>
            <a:r>
              <a:rPr lang="en-US" altLang="ko-KR" b="1" dirty="0"/>
              <a:t>like </a:t>
            </a:r>
            <a:r>
              <a:rPr lang="en-US" altLang="ko-KR" dirty="0"/>
              <a:t>'%</a:t>
            </a:r>
            <a:r>
              <a:rPr lang="en-US" altLang="ko-KR" dirty="0" err="1"/>
              <a:t>dar</a:t>
            </a:r>
            <a:r>
              <a:rPr lang="en-US" altLang="ko-KR" dirty="0"/>
              <a:t>%';</a:t>
            </a:r>
          </a:p>
          <a:p>
            <a:pPr lvl="1"/>
            <a:r>
              <a:rPr lang="en-US" altLang="ko-KR" dirty="0"/>
              <a:t>E.g., Match the string "100%"</a:t>
            </a:r>
          </a:p>
          <a:p>
            <a:pPr lvl="2"/>
            <a:r>
              <a:rPr lang="en-US" altLang="ko-KR" dirty="0"/>
              <a:t>… </a:t>
            </a:r>
            <a:r>
              <a:rPr lang="en-US" altLang="ko-KR" b="1" dirty="0"/>
              <a:t>like </a:t>
            </a:r>
            <a:r>
              <a:rPr lang="en-US" altLang="ko-KR" dirty="0"/>
              <a:t>'100\%' </a:t>
            </a:r>
            <a:r>
              <a:rPr lang="en-US" altLang="ko-KR" b="1" dirty="0"/>
              <a:t>escape </a:t>
            </a:r>
            <a:r>
              <a:rPr lang="en-US" altLang="ko-KR" dirty="0"/>
              <a:t>'\';</a:t>
            </a:r>
          </a:p>
          <a:p>
            <a:pPr lvl="2"/>
            <a:r>
              <a:rPr lang="en-US" altLang="ko-KR" dirty="0"/>
              <a:t>We use backslash (\) as the escape character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66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University database</a:t>
            </a:r>
            <a:endParaRPr lang="ko-KR" altLang="en-US" i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Database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43" y="2216732"/>
            <a:ext cx="6525715" cy="394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69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 operations </a:t>
            </a:r>
            <a:r>
              <a:rPr lang="en-US" altLang="ko-KR" i="1" dirty="0"/>
              <a:t>cont’d</a:t>
            </a:r>
          </a:p>
          <a:p>
            <a:pPr lvl="1"/>
            <a:r>
              <a:rPr lang="en-US" altLang="ko-KR" dirty="0"/>
              <a:t>Patterns are </a:t>
            </a:r>
            <a:r>
              <a:rPr lang="en-US" altLang="ko-KR" dirty="0">
                <a:solidFill>
                  <a:schemeClr val="accent2"/>
                </a:solidFill>
              </a:rPr>
              <a:t>case sensitive</a:t>
            </a:r>
          </a:p>
          <a:p>
            <a:pPr lvl="2"/>
            <a:r>
              <a:rPr lang="en-US" altLang="ko-KR" dirty="0"/>
              <a:t>'Intro%' matches any string beginning with 'Intro'</a:t>
            </a:r>
          </a:p>
          <a:p>
            <a:pPr lvl="2"/>
            <a:r>
              <a:rPr lang="en-US" altLang="ko-KR" dirty="0"/>
              <a:t>'%Comp%' matches any string containing 'Comp' as a substring</a:t>
            </a:r>
          </a:p>
          <a:p>
            <a:pPr lvl="2"/>
            <a:r>
              <a:rPr lang="en-US" altLang="ko-KR" dirty="0"/>
              <a:t>'___' matches any string of exactly three characters</a:t>
            </a:r>
          </a:p>
          <a:p>
            <a:pPr lvl="2"/>
            <a:r>
              <a:rPr lang="en-US" altLang="ko-KR" dirty="0"/>
              <a:t>'___%' matches any string of at least three characters</a:t>
            </a:r>
          </a:p>
          <a:p>
            <a:pPr lvl="1"/>
            <a:r>
              <a:rPr lang="en-US" altLang="ko-KR" dirty="0"/>
              <a:t>SQL supports a variety of string operations such as:</a:t>
            </a:r>
          </a:p>
          <a:p>
            <a:pPr lvl="2"/>
            <a:r>
              <a:rPr lang="en-US" altLang="ko-KR" dirty="0"/>
              <a:t>Concatenation (using '||' in Oracle)</a:t>
            </a:r>
          </a:p>
          <a:p>
            <a:pPr lvl="2"/>
            <a:r>
              <a:rPr lang="en-US" altLang="ko-KR" dirty="0"/>
              <a:t>Converting from upper to lower case (and vice versa)</a:t>
            </a:r>
          </a:p>
          <a:p>
            <a:pPr lvl="2"/>
            <a:r>
              <a:rPr lang="en-US" altLang="ko-KR" dirty="0"/>
              <a:t>Finding string length, extracting substrings, etc.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29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Ordering the display of tuples</a:t>
            </a:r>
          </a:p>
          <a:p>
            <a:pPr lvl="1"/>
            <a:r>
              <a:rPr lang="en-US" altLang="ko-KR" dirty="0"/>
              <a:t>List the names of all instructors in an alphabetic order</a:t>
            </a:r>
          </a:p>
          <a:p>
            <a:pPr lvl="2"/>
            <a:r>
              <a:rPr lang="en-US" altLang="ko-KR" b="1" dirty="0"/>
              <a:t>select distinct </a:t>
            </a:r>
            <a:r>
              <a:rPr lang="en-US" altLang="ko-KR" dirty="0"/>
              <a:t>name </a:t>
            </a:r>
            <a:r>
              <a:rPr lang="en-US" altLang="ko-KR" b="1" dirty="0"/>
              <a:t>from </a:t>
            </a:r>
            <a:r>
              <a:rPr lang="en-US" altLang="ko-KR" dirty="0"/>
              <a:t>instructor</a:t>
            </a:r>
            <a:br>
              <a:rPr lang="en-US" altLang="ko-KR" dirty="0"/>
            </a:br>
            <a:r>
              <a:rPr lang="en-US" altLang="ko-KR" b="1" dirty="0"/>
              <a:t>order by </a:t>
            </a:r>
            <a:r>
              <a:rPr lang="en-US" altLang="ko-KR" dirty="0"/>
              <a:t>name;</a:t>
            </a:r>
          </a:p>
          <a:p>
            <a:pPr lvl="1"/>
            <a:r>
              <a:rPr lang="en-US" altLang="ko-KR" dirty="0"/>
              <a:t>We may specify </a:t>
            </a:r>
            <a:r>
              <a:rPr lang="en-US" altLang="ko-KR" b="1" dirty="0" err="1"/>
              <a:t>desc</a:t>
            </a:r>
            <a:r>
              <a:rPr lang="en-US" altLang="ko-KR" b="1" dirty="0"/>
              <a:t> </a:t>
            </a:r>
            <a:r>
              <a:rPr lang="en-US" altLang="ko-KR" dirty="0"/>
              <a:t>or </a:t>
            </a:r>
            <a:r>
              <a:rPr lang="en-US" altLang="ko-KR" b="1" dirty="0" err="1"/>
              <a:t>asc</a:t>
            </a:r>
            <a:r>
              <a:rPr lang="en-US" altLang="ko-KR" b="1" dirty="0"/>
              <a:t> </a:t>
            </a:r>
            <a:r>
              <a:rPr lang="en-US" altLang="ko-KR" dirty="0"/>
              <a:t>for descending or ascending order, for each attribute</a:t>
            </a:r>
          </a:p>
          <a:p>
            <a:pPr lvl="2"/>
            <a:r>
              <a:rPr lang="en-US" altLang="ko-KR" dirty="0"/>
              <a:t>Ascending order is the default</a:t>
            </a:r>
          </a:p>
          <a:p>
            <a:pPr lvl="2"/>
            <a:r>
              <a:rPr lang="en-US" altLang="ko-KR" dirty="0"/>
              <a:t>E.g., … </a:t>
            </a:r>
            <a:r>
              <a:rPr lang="en-US" altLang="ko-KR" b="1" dirty="0"/>
              <a:t>order by </a:t>
            </a:r>
            <a:r>
              <a:rPr lang="en-US" altLang="ko-KR" dirty="0"/>
              <a:t>name </a:t>
            </a:r>
            <a:r>
              <a:rPr lang="en-US" altLang="ko-KR" b="1" dirty="0" err="1"/>
              <a:t>desc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Can sort on multiple attributes</a:t>
            </a:r>
          </a:p>
          <a:p>
            <a:pPr lvl="2"/>
            <a:r>
              <a:rPr lang="en-US" altLang="ko-KR" dirty="0"/>
              <a:t>E.g., … </a:t>
            </a:r>
            <a:r>
              <a:rPr lang="en-US" altLang="ko-KR" b="1" dirty="0"/>
              <a:t>order by </a:t>
            </a:r>
            <a:r>
              <a:rPr lang="en-US" altLang="ko-KR" dirty="0"/>
              <a:t>name </a:t>
            </a:r>
            <a:r>
              <a:rPr lang="en-US" altLang="ko-KR" b="1" dirty="0" err="1"/>
              <a:t>asc</a:t>
            </a:r>
            <a:r>
              <a:rPr lang="en-US" altLang="ko-KR" dirty="0"/>
              <a:t>, </a:t>
            </a:r>
            <a:r>
              <a:rPr lang="en-US" altLang="ko-KR" dirty="0" err="1"/>
              <a:t>dept_name</a:t>
            </a:r>
            <a:r>
              <a:rPr lang="en-US" altLang="ko-KR" dirty="0"/>
              <a:t> </a:t>
            </a:r>
            <a:r>
              <a:rPr lang="en-US" altLang="ko-KR" b="1" dirty="0" err="1"/>
              <a:t>desc</a:t>
            </a:r>
            <a:r>
              <a:rPr lang="en-US" altLang="ko-KR" dirty="0"/>
              <a:t>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59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Where clause predicates</a:t>
            </a:r>
          </a:p>
          <a:p>
            <a:pPr lvl="1"/>
            <a:r>
              <a:rPr lang="en-US" altLang="ko-KR" dirty="0"/>
              <a:t>SQL includes </a:t>
            </a:r>
            <a:r>
              <a:rPr lang="en-US" altLang="ko-KR" b="1" dirty="0"/>
              <a:t>between </a:t>
            </a:r>
            <a:r>
              <a:rPr lang="en-US" altLang="ko-KR" dirty="0"/>
              <a:t>comparison operator</a:t>
            </a:r>
          </a:p>
          <a:p>
            <a:pPr lvl="2"/>
            <a:r>
              <a:rPr lang="en-US" altLang="ko-KR" dirty="0"/>
              <a:t>E.g., Find the names of all instructors with the salary between $90,000 and $100,000 (i.e., ≥ $90,000 and ≤ $100,000)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name </a:t>
            </a: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salary </a:t>
            </a:r>
            <a:r>
              <a:rPr lang="en-US" altLang="ko-KR" b="1" dirty="0"/>
              <a:t>between</a:t>
            </a:r>
            <a:r>
              <a:rPr lang="en-US" altLang="ko-KR" dirty="0"/>
              <a:t> 90000 </a:t>
            </a:r>
            <a:r>
              <a:rPr lang="en-US" altLang="ko-KR" b="1" dirty="0"/>
              <a:t>and</a:t>
            </a:r>
            <a:r>
              <a:rPr lang="en-US" altLang="ko-KR" dirty="0"/>
              <a:t> 100000;</a:t>
            </a:r>
          </a:p>
          <a:p>
            <a:pPr lvl="1"/>
            <a:r>
              <a:rPr lang="en-US" altLang="ko-KR" dirty="0"/>
              <a:t>Tuple comparison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name, </a:t>
            </a:r>
            <a:r>
              <a:rPr lang="en-US" altLang="ko-KR" dirty="0" err="1"/>
              <a:t>course_id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instructor, teaches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(instructor.ID, </a:t>
            </a:r>
            <a:r>
              <a:rPr lang="en-US" altLang="ko-KR" dirty="0" err="1"/>
              <a:t>dept_name</a:t>
            </a:r>
            <a:r>
              <a:rPr lang="en-US" altLang="ko-KR" dirty="0"/>
              <a:t>) = (teaches.ID, 'Biology');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03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Set operations</a:t>
            </a:r>
          </a:p>
          <a:p>
            <a:pPr lvl="1"/>
            <a:r>
              <a:rPr lang="en-US" altLang="ko-KR" dirty="0"/>
              <a:t>Find courses that ran in Fall 2009 or in Spring 2010</a:t>
            </a:r>
          </a:p>
          <a:p>
            <a:pPr lvl="2"/>
            <a:r>
              <a:rPr lang="en-US" altLang="ko-KR" dirty="0"/>
              <a:t>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course_id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section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sem</a:t>
            </a:r>
            <a:r>
              <a:rPr lang="en-US" altLang="ko-KR" dirty="0"/>
              <a:t> = 'Fall' </a:t>
            </a:r>
            <a:r>
              <a:rPr lang="en-US" altLang="ko-KR" b="1" dirty="0"/>
              <a:t>and</a:t>
            </a:r>
            <a:r>
              <a:rPr lang="en-US" altLang="ko-KR" dirty="0"/>
              <a:t> year = 2009)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b="1" dirty="0"/>
              <a:t>union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course_id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section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sem</a:t>
            </a:r>
            <a:r>
              <a:rPr lang="en-US" altLang="ko-KR" dirty="0"/>
              <a:t> = 'Spring' </a:t>
            </a:r>
            <a:r>
              <a:rPr lang="en-US" altLang="ko-KR" b="1" dirty="0"/>
              <a:t>and</a:t>
            </a:r>
            <a:r>
              <a:rPr lang="en-US" altLang="ko-KR" dirty="0"/>
              <a:t> year = 2010);</a:t>
            </a:r>
          </a:p>
          <a:p>
            <a:pPr lvl="1"/>
            <a:r>
              <a:rPr kumimoji="1" lang="en-US" altLang="en-US" dirty="0"/>
              <a:t> Find courses that ran in Fall 2009 and in Spring 2010</a:t>
            </a:r>
          </a:p>
          <a:p>
            <a:pPr lvl="2"/>
            <a:r>
              <a:rPr lang="en-US" altLang="ko-KR" dirty="0"/>
              <a:t>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course_id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section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sem</a:t>
            </a:r>
            <a:r>
              <a:rPr lang="en-US" altLang="ko-KR" dirty="0"/>
              <a:t> = 'Fall' </a:t>
            </a:r>
            <a:r>
              <a:rPr lang="en-US" altLang="ko-KR" b="1" dirty="0"/>
              <a:t>and</a:t>
            </a:r>
            <a:r>
              <a:rPr lang="en-US" altLang="ko-KR" dirty="0"/>
              <a:t> year = 2009)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b="1" dirty="0"/>
              <a:t>intersect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course_id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section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sem</a:t>
            </a:r>
            <a:r>
              <a:rPr lang="en-US" altLang="ko-KR" dirty="0"/>
              <a:t> = 'Spring' </a:t>
            </a:r>
            <a:r>
              <a:rPr lang="en-US" altLang="ko-KR" b="1" dirty="0"/>
              <a:t>and</a:t>
            </a:r>
            <a:r>
              <a:rPr lang="en-US" altLang="ko-KR" dirty="0"/>
              <a:t> year = 2010);</a:t>
            </a:r>
          </a:p>
          <a:p>
            <a:pPr lvl="1"/>
            <a:r>
              <a:rPr lang="en-US" altLang="ko-KR" dirty="0"/>
              <a:t> Find courses that ran in Fall 2009 but not in Spring 2010</a:t>
            </a:r>
          </a:p>
          <a:p>
            <a:pPr lvl="2"/>
            <a:r>
              <a:rPr lang="en-US" altLang="ko-KR" dirty="0"/>
              <a:t>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course_id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section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sem</a:t>
            </a:r>
            <a:r>
              <a:rPr lang="en-US" altLang="ko-KR" dirty="0"/>
              <a:t> = 'Fall' </a:t>
            </a:r>
            <a:r>
              <a:rPr lang="en-US" altLang="ko-KR" b="1" dirty="0"/>
              <a:t>and</a:t>
            </a:r>
            <a:r>
              <a:rPr lang="en-US" altLang="ko-KR" dirty="0"/>
              <a:t> year = 2009)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b="1" dirty="0"/>
              <a:t>except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course_id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section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sem</a:t>
            </a:r>
            <a:r>
              <a:rPr lang="en-US" altLang="ko-KR" dirty="0"/>
              <a:t> = 'Spring' </a:t>
            </a:r>
            <a:r>
              <a:rPr lang="en-US" altLang="ko-KR" b="1" dirty="0"/>
              <a:t>and</a:t>
            </a:r>
            <a:r>
              <a:rPr lang="en-US" altLang="ko-KR" dirty="0"/>
              <a:t> year = 2010);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Operations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21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Set operations </a:t>
            </a:r>
            <a:r>
              <a:rPr lang="en-US" altLang="ko-KR" i="1" dirty="0"/>
              <a:t>cont’d</a:t>
            </a:r>
          </a:p>
          <a:p>
            <a:pPr lvl="1"/>
            <a:r>
              <a:rPr lang="en-US" altLang="ko-KR" dirty="0"/>
              <a:t>Find the salaries of all instructors that are less than the largest salary</a:t>
            </a:r>
          </a:p>
          <a:p>
            <a:pPr lvl="2"/>
            <a:r>
              <a:rPr lang="en-US" altLang="ko-KR" b="1" dirty="0"/>
              <a:t>select distinct </a:t>
            </a:r>
            <a:r>
              <a:rPr lang="en-US" altLang="ko-KR" dirty="0" err="1"/>
              <a:t>T.salary</a:t>
            </a:r>
            <a:r>
              <a:rPr lang="en-US" altLang="ko-KR" dirty="0"/>
              <a:t>		# first query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instructor </a:t>
            </a:r>
            <a:r>
              <a:rPr lang="en-US" altLang="ko-KR" b="1" dirty="0"/>
              <a:t>as </a:t>
            </a:r>
            <a:r>
              <a:rPr lang="en-US" altLang="ko-KR" dirty="0"/>
              <a:t>T, instructor </a:t>
            </a:r>
            <a:r>
              <a:rPr lang="en-US" altLang="ko-KR" b="1" dirty="0"/>
              <a:t>as </a:t>
            </a:r>
            <a:r>
              <a:rPr lang="en-US" altLang="ko-KR" dirty="0"/>
              <a:t>S</a:t>
            </a:r>
            <a:br>
              <a:rPr lang="en-US" altLang="ko-KR" dirty="0"/>
            </a:br>
            <a:r>
              <a:rPr lang="en-US" altLang="ko-KR" b="1" dirty="0"/>
              <a:t>where </a:t>
            </a:r>
            <a:r>
              <a:rPr lang="en-US" altLang="ko-KR" dirty="0" err="1"/>
              <a:t>T.salary</a:t>
            </a:r>
            <a:r>
              <a:rPr lang="en-US" altLang="ko-KR" dirty="0"/>
              <a:t> &lt; </a:t>
            </a:r>
            <a:r>
              <a:rPr lang="en-US" altLang="ko-KR" dirty="0" err="1"/>
              <a:t>S.salary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Find all the salaries of all instructors</a:t>
            </a:r>
          </a:p>
          <a:p>
            <a:pPr lvl="2"/>
            <a:r>
              <a:rPr lang="en-US" altLang="ko-KR" b="1" dirty="0"/>
              <a:t>select distinct </a:t>
            </a:r>
            <a:r>
              <a:rPr lang="en-US" altLang="ko-KR" dirty="0"/>
              <a:t>salary		# second query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instructor;</a:t>
            </a:r>
          </a:p>
          <a:p>
            <a:pPr lvl="1"/>
            <a:r>
              <a:rPr lang="en-US" altLang="ko-KR" dirty="0"/>
              <a:t>Find the largest salary of all instructors</a:t>
            </a:r>
          </a:p>
          <a:p>
            <a:pPr lvl="2"/>
            <a:r>
              <a:rPr lang="en-US" altLang="ko-KR" dirty="0"/>
              <a:t>(</a:t>
            </a:r>
            <a:r>
              <a:rPr lang="en-US" altLang="ko-KR" b="1" dirty="0"/>
              <a:t>select</a:t>
            </a:r>
            <a:r>
              <a:rPr lang="en-US" altLang="ko-KR" dirty="0"/>
              <a:t> … /* second query */)</a:t>
            </a:r>
            <a:br>
              <a:rPr lang="en-US" altLang="ko-KR" dirty="0"/>
            </a:br>
            <a:r>
              <a:rPr lang="en-US" altLang="ko-KR" b="1" dirty="0"/>
              <a:t>except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select </a:t>
            </a:r>
            <a:r>
              <a:rPr lang="en-US" altLang="ko-KR" dirty="0"/>
              <a:t>… / * first query */);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26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 operations </a:t>
            </a:r>
            <a:r>
              <a:rPr lang="en-US" altLang="ko-KR" i="1" dirty="0"/>
              <a:t>cont’d</a:t>
            </a:r>
          </a:p>
          <a:p>
            <a:pPr lvl="1"/>
            <a:r>
              <a:rPr lang="en-US" altLang="ko-KR" dirty="0"/>
              <a:t>Set operations union, intersect, except </a:t>
            </a:r>
          </a:p>
          <a:p>
            <a:pPr lvl="2"/>
            <a:r>
              <a:rPr lang="en-US" altLang="ko-KR" dirty="0"/>
              <a:t>Each of the above operations automatically eliminates duplicates</a:t>
            </a:r>
          </a:p>
          <a:p>
            <a:pPr lvl="1"/>
            <a:r>
              <a:rPr lang="en-US" altLang="ko-KR" dirty="0"/>
              <a:t>To retain all duplicates, use the corresponding multiset versions: </a:t>
            </a:r>
            <a:r>
              <a:rPr lang="en-US" altLang="ko-KR" b="1" dirty="0"/>
              <a:t>union all</a:t>
            </a:r>
            <a:r>
              <a:rPr lang="en-US" altLang="ko-KR" dirty="0"/>
              <a:t>, </a:t>
            </a:r>
            <a:r>
              <a:rPr lang="en-US" altLang="ko-KR" b="1" dirty="0"/>
              <a:t>intersect all</a:t>
            </a:r>
            <a:r>
              <a:rPr lang="en-US" altLang="ko-KR" dirty="0"/>
              <a:t>, </a:t>
            </a:r>
            <a:r>
              <a:rPr lang="en-US" altLang="ko-KR" b="1" dirty="0"/>
              <a:t>except all</a:t>
            </a:r>
            <a:endParaRPr lang="ko-KR" altLang="en-US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69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Null values</a:t>
            </a:r>
          </a:p>
          <a:p>
            <a:pPr lvl="1"/>
            <a:r>
              <a:rPr lang="en-US" altLang="ko-KR" dirty="0"/>
              <a:t>It is possible for tuples to have a null value, denoted by </a:t>
            </a:r>
            <a:r>
              <a:rPr lang="en-US" altLang="ko-KR" i="1" dirty="0"/>
              <a:t>null</a:t>
            </a:r>
            <a:r>
              <a:rPr lang="en-US" altLang="ko-KR" dirty="0"/>
              <a:t>, for some of their attributes</a:t>
            </a:r>
          </a:p>
          <a:p>
            <a:pPr lvl="1"/>
            <a:r>
              <a:rPr lang="en-US" altLang="ko-KR" dirty="0"/>
              <a:t>null signifies an unknown value or a value does not exist</a:t>
            </a:r>
          </a:p>
          <a:p>
            <a:pPr lvl="1"/>
            <a:r>
              <a:rPr lang="en-US" altLang="ko-KR" dirty="0"/>
              <a:t>Any arithmetic expression involving null returns null</a:t>
            </a:r>
          </a:p>
          <a:p>
            <a:pPr lvl="2"/>
            <a:r>
              <a:rPr lang="en-US" altLang="ko-KR" dirty="0"/>
              <a:t>E.g., 5 + null returns null</a:t>
            </a:r>
          </a:p>
          <a:p>
            <a:pPr lvl="1"/>
            <a:r>
              <a:rPr lang="en-US" altLang="ko-KR" dirty="0"/>
              <a:t>The predicate </a:t>
            </a:r>
            <a:r>
              <a:rPr lang="en-US" altLang="ko-KR" b="1" dirty="0"/>
              <a:t>is null </a:t>
            </a:r>
            <a:r>
              <a:rPr lang="en-US" altLang="ko-KR" dirty="0"/>
              <a:t>can be used to check for null values</a:t>
            </a:r>
          </a:p>
          <a:p>
            <a:pPr lvl="2"/>
            <a:r>
              <a:rPr lang="en-US" altLang="ko-KR" dirty="0"/>
              <a:t>E.g., Find all instructors whose salary is unknown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name </a:t>
            </a: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salary </a:t>
            </a:r>
            <a:r>
              <a:rPr lang="en-US" altLang="ko-KR" b="1" dirty="0"/>
              <a:t>is null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 Values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748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Null values and three valued logic</a:t>
            </a:r>
          </a:p>
          <a:p>
            <a:pPr lvl="1"/>
            <a:r>
              <a:rPr lang="en-US" altLang="ko-KR" dirty="0"/>
              <a:t>Three values: true, false, unknown</a:t>
            </a:r>
          </a:p>
          <a:p>
            <a:pPr lvl="1"/>
            <a:r>
              <a:rPr lang="en-US" altLang="ko-KR" dirty="0"/>
              <a:t>Any comparison with null returns </a:t>
            </a:r>
            <a:r>
              <a:rPr lang="en-US" altLang="ko-KR" i="1" dirty="0"/>
              <a:t>unknown</a:t>
            </a:r>
          </a:p>
          <a:p>
            <a:pPr lvl="2"/>
            <a:r>
              <a:rPr lang="en-US" altLang="ko-KR" dirty="0"/>
              <a:t>E.g., 5 &lt; null, null &lt;&gt; null, null = null</a:t>
            </a:r>
          </a:p>
          <a:p>
            <a:pPr lvl="1"/>
            <a:r>
              <a:rPr lang="en-US" altLang="ko-KR" dirty="0"/>
              <a:t>Three-valued logic using the value </a:t>
            </a:r>
            <a:r>
              <a:rPr lang="en-US" altLang="ko-KR" i="1" dirty="0"/>
              <a:t>unknown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OR:	(unknown </a:t>
            </a:r>
            <a:r>
              <a:rPr lang="en-US" altLang="ko-KR" b="1" dirty="0"/>
              <a:t>or</a:t>
            </a:r>
            <a:r>
              <a:rPr lang="en-US" altLang="ko-KR" dirty="0"/>
              <a:t> true) = true</a:t>
            </a:r>
            <a:br>
              <a:rPr lang="en-US" altLang="ko-KR" dirty="0"/>
            </a:br>
            <a:r>
              <a:rPr lang="en-US" altLang="ko-KR" dirty="0"/>
              <a:t>	(unknown </a:t>
            </a:r>
            <a:r>
              <a:rPr lang="en-US" altLang="ko-KR" b="1" dirty="0"/>
              <a:t>or</a:t>
            </a:r>
            <a:r>
              <a:rPr lang="en-US" altLang="ko-KR" dirty="0"/>
              <a:t> false) = unknown</a:t>
            </a:r>
            <a:br>
              <a:rPr lang="en-US" altLang="ko-KR" dirty="0"/>
            </a:br>
            <a:r>
              <a:rPr lang="en-US" altLang="ko-KR" dirty="0"/>
              <a:t>	(unknown </a:t>
            </a:r>
            <a:r>
              <a:rPr lang="en-US" altLang="ko-KR" b="1" dirty="0"/>
              <a:t>or</a:t>
            </a:r>
            <a:r>
              <a:rPr lang="en-US" altLang="ko-KR" dirty="0"/>
              <a:t> unknown) = unknown</a:t>
            </a:r>
          </a:p>
          <a:p>
            <a:pPr lvl="2"/>
            <a:r>
              <a:rPr lang="en-US" altLang="ko-KR" dirty="0"/>
              <a:t>AND:	(true </a:t>
            </a:r>
            <a:r>
              <a:rPr lang="en-US" altLang="ko-KR" b="1" dirty="0"/>
              <a:t>and</a:t>
            </a:r>
            <a:r>
              <a:rPr lang="en-US" altLang="ko-KR" dirty="0"/>
              <a:t> unknown) = unknown</a:t>
            </a:r>
            <a:br>
              <a:rPr lang="en-US" altLang="ko-KR" dirty="0"/>
            </a:br>
            <a:r>
              <a:rPr lang="en-US" altLang="ko-KR" dirty="0"/>
              <a:t>	(false </a:t>
            </a:r>
            <a:r>
              <a:rPr lang="en-US" altLang="ko-KR" b="1" dirty="0"/>
              <a:t>and</a:t>
            </a:r>
            <a:r>
              <a:rPr lang="en-US" altLang="ko-KR" dirty="0"/>
              <a:t> unknown) = false</a:t>
            </a:r>
            <a:br>
              <a:rPr lang="en-US" altLang="ko-KR" dirty="0"/>
            </a:br>
            <a:r>
              <a:rPr lang="en-US" altLang="ko-KR" dirty="0"/>
              <a:t>	(unknown </a:t>
            </a:r>
            <a:r>
              <a:rPr lang="en-US" altLang="ko-KR" b="1" dirty="0"/>
              <a:t>and</a:t>
            </a:r>
            <a:r>
              <a:rPr lang="en-US" altLang="ko-KR" dirty="0"/>
              <a:t> unknown) = unknown</a:t>
            </a:r>
          </a:p>
          <a:p>
            <a:pPr lvl="2"/>
            <a:r>
              <a:rPr lang="en-US" altLang="ko-KR" dirty="0"/>
              <a:t>NOT:	(</a:t>
            </a:r>
            <a:r>
              <a:rPr lang="en-US" altLang="ko-KR" b="1" dirty="0"/>
              <a:t>not</a:t>
            </a:r>
            <a:r>
              <a:rPr lang="en-US" altLang="ko-KR" dirty="0"/>
              <a:t> unknown) = unknown</a:t>
            </a:r>
          </a:p>
          <a:p>
            <a:pPr lvl="2"/>
            <a:r>
              <a:rPr lang="en-US" altLang="ko-KR" dirty="0"/>
              <a:t>"</a:t>
            </a:r>
            <a:r>
              <a:rPr lang="en-US" altLang="ko-KR" i="1" dirty="0"/>
              <a:t>P</a:t>
            </a:r>
            <a:r>
              <a:rPr lang="en-US" altLang="ko-KR" dirty="0"/>
              <a:t> </a:t>
            </a:r>
            <a:r>
              <a:rPr lang="en-US" altLang="ko-KR" b="1" dirty="0"/>
              <a:t>is unknown</a:t>
            </a:r>
            <a:r>
              <a:rPr lang="en-US" altLang="ko-KR" dirty="0"/>
              <a:t>" evaluates to true if predicate </a:t>
            </a:r>
            <a:r>
              <a:rPr lang="en-US" altLang="ko-KR" i="1" dirty="0"/>
              <a:t>P </a:t>
            </a:r>
            <a:r>
              <a:rPr lang="en-US" altLang="ko-KR" dirty="0"/>
              <a:t>evaluates to unknown</a:t>
            </a:r>
          </a:p>
          <a:p>
            <a:pPr lvl="1"/>
            <a:r>
              <a:rPr lang="en-US" altLang="ko-KR" dirty="0"/>
              <a:t>Result of where clause predicate is treated as </a:t>
            </a:r>
            <a:r>
              <a:rPr lang="en-US" altLang="ko-KR" i="1" dirty="0"/>
              <a:t>false</a:t>
            </a:r>
            <a:r>
              <a:rPr lang="en-US" altLang="ko-KR" dirty="0"/>
              <a:t> if it evaluates to unknown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5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SQL statements on MySQL</a:t>
            </a:r>
          </a:p>
          <a:p>
            <a:pPr lvl="1"/>
            <a:r>
              <a:rPr lang="en-US" altLang="ko-KR" dirty="0"/>
              <a:t>Setup MySQL 5.5 on your computer</a:t>
            </a:r>
          </a:p>
          <a:p>
            <a:pPr lvl="1"/>
            <a:r>
              <a:rPr lang="en-US" altLang="ko-KR" dirty="0"/>
              <a:t>Run MYDB.SQL script to create the university database</a:t>
            </a:r>
          </a:p>
          <a:p>
            <a:pPr lvl="2"/>
            <a:r>
              <a:rPr lang="en-US" altLang="ko-KR" dirty="0" err="1"/>
              <a:t>mysql</a:t>
            </a:r>
            <a:r>
              <a:rPr lang="en-US" altLang="ko-KR" dirty="0"/>
              <a:t>&gt; source </a:t>
            </a:r>
            <a:r>
              <a:rPr lang="en-US" altLang="ko-KR" dirty="0">
                <a:solidFill>
                  <a:schemeClr val="tx2"/>
                </a:solidFill>
              </a:rPr>
              <a:t>c:/work/</a:t>
            </a:r>
            <a:r>
              <a:rPr lang="en-US" altLang="ko-KR" dirty="0"/>
              <a:t>mydb.sql;</a:t>
            </a:r>
          </a:p>
          <a:p>
            <a:pPr lvl="2"/>
            <a:r>
              <a:rPr lang="en-US" altLang="ko-KR" dirty="0"/>
              <a:t>Re-run the script to initialize the database</a:t>
            </a:r>
          </a:p>
          <a:p>
            <a:pPr lvl="1"/>
            <a:r>
              <a:rPr lang="en-US" altLang="ko-KR" dirty="0"/>
              <a:t>Enter SQL statements and check the result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3.1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634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Aggregate functions</a:t>
            </a:r>
          </a:p>
          <a:p>
            <a:pPr lvl="1"/>
            <a:r>
              <a:rPr lang="en-US" altLang="ko-KR" dirty="0"/>
              <a:t>Operate on the multiset of values of a column of a relation, and return a value</a:t>
            </a:r>
          </a:p>
          <a:p>
            <a:pPr lvl="2"/>
            <a:r>
              <a:rPr lang="en-US" altLang="ko-KR" b="1" dirty="0" err="1"/>
              <a:t>avg</a:t>
            </a:r>
            <a:r>
              <a:rPr lang="en-US" altLang="ko-KR" dirty="0"/>
              <a:t> − average value</a:t>
            </a:r>
          </a:p>
          <a:p>
            <a:pPr lvl="2"/>
            <a:r>
              <a:rPr lang="en-US" altLang="ko-KR" b="1" dirty="0"/>
              <a:t>min</a:t>
            </a:r>
            <a:r>
              <a:rPr lang="en-US" altLang="ko-KR" dirty="0"/>
              <a:t> − minimum value</a:t>
            </a:r>
          </a:p>
          <a:p>
            <a:pPr lvl="2"/>
            <a:r>
              <a:rPr lang="en-US" altLang="ko-KR" b="1" dirty="0"/>
              <a:t>max</a:t>
            </a:r>
            <a:r>
              <a:rPr lang="en-US" altLang="ko-KR" dirty="0"/>
              <a:t> − maximum value</a:t>
            </a:r>
          </a:p>
          <a:p>
            <a:pPr lvl="2"/>
            <a:r>
              <a:rPr lang="en-US" altLang="ko-KR" b="1" dirty="0"/>
              <a:t>sum</a:t>
            </a:r>
            <a:r>
              <a:rPr lang="en-US" altLang="ko-KR" dirty="0"/>
              <a:t> − sum of values</a:t>
            </a:r>
          </a:p>
          <a:p>
            <a:pPr lvl="2"/>
            <a:r>
              <a:rPr lang="en-US" altLang="ko-KR" b="1" dirty="0"/>
              <a:t>count</a:t>
            </a:r>
            <a:r>
              <a:rPr lang="en-US" altLang="ko-KR" dirty="0"/>
              <a:t> − number of values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58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University database </a:t>
            </a:r>
            <a:r>
              <a:rPr lang="en-US" altLang="ko-KR" i="1" dirty="0"/>
              <a:t>cont’d</a:t>
            </a:r>
            <a:endParaRPr lang="ko-KR" altLang="en-US" i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4202"/>
              </p:ext>
            </p:extLst>
          </p:nvPr>
        </p:nvGraphicFramePr>
        <p:xfrm>
          <a:off x="3602448" y="2132856"/>
          <a:ext cx="3561840" cy="240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Image" r:id="rId3" imgW="11872800" imgH="8012520" progId="Photoshop.Image.13">
                  <p:embed/>
                </p:oleObj>
              </mc:Choice>
              <mc:Fallback>
                <p:oleObj name="Image" r:id="rId3" imgW="11872800" imgH="8012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2448" y="2132856"/>
                        <a:ext cx="3561840" cy="2403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233877"/>
              </p:ext>
            </p:extLst>
          </p:nvPr>
        </p:nvGraphicFramePr>
        <p:xfrm>
          <a:off x="1444344" y="4546276"/>
          <a:ext cx="1958040" cy="161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Image" r:id="rId5" imgW="6526800" imgH="5396760" progId="Photoshop.Image.13">
                  <p:embed/>
                </p:oleObj>
              </mc:Choice>
              <mc:Fallback>
                <p:oleObj name="Image" r:id="rId5" imgW="6526800" imgH="5396760" progId="Photoshop.Image.13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4344" y="4546276"/>
                        <a:ext cx="1958040" cy="1619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909678"/>
              </p:ext>
            </p:extLst>
          </p:nvPr>
        </p:nvGraphicFramePr>
        <p:xfrm>
          <a:off x="899592" y="2132856"/>
          <a:ext cx="2502792" cy="226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Image" r:id="rId7" imgW="8342640" imgH="7542720" progId="Photoshop.Image.13">
                  <p:embed/>
                </p:oleObj>
              </mc:Choice>
              <mc:Fallback>
                <p:oleObj name="Image" r:id="rId7" imgW="8342640" imgH="7542720" progId="Photoshop.Image.13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2" y="2132856"/>
                        <a:ext cx="2502792" cy="2262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실행 단추: 돌아가기 7">
            <a:hlinkClick r:id="" action="ppaction://hlinkshowjump?jump=lastslideviewed" highlightClick="1"/>
          </p:cNvPr>
          <p:cNvSpPr/>
          <p:nvPr/>
        </p:nvSpPr>
        <p:spPr>
          <a:xfrm rot="16200000">
            <a:off x="4896064" y="1746832"/>
            <a:ext cx="252000" cy="252000"/>
          </a:xfrm>
          <a:prstGeom prst="actionButtonRetur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6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Aggregate functions </a:t>
            </a:r>
            <a:r>
              <a:rPr lang="en-US" altLang="ko-KR" i="1" dirty="0"/>
              <a:t>cont’d</a:t>
            </a:r>
          </a:p>
          <a:p>
            <a:pPr lvl="1"/>
            <a:r>
              <a:rPr lang="en-US" altLang="ko-KR" dirty="0"/>
              <a:t>Find the average salary of instructors in the Computer Science department </a:t>
            </a:r>
          </a:p>
          <a:p>
            <a:pPr lvl="2"/>
            <a:r>
              <a:rPr lang="en-US" altLang="ko-KR" b="1" dirty="0"/>
              <a:t>select </a:t>
            </a:r>
            <a:r>
              <a:rPr lang="en-US" altLang="ko-KR" b="1" dirty="0" err="1"/>
              <a:t>avg</a:t>
            </a:r>
            <a:r>
              <a:rPr lang="en-US" altLang="ko-KR" dirty="0"/>
              <a:t>(salary)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 = 'Comp. Sci.';</a:t>
            </a:r>
          </a:p>
          <a:p>
            <a:pPr lvl="1"/>
            <a:r>
              <a:rPr lang="en-US" altLang="ko-KR" dirty="0"/>
              <a:t>Find the total number of instructors who teach a course in the Spring 2010 semester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b="1" dirty="0"/>
              <a:t>count</a:t>
            </a:r>
            <a:r>
              <a:rPr lang="en-US" altLang="ko-KR" dirty="0"/>
              <a:t>(</a:t>
            </a:r>
            <a:r>
              <a:rPr lang="en-US" altLang="ko-KR" b="1" dirty="0"/>
              <a:t>distinct</a:t>
            </a:r>
            <a:r>
              <a:rPr lang="en-US" altLang="ko-KR" dirty="0"/>
              <a:t> ID)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teaches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semester = 'Spring' </a:t>
            </a:r>
            <a:r>
              <a:rPr lang="en-US" altLang="ko-KR" b="1" dirty="0"/>
              <a:t>and</a:t>
            </a:r>
            <a:r>
              <a:rPr lang="en-US" altLang="ko-KR" dirty="0"/>
              <a:t> year = 2010;</a:t>
            </a:r>
          </a:p>
          <a:p>
            <a:pPr lvl="1"/>
            <a:r>
              <a:rPr lang="en-US" altLang="ko-KR" dirty="0"/>
              <a:t>Find the number of tuples in the course relation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count(*)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course;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14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Aggregate functions – </a:t>
            </a:r>
            <a:r>
              <a:rPr lang="en-US" altLang="ko-KR" b="1" dirty="0"/>
              <a:t>Group By</a:t>
            </a:r>
          </a:p>
          <a:p>
            <a:pPr lvl="1"/>
            <a:r>
              <a:rPr lang="en-US" altLang="ko-KR" dirty="0"/>
              <a:t>Find the average salary of instructors in each department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, </a:t>
            </a:r>
            <a:r>
              <a:rPr lang="en-US" altLang="ko-KR" b="1" dirty="0" err="1"/>
              <a:t>avg</a:t>
            </a:r>
            <a:r>
              <a:rPr lang="en-US" altLang="ko-KR" dirty="0"/>
              <a:t>(salary)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en-US" altLang="ko-KR" dirty="0" err="1"/>
              <a:t>avg_salary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group</a:t>
            </a:r>
            <a:r>
              <a:rPr lang="en-US" altLang="ko-KR" dirty="0"/>
              <a:t> </a:t>
            </a:r>
            <a:r>
              <a:rPr lang="en-US" altLang="ko-KR" b="1" dirty="0"/>
              <a:t>by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883913"/>
              </p:ext>
            </p:extLst>
          </p:nvPr>
        </p:nvGraphicFramePr>
        <p:xfrm>
          <a:off x="4572000" y="3081928"/>
          <a:ext cx="3337056" cy="2651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Image" r:id="rId3" imgW="8342640" imgH="6628320" progId="Photoshop.Image.13">
                  <p:embed/>
                </p:oleObj>
              </mc:Choice>
              <mc:Fallback>
                <p:oleObj name="Image" r:id="rId3" imgW="8342640" imgH="6628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3081928"/>
                        <a:ext cx="3337056" cy="2651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960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Aggregation </a:t>
            </a:r>
            <a:r>
              <a:rPr lang="en-US" altLang="ko-KR" i="1" dirty="0"/>
              <a:t>cont’d</a:t>
            </a:r>
          </a:p>
          <a:p>
            <a:pPr lvl="1"/>
            <a:r>
              <a:rPr lang="en-US" altLang="ko-KR" dirty="0"/>
              <a:t>Attributes in </a:t>
            </a:r>
            <a:r>
              <a:rPr lang="en-US" altLang="ko-KR" b="1" dirty="0"/>
              <a:t>select</a:t>
            </a:r>
            <a:r>
              <a:rPr lang="en-US" altLang="ko-KR" dirty="0"/>
              <a:t> clause outside of aggregate functions must appear in </a:t>
            </a:r>
            <a:r>
              <a:rPr lang="en-US" altLang="ko-KR" b="1" dirty="0"/>
              <a:t>group by </a:t>
            </a:r>
            <a:r>
              <a:rPr lang="en-US" altLang="ko-KR" dirty="0"/>
              <a:t>list</a:t>
            </a:r>
          </a:p>
          <a:p>
            <a:pPr lvl="2"/>
            <a:r>
              <a:rPr lang="en-US" altLang="ko-KR" dirty="0"/>
              <a:t># Incorrect statement</a:t>
            </a:r>
            <a:br>
              <a:rPr lang="en-US" altLang="ko-KR" dirty="0"/>
            </a:b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, ID, </a:t>
            </a:r>
            <a:r>
              <a:rPr lang="en-US" altLang="ko-KR" b="1" dirty="0" err="1"/>
              <a:t>avg</a:t>
            </a:r>
            <a:r>
              <a:rPr lang="en-US" altLang="ko-KR" dirty="0"/>
              <a:t>(salary)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group by </a:t>
            </a:r>
            <a:r>
              <a:rPr lang="en-US" altLang="ko-KR" dirty="0" err="1"/>
              <a:t>dept_name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31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Aggregate functions – </a:t>
            </a:r>
            <a:r>
              <a:rPr lang="en-US" altLang="ko-KR" i="1" dirty="0"/>
              <a:t>Having </a:t>
            </a:r>
            <a:r>
              <a:rPr lang="en-US" altLang="ko-KR" dirty="0"/>
              <a:t>clause</a:t>
            </a:r>
          </a:p>
          <a:p>
            <a:pPr lvl="1"/>
            <a:r>
              <a:rPr lang="en-US" altLang="ko-KR" dirty="0"/>
              <a:t>Find the names and average salaries of all departments whose average salary is greater than 42,000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, </a:t>
            </a:r>
            <a:r>
              <a:rPr lang="en-US" altLang="ko-KR" b="1" dirty="0" err="1"/>
              <a:t>avg</a:t>
            </a:r>
            <a:r>
              <a:rPr lang="en-US" altLang="ko-KR" dirty="0"/>
              <a:t>(salary)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group by </a:t>
            </a:r>
            <a:r>
              <a:rPr lang="en-US" altLang="ko-KR" dirty="0" err="1"/>
              <a:t>dept_name</a:t>
            </a:r>
            <a:br>
              <a:rPr lang="en-US" altLang="ko-KR" dirty="0"/>
            </a:br>
            <a:r>
              <a:rPr lang="en-US" altLang="ko-KR" b="1" dirty="0"/>
              <a:t>having</a:t>
            </a:r>
            <a:r>
              <a:rPr lang="en-US" altLang="ko-KR" dirty="0"/>
              <a:t> </a:t>
            </a:r>
            <a:r>
              <a:rPr lang="en-US" altLang="ko-KR" b="1" dirty="0" err="1"/>
              <a:t>avg</a:t>
            </a:r>
            <a:r>
              <a:rPr lang="en-US" altLang="ko-KR" dirty="0"/>
              <a:t>(salary) &gt; 42000;</a:t>
            </a:r>
          </a:p>
          <a:p>
            <a:pPr lvl="1"/>
            <a:r>
              <a:rPr lang="en-US" altLang="ko-KR" dirty="0"/>
              <a:t>Note: predicates in the </a:t>
            </a:r>
            <a:r>
              <a:rPr lang="en-US" altLang="ko-KR" b="1" dirty="0"/>
              <a:t>having</a:t>
            </a:r>
            <a:r>
              <a:rPr lang="en-US" altLang="ko-KR" dirty="0"/>
              <a:t> clause are applied after the formation of groups, whereas predicates in the </a:t>
            </a:r>
            <a:r>
              <a:rPr lang="en-US" altLang="ko-KR" b="1" dirty="0"/>
              <a:t>where</a:t>
            </a:r>
            <a:r>
              <a:rPr lang="en-US" altLang="ko-KR" dirty="0"/>
              <a:t> clause are applied before forming groups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58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values and aggregates</a:t>
            </a:r>
          </a:p>
          <a:p>
            <a:pPr lvl="1"/>
            <a:r>
              <a:rPr lang="en-US" altLang="ko-KR" dirty="0"/>
              <a:t>Total all salaries</a:t>
            </a:r>
          </a:p>
          <a:p>
            <a:pPr lvl="2"/>
            <a:r>
              <a:rPr lang="en-US" altLang="ko-KR" b="1" dirty="0"/>
              <a:t>select sum</a:t>
            </a:r>
            <a:r>
              <a:rPr lang="en-US" altLang="ko-KR" dirty="0"/>
              <a:t>(salary) </a:t>
            </a:r>
            <a:r>
              <a:rPr lang="en-US" altLang="ko-KR" b="1" dirty="0"/>
              <a:t>from </a:t>
            </a:r>
            <a:r>
              <a:rPr lang="en-US" altLang="ko-KR" dirty="0"/>
              <a:t>instructor;</a:t>
            </a:r>
          </a:p>
          <a:p>
            <a:pPr lvl="2"/>
            <a:r>
              <a:rPr lang="en-US" altLang="ko-KR" dirty="0"/>
              <a:t>Above statement ignores null amounts</a:t>
            </a:r>
          </a:p>
          <a:p>
            <a:pPr lvl="2"/>
            <a:r>
              <a:rPr lang="en-US" altLang="ko-KR" dirty="0"/>
              <a:t>Result is null if there is no non-null amount</a:t>
            </a:r>
          </a:p>
          <a:p>
            <a:pPr lvl="1"/>
            <a:r>
              <a:rPr lang="en-US" altLang="ko-KR" dirty="0"/>
              <a:t>All aggregate operations except </a:t>
            </a:r>
            <a:r>
              <a:rPr lang="en-US" altLang="ko-KR" b="1" dirty="0"/>
              <a:t>count(*) </a:t>
            </a:r>
            <a:r>
              <a:rPr lang="en-US" altLang="ko-KR" dirty="0"/>
              <a:t>ignore tuples with null values on the aggregated attributes</a:t>
            </a:r>
          </a:p>
          <a:p>
            <a:pPr lvl="1"/>
            <a:r>
              <a:rPr lang="en-US" altLang="ko-KR" dirty="0"/>
              <a:t>What if collection has only null values?</a:t>
            </a:r>
          </a:p>
          <a:p>
            <a:pPr lvl="2"/>
            <a:r>
              <a:rPr lang="en-US" altLang="ko-KR" b="1" dirty="0"/>
              <a:t>count(salary) </a:t>
            </a:r>
            <a:r>
              <a:rPr lang="en-US" altLang="ko-KR" dirty="0"/>
              <a:t>returns 0; </a:t>
            </a:r>
            <a:r>
              <a:rPr lang="en-US" altLang="ko-KR" b="1" dirty="0"/>
              <a:t>count(*) </a:t>
            </a:r>
            <a:r>
              <a:rPr lang="en-US" altLang="ko-KR" dirty="0"/>
              <a:t>return null count</a:t>
            </a:r>
          </a:p>
          <a:p>
            <a:pPr lvl="2"/>
            <a:r>
              <a:rPr lang="en-US" altLang="ko-KR" dirty="0"/>
              <a:t>All other aggregates return null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8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 membership </a:t>
            </a:r>
          </a:p>
          <a:p>
            <a:pPr lvl="1"/>
            <a:r>
              <a:rPr lang="en-US" altLang="ko-KR" dirty="0"/>
              <a:t>Find courses offered in Fall 2009 and in Spring 2010</a:t>
            </a:r>
          </a:p>
          <a:p>
            <a:pPr lvl="2"/>
            <a:r>
              <a:rPr lang="en-US" altLang="ko-KR" b="1" dirty="0"/>
              <a:t>select distinct </a:t>
            </a:r>
            <a:r>
              <a:rPr lang="en-US" altLang="ko-KR" dirty="0" err="1"/>
              <a:t>course_id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section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semester = 'Fall' </a:t>
            </a:r>
            <a:r>
              <a:rPr lang="en-US" altLang="ko-KR" b="1" dirty="0"/>
              <a:t>and</a:t>
            </a:r>
            <a:r>
              <a:rPr lang="en-US" altLang="ko-KR" dirty="0"/>
              <a:t> year= 2009 </a:t>
            </a:r>
            <a:r>
              <a:rPr lang="en-US" altLang="ko-KR" b="1" dirty="0"/>
              <a:t>and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course_id</a:t>
            </a:r>
            <a:r>
              <a:rPr lang="en-US" altLang="ko-KR" dirty="0"/>
              <a:t> </a:t>
            </a:r>
            <a:r>
              <a:rPr lang="en-US" altLang="ko-KR" b="1" dirty="0"/>
              <a:t>in </a:t>
            </a:r>
            <a:r>
              <a:rPr lang="en-US" altLang="ko-KR" dirty="0"/>
              <a:t>(</a:t>
            </a:r>
            <a:r>
              <a:rPr lang="en-US" altLang="ko-KR" b="1" dirty="0"/>
              <a:t>select </a:t>
            </a:r>
            <a:r>
              <a:rPr lang="en-US" altLang="ko-KR" dirty="0" err="1"/>
              <a:t>course_id</a:t>
            </a:r>
            <a:r>
              <a:rPr lang="en-US" altLang="ko-KR" dirty="0"/>
              <a:t> </a:t>
            </a:r>
            <a:r>
              <a:rPr lang="en-US" altLang="ko-KR" b="1" dirty="0"/>
              <a:t>from </a:t>
            </a:r>
            <a:r>
              <a:rPr lang="en-US" altLang="ko-KR" dirty="0"/>
              <a:t>section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where </a:t>
            </a:r>
            <a:r>
              <a:rPr lang="en-US" altLang="ko-KR" dirty="0"/>
              <a:t>semester = 'Spring' </a:t>
            </a:r>
            <a:r>
              <a:rPr lang="en-US" altLang="ko-KR" b="1" dirty="0"/>
              <a:t>and </a:t>
            </a:r>
            <a:r>
              <a:rPr lang="en-US" altLang="ko-KR" dirty="0"/>
              <a:t>year= 2010);</a:t>
            </a:r>
          </a:p>
          <a:p>
            <a:pPr lvl="1"/>
            <a:r>
              <a:rPr lang="en-US" altLang="ko-KR" dirty="0"/>
              <a:t>Find courses offered in Fall 2009 but not in Spring 2010</a:t>
            </a:r>
          </a:p>
          <a:p>
            <a:pPr lvl="2"/>
            <a:r>
              <a:rPr lang="en-US" altLang="ko-KR" b="1" dirty="0"/>
              <a:t>select distinct </a:t>
            </a:r>
            <a:r>
              <a:rPr lang="en-US" altLang="ko-KR" dirty="0" err="1"/>
              <a:t>course_id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section</a:t>
            </a:r>
            <a:br>
              <a:rPr lang="en-US" altLang="ko-KR" dirty="0"/>
            </a:br>
            <a:r>
              <a:rPr lang="en-US" altLang="ko-KR" b="1" dirty="0"/>
              <a:t>where </a:t>
            </a:r>
            <a:r>
              <a:rPr lang="en-US" altLang="ko-KR" dirty="0"/>
              <a:t>semester = 'Fall' </a:t>
            </a:r>
            <a:r>
              <a:rPr lang="en-US" altLang="ko-KR" b="1" dirty="0"/>
              <a:t>and </a:t>
            </a:r>
            <a:r>
              <a:rPr lang="en-US" altLang="ko-KR" dirty="0"/>
              <a:t>year= 2009 </a:t>
            </a:r>
            <a:r>
              <a:rPr lang="en-US" altLang="ko-KR" b="1" dirty="0"/>
              <a:t>and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course_id</a:t>
            </a:r>
            <a:r>
              <a:rPr lang="en-US" altLang="ko-KR" dirty="0"/>
              <a:t>  </a:t>
            </a:r>
            <a:r>
              <a:rPr lang="en-US" altLang="ko-KR" b="1" dirty="0"/>
              <a:t>not in </a:t>
            </a:r>
            <a:r>
              <a:rPr lang="en-US" altLang="ko-KR" dirty="0"/>
              <a:t>(</a:t>
            </a:r>
            <a:r>
              <a:rPr lang="en-US" altLang="ko-KR" b="1" dirty="0"/>
              <a:t>select </a:t>
            </a:r>
            <a:r>
              <a:rPr lang="en-US" altLang="ko-KR" dirty="0" err="1"/>
              <a:t>course_id</a:t>
            </a:r>
            <a:r>
              <a:rPr lang="en-US" altLang="ko-KR" dirty="0"/>
              <a:t> </a:t>
            </a:r>
            <a:r>
              <a:rPr lang="en-US" altLang="ko-KR" b="1" dirty="0"/>
              <a:t>from </a:t>
            </a:r>
            <a:r>
              <a:rPr lang="en-US" altLang="ko-KR" dirty="0"/>
              <a:t>section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where </a:t>
            </a:r>
            <a:r>
              <a:rPr lang="en-US" altLang="ko-KR" dirty="0"/>
              <a:t>semester = 'Spring' </a:t>
            </a:r>
            <a:r>
              <a:rPr lang="en-US" altLang="ko-KR" b="1" dirty="0"/>
              <a:t>and </a:t>
            </a:r>
            <a:r>
              <a:rPr lang="en-US" altLang="ko-KR" dirty="0"/>
              <a:t>year= 2010);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Subqueries</a:t>
            </a:r>
            <a:endParaRPr lang="ko-KR" altLang="en-US" dirty="0"/>
          </a:p>
        </p:txBody>
      </p:sp>
      <p:sp>
        <p:nvSpPr>
          <p:cNvPr id="7" name="실행 단추: 정보 6">
            <a:hlinkClick r:id="rId2" action="ppaction://hlinksldjump" highlightClick="1"/>
          </p:cNvPr>
          <p:cNvSpPr/>
          <p:nvPr/>
        </p:nvSpPr>
        <p:spPr>
          <a:xfrm>
            <a:off x="3084216" y="2937136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실행 단추: 정보 7">
            <a:hlinkClick r:id="rId2" action="ppaction://hlinksldjump" highlightClick="1"/>
          </p:cNvPr>
          <p:cNvSpPr/>
          <p:nvPr/>
        </p:nvSpPr>
        <p:spPr>
          <a:xfrm>
            <a:off x="3090312" y="4953360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89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 membership </a:t>
            </a:r>
            <a:r>
              <a:rPr lang="en-US" altLang="ko-KR" i="1" dirty="0"/>
              <a:t>cont’d</a:t>
            </a:r>
          </a:p>
          <a:p>
            <a:pPr lvl="1"/>
            <a:r>
              <a:rPr lang="en-US" altLang="ko-KR" dirty="0"/>
              <a:t>Find the number of (distinct) students who have taken course sections taught by the instructor with ID 10101</a:t>
            </a:r>
          </a:p>
          <a:p>
            <a:pPr lvl="2"/>
            <a:r>
              <a:rPr lang="en-US" altLang="ko-KR" b="1" dirty="0"/>
              <a:t>select count </a:t>
            </a:r>
            <a:r>
              <a:rPr lang="en-US" altLang="ko-KR" dirty="0"/>
              <a:t>(</a:t>
            </a:r>
            <a:r>
              <a:rPr lang="en-US" altLang="ko-KR" b="1" dirty="0"/>
              <a:t>distinct </a:t>
            </a:r>
            <a:r>
              <a:rPr lang="en-US" altLang="ko-KR" dirty="0"/>
              <a:t>ID)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takes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(</a:t>
            </a:r>
            <a:r>
              <a:rPr lang="en-US" altLang="ko-KR" dirty="0" err="1"/>
              <a:t>course_id</a:t>
            </a:r>
            <a:r>
              <a:rPr lang="en-US" altLang="ko-KR" dirty="0"/>
              <a:t>, </a:t>
            </a:r>
            <a:r>
              <a:rPr lang="en-US" altLang="ko-KR" dirty="0" err="1"/>
              <a:t>sec_id</a:t>
            </a:r>
            <a:r>
              <a:rPr lang="en-US" altLang="ko-KR" dirty="0"/>
              <a:t>, semester, year)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	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course_id</a:t>
            </a:r>
            <a:r>
              <a:rPr lang="en-US" altLang="ko-KR" dirty="0"/>
              <a:t>, </a:t>
            </a:r>
            <a:r>
              <a:rPr lang="en-US" altLang="ko-KR" dirty="0" err="1"/>
              <a:t>sec_id</a:t>
            </a:r>
            <a:r>
              <a:rPr lang="en-US" altLang="ko-KR" dirty="0"/>
              <a:t>, semester, year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from</a:t>
            </a:r>
            <a:r>
              <a:rPr lang="en-US" altLang="ko-KR" dirty="0"/>
              <a:t> teaches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where</a:t>
            </a:r>
            <a:r>
              <a:rPr lang="en-US" altLang="ko-KR" dirty="0"/>
              <a:t> teaches.ID= 10101);</a:t>
            </a:r>
          </a:p>
          <a:p>
            <a:pPr lvl="2"/>
            <a:r>
              <a:rPr lang="en-US" altLang="ko-KR" dirty="0"/>
              <a:t>Above query can be written in a much simpler manner.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실행 단추: 정보 4">
            <a:hlinkClick r:id="rId2" action="ppaction://hlinksldjump" highlightClick="1"/>
          </p:cNvPr>
          <p:cNvSpPr/>
          <p:nvPr/>
        </p:nvSpPr>
        <p:spPr>
          <a:xfrm>
            <a:off x="2897528" y="3309368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정보 5">
            <a:hlinkClick r:id="rId3" action="ppaction://hlinksldjump" highlightClick="1"/>
          </p:cNvPr>
          <p:cNvSpPr/>
          <p:nvPr/>
        </p:nvSpPr>
        <p:spPr>
          <a:xfrm>
            <a:off x="4746496" y="4221088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90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 comparison – "some" clause</a:t>
            </a:r>
          </a:p>
          <a:p>
            <a:pPr lvl="1"/>
            <a:r>
              <a:rPr lang="en-US" altLang="ko-KR" dirty="0"/>
              <a:t>Find names of instructors with salary greater than that of some (at least one) instructor in the Biology department</a:t>
            </a:r>
          </a:p>
          <a:p>
            <a:pPr lvl="2"/>
            <a:r>
              <a:rPr lang="en-US" altLang="ko-KR" b="1" dirty="0"/>
              <a:t>select distinct </a:t>
            </a:r>
            <a:r>
              <a:rPr lang="en-US" altLang="ko-KR" dirty="0"/>
              <a:t>T.name</a:t>
            </a:r>
            <a:br>
              <a:rPr lang="en-US" altLang="ko-KR" dirty="0"/>
            </a:br>
            <a:r>
              <a:rPr lang="en-US" altLang="ko-KR" b="1" dirty="0"/>
              <a:t>from </a:t>
            </a:r>
            <a:r>
              <a:rPr lang="en-US" altLang="ko-KR" dirty="0"/>
              <a:t>instructor </a:t>
            </a:r>
            <a:r>
              <a:rPr lang="en-US" altLang="ko-KR" b="1" dirty="0"/>
              <a:t>as </a:t>
            </a:r>
            <a:r>
              <a:rPr lang="en-US" altLang="ko-KR" dirty="0"/>
              <a:t>T, instructor </a:t>
            </a:r>
            <a:r>
              <a:rPr lang="en-US" altLang="ko-KR" b="1" dirty="0"/>
              <a:t>as </a:t>
            </a:r>
            <a:r>
              <a:rPr lang="en-US" altLang="ko-KR" dirty="0"/>
              <a:t>S</a:t>
            </a:r>
            <a:br>
              <a:rPr lang="en-US" altLang="ko-KR" dirty="0"/>
            </a:br>
            <a:r>
              <a:rPr lang="en-US" altLang="ko-KR" b="1" dirty="0"/>
              <a:t>where </a:t>
            </a:r>
            <a:r>
              <a:rPr lang="en-US" altLang="ko-KR" dirty="0" err="1"/>
              <a:t>T.salary</a:t>
            </a:r>
            <a:r>
              <a:rPr lang="en-US" altLang="ko-KR" dirty="0"/>
              <a:t> &gt; </a:t>
            </a:r>
            <a:r>
              <a:rPr lang="en-US" altLang="ko-KR" dirty="0" err="1"/>
              <a:t>S.salary</a:t>
            </a:r>
            <a:r>
              <a:rPr lang="en-US" altLang="ko-KR" dirty="0"/>
              <a:t> </a:t>
            </a:r>
            <a:r>
              <a:rPr lang="en-US" altLang="ko-KR" b="1" dirty="0"/>
              <a:t>and </a:t>
            </a:r>
            <a:r>
              <a:rPr lang="en-US" altLang="ko-KR" dirty="0" err="1"/>
              <a:t>S.dept_name</a:t>
            </a:r>
            <a:r>
              <a:rPr lang="en-US" altLang="ko-KR" dirty="0"/>
              <a:t> = 'Biology';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name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salary &gt; </a:t>
            </a:r>
            <a:r>
              <a:rPr lang="en-US" altLang="ko-KR" b="1" dirty="0"/>
              <a:t>some</a:t>
            </a:r>
            <a:r>
              <a:rPr lang="en-US" altLang="ko-KR" dirty="0"/>
              <a:t> (</a:t>
            </a:r>
            <a:r>
              <a:rPr lang="en-US" altLang="ko-KR" b="1" dirty="0"/>
              <a:t>select</a:t>
            </a:r>
            <a:r>
              <a:rPr lang="en-US" altLang="ko-KR" dirty="0"/>
              <a:t> salary </a:t>
            </a: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 = 'Biology');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실행 단추: 정보 4">
            <a:hlinkClick r:id="rId2" action="ppaction://hlinksldjump" highlightClick="1"/>
          </p:cNvPr>
          <p:cNvSpPr/>
          <p:nvPr/>
        </p:nvSpPr>
        <p:spPr>
          <a:xfrm>
            <a:off x="3378344" y="4280904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정보 5">
            <a:hlinkClick r:id="rId2" action="ppaction://hlinksldjump" highlightClick="1"/>
          </p:cNvPr>
          <p:cNvSpPr/>
          <p:nvPr/>
        </p:nvSpPr>
        <p:spPr>
          <a:xfrm>
            <a:off x="5445624" y="3309368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61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 comparison – "all" clause</a:t>
            </a:r>
          </a:p>
          <a:p>
            <a:pPr lvl="1"/>
            <a:r>
              <a:rPr lang="en-US" altLang="ko-KR" dirty="0"/>
              <a:t>Find the names of all instructors whose salary is greater than the salary of all instructors in the Biology department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name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salary &gt; </a:t>
            </a:r>
            <a:r>
              <a:rPr lang="en-US" altLang="ko-KR" b="1" dirty="0"/>
              <a:t>all</a:t>
            </a:r>
            <a:r>
              <a:rPr lang="en-US" altLang="ko-KR" dirty="0"/>
              <a:t> (</a:t>
            </a:r>
            <a:r>
              <a:rPr lang="en-US" altLang="ko-KR" b="1" dirty="0"/>
              <a:t>select</a:t>
            </a:r>
            <a:r>
              <a:rPr lang="en-US" altLang="ko-KR" dirty="0"/>
              <a:t> salary </a:t>
            </a: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 = 'Biology');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304885"/>
              </p:ext>
            </p:extLst>
          </p:nvPr>
        </p:nvGraphicFramePr>
        <p:xfrm>
          <a:off x="1277120" y="4262528"/>
          <a:ext cx="2502792" cy="226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Image" r:id="rId3" imgW="8342640" imgH="7542720" progId="Photoshop.Image.13">
                  <p:embed/>
                </p:oleObj>
              </mc:Choice>
              <mc:Fallback>
                <p:oleObj name="Image" r:id="rId3" imgW="8342640" imgH="7542720" progId="Photoshop.Image.13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7120" y="4262528"/>
                        <a:ext cx="2502792" cy="2262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실행 단추: 정보 6">
            <a:hlinkClick r:id="rId5" action="ppaction://hlinksldjump" highlightClick="1"/>
          </p:cNvPr>
          <p:cNvSpPr/>
          <p:nvPr/>
        </p:nvSpPr>
        <p:spPr>
          <a:xfrm>
            <a:off x="3389392" y="3303272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76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 of "exists" clause</a:t>
            </a:r>
          </a:p>
          <a:p>
            <a:pPr lvl="1"/>
            <a:r>
              <a:rPr lang="en-US" altLang="ko-KR" dirty="0"/>
              <a:t>Yet another way of specifying the query "Find all courses taught in both the Fall 2009 semester and in the Spring 2010 semester"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course_id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section </a:t>
            </a:r>
            <a:r>
              <a:rPr lang="en-US" altLang="ko-KR" b="1" dirty="0"/>
              <a:t>as</a:t>
            </a:r>
            <a:r>
              <a:rPr lang="en-US" altLang="ko-KR" dirty="0"/>
              <a:t> S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semester = 'Fall' </a:t>
            </a:r>
            <a:r>
              <a:rPr lang="en-US" altLang="ko-KR" b="1" dirty="0"/>
              <a:t>and</a:t>
            </a:r>
            <a:r>
              <a:rPr lang="en-US" altLang="ko-KR" dirty="0"/>
              <a:t> year = 2009 </a:t>
            </a:r>
            <a:r>
              <a:rPr lang="en-US" altLang="ko-KR" b="1" dirty="0"/>
              <a:t>and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/>
              <a:t>exists</a:t>
            </a:r>
            <a:r>
              <a:rPr lang="en-US" altLang="ko-KR" dirty="0"/>
              <a:t> (</a:t>
            </a:r>
            <a:r>
              <a:rPr lang="en-US" altLang="ko-KR" b="1" dirty="0"/>
              <a:t>select</a:t>
            </a:r>
            <a:r>
              <a:rPr lang="en-US" altLang="ko-KR" dirty="0"/>
              <a:t> *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from</a:t>
            </a:r>
            <a:r>
              <a:rPr lang="en-US" altLang="ko-KR" dirty="0"/>
              <a:t> section </a:t>
            </a:r>
            <a:r>
              <a:rPr lang="en-US" altLang="ko-KR" b="1" dirty="0"/>
              <a:t>as</a:t>
            </a:r>
            <a:r>
              <a:rPr lang="en-US" altLang="ko-KR" dirty="0"/>
              <a:t> T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where</a:t>
            </a:r>
            <a:r>
              <a:rPr lang="en-US" altLang="ko-KR" dirty="0"/>
              <a:t> semester = 'Spring' </a:t>
            </a:r>
            <a:r>
              <a:rPr lang="en-US" altLang="ko-KR" b="1" dirty="0"/>
              <a:t>and</a:t>
            </a:r>
            <a:r>
              <a:rPr lang="en-US" altLang="ko-KR" dirty="0"/>
              <a:t> year= 2010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b="1" dirty="0"/>
              <a:t>and</a:t>
            </a:r>
            <a:r>
              <a:rPr lang="en-US" altLang="ko-KR" dirty="0"/>
              <a:t> </a:t>
            </a:r>
            <a:r>
              <a:rPr lang="en-US" altLang="ko-KR" dirty="0" err="1"/>
              <a:t>S.course_id</a:t>
            </a:r>
            <a:r>
              <a:rPr lang="en-US" altLang="ko-KR" dirty="0"/>
              <a:t> = </a:t>
            </a:r>
            <a:r>
              <a:rPr lang="en-US" altLang="ko-KR" dirty="0" err="1"/>
              <a:t>T.course_id</a:t>
            </a:r>
            <a:r>
              <a:rPr lang="en-US" altLang="ko-KR" dirty="0"/>
              <a:t>);</a:t>
            </a:r>
          </a:p>
          <a:p>
            <a:pPr lvl="2"/>
            <a:r>
              <a:rPr lang="en-US" altLang="ko-KR" dirty="0"/>
              <a:t>Correlation name: variable S in the outer query</a:t>
            </a:r>
          </a:p>
          <a:p>
            <a:pPr lvl="2"/>
            <a:r>
              <a:rPr lang="en-US" altLang="ko-KR" dirty="0"/>
              <a:t>Correlated subquery: the inner query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실행 단추: 정보 4">
            <a:hlinkClick r:id="rId2" action="ppaction://hlinksldjump" highlightClick="1"/>
          </p:cNvPr>
          <p:cNvSpPr/>
          <p:nvPr/>
        </p:nvSpPr>
        <p:spPr>
          <a:xfrm>
            <a:off x="3563888" y="3662168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정보 5">
            <a:hlinkClick r:id="rId2" action="ppaction://hlinksldjump" highlightClick="1"/>
          </p:cNvPr>
          <p:cNvSpPr/>
          <p:nvPr/>
        </p:nvSpPr>
        <p:spPr>
          <a:xfrm>
            <a:off x="5166352" y="4587224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6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University database </a:t>
            </a:r>
            <a:r>
              <a:rPr lang="en-US" altLang="ko-KR" i="1" dirty="0"/>
              <a:t>cont’d</a:t>
            </a:r>
            <a:endParaRPr lang="ko-KR" altLang="en-US" i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799364"/>
              </p:ext>
            </p:extLst>
          </p:nvPr>
        </p:nvGraphicFramePr>
        <p:xfrm>
          <a:off x="899592" y="2132856"/>
          <a:ext cx="4354236" cy="268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Image" r:id="rId3" imgW="14514120" imgH="8939520" progId="Photoshop.Image.13">
                  <p:embed/>
                </p:oleObj>
              </mc:Choice>
              <mc:Fallback>
                <p:oleObj name="Image" r:id="rId3" imgW="14514120" imgH="8939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132856"/>
                        <a:ext cx="4354236" cy="268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885035"/>
              </p:ext>
            </p:extLst>
          </p:nvPr>
        </p:nvGraphicFramePr>
        <p:xfrm>
          <a:off x="5458836" y="3839708"/>
          <a:ext cx="2666628" cy="268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Image" r:id="rId5" imgW="8888760" imgH="8952120" progId="Photoshop.Image.13">
                  <p:embed/>
                </p:oleObj>
              </mc:Choice>
              <mc:Fallback>
                <p:oleObj name="Image" r:id="rId5" imgW="8888760" imgH="8952120" progId="Photoshop.Image.13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8836" y="3839708"/>
                        <a:ext cx="2666628" cy="2685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219910"/>
              </p:ext>
            </p:extLst>
          </p:nvPr>
        </p:nvGraphicFramePr>
        <p:xfrm>
          <a:off x="5458836" y="2132856"/>
          <a:ext cx="1489428" cy="1554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Image" r:id="rId7" imgW="4964760" imgH="5180760" progId="Photoshop.Image.13">
                  <p:embed/>
                </p:oleObj>
              </mc:Choice>
              <mc:Fallback>
                <p:oleObj name="Image" r:id="rId7" imgW="4964760" imgH="5180760" progId="Photoshop.Image.13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8836" y="2132856"/>
                        <a:ext cx="1489428" cy="1554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실행 단추: 돌아가기 4">
            <a:hlinkClick r:id="" action="ppaction://hlinkshowjump?jump=lastslideviewed" highlightClick="1"/>
          </p:cNvPr>
          <p:cNvSpPr/>
          <p:nvPr/>
        </p:nvSpPr>
        <p:spPr>
          <a:xfrm rot="16200000">
            <a:off x="4896064" y="1746832"/>
            <a:ext cx="252000" cy="252000"/>
          </a:xfrm>
          <a:prstGeom prst="actionButtonRetur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76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 of "not exists" clause</a:t>
            </a:r>
          </a:p>
          <a:p>
            <a:pPr lvl="1"/>
            <a:r>
              <a:rPr lang="en-US" altLang="ko-KR" dirty="0"/>
              <a:t>Find all students who have taken all courses offered in the Biology department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b="1" dirty="0"/>
              <a:t>distinct</a:t>
            </a:r>
            <a:r>
              <a:rPr lang="en-US" altLang="ko-KR" dirty="0"/>
              <a:t> S.ID, S.name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student </a:t>
            </a:r>
            <a:r>
              <a:rPr lang="en-US" altLang="ko-KR" b="1" dirty="0"/>
              <a:t>as</a:t>
            </a:r>
            <a:r>
              <a:rPr lang="en-US" altLang="ko-KR" dirty="0"/>
              <a:t> S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b="1" dirty="0"/>
              <a:t>not exists </a:t>
            </a:r>
            <a:r>
              <a:rPr lang="en-US" altLang="ko-KR" dirty="0"/>
              <a:t>((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course_id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course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 = 'Biology')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except</a:t>
            </a:r>
            <a:br>
              <a:rPr lang="en-US" altLang="ko-KR" dirty="0"/>
            </a:br>
            <a:r>
              <a:rPr lang="en-US" altLang="ko-KR" dirty="0"/>
              <a:t>		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T.course_id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takes </a:t>
            </a:r>
            <a:r>
              <a:rPr lang="en-US" altLang="ko-KR" b="1" dirty="0"/>
              <a:t>as</a:t>
            </a:r>
            <a:r>
              <a:rPr lang="en-US" altLang="ko-KR" dirty="0"/>
              <a:t> T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where</a:t>
            </a:r>
            <a:r>
              <a:rPr lang="en-US" altLang="ko-KR" dirty="0"/>
              <a:t> S.ID = T.ID));</a:t>
            </a:r>
          </a:p>
          <a:p>
            <a:pPr lvl="2"/>
            <a:r>
              <a:rPr lang="en-US" altLang="ko-KR" dirty="0"/>
              <a:t>First nested query lists all courses offered in Biology</a:t>
            </a:r>
          </a:p>
          <a:p>
            <a:pPr lvl="2"/>
            <a:r>
              <a:rPr lang="en-US" altLang="ko-KR" dirty="0"/>
              <a:t>Second nested query lists all courses a particular student took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실행 단추: 정보 4">
            <a:hlinkClick r:id="rId2" action="ppaction://hlinksldjump" highlightClick="1"/>
          </p:cNvPr>
          <p:cNvSpPr/>
          <p:nvPr/>
        </p:nvSpPr>
        <p:spPr>
          <a:xfrm>
            <a:off x="3617608" y="3303272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정보 5">
            <a:hlinkClick r:id="rId2" action="ppaction://hlinksldjump" highlightClick="1"/>
          </p:cNvPr>
          <p:cNvSpPr/>
          <p:nvPr/>
        </p:nvSpPr>
        <p:spPr>
          <a:xfrm>
            <a:off x="6966552" y="4527408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정보 6">
            <a:hlinkClick r:id="rId3" action="ppaction://hlinksldjump" highlightClick="1"/>
          </p:cNvPr>
          <p:cNvSpPr/>
          <p:nvPr/>
        </p:nvSpPr>
        <p:spPr>
          <a:xfrm>
            <a:off x="6790308" y="3614544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74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 for absence of duplicate tuples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unique</a:t>
            </a:r>
            <a:r>
              <a:rPr lang="en-US" altLang="ko-KR" dirty="0"/>
              <a:t> construct tests whether a subquery has any duplicate tuples in its result</a:t>
            </a:r>
          </a:p>
          <a:p>
            <a:pPr lvl="2"/>
            <a:r>
              <a:rPr lang="en-US" altLang="ko-KR" dirty="0"/>
              <a:t>Evaluates to "true" if a given subquery contains no duplicates</a:t>
            </a:r>
          </a:p>
          <a:p>
            <a:pPr lvl="1"/>
            <a:r>
              <a:rPr lang="en-US" altLang="ko-KR" dirty="0"/>
              <a:t>Find all courses that were offered at most once in 2009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T.course_id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course </a:t>
            </a:r>
            <a:r>
              <a:rPr lang="en-US" altLang="ko-KR" b="1" dirty="0"/>
              <a:t>as</a:t>
            </a:r>
            <a:r>
              <a:rPr lang="en-US" altLang="ko-KR" dirty="0"/>
              <a:t> T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b="1" dirty="0"/>
              <a:t>unique</a:t>
            </a:r>
            <a:r>
              <a:rPr lang="en-US" altLang="ko-KR" dirty="0"/>
              <a:t> 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R.course_id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from</a:t>
            </a:r>
            <a:r>
              <a:rPr lang="en-US" altLang="ko-KR" dirty="0"/>
              <a:t> section </a:t>
            </a:r>
            <a:r>
              <a:rPr lang="en-US" altLang="ko-KR" b="1" dirty="0"/>
              <a:t>as</a:t>
            </a:r>
            <a:r>
              <a:rPr lang="en-US" altLang="ko-KR" dirty="0"/>
              <a:t> R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T.course_id</a:t>
            </a:r>
            <a:r>
              <a:rPr lang="en-US" altLang="ko-KR" dirty="0"/>
              <a:t>= </a:t>
            </a:r>
            <a:r>
              <a:rPr lang="en-US" altLang="ko-KR" dirty="0" err="1"/>
              <a:t>R.course_id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b="1" dirty="0"/>
              <a:t>and</a:t>
            </a:r>
            <a:r>
              <a:rPr lang="en-US" altLang="ko-KR" dirty="0"/>
              <a:t> </a:t>
            </a:r>
            <a:r>
              <a:rPr lang="en-US" altLang="ko-KR" dirty="0" err="1"/>
              <a:t>R.year</a:t>
            </a:r>
            <a:r>
              <a:rPr lang="en-US" altLang="ko-KR" dirty="0"/>
              <a:t> = 2009);</a:t>
            </a:r>
          </a:p>
          <a:p>
            <a:pPr lvl="2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실행 단추: 정보 4">
            <a:hlinkClick r:id="rId2" action="ppaction://hlinksldjump" highlightClick="1"/>
          </p:cNvPr>
          <p:cNvSpPr/>
          <p:nvPr/>
        </p:nvSpPr>
        <p:spPr>
          <a:xfrm>
            <a:off x="3491880" y="4112504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정보 5">
            <a:hlinkClick r:id="rId3" action="ppaction://hlinksldjump" highlightClick="1"/>
          </p:cNvPr>
          <p:cNvSpPr/>
          <p:nvPr/>
        </p:nvSpPr>
        <p:spPr>
          <a:xfrm>
            <a:off x="5172448" y="4719048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27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Subqueries in the </a:t>
            </a:r>
            <a:r>
              <a:rPr lang="en-US" altLang="ko-KR" b="1" dirty="0"/>
              <a:t>from</a:t>
            </a:r>
            <a:r>
              <a:rPr lang="en-US" altLang="ko-KR" dirty="0"/>
              <a:t> clause</a:t>
            </a:r>
          </a:p>
          <a:p>
            <a:pPr lvl="1"/>
            <a:r>
              <a:rPr lang="en-US" altLang="ko-KR" dirty="0"/>
              <a:t>SQL allows a subquery expression to be used in the </a:t>
            </a:r>
            <a:r>
              <a:rPr lang="en-US" altLang="ko-KR" b="1" dirty="0"/>
              <a:t>from</a:t>
            </a:r>
            <a:r>
              <a:rPr lang="en-US" altLang="ko-KR" dirty="0"/>
              <a:t> clause</a:t>
            </a:r>
          </a:p>
          <a:p>
            <a:pPr lvl="1"/>
            <a:r>
              <a:rPr lang="en-US" altLang="ko-KR" dirty="0"/>
              <a:t>E.g., Find the average instructors' salaries of those departments where the average salary is greater than $42,000.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, </a:t>
            </a:r>
            <a:r>
              <a:rPr lang="en-US" altLang="ko-KR" dirty="0" err="1"/>
              <a:t>avg_salary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, </a:t>
            </a:r>
            <a:r>
              <a:rPr lang="en-US" altLang="ko-KR" b="1" dirty="0" err="1"/>
              <a:t>avg</a:t>
            </a:r>
            <a:r>
              <a:rPr lang="en-US" altLang="ko-KR" dirty="0"/>
              <a:t> (salary)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en-US" altLang="ko-KR" dirty="0" err="1"/>
              <a:t>avg_salary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/>
              <a:t>group by </a:t>
            </a:r>
            <a:r>
              <a:rPr lang="en-US" altLang="ko-KR" dirty="0" err="1"/>
              <a:t>dept_name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avg_salary</a:t>
            </a:r>
            <a:r>
              <a:rPr lang="en-US" altLang="ko-KR" dirty="0"/>
              <a:t> &gt; 42000;</a:t>
            </a:r>
          </a:p>
          <a:p>
            <a:pPr lvl="2"/>
            <a:r>
              <a:rPr lang="en-US" altLang="ko-KR" dirty="0"/>
              <a:t>Note that we do not need to use the having clause</a:t>
            </a:r>
          </a:p>
          <a:p>
            <a:pPr lvl="1"/>
            <a:r>
              <a:rPr lang="en-US" altLang="ko-KR" dirty="0"/>
              <a:t>Another way to write above query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, </a:t>
            </a:r>
            <a:r>
              <a:rPr lang="en-US" altLang="ko-KR" dirty="0" err="1"/>
              <a:t>avg_salary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, </a:t>
            </a:r>
            <a:r>
              <a:rPr lang="en-US" altLang="ko-KR" b="1" dirty="0" err="1"/>
              <a:t>avg</a:t>
            </a:r>
            <a:r>
              <a:rPr lang="en-US" altLang="ko-KR" dirty="0"/>
              <a:t> (salary)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/>
              <a:t>group by </a:t>
            </a:r>
            <a:r>
              <a:rPr lang="en-US" altLang="ko-KR" dirty="0" err="1"/>
              <a:t>dept_name</a:t>
            </a:r>
            <a:r>
              <a:rPr lang="en-US" altLang="ko-KR" dirty="0"/>
              <a:t>)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en-US" altLang="ko-KR" dirty="0" err="1"/>
              <a:t>dept_avg</a:t>
            </a:r>
            <a:r>
              <a:rPr lang="en-US" altLang="ko-KR" dirty="0"/>
              <a:t> (</a:t>
            </a:r>
            <a:r>
              <a:rPr lang="en-US" altLang="ko-KR" dirty="0" err="1"/>
              <a:t>dept_name</a:t>
            </a:r>
            <a:r>
              <a:rPr lang="en-US" altLang="ko-KR" dirty="0"/>
              <a:t>, </a:t>
            </a:r>
            <a:r>
              <a:rPr lang="en-US" altLang="ko-KR" dirty="0" err="1"/>
              <a:t>avg_salary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avg_salary</a:t>
            </a:r>
            <a:r>
              <a:rPr lang="en-US" altLang="ko-KR" dirty="0"/>
              <a:t> &gt; 42000;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실행 단추: 정보 4">
            <a:hlinkClick r:id="rId2" action="ppaction://hlinksldjump" highlightClick="1"/>
          </p:cNvPr>
          <p:cNvSpPr/>
          <p:nvPr/>
        </p:nvSpPr>
        <p:spPr>
          <a:xfrm>
            <a:off x="3977648" y="3645024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정보 5">
            <a:hlinkClick r:id="rId2" action="ppaction://hlinksldjump" highlightClick="1"/>
          </p:cNvPr>
          <p:cNvSpPr/>
          <p:nvPr/>
        </p:nvSpPr>
        <p:spPr>
          <a:xfrm>
            <a:off x="3977648" y="5689848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96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Scalar subquery</a:t>
            </a:r>
          </a:p>
          <a:p>
            <a:pPr lvl="1"/>
            <a:r>
              <a:rPr lang="en-US" altLang="ko-KR" dirty="0"/>
              <a:t>Scalar subquery is one which is used where a single value is expected</a:t>
            </a:r>
          </a:p>
          <a:p>
            <a:pPr lvl="1"/>
            <a:r>
              <a:rPr lang="en-US" altLang="ko-KR" dirty="0"/>
              <a:t>E.g., List all departments along with the number of instructors in each department</a:t>
            </a:r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b="1" dirty="0"/>
              <a:t>count</a:t>
            </a:r>
            <a:r>
              <a:rPr lang="en-US" altLang="ko-KR" dirty="0"/>
              <a:t>(*) </a:t>
            </a:r>
            <a:r>
              <a:rPr lang="en-US" altLang="ko-KR" b="1" dirty="0"/>
              <a:t>from</a:t>
            </a:r>
            <a:r>
              <a:rPr lang="en-US" altLang="ko-KR" dirty="0"/>
              <a:t> instructor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department.dept_name</a:t>
            </a:r>
            <a:r>
              <a:rPr lang="en-US" altLang="ko-KR" dirty="0"/>
              <a:t> = </a:t>
            </a:r>
            <a:r>
              <a:rPr lang="en-US" altLang="ko-KR" dirty="0" err="1"/>
              <a:t>instructor.dept_name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en-US" altLang="ko-KR" dirty="0" err="1"/>
              <a:t>num_instructors</a:t>
            </a:r>
            <a:br>
              <a:rPr lang="en-US" altLang="ko-KR" dirty="0"/>
            </a:br>
            <a:r>
              <a:rPr lang="en-US" altLang="ko-KR" b="1" dirty="0"/>
              <a:t>from</a:t>
            </a:r>
            <a:r>
              <a:rPr lang="en-US" altLang="ko-KR" dirty="0"/>
              <a:t> department;</a:t>
            </a:r>
          </a:p>
          <a:p>
            <a:pPr lvl="1"/>
            <a:r>
              <a:rPr lang="en-US" altLang="ko-KR" dirty="0"/>
              <a:t>Runtime error if subquery returns more than one result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실행 단추: 정보 4">
            <a:hlinkClick r:id="rId2" action="ppaction://hlinksldjump" highlightClick="1"/>
          </p:cNvPr>
          <p:cNvSpPr/>
          <p:nvPr/>
        </p:nvSpPr>
        <p:spPr>
          <a:xfrm>
            <a:off x="5790040" y="4118600"/>
            <a:ext cx="216024" cy="216024"/>
          </a:xfrm>
          <a:prstGeom prst="actionButtonInformat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9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Deletion</a:t>
            </a:r>
          </a:p>
          <a:p>
            <a:pPr lvl="1"/>
            <a:r>
              <a:rPr lang="en-US" altLang="ko-KR" dirty="0"/>
              <a:t>Delete all instructors</a:t>
            </a:r>
          </a:p>
          <a:p>
            <a:pPr lvl="2"/>
            <a:r>
              <a:rPr lang="en-US" altLang="ko-KR" b="1" dirty="0"/>
              <a:t>delete from </a:t>
            </a:r>
            <a:r>
              <a:rPr lang="en-US" altLang="ko-KR" dirty="0"/>
              <a:t>instructor;</a:t>
            </a:r>
          </a:p>
          <a:p>
            <a:pPr lvl="1"/>
            <a:r>
              <a:rPr lang="en-US" altLang="ko-KR" dirty="0"/>
              <a:t>Delete all instructors from the Finance department</a:t>
            </a:r>
          </a:p>
          <a:p>
            <a:pPr lvl="2"/>
            <a:r>
              <a:rPr lang="en-US" altLang="ko-KR" b="1" dirty="0"/>
              <a:t>delete from </a:t>
            </a:r>
            <a:r>
              <a:rPr lang="en-US" altLang="ko-KR" dirty="0"/>
              <a:t>instructor</a:t>
            </a:r>
            <a:br>
              <a:rPr lang="en-US" altLang="ko-KR" dirty="0"/>
            </a:br>
            <a:r>
              <a:rPr lang="en-US" altLang="ko-KR" b="1" dirty="0"/>
              <a:t>where </a:t>
            </a:r>
            <a:r>
              <a:rPr lang="en-US" altLang="ko-KR" dirty="0" err="1"/>
              <a:t>dept_name</a:t>
            </a:r>
            <a:r>
              <a:rPr lang="en-US" altLang="ko-KR" dirty="0"/>
              <a:t>= 'Finance';</a:t>
            </a:r>
          </a:p>
          <a:p>
            <a:pPr lvl="1"/>
            <a:r>
              <a:rPr lang="en-US" altLang="ko-KR" dirty="0"/>
              <a:t>Delete all instructors associated with a department located in the Watson building</a:t>
            </a:r>
          </a:p>
          <a:p>
            <a:pPr lvl="2"/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r>
              <a:rPr lang="en-US" altLang="ko-KR" dirty="0"/>
              <a:t> </a:t>
            </a:r>
            <a:r>
              <a:rPr lang="en-US" altLang="ko-KR" b="1" dirty="0"/>
              <a:t>in</a:t>
            </a:r>
            <a:r>
              <a:rPr lang="en-US" altLang="ko-KR" dirty="0"/>
              <a:t> (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dept_name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b="1" dirty="0"/>
              <a:t>from</a:t>
            </a:r>
            <a:r>
              <a:rPr lang="en-US" altLang="ko-KR" dirty="0"/>
              <a:t> department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b="1" dirty="0"/>
              <a:t>where</a:t>
            </a:r>
            <a:r>
              <a:rPr lang="en-US" altLang="ko-KR" dirty="0"/>
              <a:t> building = 'Watson');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Modification of the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372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Insertion</a:t>
            </a:r>
          </a:p>
          <a:p>
            <a:pPr lvl="1"/>
            <a:r>
              <a:rPr lang="en-US" altLang="ko-KR" dirty="0"/>
              <a:t>Add a new tuple to course</a:t>
            </a:r>
          </a:p>
          <a:p>
            <a:pPr lvl="2"/>
            <a:r>
              <a:rPr lang="en-US" altLang="ko-KR" b="1" dirty="0"/>
              <a:t>insert into </a:t>
            </a:r>
            <a:r>
              <a:rPr lang="en-US" altLang="ko-KR" dirty="0"/>
              <a:t>course</a:t>
            </a:r>
            <a:br>
              <a:rPr lang="en-US" altLang="ko-KR" dirty="0"/>
            </a:br>
            <a:r>
              <a:rPr lang="en-US" altLang="ko-KR" b="1" dirty="0"/>
              <a:t>values</a:t>
            </a:r>
            <a:r>
              <a:rPr lang="en-US" altLang="ko-KR" dirty="0"/>
              <a:t> ('CS-437', 'Database Systems', 'Comp. Sci.', 4);</a:t>
            </a:r>
          </a:p>
          <a:p>
            <a:pPr lvl="2"/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course (</a:t>
            </a:r>
            <a:r>
              <a:rPr lang="en-US" altLang="ko-KR" dirty="0" err="1"/>
              <a:t>course_id</a:t>
            </a:r>
            <a:r>
              <a:rPr lang="en-US" altLang="ko-KR" dirty="0"/>
              <a:t>, title, </a:t>
            </a:r>
            <a:r>
              <a:rPr lang="en-US" altLang="ko-KR" dirty="0" err="1"/>
              <a:t>dept_name</a:t>
            </a:r>
            <a:r>
              <a:rPr lang="en-US" altLang="ko-KR" dirty="0"/>
              <a:t>, credits)</a:t>
            </a:r>
            <a:br>
              <a:rPr lang="en-US" altLang="ko-KR" dirty="0"/>
            </a:br>
            <a:r>
              <a:rPr lang="en-US" altLang="ko-KR" b="1" dirty="0"/>
              <a:t>values</a:t>
            </a:r>
            <a:r>
              <a:rPr lang="en-US" altLang="ko-KR" dirty="0"/>
              <a:t> ('CS-437', 'Database Systems', 'Comp. Sci.', 4);</a:t>
            </a:r>
          </a:p>
          <a:p>
            <a:pPr lvl="1"/>
            <a:r>
              <a:rPr lang="en-US" altLang="ko-KR" dirty="0"/>
              <a:t>Add a new tuple to student with </a:t>
            </a:r>
            <a:r>
              <a:rPr lang="en-US" altLang="ko-KR" dirty="0" err="1"/>
              <a:t>tot_creds</a:t>
            </a:r>
            <a:r>
              <a:rPr lang="en-US" altLang="ko-KR" dirty="0"/>
              <a:t> set to null</a:t>
            </a:r>
          </a:p>
          <a:p>
            <a:pPr lvl="2"/>
            <a:r>
              <a:rPr lang="en-US" altLang="ko-KR" b="1" dirty="0"/>
              <a:t>insert into </a:t>
            </a:r>
            <a:r>
              <a:rPr lang="en-US" altLang="ko-KR" dirty="0"/>
              <a:t>student</a:t>
            </a:r>
            <a:br>
              <a:rPr lang="en-US" altLang="ko-KR" dirty="0"/>
            </a:br>
            <a:r>
              <a:rPr lang="en-US" altLang="ko-KR" b="1" dirty="0"/>
              <a:t>values</a:t>
            </a:r>
            <a:r>
              <a:rPr lang="en-US" altLang="ko-KR" dirty="0"/>
              <a:t> ('3003', 'Green', 'Finance', null);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43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Insertion </a:t>
            </a:r>
            <a:r>
              <a:rPr lang="en-US" altLang="ko-KR" i="1" dirty="0"/>
              <a:t>cont’d</a:t>
            </a:r>
          </a:p>
          <a:p>
            <a:pPr lvl="1"/>
            <a:r>
              <a:rPr lang="en-US" altLang="ko-KR" dirty="0"/>
              <a:t>Add all instructors to the student relation with </a:t>
            </a:r>
            <a:r>
              <a:rPr lang="en-US" altLang="ko-KR" dirty="0" err="1"/>
              <a:t>tot_creds</a:t>
            </a:r>
            <a:r>
              <a:rPr lang="en-US" altLang="ko-KR" dirty="0"/>
              <a:t> set to 0</a:t>
            </a:r>
          </a:p>
          <a:p>
            <a:pPr lvl="2"/>
            <a:r>
              <a:rPr lang="en-US" altLang="ko-KR" b="1" dirty="0"/>
              <a:t>insert into </a:t>
            </a:r>
            <a:r>
              <a:rPr lang="en-US" altLang="ko-KR" dirty="0"/>
              <a:t>student</a:t>
            </a:r>
            <a:br>
              <a:rPr lang="en-US" altLang="ko-KR" dirty="0"/>
            </a:br>
            <a:r>
              <a:rPr lang="en-US" altLang="ko-KR" b="1" dirty="0"/>
              <a:t>select </a:t>
            </a:r>
            <a:r>
              <a:rPr lang="en-US" altLang="ko-KR" dirty="0"/>
              <a:t>ID, name, </a:t>
            </a:r>
            <a:r>
              <a:rPr lang="en-US" altLang="ko-KR" dirty="0" err="1"/>
              <a:t>dept_name</a:t>
            </a:r>
            <a:r>
              <a:rPr lang="en-US" altLang="ko-KR" dirty="0"/>
              <a:t>, 0 </a:t>
            </a:r>
            <a:r>
              <a:rPr lang="en-US" altLang="ko-KR" b="1" dirty="0"/>
              <a:t>from </a:t>
            </a:r>
            <a:r>
              <a:rPr lang="en-US" altLang="ko-KR" dirty="0"/>
              <a:t>instructor;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b="1" dirty="0"/>
              <a:t>select</a:t>
            </a:r>
            <a:r>
              <a:rPr lang="en-US" altLang="ko-KR" dirty="0"/>
              <a:t> statement is evaluated fully before any of its results are inserted into the relation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863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Updates</a:t>
            </a:r>
          </a:p>
          <a:p>
            <a:pPr lvl="1"/>
            <a:r>
              <a:rPr lang="en-US" altLang="ko-KR" dirty="0"/>
              <a:t>Increase salaries of instructors whose salary is over $100,000 by 3%</a:t>
            </a:r>
          </a:p>
          <a:p>
            <a:pPr lvl="1"/>
            <a:r>
              <a:rPr lang="en-US" altLang="ko-KR" b="1" dirty="0"/>
              <a:t>update</a:t>
            </a:r>
            <a:r>
              <a:rPr lang="en-US" altLang="ko-KR" dirty="0"/>
              <a:t> instructor</a:t>
            </a:r>
            <a:br>
              <a:rPr lang="en-US" altLang="ko-KR" dirty="0"/>
            </a:br>
            <a:r>
              <a:rPr lang="en-US" altLang="ko-KR" b="1" dirty="0"/>
              <a:t>set</a:t>
            </a:r>
            <a:r>
              <a:rPr lang="en-US" altLang="ko-KR" dirty="0"/>
              <a:t> salary = salary * 1.03</a:t>
            </a:r>
            <a:br>
              <a:rPr lang="en-US" altLang="ko-KR" dirty="0"/>
            </a:br>
            <a:r>
              <a:rPr lang="en-US" altLang="ko-KR" b="1" dirty="0"/>
              <a:t>where</a:t>
            </a:r>
            <a:r>
              <a:rPr lang="en-US" altLang="ko-KR" dirty="0"/>
              <a:t> salary &gt; 100000;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37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 Practice Exercises (p.105):</a:t>
            </a:r>
          </a:p>
          <a:p>
            <a:pPr lvl="1"/>
            <a:r>
              <a:rPr lang="en-US" altLang="ko-KR" dirty="0"/>
              <a:t>3.1, 3.3, 3.9, 3.10</a:t>
            </a:r>
          </a:p>
          <a:p>
            <a:r>
              <a:rPr lang="en-US" altLang="ko-KR" dirty="0"/>
              <a:t>Do Exercises (p.108):</a:t>
            </a:r>
          </a:p>
          <a:p>
            <a:pPr lvl="1"/>
            <a:r>
              <a:rPr lang="en-US" altLang="ko-KR" dirty="0"/>
              <a:t>3.11, 3.12, 3.15, 3.16, 3.17</a:t>
            </a:r>
          </a:p>
          <a:p>
            <a:r>
              <a:rPr lang="en-US" altLang="ko-KR" dirty="0"/>
              <a:t>Due: one day before next class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23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University database </a:t>
            </a:r>
            <a:r>
              <a:rPr lang="en-US" altLang="ko-KR" i="1" dirty="0"/>
              <a:t>cont’d</a:t>
            </a:r>
            <a:endParaRPr lang="ko-KR" altLang="en-US" i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869101"/>
              </p:ext>
            </p:extLst>
          </p:nvPr>
        </p:nvGraphicFramePr>
        <p:xfrm>
          <a:off x="3555556" y="2132856"/>
          <a:ext cx="3104676" cy="365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Image" r:id="rId3" imgW="10348920" imgH="12190320" progId="Photoshop.Image.13">
                  <p:embed/>
                </p:oleObj>
              </mc:Choice>
              <mc:Fallback>
                <p:oleObj name="Image" r:id="rId3" imgW="10348920" imgH="1219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5556" y="2132856"/>
                        <a:ext cx="3104676" cy="365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937024"/>
              </p:ext>
            </p:extLst>
          </p:nvPr>
        </p:nvGraphicFramePr>
        <p:xfrm>
          <a:off x="899592" y="2132856"/>
          <a:ext cx="2479896" cy="240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Image" r:id="rId5" imgW="8266320" imgH="8012520" progId="Photoshop.Image.13">
                  <p:embed/>
                </p:oleObj>
              </mc:Choice>
              <mc:Fallback>
                <p:oleObj name="Image" r:id="rId5" imgW="8266320" imgH="8012520" progId="Photoshop.Image.13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2132856"/>
                        <a:ext cx="2479896" cy="2403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실행 단추: 돌아가기 7">
            <a:hlinkClick r:id="" action="ppaction://hlinkshowjump?jump=lastslideviewed" highlightClick="1"/>
          </p:cNvPr>
          <p:cNvSpPr/>
          <p:nvPr/>
        </p:nvSpPr>
        <p:spPr>
          <a:xfrm rot="16200000">
            <a:off x="4896064" y="1746832"/>
            <a:ext cx="252000" cy="252000"/>
          </a:xfrm>
          <a:prstGeom prst="actionButtonRetur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2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/>
          <a:lstStyle/>
          <a:p>
            <a:r>
              <a:rPr lang="en-US" altLang="ko-KR" dirty="0"/>
              <a:t>MySQL</a:t>
            </a:r>
          </a:p>
          <a:p>
            <a:pPr lvl="1"/>
            <a:r>
              <a:rPr lang="en-US" altLang="ko-KR" dirty="0"/>
              <a:t>A free open-source database management system (DBMS)</a:t>
            </a:r>
          </a:p>
          <a:p>
            <a:pPr lvl="2"/>
            <a:r>
              <a:rPr lang="en-US" altLang="ko-KR" dirty="0"/>
              <a:t>Pronounced "My S-Q-L" or "My Sequel"</a:t>
            </a:r>
          </a:p>
          <a:p>
            <a:pPr lvl="1"/>
            <a:r>
              <a:rPr lang="en-US" altLang="ko-KR" dirty="0"/>
              <a:t>A popular choice as the database system for use with web applications (a component of LAMP)</a:t>
            </a:r>
          </a:p>
          <a:p>
            <a:pPr lvl="1"/>
            <a:r>
              <a:rPr lang="en-US" altLang="ko-KR" dirty="0"/>
              <a:t>Widely used in various web sites</a:t>
            </a:r>
          </a:p>
          <a:p>
            <a:pPr lvl="2"/>
            <a:r>
              <a:rPr lang="en-US" altLang="ko-KR" dirty="0"/>
              <a:t>Facebook, Google, Wikipedia, Twitter, Flickr, and YouTube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endParaRPr lang="ko-KR" altLang="en-US" dirty="0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106692" y="4602187"/>
            <a:ext cx="4930775" cy="1635125"/>
            <a:chOff x="1544" y="3090"/>
            <a:chExt cx="3106" cy="1030"/>
          </a:xfrm>
        </p:grpSpPr>
        <p:pic>
          <p:nvPicPr>
            <p:cNvPr id="8" name="Picture 5" descr="Image:MySQL 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" y="3296"/>
              <a:ext cx="1200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MySQL_Conference_2005_Birthday_Cak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" y="3090"/>
              <a:ext cx="1566" cy="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526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 usage</a:t>
            </a:r>
          </a:p>
          <a:p>
            <a:pPr lvl="1"/>
            <a:r>
              <a:rPr lang="en-US" altLang="ko-KR" dirty="0"/>
              <a:t>Ranked second after Oracle; first among open source databases (as of Sept. 2019)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8055" y="6381328"/>
            <a:ext cx="305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http://db-engines.com/en/ranking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04" y="2999628"/>
            <a:ext cx="6241391" cy="32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/>
          <a:lstStyle/>
          <a:p>
            <a:r>
              <a:rPr lang="en-US" altLang="ko-KR" dirty="0"/>
              <a:t>MySQL database hierarchy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2201942" y="2210519"/>
          <a:ext cx="47402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Visio" r:id="rId3" imgW="5096868" imgH="4640490" progId="Visio.Drawing.11">
                  <p:embed/>
                </p:oleObj>
              </mc:Choice>
              <mc:Fallback>
                <p:oleObj name="Visio" r:id="rId3" imgW="5096868" imgH="4640490" progId="Visio.Drawing.11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42" y="2210519"/>
                        <a:ext cx="47402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38107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2028</TotalTime>
  <Words>2139</Words>
  <Application>Microsoft Macintosh PowerPoint</Application>
  <PresentationFormat>화면 슬라이드 쇼(4:3)</PresentationFormat>
  <Paragraphs>418</Paragraphs>
  <Slides>58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맑은 고딕</vt:lpstr>
      <vt:lpstr>Arial</vt:lpstr>
      <vt:lpstr>Corbel</vt:lpstr>
      <vt:lpstr>Times New Roman</vt:lpstr>
      <vt:lpstr>Wingdings</vt:lpstr>
      <vt:lpstr>Wingdings 2</vt:lpstr>
      <vt:lpstr>New_Education03</vt:lpstr>
      <vt:lpstr>Image</vt:lpstr>
      <vt:lpstr>Visio</vt:lpstr>
      <vt:lpstr>Databases − Introduction to SQL    Woong-Kee Loh Dept. of Software, Gachon University</vt:lpstr>
      <vt:lpstr>Overview</vt:lpstr>
      <vt:lpstr>Sample Database</vt:lpstr>
      <vt:lpstr>PowerPoint 프레젠테이션</vt:lpstr>
      <vt:lpstr>PowerPoint 프레젠테이션</vt:lpstr>
      <vt:lpstr>PowerPoint 프레젠테이션</vt:lpstr>
      <vt:lpstr>MySQL</vt:lpstr>
      <vt:lpstr>PowerPoint 프레젠테이션</vt:lpstr>
      <vt:lpstr>PowerPoint 프레젠테이션</vt:lpstr>
      <vt:lpstr>Using MySQL</vt:lpstr>
      <vt:lpstr>PowerPoint 프레젠테이션</vt:lpstr>
      <vt:lpstr>SQL Data Definition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Basic Structure of SQL Queries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Additional Basic Operations</vt:lpstr>
      <vt:lpstr>PowerPoint 프레젠테이션</vt:lpstr>
      <vt:lpstr>PowerPoint 프레젠테이션</vt:lpstr>
      <vt:lpstr>PowerPoint 프레젠테이션</vt:lpstr>
      <vt:lpstr>PowerPoint 프레젠테이션</vt:lpstr>
      <vt:lpstr>Set Operations</vt:lpstr>
      <vt:lpstr>PowerPoint 프레젠테이션</vt:lpstr>
      <vt:lpstr>PowerPoint 프레젠테이션</vt:lpstr>
      <vt:lpstr>Null Values</vt:lpstr>
      <vt:lpstr>PowerPoint 프레젠테이션</vt:lpstr>
      <vt:lpstr>Exercise 3.1</vt:lpstr>
      <vt:lpstr>Aggregate Functions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Nested Subqueries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Modification of the Database</vt:lpstr>
      <vt:lpstr>PowerPoint 프레젠테이션</vt:lpstr>
      <vt:lpstr>PowerPoint 프레젠테이션</vt:lpstr>
      <vt:lpstr>PowerPoint 프레젠테이션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(1st Week)   Woong-Kee Loh Dept. of Software Design &amp; Management Gachon University</dc:title>
  <dc:creator>노웅기</dc:creator>
  <cp:lastModifiedBy>이민형</cp:lastModifiedBy>
  <cp:revision>189</cp:revision>
  <dcterms:created xsi:type="dcterms:W3CDTF">2014-08-31T13:41:21Z</dcterms:created>
  <dcterms:modified xsi:type="dcterms:W3CDTF">2019-09-26T15:56:11Z</dcterms:modified>
</cp:coreProperties>
</file>