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298" r:id="rId3"/>
    <p:sldId id="308" r:id="rId4"/>
    <p:sldId id="303" r:id="rId5"/>
    <p:sldId id="299" r:id="rId6"/>
    <p:sldId id="305" r:id="rId7"/>
    <p:sldId id="309" r:id="rId8"/>
    <p:sldId id="310" r:id="rId9"/>
    <p:sldId id="306" r:id="rId10"/>
    <p:sldId id="312" r:id="rId11"/>
    <p:sldId id="307" r:id="rId12"/>
    <p:sldId id="313" r:id="rId13"/>
    <p:sldId id="311" r:id="rId14"/>
    <p:sldId id="316" r:id="rId15"/>
    <p:sldId id="317" r:id="rId16"/>
    <p:sldId id="318" r:id="rId17"/>
    <p:sldId id="319" r:id="rId18"/>
    <p:sldId id="320" r:id="rId19"/>
    <p:sldId id="321" r:id="rId20"/>
    <p:sldId id="315" r:id="rId21"/>
    <p:sldId id="322" r:id="rId22"/>
    <p:sldId id="323" r:id="rId23"/>
    <p:sldId id="324" r:id="rId24"/>
    <p:sldId id="327" r:id="rId25"/>
    <p:sldId id="325" r:id="rId26"/>
    <p:sldId id="328" r:id="rId27"/>
    <p:sldId id="330" r:id="rId28"/>
    <p:sldId id="329" r:id="rId29"/>
    <p:sldId id="331" r:id="rId30"/>
    <p:sldId id="302" r:id="rId31"/>
    <p:sldId id="297" r:id="rId3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312"/>
    <a:srgbClr val="DE8610"/>
    <a:srgbClr val="B2D9EA"/>
    <a:srgbClr val="6546BE"/>
    <a:srgbClr val="A24ABA"/>
    <a:srgbClr val="FFBDBD"/>
    <a:srgbClr val="FFA7A7"/>
    <a:srgbClr val="AD77D4"/>
    <a:srgbClr val="954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0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i-Judy/portfolio_Choi-Juhee/tree/master/src/main/java/egov/mes/manufacture" TargetMode="External"/><Relationship Id="rId13" Type="http://schemas.openxmlformats.org/officeDocument/2006/relationships/hyperlink" Target="https://github.com/Hi-Judy/portfolio_Choi-Juhee/tree/master/src/main/webapp/WEB-INF/jsp/egovframework/manufacture" TargetMode="External"/><Relationship Id="rId3" Type="http://schemas.openxmlformats.org/officeDocument/2006/relationships/hyperlink" Target="https://github.com/Hi-Judy/portfolio_Choi-Juhee/tree/master/src" TargetMode="External"/><Relationship Id="rId7" Type="http://schemas.openxmlformats.org/officeDocument/2006/relationships/hyperlink" Target="https://github.com/Hi-Judy/portfolio_Choi-Juhee/tree/master/src/main/java/egov/mes" TargetMode="External"/><Relationship Id="rId12" Type="http://schemas.openxmlformats.org/officeDocument/2006/relationships/hyperlink" Target="https://github.com/Hi-Judy/portfolio_Choi-Juhee/tree/master/src/main/webapp/WEB-INF/jsp/egovframework" TargetMode="External"/><Relationship Id="rId2" Type="http://schemas.openxmlformats.org/officeDocument/2006/relationships/hyperlink" Target="https://github.com/Hi-Judy/portfolio_Choi-Juhe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Hi-Judy/portfolio_Choi-Juhee/tree/master/src/main/java/egov" TargetMode="External"/><Relationship Id="rId11" Type="http://schemas.openxmlformats.org/officeDocument/2006/relationships/hyperlink" Target="https://github.com/Hi-Judy/portfolio_Choi-Juhee/tree/master/src/main/webapp/WEB-INF/jsp" TargetMode="External"/><Relationship Id="rId5" Type="http://schemas.openxmlformats.org/officeDocument/2006/relationships/hyperlink" Target="https://github.com/Hi-Judy/portfolio_Choi-Juhee/tree/master/src/main/java" TargetMode="External"/><Relationship Id="rId10" Type="http://schemas.openxmlformats.org/officeDocument/2006/relationships/hyperlink" Target="https://github.com/Hi-Judy/portfolio_Choi-Juhee/tree/master/src/main/webapp/WEB-INF" TargetMode="External"/><Relationship Id="rId4" Type="http://schemas.openxmlformats.org/officeDocument/2006/relationships/hyperlink" Target="https://github.com/Hi-Judy/portfolio_Choi-Juhee/tree/master/src/main" TargetMode="External"/><Relationship Id="rId9" Type="http://schemas.openxmlformats.org/officeDocument/2006/relationships/hyperlink" Target="https://github.com/Hi-Judy/portfolio_Choi-Juhee/tree/master/src/main/webap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i-Judy/portfolio_Choi-Juhee/tree/master/src/main/java/egov/mes/manufacture" TargetMode="External"/><Relationship Id="rId13" Type="http://schemas.openxmlformats.org/officeDocument/2006/relationships/hyperlink" Target="https://github.com/Hi-Judy/portfolio_Choi-Juhee/tree/master/src/main/webapp/WEB-INF/jsp/egovframework/manufacture" TargetMode="External"/><Relationship Id="rId3" Type="http://schemas.openxmlformats.org/officeDocument/2006/relationships/hyperlink" Target="https://github.com/Hi-Judy/portfolio_Choi-Juhee/tree/master/src" TargetMode="External"/><Relationship Id="rId7" Type="http://schemas.openxmlformats.org/officeDocument/2006/relationships/hyperlink" Target="https://github.com/Hi-Judy/portfolio_Choi-Juhee/tree/master/src/main/java/egov/mes" TargetMode="External"/><Relationship Id="rId12" Type="http://schemas.openxmlformats.org/officeDocument/2006/relationships/hyperlink" Target="https://github.com/Hi-Judy/portfolio_Choi-Juhee/tree/master/src/main/webapp/WEB-INF/jsp/egovframework" TargetMode="External"/><Relationship Id="rId2" Type="http://schemas.openxmlformats.org/officeDocument/2006/relationships/hyperlink" Target="https://github.com/Hi-Judy/portfolio_Choi-Juhe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Hi-Judy/portfolio_Choi-Juhee/tree/master/src/main/java/egov" TargetMode="External"/><Relationship Id="rId11" Type="http://schemas.openxmlformats.org/officeDocument/2006/relationships/hyperlink" Target="https://github.com/Hi-Judy/portfolio_Choi-Juhee/tree/master/src/main/webapp/WEB-INF/jsp" TargetMode="External"/><Relationship Id="rId5" Type="http://schemas.openxmlformats.org/officeDocument/2006/relationships/hyperlink" Target="https://github.com/Hi-Judy/portfolio_Choi-Juhee/tree/master/src/main/java" TargetMode="External"/><Relationship Id="rId10" Type="http://schemas.openxmlformats.org/officeDocument/2006/relationships/hyperlink" Target="https://github.com/Hi-Judy/portfolio_Choi-Juhee/tree/master/src/main/webapp/WEB-INF" TargetMode="External"/><Relationship Id="rId4" Type="http://schemas.openxmlformats.org/officeDocument/2006/relationships/hyperlink" Target="https://github.com/Hi-Judy/portfolio_Choi-Juhee/tree/master/src/main" TargetMode="External"/><Relationship Id="rId9" Type="http://schemas.openxmlformats.org/officeDocument/2006/relationships/hyperlink" Target="https://github.com/Hi-Judy/portfolio_Choi-Juhee/tree/master/src/main/webapp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i-Judy/portfolio_Choi-Juhee/tree/master/src/main/java/egov/mes/manufacture" TargetMode="External"/><Relationship Id="rId13" Type="http://schemas.openxmlformats.org/officeDocument/2006/relationships/hyperlink" Target="https://github.com/Hi-Judy/portfolio_Choi-Juhee/tree/master/src/main/webapp/WEB-INF/jsp/egovframework/manufacture" TargetMode="External"/><Relationship Id="rId3" Type="http://schemas.openxmlformats.org/officeDocument/2006/relationships/hyperlink" Target="https://github.com/Hi-Judy/portfolio_Choi-Juhee/tree/master/src" TargetMode="External"/><Relationship Id="rId7" Type="http://schemas.openxmlformats.org/officeDocument/2006/relationships/hyperlink" Target="https://github.com/Hi-Judy/portfolio_Choi-Juhee/tree/master/src/main/java/egov/mes" TargetMode="External"/><Relationship Id="rId12" Type="http://schemas.openxmlformats.org/officeDocument/2006/relationships/hyperlink" Target="https://github.com/Hi-Judy/portfolio_Choi-Juhee/tree/master/src/main/webapp/WEB-INF/jsp/egovframework" TargetMode="External"/><Relationship Id="rId2" Type="http://schemas.openxmlformats.org/officeDocument/2006/relationships/hyperlink" Target="https://github.com/Hi-Judy/portfolio_Choi-Juhe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Hi-Judy/portfolio_Choi-Juhee/tree/master/src/main/java/egov" TargetMode="External"/><Relationship Id="rId11" Type="http://schemas.openxmlformats.org/officeDocument/2006/relationships/hyperlink" Target="https://github.com/Hi-Judy/portfolio_Choi-Juhee/tree/master/src/main/webapp/WEB-INF/jsp" TargetMode="External"/><Relationship Id="rId5" Type="http://schemas.openxmlformats.org/officeDocument/2006/relationships/hyperlink" Target="https://github.com/Hi-Judy/portfolio_Choi-Juhee/tree/master/src/main/java" TargetMode="External"/><Relationship Id="rId10" Type="http://schemas.openxmlformats.org/officeDocument/2006/relationships/hyperlink" Target="https://github.com/Hi-Judy/portfolio_Choi-Juhee/tree/master/src/main/webapp/WEB-INF" TargetMode="External"/><Relationship Id="rId4" Type="http://schemas.openxmlformats.org/officeDocument/2006/relationships/hyperlink" Target="https://github.com/Hi-Judy/portfolio_Choi-Juhee/tree/master/src/main" TargetMode="External"/><Relationship Id="rId9" Type="http://schemas.openxmlformats.org/officeDocument/2006/relationships/hyperlink" Target="https://github.com/Hi-Judy/portfolio_Choi-Juhee/tree/master/src/main/webap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i-Judy/portfolio_Choi-Juhee/tree/master/src/main/java/egov/mes/manufacture" TargetMode="External"/><Relationship Id="rId13" Type="http://schemas.openxmlformats.org/officeDocument/2006/relationships/hyperlink" Target="https://github.com/Hi-Judy/portfolio_Choi-Juhee/tree/master/src/main/webapp/WEB-INF/jsp/egovframework/manufacture" TargetMode="External"/><Relationship Id="rId3" Type="http://schemas.openxmlformats.org/officeDocument/2006/relationships/hyperlink" Target="https://github.com/Hi-Judy/portfolio_Choi-Juhee/tree/master/src" TargetMode="External"/><Relationship Id="rId7" Type="http://schemas.openxmlformats.org/officeDocument/2006/relationships/hyperlink" Target="https://github.com/Hi-Judy/portfolio_Choi-Juhee/tree/master/src/main/java/egov/mes" TargetMode="External"/><Relationship Id="rId12" Type="http://schemas.openxmlformats.org/officeDocument/2006/relationships/hyperlink" Target="https://github.com/Hi-Judy/portfolio_Choi-Juhee/tree/master/src/main/webapp/WEB-INF/jsp/egovframework" TargetMode="External"/><Relationship Id="rId2" Type="http://schemas.openxmlformats.org/officeDocument/2006/relationships/hyperlink" Target="https://github.com/Hi-Judy/portfolio_Choi-Juhe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Hi-Judy/portfolio_Choi-Juhee/tree/master/src/main/java/egov" TargetMode="External"/><Relationship Id="rId11" Type="http://schemas.openxmlformats.org/officeDocument/2006/relationships/hyperlink" Target="https://github.com/Hi-Judy/portfolio_Choi-Juhee/tree/master/src/main/webapp/WEB-INF/jsp" TargetMode="External"/><Relationship Id="rId5" Type="http://schemas.openxmlformats.org/officeDocument/2006/relationships/hyperlink" Target="https://github.com/Hi-Judy/portfolio_Choi-Juhee/tree/master/src/main/java" TargetMode="External"/><Relationship Id="rId10" Type="http://schemas.openxmlformats.org/officeDocument/2006/relationships/hyperlink" Target="https://github.com/Hi-Judy/portfolio_Choi-Juhee/tree/master/src/main/webapp/WEB-INF" TargetMode="External"/><Relationship Id="rId4" Type="http://schemas.openxmlformats.org/officeDocument/2006/relationships/hyperlink" Target="https://github.com/Hi-Judy/portfolio_Choi-Juhee/tree/master/src/main" TargetMode="External"/><Relationship Id="rId9" Type="http://schemas.openxmlformats.org/officeDocument/2006/relationships/hyperlink" Target="https://github.com/Hi-Judy/portfolio_Choi-Juhee/tree/master/src/main/webapp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i-Judy/portfolio_Choi-Juhee/tree/master/src/main/java/egov/mes/manufacture" TargetMode="External"/><Relationship Id="rId13" Type="http://schemas.openxmlformats.org/officeDocument/2006/relationships/hyperlink" Target="https://github.com/Hi-Judy/portfolio_Choi-Juhee/tree/master/src/main/webapp/WEB-INF/jsp/egovframework/manufacture" TargetMode="External"/><Relationship Id="rId3" Type="http://schemas.openxmlformats.org/officeDocument/2006/relationships/hyperlink" Target="https://github.com/Hi-Judy/portfolio_Choi-Juhee/tree/master/src" TargetMode="External"/><Relationship Id="rId7" Type="http://schemas.openxmlformats.org/officeDocument/2006/relationships/hyperlink" Target="https://github.com/Hi-Judy/portfolio_Choi-Juhee/tree/master/src/main/java/egov/mes" TargetMode="External"/><Relationship Id="rId12" Type="http://schemas.openxmlformats.org/officeDocument/2006/relationships/hyperlink" Target="https://github.com/Hi-Judy/portfolio_Choi-Juhee/tree/master/src/main/webapp/WEB-INF/jsp/egovframework" TargetMode="External"/><Relationship Id="rId2" Type="http://schemas.openxmlformats.org/officeDocument/2006/relationships/hyperlink" Target="https://github.com/Hi-Judy/portfolio_Choi-Juhe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Hi-Judy/portfolio_Choi-Juhee/tree/master/src/main/java/egov" TargetMode="External"/><Relationship Id="rId11" Type="http://schemas.openxmlformats.org/officeDocument/2006/relationships/hyperlink" Target="https://github.com/Hi-Judy/portfolio_Choi-Juhee/tree/master/src/main/webapp/WEB-INF/jsp" TargetMode="External"/><Relationship Id="rId5" Type="http://schemas.openxmlformats.org/officeDocument/2006/relationships/hyperlink" Target="https://github.com/Hi-Judy/portfolio_Choi-Juhee/tree/master/src/main/java" TargetMode="External"/><Relationship Id="rId10" Type="http://schemas.openxmlformats.org/officeDocument/2006/relationships/hyperlink" Target="https://github.com/Hi-Judy/portfolio_Choi-Juhee/tree/master/src/main/webapp/WEB-INF" TargetMode="External"/><Relationship Id="rId4" Type="http://schemas.openxmlformats.org/officeDocument/2006/relationships/hyperlink" Target="https://github.com/Hi-Judy/portfolio_Choi-Juhee/tree/master/src/main" TargetMode="External"/><Relationship Id="rId9" Type="http://schemas.openxmlformats.org/officeDocument/2006/relationships/hyperlink" Target="https://github.com/Hi-Judy/portfolio_Choi-Juhee/tree/master/src/main/webapp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i-Judy/portfolio_Choi-Juhee/tree/master/src/main/java/egov/mes/manufacture" TargetMode="External"/><Relationship Id="rId13" Type="http://schemas.openxmlformats.org/officeDocument/2006/relationships/hyperlink" Target="https://github.com/Hi-Judy/portfolio_Choi-Juhee/tree/master/src/main/webapp/WEB-INF/jsp/egovframework/manufacture" TargetMode="External"/><Relationship Id="rId3" Type="http://schemas.openxmlformats.org/officeDocument/2006/relationships/hyperlink" Target="https://github.com/Hi-Judy/portfolio_Choi-Juhee/tree/master/src" TargetMode="External"/><Relationship Id="rId7" Type="http://schemas.openxmlformats.org/officeDocument/2006/relationships/hyperlink" Target="https://github.com/Hi-Judy/portfolio_Choi-Juhee/tree/master/src/main/java/egov/mes" TargetMode="External"/><Relationship Id="rId12" Type="http://schemas.openxmlformats.org/officeDocument/2006/relationships/hyperlink" Target="https://github.com/Hi-Judy/portfolio_Choi-Juhee/tree/master/src/main/webapp/WEB-INF/jsp/egovframework" TargetMode="External"/><Relationship Id="rId2" Type="http://schemas.openxmlformats.org/officeDocument/2006/relationships/hyperlink" Target="https://github.com/Hi-Judy/portfolio_Choi-Juhe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Hi-Judy/portfolio_Choi-Juhee/tree/master/src/main/java/egov" TargetMode="External"/><Relationship Id="rId11" Type="http://schemas.openxmlformats.org/officeDocument/2006/relationships/hyperlink" Target="https://github.com/Hi-Judy/portfolio_Choi-Juhee/tree/master/src/main/webapp/WEB-INF/jsp" TargetMode="External"/><Relationship Id="rId5" Type="http://schemas.openxmlformats.org/officeDocument/2006/relationships/hyperlink" Target="https://github.com/Hi-Judy/portfolio_Choi-Juhee/tree/master/src/main/java" TargetMode="External"/><Relationship Id="rId10" Type="http://schemas.openxmlformats.org/officeDocument/2006/relationships/hyperlink" Target="https://github.com/Hi-Judy/portfolio_Choi-Juhee/tree/master/src/main/webapp/WEB-INF" TargetMode="External"/><Relationship Id="rId4" Type="http://schemas.openxmlformats.org/officeDocument/2006/relationships/hyperlink" Target="https://github.com/Hi-Judy/portfolio_Choi-Juhee/tree/master/src/main" TargetMode="External"/><Relationship Id="rId9" Type="http://schemas.openxmlformats.org/officeDocument/2006/relationships/hyperlink" Target="https://github.com/Hi-Judy/portfolio_Choi-Juhee/tree/master/src/main/webapp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i-Judy/portfolio_Choi-Juhee/tree/master/src/main/java/egov/mes/manufacture" TargetMode="External"/><Relationship Id="rId13" Type="http://schemas.openxmlformats.org/officeDocument/2006/relationships/hyperlink" Target="https://github.com/Hi-Judy/portfolio_Choi-Juhee/tree/master/src/main/webapp/WEB-INF/jsp/egovframework/manufacture" TargetMode="External"/><Relationship Id="rId3" Type="http://schemas.openxmlformats.org/officeDocument/2006/relationships/hyperlink" Target="https://github.com/Hi-Judy/portfolio_Choi-Juhee/tree/master/src" TargetMode="External"/><Relationship Id="rId7" Type="http://schemas.openxmlformats.org/officeDocument/2006/relationships/hyperlink" Target="https://github.com/Hi-Judy/portfolio_Choi-Juhee/tree/master/src/main/java/egov/mes" TargetMode="External"/><Relationship Id="rId12" Type="http://schemas.openxmlformats.org/officeDocument/2006/relationships/hyperlink" Target="https://github.com/Hi-Judy/portfolio_Choi-Juhee/tree/master/src/main/webapp/WEB-INF/jsp/egovframework" TargetMode="External"/><Relationship Id="rId2" Type="http://schemas.openxmlformats.org/officeDocument/2006/relationships/hyperlink" Target="https://github.com/Hi-Judy/portfolio_Choi-Juhe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Hi-Judy/portfolio_Choi-Juhee/tree/master/src/main/java/egov" TargetMode="External"/><Relationship Id="rId11" Type="http://schemas.openxmlformats.org/officeDocument/2006/relationships/hyperlink" Target="https://github.com/Hi-Judy/portfolio_Choi-Juhee/tree/master/src/main/webapp/WEB-INF/jsp" TargetMode="External"/><Relationship Id="rId5" Type="http://schemas.openxmlformats.org/officeDocument/2006/relationships/hyperlink" Target="https://github.com/Hi-Judy/portfolio_Choi-Juhee/tree/master/src/main/java" TargetMode="External"/><Relationship Id="rId10" Type="http://schemas.openxmlformats.org/officeDocument/2006/relationships/hyperlink" Target="https://github.com/Hi-Judy/portfolio_Choi-Juhee/tree/master/src/main/webapp/WEB-INF" TargetMode="External"/><Relationship Id="rId4" Type="http://schemas.openxmlformats.org/officeDocument/2006/relationships/hyperlink" Target="https://github.com/Hi-Judy/portfolio_Choi-Juhee/tree/master/src/main" TargetMode="External"/><Relationship Id="rId9" Type="http://schemas.openxmlformats.org/officeDocument/2006/relationships/hyperlink" Target="https://github.com/Hi-Judy/portfolio_Choi-Juhee/tree/master/src/main/webap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609593" y="1919013"/>
            <a:ext cx="2686815" cy="3019974"/>
            <a:chOff x="3481331" y="1635019"/>
            <a:chExt cx="2686815" cy="3019974"/>
          </a:xfrm>
        </p:grpSpPr>
        <p:sp>
          <p:nvSpPr>
            <p:cNvPr id="11" name="직사각형 10"/>
            <p:cNvSpPr/>
            <p:nvPr/>
          </p:nvSpPr>
          <p:spPr>
            <a:xfrm>
              <a:off x="3771400" y="2167222"/>
              <a:ext cx="2098335" cy="711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000" dirty="0">
                  <a:solidFill>
                    <a:schemeClr val="accent1">
                      <a:lumMod val="50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포트폴리오</a:t>
              </a:r>
              <a:endParaRPr lang="en-US" altLang="ko-KR" sz="3000" dirty="0">
                <a:solidFill>
                  <a:schemeClr val="accent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" name="타원 1"/>
            <p:cNvSpPr/>
            <p:nvPr/>
          </p:nvSpPr>
          <p:spPr>
            <a:xfrm flipH="1">
              <a:off x="3481331" y="1635019"/>
              <a:ext cx="2686815" cy="2686815"/>
            </a:xfrm>
            <a:prstGeom prst="ellipse">
              <a:avLst/>
            </a:prstGeom>
            <a:noFill/>
            <a:ln w="57150">
              <a:solidFill>
                <a:srgbClr val="ECB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 flipH="1">
              <a:off x="4304928" y="3861363"/>
              <a:ext cx="1057442" cy="793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71400" y="2863282"/>
              <a:ext cx="2098335" cy="695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000" dirty="0" err="1">
                  <a:solidFill>
                    <a:schemeClr val="accent1">
                      <a:lumMod val="50000"/>
                    </a:schemeClr>
                  </a:solidFill>
                  <a:latin typeface="Noto Sans CJK KR Regular" pitchFamily="34" charset="-127"/>
                  <a:ea typeface="Noto Sans CJK KR Regular" pitchFamily="34" charset="-127"/>
                </a:rPr>
                <a:t>최주희</a:t>
              </a:r>
              <a:endParaRPr lang="en-US" altLang="ko-KR" sz="3000" dirty="0">
                <a:solidFill>
                  <a:schemeClr val="accent1">
                    <a:lumMod val="50000"/>
                  </a:schemeClr>
                </a:solidFill>
                <a:latin typeface="Noto Sans CJK KR Regular" pitchFamily="34" charset="-127"/>
                <a:ea typeface="Noto Sans CJK KR Regular" pitchFamily="34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959524" y="2949542"/>
              <a:ext cx="1734687" cy="0"/>
            </a:xfrm>
            <a:prstGeom prst="line">
              <a:avLst/>
            </a:prstGeom>
            <a:ln w="28575">
              <a:solidFill>
                <a:srgbClr val="ECB31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528865" y="4240926"/>
              <a:ext cx="681487" cy="0"/>
            </a:xfrm>
            <a:prstGeom prst="line">
              <a:avLst/>
            </a:prstGeom>
            <a:ln w="88900" cap="rnd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타원 24"/>
          <p:cNvSpPr/>
          <p:nvPr/>
        </p:nvSpPr>
        <p:spPr>
          <a:xfrm>
            <a:off x="7578281" y="4827244"/>
            <a:ext cx="2338352" cy="2039382"/>
          </a:xfrm>
          <a:custGeom>
            <a:avLst/>
            <a:gdLst/>
            <a:ahLst/>
            <a:cxnLst/>
            <a:rect l="l" t="t" r="r" b="b"/>
            <a:pathLst>
              <a:path w="2338352" h="2039382">
                <a:moveTo>
                  <a:pt x="1695488" y="0"/>
                </a:moveTo>
                <a:cubicBezTo>
                  <a:pt x="1923143" y="0"/>
                  <a:pt x="2140319" y="44868"/>
                  <a:pt x="2338352" y="126983"/>
                </a:cubicBezTo>
                <a:lnTo>
                  <a:pt x="2338352" y="2039382"/>
                </a:lnTo>
                <a:lnTo>
                  <a:pt x="35011" y="2039382"/>
                </a:lnTo>
                <a:cubicBezTo>
                  <a:pt x="12020" y="1928346"/>
                  <a:pt x="0" y="1813321"/>
                  <a:pt x="0" y="1695488"/>
                </a:cubicBezTo>
                <a:cubicBezTo>
                  <a:pt x="0" y="759096"/>
                  <a:pt x="759096" y="0"/>
                  <a:pt x="1695488" y="0"/>
                </a:cubicBezTo>
                <a:close/>
              </a:path>
            </a:pathLst>
          </a:custGeom>
          <a:solidFill>
            <a:schemeClr val="accent1">
              <a:lumMod val="5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307041" y="5574462"/>
            <a:ext cx="2367312" cy="1292164"/>
          </a:xfrm>
          <a:custGeom>
            <a:avLst/>
            <a:gdLst/>
            <a:ahLst/>
            <a:cxnLst/>
            <a:rect l="l" t="t" r="r" b="b"/>
            <a:pathLst>
              <a:path w="2367312" h="1292164">
                <a:moveTo>
                  <a:pt x="1183656" y="0"/>
                </a:moveTo>
                <a:cubicBezTo>
                  <a:pt x="1837371" y="0"/>
                  <a:pt x="2367312" y="529941"/>
                  <a:pt x="2367312" y="1183656"/>
                </a:cubicBezTo>
                <a:lnTo>
                  <a:pt x="2361833" y="1292164"/>
                </a:lnTo>
                <a:lnTo>
                  <a:pt x="5479" y="1292164"/>
                </a:lnTo>
                <a:cubicBezTo>
                  <a:pt x="1661" y="1256465"/>
                  <a:pt x="0" y="1220254"/>
                  <a:pt x="0" y="1183656"/>
                </a:cubicBezTo>
                <a:cubicBezTo>
                  <a:pt x="0" y="529941"/>
                  <a:pt x="529941" y="0"/>
                  <a:pt x="1183656" y="0"/>
                </a:cubicBezTo>
                <a:close/>
              </a:path>
            </a:pathLst>
          </a:custGeom>
          <a:solidFill>
            <a:srgbClr val="ECB312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생산계획조회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431812" y="1891740"/>
            <a:ext cx="6470617" cy="2874466"/>
            <a:chOff x="1509622" y="1540300"/>
            <a:chExt cx="7300751" cy="2874466"/>
          </a:xfrm>
        </p:grpSpPr>
        <p:grpSp>
          <p:nvGrpSpPr>
            <p:cNvPr id="2" name="그룹 1"/>
            <p:cNvGrpSpPr/>
            <p:nvPr/>
          </p:nvGrpSpPr>
          <p:grpSpPr>
            <a:xfrm>
              <a:off x="1509622" y="1540300"/>
              <a:ext cx="6127061" cy="714165"/>
              <a:chOff x="1693307" y="2708671"/>
              <a:chExt cx="6127061" cy="714165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693307" y="2708671"/>
                <a:ext cx="1535502" cy="505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ECB312"/>
                    </a:solidFill>
                    <a:latin typeface="Noto Sans CJK KR Bold" pitchFamily="34" charset="-127"/>
                    <a:ea typeface="Noto Sans CJK KR Bold" pitchFamily="34" charset="-127"/>
                  </a:rPr>
                  <a:t>0 1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338626" y="2838061"/>
                <a:ext cx="54817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1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2"/>
                  </a:rPr>
                  <a:t>portfolio_Choi-Juhee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3"/>
                  </a:rPr>
                  <a:t>src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solidFill>
                      <a:srgbClr val="C9D1D9"/>
                    </a:solidFill>
                    <a:effectLst/>
                    <a:latin typeface="-apple-system"/>
                    <a:hlinkClick r:id="rId4"/>
                  </a:rPr>
                  <a:t>main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solidFill>
                      <a:srgbClr val="C9D1D9"/>
                    </a:solidFill>
                    <a:effectLst/>
                    <a:latin typeface="-apple-system"/>
                    <a:hlinkClick r:id="rId5"/>
                  </a:rPr>
                  <a:t>java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6"/>
                  </a:rPr>
                  <a:t>egov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7"/>
                  </a:rPr>
                  <a:t>mes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solidFill>
                      <a:srgbClr val="C9D1D9"/>
                    </a:solidFill>
                    <a:effectLst/>
                    <a:latin typeface="-apple-system"/>
                    <a:hlinkClick r:id="rId8"/>
                  </a:rPr>
                  <a:t>manufacture</a:t>
                </a:r>
                <a:r>
                  <a:rPr lang="en-US" altLang="ko-KR" sz="1600" b="0" i="0" u="none" strike="noStrike" dirty="0">
                    <a:solidFill>
                      <a:schemeClr val="tx2"/>
                    </a:solidFill>
                    <a:effectLst/>
                    <a:latin typeface="-apple-system"/>
                  </a:rPr>
                  <a:t>/plan</a:t>
                </a:r>
                <a:endParaRPr lang="en-US" altLang="ko-KR" sz="1500" dirty="0">
                  <a:solidFill>
                    <a:schemeClr val="tx2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509622" y="3469768"/>
              <a:ext cx="7300751" cy="944998"/>
              <a:chOff x="1693307" y="2708671"/>
              <a:chExt cx="7300751" cy="94499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693307" y="2708671"/>
                <a:ext cx="1535502" cy="505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ECB312"/>
                    </a:solidFill>
                    <a:latin typeface="Noto Sans CJK KR Bold" pitchFamily="34" charset="-127"/>
                    <a:ea typeface="Noto Sans CJK KR Bold" pitchFamily="34" charset="-127"/>
                  </a:rPr>
                  <a:t>0 2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338626" y="2838061"/>
                <a:ext cx="6655432" cy="8156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sz="1600" b="1" i="0" u="none" strike="noStrike" dirty="0" err="1">
                    <a:effectLst/>
                    <a:latin typeface="-apple-system"/>
                    <a:hlinkClick r:id="rId2"/>
                  </a:rPr>
                  <a:t>portfolio_Choi-Juhee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effectLst/>
                    <a:latin typeface="-apple-system"/>
                    <a:hlinkClick r:id="rId3"/>
                  </a:rPr>
                  <a:t>src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4"/>
                  </a:rPr>
                  <a:t>main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9"/>
                  </a:rPr>
                  <a:t>webapp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10"/>
                  </a:rPr>
                  <a:t>WEB-INF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effectLst/>
                    <a:latin typeface="-apple-system"/>
                    <a:hlinkClick r:id="rId11"/>
                  </a:rPr>
                  <a:t>jsp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effectLst/>
                    <a:latin typeface="-apple-system"/>
                    <a:hlinkClick r:id="rId12"/>
                  </a:rPr>
                  <a:t>egovframework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13"/>
                  </a:rPr>
                  <a:t>manufacture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1" i="0" dirty="0" err="1">
                    <a:effectLst/>
                    <a:latin typeface="-apple-system"/>
                  </a:rPr>
                  <a:t>manufactureSelect.jsp</a:t>
                </a:r>
                <a:endParaRPr lang="en-US" altLang="ko-KR" sz="1600" b="0" i="0" dirty="0">
                  <a:effectLst/>
                  <a:latin typeface="-apple-system"/>
                </a:endParaRPr>
              </a:p>
              <a:p>
                <a:endParaRPr lang="en-US" altLang="ko-KR" sz="1500" dirty="0">
                  <a:solidFill>
                    <a:schemeClr val="accent1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5DA5E3-DDF1-438D-AA02-4E557B4E8FFB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5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CD2CDE-19B9-4C7D-8915-B611CB2F73A8}"/>
              </a:ext>
            </a:extLst>
          </p:cNvPr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생산계획조회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BBD9F78-1B34-403D-AC85-F267547D499F}"/>
              </a:ext>
            </a:extLst>
          </p:cNvPr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F8F2B7-3DC7-49EE-BB0D-1ED4D843B0C2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>
            <a:extLst>
              <a:ext uri="{FF2B5EF4-FFF2-40B4-BE49-F238E27FC236}">
                <a16:creationId xmlns:a16="http://schemas.microsoft.com/office/drawing/2014/main" id="{F0C45841-8F58-45CE-A27B-90D12B8A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2838"/>
            <a:ext cx="9906000" cy="463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975768D-BAAF-4E9A-ACB5-F881B50610B5}"/>
              </a:ext>
            </a:extLst>
          </p:cNvPr>
          <p:cNvSpPr/>
          <p:nvPr/>
        </p:nvSpPr>
        <p:spPr>
          <a:xfrm>
            <a:off x="3154261" y="374096"/>
            <a:ext cx="63802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계획일자나 제품 코드 입력 후 조회 버튼을 눌러 조건에 맞는 계획 조회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조회된 계획의 제품 클릭 시 제품별 소요자재 조회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27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생산지시관리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431812" y="1891740"/>
            <a:ext cx="6470617" cy="2874466"/>
            <a:chOff x="1509622" y="1540300"/>
            <a:chExt cx="7300751" cy="2874466"/>
          </a:xfrm>
        </p:grpSpPr>
        <p:grpSp>
          <p:nvGrpSpPr>
            <p:cNvPr id="2" name="그룹 1"/>
            <p:cNvGrpSpPr/>
            <p:nvPr/>
          </p:nvGrpSpPr>
          <p:grpSpPr>
            <a:xfrm>
              <a:off x="1509622" y="1540300"/>
              <a:ext cx="6127061" cy="960387"/>
              <a:chOff x="1693307" y="2708671"/>
              <a:chExt cx="6127061" cy="960387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693307" y="2708671"/>
                <a:ext cx="1535502" cy="505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ECB312"/>
                    </a:solidFill>
                    <a:latin typeface="Noto Sans CJK KR Bold" pitchFamily="34" charset="-127"/>
                    <a:ea typeface="Noto Sans CJK KR Bold" pitchFamily="34" charset="-127"/>
                  </a:rPr>
                  <a:t>0 1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338626" y="2838061"/>
                <a:ext cx="548174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1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2"/>
                  </a:rPr>
                  <a:t>portfolio_Choi-Juhee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3"/>
                  </a:rPr>
                  <a:t>src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solidFill>
                      <a:srgbClr val="C9D1D9"/>
                    </a:solidFill>
                    <a:effectLst/>
                    <a:latin typeface="-apple-system"/>
                    <a:hlinkClick r:id="rId4"/>
                  </a:rPr>
                  <a:t>main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solidFill>
                      <a:srgbClr val="C9D1D9"/>
                    </a:solidFill>
                    <a:effectLst/>
                    <a:latin typeface="-apple-system"/>
                    <a:hlinkClick r:id="rId5"/>
                  </a:rPr>
                  <a:t>java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6"/>
                  </a:rPr>
                  <a:t>egov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7"/>
                  </a:rPr>
                  <a:t>mes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solidFill>
                      <a:srgbClr val="C9D1D9"/>
                    </a:solidFill>
                    <a:effectLst/>
                    <a:latin typeface="-apple-system"/>
                    <a:hlinkClick r:id="rId8"/>
                  </a:rPr>
                  <a:t>manufacture</a:t>
                </a:r>
                <a:r>
                  <a:rPr lang="en-US" altLang="ko-KR" sz="1600" b="0" i="0" dirty="0">
                    <a:solidFill>
                      <a:schemeClr val="accent1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1" i="0" dirty="0">
                    <a:solidFill>
                      <a:schemeClr val="accent1"/>
                    </a:solidFill>
                    <a:effectLst/>
                    <a:latin typeface="-apple-system"/>
                  </a:rPr>
                  <a:t>command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endParaRPr lang="en-US" altLang="ko-KR" sz="1500" dirty="0">
                  <a:solidFill>
                    <a:schemeClr val="tx2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509622" y="3469768"/>
              <a:ext cx="7300751" cy="944998"/>
              <a:chOff x="1693307" y="2708671"/>
              <a:chExt cx="7300751" cy="94499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693307" y="2708671"/>
                <a:ext cx="1535502" cy="505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ECB312"/>
                    </a:solidFill>
                    <a:latin typeface="Noto Sans CJK KR Bold" pitchFamily="34" charset="-127"/>
                    <a:ea typeface="Noto Sans CJK KR Bold" pitchFamily="34" charset="-127"/>
                  </a:rPr>
                  <a:t>0 2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338626" y="2838061"/>
                <a:ext cx="6655432" cy="8156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sz="1600" b="1" i="0" u="none" strike="noStrike" dirty="0" err="1">
                    <a:effectLst/>
                    <a:latin typeface="-apple-system"/>
                    <a:hlinkClick r:id="rId2"/>
                  </a:rPr>
                  <a:t>portfolio_Choi-Juhee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effectLst/>
                    <a:latin typeface="-apple-system"/>
                    <a:hlinkClick r:id="rId3"/>
                  </a:rPr>
                  <a:t>src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4"/>
                  </a:rPr>
                  <a:t>main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9"/>
                  </a:rPr>
                  <a:t>webapp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10"/>
                  </a:rPr>
                  <a:t>WEB-INF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effectLst/>
                    <a:latin typeface="-apple-system"/>
                    <a:hlinkClick r:id="rId11"/>
                  </a:rPr>
                  <a:t>jsp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effectLst/>
                    <a:latin typeface="-apple-system"/>
                    <a:hlinkClick r:id="rId12"/>
                  </a:rPr>
                  <a:t>egovframework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13"/>
                  </a:rPr>
                  <a:t>manufacture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1" i="0" dirty="0" err="1">
                    <a:effectLst/>
                    <a:latin typeface="-apple-system"/>
                  </a:rPr>
                  <a:t>manCommand.jsp</a:t>
                </a:r>
                <a:endParaRPr lang="en-US" altLang="ko-KR" sz="1600" b="0" i="0" dirty="0">
                  <a:effectLst/>
                  <a:latin typeface="-apple-system"/>
                </a:endParaRPr>
              </a:p>
              <a:p>
                <a:endParaRPr lang="en-US" altLang="ko-KR" sz="1500" dirty="0">
                  <a:solidFill>
                    <a:schemeClr val="accent1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5DA5E3-DDF1-438D-AA02-4E557B4E8FFB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8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CD2CDE-19B9-4C7D-8915-B611CB2F73A8}"/>
              </a:ext>
            </a:extLst>
          </p:cNvPr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생산지시관리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BBD9F78-1B34-403D-AC85-F267547D499F}"/>
              </a:ext>
            </a:extLst>
          </p:cNvPr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F8F2B7-3DC7-49EE-BB0D-1ED4D843B0C2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15325D-984F-49A4-9F6E-37F90ADB1424}"/>
              </a:ext>
            </a:extLst>
          </p:cNvPr>
          <p:cNvSpPr/>
          <p:nvPr/>
        </p:nvSpPr>
        <p:spPr>
          <a:xfrm>
            <a:off x="3154261" y="374096"/>
            <a:ext cx="53928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생산계획서를 기준으로 작업자에게 하루 생산 지시를 내릴 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상세 지시서 작성하는 페이지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53773FF8-C128-4263-A5F6-722DF138D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850"/>
            <a:ext cx="99060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644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CD2CDE-19B9-4C7D-8915-B611CB2F73A8}"/>
              </a:ext>
            </a:extLst>
          </p:cNvPr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생산지시관리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BBD9F78-1B34-403D-AC85-F267547D499F}"/>
              </a:ext>
            </a:extLst>
          </p:cNvPr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F8F2B7-3DC7-49EE-BB0D-1ED4D843B0C2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15325D-984F-49A4-9F6E-37F90ADB1424}"/>
              </a:ext>
            </a:extLst>
          </p:cNvPr>
          <p:cNvSpPr/>
          <p:nvPr/>
        </p:nvSpPr>
        <p:spPr>
          <a:xfrm>
            <a:off x="3154261" y="374096"/>
            <a:ext cx="604053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계획기간 입력 후 계획 조회 버튼 클릭 시 기간에 맞는 계획조회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2329FEA-886D-4ADC-A4D0-6EBFE472F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13"/>
            <a:ext cx="9906000" cy="467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A63EBB2-2706-4AF3-A3A4-98FAB33FD36D}"/>
              </a:ext>
            </a:extLst>
          </p:cNvPr>
          <p:cNvCxnSpPr>
            <a:cxnSpLocks/>
          </p:cNvCxnSpPr>
          <p:nvPr/>
        </p:nvCxnSpPr>
        <p:spPr>
          <a:xfrm>
            <a:off x="3560427" y="2076042"/>
            <a:ext cx="478173" cy="4639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92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CD2CDE-19B9-4C7D-8915-B611CB2F73A8}"/>
              </a:ext>
            </a:extLst>
          </p:cNvPr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생산지시관리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BBD9F78-1B34-403D-AC85-F267547D499F}"/>
              </a:ext>
            </a:extLst>
          </p:cNvPr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F8F2B7-3DC7-49EE-BB0D-1ED4D843B0C2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15325D-984F-49A4-9F6E-37F90ADB1424}"/>
              </a:ext>
            </a:extLst>
          </p:cNvPr>
          <p:cNvSpPr/>
          <p:nvPr/>
        </p:nvSpPr>
        <p:spPr>
          <a:xfrm>
            <a:off x="3154261" y="374096"/>
            <a:ext cx="62870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조회된 계획서의 작업 기간이 하루 이상인 경우 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이전에 작성한 생산 지시서의 정보도 함께 조회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D996DFB4-3840-4E1C-9C29-9FF71D6B5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2675"/>
            <a:ext cx="9906000" cy="469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774959-0486-407A-8B4A-7C921193594E}"/>
              </a:ext>
            </a:extLst>
          </p:cNvPr>
          <p:cNvSpPr/>
          <p:nvPr/>
        </p:nvSpPr>
        <p:spPr>
          <a:xfrm>
            <a:off x="1397000" y="2489200"/>
            <a:ext cx="7505700" cy="10922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29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CD2CDE-19B9-4C7D-8915-B611CB2F73A8}"/>
              </a:ext>
            </a:extLst>
          </p:cNvPr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생산지시관리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BBD9F78-1B34-403D-AC85-F267547D499F}"/>
              </a:ext>
            </a:extLst>
          </p:cNvPr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F8F2B7-3DC7-49EE-BB0D-1ED4D843B0C2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15325D-984F-49A4-9F6E-37F90ADB1424}"/>
              </a:ext>
            </a:extLst>
          </p:cNvPr>
          <p:cNvSpPr/>
          <p:nvPr/>
        </p:nvSpPr>
        <p:spPr>
          <a:xfrm>
            <a:off x="3154261" y="374096"/>
            <a:ext cx="539283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생산지시서를 작성한 사원의 사번 선택 </a:t>
            </a:r>
            <a:r>
              <a:rPr lang="ko-KR" altLang="en-US" sz="1500" dirty="0" err="1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모달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7EAA4BE-F000-42BB-A9E2-46DF6C1BF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13"/>
            <a:ext cx="9906000" cy="467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5B6E0F4-E319-4561-829F-6BB6BA0B9EAC}"/>
              </a:ext>
            </a:extLst>
          </p:cNvPr>
          <p:cNvCxnSpPr>
            <a:cxnSpLocks/>
          </p:cNvCxnSpPr>
          <p:nvPr/>
        </p:nvCxnSpPr>
        <p:spPr>
          <a:xfrm flipH="1" flipV="1">
            <a:off x="4356100" y="2667000"/>
            <a:ext cx="4076700" cy="7620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16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F8111F0-E2C5-4679-9F51-1851FEEC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9025"/>
            <a:ext cx="9906000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CD2CDE-19B9-4C7D-8915-B611CB2F73A8}"/>
              </a:ext>
            </a:extLst>
          </p:cNvPr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생산지시관리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BBD9F78-1B34-403D-AC85-F267547D499F}"/>
              </a:ext>
            </a:extLst>
          </p:cNvPr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F8F2B7-3DC7-49EE-BB0D-1ED4D843B0C2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15325D-984F-49A4-9F6E-37F90ADB1424}"/>
              </a:ext>
            </a:extLst>
          </p:cNvPr>
          <p:cNvSpPr/>
          <p:nvPr/>
        </p:nvSpPr>
        <p:spPr>
          <a:xfrm>
            <a:off x="3154261" y="374097"/>
            <a:ext cx="600243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제품 클릭 시 제품을 만들기 위한 자재 정보 조회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일 목표 생산량에 따라 해당 제품의 자재 소요량이 자동 입력 되고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 그 소요량 만큼 자재 </a:t>
            </a:r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LOT 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목록에서 출고량 입력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5B6E0F4-E319-4561-829F-6BB6BA0B9EAC}"/>
              </a:ext>
            </a:extLst>
          </p:cNvPr>
          <p:cNvCxnSpPr>
            <a:cxnSpLocks/>
          </p:cNvCxnSpPr>
          <p:nvPr/>
        </p:nvCxnSpPr>
        <p:spPr>
          <a:xfrm flipH="1">
            <a:off x="3911600" y="2755900"/>
            <a:ext cx="2971800" cy="9525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673B6CF-5F9D-4174-ACED-9FB13A3C7856}"/>
              </a:ext>
            </a:extLst>
          </p:cNvPr>
          <p:cNvCxnSpPr>
            <a:cxnSpLocks/>
          </p:cNvCxnSpPr>
          <p:nvPr/>
        </p:nvCxnSpPr>
        <p:spPr>
          <a:xfrm flipV="1">
            <a:off x="3911600" y="4457700"/>
            <a:ext cx="4114800" cy="1143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9EF2BB-A262-4731-B2D5-0F7BAF40D709}"/>
              </a:ext>
            </a:extLst>
          </p:cNvPr>
          <p:cNvSpPr/>
          <p:nvPr/>
        </p:nvSpPr>
        <p:spPr>
          <a:xfrm>
            <a:off x="3270250" y="3708400"/>
            <a:ext cx="641350" cy="12192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40907DC-2262-4A3F-976E-482544313F11}"/>
              </a:ext>
            </a:extLst>
          </p:cNvPr>
          <p:cNvSpPr/>
          <p:nvPr/>
        </p:nvSpPr>
        <p:spPr>
          <a:xfrm>
            <a:off x="8026400" y="3619500"/>
            <a:ext cx="863600" cy="14224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226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CD2CDE-19B9-4C7D-8915-B611CB2F73A8}"/>
              </a:ext>
            </a:extLst>
          </p:cNvPr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생산지시관리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BBD9F78-1B34-403D-AC85-F267547D499F}"/>
              </a:ext>
            </a:extLst>
          </p:cNvPr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F8F2B7-3DC7-49EE-BB0D-1ED4D843B0C2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15325D-984F-49A4-9F6E-37F90ADB1424}"/>
              </a:ext>
            </a:extLst>
          </p:cNvPr>
          <p:cNvSpPr/>
          <p:nvPr/>
        </p:nvSpPr>
        <p:spPr>
          <a:xfrm>
            <a:off x="3154261" y="374097"/>
            <a:ext cx="60024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제품 클릭 시 제품을 만들기 위한 설비 정보 조회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필요 설비가 비가동일 때 지시를 저장할 수 없도록 구현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58C5A8F-C241-4FFE-B187-F4FF702B9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0488"/>
            <a:ext cx="9906000" cy="41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048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생산지시조회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431812" y="1891740"/>
            <a:ext cx="6470617" cy="2874466"/>
            <a:chOff x="1509622" y="1540300"/>
            <a:chExt cx="7300751" cy="2874466"/>
          </a:xfrm>
        </p:grpSpPr>
        <p:grpSp>
          <p:nvGrpSpPr>
            <p:cNvPr id="2" name="그룹 1"/>
            <p:cNvGrpSpPr/>
            <p:nvPr/>
          </p:nvGrpSpPr>
          <p:grpSpPr>
            <a:xfrm>
              <a:off x="1509622" y="1540300"/>
              <a:ext cx="6127061" cy="960387"/>
              <a:chOff x="1693307" y="2708671"/>
              <a:chExt cx="6127061" cy="960387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693307" y="2708671"/>
                <a:ext cx="1535502" cy="505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ECB312"/>
                    </a:solidFill>
                    <a:latin typeface="Noto Sans CJK KR Bold" pitchFamily="34" charset="-127"/>
                    <a:ea typeface="Noto Sans CJK KR Bold" pitchFamily="34" charset="-127"/>
                  </a:rPr>
                  <a:t>0 1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338626" y="2838061"/>
                <a:ext cx="548174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1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2"/>
                  </a:rPr>
                  <a:t>portfolio_Choi-Juhee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3"/>
                  </a:rPr>
                  <a:t>src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solidFill>
                      <a:srgbClr val="C9D1D9"/>
                    </a:solidFill>
                    <a:effectLst/>
                    <a:latin typeface="-apple-system"/>
                    <a:hlinkClick r:id="rId4"/>
                  </a:rPr>
                  <a:t>main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solidFill>
                      <a:srgbClr val="C9D1D9"/>
                    </a:solidFill>
                    <a:effectLst/>
                    <a:latin typeface="-apple-system"/>
                    <a:hlinkClick r:id="rId5"/>
                  </a:rPr>
                  <a:t>java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6"/>
                  </a:rPr>
                  <a:t>egov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7"/>
                  </a:rPr>
                  <a:t>mes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solidFill>
                      <a:srgbClr val="C9D1D9"/>
                    </a:solidFill>
                    <a:effectLst/>
                    <a:latin typeface="-apple-system"/>
                    <a:hlinkClick r:id="rId8"/>
                  </a:rPr>
                  <a:t>manufacture</a:t>
                </a:r>
                <a:r>
                  <a:rPr lang="en-US" altLang="ko-KR" sz="1600" b="0" i="0" dirty="0">
                    <a:solidFill>
                      <a:schemeClr val="accent1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1" i="0" dirty="0">
                    <a:solidFill>
                      <a:schemeClr val="accent1"/>
                    </a:solidFill>
                    <a:effectLst/>
                    <a:latin typeface="-apple-system"/>
                  </a:rPr>
                  <a:t>command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endParaRPr lang="en-US" altLang="ko-KR" sz="1500" dirty="0">
                  <a:solidFill>
                    <a:schemeClr val="tx2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509622" y="3469768"/>
              <a:ext cx="7300751" cy="944998"/>
              <a:chOff x="1693307" y="2708671"/>
              <a:chExt cx="7300751" cy="94499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693307" y="2708671"/>
                <a:ext cx="1535502" cy="505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ECB312"/>
                    </a:solidFill>
                    <a:latin typeface="Noto Sans CJK KR Bold" pitchFamily="34" charset="-127"/>
                    <a:ea typeface="Noto Sans CJK KR Bold" pitchFamily="34" charset="-127"/>
                  </a:rPr>
                  <a:t>0 2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338626" y="2838061"/>
                <a:ext cx="6655432" cy="8156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sz="1600" b="1" i="0" u="none" strike="noStrike" dirty="0" err="1">
                    <a:effectLst/>
                    <a:latin typeface="-apple-system"/>
                    <a:hlinkClick r:id="rId2"/>
                  </a:rPr>
                  <a:t>portfolio_Choi-Juhee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effectLst/>
                    <a:latin typeface="-apple-system"/>
                    <a:hlinkClick r:id="rId3"/>
                  </a:rPr>
                  <a:t>src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4"/>
                  </a:rPr>
                  <a:t>main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9"/>
                  </a:rPr>
                  <a:t>webapp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10"/>
                  </a:rPr>
                  <a:t>WEB-INF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effectLst/>
                    <a:latin typeface="-apple-system"/>
                    <a:hlinkClick r:id="rId11"/>
                  </a:rPr>
                  <a:t>jsp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effectLst/>
                    <a:latin typeface="-apple-system"/>
                    <a:hlinkClick r:id="rId12"/>
                  </a:rPr>
                  <a:t>egovframework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13"/>
                  </a:rPr>
                  <a:t>manufacture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1" i="0" dirty="0" err="1">
                    <a:effectLst/>
                    <a:latin typeface="-apple-system"/>
                  </a:rPr>
                  <a:t>manCommandSelect.jsp</a:t>
                </a:r>
                <a:endParaRPr lang="en-US" altLang="ko-KR" sz="1600" b="0" i="0" dirty="0">
                  <a:effectLst/>
                  <a:latin typeface="-apple-system"/>
                </a:endParaRPr>
              </a:p>
              <a:p>
                <a:endParaRPr lang="en-US" altLang="ko-KR" sz="1500" dirty="0">
                  <a:solidFill>
                    <a:schemeClr val="accent1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5DA5E3-DDF1-438D-AA02-4E557B4E8FFB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07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6556" y="250780"/>
            <a:ext cx="2098335" cy="4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 about me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693307" y="2708671"/>
            <a:ext cx="1535502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rgbClr val="ECB312"/>
                </a:solidFill>
                <a:latin typeface="Noto Sans CJK KR Bold" pitchFamily="34" charset="-127"/>
                <a:ea typeface="Noto Sans CJK KR Bold" pitchFamily="34" charset="-127"/>
              </a:rPr>
              <a:t>2019.08</a:t>
            </a:r>
          </a:p>
        </p:txBody>
      </p:sp>
      <p:sp>
        <p:nvSpPr>
          <p:cNvPr id="14" name="타원 13"/>
          <p:cNvSpPr/>
          <p:nvPr/>
        </p:nvSpPr>
        <p:spPr>
          <a:xfrm>
            <a:off x="1593965" y="2042532"/>
            <a:ext cx="1872208" cy="1872208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192642" y="2048286"/>
            <a:ext cx="1872208" cy="1872208"/>
          </a:xfrm>
          <a:prstGeom prst="ellipse">
            <a:avLst/>
          </a:prstGeom>
          <a:noFill/>
          <a:ln w="28575">
            <a:solidFill>
              <a:srgbClr val="ECB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796072" y="2028151"/>
            <a:ext cx="1872208" cy="1872208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398925" y="2033905"/>
            <a:ext cx="1872208" cy="1872208"/>
          </a:xfrm>
          <a:prstGeom prst="ellipse">
            <a:avLst/>
          </a:prstGeom>
          <a:noFill/>
          <a:ln w="28575">
            <a:solidFill>
              <a:srgbClr val="ECB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81209" y="2698962"/>
            <a:ext cx="1535502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accent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2019.07-</a:t>
            </a:r>
          </a:p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accent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2020.06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916711" y="2675084"/>
            <a:ext cx="1535502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accent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2021.08</a:t>
            </a:r>
          </a:p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accent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-2022.02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604613" y="2665375"/>
            <a:ext cx="1535502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rgbClr val="ECB312"/>
                </a:solidFill>
                <a:latin typeface="Noto Sans CJK KR Bold" pitchFamily="34" charset="-127"/>
                <a:ea typeface="Noto Sans CJK KR Bold" pitchFamily="34" charset="-127"/>
              </a:rPr>
              <a:t>2021.12-</a:t>
            </a:r>
          </a:p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rgbClr val="ECB312"/>
                </a:solidFill>
                <a:latin typeface="Noto Sans CJK KR Bold" pitchFamily="34" charset="-127"/>
                <a:ea typeface="Noto Sans CJK KR Bold" pitchFamily="34" charset="-127"/>
              </a:rPr>
              <a:t>2022.02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657140" y="4354266"/>
            <a:ext cx="153550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계명대학교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국어국문학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졸업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5331" y="4334560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싱가포르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1500" dirty="0">
                <a:solidFill>
                  <a:schemeClr val="accent1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ibis </a:t>
            </a:r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호텔 근무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08084" y="4325934"/>
            <a:ext cx="1805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예담직업전문학교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교육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endParaRPr lang="en-US" altLang="ko-KR" sz="1500" dirty="0">
              <a:solidFill>
                <a:schemeClr val="accent1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endParaRPr lang="en-US" altLang="ko-KR" sz="1500" dirty="0">
              <a:solidFill>
                <a:schemeClr val="accent1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23528" y="4306228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최종프로젝트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진행</a:t>
            </a:r>
            <a:endParaRPr lang="en-US" altLang="ko-KR" sz="1500" dirty="0">
              <a:solidFill>
                <a:schemeClr val="accent1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36154" y="2785570"/>
            <a:ext cx="595567" cy="317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593049" y="2785570"/>
            <a:ext cx="595567" cy="317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306829" y="2785570"/>
            <a:ext cx="595567" cy="317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16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CD2CDE-19B9-4C7D-8915-B611CB2F73A8}"/>
              </a:ext>
            </a:extLst>
          </p:cNvPr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생산지시조회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BBD9F78-1B34-403D-AC85-F267547D499F}"/>
              </a:ext>
            </a:extLst>
          </p:cNvPr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F8F2B7-3DC7-49EE-BB0D-1ED4D843B0C2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15325D-984F-49A4-9F6E-37F90ADB1424}"/>
              </a:ext>
            </a:extLst>
          </p:cNvPr>
          <p:cNvSpPr/>
          <p:nvPr/>
        </p:nvSpPr>
        <p:spPr>
          <a:xfrm>
            <a:off x="3154261" y="374096"/>
            <a:ext cx="638028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작업일자나 제품코드 입력 후 조회 버튼 클릭 시 조건에 맞는 지시 조회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A21E558-431B-471A-924D-346FB90D3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2838"/>
            <a:ext cx="9906000" cy="463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888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생산현황관리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431812" y="1891740"/>
            <a:ext cx="6470617" cy="2874466"/>
            <a:chOff x="1509622" y="1540300"/>
            <a:chExt cx="7300751" cy="2874466"/>
          </a:xfrm>
        </p:grpSpPr>
        <p:grpSp>
          <p:nvGrpSpPr>
            <p:cNvPr id="2" name="그룹 1"/>
            <p:cNvGrpSpPr/>
            <p:nvPr/>
          </p:nvGrpSpPr>
          <p:grpSpPr>
            <a:xfrm>
              <a:off x="1509622" y="1540300"/>
              <a:ext cx="6127061" cy="714165"/>
              <a:chOff x="1693307" y="2708671"/>
              <a:chExt cx="6127061" cy="714165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693307" y="2708671"/>
                <a:ext cx="1535502" cy="505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ECB312"/>
                    </a:solidFill>
                    <a:latin typeface="Noto Sans CJK KR Bold" pitchFamily="34" charset="-127"/>
                    <a:ea typeface="Noto Sans CJK KR Bold" pitchFamily="34" charset="-127"/>
                  </a:rPr>
                  <a:t>0 1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338626" y="2838061"/>
                <a:ext cx="54817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1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2"/>
                  </a:rPr>
                  <a:t>portfolio_Choi-Juhee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3"/>
                  </a:rPr>
                  <a:t>src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solidFill>
                      <a:srgbClr val="C9D1D9"/>
                    </a:solidFill>
                    <a:effectLst/>
                    <a:latin typeface="-apple-system"/>
                    <a:hlinkClick r:id="rId4"/>
                  </a:rPr>
                  <a:t>main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solidFill>
                      <a:srgbClr val="C9D1D9"/>
                    </a:solidFill>
                    <a:effectLst/>
                    <a:latin typeface="-apple-system"/>
                    <a:hlinkClick r:id="rId5"/>
                  </a:rPr>
                  <a:t>java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6"/>
                  </a:rPr>
                  <a:t>egov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7"/>
                  </a:rPr>
                  <a:t>mes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solidFill>
                      <a:srgbClr val="C9D1D9"/>
                    </a:solidFill>
                    <a:effectLst/>
                    <a:latin typeface="-apple-system"/>
                    <a:hlinkClick r:id="rId8"/>
                  </a:rPr>
                  <a:t>manufacture</a:t>
                </a:r>
                <a:r>
                  <a:rPr lang="en-US" altLang="ko-KR" sz="1600" b="0" i="0" dirty="0">
                    <a:solidFill>
                      <a:schemeClr val="accent1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1" i="0" dirty="0">
                    <a:solidFill>
                      <a:schemeClr val="accent1"/>
                    </a:solidFill>
                    <a:effectLst/>
                    <a:latin typeface="-apple-system"/>
                  </a:rPr>
                  <a:t>process</a:t>
                </a:r>
                <a:r>
                  <a:rPr lang="en-US" altLang="ko-KR" sz="1600" b="0" i="0" dirty="0">
                    <a:solidFill>
                      <a:schemeClr val="accent1"/>
                    </a:solidFill>
                    <a:effectLst/>
                    <a:latin typeface="-apple-system"/>
                  </a:rPr>
                  <a:t>/</a:t>
                </a:r>
                <a:endParaRPr lang="en-US" altLang="ko-KR" sz="1500" dirty="0">
                  <a:solidFill>
                    <a:schemeClr val="accent1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509622" y="3469768"/>
              <a:ext cx="7300751" cy="944998"/>
              <a:chOff x="1693307" y="2708671"/>
              <a:chExt cx="7300751" cy="94499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693307" y="2708671"/>
                <a:ext cx="1535502" cy="505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ECB312"/>
                    </a:solidFill>
                    <a:latin typeface="Noto Sans CJK KR Bold" pitchFamily="34" charset="-127"/>
                    <a:ea typeface="Noto Sans CJK KR Bold" pitchFamily="34" charset="-127"/>
                  </a:rPr>
                  <a:t>0 2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338626" y="2838061"/>
                <a:ext cx="6655432" cy="8156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sz="1600" b="1" i="0" u="none" strike="noStrike" dirty="0" err="1">
                    <a:effectLst/>
                    <a:latin typeface="-apple-system"/>
                    <a:hlinkClick r:id="rId2"/>
                  </a:rPr>
                  <a:t>portfolio_Choi-Juhee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effectLst/>
                    <a:latin typeface="-apple-system"/>
                    <a:hlinkClick r:id="rId3"/>
                  </a:rPr>
                  <a:t>src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4"/>
                  </a:rPr>
                  <a:t>main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9"/>
                  </a:rPr>
                  <a:t>webapp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10"/>
                  </a:rPr>
                  <a:t>WEB-INF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effectLst/>
                    <a:latin typeface="-apple-system"/>
                    <a:hlinkClick r:id="rId11"/>
                  </a:rPr>
                  <a:t>jsp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effectLst/>
                    <a:latin typeface="-apple-system"/>
                    <a:hlinkClick r:id="rId12"/>
                  </a:rPr>
                  <a:t>egovframework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13"/>
                  </a:rPr>
                  <a:t>manufacture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1" i="0" dirty="0" err="1">
                    <a:effectLst/>
                    <a:latin typeface="-apple-system"/>
                  </a:rPr>
                  <a:t>manProcess.jsp</a:t>
                </a:r>
                <a:endParaRPr lang="en-US" altLang="ko-KR" sz="1600" b="0" i="0" dirty="0">
                  <a:effectLst/>
                  <a:latin typeface="-apple-system"/>
                </a:endParaRPr>
              </a:p>
              <a:p>
                <a:endParaRPr lang="en-US" altLang="ko-KR" sz="1500" dirty="0">
                  <a:solidFill>
                    <a:schemeClr val="accent1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5DA5E3-DDF1-438D-AA02-4E557B4E8FFB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73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CD2CDE-19B9-4C7D-8915-B611CB2F73A8}"/>
              </a:ext>
            </a:extLst>
          </p:cNvPr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생산현황관리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BBD9F78-1B34-403D-AC85-F267547D499F}"/>
              </a:ext>
            </a:extLst>
          </p:cNvPr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F8F2B7-3DC7-49EE-BB0D-1ED4D843B0C2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15325D-984F-49A4-9F6E-37F90ADB1424}"/>
              </a:ext>
            </a:extLst>
          </p:cNvPr>
          <p:cNvSpPr/>
          <p:nvPr/>
        </p:nvSpPr>
        <p:spPr>
          <a:xfrm>
            <a:off x="3154261" y="374096"/>
            <a:ext cx="638028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작업일 입력 후 조회 버튼 클릭 시 작업일에 맞는 지시 정보 조회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지시 정보의 상태</a:t>
            </a:r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지시완료</a:t>
            </a:r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500" dirty="0" err="1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생산중</a:t>
            </a:r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생산완료</a:t>
            </a:r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에 따라 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생산 시작 및 시작된 공정의 정보 조회 가능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F31C5E55-497E-4AF5-BC1A-20548D20B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7417"/>
            <a:ext cx="99060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AD08797-4407-4CF6-A188-9E97B7ED353B}"/>
              </a:ext>
            </a:extLst>
          </p:cNvPr>
          <p:cNvSpPr/>
          <p:nvPr/>
        </p:nvSpPr>
        <p:spPr>
          <a:xfrm>
            <a:off x="6146800" y="2743200"/>
            <a:ext cx="774700" cy="5207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8C437D8-82FC-443F-A439-E01E4D3C96C8}"/>
              </a:ext>
            </a:extLst>
          </p:cNvPr>
          <p:cNvCxnSpPr>
            <a:cxnSpLocks/>
          </p:cNvCxnSpPr>
          <p:nvPr/>
        </p:nvCxnSpPr>
        <p:spPr>
          <a:xfrm>
            <a:off x="2978902" y="2247900"/>
            <a:ext cx="3167898" cy="8509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623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CD2CDE-19B9-4C7D-8915-B611CB2F73A8}"/>
              </a:ext>
            </a:extLst>
          </p:cNvPr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생산현황관리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BBD9F78-1B34-403D-AC85-F267547D499F}"/>
              </a:ext>
            </a:extLst>
          </p:cNvPr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F8F2B7-3DC7-49EE-BB0D-1ED4D843B0C2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15325D-984F-49A4-9F6E-37F90ADB1424}"/>
              </a:ext>
            </a:extLst>
          </p:cNvPr>
          <p:cNvSpPr/>
          <p:nvPr/>
        </p:nvSpPr>
        <p:spPr>
          <a:xfrm>
            <a:off x="3154261" y="374096"/>
            <a:ext cx="62870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생산 지시서를 바탕으로 생산을 시작 </a:t>
            </a:r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-&gt; 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생산 공정 정보 실시간 조회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 err="1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스케쥴러를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 사용해 공정별 </a:t>
            </a:r>
            <a:r>
              <a:rPr lang="en-US" altLang="ko-KR" sz="1500" dirty="0" err="1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uph</a:t>
            </a:r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만큼 시간당 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 작업 </a:t>
            </a:r>
            <a:r>
              <a:rPr lang="ko-KR" altLang="en-US" sz="1500" dirty="0" err="1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완료량</a:t>
            </a:r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시작시간</a:t>
            </a:r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종료시간 등록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해당 공정의 종료 마다 임의의 </a:t>
            </a:r>
            <a:r>
              <a:rPr lang="ko-KR" altLang="en-US" sz="1500" dirty="0" err="1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불량량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 자동 등록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6E58FBC3-EE84-495C-9589-386EEECBC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8242"/>
            <a:ext cx="9906000" cy="467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733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공정이동표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431812" y="1891740"/>
            <a:ext cx="6470617" cy="2643633"/>
            <a:chOff x="1509622" y="1540300"/>
            <a:chExt cx="7300751" cy="2643633"/>
          </a:xfrm>
        </p:grpSpPr>
        <p:grpSp>
          <p:nvGrpSpPr>
            <p:cNvPr id="2" name="그룹 1"/>
            <p:cNvGrpSpPr/>
            <p:nvPr/>
          </p:nvGrpSpPr>
          <p:grpSpPr>
            <a:xfrm>
              <a:off x="1509622" y="1540300"/>
              <a:ext cx="6410363" cy="714165"/>
              <a:chOff x="1693307" y="2708671"/>
              <a:chExt cx="6410363" cy="714165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693307" y="2708671"/>
                <a:ext cx="1535502" cy="505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ECB312"/>
                    </a:solidFill>
                    <a:latin typeface="Noto Sans CJK KR Bold" pitchFamily="34" charset="-127"/>
                    <a:ea typeface="Noto Sans CJK KR Bold" pitchFamily="34" charset="-127"/>
                  </a:rPr>
                  <a:t>0 1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338626" y="2838061"/>
                <a:ext cx="57650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1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2"/>
                  </a:rPr>
                  <a:t>portfolio_Choi-Juhee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3"/>
                  </a:rPr>
                  <a:t>src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solidFill>
                      <a:srgbClr val="C9D1D9"/>
                    </a:solidFill>
                    <a:effectLst/>
                    <a:latin typeface="-apple-system"/>
                    <a:hlinkClick r:id="rId4"/>
                  </a:rPr>
                  <a:t>main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solidFill>
                      <a:srgbClr val="C9D1D9"/>
                    </a:solidFill>
                    <a:effectLst/>
                    <a:latin typeface="-apple-system"/>
                    <a:hlinkClick r:id="rId5"/>
                  </a:rPr>
                  <a:t>java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6"/>
                  </a:rPr>
                  <a:t>egov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7"/>
                  </a:rPr>
                  <a:t>mes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solidFill>
                      <a:srgbClr val="C9D1D9"/>
                    </a:solidFill>
                    <a:effectLst/>
                    <a:latin typeface="-apple-system"/>
                    <a:hlinkClick r:id="rId8"/>
                  </a:rPr>
                  <a:t>manufacture</a:t>
                </a:r>
                <a:r>
                  <a:rPr lang="en-US" altLang="ko-KR" sz="1600" b="0" i="0" dirty="0">
                    <a:solidFill>
                      <a:schemeClr val="accent1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1" i="0" dirty="0">
                    <a:solidFill>
                      <a:schemeClr val="accent1"/>
                    </a:solidFill>
                    <a:effectLst/>
                    <a:latin typeface="-apple-system"/>
                  </a:rPr>
                  <a:t>movement</a:t>
                </a:r>
                <a:r>
                  <a:rPr lang="en-US" altLang="ko-KR" sz="1600" b="0" i="0" dirty="0">
                    <a:solidFill>
                      <a:schemeClr val="accent1"/>
                    </a:solidFill>
                    <a:effectLst/>
                    <a:latin typeface="-apple-system"/>
                  </a:rPr>
                  <a:t>/</a:t>
                </a:r>
                <a:endParaRPr lang="en-US" altLang="ko-KR" sz="1500" dirty="0">
                  <a:solidFill>
                    <a:schemeClr val="accent1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509622" y="3469768"/>
              <a:ext cx="7300751" cy="714165"/>
              <a:chOff x="1693307" y="2708671"/>
              <a:chExt cx="7300751" cy="714165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693307" y="2708671"/>
                <a:ext cx="1535502" cy="505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ECB312"/>
                    </a:solidFill>
                    <a:latin typeface="Noto Sans CJK KR Bold" pitchFamily="34" charset="-127"/>
                    <a:ea typeface="Noto Sans CJK KR Bold" pitchFamily="34" charset="-127"/>
                  </a:rPr>
                  <a:t>0 2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338626" y="2838061"/>
                <a:ext cx="66554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sz="1600" b="1" i="0" u="none" strike="noStrike" dirty="0" err="1">
                    <a:effectLst/>
                    <a:latin typeface="-apple-system"/>
                    <a:hlinkClick r:id="rId2"/>
                  </a:rPr>
                  <a:t>portfolio_Choi-Juhee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effectLst/>
                    <a:latin typeface="-apple-system"/>
                    <a:hlinkClick r:id="rId3"/>
                  </a:rPr>
                  <a:t>src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4"/>
                  </a:rPr>
                  <a:t>main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9"/>
                  </a:rPr>
                  <a:t>webapp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10"/>
                  </a:rPr>
                  <a:t>WEB-INF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effectLst/>
                    <a:latin typeface="-apple-system"/>
                    <a:hlinkClick r:id="rId11"/>
                  </a:rPr>
                  <a:t>jsp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effectLst/>
                    <a:latin typeface="-apple-system"/>
                    <a:hlinkClick r:id="rId12"/>
                  </a:rPr>
                  <a:t>egovframework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13"/>
                  </a:rPr>
                  <a:t>manufacture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1" i="0" dirty="0" err="1">
                    <a:effectLst/>
                    <a:latin typeface="-apple-system"/>
                  </a:rPr>
                  <a:t>manMovement.jsp</a:t>
                </a:r>
                <a:endParaRPr lang="en-US" altLang="ko-KR" sz="1600" b="0" i="0" dirty="0">
                  <a:effectLst/>
                  <a:latin typeface="-apple-system"/>
                </a:endParaRPr>
              </a:p>
            </p:txBody>
          </p:sp>
        </p:grp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5DA5E3-DDF1-438D-AA02-4E557B4E8FFB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087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CD2CDE-19B9-4C7D-8915-B611CB2F73A8}"/>
              </a:ext>
            </a:extLst>
          </p:cNvPr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공정이동표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BBD9F78-1B34-403D-AC85-F267547D499F}"/>
              </a:ext>
            </a:extLst>
          </p:cNvPr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F8F2B7-3DC7-49EE-BB0D-1ED4D843B0C2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15325D-984F-49A4-9F6E-37F90ADB1424}"/>
              </a:ext>
            </a:extLst>
          </p:cNvPr>
          <p:cNvSpPr/>
          <p:nvPr/>
        </p:nvSpPr>
        <p:spPr>
          <a:xfrm>
            <a:off x="3154261" y="374096"/>
            <a:ext cx="654853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작업일자나 생산상태를 입력 후 조회버튼 클릭 시 조건에 맞는 지시 조회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62192B87-CD12-497B-9969-E453C90A7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1888"/>
            <a:ext cx="9906000" cy="459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785721AF-15F1-4721-B9DE-4E44CE22A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1" t="9451" r="26515" b="5330"/>
          <a:stretch/>
        </p:blipFill>
        <p:spPr bwMode="auto">
          <a:xfrm>
            <a:off x="4340180" y="2446986"/>
            <a:ext cx="4726547" cy="391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A0DCB3-1A62-4D43-81E0-23C5D284E3A7}"/>
              </a:ext>
            </a:extLst>
          </p:cNvPr>
          <p:cNvCxnSpPr>
            <a:cxnSpLocks/>
          </p:cNvCxnSpPr>
          <p:nvPr/>
        </p:nvCxnSpPr>
        <p:spPr>
          <a:xfrm>
            <a:off x="3738755" y="2170627"/>
            <a:ext cx="4181752" cy="9331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5679E53-15EA-47F2-ACFF-821B78528419}"/>
              </a:ext>
            </a:extLst>
          </p:cNvPr>
          <p:cNvSpPr/>
          <p:nvPr/>
        </p:nvSpPr>
        <p:spPr>
          <a:xfrm>
            <a:off x="7933475" y="2908300"/>
            <a:ext cx="774700" cy="1869762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26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CD2CDE-19B9-4C7D-8915-B611CB2F73A8}"/>
              </a:ext>
            </a:extLst>
          </p:cNvPr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공정이동표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BBD9F78-1B34-403D-AC85-F267547D499F}"/>
              </a:ext>
            </a:extLst>
          </p:cNvPr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F8F2B7-3DC7-49EE-BB0D-1ED4D843B0C2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15325D-984F-49A4-9F6E-37F90ADB1424}"/>
              </a:ext>
            </a:extLst>
          </p:cNvPr>
          <p:cNvSpPr/>
          <p:nvPr/>
        </p:nvSpPr>
        <p:spPr>
          <a:xfrm>
            <a:off x="3154261" y="374096"/>
            <a:ext cx="63802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생산 상태</a:t>
            </a:r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z="1500" dirty="0" err="1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생산중</a:t>
            </a:r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생산 완료</a:t>
            </a:r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에 따라 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지시 기본 정보</a:t>
            </a:r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자재 및 공정 정보 조회 가능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6A19049F-C67B-4802-A8C7-E7F5472B7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850"/>
            <a:ext cx="99060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131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생산실적조회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431812" y="1891740"/>
            <a:ext cx="6470617" cy="2643633"/>
            <a:chOff x="1509622" y="1540300"/>
            <a:chExt cx="7300751" cy="2643633"/>
          </a:xfrm>
        </p:grpSpPr>
        <p:grpSp>
          <p:nvGrpSpPr>
            <p:cNvPr id="2" name="그룹 1"/>
            <p:cNvGrpSpPr/>
            <p:nvPr/>
          </p:nvGrpSpPr>
          <p:grpSpPr>
            <a:xfrm>
              <a:off x="1509622" y="1540300"/>
              <a:ext cx="6410363" cy="714165"/>
              <a:chOff x="1693307" y="2708671"/>
              <a:chExt cx="6410363" cy="714165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693307" y="2708671"/>
                <a:ext cx="1535502" cy="505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ECB312"/>
                    </a:solidFill>
                    <a:latin typeface="Noto Sans CJK KR Bold" pitchFamily="34" charset="-127"/>
                    <a:ea typeface="Noto Sans CJK KR Bold" pitchFamily="34" charset="-127"/>
                  </a:rPr>
                  <a:t>0 1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338626" y="2838061"/>
                <a:ext cx="57650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1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2"/>
                  </a:rPr>
                  <a:t>portfolio_Choi-Juhee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3"/>
                  </a:rPr>
                  <a:t>src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solidFill>
                      <a:srgbClr val="C9D1D9"/>
                    </a:solidFill>
                    <a:effectLst/>
                    <a:latin typeface="-apple-system"/>
                    <a:hlinkClick r:id="rId4"/>
                  </a:rPr>
                  <a:t>main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solidFill>
                      <a:srgbClr val="C9D1D9"/>
                    </a:solidFill>
                    <a:effectLst/>
                    <a:latin typeface="-apple-system"/>
                    <a:hlinkClick r:id="rId5"/>
                  </a:rPr>
                  <a:t>java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6"/>
                  </a:rPr>
                  <a:t>egov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7"/>
                  </a:rPr>
                  <a:t>mes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solidFill>
                      <a:srgbClr val="C9D1D9"/>
                    </a:solidFill>
                    <a:effectLst/>
                    <a:latin typeface="-apple-system"/>
                    <a:hlinkClick r:id="rId8"/>
                  </a:rPr>
                  <a:t>manufacture</a:t>
                </a:r>
                <a:r>
                  <a:rPr lang="en-US" altLang="ko-KR" sz="1600" b="0" i="0" dirty="0">
                    <a:solidFill>
                      <a:schemeClr val="accent1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1" i="0" dirty="0" err="1">
                    <a:solidFill>
                      <a:schemeClr val="accent1"/>
                    </a:solidFill>
                    <a:effectLst/>
                    <a:latin typeface="-apple-system"/>
                  </a:rPr>
                  <a:t>perfomance</a:t>
                </a:r>
                <a:r>
                  <a:rPr lang="en-US" altLang="ko-KR" sz="1600" b="0" i="0" dirty="0">
                    <a:solidFill>
                      <a:schemeClr val="accent1"/>
                    </a:solidFill>
                    <a:effectLst/>
                    <a:latin typeface="-apple-system"/>
                  </a:rPr>
                  <a:t>/</a:t>
                </a:r>
                <a:endParaRPr lang="en-US" altLang="ko-KR" sz="1500" dirty="0">
                  <a:solidFill>
                    <a:schemeClr val="accent1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509622" y="3469768"/>
              <a:ext cx="7300751" cy="714165"/>
              <a:chOff x="1693307" y="2708671"/>
              <a:chExt cx="7300751" cy="714165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693307" y="2708671"/>
                <a:ext cx="1535502" cy="505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ECB312"/>
                    </a:solidFill>
                    <a:latin typeface="Noto Sans CJK KR Bold" pitchFamily="34" charset="-127"/>
                    <a:ea typeface="Noto Sans CJK KR Bold" pitchFamily="34" charset="-127"/>
                  </a:rPr>
                  <a:t>0 2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338626" y="2838061"/>
                <a:ext cx="66554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sz="1600" b="1" i="0" u="none" strike="noStrike" dirty="0" err="1">
                    <a:effectLst/>
                    <a:latin typeface="-apple-system"/>
                    <a:hlinkClick r:id="rId2"/>
                  </a:rPr>
                  <a:t>portfolio_Choi-Juhee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effectLst/>
                    <a:latin typeface="-apple-system"/>
                    <a:hlinkClick r:id="rId3"/>
                  </a:rPr>
                  <a:t>src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4"/>
                  </a:rPr>
                  <a:t>main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9"/>
                  </a:rPr>
                  <a:t>webapp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10"/>
                  </a:rPr>
                  <a:t>WEB-INF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effectLst/>
                    <a:latin typeface="-apple-system"/>
                    <a:hlinkClick r:id="rId11"/>
                  </a:rPr>
                  <a:t>jsp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effectLst/>
                    <a:latin typeface="-apple-system"/>
                    <a:hlinkClick r:id="rId12"/>
                  </a:rPr>
                  <a:t>egovframework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13"/>
                  </a:rPr>
                  <a:t>manufacture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1" i="0" dirty="0" err="1">
                    <a:effectLst/>
                    <a:latin typeface="-apple-system"/>
                  </a:rPr>
                  <a:t>manPerformance.jsp</a:t>
                </a:r>
                <a:endParaRPr lang="en-US" altLang="ko-KR" sz="1600" b="0" i="0" dirty="0">
                  <a:effectLst/>
                  <a:latin typeface="-apple-system"/>
                </a:endParaRPr>
              </a:p>
            </p:txBody>
          </p:sp>
        </p:grp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5DA5E3-DDF1-438D-AA02-4E557B4E8FFB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192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CD2CDE-19B9-4C7D-8915-B611CB2F73A8}"/>
              </a:ext>
            </a:extLst>
          </p:cNvPr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생산실적조회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BBD9F78-1B34-403D-AC85-F267547D499F}"/>
              </a:ext>
            </a:extLst>
          </p:cNvPr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F8F2B7-3DC7-49EE-BB0D-1ED4D843B0C2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15325D-984F-49A4-9F6E-37F90ADB1424}"/>
              </a:ext>
            </a:extLst>
          </p:cNvPr>
          <p:cNvSpPr/>
          <p:nvPr/>
        </p:nvSpPr>
        <p:spPr>
          <a:xfrm>
            <a:off x="3154261" y="308602"/>
            <a:ext cx="638028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제품별 실적 조회 </a:t>
            </a:r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: 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전월의 제품별 작업 </a:t>
            </a:r>
            <a:r>
              <a:rPr lang="ko-KR" altLang="en-US" sz="1500" dirty="0" err="1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완료량</a:t>
            </a:r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500" dirty="0" err="1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불량량</a:t>
            </a:r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불량률 조회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2E4B3F16-C52E-4582-82F2-B074213C4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2838"/>
            <a:ext cx="9906000" cy="463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173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CD2CDE-19B9-4C7D-8915-B611CB2F73A8}"/>
              </a:ext>
            </a:extLst>
          </p:cNvPr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생산실적조회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BBD9F78-1B34-403D-AC85-F267547D499F}"/>
              </a:ext>
            </a:extLst>
          </p:cNvPr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F8F2B7-3DC7-49EE-BB0D-1ED4D843B0C2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15325D-984F-49A4-9F6E-37F90ADB1424}"/>
              </a:ext>
            </a:extLst>
          </p:cNvPr>
          <p:cNvSpPr/>
          <p:nvPr/>
        </p:nvSpPr>
        <p:spPr>
          <a:xfrm>
            <a:off x="3154261" y="308602"/>
            <a:ext cx="675173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월별 실적 조회 </a:t>
            </a:r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: 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금년 기준 </a:t>
            </a:r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1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년 전의 월별 작업 </a:t>
            </a:r>
            <a:r>
              <a:rPr lang="ko-KR" altLang="en-US" sz="1500" dirty="0" err="1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완료량</a:t>
            </a:r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500" dirty="0" err="1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불량량</a:t>
            </a:r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불량률 조회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9B7B8551-E6E0-4FD7-A878-6E7193A11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6013"/>
            <a:ext cx="9906000" cy="462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38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71456" y="225605"/>
            <a:ext cx="30829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최종프로젝트 개요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431812" y="1891740"/>
            <a:ext cx="7042376" cy="2843688"/>
            <a:chOff x="1509622" y="1540300"/>
            <a:chExt cx="7042376" cy="2843688"/>
          </a:xfrm>
        </p:grpSpPr>
        <p:grpSp>
          <p:nvGrpSpPr>
            <p:cNvPr id="2" name="그룹 1"/>
            <p:cNvGrpSpPr/>
            <p:nvPr/>
          </p:nvGrpSpPr>
          <p:grpSpPr>
            <a:xfrm>
              <a:off x="1509622" y="1540300"/>
              <a:ext cx="3610087" cy="1154331"/>
              <a:chOff x="1693307" y="2708671"/>
              <a:chExt cx="3610087" cy="115433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693307" y="2708671"/>
                <a:ext cx="1535502" cy="505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ECB312"/>
                    </a:solidFill>
                    <a:latin typeface="Noto Sans CJK KR Bold" pitchFamily="34" charset="-127"/>
                    <a:ea typeface="Noto Sans CJK KR Bold" pitchFamily="34" charset="-127"/>
                  </a:rPr>
                  <a:t>0 1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413739" y="2847339"/>
                <a:ext cx="2889655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500" dirty="0">
                    <a:solidFill>
                      <a:schemeClr val="accent1">
                        <a:lumMod val="50000"/>
                      </a:schemeClr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MES </a:t>
                </a:r>
                <a:r>
                  <a:rPr lang="ko-KR" altLang="en-US" sz="1500" dirty="0">
                    <a:solidFill>
                      <a:schemeClr val="accent1">
                        <a:lumMod val="50000"/>
                      </a:schemeClr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프로젝트 </a:t>
                </a:r>
                <a:r>
                  <a:rPr lang="en-US" altLang="ko-KR" sz="1500" dirty="0">
                    <a:solidFill>
                      <a:schemeClr val="accent1">
                        <a:lumMod val="50000"/>
                      </a:schemeClr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– </a:t>
                </a:r>
              </a:p>
              <a:p>
                <a:r>
                  <a:rPr lang="ko-KR" altLang="en-US" sz="1500" dirty="0">
                    <a:solidFill>
                      <a:schemeClr val="accent1">
                        <a:lumMod val="50000"/>
                      </a:schemeClr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정형화된 생산관리프로그램</a:t>
                </a:r>
                <a:endParaRPr lang="en-US" altLang="ko-KR" sz="1500" dirty="0">
                  <a:solidFill>
                    <a:schemeClr val="accent1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  <a:p>
                <a:r>
                  <a:rPr lang="ko-KR" altLang="en-US" sz="1500" dirty="0">
                    <a:solidFill>
                      <a:schemeClr val="accent1">
                        <a:lumMod val="50000"/>
                      </a:schemeClr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스마트 공장 구축을 위한 </a:t>
                </a:r>
                <a:endParaRPr lang="en-US" altLang="ko-KR" sz="1500" dirty="0">
                  <a:solidFill>
                    <a:schemeClr val="accent1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  <a:p>
                <a:r>
                  <a:rPr lang="ko-KR" altLang="en-US" sz="1500" dirty="0">
                    <a:solidFill>
                      <a:schemeClr val="accent1">
                        <a:lumMod val="50000"/>
                      </a:schemeClr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제조 프로세스 관리 프로그램</a:t>
                </a:r>
                <a:endParaRPr lang="en-US" altLang="ko-KR" sz="1500" dirty="0">
                  <a:solidFill>
                    <a:schemeClr val="accent1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5302369" y="1540300"/>
              <a:ext cx="3249629" cy="1145053"/>
              <a:chOff x="1693307" y="2708671"/>
              <a:chExt cx="3249629" cy="1145053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1693307" y="2708671"/>
                <a:ext cx="1535502" cy="505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ECB312"/>
                    </a:solidFill>
                    <a:latin typeface="Noto Sans CJK KR Bold" pitchFamily="34" charset="-127"/>
                    <a:ea typeface="Noto Sans CJK KR Bold" pitchFamily="34" charset="-127"/>
                  </a:rPr>
                  <a:t>0 2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338626" y="2838061"/>
                <a:ext cx="260431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500" dirty="0">
                    <a:solidFill>
                      <a:schemeClr val="accent1">
                        <a:lumMod val="50000"/>
                      </a:schemeClr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가상의 렌즈 공장을 선택해</a:t>
                </a:r>
                <a:endParaRPr lang="en-US" altLang="ko-KR" sz="1500" dirty="0">
                  <a:solidFill>
                    <a:schemeClr val="accent1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  <a:p>
                <a:r>
                  <a:rPr lang="ko-KR" altLang="en-US" sz="1500" dirty="0">
                    <a:solidFill>
                      <a:schemeClr val="accent1">
                        <a:lumMod val="50000"/>
                      </a:schemeClr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그 공장의 주문</a:t>
                </a:r>
                <a:r>
                  <a:rPr lang="en-US" altLang="ko-KR" sz="1500" dirty="0">
                    <a:solidFill>
                      <a:schemeClr val="accent1">
                        <a:lumMod val="50000"/>
                      </a:schemeClr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, </a:t>
                </a:r>
                <a:r>
                  <a:rPr lang="ko-KR" altLang="en-US" sz="1500" dirty="0">
                    <a:solidFill>
                      <a:schemeClr val="accent1">
                        <a:lumMod val="50000"/>
                      </a:schemeClr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생산</a:t>
                </a:r>
                <a:r>
                  <a:rPr lang="en-US" altLang="ko-KR" sz="1500" dirty="0">
                    <a:solidFill>
                      <a:schemeClr val="accent1">
                        <a:lumMod val="50000"/>
                      </a:schemeClr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, </a:t>
                </a:r>
                <a:r>
                  <a:rPr lang="ko-KR" altLang="en-US" sz="1500" dirty="0">
                    <a:solidFill>
                      <a:schemeClr val="accent1">
                        <a:lumMod val="50000"/>
                      </a:schemeClr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자재</a:t>
                </a:r>
                <a:r>
                  <a:rPr lang="en-US" altLang="ko-KR" sz="1500" dirty="0">
                    <a:solidFill>
                      <a:schemeClr val="accent1">
                        <a:lumMod val="50000"/>
                      </a:schemeClr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, </a:t>
                </a:r>
                <a:r>
                  <a:rPr lang="ko-KR" altLang="en-US" sz="1500" dirty="0">
                    <a:solidFill>
                      <a:schemeClr val="accent1">
                        <a:lumMod val="50000"/>
                      </a:schemeClr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출하 등 공정과 관련된 업무를 광범위하게 관리</a:t>
                </a:r>
                <a:endParaRPr lang="en-US" altLang="ko-KR" sz="1500" dirty="0">
                  <a:solidFill>
                    <a:schemeClr val="accent1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509622" y="3469768"/>
              <a:ext cx="3249629" cy="683388"/>
              <a:chOff x="1693307" y="2708671"/>
              <a:chExt cx="3249629" cy="68338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693307" y="2708671"/>
                <a:ext cx="1535502" cy="505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ECB312"/>
                    </a:solidFill>
                    <a:latin typeface="Noto Sans CJK KR Bold" pitchFamily="34" charset="-127"/>
                    <a:ea typeface="Noto Sans CJK KR Bold" pitchFamily="34" charset="-127"/>
                  </a:rPr>
                  <a:t>0 3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338626" y="2838061"/>
                <a:ext cx="260431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500" dirty="0">
                    <a:solidFill>
                      <a:schemeClr val="accent1">
                        <a:lumMod val="50000"/>
                      </a:schemeClr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역할분담 </a:t>
                </a:r>
                <a:r>
                  <a:rPr lang="en-US" altLang="ko-KR" sz="1500" dirty="0">
                    <a:solidFill>
                      <a:schemeClr val="accent1">
                        <a:lumMod val="50000"/>
                      </a:schemeClr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– </a:t>
                </a:r>
              </a:p>
              <a:p>
                <a:r>
                  <a:rPr lang="ko-KR" altLang="en-US" sz="1500" dirty="0" err="1">
                    <a:solidFill>
                      <a:schemeClr val="accent1">
                        <a:lumMod val="50000"/>
                      </a:schemeClr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최주희</a:t>
                </a:r>
                <a:r>
                  <a:rPr lang="ko-KR" altLang="en-US" sz="1500" dirty="0">
                    <a:solidFill>
                      <a:schemeClr val="accent1">
                        <a:lumMod val="50000"/>
                      </a:schemeClr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 </a:t>
                </a:r>
                <a:r>
                  <a:rPr lang="en-US" altLang="ko-KR" sz="1500" dirty="0">
                    <a:solidFill>
                      <a:schemeClr val="accent1">
                        <a:lumMod val="50000"/>
                      </a:schemeClr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: </a:t>
                </a:r>
                <a:r>
                  <a:rPr lang="ko-KR" altLang="en-US" sz="1500" dirty="0">
                    <a:solidFill>
                      <a:schemeClr val="accent1">
                        <a:lumMod val="50000"/>
                      </a:schemeClr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생산 관리</a:t>
                </a:r>
                <a:endParaRPr lang="en-US" altLang="ko-KR" sz="1500" dirty="0">
                  <a:solidFill>
                    <a:schemeClr val="accent1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5302369" y="3469768"/>
              <a:ext cx="3249629" cy="914220"/>
              <a:chOff x="1693307" y="2708671"/>
              <a:chExt cx="3249629" cy="914220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1693307" y="2708671"/>
                <a:ext cx="1535502" cy="505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ECB312"/>
                    </a:solidFill>
                    <a:latin typeface="Noto Sans CJK KR Bold" pitchFamily="34" charset="-127"/>
                    <a:ea typeface="Noto Sans CJK KR Bold" pitchFamily="34" charset="-127"/>
                  </a:rPr>
                  <a:t>0 4</a:t>
                </a: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2338626" y="2838061"/>
                <a:ext cx="2604310" cy="784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500" dirty="0">
                    <a:solidFill>
                      <a:schemeClr val="accent1">
                        <a:lumMod val="50000"/>
                      </a:schemeClr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기대효과 </a:t>
                </a:r>
                <a:r>
                  <a:rPr lang="en-US" altLang="ko-KR" sz="1500" dirty="0">
                    <a:solidFill>
                      <a:schemeClr val="accent1">
                        <a:lumMod val="50000"/>
                      </a:schemeClr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– </a:t>
                </a:r>
              </a:p>
              <a:p>
                <a:r>
                  <a:rPr lang="ko-KR" altLang="en-US" sz="1500" dirty="0">
                    <a:solidFill>
                      <a:schemeClr val="accent1">
                        <a:lumMod val="50000"/>
                      </a:schemeClr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생산현황 실시간 파악 및 생산 시간 단축</a:t>
                </a:r>
                <a:endParaRPr lang="en-US" altLang="ko-KR" sz="1500" dirty="0">
                  <a:solidFill>
                    <a:schemeClr val="accent1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5DA5E3-DDF1-438D-AA02-4E557B4E8FFB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1935611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563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71456" y="225605"/>
            <a:ext cx="25622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사용한 테이블 구성도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>
            <a:off x="464689" y="714625"/>
            <a:ext cx="2265811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D8BF31A-D4F1-4FF8-9B8D-874B2CE05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096266"/>
            <a:ext cx="9601200" cy="466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70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609593" y="1919013"/>
            <a:ext cx="2686815" cy="3019974"/>
            <a:chOff x="3481331" y="1635019"/>
            <a:chExt cx="2686815" cy="3019974"/>
          </a:xfrm>
        </p:grpSpPr>
        <p:sp>
          <p:nvSpPr>
            <p:cNvPr id="11" name="직사각형 10"/>
            <p:cNvSpPr/>
            <p:nvPr/>
          </p:nvSpPr>
          <p:spPr>
            <a:xfrm>
              <a:off x="3771400" y="2167222"/>
              <a:ext cx="2098335" cy="711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000" dirty="0">
                  <a:solidFill>
                    <a:srgbClr val="5B9BD5">
                      <a:lumMod val="50000"/>
                    </a:srgbClr>
                  </a:solidFill>
                  <a:latin typeface="Noto Sans CJK KR Bold" pitchFamily="34" charset="-127"/>
                  <a:ea typeface="Noto Sans CJK KR Bold" pitchFamily="34" charset="-127"/>
                </a:rPr>
                <a:t>감사합니다</a:t>
              </a:r>
              <a:endParaRPr lang="en-US" altLang="ko-KR" sz="3000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" name="타원 1"/>
            <p:cNvSpPr/>
            <p:nvPr/>
          </p:nvSpPr>
          <p:spPr>
            <a:xfrm flipH="1">
              <a:off x="3481331" y="1635019"/>
              <a:ext cx="2686815" cy="2686815"/>
            </a:xfrm>
            <a:prstGeom prst="ellipse">
              <a:avLst/>
            </a:prstGeom>
            <a:noFill/>
            <a:ln w="57150">
              <a:solidFill>
                <a:srgbClr val="ECB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 flipH="1">
              <a:off x="4304928" y="3861363"/>
              <a:ext cx="1057442" cy="793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71400" y="2863282"/>
              <a:ext cx="2098335" cy="711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000" dirty="0" err="1">
                  <a:solidFill>
                    <a:srgbClr val="5B9BD5">
                      <a:lumMod val="50000"/>
                    </a:srgbClr>
                  </a:solidFill>
                  <a:latin typeface="Noto Sans CJK KR Regular" pitchFamily="34" charset="-127"/>
                  <a:ea typeface="Noto Sans CJK KR Regular" pitchFamily="34" charset="-127"/>
                </a:rPr>
                <a:t>최주희</a:t>
              </a:r>
              <a:endParaRPr lang="en-US" altLang="ko-KR" sz="3000" dirty="0">
                <a:solidFill>
                  <a:srgbClr val="5B9BD5">
                    <a:lumMod val="50000"/>
                  </a:srgbClr>
                </a:solidFill>
                <a:latin typeface="Noto Sans CJK KR Regular" pitchFamily="34" charset="-127"/>
                <a:ea typeface="Noto Sans CJK KR Regular" pitchFamily="34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959524" y="2949542"/>
              <a:ext cx="1734687" cy="0"/>
            </a:xfrm>
            <a:prstGeom prst="line">
              <a:avLst/>
            </a:prstGeom>
            <a:ln w="28575">
              <a:solidFill>
                <a:srgbClr val="ECB31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528865" y="4240926"/>
              <a:ext cx="681487" cy="0"/>
            </a:xfrm>
            <a:prstGeom prst="line">
              <a:avLst/>
            </a:prstGeom>
            <a:ln w="88900" cap="rnd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타원 24"/>
          <p:cNvSpPr/>
          <p:nvPr/>
        </p:nvSpPr>
        <p:spPr>
          <a:xfrm>
            <a:off x="7578281" y="4827244"/>
            <a:ext cx="2338352" cy="2039382"/>
          </a:xfrm>
          <a:custGeom>
            <a:avLst/>
            <a:gdLst/>
            <a:ahLst/>
            <a:cxnLst/>
            <a:rect l="l" t="t" r="r" b="b"/>
            <a:pathLst>
              <a:path w="2338352" h="2039382">
                <a:moveTo>
                  <a:pt x="1695488" y="0"/>
                </a:moveTo>
                <a:cubicBezTo>
                  <a:pt x="1923143" y="0"/>
                  <a:pt x="2140319" y="44868"/>
                  <a:pt x="2338352" y="126983"/>
                </a:cubicBezTo>
                <a:lnTo>
                  <a:pt x="2338352" y="2039382"/>
                </a:lnTo>
                <a:lnTo>
                  <a:pt x="35011" y="2039382"/>
                </a:lnTo>
                <a:cubicBezTo>
                  <a:pt x="12020" y="1928346"/>
                  <a:pt x="0" y="1813321"/>
                  <a:pt x="0" y="1695488"/>
                </a:cubicBezTo>
                <a:cubicBezTo>
                  <a:pt x="0" y="759096"/>
                  <a:pt x="759096" y="0"/>
                  <a:pt x="1695488" y="0"/>
                </a:cubicBezTo>
                <a:close/>
              </a:path>
            </a:pathLst>
          </a:custGeom>
          <a:solidFill>
            <a:srgbClr val="ECB312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307041" y="5574462"/>
            <a:ext cx="2367312" cy="1292164"/>
          </a:xfrm>
          <a:custGeom>
            <a:avLst/>
            <a:gdLst/>
            <a:ahLst/>
            <a:cxnLst/>
            <a:rect l="l" t="t" r="r" b="b"/>
            <a:pathLst>
              <a:path w="2367312" h="1292164">
                <a:moveTo>
                  <a:pt x="1183656" y="0"/>
                </a:moveTo>
                <a:cubicBezTo>
                  <a:pt x="1837371" y="0"/>
                  <a:pt x="2367312" y="529941"/>
                  <a:pt x="2367312" y="1183656"/>
                </a:cubicBezTo>
                <a:lnTo>
                  <a:pt x="2361833" y="1292164"/>
                </a:lnTo>
                <a:lnTo>
                  <a:pt x="5479" y="1292164"/>
                </a:lnTo>
                <a:cubicBezTo>
                  <a:pt x="1661" y="1256465"/>
                  <a:pt x="0" y="1220254"/>
                  <a:pt x="0" y="1183656"/>
                </a:cubicBezTo>
                <a:cubicBezTo>
                  <a:pt x="0" y="529941"/>
                  <a:pt x="529941" y="0"/>
                  <a:pt x="1183656" y="0"/>
                </a:cubicBezTo>
                <a:close/>
              </a:path>
            </a:pathLst>
          </a:custGeom>
          <a:solidFill>
            <a:schemeClr val="accent1">
              <a:lumMod val="5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43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생산계획관리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431812" y="1891740"/>
            <a:ext cx="6470617" cy="2874466"/>
            <a:chOff x="1509622" y="1540300"/>
            <a:chExt cx="7300751" cy="2874466"/>
          </a:xfrm>
        </p:grpSpPr>
        <p:grpSp>
          <p:nvGrpSpPr>
            <p:cNvPr id="2" name="그룹 1"/>
            <p:cNvGrpSpPr/>
            <p:nvPr/>
          </p:nvGrpSpPr>
          <p:grpSpPr>
            <a:xfrm>
              <a:off x="1509622" y="1540300"/>
              <a:ext cx="6127061" cy="714165"/>
              <a:chOff x="1693307" y="2708671"/>
              <a:chExt cx="6127061" cy="714165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693307" y="2708671"/>
                <a:ext cx="1535502" cy="505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ECB312"/>
                    </a:solidFill>
                    <a:latin typeface="Noto Sans CJK KR Bold" pitchFamily="34" charset="-127"/>
                    <a:ea typeface="Noto Sans CJK KR Bold" pitchFamily="34" charset="-127"/>
                  </a:rPr>
                  <a:t>0 1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338626" y="2838061"/>
                <a:ext cx="54817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1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2"/>
                  </a:rPr>
                  <a:t>portfolio_Choi-Juhee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3"/>
                  </a:rPr>
                  <a:t>src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solidFill>
                      <a:srgbClr val="C9D1D9"/>
                    </a:solidFill>
                    <a:effectLst/>
                    <a:latin typeface="-apple-system"/>
                    <a:hlinkClick r:id="rId4"/>
                  </a:rPr>
                  <a:t>main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solidFill>
                      <a:srgbClr val="C9D1D9"/>
                    </a:solidFill>
                    <a:effectLst/>
                    <a:latin typeface="-apple-system"/>
                    <a:hlinkClick r:id="rId5"/>
                  </a:rPr>
                  <a:t>java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6"/>
                  </a:rPr>
                  <a:t>egov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solidFill>
                      <a:srgbClr val="C9D1D9"/>
                    </a:solidFill>
                    <a:effectLst/>
                    <a:latin typeface="-apple-system"/>
                    <a:hlinkClick r:id="rId7"/>
                  </a:rPr>
                  <a:t>mes</a:t>
                </a:r>
                <a:r>
                  <a:rPr lang="en-US" altLang="ko-KR" sz="1600" b="0" i="0" dirty="0">
                    <a:solidFill>
                      <a:srgbClr val="C9D1D9"/>
                    </a:solidFill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solidFill>
                      <a:srgbClr val="C9D1D9"/>
                    </a:solidFill>
                    <a:effectLst/>
                    <a:latin typeface="-apple-system"/>
                    <a:hlinkClick r:id="rId8"/>
                  </a:rPr>
                  <a:t>manufacture</a:t>
                </a:r>
                <a:r>
                  <a:rPr lang="en-US" altLang="ko-KR" sz="1600" b="0" i="0" u="none" strike="noStrike" dirty="0">
                    <a:solidFill>
                      <a:schemeClr val="tx2"/>
                    </a:solidFill>
                    <a:effectLst/>
                    <a:latin typeface="-apple-system"/>
                  </a:rPr>
                  <a:t>/plan</a:t>
                </a:r>
                <a:endParaRPr lang="en-US" altLang="ko-KR" sz="1500" dirty="0">
                  <a:solidFill>
                    <a:schemeClr val="tx2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509622" y="3469768"/>
              <a:ext cx="7300751" cy="944998"/>
              <a:chOff x="1693307" y="2708671"/>
              <a:chExt cx="7300751" cy="94499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693307" y="2708671"/>
                <a:ext cx="1535502" cy="505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ECB312"/>
                    </a:solidFill>
                    <a:latin typeface="Noto Sans CJK KR Bold" pitchFamily="34" charset="-127"/>
                    <a:ea typeface="Noto Sans CJK KR Bold" pitchFamily="34" charset="-127"/>
                  </a:rPr>
                  <a:t>0 2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338626" y="2838061"/>
                <a:ext cx="6655432" cy="8156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sz="1600" b="1" i="0" u="none" strike="noStrike" dirty="0" err="1">
                    <a:effectLst/>
                    <a:latin typeface="-apple-system"/>
                    <a:hlinkClick r:id="rId2"/>
                  </a:rPr>
                  <a:t>portfolio_Choi-Juhee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effectLst/>
                    <a:latin typeface="-apple-system"/>
                    <a:hlinkClick r:id="rId3"/>
                  </a:rPr>
                  <a:t>src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4"/>
                  </a:rPr>
                  <a:t>main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9"/>
                  </a:rPr>
                  <a:t>webapp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10"/>
                  </a:rPr>
                  <a:t>WEB-INF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effectLst/>
                    <a:latin typeface="-apple-system"/>
                    <a:hlinkClick r:id="rId11"/>
                  </a:rPr>
                  <a:t>jsp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 err="1">
                    <a:effectLst/>
                    <a:latin typeface="-apple-system"/>
                    <a:hlinkClick r:id="rId12"/>
                  </a:rPr>
                  <a:t>egovframework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0" i="0" u="none" strike="noStrike" dirty="0">
                    <a:effectLst/>
                    <a:latin typeface="-apple-system"/>
                    <a:hlinkClick r:id="rId13"/>
                  </a:rPr>
                  <a:t>manufacture</a:t>
                </a:r>
                <a:r>
                  <a:rPr lang="en-US" altLang="ko-KR" sz="1600" b="0" i="0" dirty="0">
                    <a:effectLst/>
                    <a:latin typeface="-apple-system"/>
                  </a:rPr>
                  <a:t>/</a:t>
                </a:r>
                <a:r>
                  <a:rPr lang="en-US" altLang="ko-KR" sz="1600" b="1" i="0" dirty="0" err="1">
                    <a:effectLst/>
                    <a:latin typeface="-apple-system"/>
                  </a:rPr>
                  <a:t>manufacture.jsp</a:t>
                </a:r>
                <a:endParaRPr lang="en-US" altLang="ko-KR" sz="1600" b="0" i="0" dirty="0">
                  <a:effectLst/>
                  <a:latin typeface="-apple-system"/>
                </a:endParaRPr>
              </a:p>
              <a:p>
                <a:endParaRPr lang="en-US" altLang="ko-KR" sz="1500" dirty="0">
                  <a:solidFill>
                    <a:schemeClr val="accent1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5DA5E3-DDF1-438D-AA02-4E557B4E8FFB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13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F1AAF6-8D50-40BF-8D21-8173A5748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4587"/>
            <a:ext cx="9906000" cy="45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CD2CDE-19B9-4C7D-8915-B611CB2F73A8}"/>
              </a:ext>
            </a:extLst>
          </p:cNvPr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생산계획관리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BBD9F78-1B34-403D-AC85-F267547D499F}"/>
              </a:ext>
            </a:extLst>
          </p:cNvPr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F8F2B7-3DC7-49EE-BB0D-1ED4D843B0C2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A5ECF5-D615-413C-9C8E-8E2363CAF00E}"/>
              </a:ext>
            </a:extLst>
          </p:cNvPr>
          <p:cNvSpPr/>
          <p:nvPr/>
        </p:nvSpPr>
        <p:spPr>
          <a:xfrm>
            <a:off x="3154261" y="374096"/>
            <a:ext cx="485843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생산 계획서를 조회 및 작성</a:t>
            </a:r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삭제할 수 있는 페이지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60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CD2CDE-19B9-4C7D-8915-B611CB2F73A8}"/>
              </a:ext>
            </a:extLst>
          </p:cNvPr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생산계획관리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BBD9F78-1B34-403D-AC85-F267547D499F}"/>
              </a:ext>
            </a:extLst>
          </p:cNvPr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F8F2B7-3DC7-49EE-BB0D-1ED4D843B0C2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30ED506C-CB7C-42E0-9CA4-324A14F8A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3938"/>
            <a:ext cx="99060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415325D-984F-49A4-9F6E-37F90ADB1424}"/>
              </a:ext>
            </a:extLst>
          </p:cNvPr>
          <p:cNvSpPr/>
          <p:nvPr/>
        </p:nvSpPr>
        <p:spPr>
          <a:xfrm>
            <a:off x="3154261" y="374096"/>
            <a:ext cx="539283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 err="1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미계획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 조회 버튼 클릭 시 계획이 작성되지 않은 주문 조회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1C6734B-D60D-43A2-A0BC-60DB0E3C8431}"/>
              </a:ext>
            </a:extLst>
          </p:cNvPr>
          <p:cNvCxnSpPr>
            <a:cxnSpLocks/>
          </p:cNvCxnSpPr>
          <p:nvPr/>
        </p:nvCxnSpPr>
        <p:spPr>
          <a:xfrm>
            <a:off x="1762858" y="2082800"/>
            <a:ext cx="1488342" cy="6350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23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CD2CDE-19B9-4C7D-8915-B611CB2F73A8}"/>
              </a:ext>
            </a:extLst>
          </p:cNvPr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생산계획관리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BBD9F78-1B34-403D-AC85-F267547D499F}"/>
              </a:ext>
            </a:extLst>
          </p:cNvPr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F8F2B7-3DC7-49EE-BB0D-1ED4D843B0C2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15325D-984F-49A4-9F6E-37F90ADB1424}"/>
              </a:ext>
            </a:extLst>
          </p:cNvPr>
          <p:cNvSpPr/>
          <p:nvPr/>
        </p:nvSpPr>
        <p:spPr>
          <a:xfrm>
            <a:off x="3154261" y="374096"/>
            <a:ext cx="53928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월별 계획 조회 버튼 클릭 시 달력을 띄워 해당 월에 작성된   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  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지시의 주문량 조회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A357520-3204-434E-BBD8-294A3071A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9663"/>
            <a:ext cx="9906000" cy="463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F34F912-9D1F-471E-8787-40D78543857A}"/>
              </a:ext>
            </a:extLst>
          </p:cNvPr>
          <p:cNvCxnSpPr>
            <a:cxnSpLocks/>
          </p:cNvCxnSpPr>
          <p:nvPr/>
        </p:nvCxnSpPr>
        <p:spPr>
          <a:xfrm flipH="1" flipV="1">
            <a:off x="1870745" y="1577130"/>
            <a:ext cx="4983061" cy="6711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5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CD2CDE-19B9-4C7D-8915-B611CB2F73A8}"/>
              </a:ext>
            </a:extLst>
          </p:cNvPr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생산계획관리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BBD9F78-1B34-403D-AC85-F267547D499F}"/>
              </a:ext>
            </a:extLst>
          </p:cNvPr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F8F2B7-3DC7-49EE-BB0D-1ED4D843B0C2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15325D-984F-49A4-9F6E-37F90ADB1424}"/>
              </a:ext>
            </a:extLst>
          </p:cNvPr>
          <p:cNvSpPr/>
          <p:nvPr/>
        </p:nvSpPr>
        <p:spPr>
          <a:xfrm>
            <a:off x="3154261" y="374096"/>
            <a:ext cx="53928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주문량 대비 일 생산량을 고려해 작업 시작일</a:t>
            </a:r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작업 종료일 입력 후 저장 버튼을 눌러 생산계획 작성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D09BF8D8-5E1E-40BB-97EB-FE9EFEC7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3313"/>
            <a:ext cx="9906000" cy="464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82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CD2CDE-19B9-4C7D-8915-B611CB2F73A8}"/>
              </a:ext>
            </a:extLst>
          </p:cNvPr>
          <p:cNvSpPr/>
          <p:nvPr/>
        </p:nvSpPr>
        <p:spPr>
          <a:xfrm>
            <a:off x="371456" y="225605"/>
            <a:ext cx="278280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구현화면 </a:t>
            </a:r>
            <a:r>
              <a:rPr lang="en-US" altLang="ko-KR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- </a:t>
            </a:r>
            <a:r>
              <a:rPr lang="ko-KR" altLang="en-US" dirty="0">
                <a:solidFill>
                  <a:srgbClr val="5B9BD5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생산계획관리</a:t>
            </a:r>
            <a:endParaRPr lang="en-US" altLang="ko-KR" dirty="0">
              <a:solidFill>
                <a:srgbClr val="5B9BD5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BBD9F78-1B34-403D-AC85-F267547D499F}"/>
              </a:ext>
            </a:extLst>
          </p:cNvPr>
          <p:cNvCxnSpPr/>
          <p:nvPr/>
        </p:nvCxnSpPr>
        <p:spPr>
          <a:xfrm>
            <a:off x="464689" y="714625"/>
            <a:ext cx="104493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F8F2B7-3DC7-49EE-BB0D-1ED4D843B0C2}"/>
              </a:ext>
            </a:extLst>
          </p:cNvPr>
          <p:cNvCxnSpPr>
            <a:cxnSpLocks/>
          </p:cNvCxnSpPr>
          <p:nvPr/>
        </p:nvCxnSpPr>
        <p:spPr>
          <a:xfrm>
            <a:off x="464689" y="714625"/>
            <a:ext cx="2597293" cy="0"/>
          </a:xfrm>
          <a:prstGeom prst="line">
            <a:avLst/>
          </a:prstGeom>
          <a:ln w="28575">
            <a:solidFill>
              <a:srgbClr val="ECB31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93732E-218F-44BC-A2E6-155D2A6071F3}"/>
              </a:ext>
            </a:extLst>
          </p:cNvPr>
          <p:cNvSpPr/>
          <p:nvPr/>
        </p:nvSpPr>
        <p:spPr>
          <a:xfrm>
            <a:off x="3154261" y="374096"/>
            <a:ext cx="539283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생산계획 조회 모달에서 삭제하고 싶은 계획 선택 후 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삭제 버튼을 눌러 계획 삭제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>
                <a:solidFill>
                  <a:schemeClr val="tx2"/>
                </a:solidFill>
                <a:latin typeface="Noto Sans CJK KR Medium" pitchFamily="34" charset="-127"/>
                <a:ea typeface="Noto Sans CJK KR Medium" pitchFamily="34" charset="-127"/>
              </a:rPr>
              <a:t>계획 삭제 후 계획 취소 된 계획 조회 후 생산 계획 재등록</a:t>
            </a:r>
            <a:endParaRPr lang="en-US" altLang="ko-KR" sz="1500" dirty="0">
              <a:solidFill>
                <a:schemeClr val="tx2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F11BEB52-17B8-46C1-A486-5FDF8BF3E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7417"/>
            <a:ext cx="9906000" cy="463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13606C0A-733A-4CB9-97C4-DDC1A537A0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3" t="20620" r="23623" b="15685"/>
          <a:stretch/>
        </p:blipFill>
        <p:spPr bwMode="auto">
          <a:xfrm>
            <a:off x="2583459" y="3499405"/>
            <a:ext cx="3733450" cy="298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8E49D70-856C-4F79-BC7F-935F32AA17A7}"/>
              </a:ext>
            </a:extLst>
          </p:cNvPr>
          <p:cNvCxnSpPr/>
          <p:nvPr/>
        </p:nvCxnSpPr>
        <p:spPr>
          <a:xfrm>
            <a:off x="2785145" y="2558642"/>
            <a:ext cx="2785145" cy="184557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412675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1617</TotalTime>
  <Words>819</Words>
  <Application>Microsoft Office PowerPoint</Application>
  <PresentationFormat>A4 용지(210x297mm)</PresentationFormat>
  <Paragraphs>125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-apple-system</vt:lpstr>
      <vt:lpstr>Noto Sans CJK KR Bold</vt:lpstr>
      <vt:lpstr>Noto Sans CJK KR Medium</vt:lpstr>
      <vt:lpstr>Noto Sans CJK KR Regular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박 호두</cp:lastModifiedBy>
  <cp:revision>382</cp:revision>
  <dcterms:created xsi:type="dcterms:W3CDTF">2017-09-07T10:48:07Z</dcterms:created>
  <dcterms:modified xsi:type="dcterms:W3CDTF">2022-04-18T01:39:20Z</dcterms:modified>
</cp:coreProperties>
</file>