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405C-5FD5-4074-9933-C1409F4982CE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7A52-7D40-4B26-86C4-94A7A06A0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06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405C-5FD5-4074-9933-C1409F4982CE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7A52-7D40-4B26-86C4-94A7A06A0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8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405C-5FD5-4074-9933-C1409F4982CE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7A52-7D40-4B26-86C4-94A7A06A0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67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405C-5FD5-4074-9933-C1409F4982CE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7A52-7D40-4B26-86C4-94A7A06A0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25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405C-5FD5-4074-9933-C1409F4982CE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7A52-7D40-4B26-86C4-94A7A06A0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78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405C-5FD5-4074-9933-C1409F4982CE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7A52-7D40-4B26-86C4-94A7A06A0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2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405C-5FD5-4074-9933-C1409F4982CE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7A52-7D40-4B26-86C4-94A7A06A0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54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405C-5FD5-4074-9933-C1409F4982CE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7A52-7D40-4B26-86C4-94A7A06A0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4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405C-5FD5-4074-9933-C1409F4982CE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7A52-7D40-4B26-86C4-94A7A06A0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26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405C-5FD5-4074-9933-C1409F4982CE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7A52-7D40-4B26-86C4-94A7A06A0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15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405C-5FD5-4074-9933-C1409F4982CE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7A52-7D40-4B26-86C4-94A7A06A0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63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8405C-5FD5-4074-9933-C1409F4982CE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E7A52-7D40-4B26-86C4-94A7A06A0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30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0.111/test/best2600w_aiot.b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SWIFT OTA Development Manual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TYM team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86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usual ways to OTA(1)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Legacy way</a:t>
            </a:r>
          </a:p>
          <a:p>
            <a:pPr lvl="1"/>
            <a:r>
              <a:rPr lang="en-US" altLang="zh-CN" dirty="0"/>
              <a:t>Code runs in </a:t>
            </a:r>
            <a:r>
              <a:rPr lang="en-US" altLang="zh-CN" b="1" dirty="0"/>
              <a:t>APP</a:t>
            </a:r>
            <a:r>
              <a:rPr lang="en-US" altLang="zh-CN" dirty="0"/>
              <a:t> partition, download new APP data to </a:t>
            </a:r>
            <a:r>
              <a:rPr lang="en-US" altLang="zh-CN" b="1" dirty="0"/>
              <a:t>OTA</a:t>
            </a:r>
            <a:r>
              <a:rPr lang="en-US" altLang="zh-CN" dirty="0"/>
              <a:t> partition.</a:t>
            </a:r>
          </a:p>
          <a:p>
            <a:pPr lvl="1"/>
            <a:r>
              <a:rPr lang="en-US" altLang="zh-CN" dirty="0"/>
              <a:t>Reboot the device, </a:t>
            </a:r>
            <a:r>
              <a:rPr lang="en-US" altLang="zh-CN" b="1" dirty="0"/>
              <a:t>BOOT</a:t>
            </a:r>
            <a:r>
              <a:rPr lang="en-US" altLang="zh-CN" dirty="0"/>
              <a:t> will copy new APP data from </a:t>
            </a:r>
            <a:r>
              <a:rPr lang="en-US" altLang="zh-CN" b="1" dirty="0"/>
              <a:t>OTA</a:t>
            </a:r>
            <a:r>
              <a:rPr lang="en-US" altLang="zh-CN" dirty="0"/>
              <a:t> partition to </a:t>
            </a:r>
            <a:r>
              <a:rPr lang="en-US" altLang="zh-CN" b="1" dirty="0"/>
              <a:t>APP</a:t>
            </a:r>
            <a:r>
              <a:rPr lang="en-US" altLang="zh-CN" dirty="0"/>
              <a:t> partition.</a:t>
            </a:r>
          </a:p>
          <a:p>
            <a:pPr lvl="1"/>
            <a:r>
              <a:rPr lang="en-US" altLang="zh-CN" dirty="0"/>
              <a:t>Jump to </a:t>
            </a:r>
            <a:r>
              <a:rPr lang="en-US" altLang="zh-CN" b="1" dirty="0"/>
              <a:t>APP</a:t>
            </a:r>
            <a:r>
              <a:rPr lang="en-US" altLang="zh-CN" dirty="0"/>
              <a:t> partition and run.</a:t>
            </a:r>
          </a:p>
          <a:p>
            <a:pPr lvl="1"/>
            <a:r>
              <a:rPr lang="en-US" altLang="zh-CN" dirty="0"/>
              <a:t>Advantage</a:t>
            </a:r>
          </a:p>
          <a:p>
            <a:pPr lvl="2"/>
            <a:r>
              <a:rPr lang="en-US" altLang="zh-CN" dirty="0"/>
              <a:t>If OTA is interrupted, the device will not be a brick even  there is no network.</a:t>
            </a:r>
          </a:p>
          <a:p>
            <a:pPr lvl="1"/>
            <a:r>
              <a:rPr lang="en-US" altLang="zh-CN" dirty="0"/>
              <a:t>Disadvantage</a:t>
            </a:r>
          </a:p>
          <a:p>
            <a:pPr lvl="2"/>
            <a:r>
              <a:rPr lang="en-US" altLang="zh-CN" dirty="0"/>
              <a:t>More time cost(two times erase/write Flash).</a:t>
            </a:r>
          </a:p>
          <a:p>
            <a:pPr lvl="2"/>
            <a:r>
              <a:rPr lang="en-US" altLang="zh-CN" dirty="0"/>
              <a:t>More ROM size cost.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68351" y="1556792"/>
            <a:ext cx="743609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BOOT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64360" y="1556792"/>
            <a:ext cx="743609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APP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92080" y="1540379"/>
            <a:ext cx="743609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OTA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25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usual ways to OTA(2)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BIG/LITTLE way</a:t>
            </a:r>
          </a:p>
          <a:p>
            <a:pPr lvl="1"/>
            <a:r>
              <a:rPr lang="en-US" altLang="zh-CN" dirty="0"/>
              <a:t>Code runs in </a:t>
            </a:r>
            <a:r>
              <a:rPr lang="en-US" altLang="zh-CN" b="1" dirty="0"/>
              <a:t>APP</a:t>
            </a:r>
            <a:r>
              <a:rPr lang="en-US" altLang="zh-CN" dirty="0"/>
              <a:t> partition, keep a mini system in </a:t>
            </a:r>
            <a:r>
              <a:rPr lang="en-US" altLang="zh-CN" b="1" dirty="0"/>
              <a:t>OTA</a:t>
            </a:r>
            <a:r>
              <a:rPr lang="en-US" altLang="zh-CN" dirty="0"/>
              <a:t> partition.</a:t>
            </a:r>
          </a:p>
          <a:p>
            <a:pPr lvl="1"/>
            <a:r>
              <a:rPr lang="en-US" altLang="zh-CN" dirty="0"/>
              <a:t>When OTA begins, jump to </a:t>
            </a:r>
            <a:r>
              <a:rPr lang="en-US" altLang="zh-CN" b="1" dirty="0"/>
              <a:t>OTA</a:t>
            </a:r>
            <a:r>
              <a:rPr lang="en-US" altLang="zh-CN" dirty="0"/>
              <a:t> partition and download new APP data to </a:t>
            </a:r>
            <a:r>
              <a:rPr lang="en-US" altLang="zh-CN" b="1" dirty="0"/>
              <a:t>APP</a:t>
            </a:r>
            <a:r>
              <a:rPr lang="en-US" altLang="zh-CN" dirty="0"/>
              <a:t> partition.</a:t>
            </a:r>
          </a:p>
          <a:p>
            <a:pPr lvl="1"/>
            <a:r>
              <a:rPr lang="en-US" altLang="zh-CN" dirty="0"/>
              <a:t>Reboot the device to run in </a:t>
            </a:r>
            <a:r>
              <a:rPr lang="en-US" altLang="zh-CN" b="1" dirty="0"/>
              <a:t>APP</a:t>
            </a:r>
            <a:r>
              <a:rPr lang="en-US" altLang="zh-CN" dirty="0"/>
              <a:t> partition.</a:t>
            </a:r>
          </a:p>
          <a:p>
            <a:pPr lvl="1"/>
            <a:r>
              <a:rPr lang="en-US" altLang="zh-CN" dirty="0"/>
              <a:t>Advantage</a:t>
            </a:r>
          </a:p>
          <a:p>
            <a:pPr lvl="2"/>
            <a:r>
              <a:rPr lang="en-US" altLang="zh-CN" dirty="0"/>
              <a:t>Less time cost(one time erase/write Flash).</a:t>
            </a:r>
          </a:p>
          <a:p>
            <a:pPr lvl="2"/>
            <a:r>
              <a:rPr lang="en-US" altLang="zh-CN" dirty="0"/>
              <a:t>Less ROM size cost.</a:t>
            </a:r>
          </a:p>
          <a:p>
            <a:pPr lvl="1"/>
            <a:r>
              <a:rPr lang="en-US" altLang="zh-CN" dirty="0"/>
              <a:t>Disadvantage</a:t>
            </a:r>
          </a:p>
          <a:p>
            <a:pPr lvl="2"/>
            <a:r>
              <a:rPr lang="en-US" altLang="zh-CN" dirty="0"/>
              <a:t>If OTA is interrupted, next reboot will continue to OTA until OTA succeeds. If there is no network the device will be a brick.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91880" y="1556792"/>
            <a:ext cx="743609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BOOT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87889" y="1556792"/>
            <a:ext cx="743609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APP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15609" y="1540379"/>
            <a:ext cx="624543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accent1"/>
                </a:solidFill>
              </a:rPr>
              <a:t>OTA</a:t>
            </a:r>
            <a:endParaRPr lang="zh-CN" alt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0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usual ways to OTA(3)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A/B way</a:t>
            </a:r>
          </a:p>
          <a:p>
            <a:pPr lvl="1"/>
            <a:r>
              <a:rPr lang="en-US" altLang="zh-CN" dirty="0"/>
              <a:t>If APP runs in </a:t>
            </a:r>
            <a:r>
              <a:rPr lang="en-US" altLang="zh-CN" b="1" dirty="0"/>
              <a:t>A</a:t>
            </a:r>
            <a:r>
              <a:rPr lang="en-US" altLang="zh-CN" dirty="0"/>
              <a:t>, OTA data will be downloaded to </a:t>
            </a:r>
            <a:r>
              <a:rPr lang="en-US" altLang="zh-CN" b="1" dirty="0"/>
              <a:t>B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Reboot the device, BOOT will remap to run APP in </a:t>
            </a:r>
            <a:r>
              <a:rPr lang="en-US" altLang="zh-CN" b="1" dirty="0"/>
              <a:t>B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On next time OTA, </a:t>
            </a:r>
            <a:r>
              <a:rPr lang="en-US" altLang="zh-CN" b="1" dirty="0"/>
              <a:t>A</a:t>
            </a:r>
            <a:r>
              <a:rPr lang="en-US" altLang="zh-CN" dirty="0"/>
              <a:t> will be rewritten and APP runs in </a:t>
            </a:r>
            <a:r>
              <a:rPr lang="en-US" altLang="zh-CN" b="1" dirty="0"/>
              <a:t>A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Advantage</a:t>
            </a:r>
          </a:p>
          <a:p>
            <a:pPr lvl="2"/>
            <a:r>
              <a:rPr lang="en-US" altLang="zh-CN" dirty="0"/>
              <a:t>If OTA is interrupted, the device will not be a brick even  there is no network.</a:t>
            </a:r>
          </a:p>
          <a:p>
            <a:pPr lvl="2"/>
            <a:r>
              <a:rPr lang="en-US" altLang="zh-CN" dirty="0"/>
              <a:t>Less time cost(one time erase/write Flash).</a:t>
            </a:r>
          </a:p>
          <a:p>
            <a:pPr lvl="1"/>
            <a:r>
              <a:rPr lang="en-US" altLang="zh-CN" dirty="0"/>
              <a:t>Disadvantage</a:t>
            </a:r>
          </a:p>
          <a:p>
            <a:pPr lvl="2"/>
            <a:r>
              <a:rPr lang="en-US" altLang="zh-CN" dirty="0"/>
              <a:t>More ROM size cost.</a:t>
            </a:r>
          </a:p>
          <a:p>
            <a:pPr lvl="1"/>
            <a:r>
              <a:rPr lang="en-US" altLang="zh-CN" b="1" dirty="0">
                <a:solidFill>
                  <a:schemeClr val="accent1"/>
                </a:solidFill>
              </a:rPr>
              <a:t>We choose A/B way. 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40359" y="1484784"/>
            <a:ext cx="743609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BOOT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36368" y="1490803"/>
            <a:ext cx="743609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APP A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40559" y="1493244"/>
            <a:ext cx="743609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APP B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95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16M Flash partition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40101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SWIFT project uses 16M Flash, above is a typical partition mapping.</a:t>
            </a:r>
          </a:p>
          <a:p>
            <a:r>
              <a:rPr lang="en-US" altLang="zh-CN" dirty="0"/>
              <a:t>Code can found in </a:t>
            </a:r>
            <a:r>
              <a:rPr lang="en-US" altLang="zh-CN" i="1" dirty="0">
                <a:solidFill>
                  <a:schemeClr val="accent1"/>
                </a:solidFill>
              </a:rPr>
              <a:t>services\</a:t>
            </a:r>
            <a:r>
              <a:rPr lang="en-US" altLang="zh-CN" i="1" dirty="0" err="1">
                <a:solidFill>
                  <a:schemeClr val="accent1"/>
                </a:solidFill>
              </a:rPr>
              <a:t>wifi_app</a:t>
            </a:r>
            <a:r>
              <a:rPr lang="en-US" altLang="zh-CN" i="1" dirty="0">
                <a:solidFill>
                  <a:schemeClr val="accent1"/>
                </a:solidFill>
              </a:rPr>
              <a:t>\</a:t>
            </a:r>
            <a:r>
              <a:rPr lang="en-US" altLang="zh-CN" i="1" dirty="0" err="1">
                <a:solidFill>
                  <a:schemeClr val="accent1"/>
                </a:solidFill>
              </a:rPr>
              <a:t>littlefs</a:t>
            </a:r>
            <a:r>
              <a:rPr lang="en-US" altLang="zh-CN" i="1" dirty="0">
                <a:solidFill>
                  <a:schemeClr val="accent1"/>
                </a:solidFill>
              </a:rPr>
              <a:t>\</a:t>
            </a:r>
            <a:r>
              <a:rPr lang="en-US" altLang="zh-CN" i="1" dirty="0" err="1">
                <a:solidFill>
                  <a:schemeClr val="accent1"/>
                </a:solidFill>
              </a:rPr>
              <a:t>partition_conf.c</a:t>
            </a:r>
            <a:endParaRPr lang="en-US" altLang="zh-CN" i="1" dirty="0">
              <a:solidFill>
                <a:schemeClr val="accent1"/>
              </a:solidFill>
            </a:endParaRPr>
          </a:p>
          <a:p>
            <a:r>
              <a:rPr lang="en-US" altLang="zh-CN" dirty="0"/>
              <a:t>If partition size is fixed, we only need focus on RTOSA/B.</a:t>
            </a:r>
            <a:endParaRPr lang="zh-CN" altLang="en-US" i="1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340768"/>
            <a:ext cx="8439150" cy="324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78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Detailed information for partitions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33081"/>
              </p:ext>
            </p:extLst>
          </p:nvPr>
        </p:nvGraphicFramePr>
        <p:xfrm>
          <a:off x="395536" y="1196752"/>
          <a:ext cx="8568952" cy="561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Partition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Can be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 OTA?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Can be 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signatured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boot1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boot.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boot2a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Y</a:t>
                      </a:r>
                      <a:r>
                        <a:rPr lang="en-US" altLang="zh-CN" sz="1200" dirty="0"/>
                        <a:t>(if partition</a:t>
                      </a:r>
                      <a:r>
                        <a:rPr lang="en-US" altLang="zh-CN" sz="1200" baseline="0" dirty="0"/>
                        <a:t> size changed)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Second boot.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boot2b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Y</a:t>
                      </a:r>
                      <a:r>
                        <a:rPr lang="en-US" altLang="zh-CN" sz="1200" dirty="0"/>
                        <a:t>(if partition</a:t>
                      </a:r>
                      <a:r>
                        <a:rPr lang="en-US" altLang="zh-CN" sz="1200" baseline="0" dirty="0"/>
                        <a:t> size changed)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Second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boot, boot2a and boot2b</a:t>
                      </a:r>
                      <a:r>
                        <a:rPr lang="en-US" altLang="zh-CN" baseline="0" dirty="0"/>
                        <a:t> is an A/B couple.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bootinfo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Boot</a:t>
                      </a:r>
                      <a:r>
                        <a:rPr lang="en-US" altLang="zh-CN" baseline="0" dirty="0"/>
                        <a:t> information. Read by boot1 and boot2a/b, and written by RTOSA/B.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RTOSA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</a:t>
                      </a:r>
                      <a:r>
                        <a:rPr lang="en-US" altLang="zh-CN" baseline="0" dirty="0"/>
                        <a:t> main </a:t>
                      </a:r>
                      <a:r>
                        <a:rPr lang="en-US" altLang="zh-CN" dirty="0"/>
                        <a:t>bin.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RTOSB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System</a:t>
                      </a:r>
                      <a:r>
                        <a:rPr lang="en-US" altLang="zh-CN" baseline="0" dirty="0"/>
                        <a:t> main </a:t>
                      </a:r>
                      <a:r>
                        <a:rPr lang="en-US" altLang="zh-CN" dirty="0"/>
                        <a:t>bin.</a:t>
                      </a:r>
                      <a:r>
                        <a:rPr lang="en-US" altLang="zh-CN" baseline="0" dirty="0"/>
                        <a:t> RTOSA/B is an A/B couple.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littlefs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File</a:t>
                      </a:r>
                      <a:r>
                        <a:rPr lang="en-US" altLang="zh-CN" baseline="0" dirty="0"/>
                        <a:t> system.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userdate</a:t>
                      </a:r>
                      <a:r>
                        <a:rPr lang="en-US" altLang="zh-CN" dirty="0"/>
                        <a:t>(BES)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Discarded.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factory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Calibration data.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factory_bk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Calibration data(backup).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OTP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Signature key,</a:t>
                      </a:r>
                      <a:r>
                        <a:rPr lang="en-US" altLang="zh-CN" baseline="0" dirty="0"/>
                        <a:t> stored in F</a:t>
                      </a:r>
                      <a:r>
                        <a:rPr lang="en-US" altLang="zh-CN" dirty="0"/>
                        <a:t>lash OTP.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60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Boot process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86998" y="1903775"/>
            <a:ext cx="1240223" cy="534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accent1"/>
                </a:solidFill>
              </a:rPr>
              <a:t>BootROM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508914" y="2442882"/>
            <a:ext cx="1209" cy="32861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06832" y="4821612"/>
            <a:ext cx="1200554" cy="534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accent1"/>
                </a:solidFill>
              </a:rPr>
              <a:t>Run boot1, read </a:t>
            </a:r>
            <a:r>
              <a:rPr lang="en-US" altLang="zh-CN" sz="1000" b="1" dirty="0" err="1">
                <a:solidFill>
                  <a:schemeClr val="accent1"/>
                </a:solidFill>
              </a:rPr>
              <a:t>bootinfo</a:t>
            </a:r>
            <a:r>
              <a:rPr lang="en-US" altLang="zh-CN" sz="1000" b="1" dirty="0">
                <a:solidFill>
                  <a:schemeClr val="accent1"/>
                </a:solidFill>
              </a:rPr>
              <a:t> to choose boot2a or boot2b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94043" y="3417841"/>
            <a:ext cx="1485684" cy="534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accent1"/>
                </a:solidFill>
              </a:rPr>
              <a:t>Run boot2a</a:t>
            </a:r>
            <a:r>
              <a:rPr lang="zh-CN" altLang="en-US" sz="1000" b="1" dirty="0">
                <a:solidFill>
                  <a:schemeClr val="accent1"/>
                </a:solidFill>
              </a:rPr>
              <a:t> </a:t>
            </a:r>
            <a:r>
              <a:rPr lang="en-US" altLang="zh-CN" sz="1000" b="1" dirty="0">
                <a:solidFill>
                  <a:schemeClr val="accent1"/>
                </a:solidFill>
              </a:rPr>
              <a:t>or boot2b, read </a:t>
            </a:r>
            <a:r>
              <a:rPr lang="en-US" altLang="zh-CN" sz="1000" b="1" dirty="0" err="1">
                <a:solidFill>
                  <a:schemeClr val="accent1"/>
                </a:solidFill>
              </a:rPr>
              <a:t>bootinfo</a:t>
            </a:r>
            <a:r>
              <a:rPr lang="en-US" altLang="zh-CN" sz="1000" b="1" dirty="0">
                <a:solidFill>
                  <a:schemeClr val="accent1"/>
                </a:solidFill>
              </a:rPr>
              <a:t> to choose RTOSA or RTOSB?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7034930" y="3933056"/>
            <a:ext cx="1209" cy="32861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513145" y="4482192"/>
            <a:ext cx="1209" cy="32861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9"/>
          <p:cNvSpPr txBox="1"/>
          <p:nvPr/>
        </p:nvSpPr>
        <p:spPr>
          <a:xfrm>
            <a:off x="3456603" y="3484187"/>
            <a:ext cx="252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accent1"/>
                </a:solidFill>
              </a:rPr>
              <a:t>Y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041795" y="3094451"/>
            <a:ext cx="1209" cy="32861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3"/>
          <p:cNvSpPr txBox="1"/>
          <p:nvPr/>
        </p:nvSpPr>
        <p:spPr>
          <a:xfrm>
            <a:off x="7008660" y="3081639"/>
            <a:ext cx="252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chemeClr val="accent1"/>
                </a:solidFill>
              </a:rPr>
              <a:t>是</a:t>
            </a:r>
          </a:p>
        </p:txBody>
      </p:sp>
      <p:sp>
        <p:nvSpPr>
          <p:cNvPr id="15" name="流程图: 决策 14" title="ddd"/>
          <p:cNvSpPr/>
          <p:nvPr/>
        </p:nvSpPr>
        <p:spPr>
          <a:xfrm>
            <a:off x="6294043" y="2407545"/>
            <a:ext cx="1494344" cy="68161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Boot2a or  boot 2b data integrity OK?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513145" y="3461936"/>
            <a:ext cx="1209" cy="32861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29"/>
          <p:cNvSpPr txBox="1"/>
          <p:nvPr/>
        </p:nvSpPr>
        <p:spPr>
          <a:xfrm>
            <a:off x="3456603" y="4455062"/>
            <a:ext cx="252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accent1"/>
                </a:solidFill>
              </a:rPr>
              <a:t>Y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793074" y="4603900"/>
            <a:ext cx="36357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36"/>
          <p:cNvSpPr txBox="1"/>
          <p:nvPr/>
        </p:nvSpPr>
        <p:spPr>
          <a:xfrm>
            <a:off x="7791136" y="4357805"/>
            <a:ext cx="252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accent1"/>
                </a:solidFill>
              </a:rPr>
              <a:t>N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169996" y="4313752"/>
            <a:ext cx="774832" cy="534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accent1"/>
                </a:solidFill>
              </a:rPr>
              <a:t>Exception handling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788387" y="2743601"/>
            <a:ext cx="36357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39"/>
          <p:cNvSpPr txBox="1"/>
          <p:nvPr/>
        </p:nvSpPr>
        <p:spPr>
          <a:xfrm>
            <a:off x="7779804" y="2485294"/>
            <a:ext cx="252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accent1"/>
                </a:solidFill>
              </a:rPr>
              <a:t>N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151962" y="2463069"/>
            <a:ext cx="812526" cy="534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accent1"/>
                </a:solidFill>
              </a:rPr>
              <a:t>Exception handling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77948" y="4141030"/>
            <a:ext cx="36357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45"/>
          <p:cNvSpPr txBox="1"/>
          <p:nvPr/>
        </p:nvSpPr>
        <p:spPr>
          <a:xfrm>
            <a:off x="4308525" y="3885902"/>
            <a:ext cx="252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accent1"/>
                </a:solidFill>
              </a:rPr>
              <a:t>N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41523" y="3860498"/>
            <a:ext cx="787078" cy="534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accent1"/>
                </a:solidFill>
              </a:rPr>
              <a:t>Exception handling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28" name="肘形连接符 27"/>
          <p:cNvCxnSpPr>
            <a:stCxn id="7" idx="3"/>
            <a:endCxn id="15" idx="1"/>
          </p:cNvCxnSpPr>
          <p:nvPr/>
        </p:nvCxnSpPr>
        <p:spPr>
          <a:xfrm flipV="1">
            <a:off x="4107386" y="2748352"/>
            <a:ext cx="2186657" cy="2340337"/>
          </a:xfrm>
          <a:prstGeom prst="bentConnector3">
            <a:avLst>
              <a:gd name="adj1" fmla="val 6800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决策 30"/>
          <p:cNvSpPr/>
          <p:nvPr/>
        </p:nvSpPr>
        <p:spPr>
          <a:xfrm>
            <a:off x="6285382" y="4263221"/>
            <a:ext cx="1494344" cy="68161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RTOSA or RTOSB   data integrity OK?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031345" y="4952069"/>
            <a:ext cx="1209" cy="32861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64"/>
          <p:cNvSpPr txBox="1"/>
          <p:nvPr/>
        </p:nvSpPr>
        <p:spPr>
          <a:xfrm>
            <a:off x="6993085" y="4924224"/>
            <a:ext cx="252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>
                <a:solidFill>
                  <a:schemeClr val="accent1"/>
                </a:solidFill>
              </a:rPr>
              <a:t>是</a:t>
            </a:r>
          </a:p>
        </p:txBody>
      </p:sp>
      <p:sp>
        <p:nvSpPr>
          <p:cNvPr id="34" name="矩形 33"/>
          <p:cNvSpPr/>
          <p:nvPr/>
        </p:nvSpPr>
        <p:spPr>
          <a:xfrm>
            <a:off x="6294042" y="5289099"/>
            <a:ext cx="1485683" cy="534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accent1"/>
                </a:solidFill>
              </a:rPr>
              <a:t>Run RTOSA or RTOSB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35" name="流程图: 决策 34"/>
          <p:cNvSpPr/>
          <p:nvPr/>
        </p:nvSpPr>
        <p:spPr>
          <a:xfrm>
            <a:off x="2772393" y="2771457"/>
            <a:ext cx="1494344" cy="68161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Read </a:t>
            </a:r>
            <a:r>
              <a:rPr lang="en-US" altLang="zh-CN" sz="1200" dirty="0" err="1">
                <a:solidFill>
                  <a:srgbClr val="FF0000"/>
                </a:solidFill>
              </a:rPr>
              <a:t>efuse</a:t>
            </a:r>
            <a:r>
              <a:rPr lang="en-US" altLang="zh-CN" sz="1200" dirty="0">
                <a:solidFill>
                  <a:srgbClr val="FF0000"/>
                </a:solidFill>
              </a:rPr>
              <a:t> to choose security boot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6" name="流程图: 决策 35"/>
          <p:cNvSpPr/>
          <p:nvPr/>
        </p:nvSpPr>
        <p:spPr>
          <a:xfrm>
            <a:off x="2766041" y="3800579"/>
            <a:ext cx="1494344" cy="68161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Boot1  data integrity OK?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2485077" y="3107265"/>
            <a:ext cx="28096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45"/>
          <p:cNvSpPr txBox="1"/>
          <p:nvPr/>
        </p:nvSpPr>
        <p:spPr>
          <a:xfrm>
            <a:off x="2519685" y="2852936"/>
            <a:ext cx="252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accent1"/>
                </a:solidFill>
              </a:rPr>
              <a:t>N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76286" y="2852936"/>
            <a:ext cx="1200554" cy="534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accent1"/>
                </a:solidFill>
              </a:rPr>
              <a:t>Run boot1, read </a:t>
            </a:r>
            <a:r>
              <a:rPr lang="en-US" altLang="zh-CN" sz="1000" b="1" dirty="0" err="1">
                <a:solidFill>
                  <a:schemeClr val="accent1"/>
                </a:solidFill>
              </a:rPr>
              <a:t>bootinfo</a:t>
            </a:r>
            <a:r>
              <a:rPr lang="en-US" altLang="zh-CN" sz="1000" b="1" dirty="0">
                <a:solidFill>
                  <a:schemeClr val="accent1"/>
                </a:solidFill>
              </a:rPr>
              <a:t> to choose boot2a or boot2b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1156" y="3741935"/>
            <a:ext cx="1485684" cy="534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accent1"/>
                </a:solidFill>
              </a:rPr>
              <a:t>Run boot2a</a:t>
            </a:r>
            <a:r>
              <a:rPr lang="zh-CN" altLang="en-US" sz="1000" b="1" dirty="0">
                <a:solidFill>
                  <a:schemeClr val="accent1"/>
                </a:solidFill>
              </a:rPr>
              <a:t> </a:t>
            </a:r>
            <a:r>
              <a:rPr lang="en-US" altLang="zh-CN" sz="1000" b="1" dirty="0">
                <a:solidFill>
                  <a:schemeClr val="accent1"/>
                </a:solidFill>
              </a:rPr>
              <a:t>or boot2b, read </a:t>
            </a:r>
            <a:r>
              <a:rPr lang="en-US" altLang="zh-CN" sz="1000" b="1" dirty="0" err="1">
                <a:solidFill>
                  <a:schemeClr val="accent1"/>
                </a:solidFill>
              </a:rPr>
              <a:t>bootinfo</a:t>
            </a:r>
            <a:r>
              <a:rPr lang="en-US" altLang="zh-CN" sz="1000" b="1" dirty="0">
                <a:solidFill>
                  <a:schemeClr val="accent1"/>
                </a:solidFill>
              </a:rPr>
              <a:t> to choose RTOSA or RTOSB?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91156" y="4617623"/>
            <a:ext cx="1485683" cy="534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accent1"/>
                </a:solidFill>
              </a:rPr>
              <a:t>Run RTOSA or RTOSB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44" name="直接箭头连接符 43"/>
          <p:cNvCxnSpPr>
            <a:stCxn id="41" idx="2"/>
          </p:cNvCxnSpPr>
          <p:nvPr/>
        </p:nvCxnSpPr>
        <p:spPr>
          <a:xfrm>
            <a:off x="1876563" y="3387090"/>
            <a:ext cx="0" cy="38451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876563" y="4261985"/>
            <a:ext cx="0" cy="38451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2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OTA process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6197" y="1633193"/>
            <a:ext cx="1240223" cy="534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accent1"/>
                </a:solidFill>
              </a:rPr>
              <a:t>Download OTA files from cloud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238113" y="2172300"/>
            <a:ext cx="1209" cy="32861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9"/>
          <p:cNvSpPr txBox="1"/>
          <p:nvPr/>
        </p:nvSpPr>
        <p:spPr>
          <a:xfrm>
            <a:off x="3185802" y="3213605"/>
            <a:ext cx="252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accent1"/>
                </a:solidFill>
              </a:rPr>
              <a:t>Y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242344" y="3191354"/>
            <a:ext cx="1209" cy="32861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决策 14"/>
          <p:cNvSpPr/>
          <p:nvPr/>
        </p:nvSpPr>
        <p:spPr>
          <a:xfrm>
            <a:off x="2501592" y="2500875"/>
            <a:ext cx="1494344" cy="68161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Current is A </a:t>
            </a:r>
            <a:r>
              <a:rPr lang="en-US" altLang="zh-CN" sz="1200" dirty="0" err="1">
                <a:solidFill>
                  <a:srgbClr val="FF0000"/>
                </a:solidFill>
              </a:rPr>
              <a:t>partiton</a:t>
            </a:r>
            <a:r>
              <a:rPr lang="en-US" altLang="zh-CN" sz="1200" dirty="0">
                <a:solidFill>
                  <a:srgbClr val="FF0000"/>
                </a:solidFill>
              </a:rPr>
              <a:t>?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2214276" y="2836683"/>
            <a:ext cx="28096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5"/>
          <p:cNvSpPr txBox="1"/>
          <p:nvPr/>
        </p:nvSpPr>
        <p:spPr>
          <a:xfrm>
            <a:off x="2248884" y="2582354"/>
            <a:ext cx="252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accent1"/>
                </a:solidFill>
              </a:rPr>
              <a:t>N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05485" y="2582354"/>
            <a:ext cx="1200554" cy="534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accent1"/>
                </a:solidFill>
              </a:rPr>
              <a:t>Write OTA to A partition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0355" y="3471353"/>
            <a:ext cx="1485684" cy="534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accent1"/>
                </a:solidFill>
              </a:rPr>
              <a:t>Download OK and Write OK.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22" name="直接箭头连接符 21"/>
          <p:cNvCxnSpPr>
            <a:stCxn id="19" idx="2"/>
          </p:cNvCxnSpPr>
          <p:nvPr/>
        </p:nvCxnSpPr>
        <p:spPr>
          <a:xfrm>
            <a:off x="1605762" y="3116508"/>
            <a:ext cx="0" cy="38451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605762" y="3991403"/>
            <a:ext cx="0" cy="38451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585525" y="3519967"/>
            <a:ext cx="1200554" cy="534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accent1"/>
                </a:solidFill>
              </a:rPr>
              <a:t>Write OTA to B partition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25" name="直接箭头连接符 24"/>
          <p:cNvCxnSpPr>
            <a:stCxn id="24" idx="1"/>
          </p:cNvCxnSpPr>
          <p:nvPr/>
        </p:nvCxnSpPr>
        <p:spPr>
          <a:xfrm flipH="1">
            <a:off x="2133464" y="3787044"/>
            <a:ext cx="45206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决策 33"/>
          <p:cNvSpPr/>
          <p:nvPr/>
        </p:nvSpPr>
        <p:spPr>
          <a:xfrm>
            <a:off x="858590" y="4375916"/>
            <a:ext cx="1494344" cy="68161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Current is A </a:t>
            </a:r>
            <a:r>
              <a:rPr lang="en-US" altLang="zh-CN" sz="1200" dirty="0" err="1">
                <a:solidFill>
                  <a:srgbClr val="FF0000"/>
                </a:solidFill>
              </a:rPr>
              <a:t>partiton</a:t>
            </a:r>
            <a:r>
              <a:rPr lang="en-US" altLang="zh-CN" sz="1200" dirty="0">
                <a:solidFill>
                  <a:srgbClr val="FF0000"/>
                </a:solidFill>
              </a:rPr>
              <a:t>?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2340605" y="4720109"/>
            <a:ext cx="36357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45"/>
          <p:cNvSpPr txBox="1"/>
          <p:nvPr/>
        </p:nvSpPr>
        <p:spPr>
          <a:xfrm>
            <a:off x="2371182" y="4464981"/>
            <a:ext cx="252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accent1"/>
                </a:solidFill>
              </a:rPr>
              <a:t>Y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704179" y="4449645"/>
            <a:ext cx="1200554" cy="534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>
                <a:solidFill>
                  <a:schemeClr val="accent1"/>
                </a:solidFill>
              </a:rPr>
              <a:t>Wirte</a:t>
            </a:r>
            <a:r>
              <a:rPr lang="en-US" altLang="zh-CN" sz="1000" b="1" dirty="0">
                <a:solidFill>
                  <a:schemeClr val="accent1"/>
                </a:solidFill>
              </a:rPr>
              <a:t> </a:t>
            </a:r>
            <a:r>
              <a:rPr lang="en-US" altLang="zh-CN" sz="1000" b="1" dirty="0" err="1">
                <a:solidFill>
                  <a:schemeClr val="accent1"/>
                </a:solidFill>
              </a:rPr>
              <a:t>bootinfo</a:t>
            </a:r>
            <a:r>
              <a:rPr lang="en-US" altLang="zh-CN" sz="1000" b="1" dirty="0">
                <a:solidFill>
                  <a:schemeClr val="accent1"/>
                </a:solidFill>
              </a:rPr>
              <a:t> flag which </a:t>
            </a:r>
            <a:r>
              <a:rPr lang="en-US" altLang="zh-CN" sz="1000" b="1" dirty="0" err="1">
                <a:solidFill>
                  <a:schemeClr val="accent1"/>
                </a:solidFill>
              </a:rPr>
              <a:t>switchs</a:t>
            </a:r>
            <a:r>
              <a:rPr lang="en-US" altLang="zh-CN" sz="1000" b="1" dirty="0">
                <a:solidFill>
                  <a:schemeClr val="accent1"/>
                </a:solidFill>
              </a:rPr>
              <a:t> to B partition next boot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589729" y="5086513"/>
            <a:ext cx="1209" cy="32861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932910" y="5415126"/>
            <a:ext cx="1200554" cy="534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>
                <a:solidFill>
                  <a:schemeClr val="accent1"/>
                </a:solidFill>
              </a:rPr>
              <a:t>Wirte</a:t>
            </a:r>
            <a:r>
              <a:rPr lang="en-US" altLang="zh-CN" sz="1000" b="1" dirty="0">
                <a:solidFill>
                  <a:schemeClr val="accent1"/>
                </a:solidFill>
              </a:rPr>
              <a:t> </a:t>
            </a:r>
            <a:r>
              <a:rPr lang="en-US" altLang="zh-CN" sz="1000" b="1" dirty="0" err="1">
                <a:solidFill>
                  <a:schemeClr val="accent1"/>
                </a:solidFill>
              </a:rPr>
              <a:t>bootinfo</a:t>
            </a:r>
            <a:r>
              <a:rPr lang="en-US" altLang="zh-CN" sz="1000" b="1" dirty="0">
                <a:solidFill>
                  <a:schemeClr val="accent1"/>
                </a:solidFill>
              </a:rPr>
              <a:t> flag which </a:t>
            </a:r>
            <a:r>
              <a:rPr lang="en-US" altLang="zh-CN" sz="1000" b="1" dirty="0" err="1">
                <a:solidFill>
                  <a:schemeClr val="accent1"/>
                </a:solidFill>
              </a:rPr>
              <a:t>switchs</a:t>
            </a:r>
            <a:r>
              <a:rPr lang="en-US" altLang="zh-CN" sz="1000" b="1" dirty="0">
                <a:solidFill>
                  <a:schemeClr val="accent1"/>
                </a:solidFill>
              </a:rPr>
              <a:t> to A partition next boot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41" name="文本框 45"/>
          <p:cNvSpPr txBox="1"/>
          <p:nvPr/>
        </p:nvSpPr>
        <p:spPr>
          <a:xfrm>
            <a:off x="1605762" y="5086877"/>
            <a:ext cx="252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accent1"/>
                </a:solidFill>
              </a:rPr>
              <a:t>N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2138018" y="5682203"/>
            <a:ext cx="36357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3251876" y="4983799"/>
            <a:ext cx="1209" cy="42327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548846" y="5407071"/>
            <a:ext cx="1200554" cy="534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accent1"/>
                </a:solidFill>
              </a:rPr>
              <a:t>Reboot</a:t>
            </a:r>
            <a:endParaRPr lang="zh-CN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067944" y="1600200"/>
            <a:ext cx="482453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 sample can be found in ‘</a:t>
            </a:r>
            <a:r>
              <a:rPr lang="en-US" altLang="zh-CN" i="1" dirty="0"/>
              <a:t>apps\</a:t>
            </a:r>
            <a:r>
              <a:rPr lang="en-US" altLang="zh-CN" i="1" dirty="0" err="1"/>
              <a:t>bes_test</a:t>
            </a:r>
            <a:r>
              <a:rPr lang="en-US" altLang="zh-CN" i="1" dirty="0"/>
              <a:t>\</a:t>
            </a:r>
            <a:r>
              <a:rPr lang="en-US" altLang="zh-CN" i="1" dirty="0" err="1"/>
              <a:t>libcurl</a:t>
            </a:r>
            <a:r>
              <a:rPr lang="en-US" altLang="zh-CN" i="1" dirty="0"/>
              <a:t>\</a:t>
            </a:r>
            <a:r>
              <a:rPr lang="en-US" altLang="zh-CN" i="1" dirty="0" err="1"/>
              <a:t>test_libcurl_client_http_ota.c</a:t>
            </a:r>
            <a:r>
              <a:rPr lang="en-US" altLang="zh-CN" dirty="0"/>
              <a:t>’.</a:t>
            </a:r>
          </a:p>
          <a:p>
            <a:r>
              <a:rPr lang="en-US" altLang="zh-CN" dirty="0"/>
              <a:t>How to use</a:t>
            </a:r>
          </a:p>
          <a:p>
            <a:pPr lvl="1"/>
            <a:r>
              <a:rPr lang="en-US" altLang="zh-CN" dirty="0"/>
              <a:t>Configure ‘</a:t>
            </a:r>
            <a:r>
              <a:rPr lang="en-US" altLang="zh-CN" i="1" dirty="0"/>
              <a:t>#define HTTP_OTA_URL        </a:t>
            </a:r>
            <a:r>
              <a:rPr lang="en-US" altLang="zh-CN" i="1" dirty="0">
                <a:hlinkClick r:id="rId2"/>
              </a:rPr>
              <a:t>http://192.168.0.111/test/best2600w_aiot.bin</a:t>
            </a:r>
            <a:r>
              <a:rPr lang="en-US" altLang="zh-CN" dirty="0"/>
              <a:t>’ as your server </a:t>
            </a:r>
            <a:r>
              <a:rPr lang="en-US" altLang="zh-CN" dirty="0" err="1"/>
              <a:t>config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Build and run, connect </a:t>
            </a:r>
            <a:r>
              <a:rPr lang="en-US" altLang="zh-CN" dirty="0" err="1"/>
              <a:t>WiFi</a:t>
            </a:r>
            <a:r>
              <a:rPr lang="en-US" altLang="zh-CN" dirty="0"/>
              <a:t> and input ‘</a:t>
            </a:r>
            <a:r>
              <a:rPr lang="en-US" altLang="zh-CN" i="1" dirty="0"/>
              <a:t>AT+CUST=13</a:t>
            </a:r>
            <a:r>
              <a:rPr lang="en-US" altLang="zh-CN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00632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9000</TotalTime>
  <Words>711</Words>
  <Application>Microsoft Office PowerPoint</Application>
  <PresentationFormat>全屏显示(4:3)</PresentationFormat>
  <Paragraphs>136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主题​​</vt:lpstr>
      <vt:lpstr>SWIFT OTA Development Manual</vt:lpstr>
      <vt:lpstr>Three usual ways to OTA(1)</vt:lpstr>
      <vt:lpstr>Three usual ways to OTA(2)</vt:lpstr>
      <vt:lpstr>Three usual ways to OTA(3)</vt:lpstr>
      <vt:lpstr>16M Flash partition mapping</vt:lpstr>
      <vt:lpstr>Detailed information for partitions </vt:lpstr>
      <vt:lpstr>Boot process</vt:lpstr>
      <vt:lpstr>OTA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OTA Development Manual</dc:title>
  <dc:creator>12463</dc:creator>
  <cp:lastModifiedBy>Alvin Wang</cp:lastModifiedBy>
  <cp:revision>31</cp:revision>
  <dcterms:created xsi:type="dcterms:W3CDTF">2022-11-02T06:34:48Z</dcterms:created>
  <dcterms:modified xsi:type="dcterms:W3CDTF">2022-11-08T12:48:31Z</dcterms:modified>
</cp:coreProperties>
</file>