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4" r:id="rId1"/>
  </p:sldMasterIdLst>
  <p:notesMasterIdLst>
    <p:notesMasterId r:id="rId14"/>
  </p:notesMasterIdLst>
  <p:sldIdLst>
    <p:sldId id="269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58" r:id="rId10"/>
    <p:sldId id="277" r:id="rId11"/>
    <p:sldId id="278" r:id="rId12"/>
    <p:sldId id="279" r:id="rId13"/>
  </p:sldIdLst>
  <p:sldSz cx="24384000" cy="13716000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Qanelas Heavy" panose="00000A00000000000000" pitchFamily="50" charset="-52"/>
      <p:bold r:id="rId19"/>
    </p:embeddedFont>
    <p:embeddedFont>
      <p:font typeface="Merriweather Sans" panose="020B0604020202020204" charset="0"/>
      <p:regular r:id="rId20"/>
      <p:bold r:id="rId21"/>
      <p:italic r:id="rId22"/>
      <p:boldItalic r:id="rId23"/>
    </p:embeddedFont>
    <p:embeddedFont>
      <p:font typeface="Qanelas Light" panose="00000400000000000000" pitchFamily="50" charset="-5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elvetica Neue Light" panose="020B0604020202020204" charset="0"/>
      <p:regular r:id="rId29"/>
      <p:bold r:id="rId30"/>
      <p:italic r:id="rId31"/>
      <p:boldItalic r:id="rId32"/>
    </p:embeddedFont>
    <p:embeddedFont>
      <p:font typeface="Qanelas SemiBold" panose="00000700000000000000" pitchFamily="50" charset="-52"/>
      <p:bold r:id="rId33"/>
    </p:embeddedFont>
    <p:embeddedFont>
      <p:font typeface="Yu Gothic UI Semibold" panose="020B0700000000000000" pitchFamily="34" charset="-128"/>
      <p:bold r:id="rId34"/>
    </p:embeddedFont>
    <p:embeddedFont>
      <p:font typeface="Qanelas ExtraBold" panose="00000900000000000000" pitchFamily="50" charset="-52"/>
      <p:bold r:id="rId35"/>
    </p:embeddedFont>
    <p:embeddedFont>
      <p:font typeface="Qanelas Medium" panose="00000600000000000000" pitchFamily="50" charset="-52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1B04"/>
    <a:srgbClr val="E1B947"/>
    <a:srgbClr val="4E2506"/>
    <a:srgbClr val="B0D42A"/>
    <a:srgbClr val="131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2" autoAdjust="0"/>
    <p:restoredTop sz="96395" autoAdjust="0"/>
  </p:normalViewPr>
  <p:slideViewPr>
    <p:cSldViewPr snapToGrid="0">
      <p:cViewPr varScale="1">
        <p:scale>
          <a:sx n="56" d="100"/>
          <a:sy n="56" d="100"/>
        </p:scale>
        <p:origin x="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heme" Target="theme/them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производства (млн. кг)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2.8</c:v>
                </c:pt>
                <c:pt idx="1">
                  <c:v>2.9</c:v>
                </c:pt>
                <c:pt idx="2">
                  <c:v>3.06</c:v>
                </c:pt>
                <c:pt idx="3">
                  <c:v>3.2</c:v>
                </c:pt>
                <c:pt idx="4">
                  <c:v>3.49</c:v>
                </c:pt>
                <c:pt idx="5">
                  <c:v>3.47</c:v>
                </c:pt>
                <c:pt idx="6">
                  <c:v>3.59</c:v>
                </c:pt>
                <c:pt idx="7">
                  <c:v>3.67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0F8-4DDE-9711-9DC830F21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12725712"/>
        <c:axId val="-1612724080"/>
      </c:lineChart>
      <c:catAx>
        <c:axId val="-161272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Qanelas Medium" panose="00000600000000000000" pitchFamily="50" charset="-52"/>
                <a:ea typeface="+mn-ea"/>
                <a:cs typeface="+mn-cs"/>
              </a:defRPr>
            </a:pPr>
            <a:endParaRPr lang="ru-RU"/>
          </a:p>
        </c:txPr>
        <c:crossAx val="-1612724080"/>
        <c:crosses val="autoZero"/>
        <c:auto val="1"/>
        <c:lblAlgn val="ctr"/>
        <c:lblOffset val="100"/>
        <c:noMultiLvlLbl val="0"/>
      </c:catAx>
      <c:valAx>
        <c:axId val="-161272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rgbClr val="FFFF00"/>
                </a:solidFill>
                <a:latin typeface="Qanelas Medium" panose="00000600000000000000" pitchFamily="50" charset="-52"/>
                <a:ea typeface="+mn-ea"/>
                <a:cs typeface="+mn-cs"/>
              </a:defRPr>
            </a:pPr>
            <a:endParaRPr lang="ru-RU"/>
          </a:p>
        </c:txPr>
        <c:crossAx val="-161272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10098481715819205"/>
          <c:y val="1.20120120120120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bg1"/>
              </a:solidFill>
              <a:latin typeface="Qanelas Medium" panose="00000600000000000000" pitchFamily="50" charset="-52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Возрастная сегментация покупателей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8F-4874-B8B4-CC0B1B49214D}"/>
              </c:ext>
            </c:extLst>
          </c:dPt>
          <c:dPt>
            <c:idx val="1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8F-4874-B8B4-CC0B1B4921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8F-4874-B8B4-CC0B1B49214D}"/>
              </c:ext>
            </c:extLst>
          </c:dPt>
          <c:dPt>
            <c:idx val="3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F8-4CF7-B0D0-3F38D2F7DF4B}"/>
              </c:ext>
            </c:extLst>
          </c:dPt>
          <c:dPt>
            <c:idx val="4"/>
            <c:bubble3D val="0"/>
            <c:spPr>
              <a:solidFill>
                <a:schemeClr val="accent3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F8-4CF7-B0D0-3F38D2F7DF4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rgbClr val="FFFF00"/>
                    </a:solidFill>
                    <a:latin typeface="Qanelas Medium" panose="00000600000000000000" pitchFamily="50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15-25 лет</c:v>
                </c:pt>
                <c:pt idx="1">
                  <c:v>25-40</c:v>
                </c:pt>
                <c:pt idx="2">
                  <c:v>40-65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0.05</c:v>
                </c:pt>
                <c:pt idx="1">
                  <c:v>0.35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58F-4874-B8B4-CC0B1B4921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bg1"/>
              </a:solidFill>
              <a:latin typeface="Qanelas Medium" panose="00000600000000000000" pitchFamily="50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10098481715819205"/>
          <c:y val="1.20120120120120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bg1"/>
              </a:solidFill>
              <a:latin typeface="Qanelas Medium" panose="00000600000000000000" pitchFamily="50" charset="-52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Возрастная сегментация покупателей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8F-4874-B8B4-CC0B1B49214D}"/>
              </c:ext>
            </c:extLst>
          </c:dPt>
          <c:dPt>
            <c:idx val="1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8F-4874-B8B4-CC0B1B4921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8F-4874-B8B4-CC0B1B49214D}"/>
              </c:ext>
            </c:extLst>
          </c:dPt>
          <c:dPt>
            <c:idx val="3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8E-4365-83F7-CB05714E82A8}"/>
              </c:ext>
            </c:extLst>
          </c:dPt>
          <c:dPt>
            <c:idx val="4"/>
            <c:bubble3D val="0"/>
            <c:spPr>
              <a:solidFill>
                <a:schemeClr val="accent3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68E-4365-83F7-CB05714E82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rgbClr val="FFFF00"/>
                    </a:solidFill>
                    <a:latin typeface="Qanelas Medium" panose="00000600000000000000" pitchFamily="50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Рынки</c:v>
                </c:pt>
                <c:pt idx="1">
                  <c:v>МУД</c:v>
                </c:pt>
                <c:pt idx="2">
                  <c:v>МС</c:v>
                </c:pt>
                <c:pt idx="3">
                  <c:v>ФС</c:v>
                </c:pt>
                <c:pt idx="4">
                  <c:v>ПЕЧЕНЬЕ 1,5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0.24</c:v>
                </c:pt>
                <c:pt idx="1">
                  <c:v>0.34</c:v>
                </c:pt>
                <c:pt idx="2">
                  <c:v>0.14000000000000001</c:v>
                </c:pt>
                <c:pt idx="3">
                  <c:v>0.19</c:v>
                </c:pt>
                <c:pt idx="4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58F-4874-B8B4-CC0B1B4921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bg1"/>
              </a:solidFill>
              <a:latin typeface="Qanelas Medium" panose="00000600000000000000" pitchFamily="50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rgbClr val="FFFF00"/>
                </a:solidFill>
                <a:latin typeface="Qanelas Medium" panose="00000600000000000000" pitchFamily="50" charset="-52"/>
              </a:rPr>
              <a:t>Средний объем продаж на ТП в мес.(кг)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Средний объем продаж на ТП в мес.(кг)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3">
                      <a:shade val="76000"/>
                    </a:schemeClr>
                  </a:gs>
                  <a:gs pos="75000">
                    <a:schemeClr val="accent3">
                      <a:shade val="76000"/>
                      <a:lumMod val="60000"/>
                      <a:lumOff val="40000"/>
                    </a:schemeClr>
                  </a:gs>
                  <a:gs pos="51000">
                    <a:schemeClr val="accent3">
                      <a:shade val="76000"/>
                      <a:alpha val="75000"/>
                    </a:schemeClr>
                  </a:gs>
                  <a:gs pos="100000">
                    <a:schemeClr val="accent3">
                      <a:shade val="76000"/>
                      <a:lumMod val="20000"/>
                      <a:lumOff val="80000"/>
                      <a:alpha val="15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5C-43A8-AB3C-BF38C71F2B1C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3">
                      <a:tint val="77000"/>
                    </a:schemeClr>
                  </a:gs>
                  <a:gs pos="75000">
                    <a:schemeClr val="accent3">
                      <a:tint val="77000"/>
                      <a:lumMod val="60000"/>
                      <a:lumOff val="40000"/>
                    </a:schemeClr>
                  </a:gs>
                  <a:gs pos="51000">
                    <a:schemeClr val="accent3">
                      <a:tint val="77000"/>
                      <a:alpha val="75000"/>
                    </a:schemeClr>
                  </a:gs>
                  <a:gs pos="100000">
                    <a:schemeClr val="accent3">
                      <a:tint val="77000"/>
                      <a:lumMod val="20000"/>
                      <a:lumOff val="80000"/>
                      <a:alpha val="15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5C-43A8-AB3C-BF38C71F2B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chemeClr val="bg1"/>
                    </a:solidFill>
                    <a:latin typeface="Qanelas Medium" panose="00000600000000000000" pitchFamily="50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Конкуренты</c:v>
                </c:pt>
                <c:pt idx="1">
                  <c:v>Печенье "1,5"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429</c:v>
                </c:pt>
                <c:pt idx="1">
                  <c:v>2833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5C-43A8-AB3C-BF38C71F2B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-1341055376"/>
        <c:axId val="-1341053200"/>
      </c:barChart>
      <c:catAx>
        <c:axId val="-134105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41053200"/>
        <c:crosses val="autoZero"/>
        <c:auto val="1"/>
        <c:lblAlgn val="ctr"/>
        <c:lblOffset val="100"/>
        <c:noMultiLvlLbl val="0"/>
      </c:catAx>
      <c:valAx>
        <c:axId val="-13410532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bg1"/>
                </a:solidFill>
                <a:latin typeface="Qanelas Medium" panose="00000600000000000000" pitchFamily="50" charset="-52"/>
                <a:ea typeface="+mn-ea"/>
                <a:cs typeface="+mn-cs"/>
              </a:defRPr>
            </a:pPr>
            <a:endParaRPr lang="ru-RU"/>
          </a:p>
        </c:txPr>
        <c:crossAx val="-134105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397022857749158E-2"/>
          <c:y val="0.93318272496061794"/>
          <c:w val="0.89520595428450167"/>
          <c:h val="6.6817275039382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377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89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200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12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79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72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8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99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40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1970974" y="10318812"/>
            <a:ext cx="432005" cy="4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3 шт.">
  <p:cSld name="Фото — 3 шт.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2362780" y="7028780"/>
            <a:ext cx="4219281" cy="298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3"/>
          </p:nvPr>
        </p:nvSpPr>
        <p:spPr>
          <a:xfrm>
            <a:off x="12367697" y="3703587"/>
            <a:ext cx="4219281" cy="298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4"/>
          </p:nvPr>
        </p:nvSpPr>
        <p:spPr>
          <a:xfrm>
            <a:off x="7801942" y="3703587"/>
            <a:ext cx="4219281" cy="630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970974" y="10318812"/>
            <a:ext cx="432005" cy="4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053089" y="8032277"/>
            <a:ext cx="8277822" cy="5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053089" y="6202536"/>
            <a:ext cx="8277822" cy="88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ctr" anchorCtr="0"/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70974" y="10318812"/>
            <a:ext cx="432005" cy="4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 descr="SSH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109448" y="388794"/>
            <a:ext cx="1884055" cy="188026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70974" y="10318812"/>
            <a:ext cx="432005" cy="4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>
  <p:cSld name="Заголовок и подзаголовок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9087817" y="4936721"/>
            <a:ext cx="6208369" cy="195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125" tIns="30125" rIns="30125" bIns="301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Helvetica Neue Light"/>
              <a:buNone/>
              <a:defRPr sz="1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087817" y="6948413"/>
            <a:ext cx="6208369" cy="67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125" tIns="30125" rIns="30125" bIns="301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996400" y="9453609"/>
            <a:ext cx="383664" cy="39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125" tIns="30125" rIns="30125" bIns="301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>
  <p:cSld name="Заголовок — по центру 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087817" y="5878524"/>
            <a:ext cx="6208369" cy="195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125" tIns="30125" rIns="30125" bIns="301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Helvetica Neue Light"/>
              <a:buNone/>
              <a:defRPr sz="1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996400" y="9453609"/>
            <a:ext cx="383664" cy="39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125" tIns="30125" rIns="30125" bIns="301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676404" y="730256"/>
            <a:ext cx="210312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676404" y="3651250"/>
            <a:ext cx="21031202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2172991" y="12802244"/>
            <a:ext cx="534611" cy="55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676404" y="730256"/>
            <a:ext cx="210312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676404" y="3651250"/>
            <a:ext cx="21031202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22172991" y="12802244"/>
            <a:ext cx="534611" cy="55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053089" y="4296295"/>
            <a:ext cx="8277822" cy="26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053089" y="6978550"/>
            <a:ext cx="8277822" cy="89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970974" y="10318812"/>
            <a:ext cx="432005" cy="4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>
  <p:cSld name="Фото — горизонтально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8319306" y="3502669"/>
            <a:ext cx="7735346" cy="468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053089" y="8314655"/>
            <a:ext cx="8277822" cy="112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053089" y="9479977"/>
            <a:ext cx="8277822" cy="89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970974" y="10313789"/>
            <a:ext cx="432005" cy="4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>
  <p:cSld name="Заголовок — по центру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053089" y="5552032"/>
            <a:ext cx="8277822" cy="261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970974" y="10318812"/>
            <a:ext cx="432005" cy="4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2362780" y="3502669"/>
            <a:ext cx="4219281" cy="650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801942" y="3502669"/>
            <a:ext cx="4219281" cy="315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Helvetica Neue Light"/>
              <a:buNone/>
              <a:defRPr sz="8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801942" y="6767586"/>
            <a:ext cx="4219281" cy="324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970974" y="10318812"/>
            <a:ext cx="432005" cy="4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вверху">
  <p:cSld name="Заголовок — вверху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801942" y="3351981"/>
            <a:ext cx="8780119" cy="17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70974" y="10318812"/>
            <a:ext cx="432005" cy="4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801942" y="3351981"/>
            <a:ext cx="8780119" cy="17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801942" y="5059784"/>
            <a:ext cx="8780119" cy="4972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970974" y="10318812"/>
            <a:ext cx="432005" cy="4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12362780" y="5059784"/>
            <a:ext cx="4219281" cy="4972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7801942" y="3351981"/>
            <a:ext cx="8780119" cy="17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7801942" y="5059784"/>
            <a:ext cx="4219281" cy="4972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ctr" anchorCtr="0"/>
          <a:lstStyle>
            <a:lvl1pPr marL="457200" marR="0" lvl="0" indent="-4095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95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95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95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95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970974" y="10318812"/>
            <a:ext cx="432005" cy="4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801942" y="4004964"/>
            <a:ext cx="8780119" cy="570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970974" y="10318812"/>
            <a:ext cx="432005" cy="4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175" tIns="40175" rIns="40175" bIns="40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676404" y="730256"/>
            <a:ext cx="210312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676404" y="3651250"/>
            <a:ext cx="21031202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2172991" y="12802244"/>
            <a:ext cx="534611" cy="55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hart" Target="../charts/char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hart" Target="../charts/chart3.xml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1B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0" y="0"/>
            <a:ext cx="10287000" cy="1371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2739" y="2591575"/>
            <a:ext cx="10469662" cy="248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9600" b="1" dirty="0">
                <a:solidFill>
                  <a:schemeClr val="bg1"/>
                </a:solidFill>
                <a:latin typeface="Qanelas ExtraBold" panose="00000900000000000000" pitchFamily="50" charset="-52"/>
              </a:rPr>
              <a:t>ПОЛТОРЫПАВЛО</a:t>
            </a:r>
          </a:p>
          <a:p>
            <a:pPr>
              <a:lnSpc>
                <a:spcPct val="80000"/>
              </a:lnSpc>
            </a:pPr>
            <a:r>
              <a:rPr lang="ru-RU" sz="9600" b="1" dirty="0">
                <a:solidFill>
                  <a:schemeClr val="bg1"/>
                </a:solidFill>
                <a:latin typeface="Qanelas ExtraBold" panose="00000900000000000000" pitchFamily="50" charset="-52"/>
              </a:rPr>
              <a:t>НИКОЛАЙ</a:t>
            </a:r>
            <a:endParaRPr lang="en-US" sz="8800" b="1" dirty="0">
              <a:solidFill>
                <a:schemeClr val="bg1"/>
              </a:solidFill>
              <a:latin typeface="Qanelas ExtraBold" panose="00000900000000000000" pitchFamily="50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12739" y="10730989"/>
            <a:ext cx="51042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8000"/>
            </a:pPr>
            <a:r>
              <a:rPr lang="ru-RU" sz="7200" dirty="0" smtClean="0">
                <a:solidFill>
                  <a:srgbClr val="FFFF00"/>
                </a:solidFill>
                <a:latin typeface="Qanelas SemiBold" panose="00000700000000000000" pitchFamily="50" charset="-52"/>
                <a:sym typeface="Helvetica Neue"/>
              </a:rPr>
              <a:t>Печенье 1,5</a:t>
            </a:r>
            <a:endParaRPr lang="en-US" sz="7200" b="1" dirty="0">
              <a:solidFill>
                <a:srgbClr val="FFFF00"/>
              </a:solidFill>
              <a:latin typeface="Qanelas SemiBold" panose="00000700000000000000" pitchFamily="50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597" y="11445983"/>
            <a:ext cx="1535804" cy="153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ÐÐ°ÑÑÐ¸Ð½ÐºÐ¸ Ð¿Ð¾ Ð·Ð°Ð¿ÑÐ¾ÑÑ cooki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5"/>
          <a:stretch/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3A1B0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Левая фигурная скобка 2"/>
          <p:cNvSpPr/>
          <p:nvPr/>
        </p:nvSpPr>
        <p:spPr>
          <a:xfrm>
            <a:off x="13041502" y="1703859"/>
            <a:ext cx="1250061" cy="9742123"/>
          </a:xfrm>
          <a:prstGeom prst="leftBrace">
            <a:avLst>
              <a:gd name="adj1" fmla="val 52576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597" y="11445983"/>
            <a:ext cx="1535804" cy="1535804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45675F2-1D09-4874-B4F9-B7BC9A26300D}"/>
              </a:ext>
            </a:extLst>
          </p:cNvPr>
          <p:cNvSpPr txBox="1">
            <a:spLocks/>
          </p:cNvSpPr>
          <p:nvPr/>
        </p:nvSpPr>
        <p:spPr>
          <a:xfrm>
            <a:off x="1912368" y="1533833"/>
            <a:ext cx="11822682" cy="1194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sz="7200" dirty="0" smtClean="0">
                <a:solidFill>
                  <a:srgbClr val="FFFF00"/>
                </a:solidFill>
                <a:latin typeface="Qanelas Heavy" panose="00000A00000000000000" pitchFamily="50" charset="-52"/>
              </a:rPr>
              <a:t>9. ПРЕДЛОЖЕНИЕ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906051" y="2612052"/>
            <a:ext cx="6345007" cy="909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ru-RU" sz="7200" dirty="0" smtClean="0">
                <a:solidFill>
                  <a:srgbClr val="FFFF00"/>
                </a:solidFill>
                <a:latin typeface="Qanelas Heavy" panose="00000A00000000000000" pitchFamily="50" charset="-52"/>
              </a:rPr>
              <a:t>ИНВЕСТОРАМ</a:t>
            </a:r>
            <a:endParaRPr lang="ru-RU" sz="7200" b="1" dirty="0">
              <a:solidFill>
                <a:srgbClr val="FFFF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79918" y="2131294"/>
            <a:ext cx="7353295" cy="6478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500" dirty="0" smtClean="0">
                <a:solidFill>
                  <a:schemeClr val="bg1"/>
                </a:solidFill>
                <a:latin typeface="Qanelas Light" panose="00000400000000000000" pitchFamily="50" charset="-52"/>
              </a:rPr>
              <a:t>3М</a:t>
            </a:r>
            <a:endParaRPr lang="ru-RU" sz="41500" dirty="0">
              <a:solidFill>
                <a:schemeClr val="bg1"/>
              </a:solidFill>
              <a:latin typeface="Qanelas Light" panose="00000400000000000000" pitchFamily="50" charset="-52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530247" y="7669091"/>
            <a:ext cx="2754882" cy="275488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135787" y="8538700"/>
            <a:ext cx="1334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Qanelas Light" panose="00000400000000000000" pitchFamily="50" charset="-52"/>
              </a:rPr>
              <a:t>+10</a:t>
            </a:r>
            <a:endParaRPr lang="ru-RU" sz="6000" dirty="0">
              <a:solidFill>
                <a:schemeClr val="bg1"/>
              </a:solidFill>
              <a:latin typeface="Qanelas Light" panose="00000400000000000000" pitchFamily="50" charset="-52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611883" y="5960758"/>
            <a:ext cx="2754882" cy="275488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848415" y="6830367"/>
            <a:ext cx="2239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Qanelas Light" panose="00000400000000000000" pitchFamily="50" charset="-52"/>
              </a:rPr>
              <a:t>до 1М</a:t>
            </a:r>
            <a:endParaRPr lang="ru-RU" sz="6000" dirty="0">
              <a:solidFill>
                <a:schemeClr val="bg1"/>
              </a:solidFill>
              <a:latin typeface="Qanelas Light" panose="00000400000000000000" pitchFamily="50" charset="-52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251058" y="4332487"/>
            <a:ext cx="2754882" cy="275488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928628" y="5202096"/>
            <a:ext cx="1399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Qanelas Light" panose="00000400000000000000" pitchFamily="50" charset="-52"/>
              </a:rPr>
              <a:t>50т</a:t>
            </a:r>
            <a:endParaRPr lang="ru-RU" sz="6000" dirty="0">
              <a:solidFill>
                <a:schemeClr val="bg1"/>
              </a:solidFill>
              <a:latin typeface="Qanelas Light" panose="00000400000000000000" pitchFamily="50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427" y="9127955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Чистая прибыль</a:t>
            </a:r>
            <a:endParaRPr lang="ru-RU" sz="3200" b="1" dirty="0">
              <a:solidFill>
                <a:schemeClr val="bg1"/>
              </a:solidFill>
              <a:latin typeface="Qanelas Medium" panose="00000600000000000000" pitchFamily="50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3141" y="10861207"/>
            <a:ext cx="2973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Точек продаж</a:t>
            </a:r>
            <a:endParaRPr lang="ru-RU" sz="3200" b="1" dirty="0">
              <a:solidFill>
                <a:schemeClr val="bg1"/>
              </a:solidFill>
              <a:latin typeface="Qanelas Medium" panose="00000600000000000000" pitchFamily="50" charset="-5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93813" y="7499684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Тонн/</a:t>
            </a:r>
            <a:r>
              <a:rPr lang="ru-RU" sz="3200" b="1" dirty="0" err="1" smtClean="0">
                <a:solidFill>
                  <a:schemeClr val="bg1"/>
                </a:solidFill>
                <a:latin typeface="Qanelas Medium" panose="00000600000000000000" pitchFamily="50" charset="-52"/>
              </a:rPr>
              <a:t>мес</a:t>
            </a:r>
            <a:endParaRPr lang="ru-RU" sz="3200" b="1" dirty="0">
              <a:solidFill>
                <a:schemeClr val="bg1"/>
              </a:solidFill>
              <a:latin typeface="Qanelas Medium" panose="00000600000000000000" pitchFamily="50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65220" y="7816990"/>
            <a:ext cx="78758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6600" b="1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30% чистой</a:t>
            </a:r>
          </a:p>
          <a:p>
            <a:pPr algn="r"/>
            <a:r>
              <a:rPr lang="ru-RU" sz="6600" b="1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прибыли</a:t>
            </a:r>
          </a:p>
          <a:p>
            <a:pPr algn="r"/>
            <a:r>
              <a:rPr lang="en-US" sz="6600" b="1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Payback </a:t>
            </a:r>
            <a:r>
              <a:rPr lang="ru-RU" sz="6600" b="1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12-15</a:t>
            </a:r>
            <a:r>
              <a:rPr lang="en-US" sz="6600" b="1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 </a:t>
            </a:r>
            <a:r>
              <a:rPr lang="ru-RU" sz="6600" b="1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мес.</a:t>
            </a:r>
            <a:endParaRPr lang="ru-RU" sz="6600" b="1" dirty="0">
              <a:solidFill>
                <a:srgbClr val="FFFF00"/>
              </a:solidFill>
              <a:latin typeface="Qanelas Medium" panose="000006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43167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B947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45675F2-1D09-4874-B4F9-B7BC9A26300D}"/>
              </a:ext>
            </a:extLst>
          </p:cNvPr>
          <p:cNvSpPr txBox="1">
            <a:spLocks/>
          </p:cNvSpPr>
          <p:nvPr/>
        </p:nvSpPr>
        <p:spPr>
          <a:xfrm>
            <a:off x="1912368" y="1533833"/>
            <a:ext cx="11822682" cy="1194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sz="7200" dirty="0" smtClean="0">
                <a:solidFill>
                  <a:srgbClr val="3A1B04"/>
                </a:solidFill>
                <a:latin typeface="Qanelas Heavy" panose="00000A00000000000000" pitchFamily="50" charset="-52"/>
              </a:rPr>
              <a:t>10. ЦЕЛИ </a:t>
            </a:r>
            <a:r>
              <a:rPr lang="ru-RU" sz="7200" dirty="0" smtClean="0">
                <a:solidFill>
                  <a:srgbClr val="3A1B04"/>
                </a:solidFill>
                <a:latin typeface="Qanelas Heavy" panose="00000A00000000000000" pitchFamily="50" charset="-52"/>
              </a:rPr>
              <a:t>2018</a:t>
            </a:r>
            <a:endParaRPr lang="ru-RU" sz="7200" dirty="0" smtClean="0">
              <a:solidFill>
                <a:srgbClr val="3A1B04"/>
              </a:solidFill>
              <a:latin typeface="Qanelas Heavy" panose="00000A00000000000000" pitchFamily="50" charset="-52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97" y="11567560"/>
            <a:ext cx="1535804" cy="1535804"/>
          </a:xfrm>
          <a:prstGeom prst="rect">
            <a:avLst/>
          </a:prstGeom>
        </p:spPr>
      </p:pic>
      <p:sp>
        <p:nvSpPr>
          <p:cNvPr id="21" name="Левая фигурная скобка 20"/>
          <p:cNvSpPr/>
          <p:nvPr/>
        </p:nvSpPr>
        <p:spPr>
          <a:xfrm>
            <a:off x="13041502" y="1703859"/>
            <a:ext cx="1250061" cy="9742123"/>
          </a:xfrm>
          <a:prstGeom prst="leftBrace">
            <a:avLst>
              <a:gd name="adj1" fmla="val 52576"/>
              <a:gd name="adj2" fmla="val 50000"/>
            </a:avLst>
          </a:prstGeom>
          <a:ln w="28575">
            <a:solidFill>
              <a:srgbClr val="3A1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A1B0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79918" y="3335571"/>
            <a:ext cx="7353295" cy="6478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500" dirty="0" smtClean="0">
                <a:solidFill>
                  <a:srgbClr val="3A1B04"/>
                </a:solidFill>
                <a:latin typeface="Qanelas Light" panose="00000400000000000000" pitchFamily="50" charset="-52"/>
              </a:rPr>
              <a:t>3М</a:t>
            </a:r>
            <a:endParaRPr lang="ru-RU" sz="41500" dirty="0">
              <a:solidFill>
                <a:srgbClr val="3A1B04"/>
              </a:solidFill>
              <a:latin typeface="Qanelas Light" panose="00000400000000000000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928993" y="3601271"/>
            <a:ext cx="995820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ru-RU" sz="4800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Покупка грузового транспорта</a:t>
            </a:r>
          </a:p>
          <a:p>
            <a:pPr marL="571500" lvl="0" indent="-5715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ru-RU" sz="4800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Улучшение интерьера</a:t>
            </a:r>
          </a:p>
          <a:p>
            <a:pPr marL="571500" indent="-5715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ru-RU" sz="4800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Открытие 2 своих и 8 точек на площадках Десертных историй</a:t>
            </a:r>
          </a:p>
          <a:p>
            <a:pPr marL="571500" indent="-5715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ru-RU" sz="4800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Развитие оптового отдела</a:t>
            </a:r>
          </a:p>
          <a:p>
            <a:pPr lvl="0">
              <a:spcAft>
                <a:spcPts val="2400"/>
              </a:spcAft>
            </a:pPr>
            <a:endParaRPr lang="ru-RU" sz="4000" dirty="0">
              <a:solidFill>
                <a:schemeClr val="bg1"/>
              </a:solidFill>
              <a:latin typeface="Qanelas Medium" panose="000006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168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B947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45675F2-1D09-4874-B4F9-B7BC9A26300D}"/>
              </a:ext>
            </a:extLst>
          </p:cNvPr>
          <p:cNvSpPr txBox="1">
            <a:spLocks/>
          </p:cNvSpPr>
          <p:nvPr/>
        </p:nvSpPr>
        <p:spPr>
          <a:xfrm>
            <a:off x="6522468" y="4034354"/>
            <a:ext cx="11822682" cy="1194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ru-RU" sz="7200" dirty="0" smtClean="0">
                <a:solidFill>
                  <a:srgbClr val="3A1B04"/>
                </a:solidFill>
                <a:latin typeface="Qanelas Heavy" panose="00000A00000000000000" pitchFamily="50" charset="-52"/>
              </a:rPr>
              <a:t>СПАСИБО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97" y="11567560"/>
            <a:ext cx="1535804" cy="1535804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7454705" y="6668321"/>
            <a:ext cx="995820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2400"/>
              </a:spcAft>
            </a:pPr>
            <a:r>
              <a:rPr lang="ru-RU" sz="6600" dirty="0" err="1">
                <a:solidFill>
                  <a:srgbClr val="3A1B04"/>
                </a:solidFill>
                <a:latin typeface="Qanelas Light" panose="00000400000000000000" pitchFamily="50" charset="-52"/>
              </a:rPr>
              <a:t>Полторыпавло</a:t>
            </a:r>
            <a:r>
              <a:rPr lang="ru-RU" sz="6600" dirty="0">
                <a:solidFill>
                  <a:srgbClr val="3A1B04"/>
                </a:solidFill>
                <a:latin typeface="Qanelas Light" panose="00000400000000000000" pitchFamily="50" charset="-52"/>
              </a:rPr>
              <a:t> Николай </a:t>
            </a:r>
            <a:endParaRPr lang="ru-RU" sz="6600" dirty="0" smtClean="0">
              <a:solidFill>
                <a:srgbClr val="3A1B04"/>
              </a:solidFill>
              <a:latin typeface="Qanelas Light" panose="00000400000000000000" pitchFamily="50" charset="-52"/>
            </a:endParaRPr>
          </a:p>
          <a:p>
            <a:pPr lvl="0" algn="ctr">
              <a:spcAft>
                <a:spcPts val="2400"/>
              </a:spcAft>
            </a:pPr>
            <a:r>
              <a:rPr lang="ru-RU" sz="6600" dirty="0" smtClean="0">
                <a:solidFill>
                  <a:srgbClr val="3A1B04"/>
                </a:solidFill>
                <a:latin typeface="Qanelas Light" panose="00000400000000000000" pitchFamily="50" charset="-52"/>
              </a:rPr>
              <a:t>1.5-31@mail.ru</a:t>
            </a:r>
            <a:endParaRPr lang="ru-RU" sz="6600" dirty="0">
              <a:solidFill>
                <a:srgbClr val="3A1B04"/>
              </a:solidFill>
              <a:latin typeface="Qanelas Light" panose="00000400000000000000" pitchFamily="50" charset="-52"/>
            </a:endParaRPr>
          </a:p>
          <a:p>
            <a:pPr lvl="0" algn="ctr">
              <a:spcAft>
                <a:spcPts val="2400"/>
              </a:spcAft>
            </a:pPr>
            <a:r>
              <a:rPr lang="ru-RU" sz="6600" dirty="0">
                <a:solidFill>
                  <a:srgbClr val="3A1B04"/>
                </a:solidFill>
                <a:latin typeface="Qanelas Light" panose="00000400000000000000" pitchFamily="50" charset="-52"/>
              </a:rPr>
              <a:t>8-909-201-44-33</a:t>
            </a:r>
            <a:endParaRPr lang="ru-RU" sz="6600" dirty="0">
              <a:solidFill>
                <a:schemeClr val="bg1"/>
              </a:solidFill>
              <a:latin typeface="Qanelas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379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1B0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Ð¿ÐµÑÐµÐ½ÑÐ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27"/>
          <a:stretch/>
        </p:blipFill>
        <p:spPr bwMode="auto">
          <a:xfrm>
            <a:off x="16316190" y="0"/>
            <a:ext cx="8067810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597" y="11445983"/>
            <a:ext cx="1535804" cy="1535804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45675F2-1D09-4874-B4F9-B7BC9A26300D}"/>
              </a:ext>
            </a:extLst>
          </p:cNvPr>
          <p:cNvSpPr txBox="1">
            <a:spLocks/>
          </p:cNvSpPr>
          <p:nvPr/>
        </p:nvSpPr>
        <p:spPr>
          <a:xfrm>
            <a:off x="1912368" y="1533834"/>
            <a:ext cx="7470585" cy="8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sz="7200" dirty="0" smtClean="0">
                <a:solidFill>
                  <a:schemeClr val="bg1"/>
                </a:solidFill>
                <a:latin typeface="Qanelas Heavy" panose="00000A00000000000000" pitchFamily="50" charset="-52"/>
              </a:rPr>
              <a:t>1. ПРОДУКТ</a:t>
            </a:r>
            <a:endParaRPr lang="ru-RU" sz="7200" b="1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28993" y="3189041"/>
            <a:ext cx="12599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dirty="0">
                <a:solidFill>
                  <a:schemeClr val="bg1"/>
                </a:solidFill>
                <a:latin typeface="Qanelas Medium" panose="00000600000000000000" pitchFamily="50" charset="-52"/>
              </a:rPr>
              <a:t>На рынке с 2016 года. </a:t>
            </a:r>
            <a:r>
              <a:rPr lang="ru-RU" sz="36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6 </a:t>
            </a:r>
            <a:r>
              <a:rPr lang="ru-RU" sz="3600" dirty="0" err="1">
                <a:solidFill>
                  <a:schemeClr val="bg1"/>
                </a:solidFill>
                <a:latin typeface="Qanelas Medium" panose="00000600000000000000" pitchFamily="50" charset="-52"/>
              </a:rPr>
              <a:t>retail</a:t>
            </a:r>
            <a:r>
              <a:rPr lang="ru-RU" sz="3600" dirty="0">
                <a:solidFill>
                  <a:schemeClr val="bg1"/>
                </a:solidFill>
                <a:latin typeface="Qanelas Medium" panose="00000600000000000000" pitchFamily="50" charset="-52"/>
              </a:rPr>
              <a:t>-точек по продаже </a:t>
            </a:r>
            <a:r>
              <a:rPr lang="ru-RU" sz="36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печенья + 1 точка продаж у крупного </a:t>
            </a:r>
            <a:r>
              <a:rPr lang="ru-RU" sz="3600" dirty="0" err="1" smtClean="0">
                <a:solidFill>
                  <a:schemeClr val="bg1"/>
                </a:solidFill>
                <a:latin typeface="Qanelas Medium" panose="00000600000000000000" pitchFamily="50" charset="-52"/>
              </a:rPr>
              <a:t>сетевика</a:t>
            </a:r>
            <a:endParaRPr lang="ru-RU" sz="3600" dirty="0">
              <a:solidFill>
                <a:schemeClr val="bg1"/>
              </a:solidFill>
              <a:latin typeface="Qanelas Medium" panose="00000600000000000000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317" y="1911798"/>
            <a:ext cx="8564182" cy="856418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928993" y="8066518"/>
            <a:ext cx="118488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К </a:t>
            </a:r>
            <a:r>
              <a:rPr lang="ru-RU" sz="3200" dirty="0">
                <a:solidFill>
                  <a:schemeClr val="bg1"/>
                </a:solidFill>
                <a:latin typeface="Qanelas Medium" panose="00000600000000000000" pitchFamily="50" charset="-52"/>
              </a:rPr>
              <a:t>концу 2018 года мы планируем продавать </a:t>
            </a:r>
            <a:r>
              <a:rPr lang="en-US" sz="3200" dirty="0">
                <a:solidFill>
                  <a:srgbClr val="FFFF00"/>
                </a:solidFill>
                <a:latin typeface="Qanelas Medium" panose="00000600000000000000" pitchFamily="50" charset="-52"/>
              </a:rPr>
              <a:t>5</a:t>
            </a:r>
            <a:r>
              <a:rPr lang="ru-RU" sz="3200" dirty="0">
                <a:solidFill>
                  <a:srgbClr val="FFFF00"/>
                </a:solidFill>
                <a:latin typeface="Qanelas Medium" panose="00000600000000000000" pitchFamily="50" charset="-52"/>
              </a:rPr>
              <a:t>0 тонн </a:t>
            </a:r>
            <a:r>
              <a:rPr lang="ru-RU" sz="3200" dirty="0">
                <a:solidFill>
                  <a:schemeClr val="bg1"/>
                </a:solidFill>
                <a:latin typeface="Qanelas Medium" panose="00000600000000000000" pitchFamily="50" charset="-52"/>
              </a:rPr>
              <a:t>печенья в </a:t>
            </a:r>
            <a:r>
              <a:rPr lang="ru-RU" sz="32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месяц</a:t>
            </a:r>
          </a:p>
          <a:p>
            <a:pPr lvl="0"/>
            <a:endParaRPr lang="en-US" sz="3200" dirty="0">
              <a:solidFill>
                <a:schemeClr val="bg1"/>
              </a:solidFill>
              <a:latin typeface="Qanelas Medium" panose="00000600000000000000" pitchFamily="50" charset="-52"/>
            </a:endParaRPr>
          </a:p>
          <a:p>
            <a:pPr lvl="0"/>
            <a:r>
              <a:rPr lang="ru-RU" sz="3200" dirty="0" err="1" smtClean="0">
                <a:solidFill>
                  <a:schemeClr val="bg1"/>
                </a:solidFill>
                <a:latin typeface="Qanelas Medium" panose="00000600000000000000" pitchFamily="50" charset="-52"/>
              </a:rPr>
              <a:t>Маржинальность</a:t>
            </a:r>
            <a:r>
              <a:rPr lang="ru-RU" sz="32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30-33%</a:t>
            </a:r>
            <a:endParaRPr lang="en-US" sz="3200" dirty="0">
              <a:solidFill>
                <a:srgbClr val="FFFF00"/>
              </a:solidFill>
              <a:latin typeface="Qanelas Medium" panose="00000600000000000000" pitchFamily="50" charset="-52"/>
            </a:endParaRPr>
          </a:p>
          <a:p>
            <a:pPr lvl="0"/>
            <a:endParaRPr lang="en-US" sz="3200" dirty="0">
              <a:solidFill>
                <a:schemeClr val="bg1"/>
              </a:solidFill>
              <a:latin typeface="Qanelas Medium" panose="00000600000000000000" pitchFamily="50" charset="-52"/>
            </a:endParaRPr>
          </a:p>
          <a:p>
            <a:pPr lvl="0"/>
            <a:r>
              <a:rPr lang="ru-RU" sz="3200" dirty="0">
                <a:solidFill>
                  <a:schemeClr val="bg1"/>
                </a:solidFill>
                <a:latin typeface="Qanelas Medium" panose="00000600000000000000" pitchFamily="50" charset="-52"/>
              </a:rPr>
              <a:t>Конечная цель проекта «Печенье 1.5» - федеральная сеть </a:t>
            </a:r>
            <a:r>
              <a:rPr lang="ru-RU" sz="32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(+франшизы) в городах с </a:t>
            </a:r>
            <a:r>
              <a:rPr lang="ru-RU" sz="3200" dirty="0">
                <a:solidFill>
                  <a:schemeClr val="bg1"/>
                </a:solidFill>
                <a:latin typeface="Qanelas Medium" panose="00000600000000000000" pitchFamily="50" charset="-52"/>
              </a:rPr>
              <a:t>населением </a:t>
            </a:r>
            <a:r>
              <a:rPr lang="ru-RU" sz="3200" dirty="0">
                <a:solidFill>
                  <a:srgbClr val="FFFF00"/>
                </a:solidFill>
                <a:latin typeface="Qanelas Medium" panose="00000600000000000000" pitchFamily="50" charset="-52"/>
              </a:rPr>
              <a:t>от </a:t>
            </a:r>
            <a:r>
              <a:rPr lang="ru-RU" sz="3200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10 </a:t>
            </a:r>
            <a:r>
              <a:rPr lang="ru-RU" sz="3200" dirty="0">
                <a:solidFill>
                  <a:srgbClr val="FFFF00"/>
                </a:solidFill>
                <a:latin typeface="Qanelas Medium" panose="00000600000000000000" pitchFamily="50" charset="-52"/>
              </a:rPr>
              <a:t>тыс. </a:t>
            </a:r>
            <a:r>
              <a:rPr lang="ru-RU" sz="3200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человек</a:t>
            </a:r>
            <a:endParaRPr lang="ru-RU" sz="3200" dirty="0">
              <a:solidFill>
                <a:srgbClr val="FFFF00"/>
              </a:solidFill>
              <a:latin typeface="Qanelas Medium" panose="00000600000000000000" pitchFamily="50" charset="-52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912368" y="4713602"/>
            <a:ext cx="5925346" cy="2474686"/>
          </a:xfrm>
          <a:prstGeom prst="roundRect">
            <a:avLst>
              <a:gd name="adj" fmla="val 6696"/>
            </a:avLst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800" dirty="0">
                <a:solidFill>
                  <a:schemeClr val="bg1"/>
                </a:solidFill>
                <a:latin typeface="Qanelas Medium" panose="00000600000000000000" pitchFamily="50" charset="-52"/>
              </a:rPr>
              <a:t>Товарооборот </a:t>
            </a:r>
            <a:endParaRPr lang="en-US" sz="2800" dirty="0" smtClean="0">
              <a:solidFill>
                <a:schemeClr val="bg1"/>
              </a:solidFill>
              <a:latin typeface="Qanelas Medium" panose="00000600000000000000" pitchFamily="50" charset="-52"/>
            </a:endParaRPr>
          </a:p>
          <a:p>
            <a:pPr lvl="0" algn="ctr"/>
            <a:r>
              <a:rPr lang="ru-RU" sz="28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≈</a:t>
            </a:r>
            <a:r>
              <a:rPr lang="en-US" sz="28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16 </a:t>
            </a:r>
            <a:r>
              <a:rPr lang="ru-RU" sz="2800" dirty="0">
                <a:solidFill>
                  <a:schemeClr val="bg1"/>
                </a:solidFill>
                <a:latin typeface="Qanelas Medium" panose="00000600000000000000" pitchFamily="50" charset="-52"/>
              </a:rPr>
              <a:t>тонн в месяц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352173" y="4713602"/>
            <a:ext cx="5425622" cy="2474686"/>
          </a:xfrm>
          <a:prstGeom prst="roundRect">
            <a:avLst>
              <a:gd name="adj" fmla="val 6696"/>
            </a:avLst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8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Выручка</a:t>
            </a:r>
            <a:endParaRPr lang="en-US" sz="2800" dirty="0" smtClean="0">
              <a:solidFill>
                <a:schemeClr val="bg1"/>
              </a:solidFill>
              <a:latin typeface="Qanelas Medium" panose="00000600000000000000" pitchFamily="50" charset="-52"/>
            </a:endParaRPr>
          </a:p>
          <a:p>
            <a:pPr lvl="0" algn="ctr"/>
            <a:r>
              <a:rPr lang="ru-RU" sz="28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 ≈</a:t>
            </a:r>
            <a:r>
              <a:rPr lang="en-US" sz="28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2 </a:t>
            </a:r>
            <a:r>
              <a:rPr lang="ru-RU" sz="2800" dirty="0">
                <a:solidFill>
                  <a:schemeClr val="bg1"/>
                </a:solidFill>
                <a:latin typeface="Qanelas Medium" panose="00000600000000000000" pitchFamily="50" charset="-52"/>
              </a:rPr>
              <a:t>млн. руб.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1B0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45675F2-1D09-4874-B4F9-B7BC9A26300D}"/>
              </a:ext>
            </a:extLst>
          </p:cNvPr>
          <p:cNvSpPr txBox="1">
            <a:spLocks/>
          </p:cNvSpPr>
          <p:nvPr/>
        </p:nvSpPr>
        <p:spPr>
          <a:xfrm>
            <a:off x="1912368" y="1533834"/>
            <a:ext cx="7470585" cy="8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sz="7200" dirty="0" smtClean="0">
                <a:solidFill>
                  <a:schemeClr val="bg1"/>
                </a:solidFill>
                <a:latin typeface="Qanelas Heavy" panose="00000A00000000000000" pitchFamily="50" charset="-52"/>
              </a:rPr>
              <a:t>2. РЫНОК</a:t>
            </a:r>
            <a:endParaRPr lang="ru-RU" sz="7200" b="1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28993" y="3189041"/>
            <a:ext cx="12599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dirty="0">
                <a:solidFill>
                  <a:schemeClr val="bg1"/>
                </a:solidFill>
                <a:latin typeface="Qanelas Medium" panose="00000600000000000000" pitchFamily="50" charset="-52"/>
              </a:rPr>
              <a:t>Объем производства (млн. кг)</a:t>
            </a:r>
          </a:p>
        </p:txBody>
      </p:sp>
      <p:graphicFrame>
        <p:nvGraphicFramePr>
          <p:cNvPr id="11" name="Объект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634442"/>
              </p:ext>
            </p:extLst>
          </p:nvPr>
        </p:nvGraphicFramePr>
        <p:xfrm>
          <a:off x="1912368" y="4450277"/>
          <a:ext cx="9407904" cy="339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928993" y="8460457"/>
            <a:ext cx="990334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600" b="1" dirty="0">
                <a:solidFill>
                  <a:schemeClr val="bg1"/>
                </a:solidFill>
                <a:latin typeface="Qanelas Medium" panose="00000600000000000000" pitchFamily="50" charset="-52"/>
              </a:rPr>
              <a:t>Основные тенденции на рынке кондитерских изделий: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Qanelas Medium" panose="00000600000000000000" pitchFamily="50" charset="-52"/>
              </a:rPr>
              <a:t>рост объемов </a:t>
            </a:r>
            <a:r>
              <a:rPr lang="ru-RU" sz="36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производства</a:t>
            </a:r>
            <a:endParaRPr lang="ru-RU" sz="3600" dirty="0">
              <a:solidFill>
                <a:schemeClr val="bg1"/>
              </a:solidFill>
              <a:latin typeface="Qanelas Medium" panose="00000600000000000000" pitchFamily="50" charset="-52"/>
            </a:endParaRP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Qanelas Medium" panose="00000600000000000000" pitchFamily="50" charset="-52"/>
              </a:rPr>
              <a:t>рост </a:t>
            </a:r>
            <a:r>
              <a:rPr lang="ru-RU" sz="36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спроса на </a:t>
            </a:r>
            <a:r>
              <a:rPr lang="ru-RU" sz="3600" dirty="0">
                <a:solidFill>
                  <a:schemeClr val="bg1"/>
                </a:solidFill>
                <a:latin typeface="Qanelas Medium" panose="00000600000000000000" pitchFamily="50" charset="-52"/>
              </a:rPr>
              <a:t>шоколад и конфеты – </a:t>
            </a:r>
            <a:r>
              <a:rPr lang="ru-RU" sz="3600" dirty="0">
                <a:solidFill>
                  <a:srgbClr val="FFFF00"/>
                </a:solidFill>
                <a:latin typeface="Qanelas Medium" panose="00000600000000000000" pitchFamily="50" charset="-52"/>
              </a:rPr>
              <a:t>8%</a:t>
            </a:r>
            <a:r>
              <a:rPr lang="ru-RU" sz="3600" dirty="0">
                <a:solidFill>
                  <a:schemeClr val="bg1"/>
                </a:solidFill>
                <a:latin typeface="Qanelas Medium" panose="00000600000000000000" pitchFamily="50" charset="-52"/>
              </a:rPr>
              <a:t>, </a:t>
            </a:r>
            <a:r>
              <a:rPr lang="ru-RU" sz="36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на </a:t>
            </a:r>
            <a:r>
              <a:rPr lang="ru-RU" sz="3600" dirty="0">
                <a:solidFill>
                  <a:schemeClr val="bg1"/>
                </a:solidFill>
                <a:latin typeface="Qanelas Medium" panose="00000600000000000000" pitchFamily="50" charset="-52"/>
              </a:rPr>
              <a:t>мучные изделия – </a:t>
            </a:r>
            <a:r>
              <a:rPr lang="en-US" sz="3600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6</a:t>
            </a:r>
            <a:r>
              <a:rPr lang="ru-RU" sz="3600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%</a:t>
            </a:r>
            <a:endParaRPr lang="ru-RU" sz="3600" dirty="0">
              <a:solidFill>
                <a:srgbClr val="FFFF00"/>
              </a:solidFill>
              <a:latin typeface="Qanelas Medium" panose="00000600000000000000" pitchFamily="50" charset="-52"/>
            </a:endParaRPr>
          </a:p>
        </p:txBody>
      </p:sp>
      <p:pic>
        <p:nvPicPr>
          <p:cNvPr id="2054" name="Picture 6" descr="ÐÐ°ÑÑÐ¸Ð½ÐºÐ¸ Ð¿Ð¾ Ð·Ð°Ð¿ÑÐ¾ÑÑ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5" r="45096"/>
          <a:stretch/>
        </p:blipFill>
        <p:spPr bwMode="auto">
          <a:xfrm>
            <a:off x="16311715" y="0"/>
            <a:ext cx="8072285" cy="137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97" y="11567560"/>
            <a:ext cx="1535804" cy="15358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88395">
            <a:off x="12833017" y="4334124"/>
            <a:ext cx="6188474" cy="61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7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1B0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45675F2-1D09-4874-B4F9-B7BC9A26300D}"/>
              </a:ext>
            </a:extLst>
          </p:cNvPr>
          <p:cNvSpPr txBox="1">
            <a:spLocks/>
          </p:cNvSpPr>
          <p:nvPr/>
        </p:nvSpPr>
        <p:spPr>
          <a:xfrm>
            <a:off x="1912368" y="1533834"/>
            <a:ext cx="7470585" cy="8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sz="7200" dirty="0" smtClean="0">
                <a:solidFill>
                  <a:schemeClr val="bg1"/>
                </a:solidFill>
                <a:latin typeface="Qanelas Heavy" panose="00000A00000000000000" pitchFamily="50" charset="-52"/>
              </a:rPr>
              <a:t>3. ПРОБЛЕМЫ</a:t>
            </a:r>
            <a:endParaRPr lang="ru-RU" sz="7200" b="1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28993" y="3601271"/>
            <a:ext cx="916179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«</a:t>
            </a:r>
            <a:r>
              <a:rPr lang="ru-RU" sz="4400" dirty="0" err="1" smtClean="0">
                <a:solidFill>
                  <a:schemeClr val="bg1"/>
                </a:solidFill>
                <a:latin typeface="Qanelas Medium" panose="00000600000000000000" pitchFamily="50" charset="-52"/>
              </a:rPr>
              <a:t>Несегодняшняя</a:t>
            </a: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» продукция</a:t>
            </a:r>
          </a:p>
          <a:p>
            <a:pPr marL="571500" lvl="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Высокая цена</a:t>
            </a:r>
          </a:p>
          <a:p>
            <a:pPr marL="571500" lvl="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Фиксированная упаковка</a:t>
            </a:r>
          </a:p>
          <a:p>
            <a:pPr marL="571500" lvl="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Некачественное обслуживание</a:t>
            </a:r>
          </a:p>
          <a:p>
            <a:pPr marL="571500" lvl="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Отдаленность локации</a:t>
            </a:r>
          </a:p>
          <a:p>
            <a:pPr marL="571500" lvl="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Медленная скорость покупки</a:t>
            </a:r>
            <a:endParaRPr lang="ru-RU" sz="4400" dirty="0">
              <a:solidFill>
                <a:schemeClr val="bg1"/>
              </a:solidFill>
              <a:latin typeface="Qanelas Medium" panose="00000600000000000000" pitchFamily="50" charset="-52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97" y="11567560"/>
            <a:ext cx="1535804" cy="15358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9179158" y="1425755"/>
            <a:ext cx="4453542" cy="4453542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1912368" y="9860776"/>
            <a:ext cx="9161794" cy="2474686"/>
          </a:xfrm>
          <a:prstGeom prst="roundRect">
            <a:avLst>
              <a:gd name="adj" fmla="val 6696"/>
            </a:avLst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4800" b="1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40% прибыли обеспечивает продавец</a:t>
            </a:r>
            <a:endParaRPr lang="ru-RU" sz="4800" b="1" dirty="0">
              <a:solidFill>
                <a:srgbClr val="FFFF00"/>
              </a:solidFill>
              <a:latin typeface="Qanelas Medium" panose="00000600000000000000" pitchFamily="50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737" y="6152537"/>
            <a:ext cx="4154683" cy="41546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869" y="6274392"/>
            <a:ext cx="2473367" cy="24733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346">
            <a:off x="14319032" y="1197485"/>
            <a:ext cx="3946765" cy="39467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927" y="8295933"/>
            <a:ext cx="4022574" cy="4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6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B947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45675F2-1D09-4874-B4F9-B7BC9A26300D}"/>
              </a:ext>
            </a:extLst>
          </p:cNvPr>
          <p:cNvSpPr txBox="1">
            <a:spLocks/>
          </p:cNvSpPr>
          <p:nvPr/>
        </p:nvSpPr>
        <p:spPr>
          <a:xfrm>
            <a:off x="1912368" y="1533834"/>
            <a:ext cx="7470585" cy="8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7200" dirty="0" smtClean="0">
                <a:solidFill>
                  <a:srgbClr val="3A1B04"/>
                </a:solidFill>
                <a:latin typeface="Qanelas Heavy" panose="00000A00000000000000" pitchFamily="50" charset="-52"/>
              </a:rPr>
              <a:t>4</a:t>
            </a:r>
            <a:r>
              <a:rPr lang="ru-RU" sz="7200" dirty="0" smtClean="0">
                <a:solidFill>
                  <a:srgbClr val="3A1B04"/>
                </a:solidFill>
                <a:latin typeface="Qanelas Heavy" panose="00000A00000000000000" pitchFamily="50" charset="-52"/>
              </a:rPr>
              <a:t>. РЕШЕНИЕ</a:t>
            </a:r>
            <a:endParaRPr lang="ru-RU" sz="7200" b="1" dirty="0">
              <a:solidFill>
                <a:srgbClr val="3A1B04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97" y="11567560"/>
            <a:ext cx="1535804" cy="1535804"/>
          </a:xfrm>
          <a:prstGeom prst="rect">
            <a:avLst/>
          </a:prstGeom>
        </p:spPr>
      </p:pic>
      <p:pic>
        <p:nvPicPr>
          <p:cNvPr id="3074" name="Picture 2" descr="ÐÐ°ÑÑÐ¸Ð½ÐºÐ¸ Ð¿Ð¾ Ð·Ð°Ð¿ÑÐ¾ÑÑ cookie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026" y="0"/>
            <a:ext cx="4807974" cy="480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508" y="-543508"/>
            <a:ext cx="4154683" cy="4154683"/>
          </a:xfrm>
          <a:prstGeom prst="rect">
            <a:avLst/>
          </a:prstGeom>
        </p:spPr>
      </p:pic>
      <p:sp>
        <p:nvSpPr>
          <p:cNvPr id="12" name="Скругленный прямоугольник 11"/>
          <p:cNvSpPr/>
          <p:nvPr/>
        </p:nvSpPr>
        <p:spPr>
          <a:xfrm>
            <a:off x="1912368" y="3876949"/>
            <a:ext cx="7054651" cy="1862050"/>
          </a:xfrm>
          <a:prstGeom prst="roundRect">
            <a:avLst>
              <a:gd name="adj" fmla="val 6696"/>
            </a:avLst>
          </a:prstGeom>
          <a:noFill/>
          <a:ln>
            <a:solidFill>
              <a:srgbClr val="3A1B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40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Возможность купить</a:t>
            </a:r>
          </a:p>
          <a:p>
            <a:pPr lvl="0" algn="ctr"/>
            <a:r>
              <a:rPr lang="ru-RU" sz="40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по оптовой цене</a:t>
            </a:r>
            <a:endParaRPr lang="ru-RU" sz="4000" b="1" dirty="0">
              <a:solidFill>
                <a:srgbClr val="3A1B04"/>
              </a:solidFill>
              <a:latin typeface="Qanelas Medium" panose="00000600000000000000" pitchFamily="50" charset="-52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912367" y="6351635"/>
            <a:ext cx="7054651" cy="1862050"/>
          </a:xfrm>
          <a:prstGeom prst="roundRect">
            <a:avLst>
              <a:gd name="adj" fmla="val 6696"/>
            </a:avLst>
          </a:prstGeom>
          <a:noFill/>
          <a:ln>
            <a:solidFill>
              <a:srgbClr val="3A1B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40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Только весовой</a:t>
            </a:r>
          </a:p>
          <a:p>
            <a:pPr lvl="0" algn="ctr"/>
            <a:r>
              <a:rPr lang="ru-RU" sz="40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товар</a:t>
            </a:r>
            <a:endParaRPr lang="ru-RU" sz="4000" b="1" dirty="0">
              <a:solidFill>
                <a:srgbClr val="3A1B04"/>
              </a:solidFill>
              <a:latin typeface="Qanelas Medium" panose="00000600000000000000" pitchFamily="50" charset="-52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912367" y="8826321"/>
            <a:ext cx="7054651" cy="1862050"/>
          </a:xfrm>
          <a:prstGeom prst="roundRect">
            <a:avLst>
              <a:gd name="adj" fmla="val 6696"/>
            </a:avLst>
          </a:prstGeom>
          <a:noFill/>
          <a:ln>
            <a:solidFill>
              <a:srgbClr val="3A1B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40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Ассортимент под </a:t>
            </a:r>
          </a:p>
          <a:p>
            <a:pPr lvl="0" algn="ctr"/>
            <a:r>
              <a:rPr lang="ru-RU" sz="40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запросы покупателя</a:t>
            </a:r>
            <a:endParaRPr lang="ru-RU" sz="4000" b="1" dirty="0">
              <a:solidFill>
                <a:srgbClr val="3A1B04"/>
              </a:solidFill>
              <a:latin typeface="Qanelas Medium" panose="00000600000000000000" pitchFamily="50" charset="-52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619857" y="8826321"/>
            <a:ext cx="7054651" cy="1862050"/>
          </a:xfrm>
          <a:prstGeom prst="roundRect">
            <a:avLst>
              <a:gd name="adj" fmla="val 6696"/>
            </a:avLst>
          </a:prstGeom>
          <a:noFill/>
          <a:ln>
            <a:solidFill>
              <a:srgbClr val="3A1B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40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Регламентированные продавцы</a:t>
            </a:r>
            <a:endParaRPr lang="ru-RU" sz="4000" b="1" dirty="0">
              <a:solidFill>
                <a:srgbClr val="3A1B04"/>
              </a:solidFill>
              <a:latin typeface="Qanelas Medium" panose="00000600000000000000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134" y="3887155"/>
            <a:ext cx="2473367" cy="2473367"/>
          </a:xfrm>
          <a:prstGeom prst="rect">
            <a:avLst/>
          </a:prstGeom>
        </p:spPr>
      </p:pic>
      <p:sp>
        <p:nvSpPr>
          <p:cNvPr id="18" name="Скругленный прямоугольник 17"/>
          <p:cNvSpPr/>
          <p:nvPr/>
        </p:nvSpPr>
        <p:spPr>
          <a:xfrm>
            <a:off x="9619857" y="6351635"/>
            <a:ext cx="7054651" cy="1862050"/>
          </a:xfrm>
          <a:prstGeom prst="roundRect">
            <a:avLst>
              <a:gd name="adj" fmla="val 6696"/>
            </a:avLst>
          </a:prstGeom>
          <a:noFill/>
          <a:ln>
            <a:solidFill>
              <a:srgbClr val="3A1B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40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3 ценовые</a:t>
            </a:r>
          </a:p>
          <a:p>
            <a:pPr lvl="0" algn="ctr"/>
            <a:r>
              <a:rPr lang="ru-RU" sz="40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категории</a:t>
            </a:r>
            <a:endParaRPr lang="ru-RU" sz="4000" b="1" dirty="0">
              <a:solidFill>
                <a:srgbClr val="3A1B04"/>
              </a:solidFill>
              <a:latin typeface="Qanelas Medium" panose="00000600000000000000" pitchFamily="50" charset="-52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619856" y="3876949"/>
            <a:ext cx="7054651" cy="1862050"/>
          </a:xfrm>
          <a:prstGeom prst="roundRect">
            <a:avLst>
              <a:gd name="adj" fmla="val 6696"/>
            </a:avLst>
          </a:prstGeom>
          <a:noFill/>
          <a:ln>
            <a:solidFill>
              <a:srgbClr val="3A1B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40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Наисвежайшая дата изготовления</a:t>
            </a:r>
            <a:endParaRPr lang="ru-RU" sz="4000" b="1" dirty="0">
              <a:solidFill>
                <a:srgbClr val="3A1B04"/>
              </a:solidFill>
              <a:latin typeface="Qanelas Medium" panose="00000600000000000000" pitchFamily="50" charset="-52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8755">
            <a:off x="19629784" y="7198256"/>
            <a:ext cx="1871707" cy="187170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09637">
            <a:off x="22247457" y="9029475"/>
            <a:ext cx="1186283" cy="11862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36" y="4105847"/>
            <a:ext cx="499336" cy="49933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36" y="6533656"/>
            <a:ext cx="499336" cy="499336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36" y="8997556"/>
            <a:ext cx="499336" cy="49933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2" y="8997556"/>
            <a:ext cx="499336" cy="499336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2" y="6533656"/>
            <a:ext cx="499336" cy="499336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462" y="4105847"/>
            <a:ext cx="499336" cy="4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6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1B0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45675F2-1D09-4874-B4F9-B7BC9A26300D}"/>
              </a:ext>
            </a:extLst>
          </p:cNvPr>
          <p:cNvSpPr txBox="1">
            <a:spLocks/>
          </p:cNvSpPr>
          <p:nvPr/>
        </p:nvSpPr>
        <p:spPr>
          <a:xfrm>
            <a:off x="1912368" y="1533834"/>
            <a:ext cx="7470585" cy="8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sz="7200" dirty="0" smtClean="0">
                <a:solidFill>
                  <a:schemeClr val="bg1"/>
                </a:solidFill>
                <a:latin typeface="Qanelas Heavy" panose="00000A00000000000000" pitchFamily="50" charset="-52"/>
              </a:rPr>
              <a:t>5. ЦА</a:t>
            </a:r>
            <a:endParaRPr lang="ru-RU" sz="7200" b="1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28993" y="3601271"/>
            <a:ext cx="995820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Конечный покупатель с достатком от 10К РУБ В МЕСЯЦ</a:t>
            </a:r>
          </a:p>
          <a:p>
            <a:pPr marL="571500" lvl="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Белгород ≈ 500К населения</a:t>
            </a:r>
          </a:p>
          <a:p>
            <a:pPr marL="57150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56% покупают печенье ≈ 224К чел</a:t>
            </a:r>
          </a:p>
          <a:p>
            <a:pPr marL="57150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65% покупателей входят в нашу ЦА</a:t>
            </a:r>
            <a:endParaRPr lang="ru-RU" sz="4400" dirty="0">
              <a:solidFill>
                <a:schemeClr val="bg1"/>
              </a:solidFill>
              <a:latin typeface="Qanelas Medium" panose="00000600000000000000" pitchFamily="50" charset="-52"/>
            </a:endParaRPr>
          </a:p>
          <a:p>
            <a:pPr marL="571500" lvl="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endParaRPr lang="ru-RU" sz="4400" dirty="0">
              <a:solidFill>
                <a:schemeClr val="bg1"/>
              </a:solidFill>
              <a:latin typeface="Qanelas Medium" panose="00000600000000000000" pitchFamily="50" charset="-52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97" y="11567560"/>
            <a:ext cx="1535804" cy="1535804"/>
          </a:xfrm>
          <a:prstGeom prst="rect">
            <a:avLst/>
          </a:prstGeom>
        </p:spPr>
      </p:pic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2576121118"/>
              </p:ext>
            </p:extLst>
          </p:nvPr>
        </p:nvGraphicFramePr>
        <p:xfrm>
          <a:off x="12763500" y="1962151"/>
          <a:ext cx="10077099" cy="845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68" y="10420351"/>
            <a:ext cx="4154683" cy="415468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701" y="12520092"/>
            <a:ext cx="2473367" cy="247336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346">
            <a:off x="9099843" y="9020574"/>
            <a:ext cx="3946765" cy="39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2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B947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45675F2-1D09-4874-B4F9-B7BC9A26300D}"/>
              </a:ext>
            </a:extLst>
          </p:cNvPr>
          <p:cNvSpPr txBox="1">
            <a:spLocks/>
          </p:cNvSpPr>
          <p:nvPr/>
        </p:nvSpPr>
        <p:spPr>
          <a:xfrm>
            <a:off x="1912368" y="1533833"/>
            <a:ext cx="11822682" cy="1194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sz="7200" dirty="0" smtClean="0">
                <a:solidFill>
                  <a:srgbClr val="3A1B04"/>
                </a:solidFill>
                <a:latin typeface="Qanelas Heavy" panose="00000A00000000000000" pitchFamily="50" charset="-52"/>
              </a:rPr>
              <a:t>6. ФИНАНСОВАЯ 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97" y="11567560"/>
            <a:ext cx="1535804" cy="153580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357" y="4210049"/>
            <a:ext cx="2601185" cy="26011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715" y="9143727"/>
            <a:ext cx="2601185" cy="26011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156" y="8704594"/>
            <a:ext cx="2601185" cy="26011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156" y="4210049"/>
            <a:ext cx="2601185" cy="26011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756" y="3140851"/>
            <a:ext cx="2601185" cy="260118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356" y="8661575"/>
            <a:ext cx="2601185" cy="2601185"/>
          </a:xfrm>
          <a:prstGeom prst="rect">
            <a:avLst/>
          </a:prstGeom>
        </p:spPr>
      </p:pic>
      <p:cxnSp>
        <p:nvCxnSpPr>
          <p:cNvPr id="29" name="Прямая со стрелкой 28"/>
          <p:cNvCxnSpPr>
            <a:stCxn id="2" idx="3"/>
            <a:endCxn id="9" idx="1"/>
          </p:cNvCxnSpPr>
          <p:nvPr/>
        </p:nvCxnSpPr>
        <p:spPr>
          <a:xfrm flipV="1">
            <a:off x="11568542" y="4441444"/>
            <a:ext cx="1742214" cy="106919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3"/>
            <a:endCxn id="8" idx="1"/>
          </p:cNvCxnSpPr>
          <p:nvPr/>
        </p:nvCxnSpPr>
        <p:spPr>
          <a:xfrm>
            <a:off x="15911941" y="4441444"/>
            <a:ext cx="1742215" cy="106919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8" idx="2"/>
            <a:endCxn id="7" idx="0"/>
          </p:cNvCxnSpPr>
          <p:nvPr/>
        </p:nvCxnSpPr>
        <p:spPr>
          <a:xfrm>
            <a:off x="18954749" y="6811234"/>
            <a:ext cx="0" cy="18933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7" idx="1"/>
            <a:endCxn id="3" idx="3"/>
          </p:cNvCxnSpPr>
          <p:nvPr/>
        </p:nvCxnSpPr>
        <p:spPr>
          <a:xfrm flipH="1">
            <a:off x="15963900" y="10005187"/>
            <a:ext cx="1690256" cy="4391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" idx="1"/>
            <a:endCxn id="28" idx="3"/>
          </p:cNvCxnSpPr>
          <p:nvPr/>
        </p:nvCxnSpPr>
        <p:spPr>
          <a:xfrm flipH="1" flipV="1">
            <a:off x="11568541" y="9962168"/>
            <a:ext cx="1794174" cy="48215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8" idx="0"/>
          </p:cNvCxnSpPr>
          <p:nvPr/>
        </p:nvCxnSpPr>
        <p:spPr>
          <a:xfrm flipH="1" flipV="1">
            <a:off x="10267948" y="6719654"/>
            <a:ext cx="1" cy="194192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963900" y="2993849"/>
            <a:ext cx="2642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Скидка</a:t>
            </a:r>
          </a:p>
          <a:p>
            <a:r>
              <a:rPr lang="ru-RU" sz="28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на продукцию</a:t>
            </a:r>
            <a:endParaRPr lang="ru-RU" sz="2800" b="1" dirty="0">
              <a:solidFill>
                <a:srgbClr val="3A1B04"/>
              </a:solidFill>
              <a:latin typeface="Qanelas Medium" panose="00000600000000000000" pitchFamily="50" charset="-5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228855" y="11507442"/>
            <a:ext cx="3090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Свежее печенье</a:t>
            </a:r>
            <a:endParaRPr lang="ru-RU" sz="2800" b="1" dirty="0">
              <a:solidFill>
                <a:srgbClr val="3A1B04"/>
              </a:solidFill>
              <a:latin typeface="Qanelas Medium" panose="00000600000000000000" pitchFamily="50" charset="-5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80200" y="11507442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1,2 кг. в среднем</a:t>
            </a:r>
            <a:endParaRPr lang="ru-RU" sz="2800" b="1" dirty="0">
              <a:solidFill>
                <a:srgbClr val="3A1B04"/>
              </a:solidFill>
              <a:latin typeface="Qanelas Medium" panose="00000600000000000000" pitchFamily="50" charset="-5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534647" y="3039220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Большие объёмы </a:t>
            </a:r>
          </a:p>
          <a:p>
            <a:r>
              <a:rPr lang="ru-RU" sz="2800" b="1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заказов</a:t>
            </a:r>
            <a:endParaRPr lang="ru-RU" sz="2800" b="1" dirty="0">
              <a:solidFill>
                <a:srgbClr val="3A1B04"/>
              </a:solidFill>
              <a:latin typeface="Qanelas Medium" panose="00000600000000000000" pitchFamily="50" charset="-52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906051" y="2612052"/>
            <a:ext cx="3977371" cy="909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ru-RU" sz="7200" dirty="0">
                <a:solidFill>
                  <a:srgbClr val="3A1B04"/>
                </a:solidFill>
                <a:latin typeface="Qanelas Heavy" panose="00000A00000000000000" pitchFamily="50" charset="-52"/>
              </a:rPr>
              <a:t>МОДЕЛЬ</a:t>
            </a:r>
            <a:endParaRPr lang="ru-RU" sz="7200" b="1" dirty="0">
              <a:solidFill>
                <a:srgbClr val="3A1B04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2368" y="4535009"/>
            <a:ext cx="59113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Платим поставщику меньше на ту сумму денег, которую заработали</a:t>
            </a:r>
          </a:p>
          <a:p>
            <a:r>
              <a:rPr lang="ru-RU" sz="5400" dirty="0" smtClean="0">
                <a:solidFill>
                  <a:srgbClr val="3A1B04"/>
                </a:solidFill>
                <a:latin typeface="Qanelas Medium" panose="00000600000000000000" pitchFamily="50" charset="-52"/>
              </a:rPr>
              <a:t>на его точке</a:t>
            </a:r>
            <a:endParaRPr lang="ru-RU" sz="5400" dirty="0">
              <a:solidFill>
                <a:srgbClr val="3A1B04"/>
              </a:solidFill>
              <a:latin typeface="Qanelas Medium" panose="000006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789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1B0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45675F2-1D09-4874-B4F9-B7BC9A26300D}"/>
              </a:ext>
            </a:extLst>
          </p:cNvPr>
          <p:cNvSpPr txBox="1">
            <a:spLocks/>
          </p:cNvSpPr>
          <p:nvPr/>
        </p:nvSpPr>
        <p:spPr>
          <a:xfrm>
            <a:off x="1912368" y="1533834"/>
            <a:ext cx="9212832" cy="8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sz="7200" dirty="0" smtClean="0">
                <a:solidFill>
                  <a:schemeClr val="bg1"/>
                </a:solidFill>
                <a:latin typeface="Qanelas Heavy" panose="00000A00000000000000" pitchFamily="50" charset="-52"/>
              </a:rPr>
              <a:t>7. КОНКУРЕНЦИЯ</a:t>
            </a:r>
            <a:endParaRPr lang="ru-RU" sz="7200" b="1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28993" y="3601271"/>
            <a:ext cx="995820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Федеральные сети</a:t>
            </a:r>
          </a:p>
          <a:p>
            <a:pPr marL="571500" lvl="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Местные сети</a:t>
            </a:r>
          </a:p>
          <a:p>
            <a:pPr marL="57150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Магазины у дома</a:t>
            </a:r>
          </a:p>
          <a:p>
            <a:pPr marL="57150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44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Рынки</a:t>
            </a:r>
            <a:endParaRPr lang="ru-RU" sz="4400" dirty="0">
              <a:solidFill>
                <a:schemeClr val="bg1"/>
              </a:solidFill>
              <a:latin typeface="Qanelas Medium" panose="00000600000000000000" pitchFamily="50" charset="-52"/>
            </a:endParaRPr>
          </a:p>
          <a:p>
            <a:pPr marL="571500" lvl="0" indent="-571500">
              <a:spcAft>
                <a:spcPts val="2400"/>
              </a:spcAft>
              <a:buFont typeface="Wingdings" panose="05000000000000000000" pitchFamily="2" charset="2"/>
              <a:buChar char="ü"/>
            </a:pPr>
            <a:endParaRPr lang="ru-RU" sz="4400" dirty="0">
              <a:solidFill>
                <a:schemeClr val="bg1"/>
              </a:solidFill>
              <a:latin typeface="Qanelas Medium" panose="00000600000000000000" pitchFamily="50" charset="-52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97" y="11567560"/>
            <a:ext cx="1535804" cy="1535804"/>
          </a:xfrm>
          <a:prstGeom prst="rect">
            <a:avLst/>
          </a:prstGeom>
        </p:spPr>
      </p:pic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167096163"/>
              </p:ext>
            </p:extLst>
          </p:nvPr>
        </p:nvGraphicFramePr>
        <p:xfrm>
          <a:off x="12763500" y="1962151"/>
          <a:ext cx="10077099" cy="845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11026022"/>
            <a:ext cx="4154683" cy="415468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951" y="12335462"/>
            <a:ext cx="2473367" cy="247336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346">
            <a:off x="867597" y="11380669"/>
            <a:ext cx="3946765" cy="39467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6" y="11487378"/>
            <a:ext cx="4169533" cy="4169533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1928993" y="8256149"/>
            <a:ext cx="9161794" cy="2474686"/>
          </a:xfrm>
          <a:prstGeom prst="roundRect">
            <a:avLst>
              <a:gd name="adj" fmla="val 28194"/>
            </a:avLst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6000" b="1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Захватим 30% рынка</a:t>
            </a:r>
            <a:endParaRPr lang="ru-RU" sz="6000" b="1" dirty="0">
              <a:solidFill>
                <a:srgbClr val="FFFF00"/>
              </a:solidFill>
              <a:latin typeface="Qanelas Medium" panose="000006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2891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ÐÐ°ÑÑÐ¸Ð½ÐºÐ¸ Ð¿Ð¾ Ð·Ð°Ð¿ÑÐ¾ÑÑ cooki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5"/>
          <a:stretch/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3A1B0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Левая фигурная скобка 2"/>
          <p:cNvSpPr/>
          <p:nvPr/>
        </p:nvSpPr>
        <p:spPr>
          <a:xfrm>
            <a:off x="13041502" y="1703859"/>
            <a:ext cx="1250061" cy="9742123"/>
          </a:xfrm>
          <a:prstGeom prst="leftBrace">
            <a:avLst>
              <a:gd name="adj1" fmla="val 52576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597" y="11445983"/>
            <a:ext cx="1535804" cy="1535804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45675F2-1D09-4874-B4F9-B7BC9A26300D}"/>
              </a:ext>
            </a:extLst>
          </p:cNvPr>
          <p:cNvSpPr txBox="1">
            <a:spLocks/>
          </p:cNvSpPr>
          <p:nvPr/>
        </p:nvSpPr>
        <p:spPr>
          <a:xfrm>
            <a:off x="1912368" y="1533833"/>
            <a:ext cx="11822682" cy="1194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sz="7200" dirty="0" smtClean="0">
                <a:solidFill>
                  <a:srgbClr val="FFFF00"/>
                </a:solidFill>
                <a:latin typeface="Qanelas Heavy" panose="00000A00000000000000" pitchFamily="50" charset="-52"/>
              </a:rPr>
              <a:t>8. КОНКУРЕНТНОЕ 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906051" y="2612052"/>
            <a:ext cx="7694735" cy="909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ru-RU" sz="7200" dirty="0" smtClean="0">
                <a:solidFill>
                  <a:srgbClr val="FFFF00"/>
                </a:solidFill>
                <a:latin typeface="Qanelas Heavy" panose="00000A00000000000000" pitchFamily="50" charset="-52"/>
              </a:rPr>
              <a:t>ПРЕИМУЩЕСТВО</a:t>
            </a:r>
            <a:endParaRPr lang="ru-RU" sz="7200" b="1" dirty="0">
              <a:solidFill>
                <a:srgbClr val="FFFF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29" name="Диаграмма 28"/>
          <p:cNvGraphicFramePr/>
          <p:nvPr>
            <p:extLst>
              <p:ext uri="{D42A27DB-BD31-4B8C-83A1-F6EECF244321}">
                <p14:modId xmlns:p14="http://schemas.microsoft.com/office/powerpoint/2010/main" val="2642772114"/>
              </p:ext>
            </p:extLst>
          </p:nvPr>
        </p:nvGraphicFramePr>
        <p:xfrm>
          <a:off x="14717559" y="1703860"/>
          <a:ext cx="7521038" cy="10030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912368" y="4262589"/>
            <a:ext cx="916179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ru-RU" sz="4000" dirty="0">
                <a:solidFill>
                  <a:schemeClr val="bg1"/>
                </a:solidFill>
                <a:latin typeface="Qanelas Medium" panose="00000600000000000000" pitchFamily="50" charset="-52"/>
              </a:rPr>
              <a:t>Приобретение продукции </a:t>
            </a:r>
            <a:r>
              <a:rPr lang="ru-RU" sz="4000" dirty="0" smtClean="0">
                <a:solidFill>
                  <a:schemeClr val="bg1"/>
                </a:solidFill>
                <a:latin typeface="Qanelas Medium" panose="00000600000000000000" pitchFamily="50" charset="-52"/>
              </a:rPr>
              <a:t>у завода </a:t>
            </a:r>
            <a:r>
              <a:rPr lang="ru-RU" sz="4000" dirty="0">
                <a:solidFill>
                  <a:schemeClr val="bg1"/>
                </a:solidFill>
                <a:latin typeface="Qanelas Medium" panose="00000600000000000000" pitchFamily="50" charset="-52"/>
              </a:rPr>
              <a:t>без посредников </a:t>
            </a:r>
            <a:endParaRPr lang="en-US" sz="4000" dirty="0" smtClean="0">
              <a:solidFill>
                <a:schemeClr val="bg1"/>
              </a:solidFill>
              <a:latin typeface="Qanelas Medium" panose="00000600000000000000" pitchFamily="50" charset="-52"/>
              <a:cs typeface="Times New Roman" panose="02020603050405020304" pitchFamily="18" charset="0"/>
            </a:endParaRPr>
          </a:p>
          <a:p>
            <a:pPr>
              <a:spcAft>
                <a:spcPts val="2400"/>
              </a:spcAft>
            </a:pPr>
            <a:r>
              <a:rPr lang="ru-RU" sz="4000" dirty="0" smtClean="0">
                <a:solidFill>
                  <a:schemeClr val="bg1"/>
                </a:solidFill>
                <a:latin typeface="Qanelas Medium" panose="00000600000000000000" pitchFamily="50" charset="-52"/>
                <a:cs typeface="Times New Roman" panose="02020603050405020304" pitchFamily="18" charset="0"/>
              </a:rPr>
              <a:t>Ассортимент </a:t>
            </a:r>
            <a:r>
              <a:rPr lang="ru-RU" sz="4000" dirty="0">
                <a:solidFill>
                  <a:schemeClr val="bg1"/>
                </a:solidFill>
                <a:latin typeface="Qanelas Medium" panose="00000600000000000000" pitchFamily="50" charset="-52"/>
                <a:cs typeface="Times New Roman" panose="02020603050405020304" pitchFamily="18" charset="0"/>
              </a:rPr>
              <a:t>в </a:t>
            </a:r>
            <a:r>
              <a:rPr lang="ru-RU" sz="4000" dirty="0">
                <a:solidFill>
                  <a:srgbClr val="FFFF00"/>
                </a:solidFill>
                <a:latin typeface="Qanelas Medium" panose="00000600000000000000" pitchFamily="50" charset="-52"/>
                <a:cs typeface="Times New Roman" panose="02020603050405020304" pitchFamily="18" charset="0"/>
              </a:rPr>
              <a:t>3-х ценовых </a:t>
            </a:r>
            <a:r>
              <a:rPr lang="ru-RU" sz="4000" dirty="0" smtClean="0">
                <a:solidFill>
                  <a:srgbClr val="FFFF00"/>
                </a:solidFill>
                <a:latin typeface="Qanelas Medium" panose="00000600000000000000" pitchFamily="50" charset="-52"/>
                <a:cs typeface="Times New Roman" panose="02020603050405020304" pitchFamily="18" charset="0"/>
              </a:rPr>
              <a:t>категориях</a:t>
            </a:r>
            <a:endParaRPr lang="en-US" sz="4000" dirty="0">
              <a:solidFill>
                <a:srgbClr val="FFFF00"/>
              </a:solidFill>
              <a:latin typeface="Qanelas Medium" panose="00000600000000000000" pitchFamily="50" charset="-52"/>
              <a:cs typeface="Times New Roman" panose="02020603050405020304" pitchFamily="18" charset="0"/>
            </a:endParaRPr>
          </a:p>
          <a:p>
            <a:pPr>
              <a:spcAft>
                <a:spcPts val="2400"/>
              </a:spcAft>
            </a:pPr>
            <a:r>
              <a:rPr lang="ru-RU" sz="4000" dirty="0" smtClean="0">
                <a:solidFill>
                  <a:schemeClr val="bg1"/>
                </a:solidFill>
                <a:latin typeface="Qanelas Medium" panose="00000600000000000000" pitchFamily="50" charset="-52"/>
                <a:cs typeface="Times New Roman" panose="02020603050405020304" pitchFamily="18" charset="0"/>
              </a:rPr>
              <a:t>Высокая </a:t>
            </a:r>
            <a:r>
              <a:rPr lang="ru-RU" sz="4000" dirty="0">
                <a:solidFill>
                  <a:schemeClr val="bg1"/>
                </a:solidFill>
                <a:latin typeface="Qanelas Medium" panose="00000600000000000000" pitchFamily="50" charset="-52"/>
                <a:cs typeface="Times New Roman" panose="02020603050405020304" pitchFamily="18" charset="0"/>
              </a:rPr>
              <a:t>пропускная способность </a:t>
            </a:r>
            <a:r>
              <a:rPr lang="ru-RU" sz="4000" dirty="0" smtClean="0">
                <a:solidFill>
                  <a:schemeClr val="bg1"/>
                </a:solidFill>
                <a:latin typeface="Qanelas Medium" panose="00000600000000000000" pitchFamily="50" charset="-52"/>
                <a:cs typeface="Times New Roman" panose="02020603050405020304" pitchFamily="18" charset="0"/>
              </a:rPr>
              <a:t>ТП</a:t>
            </a:r>
            <a:endParaRPr lang="ru-RU" sz="4000" dirty="0">
              <a:solidFill>
                <a:schemeClr val="bg1"/>
              </a:solidFill>
              <a:latin typeface="Qanelas Medium" panose="00000600000000000000" pitchFamily="50" charset="-52"/>
              <a:cs typeface="Times New Roman" panose="02020603050405020304" pitchFamily="18" charset="0"/>
            </a:endParaRPr>
          </a:p>
          <a:p>
            <a:pPr>
              <a:spcAft>
                <a:spcPts val="2400"/>
              </a:spcAft>
            </a:pPr>
            <a:r>
              <a:rPr lang="ru-RU" sz="4000" dirty="0">
                <a:solidFill>
                  <a:schemeClr val="bg1"/>
                </a:solidFill>
                <a:latin typeface="Qanelas Medium" panose="00000600000000000000" pitchFamily="50" charset="-52"/>
                <a:cs typeface="Times New Roman" panose="02020603050405020304" pitchFamily="18" charset="0"/>
              </a:rPr>
              <a:t>Работа продавцов </a:t>
            </a:r>
            <a:r>
              <a:rPr lang="ru-RU" sz="4000" dirty="0" smtClean="0">
                <a:solidFill>
                  <a:schemeClr val="bg1"/>
                </a:solidFill>
                <a:latin typeface="Qanelas Medium" panose="00000600000000000000" pitchFamily="50" charset="-52"/>
                <a:cs typeface="Times New Roman" panose="02020603050405020304" pitchFamily="18" charset="0"/>
              </a:rPr>
              <a:t>по разработанному регламенту продаж</a:t>
            </a:r>
            <a:endParaRPr lang="ru-RU" sz="4000" dirty="0">
              <a:solidFill>
                <a:schemeClr val="bg1"/>
              </a:solidFill>
              <a:latin typeface="Qanelas Medium" panose="00000600000000000000" pitchFamily="50" charset="-52"/>
              <a:cs typeface="Times New Roman" panose="02020603050405020304" pitchFamily="18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912368" y="10248822"/>
            <a:ext cx="9161794" cy="2400378"/>
          </a:xfrm>
          <a:prstGeom prst="roundRect">
            <a:avLst>
              <a:gd name="adj" fmla="val 25397"/>
            </a:avLst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4000" b="1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Технологии: система учета, мотивации и оценки </a:t>
            </a:r>
          </a:p>
          <a:p>
            <a:pPr lvl="0" algn="ctr"/>
            <a:r>
              <a:rPr lang="ru-RU" sz="4000" b="1" dirty="0" smtClean="0">
                <a:solidFill>
                  <a:srgbClr val="FFFF00"/>
                </a:solidFill>
                <a:latin typeface="Qanelas Medium" panose="00000600000000000000" pitchFamily="50" charset="-52"/>
              </a:rPr>
              <a:t>эффективности</a:t>
            </a:r>
            <a:endParaRPr lang="ru-RU" sz="4000" b="1" dirty="0">
              <a:solidFill>
                <a:srgbClr val="FFFF00"/>
              </a:solidFill>
              <a:latin typeface="Qanelas Medium" panose="00000600000000000000" pitchFamily="50" charset="-5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332</Words>
  <Application>Microsoft Office PowerPoint</Application>
  <PresentationFormat>Произвольный</PresentationFormat>
  <Paragraphs>92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6" baseType="lpstr">
      <vt:lpstr>Helvetica Neue</vt:lpstr>
      <vt:lpstr>Qanelas Heavy</vt:lpstr>
      <vt:lpstr>Merriweather Sans</vt:lpstr>
      <vt:lpstr>Qanelas Light</vt:lpstr>
      <vt:lpstr>Calibri</vt:lpstr>
      <vt:lpstr>Helvetica Neue Light</vt:lpstr>
      <vt:lpstr>Qanelas SemiBold</vt:lpstr>
      <vt:lpstr>Times New Roman</vt:lpstr>
      <vt:lpstr>Wingdings</vt:lpstr>
      <vt:lpstr>Arial</vt:lpstr>
      <vt:lpstr>Yu Gothic UI Semibold</vt:lpstr>
      <vt:lpstr>Qanelas ExtraBold</vt:lpstr>
      <vt:lpstr>Qanelas Medium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Sanzharevski</dc:creator>
  <cp:lastModifiedBy>octoberon@yandex.ru</cp:lastModifiedBy>
  <cp:revision>176</cp:revision>
  <dcterms:modified xsi:type="dcterms:W3CDTF">2018-07-26T12:09:01Z</dcterms:modified>
</cp:coreProperties>
</file>