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d0f51"/>
            </a:gs>
          </a:gsLst>
          <a:lin ang="18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1A53B0-3D51-4ED1-873C-34531110A73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d0f51"/>
            </a:gs>
          </a:gsLst>
          <a:lin ang="18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85A4E4-9A17-49C4-96FD-B201FB4F845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bba38"/>
            </a:gs>
            <a:gs pos="50000">
              <a:srgbClr val="fbba38"/>
            </a:gs>
            <a:gs pos="100000">
              <a:srgbClr val="fbba38"/>
            </a:gs>
          </a:gsLst>
          <a:lin ang="18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7" descr=""/>
          <p:cNvPicPr/>
          <p:nvPr/>
        </p:nvPicPr>
        <p:blipFill>
          <a:blip r:embed="rId1"/>
          <a:stretch/>
        </p:blipFill>
        <p:spPr>
          <a:xfrm>
            <a:off x="0" y="-646200"/>
            <a:ext cx="12191760" cy="8135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476640" y="573120"/>
            <a:ext cx="523440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Qanelas Heavy"/>
              </a:rPr>
              <a:t>Whistle&amp;Bristle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56200" y="5669280"/>
            <a:ext cx="344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Qanelas Heavy"/>
              </a:rPr>
              <a:t>ТИМОФЕЙ КАТКОВ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246760" y="3877560"/>
            <a:ext cx="7610040" cy="12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8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Qanelas ExtraBold"/>
              </a:rPr>
              <a:t>Тимофей Катков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 u="sng">
                <a:solidFill>
                  <a:srgbClr val="fbb635"/>
                </a:solidFill>
                <a:uFillTx/>
                <a:latin typeface="Qanelas SemiBold"/>
              </a:rPr>
              <a:t>kat.ok.timofey@gmail.ru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645640" y="932040"/>
            <a:ext cx="1843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3"/>
          <p:cNvSpPr txBox="1"/>
          <p:nvPr/>
        </p:nvSpPr>
        <p:spPr>
          <a:xfrm>
            <a:off x="2194560" y="1920240"/>
            <a:ext cx="7811280" cy="14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7200" spc="-1" strike="noStrike">
                <a:latin typeface="Noto Sans CJK TC Black"/>
              </a:rPr>
              <a:t>Whistle &amp; Bristle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08b15"/>
            </a:gs>
            <a:gs pos="100000">
              <a:srgbClr val="fbba38"/>
            </a:gs>
          </a:gsLst>
          <a:lin ang="18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11160" y="1787040"/>
            <a:ext cx="4532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Qanelas Bold"/>
              </a:rPr>
              <a:t>В современной жизни важно уделять внимание конфиденциальности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14960" y="717480"/>
            <a:ext cx="5901480" cy="353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Qanelas Heavy"/>
              </a:rPr>
              <a:t>ВВЕДЕНИЕ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Рисунок 4" descr="Бег"/>
          <p:cNvPicPr/>
          <p:nvPr/>
        </p:nvPicPr>
        <p:blipFill>
          <a:blip r:embed="rId1"/>
          <a:stretch/>
        </p:blipFill>
        <p:spPr>
          <a:xfrm rot="21261600">
            <a:off x="6468480" y="528120"/>
            <a:ext cx="5706000" cy="570600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7" descr="Открытая книга"/>
          <p:cNvPicPr/>
          <p:nvPr/>
        </p:nvPicPr>
        <p:blipFill>
          <a:blip r:embed="rId2"/>
          <a:stretch/>
        </p:blipFill>
        <p:spPr>
          <a:xfrm>
            <a:off x="714960" y="3129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89" name="Рисунок 11" descr="Смартфон"/>
          <p:cNvPicPr/>
          <p:nvPr/>
        </p:nvPicPr>
        <p:blipFill>
          <a:blip r:embed="rId3"/>
          <a:stretch/>
        </p:blipFill>
        <p:spPr>
          <a:xfrm>
            <a:off x="714960" y="45262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814400" y="3129840"/>
            <a:ext cx="430200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Раньше люди создавали много различ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ых скрытых файлов и папок для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сохранения свой ценной инфрмации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26280" y="4526280"/>
            <a:ext cx="348984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Современный мир предлагает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Qanelas Bold"/>
              </a:rPr>
              <a:t>новые инструменты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Рисунок 16" descr="Попасть в яблочко"/>
          <p:cNvPicPr/>
          <p:nvPr/>
        </p:nvPicPr>
        <p:blipFill>
          <a:blip r:embed="rId4"/>
          <a:stretch/>
        </p:blipFill>
        <p:spPr>
          <a:xfrm>
            <a:off x="714960" y="168588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30800" y="1420200"/>
            <a:ext cx="7431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Qanelas Medium"/>
              </a:rPr>
              <a:t>Современные инстурменты являются в основном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Qanelas Medium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Qanelas Medium"/>
              </a:rPr>
              <a:t>имеют следующие проблемы: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960" y="717480"/>
            <a:ext cx="656028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ПРОБЛЕМА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01000" y="3474720"/>
            <a:ext cx="557568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Слишком сложные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Не бесплатные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Сложно-расширяемые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6" name="Рисунок 3" descr="Тенденция к понижению"/>
          <p:cNvPicPr/>
          <p:nvPr/>
        </p:nvPicPr>
        <p:blipFill>
          <a:blip r:embed="rId1"/>
          <a:stretch/>
        </p:blipFill>
        <p:spPr>
          <a:xfrm flipH="1">
            <a:off x="5916600" y="294120"/>
            <a:ext cx="6037920" cy="6037920"/>
          </a:xfrm>
          <a:prstGeom prst="rect">
            <a:avLst/>
          </a:prstGeom>
          <a:ln>
            <a:noFill/>
          </a:ln>
        </p:spPr>
      </p:pic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14960" y="717480"/>
            <a:ext cx="1037592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РЕШЕНИЕ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 rot="20933400">
            <a:off x="9147240" y="4178160"/>
            <a:ext cx="2051640" cy="2026080"/>
          </a:xfrm>
          <a:prstGeom prst="ellipse">
            <a:avLst/>
          </a:prstGeom>
          <a:solidFill>
            <a:srgbClr val="33cdff"/>
          </a:solidFill>
          <a:ln w="228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4152960" y="3733560"/>
            <a:ext cx="2777400" cy="2777400"/>
          </a:xfrm>
          <a:prstGeom prst="ellipse">
            <a:avLst/>
          </a:prstGeom>
          <a:solidFill>
            <a:srgbClr val="33cdff"/>
          </a:solidFill>
          <a:ln w="5079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4181760" y="4554000"/>
            <a:ext cx="2818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000000"/>
                </a:solidFill>
                <a:latin typeface="Qanelas ExtraBold"/>
              </a:rPr>
              <a:t>CLI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Line 5"/>
          <p:cNvSpPr/>
          <p:nvPr/>
        </p:nvSpPr>
        <p:spPr>
          <a:xfrm flipH="1">
            <a:off x="5541840" y="2856600"/>
            <a:ext cx="3240" cy="876960"/>
          </a:xfrm>
          <a:prstGeom prst="line">
            <a:avLst/>
          </a:prstGeom>
          <a:ln w="7632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6"/>
          <p:cNvSpPr/>
          <p:nvPr/>
        </p:nvSpPr>
        <p:spPr>
          <a:xfrm flipH="1" flipV="1">
            <a:off x="6356160" y="2543040"/>
            <a:ext cx="4390920" cy="1805400"/>
          </a:xfrm>
          <a:prstGeom prst="line">
            <a:avLst/>
          </a:prstGeom>
          <a:ln w="7632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9111600" y="4956120"/>
            <a:ext cx="2123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Qanelas ExtraBold"/>
              </a:rPr>
              <a:t>GUI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910080" y="4330440"/>
            <a:ext cx="1929960" cy="1929960"/>
          </a:xfrm>
          <a:prstGeom prst="ellipse">
            <a:avLst/>
          </a:prstGeom>
          <a:solidFill>
            <a:srgbClr val="33cd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9"/>
          <p:cNvSpPr/>
          <p:nvPr/>
        </p:nvSpPr>
        <p:spPr>
          <a:xfrm flipH="1">
            <a:off x="1875240" y="2509200"/>
            <a:ext cx="2885760" cy="1820880"/>
          </a:xfrm>
          <a:prstGeom prst="line">
            <a:avLst/>
          </a:prstGeom>
          <a:ln w="7632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0"/>
          <p:cNvSpPr/>
          <p:nvPr/>
        </p:nvSpPr>
        <p:spPr>
          <a:xfrm>
            <a:off x="989280" y="5033880"/>
            <a:ext cx="1879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Qanelas ExtraBold"/>
              </a:rPr>
              <a:t>LIB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 rot="19006800">
            <a:off x="4452120" y="612720"/>
            <a:ext cx="2277720" cy="2233800"/>
          </a:xfrm>
          <a:prstGeom prst="ellipse">
            <a:avLst/>
          </a:prstGeom>
          <a:solidFill>
            <a:srgbClr val="fbb635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4485600" y="1234440"/>
            <a:ext cx="22111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Qanelas ExtraBold"/>
              </a:rPr>
              <a:t>Whistle&amp;Bristle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14960" y="717480"/>
            <a:ext cx="747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ЦЕЛЬ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81520" y="1499760"/>
            <a:ext cx="122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Qanelas Bold"/>
              </a:rPr>
              <a:t>Что</a:t>
            </a:r>
            <a:r>
              <a:rPr b="0" lang="ru-RU" sz="2800" spc="-1" strike="noStrike">
                <a:solidFill>
                  <a:srgbClr val="ffffff"/>
                </a:solidFill>
                <a:latin typeface="Qanelas Light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81520" y="2651760"/>
            <a:ext cx="122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Qanelas Bold"/>
              </a:rPr>
              <a:t>Как</a:t>
            </a:r>
            <a:r>
              <a:rPr b="0" lang="ru-RU" sz="2800" spc="-1" strike="noStrike">
                <a:solidFill>
                  <a:srgbClr val="ffffff"/>
                </a:solidFill>
                <a:latin typeface="Qanelas Light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181520" y="2036880"/>
            <a:ext cx="605412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  <a:spcAft>
                <a:spcPts val="2599"/>
              </a:spcAft>
            </a:pPr>
            <a:r>
              <a:rPr b="0" lang="ru-RU" sz="3200" spc="-1" strike="noStrike">
                <a:solidFill>
                  <a:srgbClr val="f08b15"/>
                </a:solidFill>
                <a:latin typeface="Qanelas Bold"/>
                <a:ea typeface="Helvetica Light"/>
              </a:rPr>
              <a:t>Создать Python Приложение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796400" y="3877560"/>
            <a:ext cx="425196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Python 3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PyQt5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Python-daemons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7364160" y="3877560"/>
            <a:ext cx="425196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SQLite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Argparse</a:t>
            </a:r>
            <a:endParaRPr b="0" lang="en-US" sz="2000" spc="-1" strike="noStrike">
              <a:latin typeface="Arial"/>
            </a:endParaRPr>
          </a:p>
          <a:p>
            <a:pPr marL="347040" indent="-346680">
              <a:lnSpc>
                <a:spcPct val="80000"/>
              </a:lnSpc>
              <a:spcAft>
                <a:spcPts val="25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Qanelas Light"/>
                <a:ea typeface="Helvetica Light"/>
              </a:rPr>
              <a:t>GitHub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5" name="Рисунок 10" descr=""/>
          <p:cNvPicPr/>
          <p:nvPr/>
        </p:nvPicPr>
        <p:blipFill>
          <a:blip r:embed="rId1"/>
          <a:stretch/>
        </p:blipFill>
        <p:spPr>
          <a:xfrm>
            <a:off x="5373720" y="3610080"/>
            <a:ext cx="1990080" cy="1044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749040" y="3291840"/>
            <a:ext cx="2012400" cy="2012400"/>
          </a:xfrm>
          <a:prstGeom prst="rect">
            <a:avLst/>
          </a:prstGeom>
          <a:ln>
            <a:noFill/>
          </a:ln>
        </p:spPr>
      </p:pic>
      <p:sp>
        <p:nvSpPr>
          <p:cNvPr id="117" name="TextShape 7"/>
          <p:cNvSpPr txBox="1"/>
          <p:nvPr/>
        </p:nvSpPr>
        <p:spPr>
          <a:xfrm>
            <a:off x="7382880" y="3474720"/>
            <a:ext cx="1029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Прочее: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8"/>
          <p:cNvSpPr txBox="1"/>
          <p:nvPr/>
        </p:nvSpPr>
        <p:spPr>
          <a:xfrm>
            <a:off x="1798920" y="3402720"/>
            <a:ext cx="1035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Основа: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14960" y="717480"/>
            <a:ext cx="747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 </a:t>
            </a: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ЗАДАЧИ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000" y="1959840"/>
            <a:ext cx="4725720" cy="37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ru-RU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Реализация БД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Реализация работы приложения в фоне</a:t>
            </a: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Реализация удаления файлов с приоритетом и без при помощи горячих клавиш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ru-RU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Создание приятного интерфейса (GUI / CLI)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443560" y="1005840"/>
            <a:ext cx="5254920" cy="525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960" y="717480"/>
            <a:ext cx="747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 </a:t>
            </a: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ФУНКЦИОНАЛ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14960" y="2013120"/>
            <a:ext cx="5494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3cdff"/>
                </a:solidFill>
                <a:latin typeface="Qanelas Bold"/>
                <a:ea typeface="HeliosThinC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84000" y="1959840"/>
            <a:ext cx="4725720" cy="47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ru-RU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Удобная работа с базой данных важных файлов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ru-RU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Настройка базовых конфигов для приложения</a:t>
            </a: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Возможности использовать приложение как из GUI, так и консольно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Qanelas Bold"/>
                <a:ea typeface="Helvetica Light"/>
              </a:rPr>
              <a:t>Постоянное прослушивание горячих клавиш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746760" y="1282680"/>
            <a:ext cx="3494520" cy="1094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6733080" y="3020040"/>
            <a:ext cx="3599640" cy="10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14960" y="717480"/>
            <a:ext cx="747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 </a:t>
            </a: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КОНСОЛЬНАЯ ВЕРСИЯ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14960" y="2013120"/>
            <a:ext cx="5494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3cdff"/>
                </a:solidFill>
                <a:latin typeface="Qanelas Bold"/>
                <a:ea typeface="HeliosThinC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10512000" cy="2426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219680" y="4182480"/>
            <a:ext cx="8813880" cy="34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14960" y="717480"/>
            <a:ext cx="747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7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 </a:t>
            </a:r>
            <a:r>
              <a:rPr b="0" lang="ru-RU" sz="3600" spc="-1" strike="noStrike">
                <a:solidFill>
                  <a:srgbClr val="ffffff"/>
                </a:solidFill>
                <a:latin typeface="Qanelas Heavy"/>
              </a:rPr>
              <a:t>СТРУКТУРА ПРОЕКТА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14960" y="2013120"/>
            <a:ext cx="5494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3cdff"/>
                </a:solidFill>
                <a:latin typeface="Qanelas Bold"/>
                <a:ea typeface="HeliosThinC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22960" y="1371600"/>
            <a:ext cx="6123240" cy="4485240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7120440" y="1542600"/>
            <a:ext cx="4675320" cy="41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Навигация по проекту (сверху вниз по папкам и файлам):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QT - Графика для PyQt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DB -Класс для работы с БД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UTILS -Обособленная реализация базовых инструментов для работы приложения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Emergency Erase – реализация функционала моей программы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Config – файл базовых настроек программы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Requirements – сторонние библиотеки необходимые для работы программы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WB Cli – CLI Версия программы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WB Qt – QT Версия программы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b1fa2"/>
      </a:dk2>
      <a:lt2>
        <a:srgbClr val="ff9800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b1fa2"/>
      </a:dk2>
      <a:lt2>
        <a:srgbClr val="ff9800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20080</TotalTime>
  <Application>LibreOffice/6.4.7.2$Linux_X86_64 LibreOffice_project/40$Build-2</Application>
  <Words>235</Words>
  <Paragraphs>86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2016-05-16T09:44:36Z</dcterms:created>
  <dc:creator>Sanzharevski</dc:creator>
  <dc:description/>
  <dc:language>en-US</dc:language>
  <cp:lastModifiedBy/>
  <dcterms:modified xsi:type="dcterms:W3CDTF">2020-12-07T09:12:15Z</dcterms:modified>
  <cp:revision>1066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