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6" r:id="rId11"/>
    <p:sldId id="267" r:id="rId12"/>
    <p:sldId id="268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272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07"/>
  </p:normalViewPr>
  <p:slideViewPr>
    <p:cSldViewPr snapToGrid="0" showGuides="1">
      <p:cViewPr varScale="1">
        <p:scale>
          <a:sx n="116" d="100"/>
          <a:sy n="116" d="100"/>
        </p:scale>
        <p:origin x="3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94BE1-B0F9-882D-3DA6-DDDCB1406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473BD4-8DFD-5D85-1CD2-F749F97BC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F2B44B-271B-9B67-8197-AA085D9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6B9-A9AA-414F-ABD6-ACE0E4744AAE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5AF7B5-DABE-9721-E106-B6AEFF2C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181E8C-1E34-6F60-56B5-D39EBEC1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2D4E-596A-A741-9618-76B8F2A69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F8143-3401-1155-A478-A519AC3C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DE3F74-5272-A8A2-58A7-FAB12643C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ED17E5-25D3-BE07-56F4-BAA7E7FE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6B9-A9AA-414F-ABD6-ACE0E4744AAE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501C82-2B52-920E-F9BF-2F447C9D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A4159-C6FF-2EF4-AD3D-F1E40904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2D4E-596A-A741-9618-76B8F2A69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59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4207CB-C562-2A72-E500-98144D621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4D1798-83F0-7555-64D7-B6A53F07C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0AC652-5C8D-7F94-AA41-D1318A0B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6B9-A9AA-414F-ABD6-ACE0E4744AAE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01B7F5-0601-61ED-DCF6-3A157442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20FAA6-0FD2-4CB7-A56E-4F91E24D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2D4E-596A-A741-9618-76B8F2A69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22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DF699B-66D2-2A72-404D-6BAF0EB8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069BAE-C49F-ACBA-1312-1B603221B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633767-3B3F-3641-4184-9A6648A7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6B9-A9AA-414F-ABD6-ACE0E4744AAE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0B6791-A778-C566-2A88-52009E5F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700EE0-F6F2-FF32-1009-3D73420A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2D4E-596A-A741-9618-76B8F2A69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89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FE658-B87E-BA7C-594E-C49B455B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F98525-6A33-F866-C90C-DA8905B8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44E04-BBDE-6DB5-1640-6333B77C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6B9-A9AA-414F-ABD6-ACE0E4744AAE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245D8F-45E0-6525-1C9D-1AA99B56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CBC78D-76BC-C2CE-BFF7-DA1AAD63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2D4E-596A-A741-9618-76B8F2A69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0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1C092-CE0E-63FE-CC30-14D99084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2C1B7A-AF0E-9D64-B697-77CB75655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624655-7A5F-1510-7D3D-D08BEC743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2459EC-4531-03EB-DAFB-12D10538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6B9-A9AA-414F-ABD6-ACE0E4744AAE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D35662-15D1-79E0-6F64-8B56FB8E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A70F32-7BDE-DE2B-0952-C3D702F2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2D4E-596A-A741-9618-76B8F2A69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09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B069C4-639A-5E48-064B-A8CA1727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B9C954-52D1-029A-BA0B-D606DF291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6EF0C8-8047-1B0A-1C6C-F4628D575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5190D1-D061-5E13-5201-A2236B1AF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284FA7-DFCB-6115-DE7F-437311BBB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769B48-0842-C5A7-1FAF-E6A7C097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6B9-A9AA-414F-ABD6-ACE0E4744AAE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65E1BD-F152-0D5F-1236-A324349D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5052B2-7124-D027-16D1-7F0DB2E1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2D4E-596A-A741-9618-76B8F2A69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72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171CB-2808-CC17-8A03-FEAABF77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054EA6-AECB-1C53-7C95-283ACAA7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6B9-A9AA-414F-ABD6-ACE0E4744AAE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A9F43E-C36F-EA22-1C2B-51BA0D2E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5A660D-0E91-303F-46DA-19E9C131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2D4E-596A-A741-9618-76B8F2A69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29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1E4348-D27C-88FE-B6A5-9F7657CD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6B9-A9AA-414F-ABD6-ACE0E4744AAE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CEDE53-89C8-3C3F-9EC1-250600A1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13ACB2-C8D2-65A4-6FEA-29B00D35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2D4E-596A-A741-9618-76B8F2A69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20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5C8C6-09A2-8E40-0289-DE0709B1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E9CB9A-2CFE-5802-8B22-DCF230AA6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30EBD6-180B-3412-A9F1-3ED8DBC84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622DAE-D29E-C950-D973-C688AB38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6B9-A9AA-414F-ABD6-ACE0E4744AAE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3B9811-22A9-5197-E66C-927A7857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3583C2-82C1-1405-98D2-C7BB1CE1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2D4E-596A-A741-9618-76B8F2A69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98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7E606-8C04-042B-88D9-8F449B73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3A5F2D-FA6C-EB2F-606E-C84DD857D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B3A128-A7FF-9492-16EF-E181A0779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3DB221-FF9A-DA9F-8F8A-04FA459F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876B9-A9AA-414F-ABD6-ACE0E4744AAE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7E14CB-BEEE-4CC5-5613-0CE7BA97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7A1E20-DA7B-0F90-BE33-4B23844E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2D4E-596A-A741-9618-76B8F2A69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3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C740E9-9BC3-0BE5-2BAA-C700CF25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8C2405-F698-958C-F85E-90C41B919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67F62-E823-4E0E-872E-289E9B81A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76B9-A9AA-414F-ABD6-ACE0E4744AAE}" type="datetimeFigureOut">
              <a:rPr kumimoji="1" lang="ja-JP" altLang="en-US" smtClean="0"/>
              <a:t>2023/11/25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488639-714F-6A91-6668-B0FDF156C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70F724-C85D-DA21-F950-B9050B78C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32D4E-596A-A741-9618-76B8F2A69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4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1A866-DB68-D095-B206-8263A6EC3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5357"/>
            <a:ext cx="9144000" cy="1687286"/>
          </a:xfrm>
        </p:spPr>
        <p:txBody>
          <a:bodyPr>
            <a:normAutofit/>
          </a:bodyPr>
          <a:lstStyle/>
          <a:p>
            <a:r>
              <a:rPr kumimoji="1" lang="ja-JP" altLang="en-US" sz="48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自作のデータセットで</a:t>
            </a:r>
            <a:r>
              <a:rPr kumimoji="1" lang="en-US" altLang="ja-JP" sz="48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DCNN</a:t>
            </a:r>
            <a:r>
              <a:rPr kumimoji="1" lang="ja-JP" altLang="en-US" sz="48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をファインチューニングする</a:t>
            </a:r>
          </a:p>
        </p:txBody>
      </p:sp>
    </p:spTree>
    <p:extLst>
      <p:ext uri="{BB962C8B-B14F-4D97-AF65-F5344CB8AC3E}">
        <p14:creationId xmlns:p14="http://schemas.microsoft.com/office/powerpoint/2010/main" val="178687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F288E0-8D12-86B8-1F5F-CD25A262398D}"/>
              </a:ext>
            </a:extLst>
          </p:cNvPr>
          <p:cNvSpPr txBox="1"/>
          <p:nvPr/>
        </p:nvSpPr>
        <p:spPr>
          <a:xfrm>
            <a:off x="0" y="0"/>
            <a:ext cx="751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TFDS</a:t>
            </a:r>
            <a:r>
              <a:rPr kumimoji="1" lang="ja-JP" altLang="en-US" sz="36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でデータセット形式を標準化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527659-D79D-049C-0417-D81712441518}"/>
              </a:ext>
            </a:extLst>
          </p:cNvPr>
          <p:cNvSpPr txBox="1"/>
          <p:nvPr/>
        </p:nvSpPr>
        <p:spPr>
          <a:xfrm>
            <a:off x="171832" y="753035"/>
            <a:ext cx="66223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sndl_size_discrim.py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の中身を変更する</a:t>
            </a:r>
            <a:endParaRPr lang="en-US" altLang="ja-JP" sz="2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ja-JP" altLang="en-US" sz="2800">
                <a:solidFill>
                  <a:srgbClr val="DB627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赤色の部分を追加・変更</a:t>
            </a:r>
            <a:endParaRPr kumimoji="1" lang="ja-JP" altLang="en-US" sz="2800">
              <a:solidFill>
                <a:srgbClr val="DB6272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134BED-66DA-DF2C-3F45-A5CDEFFF867C}"/>
              </a:ext>
            </a:extLst>
          </p:cNvPr>
          <p:cNvSpPr txBox="1"/>
          <p:nvPr/>
        </p:nvSpPr>
        <p:spPr>
          <a:xfrm>
            <a:off x="171832" y="1869448"/>
            <a:ext cx="122064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DB6272"/>
                </a:solidFill>
                <a:latin typeface="Menlo" panose="020B0609030804020204" pitchFamily="49" charset="0"/>
              </a:rPr>
              <a:t>import csv</a:t>
            </a:r>
          </a:p>
          <a:p>
            <a:endParaRPr lang="en-US" altLang="ja-JP" sz="2000" b="0" dirty="0">
              <a:effectLst/>
              <a:latin typeface="Menlo" panose="020B0609030804020204" pitchFamily="49" charset="0"/>
            </a:endParaRPr>
          </a:p>
          <a:p>
            <a:r>
              <a:rPr lang="en-US" altLang="ja-JP" sz="2000" b="0" dirty="0">
                <a:effectLst/>
                <a:latin typeface="Menlo" panose="020B0609030804020204" pitchFamily="49" charset="0"/>
              </a:rPr>
              <a:t>class Builder(tfds.core.GeneratorBasedBuilder):</a:t>
            </a:r>
          </a:p>
          <a:p>
            <a:pPr lvl="1"/>
            <a:r>
              <a:rPr lang="en-US" altLang="ja-JP" sz="2000" b="0" dirty="0">
                <a:effectLst/>
                <a:latin typeface="Menlo" panose="020B0609030804020204" pitchFamily="49" charset="0"/>
              </a:rPr>
              <a:t>"""DatasetBuilder for sndl_size_discrim dataset."""</a:t>
            </a:r>
          </a:p>
          <a:p>
            <a:pPr lvl="1"/>
            <a:r>
              <a:rPr lang="en-US" altLang="ja-JP" sz="20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# manual</a:t>
            </a:r>
            <a:r>
              <a:rPr lang="ja-JP" altLang="en-US" sz="2000" b="1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のダウンロード方法</a:t>
            </a:r>
            <a:endParaRPr lang="en-US" altLang="ja-JP" sz="2000" b="1" dirty="0">
              <a:solidFill>
                <a:srgbClr val="DB6272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altLang="ja-JP" sz="20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MANUAL_DOWNLOAD_INSTRUCTIONS = " The destination of the manual :  /home/&lt;user-name&gt;/database/</a:t>
            </a:r>
            <a:r>
              <a:rPr lang="en-US" altLang="ja-JP" sz="2000" b="1" dirty="0">
                <a:solidFill>
                  <a:srgbClr val="DB6272"/>
                </a:solidFill>
                <a:latin typeface="Menlo" panose="020B0609030804020204" pitchFamily="49" charset="0"/>
              </a:rPr>
              <a:t>sndl_size_discrim</a:t>
            </a:r>
            <a:r>
              <a:rPr lang="en-US" altLang="ja-JP" sz="20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/downloads/manual/"</a:t>
            </a:r>
          </a:p>
          <a:p>
            <a:pPr lvl="1"/>
            <a:br>
              <a:rPr lang="en-US" altLang="ja-JP" sz="2000" b="0" dirty="0">
                <a:effectLst/>
                <a:latin typeface="Menlo" panose="020B0609030804020204" pitchFamily="49" charset="0"/>
              </a:rPr>
            </a:br>
            <a:r>
              <a:rPr lang="en-US" altLang="ja-JP" sz="2000" b="0" dirty="0">
                <a:effectLst/>
                <a:latin typeface="Menlo" panose="020B0609030804020204" pitchFamily="49" charset="0"/>
              </a:rPr>
              <a:t>VERSION = tfds.core.Version('1.0.0')</a:t>
            </a:r>
          </a:p>
          <a:p>
            <a:pPr lvl="1"/>
            <a:r>
              <a:rPr lang="en-US" altLang="ja-JP" sz="2000" b="0" dirty="0">
                <a:effectLst/>
                <a:latin typeface="Menlo" panose="020B0609030804020204" pitchFamily="49" charset="0"/>
              </a:rPr>
              <a:t>RELEASE_NOTES = {</a:t>
            </a:r>
          </a:p>
          <a:p>
            <a:pPr lvl="1"/>
            <a:r>
              <a:rPr lang="en-US" altLang="ja-JP" sz="2000" b="0" dirty="0">
                <a:effectLst/>
                <a:latin typeface="Menlo" panose="020B0609030804020204" pitchFamily="49" charset="0"/>
              </a:rPr>
              <a:t>'1.0.0': 'Initial release.',</a:t>
            </a:r>
          </a:p>
          <a:p>
            <a:pPr lvl="1"/>
            <a:r>
              <a:rPr lang="en-US" altLang="ja-JP" sz="2000" b="0" dirty="0"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979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F288E0-8D12-86B8-1F5F-CD25A262398D}"/>
              </a:ext>
            </a:extLst>
          </p:cNvPr>
          <p:cNvSpPr txBox="1"/>
          <p:nvPr/>
        </p:nvSpPr>
        <p:spPr>
          <a:xfrm>
            <a:off x="0" y="0"/>
            <a:ext cx="751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TFDS</a:t>
            </a:r>
            <a:r>
              <a:rPr kumimoji="1" lang="ja-JP" altLang="en-US" sz="36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でデータセット形式を標準化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60962-30F0-D08B-E23A-D7BFB8108643}"/>
              </a:ext>
            </a:extLst>
          </p:cNvPr>
          <p:cNvSpPr txBox="1"/>
          <p:nvPr/>
        </p:nvSpPr>
        <p:spPr>
          <a:xfrm>
            <a:off x="-122768" y="904251"/>
            <a:ext cx="117051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ja-JP" sz="1800" b="0" dirty="0">
                <a:effectLst/>
                <a:latin typeface="Menlo" panose="020B0609030804020204" pitchFamily="49" charset="0"/>
              </a:rPr>
              <a:t>def _info(self) -&gt; tfds.core.DatasetInfo:</a:t>
            </a:r>
          </a:p>
          <a:p>
            <a:pPr lvl="2"/>
            <a:r>
              <a:rPr lang="en-US" altLang="ja-JP" b="0" dirty="0">
                <a:effectLst/>
                <a:latin typeface="Menlo" panose="020B0609030804020204" pitchFamily="49" charset="0"/>
              </a:rPr>
              <a:t>"""Returns the dataset metadata."""</a:t>
            </a:r>
          </a:p>
          <a:p>
            <a:pPr lvl="2"/>
            <a:r>
              <a:rPr lang="en-US" altLang="ja-JP" b="0" dirty="0">
                <a:effectLst/>
                <a:latin typeface="Menlo" panose="020B0609030804020204" pitchFamily="49" charset="0"/>
              </a:rPr>
              <a:t># TODO(sndl_size_discrim): Specifies the tfds.core.DatasetInfo object</a:t>
            </a:r>
          </a:p>
          <a:p>
            <a:pPr lvl="2"/>
            <a:r>
              <a:rPr lang="en-US" altLang="ja-JP" b="0" dirty="0">
                <a:effectLst/>
                <a:latin typeface="Menlo" panose="020B0609030804020204" pitchFamily="49" charset="0"/>
              </a:rPr>
              <a:t>return </a:t>
            </a:r>
            <a:r>
              <a:rPr lang="en-US" altLang="ja-JP" b="1" dirty="0" err="1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tfds.core.DatasetInfo</a:t>
            </a:r>
            <a:r>
              <a:rPr lang="en-US" altLang="ja-JP" b="0" dirty="0">
                <a:effectLst/>
                <a:latin typeface="Menlo" panose="020B0609030804020204" pitchFamily="49" charset="0"/>
              </a:rPr>
              <a:t>(</a:t>
            </a:r>
          </a:p>
          <a:p>
            <a:pPr lvl="3"/>
            <a:r>
              <a:rPr lang="en-US" altLang="ja-JP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builder = self,</a:t>
            </a:r>
          </a:p>
          <a:p>
            <a:pPr lvl="3"/>
            <a:r>
              <a:rPr lang="en-US" altLang="ja-JP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ja-JP" altLang="en-US" b="1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データセットの説明</a:t>
            </a:r>
            <a:endParaRPr lang="en-US" altLang="ja-JP" b="1" dirty="0">
              <a:solidFill>
                <a:srgbClr val="DB6272"/>
              </a:solidFill>
              <a:latin typeface="Menlo" panose="020B0609030804020204" pitchFamily="49" charset="0"/>
            </a:endParaRPr>
          </a:p>
          <a:p>
            <a:pPr lvl="3"/>
            <a:r>
              <a:rPr lang="en-US" altLang="ja-JP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description = "Custom dataset with 'large' and 'small' labels.",</a:t>
            </a:r>
          </a:p>
          <a:p>
            <a:pPr lvl="3"/>
            <a:r>
              <a:rPr lang="en-US" altLang="ja-JP" b="0" dirty="0">
                <a:effectLst/>
                <a:latin typeface="Menlo" panose="020B0609030804020204" pitchFamily="49" charset="0"/>
              </a:rPr>
              <a:t>features=tfds.features.FeaturesDict({</a:t>
            </a:r>
          </a:p>
          <a:p>
            <a:pPr lvl="4"/>
            <a:r>
              <a:rPr lang="en-US" altLang="ja-JP" b="0" dirty="0">
                <a:effectLst/>
                <a:latin typeface="Menlo" panose="020B0609030804020204" pitchFamily="49" charset="0"/>
              </a:rPr>
              <a:t># These are the features of your dataset like images, labels # </a:t>
            </a:r>
            <a:r>
              <a:rPr lang="ja-JP" altLang="en-US" b="0">
                <a:effectLst/>
                <a:latin typeface="Menlo" panose="020B0609030804020204" pitchFamily="49" charset="0"/>
              </a:rPr>
              <a:t>画像の形状，ラベルの種類を指定．</a:t>
            </a:r>
          </a:p>
          <a:p>
            <a:pPr lvl="4"/>
            <a:r>
              <a:rPr lang="en-US" altLang="ja-JP" b="0" dirty="0">
                <a:effectLst/>
                <a:latin typeface="Menlo" panose="020B0609030804020204" pitchFamily="49" charset="0"/>
              </a:rPr>
              <a:t>'image': tfds.features.Image(shape</a:t>
            </a:r>
            <a:r>
              <a:rPr lang="en-US" altLang="ja-JP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=(224, 224, 3)</a:t>
            </a:r>
            <a:r>
              <a:rPr lang="en-US" altLang="ja-JP" b="0" dirty="0">
                <a:effectLst/>
                <a:latin typeface="Menlo" panose="020B0609030804020204" pitchFamily="49" charset="0"/>
              </a:rPr>
              <a:t>),</a:t>
            </a:r>
          </a:p>
          <a:p>
            <a:pPr lvl="4"/>
            <a:r>
              <a:rPr lang="en-US" altLang="ja-JP" b="0" dirty="0">
                <a:effectLst/>
                <a:latin typeface="Menlo" panose="020B0609030804020204" pitchFamily="49" charset="0"/>
              </a:rPr>
              <a:t>'label': tfds.features.ClassLabel(</a:t>
            </a:r>
            <a:r>
              <a:rPr lang="en-US" altLang="ja-JP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names=['large', 'small']</a:t>
            </a:r>
            <a:r>
              <a:rPr lang="en-US" altLang="ja-JP" b="0" dirty="0">
                <a:effectLst/>
                <a:latin typeface="Menlo" panose="020B0609030804020204" pitchFamily="49" charset="0"/>
              </a:rPr>
              <a:t>),</a:t>
            </a:r>
          </a:p>
          <a:p>
            <a:pPr lvl="3"/>
            <a:r>
              <a:rPr lang="en-US" altLang="ja-JP" b="0" dirty="0">
                <a:effectLst/>
                <a:latin typeface="Menlo" panose="020B0609030804020204" pitchFamily="49" charset="0"/>
              </a:rPr>
              <a:t>}),</a:t>
            </a:r>
          </a:p>
          <a:p>
            <a:pPr lvl="3"/>
            <a:r>
              <a:rPr lang="en-US" altLang="ja-JP" b="0" dirty="0">
                <a:effectLst/>
                <a:latin typeface="Menlo" panose="020B0609030804020204" pitchFamily="49" charset="0"/>
              </a:rPr>
              <a:t># If there's a common (input, target) tuple from the</a:t>
            </a:r>
          </a:p>
          <a:p>
            <a:pPr lvl="3"/>
            <a:r>
              <a:rPr lang="en-US" altLang="ja-JP" b="0" dirty="0">
                <a:effectLst/>
                <a:latin typeface="Menlo" panose="020B0609030804020204" pitchFamily="49" charset="0"/>
              </a:rPr>
              <a:t># features, specify them here. They'll be used if</a:t>
            </a:r>
          </a:p>
          <a:p>
            <a:pPr lvl="3"/>
            <a:r>
              <a:rPr lang="en-US" altLang="ja-JP" dirty="0">
                <a:effectLst/>
                <a:latin typeface="Menlo" panose="020B0609030804020204" pitchFamily="49" charset="0"/>
              </a:rPr>
              <a:t># </a:t>
            </a:r>
            <a:r>
              <a:rPr lang="en-US" altLang="ja-JP" dirty="0" err="1">
                <a:effectLst/>
                <a:latin typeface="Menlo" panose="020B0609030804020204" pitchFamily="49" charset="0"/>
              </a:rPr>
              <a:t>as_supervised</a:t>
            </a:r>
            <a:r>
              <a:rPr lang="en-US" altLang="ja-JP" dirty="0">
                <a:effectLst/>
                <a:latin typeface="Menlo" panose="020B0609030804020204" pitchFamily="49" charset="0"/>
              </a:rPr>
              <a:t>=True in </a:t>
            </a:r>
            <a:r>
              <a:rPr lang="en-US" altLang="ja-JP" dirty="0" err="1">
                <a:effectLst/>
                <a:latin typeface="Menlo" panose="020B0609030804020204" pitchFamily="49" charset="0"/>
              </a:rPr>
              <a:t>builder.as_dataset</a:t>
            </a:r>
            <a:endParaRPr lang="en-US" altLang="ja-JP" dirty="0">
              <a:effectLst/>
              <a:latin typeface="Menlo" panose="020B0609030804020204" pitchFamily="49" charset="0"/>
            </a:endParaRPr>
          </a:p>
          <a:p>
            <a:pPr lvl="3"/>
            <a:endParaRPr lang="en-US" altLang="ja-JP" b="1" dirty="0">
              <a:solidFill>
                <a:srgbClr val="DB6272"/>
              </a:solidFill>
              <a:effectLst/>
              <a:latin typeface="Menlo" panose="020B0609030804020204" pitchFamily="49" charset="0"/>
            </a:endParaRPr>
          </a:p>
          <a:p>
            <a:pPr lvl="3"/>
            <a:r>
              <a:rPr lang="en-US" altLang="ja-JP" b="0" dirty="0">
                <a:effectLst/>
                <a:latin typeface="Menlo" panose="020B0609030804020204" pitchFamily="49" charset="0"/>
              </a:rPr>
              <a:t># </a:t>
            </a:r>
            <a:r>
              <a:rPr lang="ja-JP" altLang="en-US" b="0">
                <a:effectLst/>
                <a:latin typeface="Menlo" panose="020B0609030804020204" pitchFamily="49" charset="0"/>
              </a:rPr>
              <a:t>データの対応関係を定義</a:t>
            </a:r>
          </a:p>
          <a:p>
            <a:pPr lvl="3"/>
            <a:r>
              <a:rPr lang="en-US" altLang="ja-JP" b="0" dirty="0">
                <a:effectLst/>
                <a:latin typeface="Menlo" panose="020B0609030804020204" pitchFamily="49" charset="0"/>
              </a:rPr>
              <a:t>supervised_keys=('image', 'label'), # Set to `None` to disable</a:t>
            </a:r>
          </a:p>
          <a:p>
            <a:pPr lvl="2"/>
            <a:r>
              <a:rPr lang="en-US" altLang="ja-JP" b="0" dirty="0"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566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F288E0-8D12-86B8-1F5F-CD25A262398D}"/>
              </a:ext>
            </a:extLst>
          </p:cNvPr>
          <p:cNvSpPr txBox="1"/>
          <p:nvPr/>
        </p:nvSpPr>
        <p:spPr>
          <a:xfrm>
            <a:off x="0" y="0"/>
            <a:ext cx="751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TFDS</a:t>
            </a:r>
            <a:r>
              <a:rPr kumimoji="1" lang="ja-JP" altLang="en-US" sz="36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でデータセット形式を標準化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DD7CC1-E2FC-C192-0D69-5356D3130F9F}"/>
              </a:ext>
            </a:extLst>
          </p:cNvPr>
          <p:cNvSpPr txBox="1"/>
          <p:nvPr/>
        </p:nvSpPr>
        <p:spPr>
          <a:xfrm>
            <a:off x="524933" y="951130"/>
            <a:ext cx="106172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0" dirty="0">
                <a:effectLst/>
                <a:latin typeface="Menlo" panose="020B0609030804020204" pitchFamily="49" charset="0"/>
              </a:rPr>
              <a:t>def _split_generators(self, dl_manager: tfds.download.DownloadManager):</a:t>
            </a:r>
          </a:p>
          <a:p>
            <a:pPr lvl="1"/>
            <a:r>
              <a:rPr lang="en-US" altLang="ja-JP" sz="1600" b="0" dirty="0">
                <a:effectLst/>
                <a:latin typeface="Menlo" panose="020B0609030804020204" pitchFamily="49" charset="0"/>
              </a:rPr>
              <a:t>"""Returns SplitGenerators."""</a:t>
            </a:r>
          </a:p>
          <a:p>
            <a:pPr lvl="1"/>
            <a:r>
              <a:rPr lang="en-US" altLang="ja-JP" sz="1600" b="0" dirty="0">
                <a:effectLst/>
                <a:latin typeface="Menlo" panose="020B0609030804020204" pitchFamily="49" charset="0"/>
              </a:rPr>
              <a:t># TODO(sndl_size_discrim): Downloads the data and defines the splits</a:t>
            </a:r>
          </a:p>
          <a:p>
            <a:pPr lvl="1"/>
            <a:r>
              <a:rPr lang="en-US" altLang="ja-JP" sz="16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ja-JP" altLang="en-US" sz="1600" b="1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データセットの保存場所．</a:t>
            </a:r>
          </a:p>
          <a:p>
            <a:pPr lvl="1"/>
            <a:r>
              <a:rPr lang="en-US" altLang="ja-JP" sz="16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ja-JP" altLang="en-US" sz="1600" b="1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訓練データ用のラベルファイルの絶対パス</a:t>
            </a:r>
          </a:p>
          <a:p>
            <a:pPr lvl="1"/>
            <a:r>
              <a:rPr lang="en-US" altLang="ja-JP" sz="16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train_label_path = dl_manager.manual_dir / 'train_label.csv'</a:t>
            </a:r>
          </a:p>
          <a:p>
            <a:pPr lvl="1"/>
            <a:r>
              <a:rPr lang="en-US" altLang="ja-JP" sz="16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ja-JP" altLang="en-US" sz="1600" b="1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テストデータ用のラベルファイルの絶対パス</a:t>
            </a:r>
          </a:p>
          <a:p>
            <a:pPr lvl="1"/>
            <a:r>
              <a:rPr lang="en-US" altLang="ja-JP" sz="16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test_label_path = dl_manager.manual_dir / 'test_label.csv'</a:t>
            </a:r>
          </a:p>
          <a:p>
            <a:pPr lvl="1"/>
            <a:br>
              <a:rPr lang="en-US" altLang="ja-JP" sz="1600" b="0" dirty="0">
                <a:effectLst/>
                <a:latin typeface="Menlo" panose="020B0609030804020204" pitchFamily="49" charset="0"/>
              </a:rPr>
            </a:br>
            <a:r>
              <a:rPr lang="en-US" altLang="ja-JP" sz="1600" b="0" dirty="0">
                <a:effectLst/>
                <a:latin typeface="Menlo" panose="020B0609030804020204" pitchFamily="49" charset="0"/>
              </a:rPr>
              <a:t># TODO(sndl_size_discrim): Returns the Dict[split names, Iterator[Key, Example]]</a:t>
            </a:r>
          </a:p>
          <a:p>
            <a:pPr lvl="1"/>
            <a:r>
              <a:rPr lang="en-US" altLang="ja-JP" sz="16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return [</a:t>
            </a:r>
          </a:p>
          <a:p>
            <a:pPr lvl="2"/>
            <a:r>
              <a:rPr lang="en-US" altLang="ja-JP" sz="16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# train</a:t>
            </a:r>
            <a:r>
              <a:rPr lang="ja-JP" altLang="en-US" sz="1600" b="1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データの分割方法を記述</a:t>
            </a:r>
          </a:p>
          <a:p>
            <a:pPr lvl="2"/>
            <a:r>
              <a:rPr lang="en-US" altLang="ja-JP" sz="16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tfds.core.SplitGenerator(</a:t>
            </a:r>
          </a:p>
          <a:p>
            <a:pPr lvl="3"/>
            <a:r>
              <a:rPr lang="en-US" altLang="ja-JP" sz="16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name=tfds.Split.TRAIN,</a:t>
            </a:r>
          </a:p>
          <a:p>
            <a:pPr lvl="3"/>
            <a:r>
              <a:rPr lang="en-US" altLang="ja-JP" sz="16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# gen_kwargs</a:t>
            </a:r>
            <a:r>
              <a:rPr lang="ja-JP" altLang="en-US" sz="1600" b="1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の</a:t>
            </a:r>
            <a:r>
              <a:rPr lang="en-US" altLang="ja-JP" sz="16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ja-JP" altLang="en-US" sz="1600" b="1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名は，</a:t>
            </a:r>
            <a:r>
              <a:rPr lang="en-US" altLang="ja-JP" sz="16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_generate_examples()</a:t>
            </a:r>
            <a:r>
              <a:rPr lang="ja-JP" altLang="en-US" sz="1600" b="1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に渡す引数名と同じにする．</a:t>
            </a:r>
          </a:p>
          <a:p>
            <a:pPr lvl="3"/>
            <a:r>
              <a:rPr lang="en-US" altLang="ja-JP" sz="16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gen_kwargs={'label_path': train_label_path},</a:t>
            </a:r>
          </a:p>
          <a:p>
            <a:pPr lvl="2"/>
            <a:r>
              <a:rPr lang="en-US" altLang="ja-JP" sz="16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pPr lvl="2"/>
            <a:r>
              <a:rPr lang="en-US" altLang="ja-JP" sz="16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# test</a:t>
            </a:r>
            <a:r>
              <a:rPr lang="ja-JP" altLang="en-US" sz="1600" b="1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データの分割方法を記述</a:t>
            </a:r>
          </a:p>
          <a:p>
            <a:pPr lvl="2"/>
            <a:r>
              <a:rPr lang="en-US" altLang="ja-JP" sz="16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tfds.core.SplitGenerator(</a:t>
            </a:r>
          </a:p>
          <a:p>
            <a:pPr lvl="3"/>
            <a:r>
              <a:rPr lang="en-US" altLang="ja-JP" sz="16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name=tfds.Split.TEST,</a:t>
            </a:r>
          </a:p>
          <a:p>
            <a:pPr lvl="3"/>
            <a:r>
              <a:rPr lang="en-US" altLang="ja-JP" sz="16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gen_kwargs={'label_path': test_label_path},</a:t>
            </a:r>
          </a:p>
          <a:p>
            <a:pPr lvl="2"/>
            <a:r>
              <a:rPr lang="en-US" altLang="ja-JP" sz="16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pPr lvl="1"/>
            <a:r>
              <a:rPr lang="en-US" altLang="ja-JP" sz="16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6255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2ECF88-DBC0-6C32-0B69-383C1F7DF8BE}"/>
              </a:ext>
            </a:extLst>
          </p:cNvPr>
          <p:cNvSpPr txBox="1"/>
          <p:nvPr/>
        </p:nvSpPr>
        <p:spPr>
          <a:xfrm>
            <a:off x="0" y="0"/>
            <a:ext cx="751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TFDS</a:t>
            </a:r>
            <a:r>
              <a:rPr kumimoji="1" lang="ja-JP" altLang="en-US" sz="36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でデータセット形式を標準化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2F3222-4114-C870-D3CF-B998BCF5F862}"/>
              </a:ext>
            </a:extLst>
          </p:cNvPr>
          <p:cNvSpPr txBox="1"/>
          <p:nvPr/>
        </p:nvSpPr>
        <p:spPr>
          <a:xfrm>
            <a:off x="457200" y="932809"/>
            <a:ext cx="11734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0" dirty="0">
                <a:effectLst/>
                <a:latin typeface="Menlo" panose="020B0609030804020204" pitchFamily="49" charset="0"/>
              </a:rPr>
              <a:t>def _generate_examples(self, </a:t>
            </a:r>
            <a:r>
              <a:rPr lang="en-US" altLang="ja-JP" sz="20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label_path</a:t>
            </a:r>
            <a:r>
              <a:rPr lang="en-US" altLang="ja-JP" sz="2000" b="0" dirty="0">
                <a:effectLst/>
                <a:latin typeface="Menlo" panose="020B0609030804020204" pitchFamily="49" charset="0"/>
              </a:rPr>
              <a:t>): # </a:t>
            </a:r>
            <a:r>
              <a:rPr lang="ja-JP" altLang="en-US" sz="2000" b="0">
                <a:effectLst/>
                <a:latin typeface="Menlo" panose="020B0609030804020204" pitchFamily="49" charset="0"/>
              </a:rPr>
              <a:t>引数：</a:t>
            </a:r>
            <a:r>
              <a:rPr lang="en-US" altLang="ja-JP" sz="2000" b="0" dirty="0">
                <a:effectLst/>
                <a:latin typeface="Menlo" panose="020B0609030804020204" pitchFamily="49" charset="0"/>
              </a:rPr>
              <a:t>gen_kwargs</a:t>
            </a:r>
            <a:r>
              <a:rPr lang="ja-JP" altLang="en-US" sz="2000" b="0">
                <a:effectLst/>
                <a:latin typeface="Menlo" panose="020B0609030804020204" pitchFamily="49" charset="0"/>
              </a:rPr>
              <a:t>の</a:t>
            </a:r>
            <a:r>
              <a:rPr lang="en-US" altLang="ja-JP" sz="2000" b="0" dirty="0">
                <a:effectLst/>
                <a:latin typeface="Menlo" panose="020B0609030804020204" pitchFamily="49" charset="0"/>
              </a:rPr>
              <a:t>key</a:t>
            </a:r>
            <a:r>
              <a:rPr lang="ja-JP" altLang="en-US" sz="2000" b="0">
                <a:effectLst/>
                <a:latin typeface="Menlo" panose="020B0609030804020204" pitchFamily="49" charset="0"/>
              </a:rPr>
              <a:t>名</a:t>
            </a:r>
          </a:p>
          <a:p>
            <a:pPr lvl="1"/>
            <a:r>
              <a:rPr lang="en-US" altLang="ja-JP" sz="2000" b="0" dirty="0">
                <a:effectLst/>
                <a:latin typeface="Menlo" panose="020B0609030804020204" pitchFamily="49" charset="0"/>
              </a:rPr>
              <a:t>"""Yields examples."""</a:t>
            </a:r>
          </a:p>
          <a:p>
            <a:pPr lvl="1"/>
            <a:r>
              <a:rPr lang="en-US" altLang="ja-JP" sz="2000" b="0" dirty="0">
                <a:effectLst/>
                <a:latin typeface="Menlo" panose="020B0609030804020204" pitchFamily="49" charset="0"/>
              </a:rPr>
              <a:t># TODO(sndl_size_discrim): Yields (key, example) tuples from the dataset</a:t>
            </a:r>
          </a:p>
          <a:p>
            <a:pPr lvl="1"/>
            <a:r>
              <a:rPr lang="en-US" altLang="ja-JP" sz="2000" b="0" dirty="0">
                <a:effectLst/>
                <a:latin typeface="Menlo" panose="020B0609030804020204" pitchFamily="49" charset="0"/>
              </a:rPr>
              <a:t># [</a:t>
            </a:r>
            <a:r>
              <a:rPr lang="ja-JP" altLang="en-US" sz="2000" b="0">
                <a:effectLst/>
                <a:latin typeface="Menlo" panose="020B0609030804020204" pitchFamily="49" charset="0"/>
              </a:rPr>
              <a:t>ファイルパス</a:t>
            </a:r>
            <a:r>
              <a:rPr lang="en-US" altLang="ja-JP" sz="2000" b="0" dirty="0">
                <a:effectLst/>
                <a:latin typeface="Menlo" panose="020B0609030804020204" pitchFamily="49" charset="0"/>
              </a:rPr>
              <a:t>, </a:t>
            </a:r>
            <a:r>
              <a:rPr lang="ja-JP" altLang="en-US" sz="2000" b="0">
                <a:effectLst/>
                <a:latin typeface="Menlo" panose="020B0609030804020204" pitchFamily="49" charset="0"/>
              </a:rPr>
              <a:t>ラベル</a:t>
            </a:r>
            <a:r>
              <a:rPr lang="en-US" altLang="ja-JP" sz="2000" b="0" dirty="0">
                <a:effectLst/>
                <a:latin typeface="Menlo" panose="020B0609030804020204" pitchFamily="49" charset="0"/>
              </a:rPr>
              <a:t>]</a:t>
            </a:r>
            <a:r>
              <a:rPr lang="ja-JP" altLang="en-US" sz="2000" b="0">
                <a:effectLst/>
                <a:latin typeface="Menlo" panose="020B0609030804020204" pitchFamily="49" charset="0"/>
              </a:rPr>
              <a:t>のペアになった</a:t>
            </a:r>
            <a:r>
              <a:rPr lang="en-US" altLang="ja-JP" sz="2000" b="0" dirty="0">
                <a:effectLst/>
                <a:latin typeface="Menlo" panose="020B0609030804020204" pitchFamily="49" charset="0"/>
              </a:rPr>
              <a:t>csv</a:t>
            </a:r>
            <a:r>
              <a:rPr lang="ja-JP" altLang="en-US" sz="2000" b="0">
                <a:effectLst/>
                <a:latin typeface="Menlo" panose="020B0609030804020204" pitchFamily="49" charset="0"/>
              </a:rPr>
              <a:t>を読み込んで画像の例とラベルを出力．</a:t>
            </a:r>
          </a:p>
          <a:p>
            <a:pPr lvl="1"/>
            <a:r>
              <a:rPr lang="en-US" altLang="ja-JP" sz="20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with open(label_path) as f:</a:t>
            </a:r>
          </a:p>
          <a:p>
            <a:pPr lvl="1"/>
            <a:r>
              <a:rPr lang="en-US" altLang="ja-JP" sz="20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	for row in csv.DictReader(f):</a:t>
            </a:r>
          </a:p>
          <a:p>
            <a:pPr lvl="3"/>
            <a:r>
              <a:rPr lang="en-US" altLang="ja-JP" sz="20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image_id = row['file_path']</a:t>
            </a:r>
          </a:p>
          <a:p>
            <a:pPr lvl="3"/>
            <a:r>
              <a:rPr lang="en-US" altLang="ja-JP" sz="20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# And yield (key, feature_dict)</a:t>
            </a:r>
          </a:p>
          <a:p>
            <a:pPr lvl="3"/>
            <a:r>
              <a:rPr lang="en-US" altLang="ja-JP" sz="20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yield image_id, {</a:t>
            </a:r>
          </a:p>
          <a:p>
            <a:pPr lvl="4"/>
            <a:r>
              <a:rPr lang="en-US" altLang="ja-JP" sz="20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'image': image_id,</a:t>
            </a:r>
          </a:p>
          <a:p>
            <a:pPr lvl="4"/>
            <a:r>
              <a:rPr lang="en-US" altLang="ja-JP" sz="20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'label': row['label’],</a:t>
            </a:r>
          </a:p>
          <a:p>
            <a:pPr lvl="1"/>
            <a:r>
              <a:rPr lang="en-US" altLang="ja-JP" sz="20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ja-JP" altLang="en-US" sz="2000" b="1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　　</a:t>
            </a:r>
            <a:r>
              <a:rPr lang="en-US" altLang="ja-JP" sz="2000" b="1" dirty="0">
                <a:solidFill>
                  <a:srgbClr val="DB6272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994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53B7C0-54A6-DB5E-6217-627EDBE5B9B1}"/>
              </a:ext>
            </a:extLst>
          </p:cNvPr>
          <p:cNvSpPr txBox="1"/>
          <p:nvPr/>
        </p:nvSpPr>
        <p:spPr>
          <a:xfrm>
            <a:off x="0" y="0"/>
            <a:ext cx="751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TFDS</a:t>
            </a:r>
            <a:r>
              <a:rPr kumimoji="1" lang="ja-JP" altLang="en-US" sz="36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でデータセット形式を標準化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388FEA-55D4-D9C6-BC20-B354F74DFFAA}"/>
              </a:ext>
            </a:extLst>
          </p:cNvPr>
          <p:cNvSpPr txBox="1"/>
          <p:nvPr/>
        </p:nvSpPr>
        <p:spPr>
          <a:xfrm>
            <a:off x="503766" y="1120676"/>
            <a:ext cx="11383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step2. </a:t>
            </a:r>
            <a:r>
              <a:rPr lang="en-US" altLang="ja-JP" sz="2800" dirty="0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tfds build</a:t>
            </a:r>
            <a:r>
              <a:rPr lang="ja-JP" altLang="en-US" sz="2800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コマンドで作成したデータセットをビルドする</a:t>
            </a:r>
            <a:endParaRPr lang="en-US" altLang="ja-JP" sz="2800" dirty="0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37B5A3-5D16-872D-DD98-8A650FEF9885}"/>
              </a:ext>
            </a:extLst>
          </p:cNvPr>
          <p:cNvSpPr txBox="1"/>
          <p:nvPr/>
        </p:nvSpPr>
        <p:spPr>
          <a:xfrm>
            <a:off x="1761068" y="3809162"/>
            <a:ext cx="9635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ビルドの引数に</a:t>
            </a:r>
            <a:r>
              <a:rPr lang="en-US" altLang="ja-JP" sz="2400" dirty="0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</a:t>
            </a:r>
            <a:r>
              <a:rPr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”</a:t>
            </a:r>
            <a:r>
              <a:rPr lang="en-US" altLang="ja-JP" sz="2400" dirty="0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--manual_dir=“ </a:t>
            </a:r>
            <a:r>
              <a:rPr lang="ja-JP" altLang="en-US" sz="2400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を設定することで，</a:t>
            </a:r>
            <a:endParaRPr lang="en-US" altLang="ja-JP" sz="2400" dirty="0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en-US" altLang="ja-JP" sz="2400" dirty="0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_split_generators()</a:t>
            </a:r>
            <a:r>
              <a:rPr lang="ja-JP" altLang="en-US" sz="2400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</a:t>
            </a:r>
            <a:r>
              <a:rPr lang="en-US" altLang="ja-JP" sz="2400" dirty="0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dl_manager.manual_dir</a:t>
            </a:r>
            <a:r>
              <a:rPr lang="ja-JP" altLang="en-US" sz="2400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のパスを指定できる．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FE609B-025D-B042-503B-0849F8EE347A}"/>
              </a:ext>
            </a:extLst>
          </p:cNvPr>
          <p:cNvSpPr txBox="1"/>
          <p:nvPr/>
        </p:nvSpPr>
        <p:spPr>
          <a:xfrm>
            <a:off x="850474" y="1859340"/>
            <a:ext cx="11192488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$ cd ~/database/sndl_size_discrim</a:t>
            </a:r>
          </a:p>
          <a:p>
            <a:r>
              <a:rPr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$ tfds build ./ --manual_dir=~/database/my_dataset/downloads/manual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68F8427-1735-7C78-918D-2E48CB0B545A}"/>
              </a:ext>
            </a:extLst>
          </p:cNvPr>
          <p:cNvCxnSpPr>
            <a:cxnSpLocks/>
          </p:cNvCxnSpPr>
          <p:nvPr/>
        </p:nvCxnSpPr>
        <p:spPr>
          <a:xfrm flipH="1" flipV="1">
            <a:off x="4470400" y="2841899"/>
            <a:ext cx="508000" cy="81570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7A2F00-5775-F496-902A-B608AEDD4809}"/>
              </a:ext>
            </a:extLst>
          </p:cNvPr>
          <p:cNvSpPr txBox="1"/>
          <p:nvPr/>
        </p:nvSpPr>
        <p:spPr>
          <a:xfrm>
            <a:off x="319998" y="5297319"/>
            <a:ext cx="9635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DB6272"/>
                </a:solidFill>
                <a:effectLst/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※</a:t>
            </a:r>
            <a:r>
              <a:rPr lang="ja-JP" altLang="en-US" sz="2400" b="1">
                <a:solidFill>
                  <a:srgbClr val="DB6272"/>
                </a:solidFill>
                <a:effectLst/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データセットの中身を変更したら，</a:t>
            </a:r>
            <a:r>
              <a:rPr lang="en-US" altLang="ja-JP" sz="2400" b="1" dirty="0" err="1">
                <a:solidFill>
                  <a:srgbClr val="DB6272"/>
                </a:solidFill>
                <a:effectLst/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tfds</a:t>
            </a:r>
            <a:r>
              <a:rPr lang="en-US" altLang="ja-JP" sz="2400" b="1" dirty="0">
                <a:solidFill>
                  <a:srgbClr val="DB6272"/>
                </a:solidFill>
                <a:effectLst/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 new</a:t>
            </a:r>
            <a:r>
              <a:rPr lang="ja-JP" altLang="en-US" sz="2400" b="1">
                <a:solidFill>
                  <a:srgbClr val="DB6272"/>
                </a:solidFill>
                <a:effectLst/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からやり直す</a:t>
            </a:r>
          </a:p>
        </p:txBody>
      </p:sp>
    </p:spTree>
    <p:extLst>
      <p:ext uri="{BB962C8B-B14F-4D97-AF65-F5344CB8AC3E}">
        <p14:creationId xmlns:p14="http://schemas.microsoft.com/office/powerpoint/2010/main" val="402053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7A44FE4-A6DE-F1EE-2F09-71B4C8449E1C}"/>
              </a:ext>
            </a:extLst>
          </p:cNvPr>
          <p:cNvSpPr txBox="1"/>
          <p:nvPr/>
        </p:nvSpPr>
        <p:spPr>
          <a:xfrm>
            <a:off x="0" y="0"/>
            <a:ext cx="751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TFDS</a:t>
            </a:r>
            <a:r>
              <a:rPr kumimoji="1" lang="ja-JP" altLang="en-US" sz="36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でデータセット形式を標準化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309EC3-67D8-B966-4ABD-533A3784977A}"/>
              </a:ext>
            </a:extLst>
          </p:cNvPr>
          <p:cNvSpPr txBox="1"/>
          <p:nvPr/>
        </p:nvSpPr>
        <p:spPr>
          <a:xfrm>
            <a:off x="319488" y="846505"/>
            <a:ext cx="54643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rgbClr val="DB6272"/>
                </a:solidFill>
                <a:effectLst/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データセットの中身を変更した場合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A218B4-2CF6-E47E-A31E-D22EBD96FBD6}"/>
              </a:ext>
            </a:extLst>
          </p:cNvPr>
          <p:cNvSpPr txBox="1"/>
          <p:nvPr/>
        </p:nvSpPr>
        <p:spPr>
          <a:xfrm>
            <a:off x="683045" y="1508344"/>
            <a:ext cx="103999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ja-JP" sz="2400" dirty="0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/home/&lt;</a:t>
            </a:r>
            <a:r>
              <a:rPr lang="ja-JP" altLang="en-US" sz="2400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ユーザ名</a:t>
            </a:r>
            <a:r>
              <a:rPr lang="en-US" altLang="ja-JP" sz="2400" dirty="0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&gt;/</a:t>
            </a:r>
            <a:r>
              <a:rPr lang="en-US" altLang="ja-JP" sz="2400" dirty="0" err="1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tensorflow</a:t>
            </a:r>
            <a:r>
              <a:rPr lang="en-US" altLang="ja-JP" sz="2400" dirty="0">
                <a:effectLst/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-datasets/</a:t>
            </a:r>
            <a:r>
              <a:rPr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</a:t>
            </a:r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以下に自分のデータセットが保存されているので，それを削除する．</a:t>
            </a:r>
            <a:endParaRPr lang="en-US" altLang="ja-JP" sz="24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marL="457200" indent="-457200">
              <a:buAutoNum type="arabicPeriod"/>
            </a:pPr>
            <a:endParaRPr lang="en-US" altLang="ja-JP" sz="24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marL="457200" indent="-457200">
              <a:buAutoNum type="arabicPeriod"/>
            </a:pPr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データセットの中身を変更する．</a:t>
            </a:r>
            <a:endParaRPr lang="en-US" altLang="ja-JP" sz="24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marL="457200" indent="-457200">
              <a:buAutoNum type="arabicPeriod"/>
            </a:pPr>
            <a:endParaRPr lang="en-US" altLang="ja-JP" sz="24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marL="457200" indent="-457200">
              <a:buAutoNum type="arabicPeriod"/>
            </a:pPr>
            <a:r>
              <a:rPr lang="en-US" altLang="ja-JP" sz="24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tfds</a:t>
            </a:r>
            <a:r>
              <a:rPr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build </a:t>
            </a:r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コマンドを再度実行する．</a:t>
            </a:r>
            <a:endParaRPr lang="en-US" altLang="ja-JP" sz="24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4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F288E0-8D12-86B8-1F5F-CD25A262398D}"/>
              </a:ext>
            </a:extLst>
          </p:cNvPr>
          <p:cNvSpPr txBox="1"/>
          <p:nvPr/>
        </p:nvSpPr>
        <p:spPr>
          <a:xfrm>
            <a:off x="0" y="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機械学習モデルに投入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B9CF98-F25B-5A97-0F52-9FAF6578FB82}"/>
              </a:ext>
            </a:extLst>
          </p:cNvPr>
          <p:cNvSpPr txBox="1"/>
          <p:nvPr/>
        </p:nvSpPr>
        <p:spPr>
          <a:xfrm>
            <a:off x="1934633" y="1894976"/>
            <a:ext cx="85217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0" dirty="0">
                <a:effectLst/>
                <a:latin typeface="Menlo" panose="020B0609030804020204" pitchFamily="49" charset="0"/>
              </a:rPr>
              <a:t>learning_dataset = ‘sndl_size_discrim'</a:t>
            </a:r>
          </a:p>
          <a:p>
            <a:br>
              <a:rPr lang="en-US" altLang="ja-JP" sz="2000" b="0" dirty="0">
                <a:effectLst/>
                <a:latin typeface="Menlo" panose="020B0609030804020204" pitchFamily="49" charset="0"/>
              </a:rPr>
            </a:br>
            <a:r>
              <a:rPr lang="en-US" altLang="ja-JP" sz="2000" b="0" dirty="0">
                <a:effectLst/>
                <a:latin typeface="Menlo" panose="020B0609030804020204" pitchFamily="49" charset="0"/>
              </a:rPr>
              <a:t># </a:t>
            </a:r>
            <a:r>
              <a:rPr lang="ja-JP" altLang="en-US" sz="2000" b="0">
                <a:effectLst/>
                <a:latin typeface="Menlo" panose="020B0609030804020204" pitchFamily="49" charset="0"/>
              </a:rPr>
              <a:t>作成したデータセットの読み込み</a:t>
            </a:r>
          </a:p>
          <a:p>
            <a:r>
              <a:rPr lang="en-US" altLang="ja-JP" sz="2000" dirty="0">
                <a:latin typeface="Menlo" panose="020B0609030804020204" pitchFamily="49" charset="0"/>
              </a:rPr>
              <a:t>dataset</a:t>
            </a:r>
            <a:r>
              <a:rPr lang="en-US" altLang="ja-JP" sz="2000" b="0" dirty="0">
                <a:effectLst/>
                <a:latin typeface="Menlo" panose="020B0609030804020204" pitchFamily="49" charset="0"/>
              </a:rPr>
              <a:t>, dataset_metadata = tfds.load(</a:t>
            </a:r>
          </a:p>
          <a:p>
            <a:pPr lvl="1"/>
            <a:r>
              <a:rPr lang="en-US" altLang="ja-JP" sz="2000" b="0" dirty="0">
                <a:effectLst/>
                <a:latin typeface="Menlo" panose="020B0609030804020204" pitchFamily="49" charset="0"/>
              </a:rPr>
              <a:t>learning_dataset, </a:t>
            </a:r>
          </a:p>
          <a:p>
            <a:pPr lvl="1"/>
            <a:r>
              <a:rPr lang="en-US" altLang="ja-JP" sz="2000" b="0" dirty="0">
                <a:effectLst/>
                <a:latin typeface="Menlo" panose="020B0609030804020204" pitchFamily="49" charset="0"/>
              </a:rPr>
              <a:t>with_info = True, </a:t>
            </a:r>
          </a:p>
          <a:p>
            <a:pPr lvl="1"/>
            <a:r>
              <a:rPr lang="en-US" altLang="ja-JP" sz="2000" b="0" dirty="0">
                <a:effectLst/>
                <a:latin typeface="Menlo" panose="020B0609030804020204" pitchFamily="49" charset="0"/>
              </a:rPr>
              <a:t>shuffle_files = True,</a:t>
            </a:r>
          </a:p>
          <a:p>
            <a:pPr lvl="1"/>
            <a:r>
              <a:rPr lang="en-US" altLang="ja-JP" sz="2000" b="0" dirty="0">
                <a:effectLst/>
                <a:latin typeface="Menlo" panose="020B0609030804020204" pitchFamily="49" charset="0"/>
              </a:rPr>
              <a:t>as_supervised = True,</a:t>
            </a:r>
          </a:p>
          <a:p>
            <a:pPr lvl="1"/>
            <a:r>
              <a:rPr lang="en-US" altLang="ja-JP" sz="2000" b="0" dirty="0">
                <a:effectLst/>
                <a:latin typeface="Menlo" panose="020B0609030804020204" pitchFamily="49" charset="0"/>
              </a:rPr>
              <a:t>batch_size = -1)</a:t>
            </a:r>
          </a:p>
          <a:p>
            <a:br>
              <a:rPr lang="en-US" altLang="ja-JP" sz="2000" b="0" dirty="0">
                <a:effectLst/>
                <a:latin typeface="Menlo" panose="020B0609030804020204" pitchFamily="49" charset="0"/>
              </a:rPr>
            </a:br>
            <a:r>
              <a:rPr lang="en-US" altLang="ja-JP" sz="2000" b="0" dirty="0">
                <a:effectLst/>
                <a:latin typeface="Menlo" panose="020B0609030804020204" pitchFamily="49" charset="0"/>
              </a:rPr>
              <a:t>print(dataset_metadata)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B1409A-44F9-620D-4200-E2799B96B1A3}"/>
              </a:ext>
            </a:extLst>
          </p:cNvPr>
          <p:cNvSpPr txBox="1"/>
          <p:nvPr/>
        </p:nvSpPr>
        <p:spPr>
          <a:xfrm>
            <a:off x="503766" y="1120676"/>
            <a:ext cx="11383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step1. </a:t>
            </a:r>
            <a:r>
              <a:rPr lang="ja-JP" altLang="en-US" sz="28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作成したデータセットを読み込む</a:t>
            </a:r>
            <a:endParaRPr lang="en-US" altLang="ja-JP" sz="2800" dirty="0">
              <a:effectLst/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849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8F204F-61A6-E8AA-A952-6C81D44CF948}"/>
              </a:ext>
            </a:extLst>
          </p:cNvPr>
          <p:cNvSpPr txBox="1"/>
          <p:nvPr/>
        </p:nvSpPr>
        <p:spPr>
          <a:xfrm>
            <a:off x="0" y="0"/>
            <a:ext cx="3357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TFDS</a:t>
            </a:r>
            <a:r>
              <a:rPr kumimoji="1" lang="ja-JP" altLang="en-US" sz="36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について</a:t>
            </a:r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D8E79FC6-042B-8692-2000-342C32A0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603636"/>
            <a:ext cx="10414000" cy="617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7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F288E0-8D12-86B8-1F5F-CD25A262398D}"/>
              </a:ext>
            </a:extLst>
          </p:cNvPr>
          <p:cNvSpPr txBox="1"/>
          <p:nvPr/>
        </p:nvSpPr>
        <p:spPr>
          <a:xfrm>
            <a:off x="0" y="0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ディレクトリ構成について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84BFC9-173F-D740-CCFA-6BB7664C29D5}"/>
              </a:ext>
            </a:extLst>
          </p:cNvPr>
          <p:cNvSpPr txBox="1"/>
          <p:nvPr/>
        </p:nvSpPr>
        <p:spPr>
          <a:xfrm>
            <a:off x="477855" y="853695"/>
            <a:ext cx="1049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/home/&lt;user-name&gt;/database/&lt;dataset-name&gt;/downloads/manual/</a:t>
            </a:r>
            <a:endParaRPr kumimoji="1" lang="ja-JP" altLang="en-US" sz="24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2C7C54B-56CB-8F3C-B8E3-8F2F848510B3}"/>
              </a:ext>
            </a:extLst>
          </p:cNvPr>
          <p:cNvGrpSpPr/>
          <p:nvPr/>
        </p:nvGrpSpPr>
        <p:grpSpPr>
          <a:xfrm>
            <a:off x="953109" y="1710907"/>
            <a:ext cx="4015207" cy="4968913"/>
            <a:chOff x="953109" y="1710907"/>
            <a:chExt cx="4015207" cy="4968913"/>
          </a:xfrm>
        </p:grpSpPr>
        <p:pic>
          <p:nvPicPr>
            <p:cNvPr id="4" name="グラフィックス 3" descr="フォルダー 枠線">
              <a:extLst>
                <a:ext uri="{FF2B5EF4-FFF2-40B4-BE49-F238E27FC236}">
                  <a16:creationId xmlns:a16="http://schemas.microsoft.com/office/drawing/2014/main" id="{9FD2CA17-1463-2A9A-EBE0-A36ACF3E3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3109" y="1710907"/>
              <a:ext cx="717964" cy="717964"/>
            </a:xfrm>
            <a:prstGeom prst="rect">
              <a:avLst/>
            </a:prstGeom>
          </p:spPr>
        </p:pic>
        <p:pic>
          <p:nvPicPr>
            <p:cNvPr id="6" name="グラフィックス 5" descr="紙 枠線">
              <a:extLst>
                <a:ext uri="{FF2B5EF4-FFF2-40B4-BE49-F238E27FC236}">
                  <a16:creationId xmlns:a16="http://schemas.microsoft.com/office/drawing/2014/main" id="{C80EC892-8957-F1F6-B10A-F8161BBE7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29356" y="2285605"/>
              <a:ext cx="504803" cy="504803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ED5742B-7E9F-191F-7522-5D59DB582990}"/>
                </a:ext>
              </a:extLst>
            </p:cNvPr>
            <p:cNvSpPr txBox="1"/>
            <p:nvPr/>
          </p:nvSpPr>
          <p:spPr>
            <a:xfrm>
              <a:off x="1542428" y="1781332"/>
              <a:ext cx="1311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manual</a:t>
              </a:r>
              <a:endParaRPr kumimoji="1" lang="ja-JP" altLang="en-US" sz="24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</a:endParaRPr>
            </a:p>
          </p:txBody>
        </p:sp>
        <p:pic>
          <p:nvPicPr>
            <p:cNvPr id="17" name="グラフィックス 16" descr="紙 枠線">
              <a:extLst>
                <a:ext uri="{FF2B5EF4-FFF2-40B4-BE49-F238E27FC236}">
                  <a16:creationId xmlns:a16="http://schemas.microsoft.com/office/drawing/2014/main" id="{9FDA2D8E-20A7-64E2-E8D2-29D89FEEE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29356" y="2774155"/>
              <a:ext cx="504803" cy="504803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7249987-0C2D-F42D-E61D-84FD08DA96AB}"/>
                </a:ext>
              </a:extLst>
            </p:cNvPr>
            <p:cNvSpPr txBox="1"/>
            <p:nvPr/>
          </p:nvSpPr>
          <p:spPr>
            <a:xfrm>
              <a:off x="2074064" y="2355271"/>
              <a:ext cx="2036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train_label.csv</a:t>
              </a:r>
              <a:endParaRPr kumimoji="1" lang="ja-JP" altLang="en-US" sz="2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82DA42F-A9E8-EEB3-40CF-AE10518F9012}"/>
                </a:ext>
              </a:extLst>
            </p:cNvPr>
            <p:cNvSpPr txBox="1"/>
            <p:nvPr/>
          </p:nvSpPr>
          <p:spPr>
            <a:xfrm>
              <a:off x="2074064" y="2838648"/>
              <a:ext cx="1943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test_label.csv</a:t>
              </a:r>
              <a:endParaRPr kumimoji="1" lang="ja-JP" altLang="en-US" sz="2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6831D749-58EA-23BF-6E14-D5113CB1A58B}"/>
                </a:ext>
              </a:extLst>
            </p:cNvPr>
            <p:cNvSpPr txBox="1"/>
            <p:nvPr/>
          </p:nvSpPr>
          <p:spPr>
            <a:xfrm>
              <a:off x="2094902" y="3448180"/>
              <a:ext cx="1888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image_folder</a:t>
              </a:r>
              <a:endParaRPr kumimoji="1" lang="ja-JP" altLang="en-US" sz="2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DD53387E-3357-4A64-F767-375C525CF5A9}"/>
                </a:ext>
              </a:extLst>
            </p:cNvPr>
            <p:cNvSpPr txBox="1"/>
            <p:nvPr/>
          </p:nvSpPr>
          <p:spPr>
            <a:xfrm>
              <a:off x="2786807" y="3981232"/>
              <a:ext cx="7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train</a:t>
              </a:r>
              <a:endParaRPr kumimoji="1" lang="ja-JP" altLang="en-US" sz="2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C5B2C37-70EA-84E8-9AAC-8CBB70A21F2C}"/>
                </a:ext>
              </a:extLst>
            </p:cNvPr>
            <p:cNvSpPr txBox="1"/>
            <p:nvPr/>
          </p:nvSpPr>
          <p:spPr>
            <a:xfrm>
              <a:off x="2785596" y="5800444"/>
              <a:ext cx="694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test</a:t>
              </a:r>
              <a:endParaRPr kumimoji="1" lang="ja-JP" altLang="en-US" sz="2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</a:endParaRPr>
            </a:p>
          </p:txBody>
        </p:sp>
        <p:pic>
          <p:nvPicPr>
            <p:cNvPr id="27" name="グラフィックス 26" descr="フォルダー 枠線">
              <a:extLst>
                <a:ext uri="{FF2B5EF4-FFF2-40B4-BE49-F238E27FC236}">
                  <a16:creationId xmlns:a16="http://schemas.microsoft.com/office/drawing/2014/main" id="{947C6093-7B57-78E5-F4F0-54C1CFE5C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8376" y="3343451"/>
              <a:ext cx="554618" cy="554618"/>
            </a:xfrm>
            <a:prstGeom prst="rect">
              <a:avLst/>
            </a:prstGeom>
          </p:spPr>
        </p:pic>
        <p:pic>
          <p:nvPicPr>
            <p:cNvPr id="28" name="グラフィックス 27" descr="フォルダー 枠線">
              <a:extLst>
                <a:ext uri="{FF2B5EF4-FFF2-40B4-BE49-F238E27FC236}">
                  <a16:creationId xmlns:a16="http://schemas.microsoft.com/office/drawing/2014/main" id="{A57223C1-8433-9E8F-F399-CE70D4C6E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9557" y="3883310"/>
              <a:ext cx="554618" cy="554618"/>
            </a:xfrm>
            <a:prstGeom prst="rect">
              <a:avLst/>
            </a:prstGeom>
          </p:spPr>
        </p:pic>
        <p:pic>
          <p:nvPicPr>
            <p:cNvPr id="29" name="グラフィックス 28" descr="フォルダー 枠線">
              <a:extLst>
                <a:ext uri="{FF2B5EF4-FFF2-40B4-BE49-F238E27FC236}">
                  <a16:creationId xmlns:a16="http://schemas.microsoft.com/office/drawing/2014/main" id="{8AB37B3B-7807-140A-4E7E-38C253FB5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8346" y="5673989"/>
              <a:ext cx="554618" cy="554618"/>
            </a:xfrm>
            <a:prstGeom prst="rect">
              <a:avLst/>
            </a:prstGeom>
          </p:spPr>
        </p:pic>
        <p:pic>
          <p:nvPicPr>
            <p:cNvPr id="30" name="グラフィックス 29" descr="フォルダー 枠線">
              <a:extLst>
                <a:ext uri="{FF2B5EF4-FFF2-40B4-BE49-F238E27FC236}">
                  <a16:creationId xmlns:a16="http://schemas.microsoft.com/office/drawing/2014/main" id="{5CFDB2F3-3DD4-15D6-CCF2-58A59B9B7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97922" y="4377630"/>
              <a:ext cx="554618" cy="554618"/>
            </a:xfrm>
            <a:prstGeom prst="rect">
              <a:avLst/>
            </a:prstGeom>
          </p:spPr>
        </p:pic>
        <p:pic>
          <p:nvPicPr>
            <p:cNvPr id="31" name="グラフィックス 30" descr="フォルダー 枠線">
              <a:extLst>
                <a:ext uri="{FF2B5EF4-FFF2-40B4-BE49-F238E27FC236}">
                  <a16:creationId xmlns:a16="http://schemas.microsoft.com/office/drawing/2014/main" id="{EB34E85D-8C13-E032-EF4B-0BAFE3DB5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10750" y="4917677"/>
              <a:ext cx="554618" cy="554618"/>
            </a:xfrm>
            <a:prstGeom prst="rect">
              <a:avLst/>
            </a:prstGeom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2A7DDA3-DBB5-F647-483F-C63499530B9A}"/>
                </a:ext>
              </a:extLst>
            </p:cNvPr>
            <p:cNvSpPr txBox="1"/>
            <p:nvPr/>
          </p:nvSpPr>
          <p:spPr>
            <a:xfrm>
              <a:off x="3543592" y="4496158"/>
              <a:ext cx="1402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b="1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カテゴリ</a:t>
              </a:r>
              <a:r>
                <a:rPr lang="en-US" altLang="ja-JP" sz="20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1</a:t>
              </a:r>
              <a:endParaRPr kumimoji="1" lang="ja-JP" altLang="en-US" sz="2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FCC41609-0298-4660-D1D2-C64544FC5FE9}"/>
                </a:ext>
              </a:extLst>
            </p:cNvPr>
            <p:cNvSpPr txBox="1"/>
            <p:nvPr/>
          </p:nvSpPr>
          <p:spPr>
            <a:xfrm>
              <a:off x="3565368" y="5062085"/>
              <a:ext cx="1402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b="1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カテゴリ</a:t>
              </a:r>
              <a:r>
                <a:rPr lang="en-US" altLang="ja-JP" sz="20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2</a:t>
              </a:r>
              <a:endParaRPr kumimoji="1" lang="ja-JP" altLang="en-US" sz="20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</a:endParaRPr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59EF8A31-E0C8-FED4-D4CC-B951C9D33556}"/>
                </a:ext>
              </a:extLst>
            </p:cNvPr>
            <p:cNvGrpSpPr/>
            <p:nvPr/>
          </p:nvGrpSpPr>
          <p:grpSpPr>
            <a:xfrm>
              <a:off x="1312091" y="2355271"/>
              <a:ext cx="336285" cy="1126336"/>
              <a:chOff x="1312091" y="2512434"/>
              <a:chExt cx="336285" cy="1126336"/>
            </a:xfrm>
          </p:grpSpPr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19B45A58-580B-EB7A-E2D4-52C17E57E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091" y="2512434"/>
                <a:ext cx="0" cy="112633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6F580B16-1E1B-BF79-4BB3-18179E17872D}"/>
                  </a:ext>
                </a:extLst>
              </p:cNvPr>
              <p:cNvCxnSpPr>
                <a:cxnSpLocks/>
                <a:endCxn id="27" idx="1"/>
              </p:cNvCxnSpPr>
              <p:nvPr/>
            </p:nvCxnSpPr>
            <p:spPr>
              <a:xfrm>
                <a:off x="1312091" y="3620760"/>
                <a:ext cx="336285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5A24AD92-5C5E-5F3E-2138-0149E87A5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091" y="3197126"/>
                <a:ext cx="336285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B5F4F90A-2463-1CA5-8E29-40475EA08E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091" y="2712489"/>
                <a:ext cx="336285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A1F86C9B-3113-3694-01C4-959B16EFCAAC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2596866" y="4437928"/>
              <a:ext cx="0" cy="78484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1098F634-B0EB-B27E-56F7-62D6C3D24C63}"/>
                </a:ext>
              </a:extLst>
            </p:cNvPr>
            <p:cNvCxnSpPr>
              <a:cxnSpLocks/>
            </p:cNvCxnSpPr>
            <p:nvPr/>
          </p:nvCxnSpPr>
          <p:spPr>
            <a:xfrm>
              <a:off x="2596866" y="5222775"/>
              <a:ext cx="33628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4185A046-AC31-4F92-4C2A-2D013791B140}"/>
                </a:ext>
              </a:extLst>
            </p:cNvPr>
            <p:cNvCxnSpPr>
              <a:cxnSpLocks/>
            </p:cNvCxnSpPr>
            <p:nvPr/>
          </p:nvCxnSpPr>
          <p:spPr>
            <a:xfrm>
              <a:off x="2596866" y="4641978"/>
              <a:ext cx="33628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6D06FE08-269C-5C68-77CB-5D2E83015591}"/>
                </a:ext>
              </a:extLst>
            </p:cNvPr>
            <p:cNvGrpSpPr/>
            <p:nvPr/>
          </p:nvGrpSpPr>
          <p:grpSpPr>
            <a:xfrm>
              <a:off x="1925685" y="3898069"/>
              <a:ext cx="393872" cy="2053229"/>
              <a:chOff x="1925685" y="3898069"/>
              <a:chExt cx="393872" cy="2053229"/>
            </a:xfrm>
          </p:grpSpPr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6427719C-0530-50BA-E1E3-1ABF18DF5CF1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1925685" y="4160619"/>
                <a:ext cx="393872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58A9C638-AD7B-4BD6-69B0-6F771E19D4EB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>
                <a:off x="1925685" y="3898069"/>
                <a:ext cx="0" cy="205322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6B6E52F3-428C-E7C5-F133-729AE5C4729C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1925685" y="5951298"/>
              <a:ext cx="39266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52E62BD0-5490-A94A-05FA-6F778DF2F62D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2595655" y="6228607"/>
              <a:ext cx="1211" cy="4512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CDCB40F-9CCE-EDCE-E5D8-5A9514A7C54D}"/>
              </a:ext>
            </a:extLst>
          </p:cNvPr>
          <p:cNvSpPr txBox="1"/>
          <p:nvPr/>
        </p:nvSpPr>
        <p:spPr>
          <a:xfrm>
            <a:off x="6227506" y="273420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画像はカテゴリ別に保存</a:t>
            </a:r>
          </a:p>
        </p:txBody>
      </p:sp>
      <p:pic>
        <p:nvPicPr>
          <p:cNvPr id="79" name="グラフィックス 78" descr="画像 単色塗りつぶし">
            <a:extLst>
              <a:ext uri="{FF2B5EF4-FFF2-40B4-BE49-F238E27FC236}">
                <a16:creationId xmlns:a16="http://schemas.microsoft.com/office/drawing/2014/main" id="{41DBE38D-A59D-0B8A-BC03-1625115811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3514" y="3048655"/>
            <a:ext cx="1369950" cy="1369950"/>
          </a:xfrm>
          <a:prstGeom prst="rect">
            <a:avLst/>
          </a:prstGeom>
        </p:spPr>
      </p:pic>
      <p:pic>
        <p:nvPicPr>
          <p:cNvPr id="81" name="グラフィックス 80" descr="矢印: 反時計回りの曲線 枠線">
            <a:extLst>
              <a:ext uri="{FF2B5EF4-FFF2-40B4-BE49-F238E27FC236}">
                <a16:creationId xmlns:a16="http://schemas.microsoft.com/office/drawing/2014/main" id="{EAD90FD2-A773-35EC-6666-49D2888648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4944272" y="3674579"/>
            <a:ext cx="1147466" cy="11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8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F288E0-8D12-86B8-1F5F-CD25A262398D}"/>
              </a:ext>
            </a:extLst>
          </p:cNvPr>
          <p:cNvSpPr txBox="1"/>
          <p:nvPr/>
        </p:nvSpPr>
        <p:spPr>
          <a:xfrm>
            <a:off x="0" y="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データセット作成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03E17FB-9345-8D9C-312C-DCFE53D68C5B}"/>
              </a:ext>
            </a:extLst>
          </p:cNvPr>
          <p:cNvSpPr txBox="1"/>
          <p:nvPr/>
        </p:nvSpPr>
        <p:spPr>
          <a:xfrm>
            <a:off x="143088" y="767057"/>
            <a:ext cx="11905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step1</a:t>
            </a:r>
            <a:r>
              <a:rPr lang="en-US" altLang="ja-JP" sz="2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. tfds new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コマンドでデータセットを標準化するための</a:t>
            </a:r>
            <a:r>
              <a:rPr lang="en-US" altLang="ja-JP" sz="28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”</a:t>
            </a:r>
            <a:r>
              <a:rPr lang="ja-JP" altLang="en-US" sz="28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箱</a:t>
            </a:r>
            <a:r>
              <a:rPr lang="en-US" altLang="ja-JP" sz="28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”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を作る</a:t>
            </a:r>
            <a:endParaRPr lang="en-US" altLang="ja-JP" sz="2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9E3BF2-A957-55D3-8B1B-8A7B1584C63A}"/>
              </a:ext>
            </a:extLst>
          </p:cNvPr>
          <p:cNvSpPr txBox="1"/>
          <p:nvPr/>
        </p:nvSpPr>
        <p:spPr>
          <a:xfrm>
            <a:off x="986776" y="1339456"/>
            <a:ext cx="4422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terminal</a:t>
            </a:r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上で以下を実行</a:t>
            </a:r>
            <a:endParaRPr lang="en-US" altLang="ja-JP" sz="24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AA2407-D5C4-3EC8-FD4A-8727ABF6A610}"/>
              </a:ext>
            </a:extLst>
          </p:cNvPr>
          <p:cNvSpPr txBox="1"/>
          <p:nvPr/>
        </p:nvSpPr>
        <p:spPr>
          <a:xfrm>
            <a:off x="1820184" y="1859340"/>
            <a:ext cx="4685898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$ cd ~/</a:t>
            </a:r>
          </a:p>
          <a:p>
            <a:r>
              <a:rPr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$ mkdir database/</a:t>
            </a:r>
          </a:p>
          <a:p>
            <a:r>
              <a:rPr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$ cd database</a:t>
            </a:r>
          </a:p>
          <a:p>
            <a:r>
              <a:rPr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$ tfds new </a:t>
            </a:r>
            <a:r>
              <a:rPr lang="en-US" altLang="ja-JP" sz="2400" dirty="0" err="1">
                <a:solidFill>
                  <a:srgbClr val="DB627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sndl_size_discrim</a:t>
            </a:r>
            <a:endParaRPr lang="en-US" altLang="ja-JP" sz="2400" dirty="0">
              <a:solidFill>
                <a:srgbClr val="DB6272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B02413-3273-875E-695A-68C7A059B4F3}"/>
              </a:ext>
            </a:extLst>
          </p:cNvPr>
          <p:cNvSpPr txBox="1"/>
          <p:nvPr/>
        </p:nvSpPr>
        <p:spPr>
          <a:xfrm>
            <a:off x="1309445" y="414749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データセット名を入れる</a:t>
            </a:r>
            <a:endParaRPr kumimoji="1" lang="ja-JP" altLang="en-US" sz="24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E4CE24-5418-A855-F3A3-447E07626DBC}"/>
              </a:ext>
            </a:extLst>
          </p:cNvPr>
          <p:cNvSpPr txBox="1"/>
          <p:nvPr/>
        </p:nvSpPr>
        <p:spPr>
          <a:xfrm>
            <a:off x="1542865" y="4633824"/>
            <a:ext cx="96808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※</a:t>
            </a:r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命名規則</a:t>
            </a:r>
            <a:endParaRPr lang="en-US" altLang="ja-JP" sz="24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頭に</a:t>
            </a:r>
            <a:r>
              <a:rPr kumimoji="1"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sndl (</a:t>
            </a:r>
            <a:r>
              <a:rPr kumimoji="1" lang="en-US" altLang="ja-JP" sz="2400" dirty="0">
                <a:solidFill>
                  <a:schemeClr val="accent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S</a:t>
            </a:r>
            <a:r>
              <a:rPr kumimoji="1"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</a:t>
            </a:r>
            <a:r>
              <a:rPr kumimoji="1" lang="en-US" altLang="ja-JP" sz="2400" dirty="0">
                <a:solidFill>
                  <a:schemeClr val="accent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N</a:t>
            </a:r>
            <a:r>
              <a:rPr kumimoji="1"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</a:t>
            </a:r>
            <a:r>
              <a:rPr kumimoji="1" lang="en-US" altLang="ja-JP" sz="2400" dirty="0">
                <a:solidFill>
                  <a:schemeClr val="accent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D</a:t>
            </a:r>
            <a:r>
              <a:rPr kumimoji="1"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</a:t>
            </a:r>
            <a:r>
              <a:rPr kumimoji="1" lang="en-US" altLang="ja-JP" sz="2400" dirty="0">
                <a:solidFill>
                  <a:schemeClr val="accent2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L</a:t>
            </a:r>
            <a:r>
              <a:rPr kumimoji="1"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ab) </a:t>
            </a:r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をつける</a:t>
            </a:r>
            <a:endParaRPr lang="en-US" altLang="ja-JP" sz="24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後ろはタスク名がわかる名前</a:t>
            </a:r>
            <a:endParaRPr lang="en-US" altLang="ja-JP" sz="24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	(Size Discrimination : </a:t>
            </a:r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大きさ弁別</a:t>
            </a:r>
            <a:r>
              <a:rPr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b="1">
                <a:solidFill>
                  <a:srgbClr val="DB6272"/>
                </a:solidFill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全て小文字にする</a:t>
            </a:r>
            <a:r>
              <a:rPr lang="en-US" altLang="ja-JP" sz="2400" b="1" dirty="0">
                <a:solidFill>
                  <a:srgbClr val="DB6272"/>
                </a:solidFill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 </a:t>
            </a:r>
            <a:r>
              <a:rPr lang="ja-JP" altLang="en-US" sz="2400" b="1">
                <a:solidFill>
                  <a:srgbClr val="DB6272"/>
                </a:solidFill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←</a:t>
            </a:r>
            <a:r>
              <a:rPr lang="en-US" altLang="ja-JP" sz="2400" b="1" dirty="0">
                <a:solidFill>
                  <a:srgbClr val="DB6272"/>
                </a:solidFill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 </a:t>
            </a:r>
            <a:r>
              <a:rPr lang="ja-JP" altLang="en-US" sz="2400" b="1">
                <a:solidFill>
                  <a:srgbClr val="DB6272"/>
                </a:solidFill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大文字だとデータセットが認識されない</a:t>
            </a:r>
            <a:endParaRPr lang="en-US" altLang="ja-JP" sz="2400" b="1" dirty="0">
              <a:solidFill>
                <a:srgbClr val="DB6272"/>
              </a:solidFill>
              <a:latin typeface="Hiragino Kaku Gothic ProN W6" panose="020B0300000000000000" pitchFamily="34" charset="-128"/>
              <a:ea typeface="Hiragino Kaku Gothic ProN W6" panose="020B0300000000000000" pitchFamily="34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73F745C-A918-50C5-D069-511EBE090718}"/>
              </a:ext>
            </a:extLst>
          </p:cNvPr>
          <p:cNvCxnSpPr>
            <a:cxnSpLocks/>
          </p:cNvCxnSpPr>
          <p:nvPr/>
        </p:nvCxnSpPr>
        <p:spPr>
          <a:xfrm flipV="1">
            <a:off x="4163337" y="3447738"/>
            <a:ext cx="781858" cy="675085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09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DB77F4C-A01A-055F-15B5-599B61113F1F}"/>
              </a:ext>
            </a:extLst>
          </p:cNvPr>
          <p:cNvSpPr txBox="1"/>
          <p:nvPr/>
        </p:nvSpPr>
        <p:spPr>
          <a:xfrm>
            <a:off x="0" y="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データセット作成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3778CF-46C0-F2AA-1B8E-16451881157D}"/>
              </a:ext>
            </a:extLst>
          </p:cNvPr>
          <p:cNvSpPr txBox="1"/>
          <p:nvPr/>
        </p:nvSpPr>
        <p:spPr>
          <a:xfrm>
            <a:off x="143088" y="834292"/>
            <a:ext cx="1226008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step2. create_dataset_tutorial.ipynb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を</a:t>
            </a:r>
            <a:r>
              <a:rPr lang="en-US" altLang="ja-JP" sz="2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Github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からダウンロードする</a:t>
            </a:r>
            <a:endParaRPr lang="en-US" altLang="ja-JP" sz="2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	</a:t>
            </a:r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→ ダウンロードしたファイルは</a:t>
            </a:r>
            <a:r>
              <a:rPr lang="en-US" altLang="ja-JP" sz="2400" b="0" dirty="0">
                <a:effectLst/>
                <a:latin typeface="Menlo" panose="020B0609030804020204" pitchFamily="49" charset="0"/>
              </a:rPr>
              <a:t>sndl_size_discrim</a:t>
            </a:r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以下に保存</a:t>
            </a:r>
            <a:endParaRPr lang="en-US" altLang="ja-JP" sz="24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3CD0FA-520D-EAD1-164D-10040173A785}"/>
              </a:ext>
            </a:extLst>
          </p:cNvPr>
          <p:cNvSpPr txBox="1"/>
          <p:nvPr/>
        </p:nvSpPr>
        <p:spPr>
          <a:xfrm>
            <a:off x="143088" y="2209099"/>
            <a:ext cx="5099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step3. 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ファイル保存先を設定</a:t>
            </a:r>
            <a:endParaRPr lang="en-US" altLang="ja-JP" sz="2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8A2D4749-B94C-E6EE-D11D-1887DECE2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89" y="2866833"/>
            <a:ext cx="10384554" cy="336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8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3BF8EF-7719-BF96-CDB6-35EBE2777438}"/>
              </a:ext>
            </a:extLst>
          </p:cNvPr>
          <p:cNvSpPr txBox="1"/>
          <p:nvPr/>
        </p:nvSpPr>
        <p:spPr>
          <a:xfrm>
            <a:off x="143088" y="840474"/>
            <a:ext cx="5817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step4. 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生成する画像の変数を設定</a:t>
            </a:r>
            <a:endParaRPr lang="en-US" altLang="ja-JP" sz="2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88C34A6-B295-D15B-C7DE-8630E5ED91D3}"/>
              </a:ext>
            </a:extLst>
          </p:cNvPr>
          <p:cNvSpPr txBox="1"/>
          <p:nvPr/>
        </p:nvSpPr>
        <p:spPr>
          <a:xfrm>
            <a:off x="0" y="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データセット作成</a:t>
            </a:r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CBAF3929-ED85-D3AD-CE08-6955F1499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79"/>
          <a:stretch/>
        </p:blipFill>
        <p:spPr>
          <a:xfrm>
            <a:off x="1492623" y="1557837"/>
            <a:ext cx="10119071" cy="47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0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BD0A93-B550-3B00-E301-F81E837B7E8F}"/>
              </a:ext>
            </a:extLst>
          </p:cNvPr>
          <p:cNvSpPr txBox="1"/>
          <p:nvPr/>
        </p:nvSpPr>
        <p:spPr>
          <a:xfrm>
            <a:off x="0" y="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データセット作成</a:t>
            </a:r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C23D0AB7-6EEF-74C9-21B3-E077EC091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81"/>
          <a:stretch/>
        </p:blipFill>
        <p:spPr>
          <a:xfrm>
            <a:off x="1538940" y="1557837"/>
            <a:ext cx="8575397" cy="496398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EC1F46-055E-A7E0-F564-282CCE615F1F}"/>
              </a:ext>
            </a:extLst>
          </p:cNvPr>
          <p:cNvSpPr txBox="1"/>
          <p:nvPr/>
        </p:nvSpPr>
        <p:spPr>
          <a:xfrm>
            <a:off x="143088" y="840474"/>
            <a:ext cx="8690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step5. 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生成した画像を格納するディレクトリを作成</a:t>
            </a:r>
            <a:endParaRPr lang="en-US" altLang="ja-JP" sz="2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208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4EB577-AC1B-081A-BC2D-18CA2AD2CEBA}"/>
              </a:ext>
            </a:extLst>
          </p:cNvPr>
          <p:cNvSpPr txBox="1"/>
          <p:nvPr/>
        </p:nvSpPr>
        <p:spPr>
          <a:xfrm>
            <a:off x="0" y="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データセット作成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65EFE3-4D2A-DCC5-3BED-7646D1B408D1}"/>
              </a:ext>
            </a:extLst>
          </p:cNvPr>
          <p:cNvSpPr txBox="1"/>
          <p:nvPr/>
        </p:nvSpPr>
        <p:spPr>
          <a:xfrm>
            <a:off x="143088" y="840474"/>
            <a:ext cx="6176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step5. 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コードを実行して画像を生成</a:t>
            </a:r>
            <a:endParaRPr lang="en-US" altLang="ja-JP" sz="2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F214E3-2957-8775-A5B1-704883D5B76E}"/>
              </a:ext>
            </a:extLst>
          </p:cNvPr>
          <p:cNvSpPr txBox="1"/>
          <p:nvPr/>
        </p:nvSpPr>
        <p:spPr>
          <a:xfrm>
            <a:off x="143088" y="1822109"/>
            <a:ext cx="630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step6. </a:t>
            </a:r>
            <a:r>
              <a:rPr lang="ja-JP" altLang="en-US" sz="28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ラベルを</a:t>
            </a:r>
            <a:r>
              <a:rPr lang="en-US" altLang="ja-JP" sz="28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csv</a:t>
            </a:r>
            <a:r>
              <a:rPr lang="ja-JP" altLang="en-US" sz="28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ファイルで保存</a:t>
            </a:r>
            <a:endParaRPr lang="en-US" altLang="ja-JP" sz="2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2AF61088-B4E6-02B8-1A72-231B67BE1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48" y="2715646"/>
            <a:ext cx="10936861" cy="25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9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F288E0-8D12-86B8-1F5F-CD25A262398D}"/>
              </a:ext>
            </a:extLst>
          </p:cNvPr>
          <p:cNvSpPr txBox="1"/>
          <p:nvPr/>
        </p:nvSpPr>
        <p:spPr>
          <a:xfrm>
            <a:off x="0" y="0"/>
            <a:ext cx="751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TFDS</a:t>
            </a:r>
            <a:r>
              <a:rPr kumimoji="1" lang="ja-JP" altLang="en-US" sz="36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でデータセット形式を標準化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ED452B-92A4-9784-25DE-1DB21B0EA91B}"/>
              </a:ext>
            </a:extLst>
          </p:cNvPr>
          <p:cNvSpPr txBox="1"/>
          <p:nvPr/>
        </p:nvSpPr>
        <p:spPr>
          <a:xfrm>
            <a:off x="1376343" y="2010903"/>
            <a:ext cx="358463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$ cd </a:t>
            </a:r>
            <a:r>
              <a:rPr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sndl_size_discrim</a:t>
            </a:r>
          </a:p>
          <a:p>
            <a:r>
              <a:rPr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$ ls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DB0B40-1DA1-36A2-D6DB-7690D383B0AA}"/>
              </a:ext>
            </a:extLst>
          </p:cNvPr>
          <p:cNvSpPr txBox="1"/>
          <p:nvPr/>
        </p:nvSpPr>
        <p:spPr>
          <a:xfrm>
            <a:off x="143088" y="767056"/>
            <a:ext cx="11582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step1</a:t>
            </a:r>
            <a:r>
              <a:rPr lang="en-US" altLang="ja-JP" sz="2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. </a:t>
            </a:r>
            <a:r>
              <a:rPr lang="en-US" altLang="ja-JP" sz="28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&lt;dataset-name&gt;_dataset_builder.py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の内容を自分のタス</a:t>
            </a:r>
            <a:r>
              <a:rPr lang="en-US" altLang="ja-JP" sz="2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	</a:t>
            </a:r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クに合うように変更</a:t>
            </a:r>
            <a:endParaRPr lang="en-US" altLang="ja-JP" sz="2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32E381-13FF-F9B0-C8E7-1D3604B67649}"/>
              </a:ext>
            </a:extLst>
          </p:cNvPr>
          <p:cNvSpPr txBox="1"/>
          <p:nvPr/>
        </p:nvSpPr>
        <p:spPr>
          <a:xfrm>
            <a:off x="1557236" y="3709863"/>
            <a:ext cx="1172997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/>
              <a:t>__init__.py</a:t>
            </a:r>
          </a:p>
          <a:p>
            <a:r>
              <a:rPr lang="en-US" altLang="ja-JP" sz="2000" b="1" dirty="0" err="1">
                <a:solidFill>
                  <a:srgbClr val="DB6272"/>
                </a:solidFill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sndl_size_discrim_dataset_builder.py</a:t>
            </a:r>
            <a:r>
              <a:rPr lang="en-US" altLang="ja-JP" sz="2000" b="1" dirty="0">
                <a:solidFill>
                  <a:srgbClr val="DB6272"/>
                </a:solidFill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 </a:t>
            </a:r>
            <a:r>
              <a:rPr lang="en-US" altLang="ja-JP" sz="2000" dirty="0"/>
              <a:t>	# Dataset definition</a:t>
            </a:r>
          </a:p>
          <a:p>
            <a:r>
              <a:rPr lang="en-US" altLang="ja-JP" sz="2000" dirty="0" err="1"/>
              <a:t>sndl_size_discrim_dataset_builder_test.py</a:t>
            </a:r>
            <a:r>
              <a:rPr lang="en-US" altLang="ja-JP" sz="2000" dirty="0"/>
              <a:t> 	# (optional) Test</a:t>
            </a:r>
          </a:p>
          <a:p>
            <a:r>
              <a:rPr lang="en-US" altLang="ja-JP" sz="2000" dirty="0"/>
              <a:t>dummy_data/ 			# (optional) Fake data (used for testing)</a:t>
            </a:r>
          </a:p>
          <a:p>
            <a:r>
              <a:rPr lang="en-US" altLang="ja-JP" sz="2000" dirty="0"/>
              <a:t>checksum.tsv 			# (optional) URL checksums (see `checksums` section).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DE757B0-EF19-3FF8-A2C2-1A3A8A8369F7}"/>
              </a:ext>
            </a:extLst>
          </p:cNvPr>
          <p:cNvCxnSpPr>
            <a:cxnSpLocks/>
          </p:cNvCxnSpPr>
          <p:nvPr/>
        </p:nvCxnSpPr>
        <p:spPr>
          <a:xfrm flipH="1">
            <a:off x="6400800" y="3148137"/>
            <a:ext cx="1021425" cy="86796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EF6B14-FEC6-AFDF-9944-DB4D0D022A1E}"/>
              </a:ext>
            </a:extLst>
          </p:cNvPr>
          <p:cNvSpPr txBox="1"/>
          <p:nvPr/>
        </p:nvSpPr>
        <p:spPr>
          <a:xfrm>
            <a:off x="7124221" y="2644170"/>
            <a:ext cx="292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この中身を変更</a:t>
            </a:r>
            <a:endParaRPr lang="en-US" altLang="ja-JP" sz="2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524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5369</TotalTime>
  <Words>1206</Words>
  <Application>Microsoft Macintosh PowerPoint</Application>
  <PresentationFormat>ワイド画面</PresentationFormat>
  <Paragraphs>141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Hiragino Kaku Gothic ProN W3</vt:lpstr>
      <vt:lpstr>Hiragino Kaku Gothic ProN W6</vt:lpstr>
      <vt:lpstr>游ゴシック</vt:lpstr>
      <vt:lpstr>游ゴシック Light</vt:lpstr>
      <vt:lpstr>Arial</vt:lpstr>
      <vt:lpstr>Menlo</vt:lpstr>
      <vt:lpstr>Office テーマ</vt:lpstr>
      <vt:lpstr>自作のデータセットでDCNNをファインチューニングする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1610.yonekawa@gmail.com</dc:creator>
  <cp:lastModifiedBy>1610.yonekawa@gmail.com</cp:lastModifiedBy>
  <cp:revision>255</cp:revision>
  <dcterms:created xsi:type="dcterms:W3CDTF">2023-10-31T15:08:42Z</dcterms:created>
  <dcterms:modified xsi:type="dcterms:W3CDTF">2023-11-24T15:36:25Z</dcterms:modified>
</cp:coreProperties>
</file>