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82" r:id="rId5"/>
    <p:sldId id="259" r:id="rId6"/>
    <p:sldId id="279" r:id="rId7"/>
    <p:sldId id="278" r:id="rId8"/>
    <p:sldId id="274" r:id="rId9"/>
    <p:sldId id="263" r:id="rId10"/>
    <p:sldId id="281" r:id="rId11"/>
    <p:sldId id="264" r:id="rId12"/>
    <p:sldId id="276" r:id="rId13"/>
    <p:sldId id="270" r:id="rId14"/>
    <p:sldId id="277" r:id="rId15"/>
    <p:sldId id="272" r:id="rId16"/>
    <p:sldId id="273" r:id="rId17"/>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69732" autoAdjust="0"/>
  </p:normalViewPr>
  <p:slideViewPr>
    <p:cSldViewPr snapToGrid="0">
      <p:cViewPr varScale="1">
        <p:scale>
          <a:sx n="77" d="100"/>
          <a:sy n="77" d="100"/>
        </p:scale>
        <p:origin x="19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FB5BAC-DACF-4C80-8D32-B84B3A9E60E9}" type="datetimeFigureOut">
              <a:rPr lang="en-DE" smtClean="0"/>
              <a:t>07/09/2025</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BC2085-0002-4FE9-900A-A3D9A99E75A1}" type="slidenum">
              <a:rPr lang="en-DE" smtClean="0"/>
              <a:t>‹#›</a:t>
            </a:fld>
            <a:endParaRPr lang="en-DE"/>
          </a:p>
        </p:txBody>
      </p:sp>
    </p:spTree>
    <p:extLst>
      <p:ext uri="{BB962C8B-B14F-4D97-AF65-F5344CB8AC3E}">
        <p14:creationId xmlns:p14="http://schemas.microsoft.com/office/powerpoint/2010/main" val="204843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D7BC2085-0002-4FE9-900A-A3D9A99E75A1}" type="slidenum">
              <a:rPr lang="en-DE" smtClean="0"/>
              <a:t>1</a:t>
            </a:fld>
            <a:endParaRPr lang="en-DE"/>
          </a:p>
        </p:txBody>
      </p:sp>
    </p:spTree>
    <p:extLst>
      <p:ext uri="{BB962C8B-B14F-4D97-AF65-F5344CB8AC3E}">
        <p14:creationId xmlns:p14="http://schemas.microsoft.com/office/powerpoint/2010/main" val="4043279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A6074A-47A3-B7F1-1E0E-4A994B5D70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09AD08-A39E-7B90-0CB7-3E620922AC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DF5D4C-477D-066F-0334-75802B3AFF8C}"/>
              </a:ext>
            </a:extLst>
          </p:cNvPr>
          <p:cNvSpPr>
            <a:spLocks noGrp="1"/>
          </p:cNvSpPr>
          <p:nvPr>
            <p:ph type="body" idx="1"/>
          </p:nvPr>
        </p:nvSpPr>
        <p:spPr/>
        <p:txBody>
          <a:bodyPr/>
          <a:lstStyle/>
          <a:p>
            <a:endParaRPr lang="en-DE" dirty="0"/>
          </a:p>
        </p:txBody>
      </p:sp>
      <p:sp>
        <p:nvSpPr>
          <p:cNvPr id="4" name="Slide Number Placeholder 3">
            <a:extLst>
              <a:ext uri="{FF2B5EF4-FFF2-40B4-BE49-F238E27FC236}">
                <a16:creationId xmlns:a16="http://schemas.microsoft.com/office/drawing/2014/main" id="{C7F2154E-1DB9-AEC5-3B5B-DADACCFC28FA}"/>
              </a:ext>
            </a:extLst>
          </p:cNvPr>
          <p:cNvSpPr>
            <a:spLocks noGrp="1"/>
          </p:cNvSpPr>
          <p:nvPr>
            <p:ph type="sldNum" sz="quarter" idx="5"/>
          </p:nvPr>
        </p:nvSpPr>
        <p:spPr/>
        <p:txBody>
          <a:bodyPr/>
          <a:lstStyle/>
          <a:p>
            <a:fld id="{D7BC2085-0002-4FE9-900A-A3D9A99E75A1}" type="slidenum">
              <a:rPr lang="en-DE" smtClean="0"/>
              <a:t>10</a:t>
            </a:fld>
            <a:endParaRPr lang="en-DE"/>
          </a:p>
        </p:txBody>
      </p:sp>
    </p:spTree>
    <p:extLst>
      <p:ext uri="{BB962C8B-B14F-4D97-AF65-F5344CB8AC3E}">
        <p14:creationId xmlns:p14="http://schemas.microsoft.com/office/powerpoint/2010/main" val="1436217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D7BC2085-0002-4FE9-900A-A3D9A99E75A1}" type="slidenum">
              <a:rPr lang="en-DE" smtClean="0"/>
              <a:t>11</a:t>
            </a:fld>
            <a:endParaRPr lang="en-DE"/>
          </a:p>
        </p:txBody>
      </p:sp>
    </p:spTree>
    <p:extLst>
      <p:ext uri="{BB962C8B-B14F-4D97-AF65-F5344CB8AC3E}">
        <p14:creationId xmlns:p14="http://schemas.microsoft.com/office/powerpoint/2010/main" val="420400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D2BFCD-AC04-18E8-B91C-3B7ED6147C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221BAC-F11B-4D42-2E90-1B18CDD4CC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321234-3A9D-361C-4276-019BEBAAE108}"/>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While our system is functional, there’s room for improvement, especially in 3D mesh fidelity and viewer robustness. We plan to enhance mesh quality, offer direct downloads, integrate LoRA adapters into the base model for faster inference, and deploy Flask with a production server for reliability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While the system works end-to-end, mesh detail and viewer robustness can be improved. We plan to refine preprocessing, enable direct .</a:t>
            </a:r>
            <a:r>
              <a:rPr lang="en-US" sz="1200" b="0" i="0" kern="1200" dirty="0" err="1">
                <a:solidFill>
                  <a:schemeClr val="tx1"/>
                </a:solidFill>
                <a:effectLst/>
                <a:latin typeface="+mn-lt"/>
                <a:ea typeface="+mn-ea"/>
                <a:cs typeface="+mn-cs"/>
              </a:rPr>
              <a:t>glb</a:t>
            </a:r>
            <a:r>
              <a:rPr lang="en-US" sz="1200" b="0" i="0" kern="1200" dirty="0">
                <a:solidFill>
                  <a:schemeClr val="tx1"/>
                </a:solidFill>
                <a:effectLst/>
                <a:latin typeface="+mn-lt"/>
                <a:ea typeface="+mn-ea"/>
                <a:cs typeface="+mn-cs"/>
              </a:rPr>
              <a:t> downloads, and move to a production-ready Flask server for scalability.</a:t>
            </a:r>
            <a:endParaRPr lang="en-DE" dirty="0"/>
          </a:p>
        </p:txBody>
      </p:sp>
      <p:sp>
        <p:nvSpPr>
          <p:cNvPr id="4" name="Slide Number Placeholder 3">
            <a:extLst>
              <a:ext uri="{FF2B5EF4-FFF2-40B4-BE49-F238E27FC236}">
                <a16:creationId xmlns:a16="http://schemas.microsoft.com/office/drawing/2014/main" id="{F2A18450-8968-C735-3132-DF5BD8FD9B94}"/>
              </a:ext>
            </a:extLst>
          </p:cNvPr>
          <p:cNvSpPr>
            <a:spLocks noGrp="1"/>
          </p:cNvSpPr>
          <p:nvPr>
            <p:ph type="sldNum" sz="quarter" idx="5"/>
          </p:nvPr>
        </p:nvSpPr>
        <p:spPr/>
        <p:txBody>
          <a:bodyPr/>
          <a:lstStyle/>
          <a:p>
            <a:fld id="{D7BC2085-0002-4FE9-900A-A3D9A99E75A1}" type="slidenum">
              <a:rPr lang="en-DE" smtClean="0"/>
              <a:t>12</a:t>
            </a:fld>
            <a:endParaRPr lang="en-DE"/>
          </a:p>
        </p:txBody>
      </p:sp>
    </p:spTree>
    <p:extLst>
      <p:ext uri="{BB962C8B-B14F-4D97-AF65-F5344CB8AC3E}">
        <p14:creationId xmlns:p14="http://schemas.microsoft.com/office/powerpoint/2010/main" val="30833219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28EF1B-457D-A46B-E157-1EC8776206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42257C-EC92-825A-ABC1-0340484BB1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C32DFF-FA5D-C31E-EF89-252A67F82CD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 short, we’ve shown how a creative AI tool can go from user sketch to stylized art and even a basic 3D shape — all running live in a web app. We tackled training, evaluation, and deployment challenges, and learned a lot about real-world model integration.</a:t>
            </a:r>
          </a:p>
          <a:p>
            <a:endParaRPr lang="en-US" sz="1200" b="0" i="1" kern="1200" dirty="0">
              <a:solidFill>
                <a:schemeClr val="tx1"/>
              </a:solidFill>
              <a:effectLst/>
              <a:latin typeface="+mn-lt"/>
              <a:ea typeface="+mn-ea"/>
              <a:cs typeface="+mn-cs"/>
            </a:endParaRPr>
          </a:p>
        </p:txBody>
      </p:sp>
      <p:sp>
        <p:nvSpPr>
          <p:cNvPr id="4" name="Slide Number Placeholder 3">
            <a:extLst>
              <a:ext uri="{FF2B5EF4-FFF2-40B4-BE49-F238E27FC236}">
                <a16:creationId xmlns:a16="http://schemas.microsoft.com/office/drawing/2014/main" id="{B6C63C35-453F-92E6-6FC6-4F7C6BD4ECD0}"/>
              </a:ext>
            </a:extLst>
          </p:cNvPr>
          <p:cNvSpPr>
            <a:spLocks noGrp="1"/>
          </p:cNvSpPr>
          <p:nvPr>
            <p:ph type="sldNum" sz="quarter" idx="5"/>
          </p:nvPr>
        </p:nvSpPr>
        <p:spPr/>
        <p:txBody>
          <a:bodyPr/>
          <a:lstStyle/>
          <a:p>
            <a:fld id="{D7BC2085-0002-4FE9-900A-A3D9A99E75A1}" type="slidenum">
              <a:rPr lang="en-DE" smtClean="0"/>
              <a:t>13</a:t>
            </a:fld>
            <a:endParaRPr lang="en-DE"/>
          </a:p>
        </p:txBody>
      </p:sp>
    </p:spTree>
    <p:extLst>
      <p:ext uri="{BB962C8B-B14F-4D97-AF65-F5344CB8AC3E}">
        <p14:creationId xmlns:p14="http://schemas.microsoft.com/office/powerpoint/2010/main" val="3359952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35A6AF-AB57-34FE-3C5D-4348E7FEDB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E7543F-ECC1-9625-23C6-73BED864B8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C01577-97BA-1F70-9319-FA36FA8693AD}"/>
              </a:ext>
            </a:extLst>
          </p:cNvPr>
          <p:cNvSpPr>
            <a:spLocks noGrp="1"/>
          </p:cNvSpPr>
          <p:nvPr>
            <p:ph type="body" idx="1"/>
          </p:nvPr>
        </p:nvSpPr>
        <p:spPr/>
        <p:txBody>
          <a:bodyPr/>
          <a:lstStyle/>
          <a:p>
            <a:endParaRPr lang="en-DE" dirty="0"/>
          </a:p>
        </p:txBody>
      </p:sp>
      <p:sp>
        <p:nvSpPr>
          <p:cNvPr id="4" name="Slide Number Placeholder 3">
            <a:extLst>
              <a:ext uri="{FF2B5EF4-FFF2-40B4-BE49-F238E27FC236}">
                <a16:creationId xmlns:a16="http://schemas.microsoft.com/office/drawing/2014/main" id="{CDFC7ADA-6AA6-273C-82D7-0C9639230248}"/>
              </a:ext>
            </a:extLst>
          </p:cNvPr>
          <p:cNvSpPr>
            <a:spLocks noGrp="1"/>
          </p:cNvSpPr>
          <p:nvPr>
            <p:ph type="sldNum" sz="quarter" idx="5"/>
          </p:nvPr>
        </p:nvSpPr>
        <p:spPr/>
        <p:txBody>
          <a:bodyPr/>
          <a:lstStyle/>
          <a:p>
            <a:fld id="{D7BC2085-0002-4FE9-900A-A3D9A99E75A1}" type="slidenum">
              <a:rPr lang="en-DE" smtClean="0"/>
              <a:t>14</a:t>
            </a:fld>
            <a:endParaRPr lang="en-DE"/>
          </a:p>
        </p:txBody>
      </p:sp>
    </p:spTree>
    <p:extLst>
      <p:ext uri="{BB962C8B-B14F-4D97-AF65-F5344CB8AC3E}">
        <p14:creationId xmlns:p14="http://schemas.microsoft.com/office/powerpoint/2010/main" val="41323707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D6F89F-A8D1-1CC3-75DE-74F813FF19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3AD30B-C513-4C92-C126-43128630D4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2CE9CB-2001-DC50-CC21-EB28CD3FB2EA}"/>
              </a:ext>
            </a:extLst>
          </p:cNvPr>
          <p:cNvSpPr>
            <a:spLocks noGrp="1"/>
          </p:cNvSpPr>
          <p:nvPr>
            <p:ph type="body" idx="1"/>
          </p:nvPr>
        </p:nvSpPr>
        <p:spPr/>
        <p:txBody>
          <a:bodyPr/>
          <a:lstStyle/>
          <a:p>
            <a:endParaRPr lang="en-DE" dirty="0"/>
          </a:p>
        </p:txBody>
      </p:sp>
      <p:sp>
        <p:nvSpPr>
          <p:cNvPr id="4" name="Slide Number Placeholder 3">
            <a:extLst>
              <a:ext uri="{FF2B5EF4-FFF2-40B4-BE49-F238E27FC236}">
                <a16:creationId xmlns:a16="http://schemas.microsoft.com/office/drawing/2014/main" id="{36FEA727-00BC-D3B7-8F69-DA23F3705045}"/>
              </a:ext>
            </a:extLst>
          </p:cNvPr>
          <p:cNvSpPr>
            <a:spLocks noGrp="1"/>
          </p:cNvSpPr>
          <p:nvPr>
            <p:ph type="sldNum" sz="quarter" idx="5"/>
          </p:nvPr>
        </p:nvSpPr>
        <p:spPr/>
        <p:txBody>
          <a:bodyPr/>
          <a:lstStyle/>
          <a:p>
            <a:fld id="{D7BC2085-0002-4FE9-900A-A3D9A99E75A1}" type="slidenum">
              <a:rPr lang="en-DE" smtClean="0"/>
              <a:t>15</a:t>
            </a:fld>
            <a:endParaRPr lang="en-DE"/>
          </a:p>
        </p:txBody>
      </p:sp>
    </p:spTree>
    <p:extLst>
      <p:ext uri="{BB962C8B-B14F-4D97-AF65-F5344CB8AC3E}">
        <p14:creationId xmlns:p14="http://schemas.microsoft.com/office/powerpoint/2010/main" val="2344481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F42B4F-1FF9-0A91-E4CE-771DEB1ABA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04A852-6564-25DB-0FE4-3A460F1347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B6E4D2-C102-C2E4-5FA4-FF72F59238C1}"/>
              </a:ext>
            </a:extLst>
          </p:cNvPr>
          <p:cNvSpPr>
            <a:spLocks noGrp="1"/>
          </p:cNvSpPr>
          <p:nvPr>
            <p:ph type="body" idx="1"/>
          </p:nvPr>
        </p:nvSpPr>
        <p:spPr/>
        <p:txBody>
          <a:bodyPr/>
          <a:lstStyle/>
          <a:p>
            <a:endParaRPr lang="en-DE" dirty="0"/>
          </a:p>
        </p:txBody>
      </p:sp>
      <p:sp>
        <p:nvSpPr>
          <p:cNvPr id="4" name="Slide Number Placeholder 3">
            <a:extLst>
              <a:ext uri="{FF2B5EF4-FFF2-40B4-BE49-F238E27FC236}">
                <a16:creationId xmlns:a16="http://schemas.microsoft.com/office/drawing/2014/main" id="{291F1869-768B-E0D1-01FA-572369EE9BBF}"/>
              </a:ext>
            </a:extLst>
          </p:cNvPr>
          <p:cNvSpPr>
            <a:spLocks noGrp="1"/>
          </p:cNvSpPr>
          <p:nvPr>
            <p:ph type="sldNum" sz="quarter" idx="5"/>
          </p:nvPr>
        </p:nvSpPr>
        <p:spPr/>
        <p:txBody>
          <a:bodyPr/>
          <a:lstStyle/>
          <a:p>
            <a:fld id="{D7BC2085-0002-4FE9-900A-A3D9A99E75A1}" type="slidenum">
              <a:rPr lang="en-DE" smtClean="0"/>
              <a:t>16</a:t>
            </a:fld>
            <a:endParaRPr lang="en-DE"/>
          </a:p>
        </p:txBody>
      </p:sp>
    </p:spTree>
    <p:extLst>
      <p:ext uri="{BB962C8B-B14F-4D97-AF65-F5344CB8AC3E}">
        <p14:creationId xmlns:p14="http://schemas.microsoft.com/office/powerpoint/2010/main" val="2923703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D7BC2085-0002-4FE9-900A-A3D9A99E75A1}" type="slidenum">
              <a:rPr lang="en-DE" smtClean="0"/>
              <a:t>2</a:t>
            </a:fld>
            <a:endParaRPr lang="en-DE"/>
          </a:p>
        </p:txBody>
      </p:sp>
    </p:spTree>
    <p:extLst>
      <p:ext uri="{BB962C8B-B14F-4D97-AF65-F5344CB8AC3E}">
        <p14:creationId xmlns:p14="http://schemas.microsoft.com/office/powerpoint/2010/main" val="781025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Many users find it challenging to convert their hand drawn sketches into digital art, especially while preserving their brush strokes. </a:t>
            </a:r>
          </a:p>
          <a:p>
            <a:r>
              <a:rPr lang="en-US" sz="1200" b="0" i="0" kern="1200" dirty="0">
                <a:solidFill>
                  <a:schemeClr val="tx1"/>
                </a:solidFill>
                <a:effectLst/>
                <a:latin typeface="+mn-lt"/>
                <a:ea typeface="+mn-ea"/>
                <a:cs typeface="+mn-cs"/>
              </a:rPr>
              <a:t>Existing AI style transfer models often fail to retain the original structure of user input.</a:t>
            </a:r>
          </a:p>
          <a:p>
            <a:r>
              <a:rPr lang="en-US" sz="1200" b="0" i="0" kern="1200" dirty="0">
                <a:solidFill>
                  <a:schemeClr val="tx1"/>
                </a:solidFill>
                <a:effectLst/>
                <a:latin typeface="+mn-lt"/>
                <a:ea typeface="+mn-ea"/>
                <a:cs typeface="+mn-cs"/>
              </a:rPr>
              <a:t>Our solution combines a lightweight LóRA style transfer model with stable diffusion, optimized for real time use on the web.</a:t>
            </a:r>
            <a:endParaRPr lang="en-DE" dirty="0"/>
          </a:p>
        </p:txBody>
      </p:sp>
      <p:sp>
        <p:nvSpPr>
          <p:cNvPr id="4" name="Slide Number Placeholder 3"/>
          <p:cNvSpPr>
            <a:spLocks noGrp="1"/>
          </p:cNvSpPr>
          <p:nvPr>
            <p:ph type="sldNum" sz="quarter" idx="5"/>
          </p:nvPr>
        </p:nvSpPr>
        <p:spPr/>
        <p:txBody>
          <a:bodyPr/>
          <a:lstStyle/>
          <a:p>
            <a:fld id="{D7BC2085-0002-4FE9-900A-A3D9A99E75A1}" type="slidenum">
              <a:rPr lang="en-DE" smtClean="0"/>
              <a:t>3</a:t>
            </a:fld>
            <a:endParaRPr lang="en-DE"/>
          </a:p>
        </p:txBody>
      </p:sp>
    </p:spTree>
    <p:extLst>
      <p:ext uri="{BB962C8B-B14F-4D97-AF65-F5344CB8AC3E}">
        <p14:creationId xmlns:p14="http://schemas.microsoft.com/office/powerpoint/2010/main" val="3179377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3CD280-085A-6D1E-F24B-E3328B52E2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27947A-0A06-F384-C311-B16ED07F31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23F8CF-BD21-A313-8CB2-F45953CCB0E6}"/>
              </a:ext>
            </a:extLst>
          </p:cNvPr>
          <p:cNvSpPr>
            <a:spLocks noGrp="1"/>
          </p:cNvSpPr>
          <p:nvPr>
            <p:ph type="body" idx="1"/>
          </p:nvPr>
        </p:nvSpPr>
        <p:spPr/>
        <p:txBody>
          <a:bodyPr/>
          <a:lstStyle/>
          <a:p>
            <a:r>
              <a:rPr lang="en-GB" dirty="0"/>
              <a:t>The main goal is to build a web platform where users can either draw or upload images and instantly apply various artistic styles.</a:t>
            </a:r>
          </a:p>
          <a:p>
            <a:r>
              <a:rPr lang="en-GB" dirty="0"/>
              <a:t>The key features</a:t>
            </a:r>
          </a:p>
          <a:p>
            <a:r>
              <a:rPr lang="en-GB" dirty="0"/>
              <a:t>Drawing/uploading images directly in the user interface/browser.</a:t>
            </a:r>
          </a:p>
          <a:p>
            <a:r>
              <a:rPr lang="en-GB" dirty="0"/>
              <a:t>Multiple styles include oil painting, crayon, pencil sketch, </a:t>
            </a:r>
            <a:r>
              <a:rPr lang="en-GB" dirty="0" err="1"/>
              <a:t>watercolor</a:t>
            </a:r>
            <a:r>
              <a:rPr lang="en-GB" dirty="0"/>
              <a:t> and mosaic</a:t>
            </a:r>
          </a:p>
          <a:p>
            <a:r>
              <a:rPr lang="en-GB" dirty="0"/>
              <a:t>LoRa fine tuned stable diffusion models for fast, flexible style transfer. </a:t>
            </a:r>
            <a:endParaRPr lang="en-DE" dirty="0"/>
          </a:p>
        </p:txBody>
      </p:sp>
      <p:sp>
        <p:nvSpPr>
          <p:cNvPr id="4" name="Slide Number Placeholder 3">
            <a:extLst>
              <a:ext uri="{FF2B5EF4-FFF2-40B4-BE49-F238E27FC236}">
                <a16:creationId xmlns:a16="http://schemas.microsoft.com/office/drawing/2014/main" id="{64C59F3A-D95A-58AD-C68D-922A195A88DE}"/>
              </a:ext>
            </a:extLst>
          </p:cNvPr>
          <p:cNvSpPr>
            <a:spLocks noGrp="1"/>
          </p:cNvSpPr>
          <p:nvPr>
            <p:ph type="sldNum" sz="quarter" idx="5"/>
          </p:nvPr>
        </p:nvSpPr>
        <p:spPr/>
        <p:txBody>
          <a:bodyPr/>
          <a:lstStyle/>
          <a:p>
            <a:fld id="{D7BC2085-0002-4FE9-900A-A3D9A99E75A1}" type="slidenum">
              <a:rPr lang="en-DE" smtClean="0"/>
              <a:t>4</a:t>
            </a:fld>
            <a:endParaRPr lang="en-DE"/>
          </a:p>
        </p:txBody>
      </p:sp>
    </p:spTree>
    <p:extLst>
      <p:ext uri="{BB962C8B-B14F-4D97-AF65-F5344CB8AC3E}">
        <p14:creationId xmlns:p14="http://schemas.microsoft.com/office/powerpoint/2010/main" val="2932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frontend is built with HTML, </a:t>
            </a:r>
            <a:r>
              <a:rPr lang="en-GB" dirty="0" err="1"/>
              <a:t>Javascript</a:t>
            </a:r>
            <a:r>
              <a:rPr lang="en-GB" dirty="0"/>
              <a:t> and canvas API for drawing.</a:t>
            </a:r>
          </a:p>
          <a:p>
            <a:r>
              <a:rPr lang="en-GB" dirty="0"/>
              <a:t>The backend uses flask(python), torch and PEFT for </a:t>
            </a:r>
            <a:r>
              <a:rPr lang="en-GB" dirty="0" err="1"/>
              <a:t>LoRA</a:t>
            </a:r>
            <a:r>
              <a:rPr lang="en-GB" dirty="0"/>
              <a:t> adapters</a:t>
            </a:r>
          </a:p>
          <a:p>
            <a:r>
              <a:rPr lang="en-GB" dirty="0"/>
              <a:t>The AI models chosen are</a:t>
            </a:r>
          </a:p>
          <a:p>
            <a:r>
              <a:rPr lang="en-GB" dirty="0"/>
              <a:t>Stable diffusion img2img- Chosen for its ability to preserve sketch structure</a:t>
            </a:r>
          </a:p>
          <a:p>
            <a:r>
              <a:rPr lang="en-GB" dirty="0" err="1"/>
              <a:t>LoRA</a:t>
            </a:r>
            <a:r>
              <a:rPr lang="en-GB" dirty="0"/>
              <a:t> adapters- Allows multiple styles with lightweight training and tuning.</a:t>
            </a:r>
          </a:p>
          <a:p>
            <a:r>
              <a:rPr lang="en-GB" dirty="0" err="1"/>
              <a:t>Hunyuan</a:t>
            </a:r>
            <a:r>
              <a:rPr lang="en-GB" dirty="0"/>
              <a:t> 3d- Generates basic 3d shapes from images.</a:t>
            </a:r>
          </a:p>
          <a:p>
            <a:r>
              <a:rPr lang="en-GB" dirty="0"/>
              <a:t> The deployment is hosted on </a:t>
            </a:r>
            <a:r>
              <a:rPr lang="en-GB" dirty="0" err="1"/>
              <a:t>Jupyterhub</a:t>
            </a:r>
            <a:r>
              <a:rPr lang="en-GB" dirty="0"/>
              <a:t> with GPU acceleration and </a:t>
            </a:r>
            <a:r>
              <a:rPr lang="en-GB" dirty="0" err="1"/>
              <a:t>ngrok</a:t>
            </a:r>
            <a:r>
              <a:rPr lang="en-GB" dirty="0"/>
              <a:t> for web access.</a:t>
            </a:r>
            <a:endParaRPr lang="en-DE" dirty="0"/>
          </a:p>
        </p:txBody>
      </p:sp>
      <p:sp>
        <p:nvSpPr>
          <p:cNvPr id="4" name="Slide Number Placeholder 3"/>
          <p:cNvSpPr>
            <a:spLocks noGrp="1"/>
          </p:cNvSpPr>
          <p:nvPr>
            <p:ph type="sldNum" sz="quarter" idx="5"/>
          </p:nvPr>
        </p:nvSpPr>
        <p:spPr/>
        <p:txBody>
          <a:bodyPr/>
          <a:lstStyle/>
          <a:p>
            <a:fld id="{D7BC2085-0002-4FE9-900A-A3D9A99E75A1}" type="slidenum">
              <a:rPr lang="en-DE" smtClean="0"/>
              <a:t>5</a:t>
            </a:fld>
            <a:endParaRPr lang="en-DE"/>
          </a:p>
        </p:txBody>
      </p:sp>
    </p:spTree>
    <p:extLst>
      <p:ext uri="{BB962C8B-B14F-4D97-AF65-F5344CB8AC3E}">
        <p14:creationId xmlns:p14="http://schemas.microsoft.com/office/powerpoint/2010/main" val="2536456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E7AAA8-9B9F-DDB7-9BA1-58406DA95A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21ADDD-498B-A5EA-C1E0-2A4AAA6F1F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5BF044-A951-9E3F-953F-230F5B0627B0}"/>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The workflow is as follows</a:t>
            </a:r>
          </a:p>
          <a:p>
            <a:r>
              <a:rPr lang="en-US" sz="1200" b="0" i="0" kern="1200" dirty="0">
                <a:solidFill>
                  <a:schemeClr val="tx1"/>
                </a:solidFill>
                <a:effectLst/>
                <a:latin typeface="+mn-lt"/>
                <a:ea typeface="+mn-ea"/>
                <a:cs typeface="+mn-cs"/>
              </a:rPr>
              <a:t>The user draws on the canvas, the image is saved in base64 format.</a:t>
            </a:r>
          </a:p>
          <a:p>
            <a:r>
              <a:rPr lang="en-US" sz="1200" b="0" i="0" kern="1200" dirty="0">
                <a:solidFill>
                  <a:schemeClr val="tx1"/>
                </a:solidFill>
                <a:effectLst/>
                <a:latin typeface="+mn-lt"/>
                <a:ea typeface="+mn-ea"/>
                <a:cs typeface="+mn-cs"/>
              </a:rPr>
              <a:t>Clicking stylize sends the image to the servers/stylize end point</a:t>
            </a:r>
          </a:p>
          <a:p>
            <a:r>
              <a:rPr lang="en-US" sz="1200" b="0" i="0" kern="1200" dirty="0">
                <a:solidFill>
                  <a:schemeClr val="tx1"/>
                </a:solidFill>
                <a:effectLst/>
                <a:latin typeface="+mn-lt"/>
                <a:ea typeface="+mn-ea"/>
                <a:cs typeface="+mn-cs"/>
              </a:rPr>
              <a:t>Server loads the appropriate </a:t>
            </a:r>
            <a:r>
              <a:rPr lang="en-US" sz="1200" b="0" i="0" kern="1200" dirty="0" err="1">
                <a:solidFill>
                  <a:schemeClr val="tx1"/>
                </a:solidFill>
                <a:effectLst/>
                <a:latin typeface="+mn-lt"/>
                <a:ea typeface="+mn-ea"/>
                <a:cs typeface="+mn-cs"/>
              </a:rPr>
              <a:t>LoRA</a:t>
            </a:r>
            <a:r>
              <a:rPr lang="en-US" sz="1200" b="0" i="0" kern="1200" dirty="0">
                <a:solidFill>
                  <a:schemeClr val="tx1"/>
                </a:solidFill>
                <a:effectLst/>
                <a:latin typeface="+mn-lt"/>
                <a:ea typeface="+mn-ea"/>
                <a:cs typeface="+mn-cs"/>
              </a:rPr>
              <a:t> weights, applies the style and returns the stylized image.</a:t>
            </a:r>
          </a:p>
          <a:p>
            <a:r>
              <a:rPr lang="en-US" sz="1200" b="0" i="0" kern="1200" dirty="0">
                <a:solidFill>
                  <a:schemeClr val="tx1"/>
                </a:solidFill>
                <a:effectLst/>
                <a:latin typeface="+mn-lt"/>
                <a:ea typeface="+mn-ea"/>
                <a:cs typeface="+mn-cs"/>
              </a:rPr>
              <a:t>For 3d conversion, the image is sent to /convert, where </a:t>
            </a:r>
            <a:r>
              <a:rPr lang="en-US" sz="1200" b="0" i="0" kern="1200" dirty="0" err="1">
                <a:solidFill>
                  <a:schemeClr val="tx1"/>
                </a:solidFill>
                <a:effectLst/>
                <a:latin typeface="+mn-lt"/>
                <a:ea typeface="+mn-ea"/>
                <a:cs typeface="+mn-cs"/>
              </a:rPr>
              <a:t>Hunyuan</a:t>
            </a:r>
            <a:r>
              <a:rPr lang="en-US" sz="1200" b="0" i="0" kern="1200" dirty="0">
                <a:solidFill>
                  <a:schemeClr val="tx1"/>
                </a:solidFill>
                <a:effectLst/>
                <a:latin typeface="+mn-lt"/>
                <a:ea typeface="+mn-ea"/>
                <a:cs typeface="+mn-cs"/>
              </a:rPr>
              <a:t> 3d generates a gib 3d file.</a:t>
            </a:r>
          </a:p>
          <a:p>
            <a:r>
              <a:rPr lang="en-US" sz="1200" b="0" i="0" kern="1200" dirty="0">
                <a:solidFill>
                  <a:schemeClr val="tx1"/>
                </a:solidFill>
                <a:effectLst/>
                <a:latin typeface="+mn-lt"/>
                <a:ea typeface="+mn-ea"/>
                <a:cs typeface="+mn-cs"/>
              </a:rPr>
              <a:t>Users can view or download the 3d model.</a:t>
            </a:r>
          </a:p>
        </p:txBody>
      </p:sp>
      <p:sp>
        <p:nvSpPr>
          <p:cNvPr id="4" name="Slide Number Placeholder 3">
            <a:extLst>
              <a:ext uri="{FF2B5EF4-FFF2-40B4-BE49-F238E27FC236}">
                <a16:creationId xmlns:a16="http://schemas.microsoft.com/office/drawing/2014/main" id="{F93D38E4-452F-B983-CDD8-0BA9F0D262DE}"/>
              </a:ext>
            </a:extLst>
          </p:cNvPr>
          <p:cNvSpPr>
            <a:spLocks noGrp="1"/>
          </p:cNvSpPr>
          <p:nvPr>
            <p:ph type="sldNum" sz="quarter" idx="5"/>
          </p:nvPr>
        </p:nvSpPr>
        <p:spPr/>
        <p:txBody>
          <a:bodyPr/>
          <a:lstStyle/>
          <a:p>
            <a:fld id="{D7BC2085-0002-4FE9-900A-A3D9A99E75A1}" type="slidenum">
              <a:rPr lang="en-DE" smtClean="0"/>
              <a:t>6</a:t>
            </a:fld>
            <a:endParaRPr lang="en-DE"/>
          </a:p>
        </p:txBody>
      </p:sp>
    </p:spTree>
    <p:extLst>
      <p:ext uri="{BB962C8B-B14F-4D97-AF65-F5344CB8AC3E}">
        <p14:creationId xmlns:p14="http://schemas.microsoft.com/office/powerpoint/2010/main" val="352930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E05D36-578B-6A2E-09A6-9A8B55B2F0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51473A-E9C9-7BC4-DE3E-3DD6692BFB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FA51D6-EC7D-EBB5-434D-00DAF19038F9}"/>
              </a:ext>
            </a:extLst>
          </p:cNvPr>
          <p:cNvSpPr>
            <a:spLocks noGrp="1"/>
          </p:cNvSpPr>
          <p:nvPr>
            <p:ph type="body" idx="1"/>
          </p:nvPr>
        </p:nvSpPr>
        <p:spPr/>
        <p:txBody>
          <a:bodyPr/>
          <a:lstStyle/>
          <a:p>
            <a:pPr algn="l"/>
            <a:r>
              <a:rPr lang="en-US" sz="1200" b="0" i="0" kern="1200" dirty="0">
                <a:solidFill>
                  <a:schemeClr val="tx1"/>
                </a:solidFill>
                <a:effectLst/>
                <a:latin typeface="+mn-lt"/>
                <a:ea typeface="+mn-ea"/>
                <a:cs typeface="+mn-cs"/>
              </a:rPr>
              <a:t>LoRa- enables quick switching between styles without retraining the entire model. Especially effective with limited data per styles.</a:t>
            </a:r>
          </a:p>
          <a:p>
            <a:pPr algn="l"/>
            <a:r>
              <a:rPr lang="en-US" sz="1200" b="0" i="0" kern="1200" dirty="0">
                <a:solidFill>
                  <a:schemeClr val="tx1"/>
                </a:solidFill>
                <a:effectLst/>
                <a:latin typeface="+mn-lt"/>
                <a:ea typeface="+mn-ea"/>
                <a:cs typeface="+mn-cs"/>
              </a:rPr>
              <a:t>Stable diffusion- Superior at preserving the structure of sketches compared to other methods like Johnson et al</a:t>
            </a:r>
          </a:p>
          <a:p>
            <a:pPr algn="l"/>
            <a:r>
              <a:rPr lang="en-US" sz="1200" b="0" i="0" kern="1200" dirty="0" err="1">
                <a:solidFill>
                  <a:schemeClr val="tx1"/>
                </a:solidFill>
                <a:effectLst/>
                <a:latin typeface="+mn-lt"/>
                <a:ea typeface="+mn-ea"/>
                <a:cs typeface="+mn-cs"/>
              </a:rPr>
              <a:t>Hunyuan</a:t>
            </a:r>
            <a:r>
              <a:rPr lang="en-US" sz="1200" b="0" i="0" kern="1200" dirty="0">
                <a:solidFill>
                  <a:schemeClr val="tx1"/>
                </a:solidFill>
                <a:effectLst/>
                <a:latin typeface="+mn-lt"/>
                <a:ea typeface="+mn-ea"/>
                <a:cs typeface="+mn-cs"/>
              </a:rPr>
              <a:t> 3d- Offers fast, basic 2d to 3d conversion, sufficient for demonstration purposes.</a:t>
            </a:r>
          </a:p>
        </p:txBody>
      </p:sp>
      <p:sp>
        <p:nvSpPr>
          <p:cNvPr id="4" name="Slide Number Placeholder 3">
            <a:extLst>
              <a:ext uri="{FF2B5EF4-FFF2-40B4-BE49-F238E27FC236}">
                <a16:creationId xmlns:a16="http://schemas.microsoft.com/office/drawing/2014/main" id="{7F3EB7B7-6DBC-DDD5-FC57-8412F2DC9040}"/>
              </a:ext>
            </a:extLst>
          </p:cNvPr>
          <p:cNvSpPr>
            <a:spLocks noGrp="1"/>
          </p:cNvSpPr>
          <p:nvPr>
            <p:ph type="sldNum" sz="quarter" idx="5"/>
          </p:nvPr>
        </p:nvSpPr>
        <p:spPr/>
        <p:txBody>
          <a:bodyPr/>
          <a:lstStyle/>
          <a:p>
            <a:fld id="{D7BC2085-0002-4FE9-900A-A3D9A99E75A1}" type="slidenum">
              <a:rPr lang="en-DE" smtClean="0"/>
              <a:t>7</a:t>
            </a:fld>
            <a:endParaRPr lang="en-DE"/>
          </a:p>
        </p:txBody>
      </p:sp>
    </p:spTree>
    <p:extLst>
      <p:ext uri="{BB962C8B-B14F-4D97-AF65-F5344CB8AC3E}">
        <p14:creationId xmlns:p14="http://schemas.microsoft.com/office/powerpoint/2010/main" val="3636140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92F108-7C11-8FB4-910D-32C5EFD92A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ACC434-547C-92BB-A486-3795FF8150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063BF0-9A15-1E13-A80B-B16EB218BC80}"/>
              </a:ext>
            </a:extLst>
          </p:cNvPr>
          <p:cNvSpPr>
            <a:spLocks noGrp="1"/>
          </p:cNvSpPr>
          <p:nvPr>
            <p:ph type="body" idx="1"/>
          </p:nvPr>
        </p:nvSpPr>
        <p:spPr/>
        <p:txBody>
          <a:bodyPr/>
          <a:lstStyle/>
          <a:p>
            <a:r>
              <a:rPr lang="en-US" dirty="0"/>
              <a:t>“We preprocessed our style images by resizing them uniformly, converting them to tensors, and pairing each with a simple descriptive prompt that the CLIP encoder can handle. This keeps the training consistent and focuses the </a:t>
            </a:r>
            <a:r>
              <a:rPr lang="en-US" dirty="0" err="1"/>
              <a:t>LoRA</a:t>
            </a:r>
            <a:r>
              <a:rPr lang="en-US" dirty="0"/>
              <a:t> layer on the style features.”</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endParaRPr lang="en-US" dirty="0"/>
          </a:p>
          <a:p>
            <a:r>
              <a:rPr lang="en-US" dirty="0"/>
              <a:t>Captions were dummy prompts: </a:t>
            </a:r>
            <a:r>
              <a:rPr lang="en-US" i="1" dirty="0"/>
              <a:t>“A beautiful oil painting artwork”</a:t>
            </a:r>
            <a:r>
              <a:rPr lang="en-US" dirty="0"/>
              <a:t>.</a:t>
            </a:r>
          </a:p>
          <a:p>
            <a:r>
              <a:rPr lang="en-US" dirty="0"/>
              <a:t>Tokenized with Stable Diffusion’s </a:t>
            </a:r>
            <a:r>
              <a:rPr lang="en-US" b="1" dirty="0"/>
              <a:t>built-in CLIP tokenizer</a:t>
            </a:r>
            <a:r>
              <a:rPr lang="en-US" dirty="0"/>
              <a:t>.</a:t>
            </a:r>
          </a:p>
          <a:p>
            <a:br>
              <a:rPr lang="en-US" sz="1200" b="0" i="0" kern="1200" dirty="0">
                <a:solidFill>
                  <a:schemeClr val="tx1"/>
                </a:solidFill>
                <a:effectLst/>
                <a:latin typeface="+mn-lt"/>
                <a:ea typeface="+mn-ea"/>
                <a:cs typeface="+mn-cs"/>
              </a:rPr>
            </a:br>
            <a:r>
              <a:rPr lang="en-US" b="1" dirty="0"/>
              <a:t>PEFT</a:t>
            </a:r>
            <a:r>
              <a:rPr lang="en-US" dirty="0"/>
              <a:t> = </a:t>
            </a:r>
            <a:r>
              <a:rPr lang="en-US" i="1" dirty="0"/>
              <a:t>Parameter-Efficient Fine-Tuning</a:t>
            </a:r>
            <a:r>
              <a:rPr lang="en-US" dirty="0"/>
              <a:t> library from </a:t>
            </a:r>
            <a:r>
              <a:rPr lang="en-US" dirty="0" err="1"/>
              <a:t>HuggingFace</a:t>
            </a:r>
            <a:r>
              <a:rPr lang="en-US" dirty="0"/>
              <a:t>.</a:t>
            </a:r>
          </a:p>
          <a:p>
            <a:endParaRPr lang="en-DE" dirty="0"/>
          </a:p>
        </p:txBody>
      </p:sp>
      <p:sp>
        <p:nvSpPr>
          <p:cNvPr id="4" name="Slide Number Placeholder 3">
            <a:extLst>
              <a:ext uri="{FF2B5EF4-FFF2-40B4-BE49-F238E27FC236}">
                <a16:creationId xmlns:a16="http://schemas.microsoft.com/office/drawing/2014/main" id="{8C939F7E-72FC-516E-5CC1-EC7AA17640DF}"/>
              </a:ext>
            </a:extLst>
          </p:cNvPr>
          <p:cNvSpPr>
            <a:spLocks noGrp="1"/>
          </p:cNvSpPr>
          <p:nvPr>
            <p:ph type="sldNum" sz="quarter" idx="5"/>
          </p:nvPr>
        </p:nvSpPr>
        <p:spPr/>
        <p:txBody>
          <a:bodyPr/>
          <a:lstStyle/>
          <a:p>
            <a:fld id="{D7BC2085-0002-4FE9-900A-A3D9A99E75A1}" type="slidenum">
              <a:rPr lang="en-DE" smtClean="0"/>
              <a:t>8</a:t>
            </a:fld>
            <a:endParaRPr lang="en-DE"/>
          </a:p>
        </p:txBody>
      </p:sp>
    </p:spTree>
    <p:extLst>
      <p:ext uri="{BB962C8B-B14F-4D97-AF65-F5344CB8AC3E}">
        <p14:creationId xmlns:p14="http://schemas.microsoft.com/office/powerpoint/2010/main" val="4032414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evaluated the stylized outputs both visually and using standard metrics:</a:t>
            </a:r>
          </a:p>
          <a:p>
            <a:r>
              <a:rPr lang="en-US" sz="1200" b="0" i="0" kern="1200" dirty="0">
                <a:solidFill>
                  <a:schemeClr val="tx1"/>
                </a:solidFill>
                <a:effectLst/>
                <a:latin typeface="+mn-lt"/>
                <a:ea typeface="+mn-ea"/>
                <a:cs typeface="+mn-cs"/>
              </a:rPr>
              <a:t>LPIPS measures perceptual similarity (lower is better).</a:t>
            </a:r>
          </a:p>
          <a:p>
            <a:r>
              <a:rPr lang="en-US" sz="1200" b="0" i="0" kern="1200" dirty="0">
                <a:solidFill>
                  <a:schemeClr val="tx1"/>
                </a:solidFill>
                <a:effectLst/>
                <a:latin typeface="+mn-lt"/>
                <a:ea typeface="+mn-ea"/>
                <a:cs typeface="+mn-cs"/>
              </a:rPr>
              <a:t>SSIM and PSNR provide structural and pixel-level comparisons.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Results show successful style transfer, with the base image structure preserved and style cues applied. Some styles, like mosaic, are more visually distinct but score lower on SSIM and PSNR, reflecting the subjective nature of style transfer evaluation</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Here are our evaluation metrics for each style. Lower LPIPS indicates higher perceptual similarity to the original, while higher SSIM and PSNR suggest better structural and pixel-level fidelity. We observed that styles like watercolor and pencil sketch preserved more structure, while mosaic was more transformative, as reflected in the scores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dirty="0"/>
              <a:t>LPIPS (Learned Perceptual Image Patch Similarity)</a:t>
            </a:r>
          </a:p>
          <a:p>
            <a:endParaRPr lang="en-US" dirty="0"/>
          </a:p>
          <a:p>
            <a:r>
              <a:rPr lang="de-DE" dirty="0"/>
              <a:t>SSIM (</a:t>
            </a:r>
            <a:r>
              <a:rPr lang="de-DE" dirty="0" err="1"/>
              <a:t>Structural</a:t>
            </a:r>
            <a:r>
              <a:rPr lang="de-DE" dirty="0"/>
              <a:t> </a:t>
            </a:r>
            <a:r>
              <a:rPr lang="de-DE" dirty="0" err="1"/>
              <a:t>Similarity</a:t>
            </a:r>
            <a:r>
              <a:rPr lang="de-DE" dirty="0"/>
              <a:t> Index)</a:t>
            </a:r>
          </a:p>
          <a:p>
            <a:endParaRPr lang="de-DE" dirty="0"/>
          </a:p>
          <a:p>
            <a:r>
              <a:rPr lang="de-DE" dirty="0"/>
              <a:t>PSNR (Peak Signal-</a:t>
            </a:r>
            <a:r>
              <a:rPr lang="de-DE" dirty="0" err="1"/>
              <a:t>to</a:t>
            </a:r>
            <a:r>
              <a:rPr lang="de-DE" dirty="0"/>
              <a:t>-Noise Ratio)</a:t>
            </a:r>
            <a:endParaRPr lang="en-DE" dirty="0"/>
          </a:p>
        </p:txBody>
      </p:sp>
      <p:sp>
        <p:nvSpPr>
          <p:cNvPr id="4" name="Slide Number Placeholder 3"/>
          <p:cNvSpPr>
            <a:spLocks noGrp="1"/>
          </p:cNvSpPr>
          <p:nvPr>
            <p:ph type="sldNum" sz="quarter" idx="5"/>
          </p:nvPr>
        </p:nvSpPr>
        <p:spPr/>
        <p:txBody>
          <a:bodyPr/>
          <a:lstStyle/>
          <a:p>
            <a:fld id="{D7BC2085-0002-4FE9-900A-A3D9A99E75A1}" type="slidenum">
              <a:rPr lang="en-DE" smtClean="0"/>
              <a:t>9</a:t>
            </a:fld>
            <a:endParaRPr lang="en-DE"/>
          </a:p>
        </p:txBody>
      </p:sp>
    </p:spTree>
    <p:extLst>
      <p:ext uri="{BB962C8B-B14F-4D97-AF65-F5344CB8AC3E}">
        <p14:creationId xmlns:p14="http://schemas.microsoft.com/office/powerpoint/2010/main" val="1071192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CF3F3-B484-5F58-9C28-1CC016E340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7F0F87E7-B530-1E8A-3400-861390F724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7FFAA487-B5B6-CF33-A131-7D80C73FE7C2}"/>
              </a:ext>
            </a:extLst>
          </p:cNvPr>
          <p:cNvSpPr>
            <a:spLocks noGrp="1"/>
          </p:cNvSpPr>
          <p:nvPr>
            <p:ph type="dt" sz="half" idx="10"/>
          </p:nvPr>
        </p:nvSpPr>
        <p:spPr/>
        <p:txBody>
          <a:bodyPr/>
          <a:lstStyle/>
          <a:p>
            <a:fld id="{0D3B431A-D9D6-454A-AAD1-2308EB870F8F}" type="datetime8">
              <a:rPr lang="en-DE" smtClean="0"/>
              <a:t>07/09/2025 08:46</a:t>
            </a:fld>
            <a:endParaRPr lang="en-DE"/>
          </a:p>
        </p:txBody>
      </p:sp>
      <p:sp>
        <p:nvSpPr>
          <p:cNvPr id="5" name="Footer Placeholder 4">
            <a:extLst>
              <a:ext uri="{FF2B5EF4-FFF2-40B4-BE49-F238E27FC236}">
                <a16:creationId xmlns:a16="http://schemas.microsoft.com/office/drawing/2014/main" id="{5D959F5C-9EF6-EDC7-FBC4-43E6C2D6598A}"/>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01A5BFCA-D980-F1E1-8350-5412E037439E}"/>
              </a:ext>
            </a:extLst>
          </p:cNvPr>
          <p:cNvSpPr>
            <a:spLocks noGrp="1"/>
          </p:cNvSpPr>
          <p:nvPr>
            <p:ph type="sldNum" sz="quarter" idx="12"/>
          </p:nvPr>
        </p:nvSpPr>
        <p:spPr/>
        <p:txBody>
          <a:bodyPr/>
          <a:lstStyle/>
          <a:p>
            <a:fld id="{E0C92668-E10A-4479-BE22-B416E25989C4}" type="slidenum">
              <a:rPr lang="en-DE" smtClean="0"/>
              <a:t>‹#›</a:t>
            </a:fld>
            <a:endParaRPr lang="en-DE"/>
          </a:p>
        </p:txBody>
      </p:sp>
    </p:spTree>
    <p:extLst>
      <p:ext uri="{BB962C8B-B14F-4D97-AF65-F5344CB8AC3E}">
        <p14:creationId xmlns:p14="http://schemas.microsoft.com/office/powerpoint/2010/main" val="3886899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397CB-063E-9D49-E3E0-C6434317FEFB}"/>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872EBB51-FA93-570E-B9E7-0120CB6284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BC494A11-043E-29D3-C091-ED6F16405B95}"/>
              </a:ext>
            </a:extLst>
          </p:cNvPr>
          <p:cNvSpPr>
            <a:spLocks noGrp="1"/>
          </p:cNvSpPr>
          <p:nvPr>
            <p:ph type="dt" sz="half" idx="10"/>
          </p:nvPr>
        </p:nvSpPr>
        <p:spPr/>
        <p:txBody>
          <a:bodyPr/>
          <a:lstStyle/>
          <a:p>
            <a:fld id="{2E209DFE-E6F0-43CE-A098-28F6E267886A}" type="datetime8">
              <a:rPr lang="en-DE" smtClean="0"/>
              <a:t>07/09/2025 08:46</a:t>
            </a:fld>
            <a:endParaRPr lang="en-DE"/>
          </a:p>
        </p:txBody>
      </p:sp>
      <p:sp>
        <p:nvSpPr>
          <p:cNvPr id="5" name="Footer Placeholder 4">
            <a:extLst>
              <a:ext uri="{FF2B5EF4-FFF2-40B4-BE49-F238E27FC236}">
                <a16:creationId xmlns:a16="http://schemas.microsoft.com/office/drawing/2014/main" id="{DC068443-083E-65D4-3322-22CDDD39A17F}"/>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734C2522-B787-FD9D-74DD-AADF4074419F}"/>
              </a:ext>
            </a:extLst>
          </p:cNvPr>
          <p:cNvSpPr>
            <a:spLocks noGrp="1"/>
          </p:cNvSpPr>
          <p:nvPr>
            <p:ph type="sldNum" sz="quarter" idx="12"/>
          </p:nvPr>
        </p:nvSpPr>
        <p:spPr/>
        <p:txBody>
          <a:bodyPr/>
          <a:lstStyle/>
          <a:p>
            <a:fld id="{E0C92668-E10A-4479-BE22-B416E25989C4}" type="slidenum">
              <a:rPr lang="en-DE" smtClean="0"/>
              <a:t>‹#›</a:t>
            </a:fld>
            <a:endParaRPr lang="en-DE"/>
          </a:p>
        </p:txBody>
      </p:sp>
    </p:spTree>
    <p:extLst>
      <p:ext uri="{BB962C8B-B14F-4D97-AF65-F5344CB8AC3E}">
        <p14:creationId xmlns:p14="http://schemas.microsoft.com/office/powerpoint/2010/main" val="2398250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38356B-19E8-AF2B-6AC6-891553B114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55D5AE2E-8086-A5B3-122A-7728B6BE4E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94948A48-39CE-8F78-0C4B-F843C7518357}"/>
              </a:ext>
            </a:extLst>
          </p:cNvPr>
          <p:cNvSpPr>
            <a:spLocks noGrp="1"/>
          </p:cNvSpPr>
          <p:nvPr>
            <p:ph type="dt" sz="half" idx="10"/>
          </p:nvPr>
        </p:nvSpPr>
        <p:spPr/>
        <p:txBody>
          <a:bodyPr/>
          <a:lstStyle/>
          <a:p>
            <a:fld id="{383403B8-2F4F-4A41-9BB2-3F84093FF688}" type="datetime8">
              <a:rPr lang="en-DE" smtClean="0"/>
              <a:t>07/09/2025 08:46</a:t>
            </a:fld>
            <a:endParaRPr lang="en-DE"/>
          </a:p>
        </p:txBody>
      </p:sp>
      <p:sp>
        <p:nvSpPr>
          <p:cNvPr id="5" name="Footer Placeholder 4">
            <a:extLst>
              <a:ext uri="{FF2B5EF4-FFF2-40B4-BE49-F238E27FC236}">
                <a16:creationId xmlns:a16="http://schemas.microsoft.com/office/drawing/2014/main" id="{70E02568-4376-C749-8A8D-6D96D68CD1B0}"/>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46E9AC35-B081-C8A1-24B3-C1B4B2AC0EC2}"/>
              </a:ext>
            </a:extLst>
          </p:cNvPr>
          <p:cNvSpPr>
            <a:spLocks noGrp="1"/>
          </p:cNvSpPr>
          <p:nvPr>
            <p:ph type="sldNum" sz="quarter" idx="12"/>
          </p:nvPr>
        </p:nvSpPr>
        <p:spPr/>
        <p:txBody>
          <a:bodyPr/>
          <a:lstStyle/>
          <a:p>
            <a:fld id="{E0C92668-E10A-4479-BE22-B416E25989C4}" type="slidenum">
              <a:rPr lang="en-DE" smtClean="0"/>
              <a:t>‹#›</a:t>
            </a:fld>
            <a:endParaRPr lang="en-DE"/>
          </a:p>
        </p:txBody>
      </p:sp>
    </p:spTree>
    <p:extLst>
      <p:ext uri="{BB962C8B-B14F-4D97-AF65-F5344CB8AC3E}">
        <p14:creationId xmlns:p14="http://schemas.microsoft.com/office/powerpoint/2010/main" val="410129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9A273-5F96-5134-55FF-BD481A078654}"/>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E37DEF57-A6BE-8218-2B29-B4D6067B3F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D7BFD6B7-03AC-2450-73EE-A7D504DE73CC}"/>
              </a:ext>
            </a:extLst>
          </p:cNvPr>
          <p:cNvSpPr>
            <a:spLocks noGrp="1"/>
          </p:cNvSpPr>
          <p:nvPr>
            <p:ph type="dt" sz="half" idx="10"/>
          </p:nvPr>
        </p:nvSpPr>
        <p:spPr/>
        <p:txBody>
          <a:bodyPr/>
          <a:lstStyle/>
          <a:p>
            <a:fld id="{5D1D5150-3F36-495B-80AD-AF979DFFC1E5}" type="datetime8">
              <a:rPr lang="en-DE" smtClean="0"/>
              <a:t>07/09/2025 08:46</a:t>
            </a:fld>
            <a:endParaRPr lang="en-DE"/>
          </a:p>
        </p:txBody>
      </p:sp>
      <p:sp>
        <p:nvSpPr>
          <p:cNvPr id="5" name="Footer Placeholder 4">
            <a:extLst>
              <a:ext uri="{FF2B5EF4-FFF2-40B4-BE49-F238E27FC236}">
                <a16:creationId xmlns:a16="http://schemas.microsoft.com/office/drawing/2014/main" id="{D05FFDEE-0BED-1644-A437-A0F8DC5FEC06}"/>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DAC1E0D6-DF92-06E8-E18E-8D139E415F52}"/>
              </a:ext>
            </a:extLst>
          </p:cNvPr>
          <p:cNvSpPr>
            <a:spLocks noGrp="1"/>
          </p:cNvSpPr>
          <p:nvPr>
            <p:ph type="sldNum" sz="quarter" idx="12"/>
          </p:nvPr>
        </p:nvSpPr>
        <p:spPr/>
        <p:txBody>
          <a:bodyPr/>
          <a:lstStyle/>
          <a:p>
            <a:fld id="{E0C92668-E10A-4479-BE22-B416E25989C4}" type="slidenum">
              <a:rPr lang="en-DE" smtClean="0"/>
              <a:t>‹#›</a:t>
            </a:fld>
            <a:endParaRPr lang="en-DE"/>
          </a:p>
        </p:txBody>
      </p:sp>
    </p:spTree>
    <p:extLst>
      <p:ext uri="{BB962C8B-B14F-4D97-AF65-F5344CB8AC3E}">
        <p14:creationId xmlns:p14="http://schemas.microsoft.com/office/powerpoint/2010/main" val="1233891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B4BEC-D2B0-3400-15CA-6C1401581A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48335653-FB18-D1C3-59EC-C9A0E634D43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72E307-276D-269D-BFDE-A6E06677580C}"/>
              </a:ext>
            </a:extLst>
          </p:cNvPr>
          <p:cNvSpPr>
            <a:spLocks noGrp="1"/>
          </p:cNvSpPr>
          <p:nvPr>
            <p:ph type="dt" sz="half" idx="10"/>
          </p:nvPr>
        </p:nvSpPr>
        <p:spPr/>
        <p:txBody>
          <a:bodyPr/>
          <a:lstStyle/>
          <a:p>
            <a:fld id="{B2C346AE-2237-423E-93EA-A615E98BADFA}" type="datetime8">
              <a:rPr lang="en-DE" smtClean="0"/>
              <a:t>07/09/2025 08:46</a:t>
            </a:fld>
            <a:endParaRPr lang="en-DE"/>
          </a:p>
        </p:txBody>
      </p:sp>
      <p:sp>
        <p:nvSpPr>
          <p:cNvPr id="5" name="Footer Placeholder 4">
            <a:extLst>
              <a:ext uri="{FF2B5EF4-FFF2-40B4-BE49-F238E27FC236}">
                <a16:creationId xmlns:a16="http://schemas.microsoft.com/office/drawing/2014/main" id="{D354AA0C-9707-282A-DA9E-9950D8EB55DE}"/>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2B7C64CA-EEB1-E724-2295-78D221715ED2}"/>
              </a:ext>
            </a:extLst>
          </p:cNvPr>
          <p:cNvSpPr>
            <a:spLocks noGrp="1"/>
          </p:cNvSpPr>
          <p:nvPr>
            <p:ph type="sldNum" sz="quarter" idx="12"/>
          </p:nvPr>
        </p:nvSpPr>
        <p:spPr/>
        <p:txBody>
          <a:bodyPr/>
          <a:lstStyle/>
          <a:p>
            <a:fld id="{E0C92668-E10A-4479-BE22-B416E25989C4}" type="slidenum">
              <a:rPr lang="en-DE" smtClean="0"/>
              <a:t>‹#›</a:t>
            </a:fld>
            <a:endParaRPr lang="en-DE"/>
          </a:p>
        </p:txBody>
      </p:sp>
    </p:spTree>
    <p:extLst>
      <p:ext uri="{BB962C8B-B14F-4D97-AF65-F5344CB8AC3E}">
        <p14:creationId xmlns:p14="http://schemas.microsoft.com/office/powerpoint/2010/main" val="397498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68536-DBF8-B51B-9EBD-66A84F2E2078}"/>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2C068E9C-BB49-9EB1-8CA8-35B080B005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ECB75417-C928-1681-E25F-E810DA0862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59B4EBD2-BABF-AC01-2FA8-1F8DB9CA29B6}"/>
              </a:ext>
            </a:extLst>
          </p:cNvPr>
          <p:cNvSpPr>
            <a:spLocks noGrp="1"/>
          </p:cNvSpPr>
          <p:nvPr>
            <p:ph type="dt" sz="half" idx="10"/>
          </p:nvPr>
        </p:nvSpPr>
        <p:spPr/>
        <p:txBody>
          <a:bodyPr/>
          <a:lstStyle/>
          <a:p>
            <a:fld id="{2C24A44E-5461-41A0-801F-13F9E9D1D92D}" type="datetime8">
              <a:rPr lang="en-DE" smtClean="0"/>
              <a:t>07/09/2025 08:46</a:t>
            </a:fld>
            <a:endParaRPr lang="en-DE"/>
          </a:p>
        </p:txBody>
      </p:sp>
      <p:sp>
        <p:nvSpPr>
          <p:cNvPr id="6" name="Footer Placeholder 5">
            <a:extLst>
              <a:ext uri="{FF2B5EF4-FFF2-40B4-BE49-F238E27FC236}">
                <a16:creationId xmlns:a16="http://schemas.microsoft.com/office/drawing/2014/main" id="{4669E666-FCF9-F6D7-0A6F-83B0948A19EF}"/>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209B53A5-D6D6-6446-8140-FDF5A4B83FF8}"/>
              </a:ext>
            </a:extLst>
          </p:cNvPr>
          <p:cNvSpPr>
            <a:spLocks noGrp="1"/>
          </p:cNvSpPr>
          <p:nvPr>
            <p:ph type="sldNum" sz="quarter" idx="12"/>
          </p:nvPr>
        </p:nvSpPr>
        <p:spPr/>
        <p:txBody>
          <a:bodyPr/>
          <a:lstStyle/>
          <a:p>
            <a:fld id="{E0C92668-E10A-4479-BE22-B416E25989C4}" type="slidenum">
              <a:rPr lang="en-DE" smtClean="0"/>
              <a:t>‹#›</a:t>
            </a:fld>
            <a:endParaRPr lang="en-DE"/>
          </a:p>
        </p:txBody>
      </p:sp>
    </p:spTree>
    <p:extLst>
      <p:ext uri="{BB962C8B-B14F-4D97-AF65-F5344CB8AC3E}">
        <p14:creationId xmlns:p14="http://schemas.microsoft.com/office/powerpoint/2010/main" val="3113172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BC846-DAD2-A921-8D5A-D4DDBBDE2F46}"/>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18A84F7C-B219-5991-E6CC-510079310C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F034A7-D8F7-F40B-64E9-B5EEB4165C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9DE440DE-D7EC-8897-8385-057457AA00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1FBB92-FEC8-BF07-C6FC-400194A4FA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516AB17E-C7DB-AF1F-F1AA-A54064D83D64}"/>
              </a:ext>
            </a:extLst>
          </p:cNvPr>
          <p:cNvSpPr>
            <a:spLocks noGrp="1"/>
          </p:cNvSpPr>
          <p:nvPr>
            <p:ph type="dt" sz="half" idx="10"/>
          </p:nvPr>
        </p:nvSpPr>
        <p:spPr/>
        <p:txBody>
          <a:bodyPr/>
          <a:lstStyle/>
          <a:p>
            <a:fld id="{E585AB40-8D61-407E-B591-E3B77C855D02}" type="datetime8">
              <a:rPr lang="en-DE" smtClean="0"/>
              <a:t>07/09/2025 08:46</a:t>
            </a:fld>
            <a:endParaRPr lang="en-DE"/>
          </a:p>
        </p:txBody>
      </p:sp>
      <p:sp>
        <p:nvSpPr>
          <p:cNvPr id="8" name="Footer Placeholder 7">
            <a:extLst>
              <a:ext uri="{FF2B5EF4-FFF2-40B4-BE49-F238E27FC236}">
                <a16:creationId xmlns:a16="http://schemas.microsoft.com/office/drawing/2014/main" id="{604C0C50-BCFC-3F9B-DCE5-CF23B768FB14}"/>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356B6A0D-70DD-CA0B-F62B-CFB8E1856B9B}"/>
              </a:ext>
            </a:extLst>
          </p:cNvPr>
          <p:cNvSpPr>
            <a:spLocks noGrp="1"/>
          </p:cNvSpPr>
          <p:nvPr>
            <p:ph type="sldNum" sz="quarter" idx="12"/>
          </p:nvPr>
        </p:nvSpPr>
        <p:spPr/>
        <p:txBody>
          <a:bodyPr/>
          <a:lstStyle/>
          <a:p>
            <a:fld id="{E0C92668-E10A-4479-BE22-B416E25989C4}" type="slidenum">
              <a:rPr lang="en-DE" smtClean="0"/>
              <a:t>‹#›</a:t>
            </a:fld>
            <a:endParaRPr lang="en-DE"/>
          </a:p>
        </p:txBody>
      </p:sp>
    </p:spTree>
    <p:extLst>
      <p:ext uri="{BB962C8B-B14F-4D97-AF65-F5344CB8AC3E}">
        <p14:creationId xmlns:p14="http://schemas.microsoft.com/office/powerpoint/2010/main" val="1654094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A4DD5-0CA6-1290-BE39-A7FF5C3567DA}"/>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317AF4E0-BC16-C838-8C51-296B3547C079}"/>
              </a:ext>
            </a:extLst>
          </p:cNvPr>
          <p:cNvSpPr>
            <a:spLocks noGrp="1"/>
          </p:cNvSpPr>
          <p:nvPr>
            <p:ph type="dt" sz="half" idx="10"/>
          </p:nvPr>
        </p:nvSpPr>
        <p:spPr/>
        <p:txBody>
          <a:bodyPr/>
          <a:lstStyle/>
          <a:p>
            <a:fld id="{837C6076-FB31-4534-81DC-03674DCB1A79}" type="datetime8">
              <a:rPr lang="en-DE" smtClean="0"/>
              <a:t>07/09/2025 08:46</a:t>
            </a:fld>
            <a:endParaRPr lang="en-DE"/>
          </a:p>
        </p:txBody>
      </p:sp>
      <p:sp>
        <p:nvSpPr>
          <p:cNvPr id="4" name="Footer Placeholder 3">
            <a:extLst>
              <a:ext uri="{FF2B5EF4-FFF2-40B4-BE49-F238E27FC236}">
                <a16:creationId xmlns:a16="http://schemas.microsoft.com/office/drawing/2014/main" id="{822E9713-0E5C-F539-FD3B-A122B3DDDFC5}"/>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ACAB8497-947B-3F44-9F5D-FBCE63E7EC29}"/>
              </a:ext>
            </a:extLst>
          </p:cNvPr>
          <p:cNvSpPr>
            <a:spLocks noGrp="1"/>
          </p:cNvSpPr>
          <p:nvPr>
            <p:ph type="sldNum" sz="quarter" idx="12"/>
          </p:nvPr>
        </p:nvSpPr>
        <p:spPr/>
        <p:txBody>
          <a:bodyPr/>
          <a:lstStyle/>
          <a:p>
            <a:fld id="{E0C92668-E10A-4479-BE22-B416E25989C4}" type="slidenum">
              <a:rPr lang="en-DE" smtClean="0"/>
              <a:t>‹#›</a:t>
            </a:fld>
            <a:endParaRPr lang="en-DE"/>
          </a:p>
        </p:txBody>
      </p:sp>
    </p:spTree>
    <p:extLst>
      <p:ext uri="{BB962C8B-B14F-4D97-AF65-F5344CB8AC3E}">
        <p14:creationId xmlns:p14="http://schemas.microsoft.com/office/powerpoint/2010/main" val="2497685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606CCA-86F8-5042-963D-E5ADFC27BA37}"/>
              </a:ext>
            </a:extLst>
          </p:cNvPr>
          <p:cNvSpPr>
            <a:spLocks noGrp="1"/>
          </p:cNvSpPr>
          <p:nvPr>
            <p:ph type="dt" sz="half" idx="10"/>
          </p:nvPr>
        </p:nvSpPr>
        <p:spPr/>
        <p:txBody>
          <a:bodyPr/>
          <a:lstStyle/>
          <a:p>
            <a:fld id="{3323E81D-36A7-4A5A-B05C-4C45B6370857}" type="datetime8">
              <a:rPr lang="en-DE" smtClean="0"/>
              <a:t>07/09/2025 08:46</a:t>
            </a:fld>
            <a:endParaRPr lang="en-DE"/>
          </a:p>
        </p:txBody>
      </p:sp>
      <p:sp>
        <p:nvSpPr>
          <p:cNvPr id="3" name="Footer Placeholder 2">
            <a:extLst>
              <a:ext uri="{FF2B5EF4-FFF2-40B4-BE49-F238E27FC236}">
                <a16:creationId xmlns:a16="http://schemas.microsoft.com/office/drawing/2014/main" id="{8C07F022-6F6C-135F-3FA1-3BDB7F6E2992}"/>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7FB1B88A-1785-50D0-6680-EAFAAC8DCD90}"/>
              </a:ext>
            </a:extLst>
          </p:cNvPr>
          <p:cNvSpPr>
            <a:spLocks noGrp="1"/>
          </p:cNvSpPr>
          <p:nvPr>
            <p:ph type="sldNum" sz="quarter" idx="12"/>
          </p:nvPr>
        </p:nvSpPr>
        <p:spPr/>
        <p:txBody>
          <a:bodyPr/>
          <a:lstStyle/>
          <a:p>
            <a:fld id="{E0C92668-E10A-4479-BE22-B416E25989C4}" type="slidenum">
              <a:rPr lang="en-DE" smtClean="0"/>
              <a:t>‹#›</a:t>
            </a:fld>
            <a:endParaRPr lang="en-DE"/>
          </a:p>
        </p:txBody>
      </p:sp>
    </p:spTree>
    <p:extLst>
      <p:ext uri="{BB962C8B-B14F-4D97-AF65-F5344CB8AC3E}">
        <p14:creationId xmlns:p14="http://schemas.microsoft.com/office/powerpoint/2010/main" val="1977443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899FA-D042-4E4F-9A6B-87601EC964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8FAC394E-CEAB-B565-AFB5-1BCECBDA86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F69E9A84-B84C-5B8C-C2E0-5E1ACA700C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CA012E-E4BD-3665-D1EC-3013D9790C6B}"/>
              </a:ext>
            </a:extLst>
          </p:cNvPr>
          <p:cNvSpPr>
            <a:spLocks noGrp="1"/>
          </p:cNvSpPr>
          <p:nvPr>
            <p:ph type="dt" sz="half" idx="10"/>
          </p:nvPr>
        </p:nvSpPr>
        <p:spPr/>
        <p:txBody>
          <a:bodyPr/>
          <a:lstStyle/>
          <a:p>
            <a:fld id="{3E2C59B3-ED3A-400B-8B82-1FCC98347B70}" type="datetime8">
              <a:rPr lang="en-DE" smtClean="0"/>
              <a:t>07/09/2025 08:46</a:t>
            </a:fld>
            <a:endParaRPr lang="en-DE"/>
          </a:p>
        </p:txBody>
      </p:sp>
      <p:sp>
        <p:nvSpPr>
          <p:cNvPr id="6" name="Footer Placeholder 5">
            <a:extLst>
              <a:ext uri="{FF2B5EF4-FFF2-40B4-BE49-F238E27FC236}">
                <a16:creationId xmlns:a16="http://schemas.microsoft.com/office/drawing/2014/main" id="{82D46855-7E3B-B72D-3492-2E085726EEEB}"/>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606DC3D5-F496-3BDE-9032-442A6847ACB3}"/>
              </a:ext>
            </a:extLst>
          </p:cNvPr>
          <p:cNvSpPr>
            <a:spLocks noGrp="1"/>
          </p:cNvSpPr>
          <p:nvPr>
            <p:ph type="sldNum" sz="quarter" idx="12"/>
          </p:nvPr>
        </p:nvSpPr>
        <p:spPr/>
        <p:txBody>
          <a:bodyPr/>
          <a:lstStyle/>
          <a:p>
            <a:fld id="{E0C92668-E10A-4479-BE22-B416E25989C4}" type="slidenum">
              <a:rPr lang="en-DE" smtClean="0"/>
              <a:t>‹#›</a:t>
            </a:fld>
            <a:endParaRPr lang="en-DE"/>
          </a:p>
        </p:txBody>
      </p:sp>
    </p:spTree>
    <p:extLst>
      <p:ext uri="{BB962C8B-B14F-4D97-AF65-F5344CB8AC3E}">
        <p14:creationId xmlns:p14="http://schemas.microsoft.com/office/powerpoint/2010/main" val="984595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8CFF4-D222-1D49-58BA-D3F79721AD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38CACDBB-20FA-4629-AD95-251C9DC6A1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54AFD9F3-6857-E58A-5C60-42BDF06F25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36123B-C74B-059E-D709-35FD5A59ACF1}"/>
              </a:ext>
            </a:extLst>
          </p:cNvPr>
          <p:cNvSpPr>
            <a:spLocks noGrp="1"/>
          </p:cNvSpPr>
          <p:nvPr>
            <p:ph type="dt" sz="half" idx="10"/>
          </p:nvPr>
        </p:nvSpPr>
        <p:spPr/>
        <p:txBody>
          <a:bodyPr/>
          <a:lstStyle/>
          <a:p>
            <a:fld id="{38071B2D-7CFD-4787-B1E8-E5A35D16D37F}" type="datetime8">
              <a:rPr lang="en-DE" smtClean="0"/>
              <a:t>07/09/2025 08:46</a:t>
            </a:fld>
            <a:endParaRPr lang="en-DE"/>
          </a:p>
        </p:txBody>
      </p:sp>
      <p:sp>
        <p:nvSpPr>
          <p:cNvPr id="6" name="Footer Placeholder 5">
            <a:extLst>
              <a:ext uri="{FF2B5EF4-FFF2-40B4-BE49-F238E27FC236}">
                <a16:creationId xmlns:a16="http://schemas.microsoft.com/office/drawing/2014/main" id="{426119BD-DB82-6F61-9A64-1152A3E320B4}"/>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C1014A10-F126-015D-CEC7-189700321A70}"/>
              </a:ext>
            </a:extLst>
          </p:cNvPr>
          <p:cNvSpPr>
            <a:spLocks noGrp="1"/>
          </p:cNvSpPr>
          <p:nvPr>
            <p:ph type="sldNum" sz="quarter" idx="12"/>
          </p:nvPr>
        </p:nvSpPr>
        <p:spPr/>
        <p:txBody>
          <a:bodyPr/>
          <a:lstStyle/>
          <a:p>
            <a:fld id="{E0C92668-E10A-4479-BE22-B416E25989C4}" type="slidenum">
              <a:rPr lang="en-DE" smtClean="0"/>
              <a:t>‹#›</a:t>
            </a:fld>
            <a:endParaRPr lang="en-DE"/>
          </a:p>
        </p:txBody>
      </p:sp>
    </p:spTree>
    <p:extLst>
      <p:ext uri="{BB962C8B-B14F-4D97-AF65-F5344CB8AC3E}">
        <p14:creationId xmlns:p14="http://schemas.microsoft.com/office/powerpoint/2010/main" val="460501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988B04-6E93-24D2-F27E-D414606630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A6986584-9521-4B7A-D417-B4F4B3DD47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A6962F89-5253-1DF9-46E9-009F91457F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485A1E1-411E-47E2-B5A7-391969F67CE1}" type="datetime8">
              <a:rPr lang="en-DE" smtClean="0"/>
              <a:t>07/09/2025 08:46</a:t>
            </a:fld>
            <a:endParaRPr lang="en-DE"/>
          </a:p>
        </p:txBody>
      </p:sp>
      <p:sp>
        <p:nvSpPr>
          <p:cNvPr id="5" name="Footer Placeholder 4">
            <a:extLst>
              <a:ext uri="{FF2B5EF4-FFF2-40B4-BE49-F238E27FC236}">
                <a16:creationId xmlns:a16="http://schemas.microsoft.com/office/drawing/2014/main" id="{88C16353-5E69-3969-AC5F-585EF7147C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DE"/>
          </a:p>
        </p:txBody>
      </p:sp>
      <p:sp>
        <p:nvSpPr>
          <p:cNvPr id="6" name="Slide Number Placeholder 5">
            <a:extLst>
              <a:ext uri="{FF2B5EF4-FFF2-40B4-BE49-F238E27FC236}">
                <a16:creationId xmlns:a16="http://schemas.microsoft.com/office/drawing/2014/main" id="{89707A2F-1522-DDA7-0725-D611911C1C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0C92668-E10A-4479-BE22-B416E25989C4}" type="slidenum">
              <a:rPr lang="en-DE" smtClean="0"/>
              <a:t>‹#›</a:t>
            </a:fld>
            <a:endParaRPr lang="en-DE"/>
          </a:p>
        </p:txBody>
      </p:sp>
    </p:spTree>
    <p:extLst>
      <p:ext uri="{BB962C8B-B14F-4D97-AF65-F5344CB8AC3E}">
        <p14:creationId xmlns:p14="http://schemas.microsoft.com/office/powerpoint/2010/main" val="2205601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9DEED-4611-E958-FC48-D463FD9B2897}"/>
              </a:ext>
            </a:extLst>
          </p:cNvPr>
          <p:cNvSpPr>
            <a:spLocks noGrp="1"/>
          </p:cNvSpPr>
          <p:nvPr>
            <p:ph type="ctrTitle"/>
          </p:nvPr>
        </p:nvSpPr>
        <p:spPr>
          <a:xfrm>
            <a:off x="1297336" y="2366916"/>
            <a:ext cx="9144000" cy="2387600"/>
          </a:xfrm>
        </p:spPr>
        <p:txBody>
          <a:bodyPr/>
          <a:lstStyle/>
          <a:p>
            <a:r>
              <a:rPr lang="en-US" dirty="0"/>
              <a:t>AI Collaborative Art</a:t>
            </a:r>
            <a:r>
              <a:rPr lang="en-IN" dirty="0"/>
              <a:t>: Real Time Mutli Style Transfer</a:t>
            </a:r>
            <a:endParaRPr lang="en-DE" dirty="0"/>
          </a:p>
        </p:txBody>
      </p:sp>
      <p:sp>
        <p:nvSpPr>
          <p:cNvPr id="4" name="Subtitle 2">
            <a:extLst>
              <a:ext uri="{FF2B5EF4-FFF2-40B4-BE49-F238E27FC236}">
                <a16:creationId xmlns:a16="http://schemas.microsoft.com/office/drawing/2014/main" id="{2AAAE8C3-AB14-BF4D-D930-122B2E41A352}"/>
              </a:ext>
            </a:extLst>
          </p:cNvPr>
          <p:cNvSpPr txBox="1">
            <a:spLocks/>
          </p:cNvSpPr>
          <p:nvPr/>
        </p:nvSpPr>
        <p:spPr>
          <a:xfrm>
            <a:off x="997693" y="880364"/>
            <a:ext cx="9743285" cy="197685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Verdana"/>
                <a:ea typeface="Verdana"/>
              </a:rPr>
              <a:t>Masters in Artificial Intelligence and Robotics</a:t>
            </a:r>
          </a:p>
          <a:p>
            <a:r>
              <a:rPr lang="en-US" dirty="0">
                <a:latin typeface="Verdana"/>
                <a:ea typeface="Verdana"/>
              </a:rPr>
              <a:t>AI Project</a:t>
            </a:r>
          </a:p>
          <a:p>
            <a:r>
              <a:rPr lang="en-US" dirty="0">
                <a:latin typeface="Verdana"/>
                <a:ea typeface="Verdana"/>
              </a:rPr>
              <a:t>SoSe 2025</a:t>
            </a:r>
          </a:p>
          <a:p>
            <a:r>
              <a:rPr lang="en-GB" dirty="0"/>
              <a:t>Prof. Dr. Jonas Kemnitzer</a:t>
            </a:r>
            <a:endParaRPr lang="en-US" dirty="0" err="1"/>
          </a:p>
        </p:txBody>
      </p:sp>
      <p:sp>
        <p:nvSpPr>
          <p:cNvPr id="5" name="Subtitle 2">
            <a:extLst>
              <a:ext uri="{FF2B5EF4-FFF2-40B4-BE49-F238E27FC236}">
                <a16:creationId xmlns:a16="http://schemas.microsoft.com/office/drawing/2014/main" id="{6FA7296A-838C-A15A-FBD6-1DC559958B71}"/>
              </a:ext>
            </a:extLst>
          </p:cNvPr>
          <p:cNvSpPr txBox="1">
            <a:spLocks/>
          </p:cNvSpPr>
          <p:nvPr/>
        </p:nvSpPr>
        <p:spPr>
          <a:xfrm>
            <a:off x="864870" y="4912395"/>
            <a:ext cx="9446400" cy="112819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latin typeface="Verdana"/>
                <a:ea typeface="Verdana"/>
              </a:rPr>
              <a:t>By </a:t>
            </a:r>
          </a:p>
          <a:p>
            <a:r>
              <a:rPr lang="en-GB" sz="2000" dirty="0"/>
              <a:t>Sanjay Sampathkumar | Rajalakshmi Sribalakrishnan  </a:t>
            </a:r>
          </a:p>
          <a:p>
            <a:endParaRPr lang="en-US" sz="2000" dirty="0">
              <a:latin typeface="Verdana"/>
              <a:ea typeface="Verdana"/>
            </a:endParaRPr>
          </a:p>
        </p:txBody>
      </p:sp>
      <p:grpSp>
        <p:nvGrpSpPr>
          <p:cNvPr id="6" name="object 5">
            <a:extLst>
              <a:ext uri="{FF2B5EF4-FFF2-40B4-BE49-F238E27FC236}">
                <a16:creationId xmlns:a16="http://schemas.microsoft.com/office/drawing/2014/main" id="{AC3D2AE7-587F-3104-F237-2470F574FA26}"/>
              </a:ext>
            </a:extLst>
          </p:cNvPr>
          <p:cNvGrpSpPr/>
          <p:nvPr/>
        </p:nvGrpSpPr>
        <p:grpSpPr>
          <a:xfrm>
            <a:off x="0" y="743712"/>
            <a:ext cx="1112520" cy="1105281"/>
            <a:chOff x="0" y="743712"/>
            <a:chExt cx="1112520" cy="1105281"/>
          </a:xfrm>
        </p:grpSpPr>
        <p:sp>
          <p:nvSpPr>
            <p:cNvPr id="7" name="object 6">
              <a:extLst>
                <a:ext uri="{FF2B5EF4-FFF2-40B4-BE49-F238E27FC236}">
                  <a16:creationId xmlns:a16="http://schemas.microsoft.com/office/drawing/2014/main" id="{37A6F1BE-4AF4-C588-2204-9BF48066A780}"/>
                </a:ext>
              </a:extLst>
            </p:cNvPr>
            <p:cNvSpPr/>
            <p:nvPr/>
          </p:nvSpPr>
          <p:spPr>
            <a:xfrm>
              <a:off x="0" y="1115568"/>
              <a:ext cx="737870" cy="733425"/>
            </a:xfrm>
            <a:custGeom>
              <a:avLst/>
              <a:gdLst/>
              <a:ahLst/>
              <a:cxnLst/>
              <a:rect l="l" t="t" r="r" b="b"/>
              <a:pathLst>
                <a:path w="737870" h="733425">
                  <a:moveTo>
                    <a:pt x="737616" y="0"/>
                  </a:moveTo>
                  <a:lnTo>
                    <a:pt x="0" y="0"/>
                  </a:lnTo>
                  <a:lnTo>
                    <a:pt x="0" y="733043"/>
                  </a:lnTo>
                  <a:lnTo>
                    <a:pt x="737616" y="733043"/>
                  </a:lnTo>
                  <a:lnTo>
                    <a:pt x="737616" y="0"/>
                  </a:lnTo>
                  <a:close/>
                </a:path>
              </a:pathLst>
            </a:custGeom>
            <a:solidFill>
              <a:srgbClr val="FDCE01"/>
            </a:solidFill>
          </p:spPr>
          <p:txBody>
            <a:bodyPr wrap="square" lIns="0" tIns="0" rIns="0" bIns="0" rtlCol="0"/>
            <a:lstStyle>
              <a:defPPr>
                <a:defRPr kern="0"/>
              </a:defPPr>
            </a:lstStyle>
            <a:p>
              <a:endParaRPr/>
            </a:p>
          </p:txBody>
        </p:sp>
        <p:sp>
          <p:nvSpPr>
            <p:cNvPr id="8" name="object 7">
              <a:extLst>
                <a:ext uri="{FF2B5EF4-FFF2-40B4-BE49-F238E27FC236}">
                  <a16:creationId xmlns:a16="http://schemas.microsoft.com/office/drawing/2014/main" id="{231522B5-103F-0C12-C989-C02275091193}"/>
                </a:ext>
              </a:extLst>
            </p:cNvPr>
            <p:cNvSpPr/>
            <p:nvPr/>
          </p:nvSpPr>
          <p:spPr>
            <a:xfrm>
              <a:off x="358140" y="743712"/>
              <a:ext cx="754380" cy="733425"/>
            </a:xfrm>
            <a:custGeom>
              <a:avLst/>
              <a:gdLst/>
              <a:ahLst/>
              <a:cxnLst/>
              <a:rect l="l" t="t" r="r" b="b"/>
              <a:pathLst>
                <a:path w="754380" h="733425">
                  <a:moveTo>
                    <a:pt x="754379" y="0"/>
                  </a:moveTo>
                  <a:lnTo>
                    <a:pt x="0" y="0"/>
                  </a:lnTo>
                  <a:lnTo>
                    <a:pt x="0" y="733044"/>
                  </a:lnTo>
                  <a:lnTo>
                    <a:pt x="754379" y="733044"/>
                  </a:lnTo>
                  <a:lnTo>
                    <a:pt x="754379" y="0"/>
                  </a:lnTo>
                  <a:close/>
                </a:path>
              </a:pathLst>
            </a:custGeom>
            <a:solidFill>
              <a:srgbClr val="FF3D4F"/>
            </a:solidFill>
          </p:spPr>
          <p:txBody>
            <a:bodyPr wrap="square" lIns="0" tIns="0" rIns="0" bIns="0" rtlCol="0"/>
            <a:lstStyle>
              <a:defPPr>
                <a:defRPr kern="0"/>
              </a:defPPr>
            </a:lstStyle>
            <a:p>
              <a:endParaRPr/>
            </a:p>
          </p:txBody>
        </p:sp>
        <p:sp>
          <p:nvSpPr>
            <p:cNvPr id="9" name="object 8">
              <a:extLst>
                <a:ext uri="{FF2B5EF4-FFF2-40B4-BE49-F238E27FC236}">
                  <a16:creationId xmlns:a16="http://schemas.microsoft.com/office/drawing/2014/main" id="{54144014-1D32-70A4-2A15-72A2C1BAB167}"/>
                </a:ext>
              </a:extLst>
            </p:cNvPr>
            <p:cNvSpPr/>
            <p:nvPr/>
          </p:nvSpPr>
          <p:spPr>
            <a:xfrm>
              <a:off x="358140" y="1115568"/>
              <a:ext cx="379730" cy="361315"/>
            </a:xfrm>
            <a:custGeom>
              <a:avLst/>
              <a:gdLst/>
              <a:ahLst/>
              <a:cxnLst/>
              <a:rect l="l" t="t" r="r" b="b"/>
              <a:pathLst>
                <a:path w="379730" h="361315">
                  <a:moveTo>
                    <a:pt x="379476" y="0"/>
                  </a:moveTo>
                  <a:lnTo>
                    <a:pt x="0" y="0"/>
                  </a:lnTo>
                  <a:lnTo>
                    <a:pt x="0" y="361188"/>
                  </a:lnTo>
                  <a:lnTo>
                    <a:pt x="379476" y="361188"/>
                  </a:lnTo>
                  <a:lnTo>
                    <a:pt x="379476" y="0"/>
                  </a:lnTo>
                  <a:close/>
                </a:path>
              </a:pathLst>
            </a:custGeom>
            <a:solidFill>
              <a:srgbClr val="FF3100"/>
            </a:solidFill>
          </p:spPr>
          <p:txBody>
            <a:bodyPr wrap="square" lIns="0" tIns="0" rIns="0" bIns="0" rtlCol="0"/>
            <a:lstStyle>
              <a:defPPr>
                <a:defRPr kern="0"/>
              </a:defPPr>
            </a:lstStyle>
            <a:p>
              <a:endParaRPr/>
            </a:p>
          </p:txBody>
        </p:sp>
      </p:grpSp>
      <p:sp>
        <p:nvSpPr>
          <p:cNvPr id="10" name="object 5">
            <a:extLst>
              <a:ext uri="{FF2B5EF4-FFF2-40B4-BE49-F238E27FC236}">
                <a16:creationId xmlns:a16="http://schemas.microsoft.com/office/drawing/2014/main" id="{26721B30-96EE-31CD-262B-0090AFF5C191}"/>
              </a:ext>
            </a:extLst>
          </p:cNvPr>
          <p:cNvSpPr/>
          <p:nvPr/>
        </p:nvSpPr>
        <p:spPr>
          <a:xfrm>
            <a:off x="9954948" y="3901620"/>
            <a:ext cx="2237275" cy="2197555"/>
          </a:xfrm>
          <a:custGeom>
            <a:avLst/>
            <a:gdLst/>
            <a:ahLst/>
            <a:cxnLst/>
            <a:rect l="l" t="t" r="r" b="b"/>
            <a:pathLst>
              <a:path w="2327275" h="2281554">
                <a:moveTo>
                  <a:pt x="2327148" y="0"/>
                </a:moveTo>
                <a:lnTo>
                  <a:pt x="0" y="0"/>
                </a:lnTo>
                <a:lnTo>
                  <a:pt x="0" y="2281428"/>
                </a:lnTo>
                <a:lnTo>
                  <a:pt x="2327148" y="2281428"/>
                </a:lnTo>
                <a:lnTo>
                  <a:pt x="2327148" y="0"/>
                </a:lnTo>
                <a:close/>
              </a:path>
            </a:pathLst>
          </a:custGeom>
          <a:solidFill>
            <a:srgbClr val="0ADA7D">
              <a:alpha val="50195"/>
            </a:srgbClr>
          </a:solidFill>
        </p:spPr>
        <p:txBody>
          <a:bodyPr wrap="square" lIns="0" tIns="0" rIns="0" bIns="0" rtlCol="0"/>
          <a:lstStyle>
            <a:defPPr>
              <a:defRPr kern="0"/>
            </a:defPPr>
          </a:lstStyle>
          <a:p>
            <a:endParaRPr/>
          </a:p>
        </p:txBody>
      </p:sp>
      <p:sp>
        <p:nvSpPr>
          <p:cNvPr id="11" name="object 6">
            <a:extLst>
              <a:ext uri="{FF2B5EF4-FFF2-40B4-BE49-F238E27FC236}">
                <a16:creationId xmlns:a16="http://schemas.microsoft.com/office/drawing/2014/main" id="{8D5F0D39-44C5-7AF3-CAED-4973D132AFEE}"/>
              </a:ext>
            </a:extLst>
          </p:cNvPr>
          <p:cNvSpPr/>
          <p:nvPr/>
        </p:nvSpPr>
        <p:spPr>
          <a:xfrm>
            <a:off x="9955043" y="3907620"/>
            <a:ext cx="1401460" cy="1440285"/>
          </a:xfrm>
          <a:custGeom>
            <a:avLst/>
            <a:gdLst/>
            <a:ahLst/>
            <a:cxnLst/>
            <a:rect l="l" t="t" r="r" b="b"/>
            <a:pathLst>
              <a:path w="1521459" h="1518285">
                <a:moveTo>
                  <a:pt x="1520952" y="0"/>
                </a:moveTo>
                <a:lnTo>
                  <a:pt x="0" y="0"/>
                </a:lnTo>
                <a:lnTo>
                  <a:pt x="0" y="1517903"/>
                </a:lnTo>
                <a:lnTo>
                  <a:pt x="1520952" y="1517903"/>
                </a:lnTo>
                <a:lnTo>
                  <a:pt x="1520952" y="0"/>
                </a:lnTo>
                <a:close/>
              </a:path>
            </a:pathLst>
          </a:custGeom>
          <a:solidFill>
            <a:srgbClr val="0ADA7D"/>
          </a:solidFill>
        </p:spPr>
        <p:txBody>
          <a:bodyPr wrap="square" lIns="0" tIns="0" rIns="0" bIns="0" rtlCol="0"/>
          <a:lstStyle>
            <a:defPPr>
              <a:defRPr kern="0"/>
            </a:defPPr>
          </a:lstStyle>
          <a:p>
            <a:endParaRPr/>
          </a:p>
        </p:txBody>
      </p:sp>
      <p:sp>
        <p:nvSpPr>
          <p:cNvPr id="12" name="object 7">
            <a:extLst>
              <a:ext uri="{FF2B5EF4-FFF2-40B4-BE49-F238E27FC236}">
                <a16:creationId xmlns:a16="http://schemas.microsoft.com/office/drawing/2014/main" id="{202C44C7-A567-21B2-D0F4-D29B2FB09301}"/>
              </a:ext>
            </a:extLst>
          </p:cNvPr>
          <p:cNvSpPr/>
          <p:nvPr/>
        </p:nvSpPr>
        <p:spPr>
          <a:xfrm>
            <a:off x="9243899" y="5365524"/>
            <a:ext cx="711525" cy="1494700"/>
          </a:xfrm>
          <a:custGeom>
            <a:avLst/>
            <a:gdLst/>
            <a:ahLst/>
            <a:cxnLst/>
            <a:rect l="l" t="t" r="r" b="b"/>
            <a:pathLst>
              <a:path w="771525" h="1536700">
                <a:moveTo>
                  <a:pt x="771144" y="0"/>
                </a:moveTo>
                <a:lnTo>
                  <a:pt x="0" y="0"/>
                </a:lnTo>
                <a:lnTo>
                  <a:pt x="0" y="1536192"/>
                </a:lnTo>
                <a:lnTo>
                  <a:pt x="771144" y="1536192"/>
                </a:lnTo>
                <a:lnTo>
                  <a:pt x="771144" y="0"/>
                </a:lnTo>
                <a:close/>
              </a:path>
            </a:pathLst>
          </a:custGeom>
          <a:solidFill>
            <a:srgbClr val="FF3D4F"/>
          </a:solidFill>
        </p:spPr>
        <p:txBody>
          <a:bodyPr wrap="square" lIns="0" tIns="0" rIns="0" bIns="0" rtlCol="0"/>
          <a:lstStyle>
            <a:defPPr>
              <a:defRPr kern="0"/>
            </a:defPPr>
          </a:lstStyle>
          <a:p>
            <a:endParaRPr/>
          </a:p>
        </p:txBody>
      </p:sp>
      <p:sp>
        <p:nvSpPr>
          <p:cNvPr id="13" name="Slide Number Placeholder 12">
            <a:extLst>
              <a:ext uri="{FF2B5EF4-FFF2-40B4-BE49-F238E27FC236}">
                <a16:creationId xmlns:a16="http://schemas.microsoft.com/office/drawing/2014/main" id="{2F38ACEB-F8BE-195A-52D7-442AE37BEA36}"/>
              </a:ext>
            </a:extLst>
          </p:cNvPr>
          <p:cNvSpPr>
            <a:spLocks noGrp="1"/>
          </p:cNvSpPr>
          <p:nvPr>
            <p:ph type="sldNum" sz="quarter" idx="12"/>
          </p:nvPr>
        </p:nvSpPr>
        <p:spPr/>
        <p:txBody>
          <a:bodyPr/>
          <a:lstStyle/>
          <a:p>
            <a:fld id="{E0C92668-E10A-4479-BE22-B416E25989C4}" type="slidenum">
              <a:rPr lang="en-DE" sz="1600" b="1" smtClean="0"/>
              <a:t>1</a:t>
            </a:fld>
            <a:endParaRPr lang="en-DE" sz="1600" b="1" dirty="0"/>
          </a:p>
        </p:txBody>
      </p:sp>
      <p:pic>
        <p:nvPicPr>
          <p:cNvPr id="3" name="Picture 2" descr="Projekte – Institut für Wasserstoff ...">
            <a:extLst>
              <a:ext uri="{FF2B5EF4-FFF2-40B4-BE49-F238E27FC236}">
                <a16:creationId xmlns:a16="http://schemas.microsoft.com/office/drawing/2014/main" id="{1DC0F933-539F-30F5-8C83-EF107463D4BE}"/>
              </a:ext>
            </a:extLst>
          </p:cNvPr>
          <p:cNvPicPr>
            <a:picLocks noChangeAspect="1"/>
          </p:cNvPicPr>
          <p:nvPr/>
        </p:nvPicPr>
        <p:blipFill>
          <a:blip r:embed="rId3"/>
          <a:stretch>
            <a:fillRect/>
          </a:stretch>
        </p:blipFill>
        <p:spPr>
          <a:xfrm>
            <a:off x="10467825" y="-150"/>
            <a:ext cx="1726350" cy="1020300"/>
          </a:xfrm>
          <a:prstGeom prst="rect">
            <a:avLst/>
          </a:prstGeom>
        </p:spPr>
      </p:pic>
    </p:spTree>
    <p:extLst>
      <p:ext uri="{BB962C8B-B14F-4D97-AF65-F5344CB8AC3E}">
        <p14:creationId xmlns:p14="http://schemas.microsoft.com/office/powerpoint/2010/main" val="479097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964899-E051-6471-5529-9F08FB8EB24D}"/>
            </a:ext>
          </a:extLst>
        </p:cNvPr>
        <p:cNvGrpSpPr/>
        <p:nvPr/>
      </p:nvGrpSpPr>
      <p:grpSpPr>
        <a:xfrm>
          <a:off x="0" y="0"/>
          <a:ext cx="0" cy="0"/>
          <a:chOff x="0" y="0"/>
          <a:chExt cx="0" cy="0"/>
        </a:xfrm>
      </p:grpSpPr>
      <p:grpSp>
        <p:nvGrpSpPr>
          <p:cNvPr id="6" name="object 5">
            <a:extLst>
              <a:ext uri="{FF2B5EF4-FFF2-40B4-BE49-F238E27FC236}">
                <a16:creationId xmlns:a16="http://schemas.microsoft.com/office/drawing/2014/main" id="{D4BF9927-AA80-D8C0-B333-D7AA4632EBAD}"/>
              </a:ext>
            </a:extLst>
          </p:cNvPr>
          <p:cNvGrpSpPr/>
          <p:nvPr/>
        </p:nvGrpSpPr>
        <p:grpSpPr>
          <a:xfrm>
            <a:off x="0" y="743712"/>
            <a:ext cx="1112520" cy="1105281"/>
            <a:chOff x="0" y="743712"/>
            <a:chExt cx="1112520" cy="1105281"/>
          </a:xfrm>
        </p:grpSpPr>
        <p:sp>
          <p:nvSpPr>
            <p:cNvPr id="7" name="object 6">
              <a:extLst>
                <a:ext uri="{FF2B5EF4-FFF2-40B4-BE49-F238E27FC236}">
                  <a16:creationId xmlns:a16="http://schemas.microsoft.com/office/drawing/2014/main" id="{0B71DA10-3BFC-4AF6-CA30-B0AF60393B74}"/>
                </a:ext>
              </a:extLst>
            </p:cNvPr>
            <p:cNvSpPr/>
            <p:nvPr/>
          </p:nvSpPr>
          <p:spPr>
            <a:xfrm>
              <a:off x="0" y="1115568"/>
              <a:ext cx="737870" cy="733425"/>
            </a:xfrm>
            <a:custGeom>
              <a:avLst/>
              <a:gdLst/>
              <a:ahLst/>
              <a:cxnLst/>
              <a:rect l="l" t="t" r="r" b="b"/>
              <a:pathLst>
                <a:path w="737870" h="733425">
                  <a:moveTo>
                    <a:pt x="737616" y="0"/>
                  </a:moveTo>
                  <a:lnTo>
                    <a:pt x="0" y="0"/>
                  </a:lnTo>
                  <a:lnTo>
                    <a:pt x="0" y="733043"/>
                  </a:lnTo>
                  <a:lnTo>
                    <a:pt x="737616" y="733043"/>
                  </a:lnTo>
                  <a:lnTo>
                    <a:pt x="737616" y="0"/>
                  </a:lnTo>
                  <a:close/>
                </a:path>
              </a:pathLst>
            </a:custGeom>
            <a:solidFill>
              <a:srgbClr val="FDCE01"/>
            </a:solidFill>
          </p:spPr>
          <p:txBody>
            <a:bodyPr wrap="square" lIns="0" tIns="0" rIns="0" bIns="0" rtlCol="0"/>
            <a:lstStyle>
              <a:defPPr>
                <a:defRPr kern="0"/>
              </a:defPPr>
            </a:lstStyle>
            <a:p>
              <a:endParaRPr/>
            </a:p>
          </p:txBody>
        </p:sp>
        <p:sp>
          <p:nvSpPr>
            <p:cNvPr id="8" name="object 7">
              <a:extLst>
                <a:ext uri="{FF2B5EF4-FFF2-40B4-BE49-F238E27FC236}">
                  <a16:creationId xmlns:a16="http://schemas.microsoft.com/office/drawing/2014/main" id="{3F83BB95-32F4-E05E-5052-CC85D7312070}"/>
                </a:ext>
              </a:extLst>
            </p:cNvPr>
            <p:cNvSpPr/>
            <p:nvPr/>
          </p:nvSpPr>
          <p:spPr>
            <a:xfrm>
              <a:off x="358140" y="743712"/>
              <a:ext cx="754380" cy="733425"/>
            </a:xfrm>
            <a:custGeom>
              <a:avLst/>
              <a:gdLst/>
              <a:ahLst/>
              <a:cxnLst/>
              <a:rect l="l" t="t" r="r" b="b"/>
              <a:pathLst>
                <a:path w="754380" h="733425">
                  <a:moveTo>
                    <a:pt x="754379" y="0"/>
                  </a:moveTo>
                  <a:lnTo>
                    <a:pt x="0" y="0"/>
                  </a:lnTo>
                  <a:lnTo>
                    <a:pt x="0" y="733044"/>
                  </a:lnTo>
                  <a:lnTo>
                    <a:pt x="754379" y="733044"/>
                  </a:lnTo>
                  <a:lnTo>
                    <a:pt x="754379" y="0"/>
                  </a:lnTo>
                  <a:close/>
                </a:path>
              </a:pathLst>
            </a:custGeom>
            <a:solidFill>
              <a:srgbClr val="FF3D4F"/>
            </a:solidFill>
          </p:spPr>
          <p:txBody>
            <a:bodyPr wrap="square" lIns="0" tIns="0" rIns="0" bIns="0" rtlCol="0"/>
            <a:lstStyle>
              <a:defPPr>
                <a:defRPr kern="0"/>
              </a:defPPr>
            </a:lstStyle>
            <a:p>
              <a:endParaRPr/>
            </a:p>
          </p:txBody>
        </p:sp>
        <p:sp>
          <p:nvSpPr>
            <p:cNvPr id="9" name="object 8">
              <a:extLst>
                <a:ext uri="{FF2B5EF4-FFF2-40B4-BE49-F238E27FC236}">
                  <a16:creationId xmlns:a16="http://schemas.microsoft.com/office/drawing/2014/main" id="{F495BF13-7D44-E02C-479F-E4833D42BC0D}"/>
                </a:ext>
              </a:extLst>
            </p:cNvPr>
            <p:cNvSpPr/>
            <p:nvPr/>
          </p:nvSpPr>
          <p:spPr>
            <a:xfrm>
              <a:off x="358140" y="1115568"/>
              <a:ext cx="379730" cy="361315"/>
            </a:xfrm>
            <a:custGeom>
              <a:avLst/>
              <a:gdLst/>
              <a:ahLst/>
              <a:cxnLst/>
              <a:rect l="l" t="t" r="r" b="b"/>
              <a:pathLst>
                <a:path w="379730" h="361315">
                  <a:moveTo>
                    <a:pt x="379476" y="0"/>
                  </a:moveTo>
                  <a:lnTo>
                    <a:pt x="0" y="0"/>
                  </a:lnTo>
                  <a:lnTo>
                    <a:pt x="0" y="361188"/>
                  </a:lnTo>
                  <a:lnTo>
                    <a:pt x="379476" y="361188"/>
                  </a:lnTo>
                  <a:lnTo>
                    <a:pt x="379476" y="0"/>
                  </a:lnTo>
                  <a:close/>
                </a:path>
              </a:pathLst>
            </a:custGeom>
            <a:solidFill>
              <a:srgbClr val="FF3100"/>
            </a:solidFill>
          </p:spPr>
          <p:txBody>
            <a:bodyPr wrap="square" lIns="0" tIns="0" rIns="0" bIns="0" rtlCol="0"/>
            <a:lstStyle>
              <a:defPPr>
                <a:defRPr kern="0"/>
              </a:defPPr>
            </a:lstStyle>
            <a:p>
              <a:endParaRPr/>
            </a:p>
          </p:txBody>
        </p:sp>
      </p:grpSp>
      <p:sp>
        <p:nvSpPr>
          <p:cNvPr id="14" name="Title 13">
            <a:extLst>
              <a:ext uri="{FF2B5EF4-FFF2-40B4-BE49-F238E27FC236}">
                <a16:creationId xmlns:a16="http://schemas.microsoft.com/office/drawing/2014/main" id="{7C589812-63B3-F636-64C4-D7714800C771}"/>
              </a:ext>
            </a:extLst>
          </p:cNvPr>
          <p:cNvSpPr>
            <a:spLocks noGrp="1"/>
          </p:cNvSpPr>
          <p:nvPr>
            <p:ph type="title"/>
          </p:nvPr>
        </p:nvSpPr>
        <p:spPr/>
        <p:txBody>
          <a:bodyPr>
            <a:normAutofit/>
          </a:bodyPr>
          <a:lstStyle/>
          <a:p>
            <a:r>
              <a:rPr lang="en-US" sz="4800" dirty="0"/>
              <a:t>  Visual Results</a:t>
            </a:r>
            <a:endParaRPr lang="en-DE" sz="4800" dirty="0"/>
          </a:p>
        </p:txBody>
      </p:sp>
      <p:sp>
        <p:nvSpPr>
          <p:cNvPr id="13" name="Slide Number Placeholder 12">
            <a:extLst>
              <a:ext uri="{FF2B5EF4-FFF2-40B4-BE49-F238E27FC236}">
                <a16:creationId xmlns:a16="http://schemas.microsoft.com/office/drawing/2014/main" id="{E80FAE95-F427-A7A1-F542-33AFAF3E5213}"/>
              </a:ext>
            </a:extLst>
          </p:cNvPr>
          <p:cNvSpPr>
            <a:spLocks noGrp="1"/>
          </p:cNvSpPr>
          <p:nvPr>
            <p:ph type="sldNum" sz="quarter" idx="12"/>
          </p:nvPr>
        </p:nvSpPr>
        <p:spPr/>
        <p:txBody>
          <a:bodyPr/>
          <a:lstStyle/>
          <a:p>
            <a:fld id="{E0C92668-E10A-4479-BE22-B416E25989C4}" type="slidenum">
              <a:rPr lang="en-DE" sz="1600" b="1" smtClean="0"/>
              <a:t>10</a:t>
            </a:fld>
            <a:endParaRPr lang="en-DE" sz="1600" b="1" dirty="0"/>
          </a:p>
        </p:txBody>
      </p:sp>
      <p:sp>
        <p:nvSpPr>
          <p:cNvPr id="10" name="Title 13">
            <a:extLst>
              <a:ext uri="{FF2B5EF4-FFF2-40B4-BE49-F238E27FC236}">
                <a16:creationId xmlns:a16="http://schemas.microsoft.com/office/drawing/2014/main" id="{249C2415-C230-664C-4FA2-0594B73A3FF6}"/>
              </a:ext>
            </a:extLst>
          </p:cNvPr>
          <p:cNvSpPr txBox="1">
            <a:spLocks/>
          </p:cNvSpPr>
          <p:nvPr/>
        </p:nvSpPr>
        <p:spPr>
          <a:xfrm>
            <a:off x="838200" y="56887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t>  </a:t>
            </a:r>
            <a:r>
              <a:rPr lang="en-US" sz="2000" dirty="0"/>
              <a:t>Figure 2: original image vs styles</a:t>
            </a:r>
            <a:endParaRPr lang="en-DE" sz="2000" dirty="0"/>
          </a:p>
        </p:txBody>
      </p:sp>
      <p:pic>
        <p:nvPicPr>
          <p:cNvPr id="2" name="Picture 1" descr="Projekte – Institut für Wasserstoff ...">
            <a:extLst>
              <a:ext uri="{FF2B5EF4-FFF2-40B4-BE49-F238E27FC236}">
                <a16:creationId xmlns:a16="http://schemas.microsoft.com/office/drawing/2014/main" id="{E74D215A-2EA0-E67F-88C9-26CD54D64313}"/>
              </a:ext>
            </a:extLst>
          </p:cNvPr>
          <p:cNvPicPr>
            <a:picLocks noChangeAspect="1"/>
          </p:cNvPicPr>
          <p:nvPr/>
        </p:nvPicPr>
        <p:blipFill>
          <a:blip r:embed="rId3"/>
          <a:stretch>
            <a:fillRect/>
          </a:stretch>
        </p:blipFill>
        <p:spPr>
          <a:xfrm>
            <a:off x="10467825" y="-150"/>
            <a:ext cx="1726350" cy="1020300"/>
          </a:xfrm>
          <a:prstGeom prst="rect">
            <a:avLst/>
          </a:prstGeom>
        </p:spPr>
      </p:pic>
      <p:pic>
        <p:nvPicPr>
          <p:cNvPr id="15" name="Picture 14">
            <a:extLst>
              <a:ext uri="{FF2B5EF4-FFF2-40B4-BE49-F238E27FC236}">
                <a16:creationId xmlns:a16="http://schemas.microsoft.com/office/drawing/2014/main" id="{7F44F84A-D228-BCF1-AB24-1AEDA955BA20}"/>
              </a:ext>
            </a:extLst>
          </p:cNvPr>
          <p:cNvPicPr>
            <a:picLocks noChangeAspect="1"/>
          </p:cNvPicPr>
          <p:nvPr/>
        </p:nvPicPr>
        <p:blipFill>
          <a:blip r:embed="rId4"/>
          <a:stretch>
            <a:fillRect/>
          </a:stretch>
        </p:blipFill>
        <p:spPr>
          <a:xfrm>
            <a:off x="2990850" y="1364726"/>
            <a:ext cx="6991350" cy="4830491"/>
          </a:xfrm>
          <a:prstGeom prst="rect">
            <a:avLst/>
          </a:prstGeom>
        </p:spPr>
      </p:pic>
    </p:spTree>
    <p:extLst>
      <p:ext uri="{BB962C8B-B14F-4D97-AF65-F5344CB8AC3E}">
        <p14:creationId xmlns:p14="http://schemas.microsoft.com/office/powerpoint/2010/main" val="341503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6AC2FB-4B60-F97E-2D42-E8AB3A8CE2C1}"/>
            </a:ext>
          </a:extLst>
        </p:cNvPr>
        <p:cNvGrpSpPr/>
        <p:nvPr/>
      </p:nvGrpSpPr>
      <p:grpSpPr>
        <a:xfrm>
          <a:off x="0" y="0"/>
          <a:ext cx="0" cy="0"/>
          <a:chOff x="0" y="0"/>
          <a:chExt cx="0" cy="0"/>
        </a:xfrm>
      </p:grpSpPr>
      <p:grpSp>
        <p:nvGrpSpPr>
          <p:cNvPr id="6" name="object 5">
            <a:extLst>
              <a:ext uri="{FF2B5EF4-FFF2-40B4-BE49-F238E27FC236}">
                <a16:creationId xmlns:a16="http://schemas.microsoft.com/office/drawing/2014/main" id="{C13F98DF-0EE7-EA80-6FDA-6207FC5C7636}"/>
              </a:ext>
            </a:extLst>
          </p:cNvPr>
          <p:cNvGrpSpPr/>
          <p:nvPr/>
        </p:nvGrpSpPr>
        <p:grpSpPr>
          <a:xfrm>
            <a:off x="0" y="743712"/>
            <a:ext cx="1112520" cy="1105281"/>
            <a:chOff x="0" y="743712"/>
            <a:chExt cx="1112520" cy="1105281"/>
          </a:xfrm>
        </p:grpSpPr>
        <p:sp>
          <p:nvSpPr>
            <p:cNvPr id="7" name="object 6">
              <a:extLst>
                <a:ext uri="{FF2B5EF4-FFF2-40B4-BE49-F238E27FC236}">
                  <a16:creationId xmlns:a16="http://schemas.microsoft.com/office/drawing/2014/main" id="{078FE5E8-59D1-87D8-B861-1AD2C91BACBB}"/>
                </a:ext>
              </a:extLst>
            </p:cNvPr>
            <p:cNvSpPr/>
            <p:nvPr/>
          </p:nvSpPr>
          <p:spPr>
            <a:xfrm>
              <a:off x="0" y="1115568"/>
              <a:ext cx="737870" cy="733425"/>
            </a:xfrm>
            <a:custGeom>
              <a:avLst/>
              <a:gdLst/>
              <a:ahLst/>
              <a:cxnLst/>
              <a:rect l="l" t="t" r="r" b="b"/>
              <a:pathLst>
                <a:path w="737870" h="733425">
                  <a:moveTo>
                    <a:pt x="737616" y="0"/>
                  </a:moveTo>
                  <a:lnTo>
                    <a:pt x="0" y="0"/>
                  </a:lnTo>
                  <a:lnTo>
                    <a:pt x="0" y="733043"/>
                  </a:lnTo>
                  <a:lnTo>
                    <a:pt x="737616" y="733043"/>
                  </a:lnTo>
                  <a:lnTo>
                    <a:pt x="737616" y="0"/>
                  </a:lnTo>
                  <a:close/>
                </a:path>
              </a:pathLst>
            </a:custGeom>
            <a:solidFill>
              <a:srgbClr val="FDCE01"/>
            </a:solidFill>
          </p:spPr>
          <p:txBody>
            <a:bodyPr wrap="square" lIns="0" tIns="0" rIns="0" bIns="0" rtlCol="0"/>
            <a:lstStyle>
              <a:defPPr>
                <a:defRPr kern="0"/>
              </a:defPPr>
            </a:lstStyle>
            <a:p>
              <a:endParaRPr/>
            </a:p>
          </p:txBody>
        </p:sp>
        <p:sp>
          <p:nvSpPr>
            <p:cNvPr id="8" name="object 7">
              <a:extLst>
                <a:ext uri="{FF2B5EF4-FFF2-40B4-BE49-F238E27FC236}">
                  <a16:creationId xmlns:a16="http://schemas.microsoft.com/office/drawing/2014/main" id="{A6D7087E-1EF5-E2DF-5A63-BF2F78132722}"/>
                </a:ext>
              </a:extLst>
            </p:cNvPr>
            <p:cNvSpPr/>
            <p:nvPr/>
          </p:nvSpPr>
          <p:spPr>
            <a:xfrm>
              <a:off x="358140" y="743712"/>
              <a:ext cx="754380" cy="733425"/>
            </a:xfrm>
            <a:custGeom>
              <a:avLst/>
              <a:gdLst/>
              <a:ahLst/>
              <a:cxnLst/>
              <a:rect l="l" t="t" r="r" b="b"/>
              <a:pathLst>
                <a:path w="754380" h="733425">
                  <a:moveTo>
                    <a:pt x="754379" y="0"/>
                  </a:moveTo>
                  <a:lnTo>
                    <a:pt x="0" y="0"/>
                  </a:lnTo>
                  <a:lnTo>
                    <a:pt x="0" y="733044"/>
                  </a:lnTo>
                  <a:lnTo>
                    <a:pt x="754379" y="733044"/>
                  </a:lnTo>
                  <a:lnTo>
                    <a:pt x="754379" y="0"/>
                  </a:lnTo>
                  <a:close/>
                </a:path>
              </a:pathLst>
            </a:custGeom>
            <a:solidFill>
              <a:srgbClr val="FF3D4F"/>
            </a:solidFill>
          </p:spPr>
          <p:txBody>
            <a:bodyPr wrap="square" lIns="0" tIns="0" rIns="0" bIns="0" rtlCol="0"/>
            <a:lstStyle>
              <a:defPPr>
                <a:defRPr kern="0"/>
              </a:defPPr>
            </a:lstStyle>
            <a:p>
              <a:endParaRPr/>
            </a:p>
          </p:txBody>
        </p:sp>
        <p:sp>
          <p:nvSpPr>
            <p:cNvPr id="9" name="object 8">
              <a:extLst>
                <a:ext uri="{FF2B5EF4-FFF2-40B4-BE49-F238E27FC236}">
                  <a16:creationId xmlns:a16="http://schemas.microsoft.com/office/drawing/2014/main" id="{B8CC790D-3285-9CF7-7D1B-223B8396F9BD}"/>
                </a:ext>
              </a:extLst>
            </p:cNvPr>
            <p:cNvSpPr/>
            <p:nvPr/>
          </p:nvSpPr>
          <p:spPr>
            <a:xfrm>
              <a:off x="358140" y="1115568"/>
              <a:ext cx="379730" cy="361315"/>
            </a:xfrm>
            <a:custGeom>
              <a:avLst/>
              <a:gdLst/>
              <a:ahLst/>
              <a:cxnLst/>
              <a:rect l="l" t="t" r="r" b="b"/>
              <a:pathLst>
                <a:path w="379730" h="361315">
                  <a:moveTo>
                    <a:pt x="379476" y="0"/>
                  </a:moveTo>
                  <a:lnTo>
                    <a:pt x="0" y="0"/>
                  </a:lnTo>
                  <a:lnTo>
                    <a:pt x="0" y="361188"/>
                  </a:lnTo>
                  <a:lnTo>
                    <a:pt x="379476" y="361188"/>
                  </a:lnTo>
                  <a:lnTo>
                    <a:pt x="379476" y="0"/>
                  </a:lnTo>
                  <a:close/>
                </a:path>
              </a:pathLst>
            </a:custGeom>
            <a:solidFill>
              <a:srgbClr val="FF3100"/>
            </a:solidFill>
          </p:spPr>
          <p:txBody>
            <a:bodyPr wrap="square" lIns="0" tIns="0" rIns="0" bIns="0" rtlCol="0"/>
            <a:lstStyle>
              <a:defPPr>
                <a:defRPr kern="0"/>
              </a:defPPr>
            </a:lstStyle>
            <a:p>
              <a:endParaRPr/>
            </a:p>
          </p:txBody>
        </p:sp>
      </p:grpSp>
      <p:sp>
        <p:nvSpPr>
          <p:cNvPr id="14" name="Title 13">
            <a:extLst>
              <a:ext uri="{FF2B5EF4-FFF2-40B4-BE49-F238E27FC236}">
                <a16:creationId xmlns:a16="http://schemas.microsoft.com/office/drawing/2014/main" id="{9732E781-3C11-91E1-B8CD-340CBFA5964E}"/>
              </a:ext>
            </a:extLst>
          </p:cNvPr>
          <p:cNvSpPr>
            <a:spLocks noGrp="1"/>
          </p:cNvSpPr>
          <p:nvPr>
            <p:ph type="title"/>
          </p:nvPr>
        </p:nvSpPr>
        <p:spPr/>
        <p:txBody>
          <a:bodyPr>
            <a:normAutofit/>
          </a:bodyPr>
          <a:lstStyle/>
          <a:p>
            <a:r>
              <a:rPr lang="en-US" sz="4800" dirty="0"/>
              <a:t>  User Interface</a:t>
            </a:r>
            <a:endParaRPr lang="en-DE" sz="4800" dirty="0"/>
          </a:p>
        </p:txBody>
      </p:sp>
      <p:sp>
        <p:nvSpPr>
          <p:cNvPr id="13" name="Slide Number Placeholder 12">
            <a:extLst>
              <a:ext uri="{FF2B5EF4-FFF2-40B4-BE49-F238E27FC236}">
                <a16:creationId xmlns:a16="http://schemas.microsoft.com/office/drawing/2014/main" id="{0AFD4AA8-8DA2-929F-EA4E-B56085A10A84}"/>
              </a:ext>
            </a:extLst>
          </p:cNvPr>
          <p:cNvSpPr>
            <a:spLocks noGrp="1"/>
          </p:cNvSpPr>
          <p:nvPr>
            <p:ph type="sldNum" sz="quarter" idx="12"/>
          </p:nvPr>
        </p:nvSpPr>
        <p:spPr/>
        <p:txBody>
          <a:bodyPr/>
          <a:lstStyle/>
          <a:p>
            <a:fld id="{E0C92668-E10A-4479-BE22-B416E25989C4}" type="slidenum">
              <a:rPr lang="en-DE" sz="1600" b="1" smtClean="0"/>
              <a:t>11</a:t>
            </a:fld>
            <a:endParaRPr lang="en-DE" sz="1600" b="1" dirty="0"/>
          </a:p>
        </p:txBody>
      </p:sp>
      <p:sp>
        <p:nvSpPr>
          <p:cNvPr id="10" name="Title 13">
            <a:extLst>
              <a:ext uri="{FF2B5EF4-FFF2-40B4-BE49-F238E27FC236}">
                <a16:creationId xmlns:a16="http://schemas.microsoft.com/office/drawing/2014/main" id="{DC49BDB7-3CCB-E01A-D469-74720DAB0AC5}"/>
              </a:ext>
            </a:extLst>
          </p:cNvPr>
          <p:cNvSpPr txBox="1">
            <a:spLocks/>
          </p:cNvSpPr>
          <p:nvPr/>
        </p:nvSpPr>
        <p:spPr>
          <a:xfrm>
            <a:off x="838200" y="567309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t>  </a:t>
            </a:r>
            <a:r>
              <a:rPr lang="en-US" sz="2000" dirty="0"/>
              <a:t>Figure 3: UI sample output</a:t>
            </a:r>
          </a:p>
          <a:p>
            <a:pPr algn="ctr"/>
            <a:r>
              <a:rPr lang="en-US" sz="2000" dirty="0"/>
              <a:t> </a:t>
            </a:r>
            <a:endParaRPr lang="en-DE" sz="2000" dirty="0"/>
          </a:p>
        </p:txBody>
      </p:sp>
      <p:pic>
        <p:nvPicPr>
          <p:cNvPr id="2" name="Picture 1" descr="Projekte – Institut für Wasserstoff ...">
            <a:extLst>
              <a:ext uri="{FF2B5EF4-FFF2-40B4-BE49-F238E27FC236}">
                <a16:creationId xmlns:a16="http://schemas.microsoft.com/office/drawing/2014/main" id="{44920C58-BEDD-CBEA-1B9B-941B82215645}"/>
              </a:ext>
            </a:extLst>
          </p:cNvPr>
          <p:cNvPicPr>
            <a:picLocks noChangeAspect="1"/>
          </p:cNvPicPr>
          <p:nvPr/>
        </p:nvPicPr>
        <p:blipFill>
          <a:blip r:embed="rId3"/>
          <a:stretch>
            <a:fillRect/>
          </a:stretch>
        </p:blipFill>
        <p:spPr>
          <a:xfrm>
            <a:off x="10467825" y="-150"/>
            <a:ext cx="1726350" cy="1020300"/>
          </a:xfrm>
          <a:prstGeom prst="rect">
            <a:avLst/>
          </a:prstGeom>
        </p:spPr>
      </p:pic>
      <p:grpSp>
        <p:nvGrpSpPr>
          <p:cNvPr id="15" name="Group 14">
            <a:extLst>
              <a:ext uri="{FF2B5EF4-FFF2-40B4-BE49-F238E27FC236}">
                <a16:creationId xmlns:a16="http://schemas.microsoft.com/office/drawing/2014/main" id="{3CBF4760-F745-0AB2-1197-45D9F310B512}"/>
              </a:ext>
            </a:extLst>
          </p:cNvPr>
          <p:cNvGrpSpPr/>
          <p:nvPr/>
        </p:nvGrpSpPr>
        <p:grpSpPr>
          <a:xfrm>
            <a:off x="1212850" y="1296225"/>
            <a:ext cx="8769350" cy="4720305"/>
            <a:chOff x="1212850" y="1296225"/>
            <a:chExt cx="8769350" cy="4720305"/>
          </a:xfrm>
        </p:grpSpPr>
        <p:pic>
          <p:nvPicPr>
            <p:cNvPr id="5" name="Picture 4">
              <a:extLst>
                <a:ext uri="{FF2B5EF4-FFF2-40B4-BE49-F238E27FC236}">
                  <a16:creationId xmlns:a16="http://schemas.microsoft.com/office/drawing/2014/main" id="{0CF10024-C965-669B-B7A1-E51B76FF87B4}"/>
                </a:ext>
              </a:extLst>
            </p:cNvPr>
            <p:cNvPicPr>
              <a:picLocks noChangeAspect="1"/>
            </p:cNvPicPr>
            <p:nvPr/>
          </p:nvPicPr>
          <p:blipFill>
            <a:blip r:embed="rId4"/>
            <a:srcRect l="21448" t="198" r="22236" b="19772"/>
            <a:stretch>
              <a:fillRect/>
            </a:stretch>
          </p:blipFill>
          <p:spPr>
            <a:xfrm>
              <a:off x="1212850" y="1347248"/>
              <a:ext cx="6623402" cy="4669282"/>
            </a:xfrm>
            <a:prstGeom prst="rect">
              <a:avLst/>
            </a:prstGeom>
          </p:spPr>
        </p:pic>
        <p:pic>
          <p:nvPicPr>
            <p:cNvPr id="12" name="Picture 11" descr="A green tree with red stems&#10;&#10;AI-generated content may be incorrect.">
              <a:extLst>
                <a:ext uri="{FF2B5EF4-FFF2-40B4-BE49-F238E27FC236}">
                  <a16:creationId xmlns:a16="http://schemas.microsoft.com/office/drawing/2014/main" id="{D7B8CA32-397F-E1FE-E8C0-73FB3AAD6321}"/>
                </a:ext>
              </a:extLst>
            </p:cNvPr>
            <p:cNvPicPr>
              <a:picLocks noChangeAspect="1"/>
            </p:cNvPicPr>
            <p:nvPr/>
          </p:nvPicPr>
          <p:blipFill>
            <a:blip r:embed="rId5">
              <a:extLst>
                <a:ext uri="{28A0092B-C50C-407E-A947-70E740481C1C}">
                  <a14:useLocalDpi xmlns:a14="http://schemas.microsoft.com/office/drawing/2010/main" val="0"/>
                </a:ext>
              </a:extLst>
            </a:blip>
            <a:srcRect l="34500" t="-736" r="34904" b="-1"/>
            <a:stretch>
              <a:fillRect/>
            </a:stretch>
          </p:blipFill>
          <p:spPr>
            <a:xfrm>
              <a:off x="7118948" y="1296225"/>
              <a:ext cx="2863252" cy="4669282"/>
            </a:xfrm>
            <a:prstGeom prst="rect">
              <a:avLst/>
            </a:prstGeom>
          </p:spPr>
        </p:pic>
      </p:grpSp>
    </p:spTree>
    <p:extLst>
      <p:ext uri="{BB962C8B-B14F-4D97-AF65-F5344CB8AC3E}">
        <p14:creationId xmlns:p14="http://schemas.microsoft.com/office/powerpoint/2010/main" val="1747942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1F85F2-0328-00BB-9A71-AA6A4E578155}"/>
            </a:ext>
          </a:extLst>
        </p:cNvPr>
        <p:cNvGrpSpPr/>
        <p:nvPr/>
      </p:nvGrpSpPr>
      <p:grpSpPr>
        <a:xfrm>
          <a:off x="0" y="0"/>
          <a:ext cx="0" cy="0"/>
          <a:chOff x="0" y="0"/>
          <a:chExt cx="0" cy="0"/>
        </a:xfrm>
      </p:grpSpPr>
      <p:grpSp>
        <p:nvGrpSpPr>
          <p:cNvPr id="6" name="object 5">
            <a:extLst>
              <a:ext uri="{FF2B5EF4-FFF2-40B4-BE49-F238E27FC236}">
                <a16:creationId xmlns:a16="http://schemas.microsoft.com/office/drawing/2014/main" id="{92812FE0-D12D-2B52-DC08-4B64FF32B295}"/>
              </a:ext>
            </a:extLst>
          </p:cNvPr>
          <p:cNvGrpSpPr/>
          <p:nvPr/>
        </p:nvGrpSpPr>
        <p:grpSpPr>
          <a:xfrm>
            <a:off x="0" y="743712"/>
            <a:ext cx="1112520" cy="1105281"/>
            <a:chOff x="0" y="743712"/>
            <a:chExt cx="1112520" cy="1105281"/>
          </a:xfrm>
        </p:grpSpPr>
        <p:sp>
          <p:nvSpPr>
            <p:cNvPr id="7" name="object 6">
              <a:extLst>
                <a:ext uri="{FF2B5EF4-FFF2-40B4-BE49-F238E27FC236}">
                  <a16:creationId xmlns:a16="http://schemas.microsoft.com/office/drawing/2014/main" id="{1E7F885E-110F-3F73-7107-24AE2117C37F}"/>
                </a:ext>
              </a:extLst>
            </p:cNvPr>
            <p:cNvSpPr/>
            <p:nvPr/>
          </p:nvSpPr>
          <p:spPr>
            <a:xfrm>
              <a:off x="0" y="1115568"/>
              <a:ext cx="737870" cy="733425"/>
            </a:xfrm>
            <a:custGeom>
              <a:avLst/>
              <a:gdLst/>
              <a:ahLst/>
              <a:cxnLst/>
              <a:rect l="l" t="t" r="r" b="b"/>
              <a:pathLst>
                <a:path w="737870" h="733425">
                  <a:moveTo>
                    <a:pt x="737616" y="0"/>
                  </a:moveTo>
                  <a:lnTo>
                    <a:pt x="0" y="0"/>
                  </a:lnTo>
                  <a:lnTo>
                    <a:pt x="0" y="733043"/>
                  </a:lnTo>
                  <a:lnTo>
                    <a:pt x="737616" y="733043"/>
                  </a:lnTo>
                  <a:lnTo>
                    <a:pt x="737616" y="0"/>
                  </a:lnTo>
                  <a:close/>
                </a:path>
              </a:pathLst>
            </a:custGeom>
            <a:solidFill>
              <a:srgbClr val="FDCE01"/>
            </a:solidFill>
          </p:spPr>
          <p:txBody>
            <a:bodyPr wrap="square" lIns="0" tIns="0" rIns="0" bIns="0" rtlCol="0"/>
            <a:lstStyle>
              <a:defPPr>
                <a:defRPr kern="0"/>
              </a:defPPr>
            </a:lstStyle>
            <a:p>
              <a:endParaRPr/>
            </a:p>
          </p:txBody>
        </p:sp>
        <p:sp>
          <p:nvSpPr>
            <p:cNvPr id="8" name="object 7">
              <a:extLst>
                <a:ext uri="{FF2B5EF4-FFF2-40B4-BE49-F238E27FC236}">
                  <a16:creationId xmlns:a16="http://schemas.microsoft.com/office/drawing/2014/main" id="{C7052230-9D4E-C163-4D20-C68BEC7BF2F5}"/>
                </a:ext>
              </a:extLst>
            </p:cNvPr>
            <p:cNvSpPr/>
            <p:nvPr/>
          </p:nvSpPr>
          <p:spPr>
            <a:xfrm>
              <a:off x="358140" y="743712"/>
              <a:ext cx="754380" cy="733425"/>
            </a:xfrm>
            <a:custGeom>
              <a:avLst/>
              <a:gdLst/>
              <a:ahLst/>
              <a:cxnLst/>
              <a:rect l="l" t="t" r="r" b="b"/>
              <a:pathLst>
                <a:path w="754380" h="733425">
                  <a:moveTo>
                    <a:pt x="754379" y="0"/>
                  </a:moveTo>
                  <a:lnTo>
                    <a:pt x="0" y="0"/>
                  </a:lnTo>
                  <a:lnTo>
                    <a:pt x="0" y="733044"/>
                  </a:lnTo>
                  <a:lnTo>
                    <a:pt x="754379" y="733044"/>
                  </a:lnTo>
                  <a:lnTo>
                    <a:pt x="754379" y="0"/>
                  </a:lnTo>
                  <a:close/>
                </a:path>
              </a:pathLst>
            </a:custGeom>
            <a:solidFill>
              <a:srgbClr val="FF3D4F"/>
            </a:solidFill>
          </p:spPr>
          <p:txBody>
            <a:bodyPr wrap="square" lIns="0" tIns="0" rIns="0" bIns="0" rtlCol="0"/>
            <a:lstStyle>
              <a:defPPr>
                <a:defRPr kern="0"/>
              </a:defPPr>
            </a:lstStyle>
            <a:p>
              <a:endParaRPr/>
            </a:p>
          </p:txBody>
        </p:sp>
        <p:sp>
          <p:nvSpPr>
            <p:cNvPr id="9" name="object 8">
              <a:extLst>
                <a:ext uri="{FF2B5EF4-FFF2-40B4-BE49-F238E27FC236}">
                  <a16:creationId xmlns:a16="http://schemas.microsoft.com/office/drawing/2014/main" id="{B5319C9D-A49A-D482-8167-000668D81C26}"/>
                </a:ext>
              </a:extLst>
            </p:cNvPr>
            <p:cNvSpPr/>
            <p:nvPr/>
          </p:nvSpPr>
          <p:spPr>
            <a:xfrm>
              <a:off x="358140" y="1115568"/>
              <a:ext cx="379730" cy="361315"/>
            </a:xfrm>
            <a:custGeom>
              <a:avLst/>
              <a:gdLst/>
              <a:ahLst/>
              <a:cxnLst/>
              <a:rect l="l" t="t" r="r" b="b"/>
              <a:pathLst>
                <a:path w="379730" h="361315">
                  <a:moveTo>
                    <a:pt x="379476" y="0"/>
                  </a:moveTo>
                  <a:lnTo>
                    <a:pt x="0" y="0"/>
                  </a:lnTo>
                  <a:lnTo>
                    <a:pt x="0" y="361188"/>
                  </a:lnTo>
                  <a:lnTo>
                    <a:pt x="379476" y="361188"/>
                  </a:lnTo>
                  <a:lnTo>
                    <a:pt x="379476" y="0"/>
                  </a:lnTo>
                  <a:close/>
                </a:path>
              </a:pathLst>
            </a:custGeom>
            <a:solidFill>
              <a:srgbClr val="FF3100"/>
            </a:solidFill>
          </p:spPr>
          <p:txBody>
            <a:bodyPr wrap="square" lIns="0" tIns="0" rIns="0" bIns="0" rtlCol="0"/>
            <a:lstStyle>
              <a:defPPr>
                <a:defRPr kern="0"/>
              </a:defPPr>
            </a:lstStyle>
            <a:p>
              <a:endParaRPr/>
            </a:p>
          </p:txBody>
        </p:sp>
      </p:grpSp>
      <p:sp>
        <p:nvSpPr>
          <p:cNvPr id="14" name="Title 13">
            <a:extLst>
              <a:ext uri="{FF2B5EF4-FFF2-40B4-BE49-F238E27FC236}">
                <a16:creationId xmlns:a16="http://schemas.microsoft.com/office/drawing/2014/main" id="{270F8A4C-4AED-9B02-79F2-09EC9EBCFB87}"/>
              </a:ext>
            </a:extLst>
          </p:cNvPr>
          <p:cNvSpPr>
            <a:spLocks noGrp="1"/>
          </p:cNvSpPr>
          <p:nvPr>
            <p:ph type="title"/>
          </p:nvPr>
        </p:nvSpPr>
        <p:spPr/>
        <p:txBody>
          <a:bodyPr>
            <a:normAutofit/>
          </a:bodyPr>
          <a:lstStyle/>
          <a:p>
            <a:r>
              <a:rPr lang="en-US" sz="4800" dirty="0"/>
              <a:t>  Limitations &amp; Next Steps</a:t>
            </a:r>
            <a:endParaRPr lang="en-DE" sz="4800" dirty="0"/>
          </a:p>
        </p:txBody>
      </p:sp>
      <p:sp>
        <p:nvSpPr>
          <p:cNvPr id="15" name="Content Placeholder 14">
            <a:extLst>
              <a:ext uri="{FF2B5EF4-FFF2-40B4-BE49-F238E27FC236}">
                <a16:creationId xmlns:a16="http://schemas.microsoft.com/office/drawing/2014/main" id="{DFAE32AB-7434-0BC1-4CE5-A7C9CF627881}"/>
              </a:ext>
            </a:extLst>
          </p:cNvPr>
          <p:cNvSpPr>
            <a:spLocks noGrp="1"/>
          </p:cNvSpPr>
          <p:nvPr>
            <p:ph idx="1"/>
          </p:nvPr>
        </p:nvSpPr>
        <p:spPr>
          <a:xfrm>
            <a:off x="838200" y="1551824"/>
            <a:ext cx="10515600" cy="4351338"/>
          </a:xfrm>
        </p:spPr>
        <p:txBody>
          <a:bodyPr>
            <a:noAutofit/>
          </a:bodyPr>
          <a:lstStyle/>
          <a:p>
            <a:r>
              <a:rPr lang="en-US" sz="2500" dirty="0"/>
              <a:t>Limited training images → not full photorealistic.</a:t>
            </a:r>
          </a:p>
          <a:p>
            <a:r>
              <a:rPr lang="en-US" sz="2500" dirty="0"/>
              <a:t>Some style bleed due to LoRA hyperparameters.</a:t>
            </a:r>
          </a:p>
          <a:p>
            <a:r>
              <a:rPr lang="en-US" sz="2500" dirty="0"/>
              <a:t>JupyterHub environment resets → requires re-installing packages.</a:t>
            </a:r>
          </a:p>
          <a:p>
            <a:r>
              <a:rPr lang="en-US" sz="2500" dirty="0"/>
              <a:t> 3D model generation has dependencies and version conflicts in three.js.</a:t>
            </a:r>
          </a:p>
          <a:p>
            <a:r>
              <a:rPr lang="en-US" sz="2500" dirty="0"/>
              <a:t> We chose to focus on functionality &gt; perfection.</a:t>
            </a:r>
          </a:p>
          <a:p>
            <a:r>
              <a:rPr lang="en-US" sz="2500" dirty="0"/>
              <a:t>Expand dataset for better fine-tuning.</a:t>
            </a:r>
          </a:p>
          <a:p>
            <a:r>
              <a:rPr lang="en-US" sz="2500" dirty="0"/>
              <a:t> Experiment with larger LoRA ranks, more modules.</a:t>
            </a:r>
          </a:p>
          <a:p>
            <a:r>
              <a:rPr lang="en-US" sz="2500" dirty="0"/>
              <a:t>Use a better mesh refinement method for 3D.</a:t>
            </a:r>
          </a:p>
          <a:p>
            <a:r>
              <a:rPr lang="en-US" sz="2500" dirty="0"/>
              <a:t>Add user accounts to save drawings.</a:t>
            </a:r>
          </a:p>
        </p:txBody>
      </p:sp>
      <p:sp>
        <p:nvSpPr>
          <p:cNvPr id="13" name="Slide Number Placeholder 12">
            <a:extLst>
              <a:ext uri="{FF2B5EF4-FFF2-40B4-BE49-F238E27FC236}">
                <a16:creationId xmlns:a16="http://schemas.microsoft.com/office/drawing/2014/main" id="{4B6930FD-6ABB-114B-47B7-C7A4C6510DF2}"/>
              </a:ext>
            </a:extLst>
          </p:cNvPr>
          <p:cNvSpPr>
            <a:spLocks noGrp="1"/>
          </p:cNvSpPr>
          <p:nvPr>
            <p:ph type="sldNum" sz="quarter" idx="12"/>
          </p:nvPr>
        </p:nvSpPr>
        <p:spPr/>
        <p:txBody>
          <a:bodyPr/>
          <a:lstStyle/>
          <a:p>
            <a:fld id="{E0C92668-E10A-4479-BE22-B416E25989C4}" type="slidenum">
              <a:rPr lang="en-DE" sz="1600" b="1" smtClean="0"/>
              <a:t>12</a:t>
            </a:fld>
            <a:endParaRPr lang="en-DE" sz="1600" b="1" dirty="0"/>
          </a:p>
        </p:txBody>
      </p:sp>
      <p:pic>
        <p:nvPicPr>
          <p:cNvPr id="2" name="Picture 1" descr="Projekte – Institut für Wasserstoff ...">
            <a:extLst>
              <a:ext uri="{FF2B5EF4-FFF2-40B4-BE49-F238E27FC236}">
                <a16:creationId xmlns:a16="http://schemas.microsoft.com/office/drawing/2014/main" id="{72D0B8A1-350F-A5C0-9748-D903C4AF790D}"/>
              </a:ext>
            </a:extLst>
          </p:cNvPr>
          <p:cNvPicPr>
            <a:picLocks noChangeAspect="1"/>
          </p:cNvPicPr>
          <p:nvPr/>
        </p:nvPicPr>
        <p:blipFill>
          <a:blip r:embed="rId3"/>
          <a:stretch>
            <a:fillRect/>
          </a:stretch>
        </p:blipFill>
        <p:spPr>
          <a:xfrm>
            <a:off x="10467825" y="-150"/>
            <a:ext cx="1726350" cy="1020300"/>
          </a:xfrm>
          <a:prstGeom prst="rect">
            <a:avLst/>
          </a:prstGeom>
        </p:spPr>
      </p:pic>
    </p:spTree>
    <p:extLst>
      <p:ext uri="{BB962C8B-B14F-4D97-AF65-F5344CB8AC3E}">
        <p14:creationId xmlns:p14="http://schemas.microsoft.com/office/powerpoint/2010/main" val="1956279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7B9AC0-0AEB-3228-9640-2B77CD8AD72E}"/>
            </a:ext>
          </a:extLst>
        </p:cNvPr>
        <p:cNvGrpSpPr/>
        <p:nvPr/>
      </p:nvGrpSpPr>
      <p:grpSpPr>
        <a:xfrm>
          <a:off x="0" y="0"/>
          <a:ext cx="0" cy="0"/>
          <a:chOff x="0" y="0"/>
          <a:chExt cx="0" cy="0"/>
        </a:xfrm>
      </p:grpSpPr>
      <p:grpSp>
        <p:nvGrpSpPr>
          <p:cNvPr id="6" name="object 5">
            <a:extLst>
              <a:ext uri="{FF2B5EF4-FFF2-40B4-BE49-F238E27FC236}">
                <a16:creationId xmlns:a16="http://schemas.microsoft.com/office/drawing/2014/main" id="{EADC12F8-459F-AF70-3D80-F17961D1844D}"/>
              </a:ext>
            </a:extLst>
          </p:cNvPr>
          <p:cNvGrpSpPr/>
          <p:nvPr/>
        </p:nvGrpSpPr>
        <p:grpSpPr>
          <a:xfrm>
            <a:off x="0" y="743712"/>
            <a:ext cx="1112520" cy="1105281"/>
            <a:chOff x="0" y="743712"/>
            <a:chExt cx="1112520" cy="1105281"/>
          </a:xfrm>
        </p:grpSpPr>
        <p:sp>
          <p:nvSpPr>
            <p:cNvPr id="7" name="object 6">
              <a:extLst>
                <a:ext uri="{FF2B5EF4-FFF2-40B4-BE49-F238E27FC236}">
                  <a16:creationId xmlns:a16="http://schemas.microsoft.com/office/drawing/2014/main" id="{DD069C6A-9DFC-D0DF-A385-D4442F5D099E}"/>
                </a:ext>
              </a:extLst>
            </p:cNvPr>
            <p:cNvSpPr/>
            <p:nvPr/>
          </p:nvSpPr>
          <p:spPr>
            <a:xfrm>
              <a:off x="0" y="1115568"/>
              <a:ext cx="737870" cy="733425"/>
            </a:xfrm>
            <a:custGeom>
              <a:avLst/>
              <a:gdLst/>
              <a:ahLst/>
              <a:cxnLst/>
              <a:rect l="l" t="t" r="r" b="b"/>
              <a:pathLst>
                <a:path w="737870" h="733425">
                  <a:moveTo>
                    <a:pt x="737616" y="0"/>
                  </a:moveTo>
                  <a:lnTo>
                    <a:pt x="0" y="0"/>
                  </a:lnTo>
                  <a:lnTo>
                    <a:pt x="0" y="733043"/>
                  </a:lnTo>
                  <a:lnTo>
                    <a:pt x="737616" y="733043"/>
                  </a:lnTo>
                  <a:lnTo>
                    <a:pt x="737616" y="0"/>
                  </a:lnTo>
                  <a:close/>
                </a:path>
              </a:pathLst>
            </a:custGeom>
            <a:solidFill>
              <a:srgbClr val="FDCE01"/>
            </a:solidFill>
          </p:spPr>
          <p:txBody>
            <a:bodyPr wrap="square" lIns="0" tIns="0" rIns="0" bIns="0" rtlCol="0"/>
            <a:lstStyle>
              <a:defPPr>
                <a:defRPr kern="0"/>
              </a:defPPr>
            </a:lstStyle>
            <a:p>
              <a:endParaRPr/>
            </a:p>
          </p:txBody>
        </p:sp>
        <p:sp>
          <p:nvSpPr>
            <p:cNvPr id="8" name="object 7">
              <a:extLst>
                <a:ext uri="{FF2B5EF4-FFF2-40B4-BE49-F238E27FC236}">
                  <a16:creationId xmlns:a16="http://schemas.microsoft.com/office/drawing/2014/main" id="{E6C10772-45EA-8D1C-62D8-65DF9EC97892}"/>
                </a:ext>
              </a:extLst>
            </p:cNvPr>
            <p:cNvSpPr/>
            <p:nvPr/>
          </p:nvSpPr>
          <p:spPr>
            <a:xfrm>
              <a:off x="358140" y="743712"/>
              <a:ext cx="754380" cy="733425"/>
            </a:xfrm>
            <a:custGeom>
              <a:avLst/>
              <a:gdLst/>
              <a:ahLst/>
              <a:cxnLst/>
              <a:rect l="l" t="t" r="r" b="b"/>
              <a:pathLst>
                <a:path w="754380" h="733425">
                  <a:moveTo>
                    <a:pt x="754379" y="0"/>
                  </a:moveTo>
                  <a:lnTo>
                    <a:pt x="0" y="0"/>
                  </a:lnTo>
                  <a:lnTo>
                    <a:pt x="0" y="733044"/>
                  </a:lnTo>
                  <a:lnTo>
                    <a:pt x="754379" y="733044"/>
                  </a:lnTo>
                  <a:lnTo>
                    <a:pt x="754379" y="0"/>
                  </a:lnTo>
                  <a:close/>
                </a:path>
              </a:pathLst>
            </a:custGeom>
            <a:solidFill>
              <a:srgbClr val="FF3D4F"/>
            </a:solidFill>
          </p:spPr>
          <p:txBody>
            <a:bodyPr wrap="square" lIns="0" tIns="0" rIns="0" bIns="0" rtlCol="0"/>
            <a:lstStyle>
              <a:defPPr>
                <a:defRPr kern="0"/>
              </a:defPPr>
            </a:lstStyle>
            <a:p>
              <a:endParaRPr/>
            </a:p>
          </p:txBody>
        </p:sp>
        <p:sp>
          <p:nvSpPr>
            <p:cNvPr id="9" name="object 8">
              <a:extLst>
                <a:ext uri="{FF2B5EF4-FFF2-40B4-BE49-F238E27FC236}">
                  <a16:creationId xmlns:a16="http://schemas.microsoft.com/office/drawing/2014/main" id="{FA43C06C-4329-A57D-C19A-5E0ADCBBFF89}"/>
                </a:ext>
              </a:extLst>
            </p:cNvPr>
            <p:cNvSpPr/>
            <p:nvPr/>
          </p:nvSpPr>
          <p:spPr>
            <a:xfrm>
              <a:off x="358140" y="1115568"/>
              <a:ext cx="379730" cy="361315"/>
            </a:xfrm>
            <a:custGeom>
              <a:avLst/>
              <a:gdLst/>
              <a:ahLst/>
              <a:cxnLst/>
              <a:rect l="l" t="t" r="r" b="b"/>
              <a:pathLst>
                <a:path w="379730" h="361315">
                  <a:moveTo>
                    <a:pt x="379476" y="0"/>
                  </a:moveTo>
                  <a:lnTo>
                    <a:pt x="0" y="0"/>
                  </a:lnTo>
                  <a:lnTo>
                    <a:pt x="0" y="361188"/>
                  </a:lnTo>
                  <a:lnTo>
                    <a:pt x="379476" y="361188"/>
                  </a:lnTo>
                  <a:lnTo>
                    <a:pt x="379476" y="0"/>
                  </a:lnTo>
                  <a:close/>
                </a:path>
              </a:pathLst>
            </a:custGeom>
            <a:solidFill>
              <a:srgbClr val="FF3100"/>
            </a:solidFill>
          </p:spPr>
          <p:txBody>
            <a:bodyPr wrap="square" lIns="0" tIns="0" rIns="0" bIns="0" rtlCol="0"/>
            <a:lstStyle>
              <a:defPPr>
                <a:defRPr kern="0"/>
              </a:defPPr>
            </a:lstStyle>
            <a:p>
              <a:endParaRPr/>
            </a:p>
          </p:txBody>
        </p:sp>
      </p:grpSp>
      <p:sp>
        <p:nvSpPr>
          <p:cNvPr id="14" name="Title 13">
            <a:extLst>
              <a:ext uri="{FF2B5EF4-FFF2-40B4-BE49-F238E27FC236}">
                <a16:creationId xmlns:a16="http://schemas.microsoft.com/office/drawing/2014/main" id="{DB950259-D30C-809F-89D7-92E77F4FE961}"/>
              </a:ext>
            </a:extLst>
          </p:cNvPr>
          <p:cNvSpPr>
            <a:spLocks noGrp="1"/>
          </p:cNvSpPr>
          <p:nvPr>
            <p:ph type="title"/>
          </p:nvPr>
        </p:nvSpPr>
        <p:spPr/>
        <p:txBody>
          <a:bodyPr>
            <a:normAutofit/>
          </a:bodyPr>
          <a:lstStyle/>
          <a:p>
            <a:r>
              <a:rPr lang="en-US" sz="4800" dirty="0"/>
              <a:t>  Conclusion</a:t>
            </a:r>
            <a:endParaRPr lang="en-DE" sz="4800" dirty="0"/>
          </a:p>
        </p:txBody>
      </p:sp>
      <p:sp>
        <p:nvSpPr>
          <p:cNvPr id="15" name="Content Placeholder 14">
            <a:extLst>
              <a:ext uri="{FF2B5EF4-FFF2-40B4-BE49-F238E27FC236}">
                <a16:creationId xmlns:a16="http://schemas.microsoft.com/office/drawing/2014/main" id="{5F580A90-7E10-7BBF-E70E-EF6B6D461133}"/>
              </a:ext>
            </a:extLst>
          </p:cNvPr>
          <p:cNvSpPr>
            <a:spLocks noGrp="1"/>
          </p:cNvSpPr>
          <p:nvPr>
            <p:ph idx="1"/>
          </p:nvPr>
        </p:nvSpPr>
        <p:spPr/>
        <p:txBody>
          <a:bodyPr>
            <a:noAutofit/>
          </a:bodyPr>
          <a:lstStyle/>
          <a:p>
            <a:pPr>
              <a:lnSpc>
                <a:spcPct val="150000"/>
              </a:lnSpc>
            </a:pPr>
            <a:r>
              <a:rPr lang="en-US" sz="2500" dirty="0"/>
              <a:t>Our project delivers a modular, real-time AI art pipeline, supporting seamless style transfer in the browser. </a:t>
            </a:r>
          </a:p>
          <a:p>
            <a:pPr>
              <a:lnSpc>
                <a:spcPct val="150000"/>
              </a:lnSpc>
            </a:pPr>
            <a:r>
              <a:rPr lang="en-US" sz="2500" dirty="0"/>
              <a:t>While current 3D mesh detail and viewer compatibility can be improved, the system is robust and extensible. </a:t>
            </a:r>
          </a:p>
          <a:p>
            <a:pPr>
              <a:lnSpc>
                <a:spcPct val="150000"/>
              </a:lnSpc>
            </a:pPr>
            <a:r>
              <a:rPr lang="en-US" sz="2500" dirty="0"/>
              <a:t>We’re well-positioned to enhance mesh quality, expand deployment, and support creative and educational uses in the future.</a:t>
            </a:r>
            <a:br>
              <a:rPr lang="en-US" sz="2500" dirty="0"/>
            </a:br>
            <a:br>
              <a:rPr lang="en-US" sz="2500" dirty="0"/>
            </a:br>
            <a:endParaRPr lang="en-US" sz="2500" dirty="0"/>
          </a:p>
        </p:txBody>
      </p:sp>
      <p:sp>
        <p:nvSpPr>
          <p:cNvPr id="13" name="Slide Number Placeholder 12">
            <a:extLst>
              <a:ext uri="{FF2B5EF4-FFF2-40B4-BE49-F238E27FC236}">
                <a16:creationId xmlns:a16="http://schemas.microsoft.com/office/drawing/2014/main" id="{77EE49FD-78E3-2881-31DF-72579BAD29F0}"/>
              </a:ext>
            </a:extLst>
          </p:cNvPr>
          <p:cNvSpPr>
            <a:spLocks noGrp="1"/>
          </p:cNvSpPr>
          <p:nvPr>
            <p:ph type="sldNum" sz="quarter" idx="12"/>
          </p:nvPr>
        </p:nvSpPr>
        <p:spPr/>
        <p:txBody>
          <a:bodyPr/>
          <a:lstStyle/>
          <a:p>
            <a:fld id="{E0C92668-E10A-4479-BE22-B416E25989C4}" type="slidenum">
              <a:rPr lang="en-DE" sz="1600" b="1" smtClean="0"/>
              <a:t>13</a:t>
            </a:fld>
            <a:endParaRPr lang="en-DE" sz="1600" b="1" dirty="0"/>
          </a:p>
        </p:txBody>
      </p:sp>
      <p:pic>
        <p:nvPicPr>
          <p:cNvPr id="2" name="Picture 1" descr="Projekte – Institut für Wasserstoff ...">
            <a:extLst>
              <a:ext uri="{FF2B5EF4-FFF2-40B4-BE49-F238E27FC236}">
                <a16:creationId xmlns:a16="http://schemas.microsoft.com/office/drawing/2014/main" id="{454FFBB6-A545-48B2-871C-2A4DF836AF78}"/>
              </a:ext>
            </a:extLst>
          </p:cNvPr>
          <p:cNvPicPr>
            <a:picLocks noChangeAspect="1"/>
          </p:cNvPicPr>
          <p:nvPr/>
        </p:nvPicPr>
        <p:blipFill>
          <a:blip r:embed="rId3"/>
          <a:stretch>
            <a:fillRect/>
          </a:stretch>
        </p:blipFill>
        <p:spPr>
          <a:xfrm>
            <a:off x="10467825" y="-150"/>
            <a:ext cx="1726350" cy="1020300"/>
          </a:xfrm>
          <a:prstGeom prst="rect">
            <a:avLst/>
          </a:prstGeom>
        </p:spPr>
      </p:pic>
    </p:spTree>
    <p:extLst>
      <p:ext uri="{BB962C8B-B14F-4D97-AF65-F5344CB8AC3E}">
        <p14:creationId xmlns:p14="http://schemas.microsoft.com/office/powerpoint/2010/main" val="3263275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1557BF-F2F2-2CE9-9B08-A3EB43AE3AE8}"/>
            </a:ext>
          </a:extLst>
        </p:cNvPr>
        <p:cNvGrpSpPr/>
        <p:nvPr/>
      </p:nvGrpSpPr>
      <p:grpSpPr>
        <a:xfrm>
          <a:off x="0" y="0"/>
          <a:ext cx="0" cy="0"/>
          <a:chOff x="0" y="0"/>
          <a:chExt cx="0" cy="0"/>
        </a:xfrm>
      </p:grpSpPr>
      <p:grpSp>
        <p:nvGrpSpPr>
          <p:cNvPr id="6" name="object 5">
            <a:extLst>
              <a:ext uri="{FF2B5EF4-FFF2-40B4-BE49-F238E27FC236}">
                <a16:creationId xmlns:a16="http://schemas.microsoft.com/office/drawing/2014/main" id="{D6FA2BD0-6E49-3B78-56CF-18E5289E12A3}"/>
              </a:ext>
            </a:extLst>
          </p:cNvPr>
          <p:cNvGrpSpPr/>
          <p:nvPr/>
        </p:nvGrpSpPr>
        <p:grpSpPr>
          <a:xfrm>
            <a:off x="0" y="743712"/>
            <a:ext cx="1112520" cy="1105281"/>
            <a:chOff x="0" y="743712"/>
            <a:chExt cx="1112520" cy="1105281"/>
          </a:xfrm>
        </p:grpSpPr>
        <p:sp>
          <p:nvSpPr>
            <p:cNvPr id="7" name="object 6">
              <a:extLst>
                <a:ext uri="{FF2B5EF4-FFF2-40B4-BE49-F238E27FC236}">
                  <a16:creationId xmlns:a16="http://schemas.microsoft.com/office/drawing/2014/main" id="{C13A101E-41EF-D714-65AD-E7FEE7B2900A}"/>
                </a:ext>
              </a:extLst>
            </p:cNvPr>
            <p:cNvSpPr/>
            <p:nvPr/>
          </p:nvSpPr>
          <p:spPr>
            <a:xfrm>
              <a:off x="0" y="1115568"/>
              <a:ext cx="737870" cy="733425"/>
            </a:xfrm>
            <a:custGeom>
              <a:avLst/>
              <a:gdLst/>
              <a:ahLst/>
              <a:cxnLst/>
              <a:rect l="l" t="t" r="r" b="b"/>
              <a:pathLst>
                <a:path w="737870" h="733425">
                  <a:moveTo>
                    <a:pt x="737616" y="0"/>
                  </a:moveTo>
                  <a:lnTo>
                    <a:pt x="0" y="0"/>
                  </a:lnTo>
                  <a:lnTo>
                    <a:pt x="0" y="733043"/>
                  </a:lnTo>
                  <a:lnTo>
                    <a:pt x="737616" y="733043"/>
                  </a:lnTo>
                  <a:lnTo>
                    <a:pt x="737616" y="0"/>
                  </a:lnTo>
                  <a:close/>
                </a:path>
              </a:pathLst>
            </a:custGeom>
            <a:solidFill>
              <a:srgbClr val="FDCE01"/>
            </a:solidFill>
          </p:spPr>
          <p:txBody>
            <a:bodyPr wrap="square" lIns="0" tIns="0" rIns="0" bIns="0" rtlCol="0"/>
            <a:lstStyle>
              <a:defPPr>
                <a:defRPr kern="0"/>
              </a:defPPr>
            </a:lstStyle>
            <a:p>
              <a:endParaRPr/>
            </a:p>
          </p:txBody>
        </p:sp>
        <p:sp>
          <p:nvSpPr>
            <p:cNvPr id="8" name="object 7">
              <a:extLst>
                <a:ext uri="{FF2B5EF4-FFF2-40B4-BE49-F238E27FC236}">
                  <a16:creationId xmlns:a16="http://schemas.microsoft.com/office/drawing/2014/main" id="{2079CE74-C37A-66EE-CA09-5CDF2CA2371A}"/>
                </a:ext>
              </a:extLst>
            </p:cNvPr>
            <p:cNvSpPr/>
            <p:nvPr/>
          </p:nvSpPr>
          <p:spPr>
            <a:xfrm>
              <a:off x="358140" y="743712"/>
              <a:ext cx="754380" cy="733425"/>
            </a:xfrm>
            <a:custGeom>
              <a:avLst/>
              <a:gdLst/>
              <a:ahLst/>
              <a:cxnLst/>
              <a:rect l="l" t="t" r="r" b="b"/>
              <a:pathLst>
                <a:path w="754380" h="733425">
                  <a:moveTo>
                    <a:pt x="754379" y="0"/>
                  </a:moveTo>
                  <a:lnTo>
                    <a:pt x="0" y="0"/>
                  </a:lnTo>
                  <a:lnTo>
                    <a:pt x="0" y="733044"/>
                  </a:lnTo>
                  <a:lnTo>
                    <a:pt x="754379" y="733044"/>
                  </a:lnTo>
                  <a:lnTo>
                    <a:pt x="754379" y="0"/>
                  </a:lnTo>
                  <a:close/>
                </a:path>
              </a:pathLst>
            </a:custGeom>
            <a:solidFill>
              <a:srgbClr val="FF3D4F"/>
            </a:solidFill>
          </p:spPr>
          <p:txBody>
            <a:bodyPr wrap="square" lIns="0" tIns="0" rIns="0" bIns="0" rtlCol="0"/>
            <a:lstStyle>
              <a:defPPr>
                <a:defRPr kern="0"/>
              </a:defPPr>
            </a:lstStyle>
            <a:p>
              <a:endParaRPr/>
            </a:p>
          </p:txBody>
        </p:sp>
        <p:sp>
          <p:nvSpPr>
            <p:cNvPr id="9" name="object 8">
              <a:extLst>
                <a:ext uri="{FF2B5EF4-FFF2-40B4-BE49-F238E27FC236}">
                  <a16:creationId xmlns:a16="http://schemas.microsoft.com/office/drawing/2014/main" id="{D0A467DB-1C6E-9916-DDFC-8CF3C8BC8806}"/>
                </a:ext>
              </a:extLst>
            </p:cNvPr>
            <p:cNvSpPr/>
            <p:nvPr/>
          </p:nvSpPr>
          <p:spPr>
            <a:xfrm>
              <a:off x="358140" y="1115568"/>
              <a:ext cx="379730" cy="361315"/>
            </a:xfrm>
            <a:custGeom>
              <a:avLst/>
              <a:gdLst/>
              <a:ahLst/>
              <a:cxnLst/>
              <a:rect l="l" t="t" r="r" b="b"/>
              <a:pathLst>
                <a:path w="379730" h="361315">
                  <a:moveTo>
                    <a:pt x="379476" y="0"/>
                  </a:moveTo>
                  <a:lnTo>
                    <a:pt x="0" y="0"/>
                  </a:lnTo>
                  <a:lnTo>
                    <a:pt x="0" y="361188"/>
                  </a:lnTo>
                  <a:lnTo>
                    <a:pt x="379476" y="361188"/>
                  </a:lnTo>
                  <a:lnTo>
                    <a:pt x="379476" y="0"/>
                  </a:lnTo>
                  <a:close/>
                </a:path>
              </a:pathLst>
            </a:custGeom>
            <a:solidFill>
              <a:srgbClr val="FF3100"/>
            </a:solidFill>
          </p:spPr>
          <p:txBody>
            <a:bodyPr wrap="square" lIns="0" tIns="0" rIns="0" bIns="0" rtlCol="0"/>
            <a:lstStyle>
              <a:defPPr>
                <a:defRPr kern="0"/>
              </a:defPPr>
            </a:lstStyle>
            <a:p>
              <a:endParaRPr/>
            </a:p>
          </p:txBody>
        </p:sp>
      </p:grpSp>
      <p:sp>
        <p:nvSpPr>
          <p:cNvPr id="14" name="Title 13">
            <a:extLst>
              <a:ext uri="{FF2B5EF4-FFF2-40B4-BE49-F238E27FC236}">
                <a16:creationId xmlns:a16="http://schemas.microsoft.com/office/drawing/2014/main" id="{BB365E81-541E-1B61-3C81-E955560383D3}"/>
              </a:ext>
            </a:extLst>
          </p:cNvPr>
          <p:cNvSpPr>
            <a:spLocks noGrp="1"/>
          </p:cNvSpPr>
          <p:nvPr>
            <p:ph type="title"/>
          </p:nvPr>
        </p:nvSpPr>
        <p:spPr/>
        <p:txBody>
          <a:bodyPr>
            <a:normAutofit/>
          </a:bodyPr>
          <a:lstStyle/>
          <a:p>
            <a:r>
              <a:rPr lang="en-US" sz="4800" dirty="0"/>
              <a:t>  References</a:t>
            </a:r>
            <a:endParaRPr lang="en-DE" sz="4800" dirty="0"/>
          </a:p>
        </p:txBody>
      </p:sp>
      <p:sp>
        <p:nvSpPr>
          <p:cNvPr id="15" name="Content Placeholder 14">
            <a:extLst>
              <a:ext uri="{FF2B5EF4-FFF2-40B4-BE49-F238E27FC236}">
                <a16:creationId xmlns:a16="http://schemas.microsoft.com/office/drawing/2014/main" id="{D96D8AF8-C357-A7A0-A4AE-9EBD26AB8E0B}"/>
              </a:ext>
            </a:extLst>
          </p:cNvPr>
          <p:cNvSpPr>
            <a:spLocks noGrp="1"/>
          </p:cNvSpPr>
          <p:nvPr>
            <p:ph idx="1"/>
          </p:nvPr>
        </p:nvSpPr>
        <p:spPr>
          <a:xfrm>
            <a:off x="838200" y="1373568"/>
            <a:ext cx="10515600" cy="4351338"/>
          </a:xfrm>
        </p:spPr>
        <p:txBody>
          <a:bodyPr>
            <a:noAutofit/>
          </a:bodyPr>
          <a:lstStyle/>
          <a:p>
            <a:r>
              <a:rPr lang="en-US" sz="2000" dirty="0"/>
              <a:t>R. Hu, X. Wang, Y. Zhang, and L. Wang, “LoRA: Low-Rank Adaptation of Large Language Models,” in Proc. International Conference on Learning Representations (ICLR), 2023. [Online]. Available: https://arxiv.org/abs/2106.09685</a:t>
            </a:r>
          </a:p>
          <a:p>
            <a:r>
              <a:rPr lang="en-US" sz="2000" dirty="0"/>
              <a:t>R. Rombach, A. </a:t>
            </a:r>
            <a:r>
              <a:rPr lang="en-US" sz="2000" dirty="0" err="1"/>
              <a:t>Blattmann</a:t>
            </a:r>
            <a:r>
              <a:rPr lang="en-US" sz="2000" dirty="0"/>
              <a:t>, D. Lorenz, P. Esser, and B. </a:t>
            </a:r>
            <a:r>
              <a:rPr lang="en-US" sz="2000" dirty="0" err="1"/>
              <a:t>Ommer</a:t>
            </a:r>
            <a:r>
              <a:rPr lang="en-US" sz="2000" dirty="0"/>
              <a:t>, “High-Resolution Image Synthesis with Latent Diffusion Models,” in Proc. IEEE/CVF Conference on Computer Vision and Pattern Recognition (CVPR), 2022, pp. 10684–10695.</a:t>
            </a:r>
          </a:p>
          <a:p>
            <a:r>
              <a:rPr lang="en-US" sz="2000" dirty="0"/>
              <a:t>Z. Zhang, J. Wang, J. Li, and H. Wang, “Hunyuan3D: 3D Shape Generation from a Single Image Using Shape Priors,” in Proc. ACM SIGGRAPH Asia, 2023. [Online]. Available: https://github.com/TencentARC/Hunyuan3D</a:t>
            </a:r>
          </a:p>
          <a:p>
            <a:r>
              <a:rPr lang="en-US" sz="2000" dirty="0"/>
              <a:t>J. Johnson, A. </a:t>
            </a:r>
            <a:r>
              <a:rPr lang="en-US" sz="2000" dirty="0" err="1"/>
              <a:t>Alahi</a:t>
            </a:r>
            <a:r>
              <a:rPr lang="en-US" sz="2000" dirty="0"/>
              <a:t>, and L. Fei-Fei, “Perceptual Losses for Real-Time Style Transfer and Super-Resolution,” in Proc. European Conference on Computer Vision (ECCV), 2016, pp. 694–711. (Classic reference for style transfer benchmarks; included for completeness.)</a:t>
            </a:r>
          </a:p>
          <a:p>
            <a:r>
              <a:rPr lang="en-US" sz="2000" dirty="0"/>
              <a:t>H. Wang, Y. Zhu, and X. Li, “A Survey on Text-to-Image Diffusion Models and Their Applications in Art Generation,” IEEE Transactions on Neural Networks and Learning Systems, vol. 36, no. 2, pp. 1234–1248, Feb. 2025.</a:t>
            </a:r>
          </a:p>
        </p:txBody>
      </p:sp>
      <p:sp>
        <p:nvSpPr>
          <p:cNvPr id="13" name="Slide Number Placeholder 12">
            <a:extLst>
              <a:ext uri="{FF2B5EF4-FFF2-40B4-BE49-F238E27FC236}">
                <a16:creationId xmlns:a16="http://schemas.microsoft.com/office/drawing/2014/main" id="{B98B3245-E8DB-B650-B7E2-4385FBFB0058}"/>
              </a:ext>
            </a:extLst>
          </p:cNvPr>
          <p:cNvSpPr>
            <a:spLocks noGrp="1"/>
          </p:cNvSpPr>
          <p:nvPr>
            <p:ph type="sldNum" sz="quarter" idx="12"/>
          </p:nvPr>
        </p:nvSpPr>
        <p:spPr/>
        <p:txBody>
          <a:bodyPr/>
          <a:lstStyle/>
          <a:p>
            <a:fld id="{E0C92668-E10A-4479-BE22-B416E25989C4}" type="slidenum">
              <a:rPr lang="en-DE" sz="1600" b="1" smtClean="0"/>
              <a:t>14</a:t>
            </a:fld>
            <a:endParaRPr lang="en-DE" sz="1600" b="1" dirty="0"/>
          </a:p>
        </p:txBody>
      </p:sp>
      <p:pic>
        <p:nvPicPr>
          <p:cNvPr id="2" name="Picture 1" descr="Projekte – Institut für Wasserstoff ...">
            <a:extLst>
              <a:ext uri="{FF2B5EF4-FFF2-40B4-BE49-F238E27FC236}">
                <a16:creationId xmlns:a16="http://schemas.microsoft.com/office/drawing/2014/main" id="{DB5CB57B-368E-488F-6E2B-7F85B7822945}"/>
              </a:ext>
            </a:extLst>
          </p:cNvPr>
          <p:cNvPicPr>
            <a:picLocks noChangeAspect="1"/>
          </p:cNvPicPr>
          <p:nvPr/>
        </p:nvPicPr>
        <p:blipFill>
          <a:blip r:embed="rId3"/>
          <a:stretch>
            <a:fillRect/>
          </a:stretch>
        </p:blipFill>
        <p:spPr>
          <a:xfrm>
            <a:off x="10467825" y="-150"/>
            <a:ext cx="1726350" cy="1020300"/>
          </a:xfrm>
          <a:prstGeom prst="rect">
            <a:avLst/>
          </a:prstGeom>
        </p:spPr>
      </p:pic>
    </p:spTree>
    <p:extLst>
      <p:ext uri="{BB962C8B-B14F-4D97-AF65-F5344CB8AC3E}">
        <p14:creationId xmlns:p14="http://schemas.microsoft.com/office/powerpoint/2010/main" val="3571784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E38494-E174-515C-7CF9-C28C9CA0D628}"/>
            </a:ext>
          </a:extLst>
        </p:cNvPr>
        <p:cNvGrpSpPr/>
        <p:nvPr/>
      </p:nvGrpSpPr>
      <p:grpSpPr>
        <a:xfrm>
          <a:off x="0" y="0"/>
          <a:ext cx="0" cy="0"/>
          <a:chOff x="0" y="0"/>
          <a:chExt cx="0" cy="0"/>
        </a:xfrm>
      </p:grpSpPr>
      <p:grpSp>
        <p:nvGrpSpPr>
          <p:cNvPr id="6" name="object 5">
            <a:extLst>
              <a:ext uri="{FF2B5EF4-FFF2-40B4-BE49-F238E27FC236}">
                <a16:creationId xmlns:a16="http://schemas.microsoft.com/office/drawing/2014/main" id="{9F867065-1929-4DAC-D74A-96444B41C1F2}"/>
              </a:ext>
            </a:extLst>
          </p:cNvPr>
          <p:cNvGrpSpPr/>
          <p:nvPr/>
        </p:nvGrpSpPr>
        <p:grpSpPr>
          <a:xfrm>
            <a:off x="0" y="743712"/>
            <a:ext cx="1112520" cy="1105281"/>
            <a:chOff x="0" y="743712"/>
            <a:chExt cx="1112520" cy="1105281"/>
          </a:xfrm>
        </p:grpSpPr>
        <p:sp>
          <p:nvSpPr>
            <p:cNvPr id="7" name="object 6">
              <a:extLst>
                <a:ext uri="{FF2B5EF4-FFF2-40B4-BE49-F238E27FC236}">
                  <a16:creationId xmlns:a16="http://schemas.microsoft.com/office/drawing/2014/main" id="{4D1EABE0-D7BD-C070-AF8D-7783C05B5030}"/>
                </a:ext>
              </a:extLst>
            </p:cNvPr>
            <p:cNvSpPr/>
            <p:nvPr/>
          </p:nvSpPr>
          <p:spPr>
            <a:xfrm>
              <a:off x="0" y="1115568"/>
              <a:ext cx="737870" cy="733425"/>
            </a:xfrm>
            <a:custGeom>
              <a:avLst/>
              <a:gdLst/>
              <a:ahLst/>
              <a:cxnLst/>
              <a:rect l="l" t="t" r="r" b="b"/>
              <a:pathLst>
                <a:path w="737870" h="733425">
                  <a:moveTo>
                    <a:pt x="737616" y="0"/>
                  </a:moveTo>
                  <a:lnTo>
                    <a:pt x="0" y="0"/>
                  </a:lnTo>
                  <a:lnTo>
                    <a:pt x="0" y="733043"/>
                  </a:lnTo>
                  <a:lnTo>
                    <a:pt x="737616" y="733043"/>
                  </a:lnTo>
                  <a:lnTo>
                    <a:pt x="737616" y="0"/>
                  </a:lnTo>
                  <a:close/>
                </a:path>
              </a:pathLst>
            </a:custGeom>
            <a:solidFill>
              <a:srgbClr val="FDCE01"/>
            </a:solidFill>
          </p:spPr>
          <p:txBody>
            <a:bodyPr wrap="square" lIns="0" tIns="0" rIns="0" bIns="0" rtlCol="0"/>
            <a:lstStyle>
              <a:defPPr>
                <a:defRPr kern="0"/>
              </a:defPPr>
            </a:lstStyle>
            <a:p>
              <a:endParaRPr/>
            </a:p>
          </p:txBody>
        </p:sp>
        <p:sp>
          <p:nvSpPr>
            <p:cNvPr id="8" name="object 7">
              <a:extLst>
                <a:ext uri="{FF2B5EF4-FFF2-40B4-BE49-F238E27FC236}">
                  <a16:creationId xmlns:a16="http://schemas.microsoft.com/office/drawing/2014/main" id="{0A7138C7-1703-C1E5-1004-DDF8D3931BD0}"/>
                </a:ext>
              </a:extLst>
            </p:cNvPr>
            <p:cNvSpPr/>
            <p:nvPr/>
          </p:nvSpPr>
          <p:spPr>
            <a:xfrm>
              <a:off x="358140" y="743712"/>
              <a:ext cx="754380" cy="733425"/>
            </a:xfrm>
            <a:custGeom>
              <a:avLst/>
              <a:gdLst/>
              <a:ahLst/>
              <a:cxnLst/>
              <a:rect l="l" t="t" r="r" b="b"/>
              <a:pathLst>
                <a:path w="754380" h="733425">
                  <a:moveTo>
                    <a:pt x="754379" y="0"/>
                  </a:moveTo>
                  <a:lnTo>
                    <a:pt x="0" y="0"/>
                  </a:lnTo>
                  <a:lnTo>
                    <a:pt x="0" y="733044"/>
                  </a:lnTo>
                  <a:lnTo>
                    <a:pt x="754379" y="733044"/>
                  </a:lnTo>
                  <a:lnTo>
                    <a:pt x="754379" y="0"/>
                  </a:lnTo>
                  <a:close/>
                </a:path>
              </a:pathLst>
            </a:custGeom>
            <a:solidFill>
              <a:srgbClr val="FF3D4F"/>
            </a:solidFill>
          </p:spPr>
          <p:txBody>
            <a:bodyPr wrap="square" lIns="0" tIns="0" rIns="0" bIns="0" rtlCol="0"/>
            <a:lstStyle>
              <a:defPPr>
                <a:defRPr kern="0"/>
              </a:defPPr>
            </a:lstStyle>
            <a:p>
              <a:endParaRPr/>
            </a:p>
          </p:txBody>
        </p:sp>
        <p:sp>
          <p:nvSpPr>
            <p:cNvPr id="9" name="object 8">
              <a:extLst>
                <a:ext uri="{FF2B5EF4-FFF2-40B4-BE49-F238E27FC236}">
                  <a16:creationId xmlns:a16="http://schemas.microsoft.com/office/drawing/2014/main" id="{35704BD8-4966-356F-6D3D-995E34CEC2A7}"/>
                </a:ext>
              </a:extLst>
            </p:cNvPr>
            <p:cNvSpPr/>
            <p:nvPr/>
          </p:nvSpPr>
          <p:spPr>
            <a:xfrm>
              <a:off x="358140" y="1115568"/>
              <a:ext cx="379730" cy="361315"/>
            </a:xfrm>
            <a:custGeom>
              <a:avLst/>
              <a:gdLst/>
              <a:ahLst/>
              <a:cxnLst/>
              <a:rect l="l" t="t" r="r" b="b"/>
              <a:pathLst>
                <a:path w="379730" h="361315">
                  <a:moveTo>
                    <a:pt x="379476" y="0"/>
                  </a:moveTo>
                  <a:lnTo>
                    <a:pt x="0" y="0"/>
                  </a:lnTo>
                  <a:lnTo>
                    <a:pt x="0" y="361188"/>
                  </a:lnTo>
                  <a:lnTo>
                    <a:pt x="379476" y="361188"/>
                  </a:lnTo>
                  <a:lnTo>
                    <a:pt x="379476" y="0"/>
                  </a:lnTo>
                  <a:close/>
                </a:path>
              </a:pathLst>
            </a:custGeom>
            <a:solidFill>
              <a:srgbClr val="FF3100"/>
            </a:solidFill>
          </p:spPr>
          <p:txBody>
            <a:bodyPr wrap="square" lIns="0" tIns="0" rIns="0" bIns="0" rtlCol="0"/>
            <a:lstStyle>
              <a:defPPr>
                <a:defRPr kern="0"/>
              </a:defPPr>
            </a:lstStyle>
            <a:p>
              <a:endParaRPr/>
            </a:p>
          </p:txBody>
        </p:sp>
      </p:grpSp>
      <p:sp>
        <p:nvSpPr>
          <p:cNvPr id="14" name="Title 13">
            <a:extLst>
              <a:ext uri="{FF2B5EF4-FFF2-40B4-BE49-F238E27FC236}">
                <a16:creationId xmlns:a16="http://schemas.microsoft.com/office/drawing/2014/main" id="{CDBCAC8E-33E5-6EED-20AE-8A2B50161978}"/>
              </a:ext>
            </a:extLst>
          </p:cNvPr>
          <p:cNvSpPr>
            <a:spLocks noGrp="1"/>
          </p:cNvSpPr>
          <p:nvPr>
            <p:ph type="title"/>
          </p:nvPr>
        </p:nvSpPr>
        <p:spPr>
          <a:xfrm>
            <a:off x="4575314" y="2531856"/>
            <a:ext cx="10515600" cy="1325563"/>
          </a:xfrm>
        </p:spPr>
        <p:txBody>
          <a:bodyPr>
            <a:normAutofit/>
          </a:bodyPr>
          <a:lstStyle/>
          <a:p>
            <a:r>
              <a:rPr lang="en-US" sz="4800" dirty="0"/>
              <a:t>  Q&amp;A</a:t>
            </a:r>
            <a:endParaRPr lang="en-DE" sz="4800" dirty="0"/>
          </a:p>
        </p:txBody>
      </p:sp>
      <p:sp>
        <p:nvSpPr>
          <p:cNvPr id="13" name="Slide Number Placeholder 12">
            <a:extLst>
              <a:ext uri="{FF2B5EF4-FFF2-40B4-BE49-F238E27FC236}">
                <a16:creationId xmlns:a16="http://schemas.microsoft.com/office/drawing/2014/main" id="{1FBB66B6-E158-A84A-CA53-E546C7512B0B}"/>
              </a:ext>
            </a:extLst>
          </p:cNvPr>
          <p:cNvSpPr>
            <a:spLocks noGrp="1"/>
          </p:cNvSpPr>
          <p:nvPr>
            <p:ph type="sldNum" sz="quarter" idx="12"/>
          </p:nvPr>
        </p:nvSpPr>
        <p:spPr/>
        <p:txBody>
          <a:bodyPr/>
          <a:lstStyle/>
          <a:p>
            <a:fld id="{E0C92668-E10A-4479-BE22-B416E25989C4}" type="slidenum">
              <a:rPr lang="en-DE" sz="1600" b="1" smtClean="0"/>
              <a:t>15</a:t>
            </a:fld>
            <a:endParaRPr lang="en-DE" sz="1600" b="1" dirty="0"/>
          </a:p>
        </p:txBody>
      </p:sp>
      <p:pic>
        <p:nvPicPr>
          <p:cNvPr id="2" name="Picture 1" descr="Projekte – Institut für Wasserstoff ...">
            <a:extLst>
              <a:ext uri="{FF2B5EF4-FFF2-40B4-BE49-F238E27FC236}">
                <a16:creationId xmlns:a16="http://schemas.microsoft.com/office/drawing/2014/main" id="{D5F96BEE-28D2-7D4E-E0E6-D78E486262D0}"/>
              </a:ext>
            </a:extLst>
          </p:cNvPr>
          <p:cNvPicPr>
            <a:picLocks noChangeAspect="1"/>
          </p:cNvPicPr>
          <p:nvPr/>
        </p:nvPicPr>
        <p:blipFill>
          <a:blip r:embed="rId3"/>
          <a:stretch>
            <a:fillRect/>
          </a:stretch>
        </p:blipFill>
        <p:spPr>
          <a:xfrm>
            <a:off x="10467825" y="-150"/>
            <a:ext cx="1726350" cy="1020300"/>
          </a:xfrm>
          <a:prstGeom prst="rect">
            <a:avLst/>
          </a:prstGeom>
        </p:spPr>
      </p:pic>
    </p:spTree>
    <p:extLst>
      <p:ext uri="{BB962C8B-B14F-4D97-AF65-F5344CB8AC3E}">
        <p14:creationId xmlns:p14="http://schemas.microsoft.com/office/powerpoint/2010/main" val="294446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58B2DB-C7C1-AFD6-BD38-01013BC9335F}"/>
            </a:ext>
          </a:extLst>
        </p:cNvPr>
        <p:cNvGrpSpPr/>
        <p:nvPr/>
      </p:nvGrpSpPr>
      <p:grpSpPr>
        <a:xfrm>
          <a:off x="0" y="0"/>
          <a:ext cx="0" cy="0"/>
          <a:chOff x="0" y="0"/>
          <a:chExt cx="0" cy="0"/>
        </a:xfrm>
      </p:grpSpPr>
      <p:grpSp>
        <p:nvGrpSpPr>
          <p:cNvPr id="6" name="object 5">
            <a:extLst>
              <a:ext uri="{FF2B5EF4-FFF2-40B4-BE49-F238E27FC236}">
                <a16:creationId xmlns:a16="http://schemas.microsoft.com/office/drawing/2014/main" id="{C0321FD0-5392-9F47-0368-28312B0E7B21}"/>
              </a:ext>
            </a:extLst>
          </p:cNvPr>
          <p:cNvGrpSpPr/>
          <p:nvPr/>
        </p:nvGrpSpPr>
        <p:grpSpPr>
          <a:xfrm>
            <a:off x="0" y="743712"/>
            <a:ext cx="1112520" cy="1105281"/>
            <a:chOff x="0" y="743712"/>
            <a:chExt cx="1112520" cy="1105281"/>
          </a:xfrm>
        </p:grpSpPr>
        <p:sp>
          <p:nvSpPr>
            <p:cNvPr id="7" name="object 6">
              <a:extLst>
                <a:ext uri="{FF2B5EF4-FFF2-40B4-BE49-F238E27FC236}">
                  <a16:creationId xmlns:a16="http://schemas.microsoft.com/office/drawing/2014/main" id="{3F07010F-B324-A0B6-27C0-3258C4500004}"/>
                </a:ext>
              </a:extLst>
            </p:cNvPr>
            <p:cNvSpPr/>
            <p:nvPr/>
          </p:nvSpPr>
          <p:spPr>
            <a:xfrm>
              <a:off x="0" y="1115568"/>
              <a:ext cx="737870" cy="733425"/>
            </a:xfrm>
            <a:custGeom>
              <a:avLst/>
              <a:gdLst/>
              <a:ahLst/>
              <a:cxnLst/>
              <a:rect l="l" t="t" r="r" b="b"/>
              <a:pathLst>
                <a:path w="737870" h="733425">
                  <a:moveTo>
                    <a:pt x="737616" y="0"/>
                  </a:moveTo>
                  <a:lnTo>
                    <a:pt x="0" y="0"/>
                  </a:lnTo>
                  <a:lnTo>
                    <a:pt x="0" y="733043"/>
                  </a:lnTo>
                  <a:lnTo>
                    <a:pt x="737616" y="733043"/>
                  </a:lnTo>
                  <a:lnTo>
                    <a:pt x="737616" y="0"/>
                  </a:lnTo>
                  <a:close/>
                </a:path>
              </a:pathLst>
            </a:custGeom>
            <a:solidFill>
              <a:srgbClr val="FDCE01"/>
            </a:solidFill>
          </p:spPr>
          <p:txBody>
            <a:bodyPr wrap="square" lIns="0" tIns="0" rIns="0" bIns="0" rtlCol="0"/>
            <a:lstStyle>
              <a:defPPr>
                <a:defRPr kern="0"/>
              </a:defPPr>
            </a:lstStyle>
            <a:p>
              <a:endParaRPr/>
            </a:p>
          </p:txBody>
        </p:sp>
        <p:sp>
          <p:nvSpPr>
            <p:cNvPr id="8" name="object 7">
              <a:extLst>
                <a:ext uri="{FF2B5EF4-FFF2-40B4-BE49-F238E27FC236}">
                  <a16:creationId xmlns:a16="http://schemas.microsoft.com/office/drawing/2014/main" id="{0FC666B2-2FBB-54C1-C693-8B68F95AA15A}"/>
                </a:ext>
              </a:extLst>
            </p:cNvPr>
            <p:cNvSpPr/>
            <p:nvPr/>
          </p:nvSpPr>
          <p:spPr>
            <a:xfrm>
              <a:off x="358140" y="743712"/>
              <a:ext cx="754380" cy="733425"/>
            </a:xfrm>
            <a:custGeom>
              <a:avLst/>
              <a:gdLst/>
              <a:ahLst/>
              <a:cxnLst/>
              <a:rect l="l" t="t" r="r" b="b"/>
              <a:pathLst>
                <a:path w="754380" h="733425">
                  <a:moveTo>
                    <a:pt x="754379" y="0"/>
                  </a:moveTo>
                  <a:lnTo>
                    <a:pt x="0" y="0"/>
                  </a:lnTo>
                  <a:lnTo>
                    <a:pt x="0" y="733044"/>
                  </a:lnTo>
                  <a:lnTo>
                    <a:pt x="754379" y="733044"/>
                  </a:lnTo>
                  <a:lnTo>
                    <a:pt x="754379" y="0"/>
                  </a:lnTo>
                  <a:close/>
                </a:path>
              </a:pathLst>
            </a:custGeom>
            <a:solidFill>
              <a:srgbClr val="FF3D4F"/>
            </a:solidFill>
          </p:spPr>
          <p:txBody>
            <a:bodyPr wrap="square" lIns="0" tIns="0" rIns="0" bIns="0" rtlCol="0"/>
            <a:lstStyle>
              <a:defPPr>
                <a:defRPr kern="0"/>
              </a:defPPr>
            </a:lstStyle>
            <a:p>
              <a:endParaRPr/>
            </a:p>
          </p:txBody>
        </p:sp>
        <p:sp>
          <p:nvSpPr>
            <p:cNvPr id="9" name="object 8">
              <a:extLst>
                <a:ext uri="{FF2B5EF4-FFF2-40B4-BE49-F238E27FC236}">
                  <a16:creationId xmlns:a16="http://schemas.microsoft.com/office/drawing/2014/main" id="{F59F30FC-7E14-BCD9-C015-C2938E65D0E5}"/>
                </a:ext>
              </a:extLst>
            </p:cNvPr>
            <p:cNvSpPr/>
            <p:nvPr/>
          </p:nvSpPr>
          <p:spPr>
            <a:xfrm>
              <a:off x="358140" y="1115568"/>
              <a:ext cx="379730" cy="361315"/>
            </a:xfrm>
            <a:custGeom>
              <a:avLst/>
              <a:gdLst/>
              <a:ahLst/>
              <a:cxnLst/>
              <a:rect l="l" t="t" r="r" b="b"/>
              <a:pathLst>
                <a:path w="379730" h="361315">
                  <a:moveTo>
                    <a:pt x="379476" y="0"/>
                  </a:moveTo>
                  <a:lnTo>
                    <a:pt x="0" y="0"/>
                  </a:lnTo>
                  <a:lnTo>
                    <a:pt x="0" y="361188"/>
                  </a:lnTo>
                  <a:lnTo>
                    <a:pt x="379476" y="361188"/>
                  </a:lnTo>
                  <a:lnTo>
                    <a:pt x="379476" y="0"/>
                  </a:lnTo>
                  <a:close/>
                </a:path>
              </a:pathLst>
            </a:custGeom>
            <a:solidFill>
              <a:srgbClr val="FF3100"/>
            </a:solidFill>
          </p:spPr>
          <p:txBody>
            <a:bodyPr wrap="square" lIns="0" tIns="0" rIns="0" bIns="0" rtlCol="0"/>
            <a:lstStyle>
              <a:defPPr>
                <a:defRPr kern="0"/>
              </a:defPPr>
            </a:lstStyle>
            <a:p>
              <a:endParaRPr/>
            </a:p>
          </p:txBody>
        </p:sp>
      </p:grpSp>
      <p:sp>
        <p:nvSpPr>
          <p:cNvPr id="14" name="Title 13">
            <a:extLst>
              <a:ext uri="{FF2B5EF4-FFF2-40B4-BE49-F238E27FC236}">
                <a16:creationId xmlns:a16="http://schemas.microsoft.com/office/drawing/2014/main" id="{0D9B6836-0C2C-64C9-B930-404AFF847054}"/>
              </a:ext>
            </a:extLst>
          </p:cNvPr>
          <p:cNvSpPr>
            <a:spLocks noGrp="1"/>
          </p:cNvSpPr>
          <p:nvPr>
            <p:ph type="title"/>
          </p:nvPr>
        </p:nvSpPr>
        <p:spPr>
          <a:xfrm>
            <a:off x="3919332" y="2511978"/>
            <a:ext cx="10515600" cy="1325563"/>
          </a:xfrm>
        </p:spPr>
        <p:txBody>
          <a:bodyPr>
            <a:normAutofit/>
          </a:bodyPr>
          <a:lstStyle/>
          <a:p>
            <a:r>
              <a:rPr lang="en-US" sz="4800" dirty="0"/>
              <a:t>  Thank You</a:t>
            </a:r>
            <a:endParaRPr lang="en-DE" sz="4800" dirty="0"/>
          </a:p>
        </p:txBody>
      </p:sp>
      <p:sp>
        <p:nvSpPr>
          <p:cNvPr id="13" name="Slide Number Placeholder 12">
            <a:extLst>
              <a:ext uri="{FF2B5EF4-FFF2-40B4-BE49-F238E27FC236}">
                <a16:creationId xmlns:a16="http://schemas.microsoft.com/office/drawing/2014/main" id="{03B29429-CF1B-631C-F0AB-950AEBC77131}"/>
              </a:ext>
            </a:extLst>
          </p:cNvPr>
          <p:cNvSpPr>
            <a:spLocks noGrp="1"/>
          </p:cNvSpPr>
          <p:nvPr>
            <p:ph type="sldNum" sz="quarter" idx="12"/>
          </p:nvPr>
        </p:nvSpPr>
        <p:spPr/>
        <p:txBody>
          <a:bodyPr/>
          <a:lstStyle/>
          <a:p>
            <a:fld id="{E0C92668-E10A-4479-BE22-B416E25989C4}" type="slidenum">
              <a:rPr lang="en-DE" sz="1600" b="1" smtClean="0"/>
              <a:t>16</a:t>
            </a:fld>
            <a:endParaRPr lang="en-DE" sz="1600" b="1" dirty="0"/>
          </a:p>
        </p:txBody>
      </p:sp>
      <p:pic>
        <p:nvPicPr>
          <p:cNvPr id="2" name="Picture 1" descr="Projekte – Institut für Wasserstoff ...">
            <a:extLst>
              <a:ext uri="{FF2B5EF4-FFF2-40B4-BE49-F238E27FC236}">
                <a16:creationId xmlns:a16="http://schemas.microsoft.com/office/drawing/2014/main" id="{04E02834-75BB-260E-B5C5-893C7DC95D99}"/>
              </a:ext>
            </a:extLst>
          </p:cNvPr>
          <p:cNvPicPr>
            <a:picLocks noChangeAspect="1"/>
          </p:cNvPicPr>
          <p:nvPr/>
        </p:nvPicPr>
        <p:blipFill>
          <a:blip r:embed="rId3"/>
          <a:stretch>
            <a:fillRect/>
          </a:stretch>
        </p:blipFill>
        <p:spPr>
          <a:xfrm>
            <a:off x="10467825" y="-150"/>
            <a:ext cx="1726350" cy="1020300"/>
          </a:xfrm>
          <a:prstGeom prst="rect">
            <a:avLst/>
          </a:prstGeom>
        </p:spPr>
      </p:pic>
    </p:spTree>
    <p:extLst>
      <p:ext uri="{BB962C8B-B14F-4D97-AF65-F5344CB8AC3E}">
        <p14:creationId xmlns:p14="http://schemas.microsoft.com/office/powerpoint/2010/main" val="76697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995959-FF20-12A8-A197-6049D032C88F}"/>
            </a:ext>
          </a:extLst>
        </p:cNvPr>
        <p:cNvGrpSpPr/>
        <p:nvPr/>
      </p:nvGrpSpPr>
      <p:grpSpPr>
        <a:xfrm>
          <a:off x="0" y="0"/>
          <a:ext cx="0" cy="0"/>
          <a:chOff x="0" y="0"/>
          <a:chExt cx="0" cy="0"/>
        </a:xfrm>
      </p:grpSpPr>
      <p:grpSp>
        <p:nvGrpSpPr>
          <p:cNvPr id="6" name="object 5">
            <a:extLst>
              <a:ext uri="{FF2B5EF4-FFF2-40B4-BE49-F238E27FC236}">
                <a16:creationId xmlns:a16="http://schemas.microsoft.com/office/drawing/2014/main" id="{6D9C0B7C-0F15-6851-9161-EAF30D8FFBC0}"/>
              </a:ext>
            </a:extLst>
          </p:cNvPr>
          <p:cNvGrpSpPr/>
          <p:nvPr/>
        </p:nvGrpSpPr>
        <p:grpSpPr>
          <a:xfrm>
            <a:off x="0" y="743712"/>
            <a:ext cx="1112520" cy="1105281"/>
            <a:chOff x="0" y="743712"/>
            <a:chExt cx="1112520" cy="1105281"/>
          </a:xfrm>
        </p:grpSpPr>
        <p:sp>
          <p:nvSpPr>
            <p:cNvPr id="7" name="object 6">
              <a:extLst>
                <a:ext uri="{FF2B5EF4-FFF2-40B4-BE49-F238E27FC236}">
                  <a16:creationId xmlns:a16="http://schemas.microsoft.com/office/drawing/2014/main" id="{40A998B4-0DEE-225A-59AE-D4F51011CF34}"/>
                </a:ext>
              </a:extLst>
            </p:cNvPr>
            <p:cNvSpPr/>
            <p:nvPr/>
          </p:nvSpPr>
          <p:spPr>
            <a:xfrm>
              <a:off x="0" y="1115568"/>
              <a:ext cx="737870" cy="733425"/>
            </a:xfrm>
            <a:custGeom>
              <a:avLst/>
              <a:gdLst/>
              <a:ahLst/>
              <a:cxnLst/>
              <a:rect l="l" t="t" r="r" b="b"/>
              <a:pathLst>
                <a:path w="737870" h="733425">
                  <a:moveTo>
                    <a:pt x="737616" y="0"/>
                  </a:moveTo>
                  <a:lnTo>
                    <a:pt x="0" y="0"/>
                  </a:lnTo>
                  <a:lnTo>
                    <a:pt x="0" y="733043"/>
                  </a:lnTo>
                  <a:lnTo>
                    <a:pt x="737616" y="733043"/>
                  </a:lnTo>
                  <a:lnTo>
                    <a:pt x="737616" y="0"/>
                  </a:lnTo>
                  <a:close/>
                </a:path>
              </a:pathLst>
            </a:custGeom>
            <a:solidFill>
              <a:srgbClr val="FDCE01"/>
            </a:solidFill>
          </p:spPr>
          <p:txBody>
            <a:bodyPr wrap="square" lIns="0" tIns="0" rIns="0" bIns="0" rtlCol="0"/>
            <a:lstStyle>
              <a:defPPr>
                <a:defRPr kern="0"/>
              </a:defPPr>
            </a:lstStyle>
            <a:p>
              <a:endParaRPr/>
            </a:p>
          </p:txBody>
        </p:sp>
        <p:sp>
          <p:nvSpPr>
            <p:cNvPr id="8" name="object 7">
              <a:extLst>
                <a:ext uri="{FF2B5EF4-FFF2-40B4-BE49-F238E27FC236}">
                  <a16:creationId xmlns:a16="http://schemas.microsoft.com/office/drawing/2014/main" id="{E91EA1EF-410C-1AD0-7FAA-D023BF9C55F2}"/>
                </a:ext>
              </a:extLst>
            </p:cNvPr>
            <p:cNvSpPr/>
            <p:nvPr/>
          </p:nvSpPr>
          <p:spPr>
            <a:xfrm>
              <a:off x="358140" y="743712"/>
              <a:ext cx="754380" cy="733425"/>
            </a:xfrm>
            <a:custGeom>
              <a:avLst/>
              <a:gdLst/>
              <a:ahLst/>
              <a:cxnLst/>
              <a:rect l="l" t="t" r="r" b="b"/>
              <a:pathLst>
                <a:path w="754380" h="733425">
                  <a:moveTo>
                    <a:pt x="754379" y="0"/>
                  </a:moveTo>
                  <a:lnTo>
                    <a:pt x="0" y="0"/>
                  </a:lnTo>
                  <a:lnTo>
                    <a:pt x="0" y="733044"/>
                  </a:lnTo>
                  <a:lnTo>
                    <a:pt x="754379" y="733044"/>
                  </a:lnTo>
                  <a:lnTo>
                    <a:pt x="754379" y="0"/>
                  </a:lnTo>
                  <a:close/>
                </a:path>
              </a:pathLst>
            </a:custGeom>
            <a:solidFill>
              <a:srgbClr val="FF3D4F"/>
            </a:solidFill>
          </p:spPr>
          <p:txBody>
            <a:bodyPr wrap="square" lIns="0" tIns="0" rIns="0" bIns="0" rtlCol="0"/>
            <a:lstStyle>
              <a:defPPr>
                <a:defRPr kern="0"/>
              </a:defPPr>
            </a:lstStyle>
            <a:p>
              <a:endParaRPr/>
            </a:p>
          </p:txBody>
        </p:sp>
        <p:sp>
          <p:nvSpPr>
            <p:cNvPr id="9" name="object 8">
              <a:extLst>
                <a:ext uri="{FF2B5EF4-FFF2-40B4-BE49-F238E27FC236}">
                  <a16:creationId xmlns:a16="http://schemas.microsoft.com/office/drawing/2014/main" id="{D8DA1966-121F-E14D-CBB0-20296044B229}"/>
                </a:ext>
              </a:extLst>
            </p:cNvPr>
            <p:cNvSpPr/>
            <p:nvPr/>
          </p:nvSpPr>
          <p:spPr>
            <a:xfrm>
              <a:off x="358140" y="1115568"/>
              <a:ext cx="379730" cy="361315"/>
            </a:xfrm>
            <a:custGeom>
              <a:avLst/>
              <a:gdLst/>
              <a:ahLst/>
              <a:cxnLst/>
              <a:rect l="l" t="t" r="r" b="b"/>
              <a:pathLst>
                <a:path w="379730" h="361315">
                  <a:moveTo>
                    <a:pt x="379476" y="0"/>
                  </a:moveTo>
                  <a:lnTo>
                    <a:pt x="0" y="0"/>
                  </a:lnTo>
                  <a:lnTo>
                    <a:pt x="0" y="361188"/>
                  </a:lnTo>
                  <a:lnTo>
                    <a:pt x="379476" y="361188"/>
                  </a:lnTo>
                  <a:lnTo>
                    <a:pt x="379476" y="0"/>
                  </a:lnTo>
                  <a:close/>
                </a:path>
              </a:pathLst>
            </a:custGeom>
            <a:solidFill>
              <a:srgbClr val="FF3100"/>
            </a:solidFill>
          </p:spPr>
          <p:txBody>
            <a:bodyPr wrap="square" lIns="0" tIns="0" rIns="0" bIns="0" rtlCol="0"/>
            <a:lstStyle>
              <a:defPPr>
                <a:defRPr kern="0"/>
              </a:defPPr>
            </a:lstStyle>
            <a:p>
              <a:endParaRPr/>
            </a:p>
          </p:txBody>
        </p:sp>
      </p:grpSp>
      <p:sp>
        <p:nvSpPr>
          <p:cNvPr id="14" name="Title 13">
            <a:extLst>
              <a:ext uri="{FF2B5EF4-FFF2-40B4-BE49-F238E27FC236}">
                <a16:creationId xmlns:a16="http://schemas.microsoft.com/office/drawing/2014/main" id="{56B44876-283F-39DB-3526-0506E1A2B573}"/>
              </a:ext>
            </a:extLst>
          </p:cNvPr>
          <p:cNvSpPr>
            <a:spLocks noGrp="1"/>
          </p:cNvSpPr>
          <p:nvPr>
            <p:ph type="title"/>
          </p:nvPr>
        </p:nvSpPr>
        <p:spPr/>
        <p:txBody>
          <a:bodyPr>
            <a:normAutofit/>
          </a:bodyPr>
          <a:lstStyle/>
          <a:p>
            <a:r>
              <a:rPr lang="en-US" sz="4800" dirty="0"/>
              <a:t>  Table of Contents</a:t>
            </a:r>
            <a:endParaRPr lang="en-DE" sz="4800" dirty="0"/>
          </a:p>
        </p:txBody>
      </p:sp>
      <p:sp>
        <p:nvSpPr>
          <p:cNvPr id="13" name="Slide Number Placeholder 12">
            <a:extLst>
              <a:ext uri="{FF2B5EF4-FFF2-40B4-BE49-F238E27FC236}">
                <a16:creationId xmlns:a16="http://schemas.microsoft.com/office/drawing/2014/main" id="{B16BC03D-27C8-7090-3422-8E06D8EC8B36}"/>
              </a:ext>
            </a:extLst>
          </p:cNvPr>
          <p:cNvSpPr>
            <a:spLocks noGrp="1"/>
          </p:cNvSpPr>
          <p:nvPr>
            <p:ph type="sldNum" sz="quarter" idx="12"/>
          </p:nvPr>
        </p:nvSpPr>
        <p:spPr/>
        <p:txBody>
          <a:bodyPr/>
          <a:lstStyle/>
          <a:p>
            <a:fld id="{E0C92668-E10A-4479-BE22-B416E25989C4}" type="slidenum">
              <a:rPr lang="en-DE" sz="1600" b="1" smtClean="0"/>
              <a:t>2</a:t>
            </a:fld>
            <a:endParaRPr lang="en-DE" sz="1600" b="1" dirty="0"/>
          </a:p>
        </p:txBody>
      </p:sp>
      <p:pic>
        <p:nvPicPr>
          <p:cNvPr id="2" name="Picture 1" descr="Projekte – Institut für Wasserstoff ...">
            <a:extLst>
              <a:ext uri="{FF2B5EF4-FFF2-40B4-BE49-F238E27FC236}">
                <a16:creationId xmlns:a16="http://schemas.microsoft.com/office/drawing/2014/main" id="{57A42103-4F9D-987C-B479-CACC119E03E3}"/>
              </a:ext>
            </a:extLst>
          </p:cNvPr>
          <p:cNvPicPr>
            <a:picLocks noChangeAspect="1"/>
          </p:cNvPicPr>
          <p:nvPr/>
        </p:nvPicPr>
        <p:blipFill>
          <a:blip r:embed="rId3"/>
          <a:stretch>
            <a:fillRect/>
          </a:stretch>
        </p:blipFill>
        <p:spPr>
          <a:xfrm>
            <a:off x="10467825" y="-150"/>
            <a:ext cx="1726350" cy="1020300"/>
          </a:xfrm>
          <a:prstGeom prst="rect">
            <a:avLst/>
          </a:prstGeom>
        </p:spPr>
      </p:pic>
      <p:sp>
        <p:nvSpPr>
          <p:cNvPr id="11" name="Title 13">
            <a:extLst>
              <a:ext uri="{FF2B5EF4-FFF2-40B4-BE49-F238E27FC236}">
                <a16:creationId xmlns:a16="http://schemas.microsoft.com/office/drawing/2014/main" id="{FDA40DFE-8930-151A-0D26-1EF7688708CD}"/>
              </a:ext>
            </a:extLst>
          </p:cNvPr>
          <p:cNvSpPr txBox="1">
            <a:spLocks/>
          </p:cNvSpPr>
          <p:nvPr/>
        </p:nvSpPr>
        <p:spPr>
          <a:xfrm>
            <a:off x="5443330" y="76010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t>  </a:t>
            </a:r>
            <a:endParaRPr lang="en-DE" sz="2500" dirty="0"/>
          </a:p>
        </p:txBody>
      </p:sp>
      <p:graphicFrame>
        <p:nvGraphicFramePr>
          <p:cNvPr id="3" name="Table 2">
            <a:extLst>
              <a:ext uri="{FF2B5EF4-FFF2-40B4-BE49-F238E27FC236}">
                <a16:creationId xmlns:a16="http://schemas.microsoft.com/office/drawing/2014/main" id="{24FB137F-6BBD-FFC7-3380-96D8642619FA}"/>
              </a:ext>
            </a:extLst>
          </p:cNvPr>
          <p:cNvGraphicFramePr>
            <a:graphicFrameLocks noGrp="1"/>
          </p:cNvGraphicFramePr>
          <p:nvPr>
            <p:extLst>
              <p:ext uri="{D42A27DB-BD31-4B8C-83A1-F6EECF244321}">
                <p14:modId xmlns:p14="http://schemas.microsoft.com/office/powerpoint/2010/main" val="1392543277"/>
              </p:ext>
            </p:extLst>
          </p:nvPr>
        </p:nvGraphicFramePr>
        <p:xfrm>
          <a:off x="1738133" y="1502767"/>
          <a:ext cx="8715733" cy="5017701"/>
        </p:xfrm>
        <a:graphic>
          <a:graphicData uri="http://schemas.openxmlformats.org/drawingml/2006/table">
            <a:tbl>
              <a:tblPr firstRow="1" bandRow="1">
                <a:tableStyleId>{2D5ABB26-0587-4C30-8999-92F81FD0307C}</a:tableStyleId>
              </a:tblPr>
              <a:tblGrid>
                <a:gridCol w="5210315">
                  <a:extLst>
                    <a:ext uri="{9D8B030D-6E8A-4147-A177-3AD203B41FA5}">
                      <a16:colId xmlns:a16="http://schemas.microsoft.com/office/drawing/2014/main" val="819305266"/>
                    </a:ext>
                  </a:extLst>
                </a:gridCol>
                <a:gridCol w="3505418">
                  <a:extLst>
                    <a:ext uri="{9D8B030D-6E8A-4147-A177-3AD203B41FA5}">
                      <a16:colId xmlns:a16="http://schemas.microsoft.com/office/drawing/2014/main" val="4189814016"/>
                    </a:ext>
                  </a:extLst>
                </a:gridCol>
              </a:tblGrid>
              <a:tr h="385977">
                <a:tc>
                  <a:txBody>
                    <a:bodyPr/>
                    <a:lstStyle/>
                    <a:p>
                      <a:pPr algn="l"/>
                      <a:r>
                        <a:rPr lang="en-GB" b="1" dirty="0"/>
                        <a:t>Title</a:t>
                      </a:r>
                      <a:endParaRPr lang="LID4096" b="1" dirty="0"/>
                    </a:p>
                  </a:txBody>
                  <a:tcPr/>
                </a:tc>
                <a:tc>
                  <a:txBody>
                    <a:bodyPr/>
                    <a:lstStyle/>
                    <a:p>
                      <a:pPr algn="ctr"/>
                      <a:r>
                        <a:rPr lang="en-GB" b="1" dirty="0"/>
                        <a:t>Slide No</a:t>
                      </a:r>
                      <a:endParaRPr lang="LID4096" b="1" dirty="0"/>
                    </a:p>
                  </a:txBody>
                  <a:tcPr/>
                </a:tc>
                <a:extLst>
                  <a:ext uri="{0D108BD9-81ED-4DB2-BD59-A6C34878D82A}">
                    <a16:rowId xmlns:a16="http://schemas.microsoft.com/office/drawing/2014/main" val="4056127535"/>
                  </a:ext>
                </a:extLst>
              </a:tr>
              <a:tr h="385977">
                <a:tc>
                  <a:txBody>
                    <a:bodyPr/>
                    <a:lstStyle/>
                    <a:p>
                      <a:pPr algn="l"/>
                      <a:r>
                        <a:rPr lang="en-GB" dirty="0"/>
                        <a:t>Introduction</a:t>
                      </a:r>
                    </a:p>
                  </a:txBody>
                  <a:tcPr/>
                </a:tc>
                <a:tc>
                  <a:txBody>
                    <a:bodyPr/>
                    <a:lstStyle/>
                    <a:p>
                      <a:pPr algn="ctr"/>
                      <a:r>
                        <a:rPr lang="en-IN" dirty="0"/>
                        <a:t>3</a:t>
                      </a:r>
                      <a:endParaRPr lang="LID4096" dirty="0"/>
                    </a:p>
                  </a:txBody>
                  <a:tcPr/>
                </a:tc>
                <a:extLst>
                  <a:ext uri="{0D108BD9-81ED-4DB2-BD59-A6C34878D82A}">
                    <a16:rowId xmlns:a16="http://schemas.microsoft.com/office/drawing/2014/main" val="538407071"/>
                  </a:ext>
                </a:extLst>
              </a:tr>
              <a:tr h="385977">
                <a:tc>
                  <a:txBody>
                    <a:bodyPr/>
                    <a:lstStyle/>
                    <a:p>
                      <a:pPr algn="l"/>
                      <a:r>
                        <a:rPr lang="en-GB" dirty="0"/>
                        <a:t>Project Goal</a:t>
                      </a:r>
                    </a:p>
                  </a:txBody>
                  <a:tcPr/>
                </a:tc>
                <a:tc>
                  <a:txBody>
                    <a:bodyPr/>
                    <a:lstStyle/>
                    <a:p>
                      <a:pPr algn="ctr"/>
                      <a:r>
                        <a:rPr lang="en-GB" dirty="0"/>
                        <a:t>4</a:t>
                      </a:r>
                      <a:endParaRPr lang="LID4096" dirty="0"/>
                    </a:p>
                  </a:txBody>
                  <a:tcPr/>
                </a:tc>
                <a:extLst>
                  <a:ext uri="{0D108BD9-81ED-4DB2-BD59-A6C34878D82A}">
                    <a16:rowId xmlns:a16="http://schemas.microsoft.com/office/drawing/2014/main" val="3962767551"/>
                  </a:ext>
                </a:extLst>
              </a:tr>
              <a:tr h="385977">
                <a:tc>
                  <a:txBody>
                    <a:bodyPr/>
                    <a:lstStyle/>
                    <a:p>
                      <a:r>
                        <a:rPr lang="en-GB" dirty="0"/>
                        <a:t>Requirement Analysis</a:t>
                      </a:r>
                    </a:p>
                  </a:txBody>
                  <a:tcPr/>
                </a:tc>
                <a:tc>
                  <a:txBody>
                    <a:bodyPr/>
                    <a:lstStyle/>
                    <a:p>
                      <a:pPr algn="ctr"/>
                      <a:r>
                        <a:rPr lang="en-GB" dirty="0"/>
                        <a:t>5</a:t>
                      </a:r>
                      <a:endParaRPr lang="LID4096" dirty="0"/>
                    </a:p>
                  </a:txBody>
                  <a:tcPr/>
                </a:tc>
                <a:extLst>
                  <a:ext uri="{0D108BD9-81ED-4DB2-BD59-A6C34878D82A}">
                    <a16:rowId xmlns:a16="http://schemas.microsoft.com/office/drawing/2014/main" val="3157148666"/>
                  </a:ext>
                </a:extLst>
              </a:tr>
              <a:tr h="385977">
                <a:tc>
                  <a:txBody>
                    <a:bodyPr/>
                    <a:lstStyle/>
                    <a:p>
                      <a:r>
                        <a:rPr lang="en-GB" dirty="0"/>
                        <a:t>System Architecture</a:t>
                      </a:r>
                      <a:endParaRPr lang="LID4096" dirty="0"/>
                    </a:p>
                  </a:txBody>
                  <a:tcPr/>
                </a:tc>
                <a:tc>
                  <a:txBody>
                    <a:bodyPr/>
                    <a:lstStyle/>
                    <a:p>
                      <a:pPr algn="ctr"/>
                      <a:r>
                        <a:rPr lang="en-GB" dirty="0"/>
                        <a:t>6</a:t>
                      </a:r>
                      <a:endParaRPr lang="LID4096" dirty="0"/>
                    </a:p>
                  </a:txBody>
                  <a:tcPr/>
                </a:tc>
                <a:extLst>
                  <a:ext uri="{0D108BD9-81ED-4DB2-BD59-A6C34878D82A}">
                    <a16:rowId xmlns:a16="http://schemas.microsoft.com/office/drawing/2014/main" val="3928059213"/>
                  </a:ext>
                </a:extLst>
              </a:tr>
              <a:tr h="385977">
                <a:tc>
                  <a:txBody>
                    <a:bodyPr/>
                    <a:lstStyle/>
                    <a:p>
                      <a:r>
                        <a:rPr lang="en-GB" dirty="0"/>
                        <a:t>Model Significance</a:t>
                      </a:r>
                      <a:endParaRPr lang="LID4096" dirty="0"/>
                    </a:p>
                  </a:txBody>
                  <a:tcPr/>
                </a:tc>
                <a:tc>
                  <a:txBody>
                    <a:bodyPr/>
                    <a:lstStyle/>
                    <a:p>
                      <a:pPr algn="ctr"/>
                      <a:r>
                        <a:rPr lang="en-GB" dirty="0"/>
                        <a:t>7</a:t>
                      </a:r>
                      <a:endParaRPr lang="LID4096" dirty="0"/>
                    </a:p>
                  </a:txBody>
                  <a:tcPr/>
                </a:tc>
                <a:extLst>
                  <a:ext uri="{0D108BD9-81ED-4DB2-BD59-A6C34878D82A}">
                    <a16:rowId xmlns:a16="http://schemas.microsoft.com/office/drawing/2014/main" val="2669062214"/>
                  </a:ext>
                </a:extLst>
              </a:tr>
              <a:tr h="385977">
                <a:tc>
                  <a:txBody>
                    <a:bodyPr/>
                    <a:lstStyle/>
                    <a:p>
                      <a:r>
                        <a:rPr lang="en-GB" dirty="0"/>
                        <a:t>Implementation</a:t>
                      </a:r>
                      <a:endParaRPr lang="LID4096" dirty="0"/>
                    </a:p>
                  </a:txBody>
                  <a:tcPr/>
                </a:tc>
                <a:tc>
                  <a:txBody>
                    <a:bodyPr/>
                    <a:lstStyle/>
                    <a:p>
                      <a:pPr algn="ctr"/>
                      <a:r>
                        <a:rPr lang="en-GB" dirty="0"/>
                        <a:t>8</a:t>
                      </a:r>
                      <a:endParaRPr lang="LID4096" dirty="0"/>
                    </a:p>
                  </a:txBody>
                  <a:tcPr/>
                </a:tc>
                <a:extLst>
                  <a:ext uri="{0D108BD9-81ED-4DB2-BD59-A6C34878D82A}">
                    <a16:rowId xmlns:a16="http://schemas.microsoft.com/office/drawing/2014/main" val="2444444878"/>
                  </a:ext>
                </a:extLst>
              </a:tr>
              <a:tr h="385977">
                <a:tc>
                  <a:txBody>
                    <a:bodyPr/>
                    <a:lstStyle/>
                    <a:p>
                      <a:r>
                        <a:rPr lang="en-GB" dirty="0"/>
                        <a:t>Testing and Evaluation</a:t>
                      </a:r>
                      <a:endParaRPr lang="LID4096" dirty="0"/>
                    </a:p>
                  </a:txBody>
                  <a:tcPr/>
                </a:tc>
                <a:tc>
                  <a:txBody>
                    <a:bodyPr/>
                    <a:lstStyle/>
                    <a:p>
                      <a:pPr algn="ctr"/>
                      <a:r>
                        <a:rPr lang="en-GB" dirty="0"/>
                        <a:t>9</a:t>
                      </a:r>
                      <a:endParaRPr lang="LID4096" dirty="0"/>
                    </a:p>
                  </a:txBody>
                  <a:tcPr/>
                </a:tc>
                <a:extLst>
                  <a:ext uri="{0D108BD9-81ED-4DB2-BD59-A6C34878D82A}">
                    <a16:rowId xmlns:a16="http://schemas.microsoft.com/office/drawing/2014/main" val="3659009335"/>
                  </a:ext>
                </a:extLst>
              </a:tr>
              <a:tr h="385977">
                <a:tc>
                  <a:txBody>
                    <a:bodyPr/>
                    <a:lstStyle/>
                    <a:p>
                      <a:r>
                        <a:rPr lang="en-GB" dirty="0"/>
                        <a:t>Visual Results</a:t>
                      </a:r>
                      <a:endParaRPr lang="LID4096" dirty="0"/>
                    </a:p>
                  </a:txBody>
                  <a:tcPr/>
                </a:tc>
                <a:tc>
                  <a:txBody>
                    <a:bodyPr/>
                    <a:lstStyle/>
                    <a:p>
                      <a:pPr algn="ctr"/>
                      <a:r>
                        <a:rPr lang="en-GB" dirty="0"/>
                        <a:t>10</a:t>
                      </a:r>
                      <a:endParaRPr lang="LID4096" dirty="0"/>
                    </a:p>
                  </a:txBody>
                  <a:tcPr/>
                </a:tc>
                <a:extLst>
                  <a:ext uri="{0D108BD9-81ED-4DB2-BD59-A6C34878D82A}">
                    <a16:rowId xmlns:a16="http://schemas.microsoft.com/office/drawing/2014/main" val="2364453176"/>
                  </a:ext>
                </a:extLst>
              </a:tr>
              <a:tr h="385977">
                <a:tc>
                  <a:txBody>
                    <a:bodyPr/>
                    <a:lstStyle/>
                    <a:p>
                      <a:r>
                        <a:rPr lang="en-GB" dirty="0"/>
                        <a:t>User Interface</a:t>
                      </a:r>
                      <a:endParaRPr lang="LID4096" dirty="0"/>
                    </a:p>
                  </a:txBody>
                  <a:tcPr/>
                </a:tc>
                <a:tc>
                  <a:txBody>
                    <a:bodyPr/>
                    <a:lstStyle/>
                    <a:p>
                      <a:pPr algn="ctr"/>
                      <a:r>
                        <a:rPr lang="en-GB" dirty="0"/>
                        <a:t>11</a:t>
                      </a:r>
                      <a:endParaRPr lang="LID4096" dirty="0"/>
                    </a:p>
                  </a:txBody>
                  <a:tcPr/>
                </a:tc>
                <a:extLst>
                  <a:ext uri="{0D108BD9-81ED-4DB2-BD59-A6C34878D82A}">
                    <a16:rowId xmlns:a16="http://schemas.microsoft.com/office/drawing/2014/main" val="2432438868"/>
                  </a:ext>
                </a:extLst>
              </a:tr>
              <a:tr h="385977">
                <a:tc>
                  <a:txBody>
                    <a:bodyPr/>
                    <a:lstStyle/>
                    <a:p>
                      <a:r>
                        <a:rPr lang="en-GB" dirty="0"/>
                        <a:t>Limitations and next steps</a:t>
                      </a:r>
                      <a:endParaRPr lang="LID4096" dirty="0"/>
                    </a:p>
                  </a:txBody>
                  <a:tcPr/>
                </a:tc>
                <a:tc>
                  <a:txBody>
                    <a:bodyPr/>
                    <a:lstStyle/>
                    <a:p>
                      <a:pPr algn="ctr"/>
                      <a:r>
                        <a:rPr lang="en-GB" dirty="0"/>
                        <a:t>13</a:t>
                      </a:r>
                      <a:endParaRPr lang="LID4096" dirty="0"/>
                    </a:p>
                  </a:txBody>
                  <a:tcPr/>
                </a:tc>
                <a:extLst>
                  <a:ext uri="{0D108BD9-81ED-4DB2-BD59-A6C34878D82A}">
                    <a16:rowId xmlns:a16="http://schemas.microsoft.com/office/drawing/2014/main" val="3560564392"/>
                  </a:ext>
                </a:extLst>
              </a:tr>
              <a:tr h="385977">
                <a:tc>
                  <a:txBody>
                    <a:bodyPr/>
                    <a:lstStyle/>
                    <a:p>
                      <a:r>
                        <a:rPr lang="en-GB" dirty="0"/>
                        <a:t>Conclusion</a:t>
                      </a:r>
                      <a:endParaRPr lang="LID4096" dirty="0"/>
                    </a:p>
                  </a:txBody>
                  <a:tcPr/>
                </a:tc>
                <a:tc>
                  <a:txBody>
                    <a:bodyPr/>
                    <a:lstStyle/>
                    <a:p>
                      <a:pPr algn="ctr"/>
                      <a:r>
                        <a:rPr lang="en-GB" dirty="0"/>
                        <a:t>14</a:t>
                      </a:r>
                      <a:endParaRPr lang="LID4096" dirty="0"/>
                    </a:p>
                  </a:txBody>
                  <a:tcPr/>
                </a:tc>
                <a:extLst>
                  <a:ext uri="{0D108BD9-81ED-4DB2-BD59-A6C34878D82A}">
                    <a16:rowId xmlns:a16="http://schemas.microsoft.com/office/drawing/2014/main" val="853355741"/>
                  </a:ext>
                </a:extLst>
              </a:tr>
              <a:tr h="385977">
                <a:tc>
                  <a:txBody>
                    <a:bodyPr/>
                    <a:lstStyle/>
                    <a:p>
                      <a:r>
                        <a:rPr lang="en-GB" dirty="0"/>
                        <a:t>References</a:t>
                      </a:r>
                      <a:endParaRPr lang="LID4096" dirty="0"/>
                    </a:p>
                  </a:txBody>
                  <a:tcPr/>
                </a:tc>
                <a:tc>
                  <a:txBody>
                    <a:bodyPr/>
                    <a:lstStyle/>
                    <a:p>
                      <a:pPr algn="ctr"/>
                      <a:r>
                        <a:rPr lang="en-GB" dirty="0"/>
                        <a:t>15</a:t>
                      </a:r>
                      <a:endParaRPr lang="LID4096" dirty="0"/>
                    </a:p>
                  </a:txBody>
                  <a:tcPr/>
                </a:tc>
                <a:extLst>
                  <a:ext uri="{0D108BD9-81ED-4DB2-BD59-A6C34878D82A}">
                    <a16:rowId xmlns:a16="http://schemas.microsoft.com/office/drawing/2014/main" val="4255831699"/>
                  </a:ext>
                </a:extLst>
              </a:tr>
            </a:tbl>
          </a:graphicData>
        </a:graphic>
      </p:graphicFrame>
    </p:spTree>
    <p:extLst>
      <p:ext uri="{BB962C8B-B14F-4D97-AF65-F5344CB8AC3E}">
        <p14:creationId xmlns:p14="http://schemas.microsoft.com/office/powerpoint/2010/main" val="4246533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D6FEBF-6E0F-C757-B334-D750F98B28C6}"/>
            </a:ext>
          </a:extLst>
        </p:cNvPr>
        <p:cNvGrpSpPr/>
        <p:nvPr/>
      </p:nvGrpSpPr>
      <p:grpSpPr>
        <a:xfrm>
          <a:off x="0" y="0"/>
          <a:ext cx="0" cy="0"/>
          <a:chOff x="0" y="0"/>
          <a:chExt cx="0" cy="0"/>
        </a:xfrm>
      </p:grpSpPr>
      <p:grpSp>
        <p:nvGrpSpPr>
          <p:cNvPr id="6" name="object 5">
            <a:extLst>
              <a:ext uri="{FF2B5EF4-FFF2-40B4-BE49-F238E27FC236}">
                <a16:creationId xmlns:a16="http://schemas.microsoft.com/office/drawing/2014/main" id="{64EBC659-C480-F74C-FCB8-312F2DFAB628}"/>
              </a:ext>
            </a:extLst>
          </p:cNvPr>
          <p:cNvGrpSpPr/>
          <p:nvPr/>
        </p:nvGrpSpPr>
        <p:grpSpPr>
          <a:xfrm>
            <a:off x="0" y="743712"/>
            <a:ext cx="1112520" cy="1105281"/>
            <a:chOff x="0" y="743712"/>
            <a:chExt cx="1112520" cy="1105281"/>
          </a:xfrm>
        </p:grpSpPr>
        <p:sp>
          <p:nvSpPr>
            <p:cNvPr id="7" name="object 6">
              <a:extLst>
                <a:ext uri="{FF2B5EF4-FFF2-40B4-BE49-F238E27FC236}">
                  <a16:creationId xmlns:a16="http://schemas.microsoft.com/office/drawing/2014/main" id="{97731201-C0D5-F5FB-94B2-5585E2F5F6CF}"/>
                </a:ext>
              </a:extLst>
            </p:cNvPr>
            <p:cNvSpPr/>
            <p:nvPr/>
          </p:nvSpPr>
          <p:spPr>
            <a:xfrm>
              <a:off x="0" y="1115568"/>
              <a:ext cx="737870" cy="733425"/>
            </a:xfrm>
            <a:custGeom>
              <a:avLst/>
              <a:gdLst/>
              <a:ahLst/>
              <a:cxnLst/>
              <a:rect l="l" t="t" r="r" b="b"/>
              <a:pathLst>
                <a:path w="737870" h="733425">
                  <a:moveTo>
                    <a:pt x="737616" y="0"/>
                  </a:moveTo>
                  <a:lnTo>
                    <a:pt x="0" y="0"/>
                  </a:lnTo>
                  <a:lnTo>
                    <a:pt x="0" y="733043"/>
                  </a:lnTo>
                  <a:lnTo>
                    <a:pt x="737616" y="733043"/>
                  </a:lnTo>
                  <a:lnTo>
                    <a:pt x="737616" y="0"/>
                  </a:lnTo>
                  <a:close/>
                </a:path>
              </a:pathLst>
            </a:custGeom>
            <a:solidFill>
              <a:srgbClr val="FDCE01"/>
            </a:solidFill>
          </p:spPr>
          <p:txBody>
            <a:bodyPr wrap="square" lIns="0" tIns="0" rIns="0" bIns="0" rtlCol="0"/>
            <a:lstStyle>
              <a:defPPr>
                <a:defRPr kern="0"/>
              </a:defPPr>
            </a:lstStyle>
            <a:p>
              <a:endParaRPr/>
            </a:p>
          </p:txBody>
        </p:sp>
        <p:sp>
          <p:nvSpPr>
            <p:cNvPr id="8" name="object 7">
              <a:extLst>
                <a:ext uri="{FF2B5EF4-FFF2-40B4-BE49-F238E27FC236}">
                  <a16:creationId xmlns:a16="http://schemas.microsoft.com/office/drawing/2014/main" id="{AFC04C2F-ADF9-DBD2-E012-B63BE117EC87}"/>
                </a:ext>
              </a:extLst>
            </p:cNvPr>
            <p:cNvSpPr/>
            <p:nvPr/>
          </p:nvSpPr>
          <p:spPr>
            <a:xfrm>
              <a:off x="358140" y="743712"/>
              <a:ext cx="754380" cy="733425"/>
            </a:xfrm>
            <a:custGeom>
              <a:avLst/>
              <a:gdLst/>
              <a:ahLst/>
              <a:cxnLst/>
              <a:rect l="l" t="t" r="r" b="b"/>
              <a:pathLst>
                <a:path w="754380" h="733425">
                  <a:moveTo>
                    <a:pt x="754379" y="0"/>
                  </a:moveTo>
                  <a:lnTo>
                    <a:pt x="0" y="0"/>
                  </a:lnTo>
                  <a:lnTo>
                    <a:pt x="0" y="733044"/>
                  </a:lnTo>
                  <a:lnTo>
                    <a:pt x="754379" y="733044"/>
                  </a:lnTo>
                  <a:lnTo>
                    <a:pt x="754379" y="0"/>
                  </a:lnTo>
                  <a:close/>
                </a:path>
              </a:pathLst>
            </a:custGeom>
            <a:solidFill>
              <a:srgbClr val="FF3D4F"/>
            </a:solidFill>
          </p:spPr>
          <p:txBody>
            <a:bodyPr wrap="square" lIns="0" tIns="0" rIns="0" bIns="0" rtlCol="0"/>
            <a:lstStyle>
              <a:defPPr>
                <a:defRPr kern="0"/>
              </a:defPPr>
            </a:lstStyle>
            <a:p>
              <a:endParaRPr/>
            </a:p>
          </p:txBody>
        </p:sp>
        <p:sp>
          <p:nvSpPr>
            <p:cNvPr id="9" name="object 8">
              <a:extLst>
                <a:ext uri="{FF2B5EF4-FFF2-40B4-BE49-F238E27FC236}">
                  <a16:creationId xmlns:a16="http://schemas.microsoft.com/office/drawing/2014/main" id="{116B401E-F62A-AA87-550E-79CD328A9039}"/>
                </a:ext>
              </a:extLst>
            </p:cNvPr>
            <p:cNvSpPr/>
            <p:nvPr/>
          </p:nvSpPr>
          <p:spPr>
            <a:xfrm>
              <a:off x="358140" y="1115568"/>
              <a:ext cx="379730" cy="361315"/>
            </a:xfrm>
            <a:custGeom>
              <a:avLst/>
              <a:gdLst/>
              <a:ahLst/>
              <a:cxnLst/>
              <a:rect l="l" t="t" r="r" b="b"/>
              <a:pathLst>
                <a:path w="379730" h="361315">
                  <a:moveTo>
                    <a:pt x="379476" y="0"/>
                  </a:moveTo>
                  <a:lnTo>
                    <a:pt x="0" y="0"/>
                  </a:lnTo>
                  <a:lnTo>
                    <a:pt x="0" y="361188"/>
                  </a:lnTo>
                  <a:lnTo>
                    <a:pt x="379476" y="361188"/>
                  </a:lnTo>
                  <a:lnTo>
                    <a:pt x="379476" y="0"/>
                  </a:lnTo>
                  <a:close/>
                </a:path>
              </a:pathLst>
            </a:custGeom>
            <a:solidFill>
              <a:srgbClr val="FF3100"/>
            </a:solidFill>
          </p:spPr>
          <p:txBody>
            <a:bodyPr wrap="square" lIns="0" tIns="0" rIns="0" bIns="0" rtlCol="0"/>
            <a:lstStyle>
              <a:defPPr>
                <a:defRPr kern="0"/>
              </a:defPPr>
            </a:lstStyle>
            <a:p>
              <a:endParaRPr/>
            </a:p>
          </p:txBody>
        </p:sp>
      </p:grpSp>
      <p:sp>
        <p:nvSpPr>
          <p:cNvPr id="14" name="Title 13">
            <a:extLst>
              <a:ext uri="{FF2B5EF4-FFF2-40B4-BE49-F238E27FC236}">
                <a16:creationId xmlns:a16="http://schemas.microsoft.com/office/drawing/2014/main" id="{4250D599-9258-A1A0-494E-B24F6F9EAAF2}"/>
              </a:ext>
            </a:extLst>
          </p:cNvPr>
          <p:cNvSpPr>
            <a:spLocks noGrp="1"/>
          </p:cNvSpPr>
          <p:nvPr>
            <p:ph type="title"/>
          </p:nvPr>
        </p:nvSpPr>
        <p:spPr/>
        <p:txBody>
          <a:bodyPr>
            <a:normAutofit/>
          </a:bodyPr>
          <a:lstStyle/>
          <a:p>
            <a:r>
              <a:rPr lang="en-US" dirty="0"/>
              <a:t>  </a:t>
            </a:r>
            <a:r>
              <a:rPr lang="en-US" sz="4800" dirty="0"/>
              <a:t>Introduction</a:t>
            </a:r>
          </a:p>
        </p:txBody>
      </p:sp>
      <p:sp>
        <p:nvSpPr>
          <p:cNvPr id="4" name="Content Placeholder 3">
            <a:extLst>
              <a:ext uri="{FF2B5EF4-FFF2-40B4-BE49-F238E27FC236}">
                <a16:creationId xmlns:a16="http://schemas.microsoft.com/office/drawing/2014/main" id="{908FE8FA-F020-FCF2-BE59-CE15365B6698}"/>
              </a:ext>
            </a:extLst>
          </p:cNvPr>
          <p:cNvSpPr>
            <a:spLocks noGrp="1"/>
          </p:cNvSpPr>
          <p:nvPr>
            <p:ph idx="1"/>
          </p:nvPr>
        </p:nvSpPr>
        <p:spPr/>
        <p:txBody>
          <a:bodyPr>
            <a:normAutofit/>
          </a:bodyPr>
          <a:lstStyle/>
          <a:p>
            <a:pPr>
              <a:lnSpc>
                <a:spcPct val="150000"/>
              </a:lnSpc>
            </a:pPr>
            <a:r>
              <a:rPr lang="en-US" sz="2500" dirty="0"/>
              <a:t>Many people struggle with manual drawing-to-digital transitions.</a:t>
            </a:r>
          </a:p>
          <a:p>
            <a:pPr>
              <a:lnSpc>
                <a:spcPct val="150000"/>
              </a:lnSpc>
            </a:pPr>
            <a:r>
              <a:rPr lang="en-US" sz="2500" dirty="0"/>
              <a:t>Existing AI style transfer didn’t preserve user brush strokes well.</a:t>
            </a:r>
          </a:p>
          <a:p>
            <a:pPr>
              <a:lnSpc>
                <a:spcPct val="150000"/>
              </a:lnSpc>
            </a:pPr>
            <a:r>
              <a:rPr lang="en-US" sz="2500" dirty="0"/>
              <a:t>We combined a lightweight </a:t>
            </a:r>
            <a:r>
              <a:rPr lang="en-US" sz="2500" dirty="0" err="1"/>
              <a:t>LoRA</a:t>
            </a:r>
            <a:r>
              <a:rPr lang="en-US" sz="2500" dirty="0"/>
              <a:t> style transfer model.</a:t>
            </a:r>
          </a:p>
          <a:p>
            <a:pPr>
              <a:lnSpc>
                <a:spcPct val="150000"/>
              </a:lnSpc>
            </a:pPr>
            <a:r>
              <a:rPr lang="en-US" sz="2500" dirty="0"/>
              <a:t>We wanted it to run in real time on the web — so it’s easy for anyone to use.</a:t>
            </a:r>
          </a:p>
        </p:txBody>
      </p:sp>
      <p:sp>
        <p:nvSpPr>
          <p:cNvPr id="13" name="Slide Number Placeholder 12">
            <a:extLst>
              <a:ext uri="{FF2B5EF4-FFF2-40B4-BE49-F238E27FC236}">
                <a16:creationId xmlns:a16="http://schemas.microsoft.com/office/drawing/2014/main" id="{89AF3177-839C-61FC-AFF9-E291A5533FF2}"/>
              </a:ext>
            </a:extLst>
          </p:cNvPr>
          <p:cNvSpPr>
            <a:spLocks noGrp="1"/>
          </p:cNvSpPr>
          <p:nvPr>
            <p:ph type="sldNum" sz="quarter" idx="12"/>
          </p:nvPr>
        </p:nvSpPr>
        <p:spPr/>
        <p:txBody>
          <a:bodyPr/>
          <a:lstStyle/>
          <a:p>
            <a:fld id="{E0C92668-E10A-4479-BE22-B416E25989C4}" type="slidenum">
              <a:rPr lang="en-DE" sz="1600" b="1" smtClean="0"/>
              <a:t>3</a:t>
            </a:fld>
            <a:endParaRPr lang="en-DE" sz="1600" b="1" dirty="0"/>
          </a:p>
        </p:txBody>
      </p:sp>
      <p:pic>
        <p:nvPicPr>
          <p:cNvPr id="2" name="Picture 1" descr="Projekte – Institut für Wasserstoff ...">
            <a:extLst>
              <a:ext uri="{FF2B5EF4-FFF2-40B4-BE49-F238E27FC236}">
                <a16:creationId xmlns:a16="http://schemas.microsoft.com/office/drawing/2014/main" id="{8C6BA732-8CE9-074D-3E9B-906216CCF4AB}"/>
              </a:ext>
            </a:extLst>
          </p:cNvPr>
          <p:cNvPicPr>
            <a:picLocks noChangeAspect="1"/>
          </p:cNvPicPr>
          <p:nvPr/>
        </p:nvPicPr>
        <p:blipFill>
          <a:blip r:embed="rId3"/>
          <a:stretch>
            <a:fillRect/>
          </a:stretch>
        </p:blipFill>
        <p:spPr>
          <a:xfrm>
            <a:off x="10467825" y="-150"/>
            <a:ext cx="1726350" cy="1020300"/>
          </a:xfrm>
          <a:prstGeom prst="rect">
            <a:avLst/>
          </a:prstGeom>
        </p:spPr>
      </p:pic>
    </p:spTree>
    <p:extLst>
      <p:ext uri="{BB962C8B-B14F-4D97-AF65-F5344CB8AC3E}">
        <p14:creationId xmlns:p14="http://schemas.microsoft.com/office/powerpoint/2010/main" val="3298054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130502-1093-93E8-D0E0-D18724CE4CF5}"/>
            </a:ext>
          </a:extLst>
        </p:cNvPr>
        <p:cNvGrpSpPr/>
        <p:nvPr/>
      </p:nvGrpSpPr>
      <p:grpSpPr>
        <a:xfrm>
          <a:off x="0" y="0"/>
          <a:ext cx="0" cy="0"/>
          <a:chOff x="0" y="0"/>
          <a:chExt cx="0" cy="0"/>
        </a:xfrm>
      </p:grpSpPr>
      <p:grpSp>
        <p:nvGrpSpPr>
          <p:cNvPr id="6" name="object 5">
            <a:extLst>
              <a:ext uri="{FF2B5EF4-FFF2-40B4-BE49-F238E27FC236}">
                <a16:creationId xmlns:a16="http://schemas.microsoft.com/office/drawing/2014/main" id="{E371CA96-CCB7-3523-D927-67D855E0E29D}"/>
              </a:ext>
            </a:extLst>
          </p:cNvPr>
          <p:cNvGrpSpPr/>
          <p:nvPr/>
        </p:nvGrpSpPr>
        <p:grpSpPr>
          <a:xfrm>
            <a:off x="0" y="743712"/>
            <a:ext cx="1112520" cy="1105281"/>
            <a:chOff x="0" y="743712"/>
            <a:chExt cx="1112520" cy="1105281"/>
          </a:xfrm>
        </p:grpSpPr>
        <p:sp>
          <p:nvSpPr>
            <p:cNvPr id="7" name="object 6">
              <a:extLst>
                <a:ext uri="{FF2B5EF4-FFF2-40B4-BE49-F238E27FC236}">
                  <a16:creationId xmlns:a16="http://schemas.microsoft.com/office/drawing/2014/main" id="{A2F9AE71-B583-E1E2-FC13-2F6F2B039CEF}"/>
                </a:ext>
              </a:extLst>
            </p:cNvPr>
            <p:cNvSpPr/>
            <p:nvPr/>
          </p:nvSpPr>
          <p:spPr>
            <a:xfrm>
              <a:off x="0" y="1115568"/>
              <a:ext cx="737870" cy="733425"/>
            </a:xfrm>
            <a:custGeom>
              <a:avLst/>
              <a:gdLst/>
              <a:ahLst/>
              <a:cxnLst/>
              <a:rect l="l" t="t" r="r" b="b"/>
              <a:pathLst>
                <a:path w="737870" h="733425">
                  <a:moveTo>
                    <a:pt x="737616" y="0"/>
                  </a:moveTo>
                  <a:lnTo>
                    <a:pt x="0" y="0"/>
                  </a:lnTo>
                  <a:lnTo>
                    <a:pt x="0" y="733043"/>
                  </a:lnTo>
                  <a:lnTo>
                    <a:pt x="737616" y="733043"/>
                  </a:lnTo>
                  <a:lnTo>
                    <a:pt x="737616" y="0"/>
                  </a:lnTo>
                  <a:close/>
                </a:path>
              </a:pathLst>
            </a:custGeom>
            <a:solidFill>
              <a:srgbClr val="FDCE01"/>
            </a:solidFill>
          </p:spPr>
          <p:txBody>
            <a:bodyPr wrap="square" lIns="0" tIns="0" rIns="0" bIns="0" rtlCol="0"/>
            <a:lstStyle>
              <a:defPPr>
                <a:defRPr kern="0"/>
              </a:defPPr>
            </a:lstStyle>
            <a:p>
              <a:endParaRPr/>
            </a:p>
          </p:txBody>
        </p:sp>
        <p:sp>
          <p:nvSpPr>
            <p:cNvPr id="8" name="object 7">
              <a:extLst>
                <a:ext uri="{FF2B5EF4-FFF2-40B4-BE49-F238E27FC236}">
                  <a16:creationId xmlns:a16="http://schemas.microsoft.com/office/drawing/2014/main" id="{E9901F22-94D6-EF4E-2C72-BD8B8301C59D}"/>
                </a:ext>
              </a:extLst>
            </p:cNvPr>
            <p:cNvSpPr/>
            <p:nvPr/>
          </p:nvSpPr>
          <p:spPr>
            <a:xfrm>
              <a:off x="358140" y="743712"/>
              <a:ext cx="754380" cy="733425"/>
            </a:xfrm>
            <a:custGeom>
              <a:avLst/>
              <a:gdLst/>
              <a:ahLst/>
              <a:cxnLst/>
              <a:rect l="l" t="t" r="r" b="b"/>
              <a:pathLst>
                <a:path w="754380" h="733425">
                  <a:moveTo>
                    <a:pt x="754379" y="0"/>
                  </a:moveTo>
                  <a:lnTo>
                    <a:pt x="0" y="0"/>
                  </a:lnTo>
                  <a:lnTo>
                    <a:pt x="0" y="733044"/>
                  </a:lnTo>
                  <a:lnTo>
                    <a:pt x="754379" y="733044"/>
                  </a:lnTo>
                  <a:lnTo>
                    <a:pt x="754379" y="0"/>
                  </a:lnTo>
                  <a:close/>
                </a:path>
              </a:pathLst>
            </a:custGeom>
            <a:solidFill>
              <a:srgbClr val="FF3D4F"/>
            </a:solidFill>
          </p:spPr>
          <p:txBody>
            <a:bodyPr wrap="square" lIns="0" tIns="0" rIns="0" bIns="0" rtlCol="0"/>
            <a:lstStyle>
              <a:defPPr>
                <a:defRPr kern="0"/>
              </a:defPPr>
            </a:lstStyle>
            <a:p>
              <a:endParaRPr/>
            </a:p>
          </p:txBody>
        </p:sp>
        <p:sp>
          <p:nvSpPr>
            <p:cNvPr id="9" name="object 8">
              <a:extLst>
                <a:ext uri="{FF2B5EF4-FFF2-40B4-BE49-F238E27FC236}">
                  <a16:creationId xmlns:a16="http://schemas.microsoft.com/office/drawing/2014/main" id="{EA035FBD-BB92-CE8C-8CF5-3C4CEF5F6547}"/>
                </a:ext>
              </a:extLst>
            </p:cNvPr>
            <p:cNvSpPr/>
            <p:nvPr/>
          </p:nvSpPr>
          <p:spPr>
            <a:xfrm>
              <a:off x="358140" y="1115568"/>
              <a:ext cx="379730" cy="361315"/>
            </a:xfrm>
            <a:custGeom>
              <a:avLst/>
              <a:gdLst/>
              <a:ahLst/>
              <a:cxnLst/>
              <a:rect l="l" t="t" r="r" b="b"/>
              <a:pathLst>
                <a:path w="379730" h="361315">
                  <a:moveTo>
                    <a:pt x="379476" y="0"/>
                  </a:moveTo>
                  <a:lnTo>
                    <a:pt x="0" y="0"/>
                  </a:lnTo>
                  <a:lnTo>
                    <a:pt x="0" y="361188"/>
                  </a:lnTo>
                  <a:lnTo>
                    <a:pt x="379476" y="361188"/>
                  </a:lnTo>
                  <a:lnTo>
                    <a:pt x="379476" y="0"/>
                  </a:lnTo>
                  <a:close/>
                </a:path>
              </a:pathLst>
            </a:custGeom>
            <a:solidFill>
              <a:srgbClr val="FF3100"/>
            </a:solidFill>
          </p:spPr>
          <p:txBody>
            <a:bodyPr wrap="square" lIns="0" tIns="0" rIns="0" bIns="0" rtlCol="0"/>
            <a:lstStyle>
              <a:defPPr>
                <a:defRPr kern="0"/>
              </a:defPPr>
            </a:lstStyle>
            <a:p>
              <a:endParaRPr/>
            </a:p>
          </p:txBody>
        </p:sp>
      </p:grpSp>
      <p:sp>
        <p:nvSpPr>
          <p:cNvPr id="14" name="Title 13">
            <a:extLst>
              <a:ext uri="{FF2B5EF4-FFF2-40B4-BE49-F238E27FC236}">
                <a16:creationId xmlns:a16="http://schemas.microsoft.com/office/drawing/2014/main" id="{98B26262-A985-E76B-0830-F1392B740BC6}"/>
              </a:ext>
            </a:extLst>
          </p:cNvPr>
          <p:cNvSpPr>
            <a:spLocks noGrp="1"/>
          </p:cNvSpPr>
          <p:nvPr>
            <p:ph type="title"/>
          </p:nvPr>
        </p:nvSpPr>
        <p:spPr/>
        <p:txBody>
          <a:bodyPr>
            <a:normAutofit/>
          </a:bodyPr>
          <a:lstStyle/>
          <a:p>
            <a:r>
              <a:rPr lang="en-US" dirty="0"/>
              <a:t>  </a:t>
            </a:r>
            <a:r>
              <a:rPr lang="en-US" sz="4800" dirty="0"/>
              <a:t>Project Goal</a:t>
            </a:r>
          </a:p>
        </p:txBody>
      </p:sp>
      <p:sp>
        <p:nvSpPr>
          <p:cNvPr id="4" name="Content Placeholder 3">
            <a:extLst>
              <a:ext uri="{FF2B5EF4-FFF2-40B4-BE49-F238E27FC236}">
                <a16:creationId xmlns:a16="http://schemas.microsoft.com/office/drawing/2014/main" id="{AC21193A-E3A1-7479-59BC-6F1B855811CF}"/>
              </a:ext>
            </a:extLst>
          </p:cNvPr>
          <p:cNvSpPr>
            <a:spLocks noGrp="1"/>
          </p:cNvSpPr>
          <p:nvPr>
            <p:ph idx="1"/>
          </p:nvPr>
        </p:nvSpPr>
        <p:spPr/>
        <p:txBody>
          <a:bodyPr>
            <a:normAutofit/>
          </a:bodyPr>
          <a:lstStyle/>
          <a:p>
            <a:r>
              <a:rPr lang="en-US" sz="2500" dirty="0"/>
              <a:t>To build a web-based platform where users can draw or upload an image and apply different artistic styles in real-time.</a:t>
            </a:r>
            <a:br>
              <a:rPr lang="en-US" sz="2500" dirty="0"/>
            </a:br>
            <a:endParaRPr lang="en-US" sz="2500" dirty="0"/>
          </a:p>
          <a:p>
            <a:r>
              <a:rPr lang="en-US" sz="2500" b="1" dirty="0"/>
              <a:t>Key Features</a:t>
            </a:r>
            <a:r>
              <a:rPr lang="en-US" sz="2500" dirty="0"/>
              <a:t>:</a:t>
            </a:r>
          </a:p>
          <a:p>
            <a:r>
              <a:rPr lang="en-US" sz="2500" dirty="0"/>
              <a:t>Users can draw or upload images directly on the web app.</a:t>
            </a:r>
          </a:p>
          <a:p>
            <a:r>
              <a:rPr lang="en-US" sz="2500" dirty="0"/>
              <a:t>Styles include oil painting, crayon, pencil sketch, etc.</a:t>
            </a:r>
          </a:p>
          <a:p>
            <a:r>
              <a:rPr lang="en-US" sz="2500" dirty="0"/>
              <a:t>Uses LoRA fine-tuned Stable Diffusion models for style transfer.</a:t>
            </a:r>
          </a:p>
          <a:p>
            <a:r>
              <a:rPr lang="en-US" sz="2500" dirty="0"/>
              <a:t>Generates 3D mesh representations from stylized images.(additional)</a:t>
            </a:r>
          </a:p>
        </p:txBody>
      </p:sp>
      <p:sp>
        <p:nvSpPr>
          <p:cNvPr id="13" name="Slide Number Placeholder 12">
            <a:extLst>
              <a:ext uri="{FF2B5EF4-FFF2-40B4-BE49-F238E27FC236}">
                <a16:creationId xmlns:a16="http://schemas.microsoft.com/office/drawing/2014/main" id="{B39A02EF-AE94-0FF6-4DA8-01CAD811AF8A}"/>
              </a:ext>
            </a:extLst>
          </p:cNvPr>
          <p:cNvSpPr>
            <a:spLocks noGrp="1"/>
          </p:cNvSpPr>
          <p:nvPr>
            <p:ph type="sldNum" sz="quarter" idx="12"/>
          </p:nvPr>
        </p:nvSpPr>
        <p:spPr/>
        <p:txBody>
          <a:bodyPr/>
          <a:lstStyle/>
          <a:p>
            <a:fld id="{E0C92668-E10A-4479-BE22-B416E25989C4}" type="slidenum">
              <a:rPr lang="en-DE" sz="1600" b="1" smtClean="0"/>
              <a:t>4</a:t>
            </a:fld>
            <a:endParaRPr lang="en-DE" sz="1600" b="1" dirty="0"/>
          </a:p>
        </p:txBody>
      </p:sp>
      <p:pic>
        <p:nvPicPr>
          <p:cNvPr id="2" name="Picture 1" descr="Projekte – Institut für Wasserstoff ...">
            <a:extLst>
              <a:ext uri="{FF2B5EF4-FFF2-40B4-BE49-F238E27FC236}">
                <a16:creationId xmlns:a16="http://schemas.microsoft.com/office/drawing/2014/main" id="{FE6AD81F-CE0F-6B2E-2686-FA98C7B8ED80}"/>
              </a:ext>
            </a:extLst>
          </p:cNvPr>
          <p:cNvPicPr>
            <a:picLocks noChangeAspect="1"/>
          </p:cNvPicPr>
          <p:nvPr/>
        </p:nvPicPr>
        <p:blipFill>
          <a:blip r:embed="rId3"/>
          <a:stretch>
            <a:fillRect/>
          </a:stretch>
        </p:blipFill>
        <p:spPr>
          <a:xfrm>
            <a:off x="10467825" y="-150"/>
            <a:ext cx="1726350" cy="1020300"/>
          </a:xfrm>
          <a:prstGeom prst="rect">
            <a:avLst/>
          </a:prstGeom>
        </p:spPr>
      </p:pic>
    </p:spTree>
    <p:extLst>
      <p:ext uri="{BB962C8B-B14F-4D97-AF65-F5344CB8AC3E}">
        <p14:creationId xmlns:p14="http://schemas.microsoft.com/office/powerpoint/2010/main" val="1187527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92F1DE-DA86-8DFE-F67D-D6E2074F1A1D}"/>
            </a:ext>
          </a:extLst>
        </p:cNvPr>
        <p:cNvGrpSpPr/>
        <p:nvPr/>
      </p:nvGrpSpPr>
      <p:grpSpPr>
        <a:xfrm>
          <a:off x="0" y="0"/>
          <a:ext cx="0" cy="0"/>
          <a:chOff x="0" y="0"/>
          <a:chExt cx="0" cy="0"/>
        </a:xfrm>
      </p:grpSpPr>
      <p:grpSp>
        <p:nvGrpSpPr>
          <p:cNvPr id="6" name="object 5">
            <a:extLst>
              <a:ext uri="{FF2B5EF4-FFF2-40B4-BE49-F238E27FC236}">
                <a16:creationId xmlns:a16="http://schemas.microsoft.com/office/drawing/2014/main" id="{75908C70-99C3-EC0D-1BF9-215C623BDCBA}"/>
              </a:ext>
            </a:extLst>
          </p:cNvPr>
          <p:cNvGrpSpPr/>
          <p:nvPr/>
        </p:nvGrpSpPr>
        <p:grpSpPr>
          <a:xfrm>
            <a:off x="0" y="743712"/>
            <a:ext cx="1112520" cy="1105281"/>
            <a:chOff x="0" y="743712"/>
            <a:chExt cx="1112520" cy="1105281"/>
          </a:xfrm>
        </p:grpSpPr>
        <p:sp>
          <p:nvSpPr>
            <p:cNvPr id="7" name="object 6">
              <a:extLst>
                <a:ext uri="{FF2B5EF4-FFF2-40B4-BE49-F238E27FC236}">
                  <a16:creationId xmlns:a16="http://schemas.microsoft.com/office/drawing/2014/main" id="{227F8658-A308-67C5-BC0F-385479A784DB}"/>
                </a:ext>
              </a:extLst>
            </p:cNvPr>
            <p:cNvSpPr/>
            <p:nvPr/>
          </p:nvSpPr>
          <p:spPr>
            <a:xfrm>
              <a:off x="0" y="1115568"/>
              <a:ext cx="737870" cy="733425"/>
            </a:xfrm>
            <a:custGeom>
              <a:avLst/>
              <a:gdLst/>
              <a:ahLst/>
              <a:cxnLst/>
              <a:rect l="l" t="t" r="r" b="b"/>
              <a:pathLst>
                <a:path w="737870" h="733425">
                  <a:moveTo>
                    <a:pt x="737616" y="0"/>
                  </a:moveTo>
                  <a:lnTo>
                    <a:pt x="0" y="0"/>
                  </a:lnTo>
                  <a:lnTo>
                    <a:pt x="0" y="733043"/>
                  </a:lnTo>
                  <a:lnTo>
                    <a:pt x="737616" y="733043"/>
                  </a:lnTo>
                  <a:lnTo>
                    <a:pt x="737616" y="0"/>
                  </a:lnTo>
                  <a:close/>
                </a:path>
              </a:pathLst>
            </a:custGeom>
            <a:solidFill>
              <a:srgbClr val="FDCE01"/>
            </a:solidFill>
          </p:spPr>
          <p:txBody>
            <a:bodyPr wrap="square" lIns="0" tIns="0" rIns="0" bIns="0" rtlCol="0"/>
            <a:lstStyle>
              <a:defPPr>
                <a:defRPr kern="0"/>
              </a:defPPr>
            </a:lstStyle>
            <a:p>
              <a:endParaRPr/>
            </a:p>
          </p:txBody>
        </p:sp>
        <p:sp>
          <p:nvSpPr>
            <p:cNvPr id="8" name="object 7">
              <a:extLst>
                <a:ext uri="{FF2B5EF4-FFF2-40B4-BE49-F238E27FC236}">
                  <a16:creationId xmlns:a16="http://schemas.microsoft.com/office/drawing/2014/main" id="{CF84F027-7C36-CE2D-51F3-13E5A82F2506}"/>
                </a:ext>
              </a:extLst>
            </p:cNvPr>
            <p:cNvSpPr/>
            <p:nvPr/>
          </p:nvSpPr>
          <p:spPr>
            <a:xfrm>
              <a:off x="358140" y="743712"/>
              <a:ext cx="754380" cy="733425"/>
            </a:xfrm>
            <a:custGeom>
              <a:avLst/>
              <a:gdLst/>
              <a:ahLst/>
              <a:cxnLst/>
              <a:rect l="l" t="t" r="r" b="b"/>
              <a:pathLst>
                <a:path w="754380" h="733425">
                  <a:moveTo>
                    <a:pt x="754379" y="0"/>
                  </a:moveTo>
                  <a:lnTo>
                    <a:pt x="0" y="0"/>
                  </a:lnTo>
                  <a:lnTo>
                    <a:pt x="0" y="733044"/>
                  </a:lnTo>
                  <a:lnTo>
                    <a:pt x="754379" y="733044"/>
                  </a:lnTo>
                  <a:lnTo>
                    <a:pt x="754379" y="0"/>
                  </a:lnTo>
                  <a:close/>
                </a:path>
              </a:pathLst>
            </a:custGeom>
            <a:solidFill>
              <a:srgbClr val="FF3D4F"/>
            </a:solidFill>
          </p:spPr>
          <p:txBody>
            <a:bodyPr wrap="square" lIns="0" tIns="0" rIns="0" bIns="0" rtlCol="0"/>
            <a:lstStyle>
              <a:defPPr>
                <a:defRPr kern="0"/>
              </a:defPPr>
            </a:lstStyle>
            <a:p>
              <a:endParaRPr/>
            </a:p>
          </p:txBody>
        </p:sp>
        <p:sp>
          <p:nvSpPr>
            <p:cNvPr id="9" name="object 8">
              <a:extLst>
                <a:ext uri="{FF2B5EF4-FFF2-40B4-BE49-F238E27FC236}">
                  <a16:creationId xmlns:a16="http://schemas.microsoft.com/office/drawing/2014/main" id="{93798EEF-D1FB-33BF-5629-378ADFEE076C}"/>
                </a:ext>
              </a:extLst>
            </p:cNvPr>
            <p:cNvSpPr/>
            <p:nvPr/>
          </p:nvSpPr>
          <p:spPr>
            <a:xfrm>
              <a:off x="358140" y="1115568"/>
              <a:ext cx="379730" cy="361315"/>
            </a:xfrm>
            <a:custGeom>
              <a:avLst/>
              <a:gdLst/>
              <a:ahLst/>
              <a:cxnLst/>
              <a:rect l="l" t="t" r="r" b="b"/>
              <a:pathLst>
                <a:path w="379730" h="361315">
                  <a:moveTo>
                    <a:pt x="379476" y="0"/>
                  </a:moveTo>
                  <a:lnTo>
                    <a:pt x="0" y="0"/>
                  </a:lnTo>
                  <a:lnTo>
                    <a:pt x="0" y="361188"/>
                  </a:lnTo>
                  <a:lnTo>
                    <a:pt x="379476" y="361188"/>
                  </a:lnTo>
                  <a:lnTo>
                    <a:pt x="379476" y="0"/>
                  </a:lnTo>
                  <a:close/>
                </a:path>
              </a:pathLst>
            </a:custGeom>
            <a:solidFill>
              <a:srgbClr val="FF3100"/>
            </a:solidFill>
          </p:spPr>
          <p:txBody>
            <a:bodyPr wrap="square" lIns="0" tIns="0" rIns="0" bIns="0" rtlCol="0"/>
            <a:lstStyle>
              <a:defPPr>
                <a:defRPr kern="0"/>
              </a:defPPr>
            </a:lstStyle>
            <a:p>
              <a:endParaRPr/>
            </a:p>
          </p:txBody>
        </p:sp>
      </p:grpSp>
      <p:sp>
        <p:nvSpPr>
          <p:cNvPr id="14" name="Title 13">
            <a:extLst>
              <a:ext uri="{FF2B5EF4-FFF2-40B4-BE49-F238E27FC236}">
                <a16:creationId xmlns:a16="http://schemas.microsoft.com/office/drawing/2014/main" id="{3C839756-7FFA-46EA-0B2B-ED142A40DC46}"/>
              </a:ext>
            </a:extLst>
          </p:cNvPr>
          <p:cNvSpPr>
            <a:spLocks noGrp="1"/>
          </p:cNvSpPr>
          <p:nvPr>
            <p:ph type="title"/>
          </p:nvPr>
        </p:nvSpPr>
        <p:spPr/>
        <p:txBody>
          <a:bodyPr>
            <a:normAutofit/>
          </a:bodyPr>
          <a:lstStyle/>
          <a:p>
            <a:r>
              <a:rPr lang="en-US" sz="4800" dirty="0"/>
              <a:t>  Requirement Analysis</a:t>
            </a:r>
            <a:endParaRPr lang="en-DE" sz="4800" dirty="0"/>
          </a:p>
        </p:txBody>
      </p:sp>
      <p:sp>
        <p:nvSpPr>
          <p:cNvPr id="15" name="Content Placeholder 14">
            <a:extLst>
              <a:ext uri="{FF2B5EF4-FFF2-40B4-BE49-F238E27FC236}">
                <a16:creationId xmlns:a16="http://schemas.microsoft.com/office/drawing/2014/main" id="{2E1A01FF-A95D-0CEB-B60A-B772E78E8AFA}"/>
              </a:ext>
            </a:extLst>
          </p:cNvPr>
          <p:cNvSpPr>
            <a:spLocks noGrp="1"/>
          </p:cNvSpPr>
          <p:nvPr>
            <p:ph idx="1"/>
          </p:nvPr>
        </p:nvSpPr>
        <p:spPr>
          <a:xfrm>
            <a:off x="737870" y="1690688"/>
            <a:ext cx="10615930" cy="4668150"/>
          </a:xfrm>
        </p:spPr>
        <p:txBody>
          <a:bodyPr>
            <a:noAutofit/>
          </a:bodyPr>
          <a:lstStyle/>
          <a:p>
            <a:pPr>
              <a:lnSpc>
                <a:spcPct val="100000"/>
              </a:lnSpc>
            </a:pPr>
            <a:r>
              <a:rPr lang="en-US" sz="2500" dirty="0"/>
              <a:t>Frontend: HTML, JavaScript, Canvas API for freehand drawing.</a:t>
            </a:r>
          </a:p>
          <a:p>
            <a:pPr>
              <a:lnSpc>
                <a:spcPct val="100000"/>
              </a:lnSpc>
            </a:pPr>
            <a:r>
              <a:rPr lang="en-US" sz="2500" dirty="0"/>
              <a:t>Backend: Flask server, Python, Torch, PEFT for LoRA adapters. </a:t>
            </a:r>
          </a:p>
          <a:p>
            <a:pPr>
              <a:lnSpc>
                <a:spcPct val="100000"/>
              </a:lnSpc>
            </a:pPr>
            <a:r>
              <a:rPr lang="en-US" sz="2500" dirty="0"/>
              <a:t>AI Models: Stable Diffusion Img2Img pipeline — because it keeps the user’s sketch structure.  </a:t>
            </a:r>
          </a:p>
          <a:p>
            <a:pPr>
              <a:lnSpc>
                <a:spcPct val="100000"/>
              </a:lnSpc>
            </a:pPr>
            <a:r>
              <a:rPr lang="en-US" sz="2500" dirty="0"/>
              <a:t> LoRA adapters — lightweight training for multiple styles.  </a:t>
            </a:r>
          </a:p>
          <a:p>
            <a:pPr>
              <a:lnSpc>
                <a:spcPct val="100000"/>
              </a:lnSpc>
            </a:pPr>
            <a:r>
              <a:rPr lang="en-US" sz="2500" dirty="0"/>
              <a:t> Hunyuan3D for basic shape generation.</a:t>
            </a:r>
          </a:p>
          <a:p>
            <a:pPr>
              <a:lnSpc>
                <a:spcPct val="100000"/>
              </a:lnSpc>
            </a:pPr>
            <a:r>
              <a:rPr lang="en-US" sz="2500" dirty="0"/>
              <a:t>Hosted on </a:t>
            </a:r>
            <a:r>
              <a:rPr lang="en-US" sz="2500" dirty="0" err="1"/>
              <a:t>JupyterHub</a:t>
            </a:r>
            <a:r>
              <a:rPr lang="en-US" sz="2500" dirty="0"/>
              <a:t> with GPU (24GB) + </a:t>
            </a:r>
            <a:r>
              <a:rPr lang="en-US" sz="2500" dirty="0" err="1"/>
              <a:t>ngrok</a:t>
            </a:r>
            <a:r>
              <a:rPr lang="en-US" sz="2500" dirty="0"/>
              <a:t> for tunneling.</a:t>
            </a:r>
          </a:p>
          <a:p>
            <a:pPr>
              <a:lnSpc>
                <a:spcPct val="100000"/>
              </a:lnSpc>
            </a:pPr>
            <a:r>
              <a:rPr lang="en-US" sz="2500" dirty="0"/>
              <a:t>Everything tied together using REST APIs.</a:t>
            </a:r>
          </a:p>
        </p:txBody>
      </p:sp>
      <p:sp>
        <p:nvSpPr>
          <p:cNvPr id="13" name="Slide Number Placeholder 12">
            <a:extLst>
              <a:ext uri="{FF2B5EF4-FFF2-40B4-BE49-F238E27FC236}">
                <a16:creationId xmlns:a16="http://schemas.microsoft.com/office/drawing/2014/main" id="{473AFED8-7EF2-54B9-8E1C-EE4591265E91}"/>
              </a:ext>
            </a:extLst>
          </p:cNvPr>
          <p:cNvSpPr>
            <a:spLocks noGrp="1"/>
          </p:cNvSpPr>
          <p:nvPr>
            <p:ph type="sldNum" sz="quarter" idx="12"/>
          </p:nvPr>
        </p:nvSpPr>
        <p:spPr/>
        <p:txBody>
          <a:bodyPr/>
          <a:lstStyle/>
          <a:p>
            <a:fld id="{E0C92668-E10A-4479-BE22-B416E25989C4}" type="slidenum">
              <a:rPr lang="en-DE" sz="1600" b="1" smtClean="0"/>
              <a:t>5</a:t>
            </a:fld>
            <a:endParaRPr lang="en-DE" sz="1600" b="1" dirty="0"/>
          </a:p>
        </p:txBody>
      </p:sp>
      <p:pic>
        <p:nvPicPr>
          <p:cNvPr id="2" name="Picture 1" descr="Projekte – Institut für Wasserstoff ...">
            <a:extLst>
              <a:ext uri="{FF2B5EF4-FFF2-40B4-BE49-F238E27FC236}">
                <a16:creationId xmlns:a16="http://schemas.microsoft.com/office/drawing/2014/main" id="{FEF036F0-2885-0811-F560-C015F36C5ECD}"/>
              </a:ext>
            </a:extLst>
          </p:cNvPr>
          <p:cNvPicPr>
            <a:picLocks noChangeAspect="1"/>
          </p:cNvPicPr>
          <p:nvPr/>
        </p:nvPicPr>
        <p:blipFill>
          <a:blip r:embed="rId3"/>
          <a:stretch>
            <a:fillRect/>
          </a:stretch>
        </p:blipFill>
        <p:spPr>
          <a:xfrm>
            <a:off x="10467825" y="-150"/>
            <a:ext cx="1726350" cy="1020300"/>
          </a:xfrm>
          <a:prstGeom prst="rect">
            <a:avLst/>
          </a:prstGeom>
        </p:spPr>
      </p:pic>
    </p:spTree>
    <p:extLst>
      <p:ext uri="{BB962C8B-B14F-4D97-AF65-F5344CB8AC3E}">
        <p14:creationId xmlns:p14="http://schemas.microsoft.com/office/powerpoint/2010/main" val="1269727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D1635E-9F77-90FA-28EC-BFA609212BAA}"/>
            </a:ext>
          </a:extLst>
        </p:cNvPr>
        <p:cNvGrpSpPr/>
        <p:nvPr/>
      </p:nvGrpSpPr>
      <p:grpSpPr>
        <a:xfrm>
          <a:off x="0" y="0"/>
          <a:ext cx="0" cy="0"/>
          <a:chOff x="0" y="0"/>
          <a:chExt cx="0" cy="0"/>
        </a:xfrm>
      </p:grpSpPr>
      <p:grpSp>
        <p:nvGrpSpPr>
          <p:cNvPr id="6" name="object 5">
            <a:extLst>
              <a:ext uri="{FF2B5EF4-FFF2-40B4-BE49-F238E27FC236}">
                <a16:creationId xmlns:a16="http://schemas.microsoft.com/office/drawing/2014/main" id="{E674E563-C49B-AD56-DCAD-0DA7A5A63EFB}"/>
              </a:ext>
            </a:extLst>
          </p:cNvPr>
          <p:cNvGrpSpPr/>
          <p:nvPr/>
        </p:nvGrpSpPr>
        <p:grpSpPr>
          <a:xfrm>
            <a:off x="0" y="743712"/>
            <a:ext cx="1112520" cy="1105281"/>
            <a:chOff x="0" y="743712"/>
            <a:chExt cx="1112520" cy="1105281"/>
          </a:xfrm>
        </p:grpSpPr>
        <p:sp>
          <p:nvSpPr>
            <p:cNvPr id="7" name="object 6">
              <a:extLst>
                <a:ext uri="{FF2B5EF4-FFF2-40B4-BE49-F238E27FC236}">
                  <a16:creationId xmlns:a16="http://schemas.microsoft.com/office/drawing/2014/main" id="{8192C9E9-624F-DDFD-E162-AFE2A92D9BAB}"/>
                </a:ext>
              </a:extLst>
            </p:cNvPr>
            <p:cNvSpPr/>
            <p:nvPr/>
          </p:nvSpPr>
          <p:spPr>
            <a:xfrm>
              <a:off x="0" y="1115568"/>
              <a:ext cx="737870" cy="733425"/>
            </a:xfrm>
            <a:custGeom>
              <a:avLst/>
              <a:gdLst/>
              <a:ahLst/>
              <a:cxnLst/>
              <a:rect l="l" t="t" r="r" b="b"/>
              <a:pathLst>
                <a:path w="737870" h="733425">
                  <a:moveTo>
                    <a:pt x="737616" y="0"/>
                  </a:moveTo>
                  <a:lnTo>
                    <a:pt x="0" y="0"/>
                  </a:lnTo>
                  <a:lnTo>
                    <a:pt x="0" y="733043"/>
                  </a:lnTo>
                  <a:lnTo>
                    <a:pt x="737616" y="733043"/>
                  </a:lnTo>
                  <a:lnTo>
                    <a:pt x="737616" y="0"/>
                  </a:lnTo>
                  <a:close/>
                </a:path>
              </a:pathLst>
            </a:custGeom>
            <a:solidFill>
              <a:srgbClr val="FDCE01"/>
            </a:solidFill>
          </p:spPr>
          <p:txBody>
            <a:bodyPr wrap="square" lIns="0" tIns="0" rIns="0" bIns="0" rtlCol="0"/>
            <a:lstStyle>
              <a:defPPr>
                <a:defRPr kern="0"/>
              </a:defPPr>
            </a:lstStyle>
            <a:p>
              <a:endParaRPr/>
            </a:p>
          </p:txBody>
        </p:sp>
        <p:sp>
          <p:nvSpPr>
            <p:cNvPr id="8" name="object 7">
              <a:extLst>
                <a:ext uri="{FF2B5EF4-FFF2-40B4-BE49-F238E27FC236}">
                  <a16:creationId xmlns:a16="http://schemas.microsoft.com/office/drawing/2014/main" id="{BF5FF389-A0EB-16B1-A87E-C3E7C1430A0D}"/>
                </a:ext>
              </a:extLst>
            </p:cNvPr>
            <p:cNvSpPr/>
            <p:nvPr/>
          </p:nvSpPr>
          <p:spPr>
            <a:xfrm>
              <a:off x="358140" y="743712"/>
              <a:ext cx="754380" cy="733425"/>
            </a:xfrm>
            <a:custGeom>
              <a:avLst/>
              <a:gdLst/>
              <a:ahLst/>
              <a:cxnLst/>
              <a:rect l="l" t="t" r="r" b="b"/>
              <a:pathLst>
                <a:path w="754380" h="733425">
                  <a:moveTo>
                    <a:pt x="754379" y="0"/>
                  </a:moveTo>
                  <a:lnTo>
                    <a:pt x="0" y="0"/>
                  </a:lnTo>
                  <a:lnTo>
                    <a:pt x="0" y="733044"/>
                  </a:lnTo>
                  <a:lnTo>
                    <a:pt x="754379" y="733044"/>
                  </a:lnTo>
                  <a:lnTo>
                    <a:pt x="754379" y="0"/>
                  </a:lnTo>
                  <a:close/>
                </a:path>
              </a:pathLst>
            </a:custGeom>
            <a:solidFill>
              <a:srgbClr val="FF3D4F"/>
            </a:solidFill>
          </p:spPr>
          <p:txBody>
            <a:bodyPr wrap="square" lIns="0" tIns="0" rIns="0" bIns="0" rtlCol="0"/>
            <a:lstStyle>
              <a:defPPr>
                <a:defRPr kern="0"/>
              </a:defPPr>
            </a:lstStyle>
            <a:p>
              <a:endParaRPr/>
            </a:p>
          </p:txBody>
        </p:sp>
        <p:sp>
          <p:nvSpPr>
            <p:cNvPr id="9" name="object 8">
              <a:extLst>
                <a:ext uri="{FF2B5EF4-FFF2-40B4-BE49-F238E27FC236}">
                  <a16:creationId xmlns:a16="http://schemas.microsoft.com/office/drawing/2014/main" id="{CEBB12AD-D7C7-5175-E24E-4F31D0DD3FE7}"/>
                </a:ext>
              </a:extLst>
            </p:cNvPr>
            <p:cNvSpPr/>
            <p:nvPr/>
          </p:nvSpPr>
          <p:spPr>
            <a:xfrm>
              <a:off x="358140" y="1115568"/>
              <a:ext cx="379730" cy="361315"/>
            </a:xfrm>
            <a:custGeom>
              <a:avLst/>
              <a:gdLst/>
              <a:ahLst/>
              <a:cxnLst/>
              <a:rect l="l" t="t" r="r" b="b"/>
              <a:pathLst>
                <a:path w="379730" h="361315">
                  <a:moveTo>
                    <a:pt x="379476" y="0"/>
                  </a:moveTo>
                  <a:lnTo>
                    <a:pt x="0" y="0"/>
                  </a:lnTo>
                  <a:lnTo>
                    <a:pt x="0" y="361188"/>
                  </a:lnTo>
                  <a:lnTo>
                    <a:pt x="379476" y="361188"/>
                  </a:lnTo>
                  <a:lnTo>
                    <a:pt x="379476" y="0"/>
                  </a:lnTo>
                  <a:close/>
                </a:path>
              </a:pathLst>
            </a:custGeom>
            <a:solidFill>
              <a:srgbClr val="FF3100"/>
            </a:solidFill>
          </p:spPr>
          <p:txBody>
            <a:bodyPr wrap="square" lIns="0" tIns="0" rIns="0" bIns="0" rtlCol="0"/>
            <a:lstStyle>
              <a:defPPr>
                <a:defRPr kern="0"/>
              </a:defPPr>
            </a:lstStyle>
            <a:p>
              <a:endParaRPr/>
            </a:p>
          </p:txBody>
        </p:sp>
      </p:grpSp>
      <p:sp>
        <p:nvSpPr>
          <p:cNvPr id="14" name="Title 13">
            <a:extLst>
              <a:ext uri="{FF2B5EF4-FFF2-40B4-BE49-F238E27FC236}">
                <a16:creationId xmlns:a16="http://schemas.microsoft.com/office/drawing/2014/main" id="{1626849B-8B27-850A-947E-7C7F128BA930}"/>
              </a:ext>
            </a:extLst>
          </p:cNvPr>
          <p:cNvSpPr>
            <a:spLocks noGrp="1"/>
          </p:cNvSpPr>
          <p:nvPr>
            <p:ph type="title"/>
          </p:nvPr>
        </p:nvSpPr>
        <p:spPr/>
        <p:txBody>
          <a:bodyPr>
            <a:normAutofit/>
          </a:bodyPr>
          <a:lstStyle/>
          <a:p>
            <a:r>
              <a:rPr lang="en-US" sz="4800" dirty="0"/>
              <a:t>  System Architecture</a:t>
            </a:r>
            <a:endParaRPr lang="en-DE" sz="4800" dirty="0"/>
          </a:p>
        </p:txBody>
      </p:sp>
      <p:sp>
        <p:nvSpPr>
          <p:cNvPr id="15" name="Content Placeholder 14">
            <a:extLst>
              <a:ext uri="{FF2B5EF4-FFF2-40B4-BE49-F238E27FC236}">
                <a16:creationId xmlns:a16="http://schemas.microsoft.com/office/drawing/2014/main" id="{5A1939DA-94C8-3764-D1A1-519333627547}"/>
              </a:ext>
            </a:extLst>
          </p:cNvPr>
          <p:cNvSpPr>
            <a:spLocks noGrp="1"/>
          </p:cNvSpPr>
          <p:nvPr>
            <p:ph idx="1"/>
          </p:nvPr>
        </p:nvSpPr>
        <p:spPr>
          <a:xfrm>
            <a:off x="838200" y="1513724"/>
            <a:ext cx="10515600" cy="4351338"/>
          </a:xfrm>
        </p:spPr>
        <p:txBody>
          <a:bodyPr>
            <a:noAutofit/>
          </a:bodyPr>
          <a:lstStyle/>
          <a:p>
            <a:r>
              <a:rPr lang="en-US" sz="2500" dirty="0"/>
              <a:t>User draws → canvas saves image in base64.</a:t>
            </a:r>
          </a:p>
          <a:p>
            <a:r>
              <a:rPr lang="en-US" sz="2500" dirty="0"/>
              <a:t>When the user clicks Stylize, we send it to the remote server’s /stylize endpoint.</a:t>
            </a:r>
          </a:p>
          <a:p>
            <a:r>
              <a:rPr lang="en-US" sz="2500" dirty="0"/>
              <a:t>Server loads the LoRA weights, applies style, returns an image.</a:t>
            </a:r>
          </a:p>
          <a:p>
            <a:r>
              <a:rPr lang="en-US" sz="2500" dirty="0"/>
              <a:t> Additionally</a:t>
            </a:r>
            <a:r>
              <a:rPr lang="en-IN" sz="2500" dirty="0"/>
              <a:t>, </a:t>
            </a:r>
            <a:r>
              <a:rPr lang="en-US" sz="2500" dirty="0"/>
              <a:t>if the user clicks Convert to 3D, the same image goes to /convert → Hunyuan3D generates a .</a:t>
            </a:r>
            <a:r>
              <a:rPr lang="en-US" sz="2500" dirty="0" err="1"/>
              <a:t>glb</a:t>
            </a:r>
            <a:r>
              <a:rPr lang="en-US" sz="2500" dirty="0"/>
              <a:t> file.</a:t>
            </a:r>
          </a:p>
          <a:p>
            <a:r>
              <a:rPr lang="en-US" sz="2500" dirty="0"/>
              <a:t>User can view or download the 3D file.</a:t>
            </a:r>
          </a:p>
        </p:txBody>
      </p:sp>
      <p:sp>
        <p:nvSpPr>
          <p:cNvPr id="13" name="Slide Number Placeholder 12">
            <a:extLst>
              <a:ext uri="{FF2B5EF4-FFF2-40B4-BE49-F238E27FC236}">
                <a16:creationId xmlns:a16="http://schemas.microsoft.com/office/drawing/2014/main" id="{2B25C6AB-976F-23A2-9314-522692268AFF}"/>
              </a:ext>
            </a:extLst>
          </p:cNvPr>
          <p:cNvSpPr>
            <a:spLocks noGrp="1"/>
          </p:cNvSpPr>
          <p:nvPr>
            <p:ph type="sldNum" sz="quarter" idx="12"/>
          </p:nvPr>
        </p:nvSpPr>
        <p:spPr/>
        <p:txBody>
          <a:bodyPr/>
          <a:lstStyle/>
          <a:p>
            <a:fld id="{E0C92668-E10A-4479-BE22-B416E25989C4}" type="slidenum">
              <a:rPr lang="en-DE" sz="1600" b="1" smtClean="0"/>
              <a:t>6</a:t>
            </a:fld>
            <a:endParaRPr lang="en-DE" sz="1600" b="1" dirty="0"/>
          </a:p>
        </p:txBody>
      </p:sp>
      <p:pic>
        <p:nvPicPr>
          <p:cNvPr id="2" name="Picture 1" descr="Projekte – Institut für Wasserstoff ...">
            <a:extLst>
              <a:ext uri="{FF2B5EF4-FFF2-40B4-BE49-F238E27FC236}">
                <a16:creationId xmlns:a16="http://schemas.microsoft.com/office/drawing/2014/main" id="{98FAD377-2BF9-AA27-3A8C-9EBF779E1CDA}"/>
              </a:ext>
            </a:extLst>
          </p:cNvPr>
          <p:cNvPicPr>
            <a:picLocks noChangeAspect="1"/>
          </p:cNvPicPr>
          <p:nvPr/>
        </p:nvPicPr>
        <p:blipFill>
          <a:blip r:embed="rId3"/>
          <a:stretch>
            <a:fillRect/>
          </a:stretch>
        </p:blipFill>
        <p:spPr>
          <a:xfrm>
            <a:off x="10467825" y="-150"/>
            <a:ext cx="1726350" cy="1020300"/>
          </a:xfrm>
          <a:prstGeom prst="rect">
            <a:avLst/>
          </a:prstGeom>
        </p:spPr>
      </p:pic>
    </p:spTree>
    <p:extLst>
      <p:ext uri="{BB962C8B-B14F-4D97-AF65-F5344CB8AC3E}">
        <p14:creationId xmlns:p14="http://schemas.microsoft.com/office/powerpoint/2010/main" val="887969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9BECCF-F098-F347-2D98-A6BD86A93E3E}"/>
            </a:ext>
          </a:extLst>
        </p:cNvPr>
        <p:cNvGrpSpPr/>
        <p:nvPr/>
      </p:nvGrpSpPr>
      <p:grpSpPr>
        <a:xfrm>
          <a:off x="0" y="0"/>
          <a:ext cx="0" cy="0"/>
          <a:chOff x="0" y="0"/>
          <a:chExt cx="0" cy="0"/>
        </a:xfrm>
      </p:grpSpPr>
      <p:grpSp>
        <p:nvGrpSpPr>
          <p:cNvPr id="6" name="object 5">
            <a:extLst>
              <a:ext uri="{FF2B5EF4-FFF2-40B4-BE49-F238E27FC236}">
                <a16:creationId xmlns:a16="http://schemas.microsoft.com/office/drawing/2014/main" id="{8F48D84C-7993-EA78-C93F-F6E4B8C9A79B}"/>
              </a:ext>
            </a:extLst>
          </p:cNvPr>
          <p:cNvGrpSpPr/>
          <p:nvPr/>
        </p:nvGrpSpPr>
        <p:grpSpPr>
          <a:xfrm>
            <a:off x="0" y="743712"/>
            <a:ext cx="1112520" cy="1105281"/>
            <a:chOff x="0" y="743712"/>
            <a:chExt cx="1112520" cy="1105281"/>
          </a:xfrm>
        </p:grpSpPr>
        <p:sp>
          <p:nvSpPr>
            <p:cNvPr id="7" name="object 6">
              <a:extLst>
                <a:ext uri="{FF2B5EF4-FFF2-40B4-BE49-F238E27FC236}">
                  <a16:creationId xmlns:a16="http://schemas.microsoft.com/office/drawing/2014/main" id="{F546FAF1-D597-5568-DAE9-CE35BB7702B1}"/>
                </a:ext>
              </a:extLst>
            </p:cNvPr>
            <p:cNvSpPr/>
            <p:nvPr/>
          </p:nvSpPr>
          <p:spPr>
            <a:xfrm>
              <a:off x="0" y="1115568"/>
              <a:ext cx="737870" cy="733425"/>
            </a:xfrm>
            <a:custGeom>
              <a:avLst/>
              <a:gdLst/>
              <a:ahLst/>
              <a:cxnLst/>
              <a:rect l="l" t="t" r="r" b="b"/>
              <a:pathLst>
                <a:path w="737870" h="733425">
                  <a:moveTo>
                    <a:pt x="737616" y="0"/>
                  </a:moveTo>
                  <a:lnTo>
                    <a:pt x="0" y="0"/>
                  </a:lnTo>
                  <a:lnTo>
                    <a:pt x="0" y="733043"/>
                  </a:lnTo>
                  <a:lnTo>
                    <a:pt x="737616" y="733043"/>
                  </a:lnTo>
                  <a:lnTo>
                    <a:pt x="737616" y="0"/>
                  </a:lnTo>
                  <a:close/>
                </a:path>
              </a:pathLst>
            </a:custGeom>
            <a:solidFill>
              <a:srgbClr val="FDCE01"/>
            </a:solidFill>
          </p:spPr>
          <p:txBody>
            <a:bodyPr wrap="square" lIns="0" tIns="0" rIns="0" bIns="0" rtlCol="0"/>
            <a:lstStyle>
              <a:defPPr>
                <a:defRPr kern="0"/>
              </a:defPPr>
            </a:lstStyle>
            <a:p>
              <a:endParaRPr/>
            </a:p>
          </p:txBody>
        </p:sp>
        <p:sp>
          <p:nvSpPr>
            <p:cNvPr id="8" name="object 7">
              <a:extLst>
                <a:ext uri="{FF2B5EF4-FFF2-40B4-BE49-F238E27FC236}">
                  <a16:creationId xmlns:a16="http://schemas.microsoft.com/office/drawing/2014/main" id="{F710A9F2-5C12-23BE-7166-2DAC15950E78}"/>
                </a:ext>
              </a:extLst>
            </p:cNvPr>
            <p:cNvSpPr/>
            <p:nvPr/>
          </p:nvSpPr>
          <p:spPr>
            <a:xfrm>
              <a:off x="358140" y="743712"/>
              <a:ext cx="754380" cy="733425"/>
            </a:xfrm>
            <a:custGeom>
              <a:avLst/>
              <a:gdLst/>
              <a:ahLst/>
              <a:cxnLst/>
              <a:rect l="l" t="t" r="r" b="b"/>
              <a:pathLst>
                <a:path w="754380" h="733425">
                  <a:moveTo>
                    <a:pt x="754379" y="0"/>
                  </a:moveTo>
                  <a:lnTo>
                    <a:pt x="0" y="0"/>
                  </a:lnTo>
                  <a:lnTo>
                    <a:pt x="0" y="733044"/>
                  </a:lnTo>
                  <a:lnTo>
                    <a:pt x="754379" y="733044"/>
                  </a:lnTo>
                  <a:lnTo>
                    <a:pt x="754379" y="0"/>
                  </a:lnTo>
                  <a:close/>
                </a:path>
              </a:pathLst>
            </a:custGeom>
            <a:solidFill>
              <a:srgbClr val="FF3D4F"/>
            </a:solidFill>
          </p:spPr>
          <p:txBody>
            <a:bodyPr wrap="square" lIns="0" tIns="0" rIns="0" bIns="0" rtlCol="0"/>
            <a:lstStyle>
              <a:defPPr>
                <a:defRPr kern="0"/>
              </a:defPPr>
            </a:lstStyle>
            <a:p>
              <a:endParaRPr/>
            </a:p>
          </p:txBody>
        </p:sp>
        <p:sp>
          <p:nvSpPr>
            <p:cNvPr id="9" name="object 8">
              <a:extLst>
                <a:ext uri="{FF2B5EF4-FFF2-40B4-BE49-F238E27FC236}">
                  <a16:creationId xmlns:a16="http://schemas.microsoft.com/office/drawing/2014/main" id="{3E9ABE0D-DC57-CFAF-D342-BB9E8B2F6149}"/>
                </a:ext>
              </a:extLst>
            </p:cNvPr>
            <p:cNvSpPr/>
            <p:nvPr/>
          </p:nvSpPr>
          <p:spPr>
            <a:xfrm>
              <a:off x="358140" y="1115568"/>
              <a:ext cx="379730" cy="361315"/>
            </a:xfrm>
            <a:custGeom>
              <a:avLst/>
              <a:gdLst/>
              <a:ahLst/>
              <a:cxnLst/>
              <a:rect l="l" t="t" r="r" b="b"/>
              <a:pathLst>
                <a:path w="379730" h="361315">
                  <a:moveTo>
                    <a:pt x="379476" y="0"/>
                  </a:moveTo>
                  <a:lnTo>
                    <a:pt x="0" y="0"/>
                  </a:lnTo>
                  <a:lnTo>
                    <a:pt x="0" y="361188"/>
                  </a:lnTo>
                  <a:lnTo>
                    <a:pt x="379476" y="361188"/>
                  </a:lnTo>
                  <a:lnTo>
                    <a:pt x="379476" y="0"/>
                  </a:lnTo>
                  <a:close/>
                </a:path>
              </a:pathLst>
            </a:custGeom>
            <a:solidFill>
              <a:srgbClr val="FF3100"/>
            </a:solidFill>
          </p:spPr>
          <p:txBody>
            <a:bodyPr wrap="square" lIns="0" tIns="0" rIns="0" bIns="0" rtlCol="0"/>
            <a:lstStyle>
              <a:defPPr>
                <a:defRPr kern="0"/>
              </a:defPPr>
            </a:lstStyle>
            <a:p>
              <a:endParaRPr/>
            </a:p>
          </p:txBody>
        </p:sp>
      </p:grpSp>
      <p:sp>
        <p:nvSpPr>
          <p:cNvPr id="14" name="Title 13">
            <a:extLst>
              <a:ext uri="{FF2B5EF4-FFF2-40B4-BE49-F238E27FC236}">
                <a16:creationId xmlns:a16="http://schemas.microsoft.com/office/drawing/2014/main" id="{BFAFD10A-D9EA-7C50-FD40-9C8C744AE546}"/>
              </a:ext>
            </a:extLst>
          </p:cNvPr>
          <p:cNvSpPr>
            <a:spLocks noGrp="1"/>
          </p:cNvSpPr>
          <p:nvPr>
            <p:ph type="title"/>
          </p:nvPr>
        </p:nvSpPr>
        <p:spPr/>
        <p:txBody>
          <a:bodyPr>
            <a:normAutofit/>
          </a:bodyPr>
          <a:lstStyle/>
          <a:p>
            <a:r>
              <a:rPr lang="en-US" sz="4800" dirty="0"/>
              <a:t>  Model Significance</a:t>
            </a:r>
            <a:endParaRPr lang="en-DE" sz="4800" dirty="0"/>
          </a:p>
        </p:txBody>
      </p:sp>
      <p:sp>
        <p:nvSpPr>
          <p:cNvPr id="15" name="Content Placeholder 14">
            <a:extLst>
              <a:ext uri="{FF2B5EF4-FFF2-40B4-BE49-F238E27FC236}">
                <a16:creationId xmlns:a16="http://schemas.microsoft.com/office/drawing/2014/main" id="{1FBCC466-7BD2-8827-17EA-8AAE9A424D08}"/>
              </a:ext>
            </a:extLst>
          </p:cNvPr>
          <p:cNvSpPr>
            <a:spLocks noGrp="1"/>
          </p:cNvSpPr>
          <p:nvPr>
            <p:ph idx="1"/>
          </p:nvPr>
        </p:nvSpPr>
        <p:spPr/>
        <p:txBody>
          <a:bodyPr>
            <a:normAutofit/>
          </a:bodyPr>
          <a:lstStyle/>
          <a:p>
            <a:r>
              <a:rPr lang="en-US" sz="2500" dirty="0"/>
              <a:t>LoRA: Small adapter layers → easy to switch styles without re-training everything.</a:t>
            </a:r>
          </a:p>
          <a:p>
            <a:r>
              <a:rPr lang="en-US" sz="2500" dirty="0"/>
              <a:t>It works well for style transfer when you have a limited dataset.</a:t>
            </a:r>
          </a:p>
          <a:p>
            <a:r>
              <a:rPr lang="en-US" sz="2500" dirty="0"/>
              <a:t>Stable Diffusion Img2Img: Better than text-to-image for sketches → keeps the structure.</a:t>
            </a:r>
          </a:p>
          <a:p>
            <a:r>
              <a:rPr lang="en-US" sz="2500" dirty="0"/>
              <a:t>We tested Johnson et al. style transfer, but it didn’t preserve lines as cleanly. </a:t>
            </a:r>
          </a:p>
          <a:p>
            <a:r>
              <a:rPr lang="en-US" sz="2500" dirty="0"/>
              <a:t>Hunyuan3D:Fast for basic 2D-to-3D — enough for a proof-of-concept.</a:t>
            </a:r>
          </a:p>
        </p:txBody>
      </p:sp>
      <p:sp>
        <p:nvSpPr>
          <p:cNvPr id="13" name="Slide Number Placeholder 12">
            <a:extLst>
              <a:ext uri="{FF2B5EF4-FFF2-40B4-BE49-F238E27FC236}">
                <a16:creationId xmlns:a16="http://schemas.microsoft.com/office/drawing/2014/main" id="{D849E605-F897-0D61-E015-A4CF64744E2F}"/>
              </a:ext>
            </a:extLst>
          </p:cNvPr>
          <p:cNvSpPr>
            <a:spLocks noGrp="1"/>
          </p:cNvSpPr>
          <p:nvPr>
            <p:ph type="sldNum" sz="quarter" idx="12"/>
          </p:nvPr>
        </p:nvSpPr>
        <p:spPr/>
        <p:txBody>
          <a:bodyPr/>
          <a:lstStyle/>
          <a:p>
            <a:fld id="{E0C92668-E10A-4479-BE22-B416E25989C4}" type="slidenum">
              <a:rPr lang="en-DE" sz="1600" b="1" smtClean="0"/>
              <a:t>7</a:t>
            </a:fld>
            <a:endParaRPr lang="en-DE" sz="1600" b="1" dirty="0"/>
          </a:p>
        </p:txBody>
      </p:sp>
      <p:pic>
        <p:nvPicPr>
          <p:cNvPr id="2" name="Picture 1" descr="Projekte – Institut für Wasserstoff ...">
            <a:extLst>
              <a:ext uri="{FF2B5EF4-FFF2-40B4-BE49-F238E27FC236}">
                <a16:creationId xmlns:a16="http://schemas.microsoft.com/office/drawing/2014/main" id="{85E3C888-2568-25DB-2582-D3F442EA01F1}"/>
              </a:ext>
            </a:extLst>
          </p:cNvPr>
          <p:cNvPicPr>
            <a:picLocks noChangeAspect="1"/>
          </p:cNvPicPr>
          <p:nvPr/>
        </p:nvPicPr>
        <p:blipFill>
          <a:blip r:embed="rId3"/>
          <a:stretch>
            <a:fillRect/>
          </a:stretch>
        </p:blipFill>
        <p:spPr>
          <a:xfrm>
            <a:off x="10467825" y="-150"/>
            <a:ext cx="1726350" cy="1020300"/>
          </a:xfrm>
          <a:prstGeom prst="rect">
            <a:avLst/>
          </a:prstGeom>
        </p:spPr>
      </p:pic>
    </p:spTree>
    <p:extLst>
      <p:ext uri="{BB962C8B-B14F-4D97-AF65-F5344CB8AC3E}">
        <p14:creationId xmlns:p14="http://schemas.microsoft.com/office/powerpoint/2010/main" val="665451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A20D49-B501-64A0-017D-518218F6AECF}"/>
            </a:ext>
          </a:extLst>
        </p:cNvPr>
        <p:cNvGrpSpPr/>
        <p:nvPr/>
      </p:nvGrpSpPr>
      <p:grpSpPr>
        <a:xfrm>
          <a:off x="0" y="0"/>
          <a:ext cx="0" cy="0"/>
          <a:chOff x="0" y="0"/>
          <a:chExt cx="0" cy="0"/>
        </a:xfrm>
      </p:grpSpPr>
      <p:grpSp>
        <p:nvGrpSpPr>
          <p:cNvPr id="6" name="object 5">
            <a:extLst>
              <a:ext uri="{FF2B5EF4-FFF2-40B4-BE49-F238E27FC236}">
                <a16:creationId xmlns:a16="http://schemas.microsoft.com/office/drawing/2014/main" id="{4AFBE292-F292-3EAE-A79B-92847B7B88A7}"/>
              </a:ext>
            </a:extLst>
          </p:cNvPr>
          <p:cNvGrpSpPr/>
          <p:nvPr/>
        </p:nvGrpSpPr>
        <p:grpSpPr>
          <a:xfrm>
            <a:off x="0" y="743712"/>
            <a:ext cx="1112520" cy="1105281"/>
            <a:chOff x="0" y="743712"/>
            <a:chExt cx="1112520" cy="1105281"/>
          </a:xfrm>
        </p:grpSpPr>
        <p:sp>
          <p:nvSpPr>
            <p:cNvPr id="7" name="object 6">
              <a:extLst>
                <a:ext uri="{FF2B5EF4-FFF2-40B4-BE49-F238E27FC236}">
                  <a16:creationId xmlns:a16="http://schemas.microsoft.com/office/drawing/2014/main" id="{870642F7-FCF5-EDFD-29AE-46D4C90FAC11}"/>
                </a:ext>
              </a:extLst>
            </p:cNvPr>
            <p:cNvSpPr/>
            <p:nvPr/>
          </p:nvSpPr>
          <p:spPr>
            <a:xfrm>
              <a:off x="0" y="1115568"/>
              <a:ext cx="737870" cy="733425"/>
            </a:xfrm>
            <a:custGeom>
              <a:avLst/>
              <a:gdLst/>
              <a:ahLst/>
              <a:cxnLst/>
              <a:rect l="l" t="t" r="r" b="b"/>
              <a:pathLst>
                <a:path w="737870" h="733425">
                  <a:moveTo>
                    <a:pt x="737616" y="0"/>
                  </a:moveTo>
                  <a:lnTo>
                    <a:pt x="0" y="0"/>
                  </a:lnTo>
                  <a:lnTo>
                    <a:pt x="0" y="733043"/>
                  </a:lnTo>
                  <a:lnTo>
                    <a:pt x="737616" y="733043"/>
                  </a:lnTo>
                  <a:lnTo>
                    <a:pt x="737616" y="0"/>
                  </a:lnTo>
                  <a:close/>
                </a:path>
              </a:pathLst>
            </a:custGeom>
            <a:solidFill>
              <a:srgbClr val="FDCE01"/>
            </a:solidFill>
          </p:spPr>
          <p:txBody>
            <a:bodyPr wrap="square" lIns="0" tIns="0" rIns="0" bIns="0" rtlCol="0"/>
            <a:lstStyle>
              <a:defPPr>
                <a:defRPr kern="0"/>
              </a:defPPr>
            </a:lstStyle>
            <a:p>
              <a:endParaRPr/>
            </a:p>
          </p:txBody>
        </p:sp>
        <p:sp>
          <p:nvSpPr>
            <p:cNvPr id="8" name="object 7">
              <a:extLst>
                <a:ext uri="{FF2B5EF4-FFF2-40B4-BE49-F238E27FC236}">
                  <a16:creationId xmlns:a16="http://schemas.microsoft.com/office/drawing/2014/main" id="{37261615-3E56-FD72-2298-4A05F6AB6640}"/>
                </a:ext>
              </a:extLst>
            </p:cNvPr>
            <p:cNvSpPr/>
            <p:nvPr/>
          </p:nvSpPr>
          <p:spPr>
            <a:xfrm>
              <a:off x="358140" y="743712"/>
              <a:ext cx="754380" cy="733425"/>
            </a:xfrm>
            <a:custGeom>
              <a:avLst/>
              <a:gdLst/>
              <a:ahLst/>
              <a:cxnLst/>
              <a:rect l="l" t="t" r="r" b="b"/>
              <a:pathLst>
                <a:path w="754380" h="733425">
                  <a:moveTo>
                    <a:pt x="754379" y="0"/>
                  </a:moveTo>
                  <a:lnTo>
                    <a:pt x="0" y="0"/>
                  </a:lnTo>
                  <a:lnTo>
                    <a:pt x="0" y="733044"/>
                  </a:lnTo>
                  <a:lnTo>
                    <a:pt x="754379" y="733044"/>
                  </a:lnTo>
                  <a:lnTo>
                    <a:pt x="754379" y="0"/>
                  </a:lnTo>
                  <a:close/>
                </a:path>
              </a:pathLst>
            </a:custGeom>
            <a:solidFill>
              <a:srgbClr val="FF3D4F"/>
            </a:solidFill>
          </p:spPr>
          <p:txBody>
            <a:bodyPr wrap="square" lIns="0" tIns="0" rIns="0" bIns="0" rtlCol="0"/>
            <a:lstStyle>
              <a:defPPr>
                <a:defRPr kern="0"/>
              </a:defPPr>
            </a:lstStyle>
            <a:p>
              <a:endParaRPr/>
            </a:p>
          </p:txBody>
        </p:sp>
        <p:sp>
          <p:nvSpPr>
            <p:cNvPr id="9" name="object 8">
              <a:extLst>
                <a:ext uri="{FF2B5EF4-FFF2-40B4-BE49-F238E27FC236}">
                  <a16:creationId xmlns:a16="http://schemas.microsoft.com/office/drawing/2014/main" id="{E7DF2B2C-14E8-CB4E-109A-82631B28E28E}"/>
                </a:ext>
              </a:extLst>
            </p:cNvPr>
            <p:cNvSpPr/>
            <p:nvPr/>
          </p:nvSpPr>
          <p:spPr>
            <a:xfrm>
              <a:off x="358140" y="1115568"/>
              <a:ext cx="379730" cy="361315"/>
            </a:xfrm>
            <a:custGeom>
              <a:avLst/>
              <a:gdLst/>
              <a:ahLst/>
              <a:cxnLst/>
              <a:rect l="l" t="t" r="r" b="b"/>
              <a:pathLst>
                <a:path w="379730" h="361315">
                  <a:moveTo>
                    <a:pt x="379476" y="0"/>
                  </a:moveTo>
                  <a:lnTo>
                    <a:pt x="0" y="0"/>
                  </a:lnTo>
                  <a:lnTo>
                    <a:pt x="0" y="361188"/>
                  </a:lnTo>
                  <a:lnTo>
                    <a:pt x="379476" y="361188"/>
                  </a:lnTo>
                  <a:lnTo>
                    <a:pt x="379476" y="0"/>
                  </a:lnTo>
                  <a:close/>
                </a:path>
              </a:pathLst>
            </a:custGeom>
            <a:solidFill>
              <a:srgbClr val="FF3100"/>
            </a:solidFill>
          </p:spPr>
          <p:txBody>
            <a:bodyPr wrap="square" lIns="0" tIns="0" rIns="0" bIns="0" rtlCol="0"/>
            <a:lstStyle>
              <a:defPPr>
                <a:defRPr kern="0"/>
              </a:defPPr>
            </a:lstStyle>
            <a:p>
              <a:endParaRPr/>
            </a:p>
          </p:txBody>
        </p:sp>
      </p:grpSp>
      <p:sp>
        <p:nvSpPr>
          <p:cNvPr id="14" name="Title 13">
            <a:extLst>
              <a:ext uri="{FF2B5EF4-FFF2-40B4-BE49-F238E27FC236}">
                <a16:creationId xmlns:a16="http://schemas.microsoft.com/office/drawing/2014/main" id="{4F55C1DB-8065-4B64-7921-11CC935C511E}"/>
              </a:ext>
            </a:extLst>
          </p:cNvPr>
          <p:cNvSpPr>
            <a:spLocks noGrp="1"/>
          </p:cNvSpPr>
          <p:nvPr>
            <p:ph type="title"/>
          </p:nvPr>
        </p:nvSpPr>
        <p:spPr/>
        <p:txBody>
          <a:bodyPr>
            <a:normAutofit/>
          </a:bodyPr>
          <a:lstStyle/>
          <a:p>
            <a:r>
              <a:rPr lang="en-US" sz="4800" dirty="0"/>
              <a:t>  Implementation</a:t>
            </a:r>
            <a:endParaRPr lang="en-DE" sz="4800" dirty="0"/>
          </a:p>
        </p:txBody>
      </p:sp>
      <p:sp>
        <p:nvSpPr>
          <p:cNvPr id="15" name="Content Placeholder 14">
            <a:extLst>
              <a:ext uri="{FF2B5EF4-FFF2-40B4-BE49-F238E27FC236}">
                <a16:creationId xmlns:a16="http://schemas.microsoft.com/office/drawing/2014/main" id="{72E337E4-DF33-3E62-8A59-4001A07C984B}"/>
              </a:ext>
            </a:extLst>
          </p:cNvPr>
          <p:cNvSpPr>
            <a:spLocks noGrp="1"/>
          </p:cNvSpPr>
          <p:nvPr>
            <p:ph idx="1"/>
          </p:nvPr>
        </p:nvSpPr>
        <p:spPr>
          <a:xfrm>
            <a:off x="815400" y="1476883"/>
            <a:ext cx="10515600" cy="4667250"/>
          </a:xfrm>
        </p:spPr>
        <p:txBody>
          <a:bodyPr>
            <a:noAutofit/>
          </a:bodyPr>
          <a:lstStyle/>
          <a:p>
            <a:pPr>
              <a:lnSpc>
                <a:spcPct val="100000"/>
              </a:lnSpc>
            </a:pPr>
            <a:r>
              <a:rPr lang="en-US" sz="2500" dirty="0"/>
              <a:t>Used 10 images per style, manually curated.</a:t>
            </a:r>
          </a:p>
          <a:p>
            <a:pPr>
              <a:lnSpc>
                <a:spcPct val="100000"/>
              </a:lnSpc>
            </a:pPr>
            <a:r>
              <a:rPr lang="en-US" sz="2500" dirty="0"/>
              <a:t> Preprocessed to consistent 512×512 resolution.</a:t>
            </a:r>
          </a:p>
          <a:p>
            <a:pPr>
              <a:lnSpc>
                <a:spcPct val="100000"/>
              </a:lnSpc>
            </a:pPr>
            <a:r>
              <a:rPr lang="en-US" sz="2500" dirty="0"/>
              <a:t>LoRA hyperparameters: r=4, alpha=16, small dropout.</a:t>
            </a:r>
          </a:p>
          <a:p>
            <a:pPr>
              <a:lnSpc>
                <a:spcPct val="100000"/>
              </a:lnSpc>
            </a:pPr>
            <a:r>
              <a:rPr lang="en-US" sz="2500" dirty="0"/>
              <a:t> Used the PEFT library to insert adapters correctly.</a:t>
            </a:r>
          </a:p>
          <a:p>
            <a:pPr>
              <a:lnSpc>
                <a:spcPct val="100000"/>
              </a:lnSpc>
            </a:pPr>
            <a:r>
              <a:rPr lang="en-US" sz="2500" dirty="0"/>
              <a:t> Faced common issues: missing target modules, OOM errors, adapter stacking.</a:t>
            </a:r>
          </a:p>
          <a:p>
            <a:pPr>
              <a:lnSpc>
                <a:spcPct val="100000"/>
              </a:lnSpc>
            </a:pPr>
            <a:r>
              <a:rPr lang="en-US" sz="2500" dirty="0"/>
              <a:t> Solved by inspecting </a:t>
            </a:r>
            <a:r>
              <a:rPr lang="en-US" sz="2500" dirty="0" err="1"/>
              <a:t>UNet</a:t>
            </a:r>
            <a:r>
              <a:rPr lang="en-US" sz="2500" dirty="0"/>
              <a:t> layers and using strict parameter reloads.</a:t>
            </a:r>
          </a:p>
          <a:p>
            <a:pPr>
              <a:lnSpc>
                <a:spcPct val="100000"/>
              </a:lnSpc>
            </a:pPr>
            <a:r>
              <a:rPr lang="en-US" sz="2500" dirty="0"/>
              <a:t>Key tip: Reload LoRA adapters fresh each request to avoid conflicts.</a:t>
            </a:r>
          </a:p>
        </p:txBody>
      </p:sp>
      <p:sp>
        <p:nvSpPr>
          <p:cNvPr id="13" name="Slide Number Placeholder 12">
            <a:extLst>
              <a:ext uri="{FF2B5EF4-FFF2-40B4-BE49-F238E27FC236}">
                <a16:creationId xmlns:a16="http://schemas.microsoft.com/office/drawing/2014/main" id="{0C0EB697-D02F-7C76-9181-A59C5AD69F0B}"/>
              </a:ext>
            </a:extLst>
          </p:cNvPr>
          <p:cNvSpPr>
            <a:spLocks noGrp="1"/>
          </p:cNvSpPr>
          <p:nvPr>
            <p:ph type="sldNum" sz="quarter" idx="12"/>
          </p:nvPr>
        </p:nvSpPr>
        <p:spPr/>
        <p:txBody>
          <a:bodyPr/>
          <a:lstStyle/>
          <a:p>
            <a:fld id="{E0C92668-E10A-4479-BE22-B416E25989C4}" type="slidenum">
              <a:rPr lang="en-DE" sz="1600" b="1" smtClean="0"/>
              <a:t>8</a:t>
            </a:fld>
            <a:endParaRPr lang="en-DE" sz="1600" b="1" dirty="0"/>
          </a:p>
        </p:txBody>
      </p:sp>
      <p:pic>
        <p:nvPicPr>
          <p:cNvPr id="2" name="Picture 1" descr="Projekte – Institut für Wasserstoff ...">
            <a:extLst>
              <a:ext uri="{FF2B5EF4-FFF2-40B4-BE49-F238E27FC236}">
                <a16:creationId xmlns:a16="http://schemas.microsoft.com/office/drawing/2014/main" id="{77F0D5B2-34F5-D7A2-3D33-C9A80A2130DB}"/>
              </a:ext>
            </a:extLst>
          </p:cNvPr>
          <p:cNvPicPr>
            <a:picLocks noChangeAspect="1"/>
          </p:cNvPicPr>
          <p:nvPr/>
        </p:nvPicPr>
        <p:blipFill>
          <a:blip r:embed="rId3"/>
          <a:stretch>
            <a:fillRect/>
          </a:stretch>
        </p:blipFill>
        <p:spPr>
          <a:xfrm>
            <a:off x="10467825" y="-150"/>
            <a:ext cx="1726350" cy="1020300"/>
          </a:xfrm>
          <a:prstGeom prst="rect">
            <a:avLst/>
          </a:prstGeom>
        </p:spPr>
      </p:pic>
    </p:spTree>
    <p:extLst>
      <p:ext uri="{BB962C8B-B14F-4D97-AF65-F5344CB8AC3E}">
        <p14:creationId xmlns:p14="http://schemas.microsoft.com/office/powerpoint/2010/main" val="3017434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2CC83E-BFCF-D589-D169-36A7A1A27A8C}"/>
            </a:ext>
          </a:extLst>
        </p:cNvPr>
        <p:cNvGrpSpPr/>
        <p:nvPr/>
      </p:nvGrpSpPr>
      <p:grpSpPr>
        <a:xfrm>
          <a:off x="0" y="0"/>
          <a:ext cx="0" cy="0"/>
          <a:chOff x="0" y="0"/>
          <a:chExt cx="0" cy="0"/>
        </a:xfrm>
      </p:grpSpPr>
      <p:grpSp>
        <p:nvGrpSpPr>
          <p:cNvPr id="6" name="object 5">
            <a:extLst>
              <a:ext uri="{FF2B5EF4-FFF2-40B4-BE49-F238E27FC236}">
                <a16:creationId xmlns:a16="http://schemas.microsoft.com/office/drawing/2014/main" id="{D8D521AF-FEA0-060F-3905-1F35F59879CB}"/>
              </a:ext>
            </a:extLst>
          </p:cNvPr>
          <p:cNvGrpSpPr/>
          <p:nvPr/>
        </p:nvGrpSpPr>
        <p:grpSpPr>
          <a:xfrm>
            <a:off x="0" y="743712"/>
            <a:ext cx="1112520" cy="1105281"/>
            <a:chOff x="0" y="743712"/>
            <a:chExt cx="1112520" cy="1105281"/>
          </a:xfrm>
        </p:grpSpPr>
        <p:sp>
          <p:nvSpPr>
            <p:cNvPr id="7" name="object 6">
              <a:extLst>
                <a:ext uri="{FF2B5EF4-FFF2-40B4-BE49-F238E27FC236}">
                  <a16:creationId xmlns:a16="http://schemas.microsoft.com/office/drawing/2014/main" id="{8065EB14-CA09-7D55-5101-34E61840802B}"/>
                </a:ext>
              </a:extLst>
            </p:cNvPr>
            <p:cNvSpPr/>
            <p:nvPr/>
          </p:nvSpPr>
          <p:spPr>
            <a:xfrm>
              <a:off x="0" y="1115568"/>
              <a:ext cx="737870" cy="733425"/>
            </a:xfrm>
            <a:custGeom>
              <a:avLst/>
              <a:gdLst/>
              <a:ahLst/>
              <a:cxnLst/>
              <a:rect l="l" t="t" r="r" b="b"/>
              <a:pathLst>
                <a:path w="737870" h="733425">
                  <a:moveTo>
                    <a:pt x="737616" y="0"/>
                  </a:moveTo>
                  <a:lnTo>
                    <a:pt x="0" y="0"/>
                  </a:lnTo>
                  <a:lnTo>
                    <a:pt x="0" y="733043"/>
                  </a:lnTo>
                  <a:lnTo>
                    <a:pt x="737616" y="733043"/>
                  </a:lnTo>
                  <a:lnTo>
                    <a:pt x="737616" y="0"/>
                  </a:lnTo>
                  <a:close/>
                </a:path>
              </a:pathLst>
            </a:custGeom>
            <a:solidFill>
              <a:srgbClr val="FDCE01"/>
            </a:solidFill>
          </p:spPr>
          <p:txBody>
            <a:bodyPr wrap="square" lIns="0" tIns="0" rIns="0" bIns="0" rtlCol="0"/>
            <a:lstStyle>
              <a:defPPr>
                <a:defRPr kern="0"/>
              </a:defPPr>
            </a:lstStyle>
            <a:p>
              <a:endParaRPr/>
            </a:p>
          </p:txBody>
        </p:sp>
        <p:sp>
          <p:nvSpPr>
            <p:cNvPr id="8" name="object 7">
              <a:extLst>
                <a:ext uri="{FF2B5EF4-FFF2-40B4-BE49-F238E27FC236}">
                  <a16:creationId xmlns:a16="http://schemas.microsoft.com/office/drawing/2014/main" id="{9A2BABA6-645A-F302-F835-FFDC869690D2}"/>
                </a:ext>
              </a:extLst>
            </p:cNvPr>
            <p:cNvSpPr/>
            <p:nvPr/>
          </p:nvSpPr>
          <p:spPr>
            <a:xfrm>
              <a:off x="358140" y="743712"/>
              <a:ext cx="754380" cy="733425"/>
            </a:xfrm>
            <a:custGeom>
              <a:avLst/>
              <a:gdLst/>
              <a:ahLst/>
              <a:cxnLst/>
              <a:rect l="l" t="t" r="r" b="b"/>
              <a:pathLst>
                <a:path w="754380" h="733425">
                  <a:moveTo>
                    <a:pt x="754379" y="0"/>
                  </a:moveTo>
                  <a:lnTo>
                    <a:pt x="0" y="0"/>
                  </a:lnTo>
                  <a:lnTo>
                    <a:pt x="0" y="733044"/>
                  </a:lnTo>
                  <a:lnTo>
                    <a:pt x="754379" y="733044"/>
                  </a:lnTo>
                  <a:lnTo>
                    <a:pt x="754379" y="0"/>
                  </a:lnTo>
                  <a:close/>
                </a:path>
              </a:pathLst>
            </a:custGeom>
            <a:solidFill>
              <a:srgbClr val="FF3D4F"/>
            </a:solidFill>
          </p:spPr>
          <p:txBody>
            <a:bodyPr wrap="square" lIns="0" tIns="0" rIns="0" bIns="0" rtlCol="0"/>
            <a:lstStyle>
              <a:defPPr>
                <a:defRPr kern="0"/>
              </a:defPPr>
            </a:lstStyle>
            <a:p>
              <a:endParaRPr/>
            </a:p>
          </p:txBody>
        </p:sp>
        <p:sp>
          <p:nvSpPr>
            <p:cNvPr id="9" name="object 8">
              <a:extLst>
                <a:ext uri="{FF2B5EF4-FFF2-40B4-BE49-F238E27FC236}">
                  <a16:creationId xmlns:a16="http://schemas.microsoft.com/office/drawing/2014/main" id="{30AA90FB-8A5A-94B4-1946-DF6F24A4A137}"/>
                </a:ext>
              </a:extLst>
            </p:cNvPr>
            <p:cNvSpPr/>
            <p:nvPr/>
          </p:nvSpPr>
          <p:spPr>
            <a:xfrm>
              <a:off x="358140" y="1115568"/>
              <a:ext cx="379730" cy="361315"/>
            </a:xfrm>
            <a:custGeom>
              <a:avLst/>
              <a:gdLst/>
              <a:ahLst/>
              <a:cxnLst/>
              <a:rect l="l" t="t" r="r" b="b"/>
              <a:pathLst>
                <a:path w="379730" h="361315">
                  <a:moveTo>
                    <a:pt x="379476" y="0"/>
                  </a:moveTo>
                  <a:lnTo>
                    <a:pt x="0" y="0"/>
                  </a:lnTo>
                  <a:lnTo>
                    <a:pt x="0" y="361188"/>
                  </a:lnTo>
                  <a:lnTo>
                    <a:pt x="379476" y="361188"/>
                  </a:lnTo>
                  <a:lnTo>
                    <a:pt x="379476" y="0"/>
                  </a:lnTo>
                  <a:close/>
                </a:path>
              </a:pathLst>
            </a:custGeom>
            <a:solidFill>
              <a:srgbClr val="FF3100"/>
            </a:solidFill>
          </p:spPr>
          <p:txBody>
            <a:bodyPr wrap="square" lIns="0" tIns="0" rIns="0" bIns="0" rtlCol="0"/>
            <a:lstStyle>
              <a:defPPr>
                <a:defRPr kern="0"/>
              </a:defPPr>
            </a:lstStyle>
            <a:p>
              <a:endParaRPr/>
            </a:p>
          </p:txBody>
        </p:sp>
      </p:grpSp>
      <p:sp>
        <p:nvSpPr>
          <p:cNvPr id="14" name="Title 13">
            <a:extLst>
              <a:ext uri="{FF2B5EF4-FFF2-40B4-BE49-F238E27FC236}">
                <a16:creationId xmlns:a16="http://schemas.microsoft.com/office/drawing/2014/main" id="{B2B12DAA-9040-CE52-9445-6A32C98DD782}"/>
              </a:ext>
            </a:extLst>
          </p:cNvPr>
          <p:cNvSpPr>
            <a:spLocks noGrp="1"/>
          </p:cNvSpPr>
          <p:nvPr>
            <p:ph type="title"/>
          </p:nvPr>
        </p:nvSpPr>
        <p:spPr/>
        <p:txBody>
          <a:bodyPr>
            <a:normAutofit/>
          </a:bodyPr>
          <a:lstStyle/>
          <a:p>
            <a:r>
              <a:rPr lang="en-US" sz="4800" dirty="0"/>
              <a:t>  Testing and Evaluation</a:t>
            </a:r>
            <a:endParaRPr lang="en-DE" sz="4800" dirty="0"/>
          </a:p>
        </p:txBody>
      </p:sp>
      <p:sp>
        <p:nvSpPr>
          <p:cNvPr id="15" name="Content Placeholder 14">
            <a:extLst>
              <a:ext uri="{FF2B5EF4-FFF2-40B4-BE49-F238E27FC236}">
                <a16:creationId xmlns:a16="http://schemas.microsoft.com/office/drawing/2014/main" id="{C768FF07-D9C3-3F9E-17BD-C017B2DA1261}"/>
              </a:ext>
            </a:extLst>
          </p:cNvPr>
          <p:cNvSpPr>
            <a:spLocks noGrp="1"/>
          </p:cNvSpPr>
          <p:nvPr>
            <p:ph idx="1"/>
          </p:nvPr>
        </p:nvSpPr>
        <p:spPr>
          <a:xfrm>
            <a:off x="838200" y="1685084"/>
            <a:ext cx="10515600" cy="4351338"/>
          </a:xfrm>
        </p:spPr>
        <p:txBody>
          <a:bodyPr>
            <a:normAutofit/>
          </a:bodyPr>
          <a:lstStyle/>
          <a:p>
            <a:r>
              <a:rPr lang="en-US" sz="2500" dirty="0"/>
              <a:t>Metrics: LPIPS, SSIM, PSNR</a:t>
            </a:r>
          </a:p>
          <a:p>
            <a:endParaRPr lang="en-DE" sz="2500" dirty="0"/>
          </a:p>
        </p:txBody>
      </p:sp>
      <p:sp>
        <p:nvSpPr>
          <p:cNvPr id="13" name="Slide Number Placeholder 12">
            <a:extLst>
              <a:ext uri="{FF2B5EF4-FFF2-40B4-BE49-F238E27FC236}">
                <a16:creationId xmlns:a16="http://schemas.microsoft.com/office/drawing/2014/main" id="{35CFCF4F-D346-15F7-C0FD-7D79913D0204}"/>
              </a:ext>
            </a:extLst>
          </p:cNvPr>
          <p:cNvSpPr>
            <a:spLocks noGrp="1"/>
          </p:cNvSpPr>
          <p:nvPr>
            <p:ph type="sldNum" sz="quarter" idx="12"/>
          </p:nvPr>
        </p:nvSpPr>
        <p:spPr/>
        <p:txBody>
          <a:bodyPr/>
          <a:lstStyle/>
          <a:p>
            <a:fld id="{E0C92668-E10A-4479-BE22-B416E25989C4}" type="slidenum">
              <a:rPr lang="en-DE" sz="1600" b="1" smtClean="0"/>
              <a:t>9</a:t>
            </a:fld>
            <a:endParaRPr lang="en-DE" sz="1600" b="1" dirty="0"/>
          </a:p>
        </p:txBody>
      </p:sp>
      <p:pic>
        <p:nvPicPr>
          <p:cNvPr id="5" name="Picture 4">
            <a:extLst>
              <a:ext uri="{FF2B5EF4-FFF2-40B4-BE49-F238E27FC236}">
                <a16:creationId xmlns:a16="http://schemas.microsoft.com/office/drawing/2014/main" id="{81B2EA2D-643B-0918-9A9C-9648F9007D65}"/>
              </a:ext>
            </a:extLst>
          </p:cNvPr>
          <p:cNvPicPr>
            <a:picLocks noChangeAspect="1"/>
          </p:cNvPicPr>
          <p:nvPr/>
        </p:nvPicPr>
        <p:blipFill>
          <a:blip r:embed="rId3"/>
          <a:stretch>
            <a:fillRect/>
          </a:stretch>
        </p:blipFill>
        <p:spPr>
          <a:xfrm>
            <a:off x="947613" y="2642409"/>
            <a:ext cx="9214891" cy="3233722"/>
          </a:xfrm>
          <a:prstGeom prst="rect">
            <a:avLst/>
          </a:prstGeom>
        </p:spPr>
      </p:pic>
      <p:sp>
        <p:nvSpPr>
          <p:cNvPr id="18" name="Title 13">
            <a:extLst>
              <a:ext uri="{FF2B5EF4-FFF2-40B4-BE49-F238E27FC236}">
                <a16:creationId xmlns:a16="http://schemas.microsoft.com/office/drawing/2014/main" id="{D7BA806E-22C6-AB86-DEC9-E560895212B0}"/>
              </a:ext>
            </a:extLst>
          </p:cNvPr>
          <p:cNvSpPr txBox="1">
            <a:spLocks/>
          </p:cNvSpPr>
          <p:nvPr/>
        </p:nvSpPr>
        <p:spPr>
          <a:xfrm>
            <a:off x="548005" y="55324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t>  </a:t>
            </a:r>
            <a:r>
              <a:rPr lang="en-US" sz="2000" dirty="0"/>
              <a:t>Figure 1: Table of all style metrics evaluation</a:t>
            </a:r>
            <a:endParaRPr lang="en-DE" sz="2000" dirty="0"/>
          </a:p>
        </p:txBody>
      </p:sp>
      <p:pic>
        <p:nvPicPr>
          <p:cNvPr id="2" name="Picture 1" descr="Projekte – Institut für Wasserstoff ...">
            <a:extLst>
              <a:ext uri="{FF2B5EF4-FFF2-40B4-BE49-F238E27FC236}">
                <a16:creationId xmlns:a16="http://schemas.microsoft.com/office/drawing/2014/main" id="{C805B527-6529-A2F9-9329-D8A9168945F7}"/>
              </a:ext>
            </a:extLst>
          </p:cNvPr>
          <p:cNvPicPr>
            <a:picLocks noChangeAspect="1"/>
          </p:cNvPicPr>
          <p:nvPr/>
        </p:nvPicPr>
        <p:blipFill>
          <a:blip r:embed="rId4"/>
          <a:stretch>
            <a:fillRect/>
          </a:stretch>
        </p:blipFill>
        <p:spPr>
          <a:xfrm>
            <a:off x="10467825" y="-150"/>
            <a:ext cx="1726350" cy="1020300"/>
          </a:xfrm>
          <a:prstGeom prst="rect">
            <a:avLst/>
          </a:prstGeom>
        </p:spPr>
      </p:pic>
    </p:spTree>
    <p:extLst>
      <p:ext uri="{BB962C8B-B14F-4D97-AF65-F5344CB8AC3E}">
        <p14:creationId xmlns:p14="http://schemas.microsoft.com/office/powerpoint/2010/main" val="39400234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3964</TotalTime>
  <Words>1710</Words>
  <Application>Microsoft Office PowerPoint</Application>
  <PresentationFormat>Widescreen</PresentationFormat>
  <Paragraphs>177</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Aptos Display</vt:lpstr>
      <vt:lpstr>Arial</vt:lpstr>
      <vt:lpstr>Verdana</vt:lpstr>
      <vt:lpstr>Office Theme</vt:lpstr>
      <vt:lpstr>AI Collaborative Art: Real Time Mutli Style Transfer</vt:lpstr>
      <vt:lpstr>  Table of Contents</vt:lpstr>
      <vt:lpstr>  Introduction</vt:lpstr>
      <vt:lpstr>  Project Goal</vt:lpstr>
      <vt:lpstr>  Requirement Analysis</vt:lpstr>
      <vt:lpstr>  System Architecture</vt:lpstr>
      <vt:lpstr>  Model Significance</vt:lpstr>
      <vt:lpstr>  Implementation</vt:lpstr>
      <vt:lpstr>  Testing and Evaluation</vt:lpstr>
      <vt:lpstr>  Visual Results</vt:lpstr>
      <vt:lpstr>  User Interface</vt:lpstr>
      <vt:lpstr>  Limitations &amp; Next Steps</vt:lpstr>
      <vt:lpstr>  Conclusion</vt:lpstr>
      <vt:lpstr>  References</vt:lpstr>
      <vt:lpstr>  Q&amp;A</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Rajalakshmi Sribalakrishnan</dc:creator>
  <cp:lastModifiedBy>Sanjay Sampathkumar</cp:lastModifiedBy>
  <cp:revision>73</cp:revision>
  <dcterms:created xsi:type="dcterms:W3CDTF">2025-07-04T08:56:22Z</dcterms:created>
  <dcterms:modified xsi:type="dcterms:W3CDTF">2025-07-09T09:52:39Z</dcterms:modified>
</cp:coreProperties>
</file>