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ibre Franklin"/>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325672-7034-44F9-8547-F91D7F281921}">
  <a:tblStyle styleId="{7C325672-7034-44F9-8547-F91D7F2819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d8c8e9d86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Afegir la web de referència i acabar amb les equivalencies</a:t>
            </a:r>
            <a:endParaRPr/>
          </a:p>
          <a:p>
            <a:pPr indent="0" lvl="0" marL="0" rtl="0" algn="l">
              <a:spcBef>
                <a:spcPts val="0"/>
              </a:spcBef>
              <a:spcAft>
                <a:spcPts val="0"/>
              </a:spcAft>
              <a:buNone/>
            </a:pPr>
            <a:r>
              <a:t/>
            </a:r>
            <a:endParaRPr/>
          </a:p>
        </p:txBody>
      </p:sp>
      <p:sp>
        <p:nvSpPr>
          <p:cNvPr id="199" name="Google Shape;199;g27d8c8e9d86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d8c8e9d86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Afegir la web de referència i acabar amb les equivalencies</a:t>
            </a:r>
            <a:endParaRPr/>
          </a:p>
          <a:p>
            <a:pPr indent="0" lvl="0" marL="0" rtl="0" algn="l">
              <a:spcBef>
                <a:spcPts val="0"/>
              </a:spcBef>
              <a:spcAft>
                <a:spcPts val="0"/>
              </a:spcAft>
              <a:buNone/>
            </a:pPr>
            <a:r>
              <a:t/>
            </a:r>
            <a:endParaRPr/>
          </a:p>
        </p:txBody>
      </p:sp>
      <p:sp>
        <p:nvSpPr>
          <p:cNvPr id="208" name="Google Shape;208;g27d8c8e9d86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d8c8e9d86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7d8c8e9d86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d8c8e9d86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7d8c8e9d86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e07f41179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7e07f4117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d8c8e9d86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Afegir la web de referència i acabar amb les equivalencies</a:t>
            </a:r>
            <a:endParaRPr/>
          </a:p>
          <a:p>
            <a:pPr indent="0" lvl="0" marL="0" rtl="0" algn="l">
              <a:spcBef>
                <a:spcPts val="0"/>
              </a:spcBef>
              <a:spcAft>
                <a:spcPts val="0"/>
              </a:spcAft>
              <a:buNone/>
            </a:pPr>
            <a:r>
              <a:t/>
            </a:r>
            <a:endParaRPr/>
          </a:p>
        </p:txBody>
      </p:sp>
      <p:sp>
        <p:nvSpPr>
          <p:cNvPr id="245" name="Google Shape;245;g27d8c8e9d86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d8c8e9d86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7d8c8e9d86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d8c8e9d86_0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7d8c8e9d86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d8c8e9d86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7d8c8e9d8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d8c8e9d86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7d8c8e9d8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e07f411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e07f4117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7e07f4117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d8c8e9d86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7d8c8e9d8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d8c8e9d86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Afegir la web de referència i acabar amb les equivalencies</a:t>
            </a:r>
            <a:endParaRPr/>
          </a:p>
          <a:p>
            <a:pPr indent="0" lvl="0" marL="0" rtl="0" algn="l">
              <a:spcBef>
                <a:spcPts val="0"/>
              </a:spcBef>
              <a:spcAft>
                <a:spcPts val="0"/>
              </a:spcAft>
              <a:buNone/>
            </a:pPr>
            <a:r>
              <a:t/>
            </a:r>
            <a:endParaRPr/>
          </a:p>
        </p:txBody>
      </p:sp>
      <p:sp>
        <p:nvSpPr>
          <p:cNvPr id="179" name="Google Shape;179;g27d8c8e9d86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d8c8e9d86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Afegir la web de referència i acabar amb les equivalencies</a:t>
            </a:r>
            <a:endParaRPr/>
          </a:p>
          <a:p>
            <a:pPr indent="0" lvl="0" marL="0" rtl="0" algn="l">
              <a:spcBef>
                <a:spcPts val="0"/>
              </a:spcBef>
              <a:spcAft>
                <a:spcPts val="0"/>
              </a:spcAft>
              <a:buNone/>
            </a:pPr>
            <a:r>
              <a:t/>
            </a:r>
            <a:endParaRPr/>
          </a:p>
        </p:txBody>
      </p:sp>
      <p:sp>
        <p:nvSpPr>
          <p:cNvPr id="191" name="Google Shape;191;g27d8c8e9d86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20" name="Google Shape;20;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23" name="Google Shape;23;p2"/>
          <p:cNvSpPr/>
          <p:nvPr/>
        </p:nvSpPr>
        <p:spPr>
          <a:xfrm>
            <a:off x="764510" y="744469"/>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 name="Google Shape;24;p2"/>
          <p:cNvSpPr/>
          <p:nvPr/>
        </p:nvSpPr>
        <p:spPr>
          <a:xfrm>
            <a:off x="11235978" y="1682436"/>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 name="Google Shape;25;p2"/>
          <p:cNvSpPr/>
          <p:nvPr/>
        </p:nvSpPr>
        <p:spPr>
          <a:xfrm rot="5400000">
            <a:off x="9121734" y="3802867"/>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 name="Google Shape;26;p2"/>
          <p:cNvSpPr/>
          <p:nvPr/>
        </p:nvSpPr>
        <p:spPr>
          <a:xfrm rot="5400000">
            <a:off x="2878754" y="-1369775"/>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Icono&#10;&#10;Descripción generada automáticamente" id="27" name="Google Shape;27;p2"/>
          <p:cNvPicPr preferRelativeResize="0"/>
          <p:nvPr/>
        </p:nvPicPr>
        <p:blipFill rotWithShape="1">
          <a:blip r:embed="rId2">
            <a:alphaModFix/>
          </a:blip>
          <a:srcRect b="0" l="0" r="0" t="0"/>
          <a:stretch/>
        </p:blipFill>
        <p:spPr>
          <a:xfrm>
            <a:off x="9836200" y="4382116"/>
            <a:ext cx="1270000" cy="1320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1" name="Google Shape;91;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7" name="Google Shape;97;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dk2"/>
              </a:buClr>
              <a:buSzPts val="2400"/>
              <a:buNone/>
              <a:defRPr sz="2400">
                <a:solidFill>
                  <a:schemeClr val="dk2"/>
                </a:solidFill>
              </a:defRPr>
            </a:lvl1pPr>
            <a:lvl2pPr indent="-228600" lvl="1" marL="914400" algn="l">
              <a:lnSpc>
                <a:spcPct val="94000"/>
              </a:lnSpc>
              <a:spcBef>
                <a:spcPts val="500"/>
              </a:spcBef>
              <a:spcAft>
                <a:spcPts val="0"/>
              </a:spcAft>
              <a:buClr>
                <a:srgbClr val="888888"/>
              </a:buClr>
              <a:buSzPts val="2000"/>
              <a:buNone/>
              <a:defRPr sz="2000">
                <a:solidFill>
                  <a:srgbClr val="888888"/>
                </a:solidFill>
              </a:defRPr>
            </a:lvl2pPr>
            <a:lvl3pPr indent="-228600" lvl="2" marL="1371600" algn="l">
              <a:lnSpc>
                <a:spcPct val="94000"/>
              </a:lnSpc>
              <a:spcBef>
                <a:spcPts val="500"/>
              </a:spcBef>
              <a:spcAft>
                <a:spcPts val="0"/>
              </a:spcAft>
              <a:buClr>
                <a:srgbClr val="888888"/>
              </a:buClr>
              <a:buSzPts val="1800"/>
              <a:buNone/>
              <a:defRPr sz="1800">
                <a:solidFill>
                  <a:srgbClr val="888888"/>
                </a:solidFill>
              </a:defRPr>
            </a:lvl3pPr>
            <a:lvl4pPr indent="-228600" lvl="3" marL="1828800" algn="l">
              <a:lnSpc>
                <a:spcPct val="94000"/>
              </a:lnSpc>
              <a:spcBef>
                <a:spcPts val="500"/>
              </a:spcBef>
              <a:spcAft>
                <a:spcPts val="0"/>
              </a:spcAft>
              <a:buClr>
                <a:srgbClr val="888888"/>
              </a:buClr>
              <a:buSzPts val="1600"/>
              <a:buNone/>
              <a:defRPr sz="1600">
                <a:solidFill>
                  <a:srgbClr val="888888"/>
                </a:solidFill>
              </a:defRPr>
            </a:lvl4pPr>
            <a:lvl5pPr indent="-228600" lvl="4" marL="2286000" algn="l">
              <a:lnSpc>
                <a:spcPct val="94000"/>
              </a:lnSpc>
              <a:spcBef>
                <a:spcPts val="500"/>
              </a:spcBef>
              <a:spcAft>
                <a:spcPts val="0"/>
              </a:spcAft>
              <a:buClr>
                <a:srgbClr val="888888"/>
              </a:buClr>
              <a:buSzPts val="1600"/>
              <a:buNone/>
              <a:defRPr sz="1600">
                <a:solidFill>
                  <a:srgbClr val="888888"/>
                </a:solidFill>
              </a:defRPr>
            </a:lvl5pPr>
            <a:lvl6pPr indent="-228600" lvl="5" marL="2743200" algn="l">
              <a:lnSpc>
                <a:spcPct val="94000"/>
              </a:lnSpc>
              <a:spcBef>
                <a:spcPts val="500"/>
              </a:spcBef>
              <a:spcAft>
                <a:spcPts val="0"/>
              </a:spcAft>
              <a:buClr>
                <a:srgbClr val="888888"/>
              </a:buClr>
              <a:buSzPts val="1600"/>
              <a:buNone/>
              <a:defRPr sz="1600">
                <a:solidFill>
                  <a:srgbClr val="888888"/>
                </a:solidFill>
              </a:defRPr>
            </a:lvl6pPr>
            <a:lvl7pPr indent="-228600" lvl="6" marL="3200400" algn="l">
              <a:lnSpc>
                <a:spcPct val="94000"/>
              </a:lnSpc>
              <a:spcBef>
                <a:spcPts val="500"/>
              </a:spcBef>
              <a:spcAft>
                <a:spcPts val="0"/>
              </a:spcAft>
              <a:buClr>
                <a:srgbClr val="888888"/>
              </a:buClr>
              <a:buSzPts val="1600"/>
              <a:buNone/>
              <a:defRPr sz="1600">
                <a:solidFill>
                  <a:srgbClr val="888888"/>
                </a:solidFill>
              </a:defRPr>
            </a:lvl7pPr>
            <a:lvl8pPr indent="-228600" lvl="7" marL="3657600" algn="l">
              <a:lnSpc>
                <a:spcPct val="94000"/>
              </a:lnSpc>
              <a:spcBef>
                <a:spcPts val="500"/>
              </a:spcBef>
              <a:spcAft>
                <a:spcPts val="0"/>
              </a:spcAft>
              <a:buClr>
                <a:srgbClr val="888888"/>
              </a:buClr>
              <a:buSzPts val="1600"/>
              <a:buNone/>
              <a:defRPr sz="1600">
                <a:solidFill>
                  <a:srgbClr val="888888"/>
                </a:solidFill>
              </a:defRPr>
            </a:lvl8pPr>
            <a:lvl9pPr indent="-228600" lvl="8" marL="4114800" algn="l">
              <a:lnSpc>
                <a:spcPct val="94000"/>
              </a:lnSpc>
              <a:spcBef>
                <a:spcPts val="500"/>
              </a:spcBef>
              <a:spcAft>
                <a:spcPts val="200"/>
              </a:spcAft>
              <a:buClr>
                <a:srgbClr val="888888"/>
              </a:buClr>
              <a:buSzPts val="1600"/>
              <a:buNone/>
              <a:defRPr sz="1600">
                <a:solidFill>
                  <a:srgbClr val="888888"/>
                </a:solidFill>
              </a:defRPr>
            </a:lvl9pPr>
          </a:lstStyle>
          <a:p/>
        </p:txBody>
      </p:sp>
      <p:sp>
        <p:nvSpPr>
          <p:cNvPr id="31" name="Google Shape;31;p3"/>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34" name="Google Shape;34;p3"/>
          <p:cNvSpPr/>
          <p:nvPr/>
        </p:nvSpPr>
        <p:spPr>
          <a:xfrm>
            <a:off x="11235978" y="1682436"/>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 name="Google Shape;35;p3"/>
          <p:cNvSpPr/>
          <p:nvPr/>
        </p:nvSpPr>
        <p:spPr>
          <a:xfrm rot="5400000">
            <a:off x="9121734" y="3802867"/>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Icono&#10;&#10;Descripción generada automáticamente" id="36" name="Google Shape;36;p3"/>
          <p:cNvPicPr preferRelativeResize="0"/>
          <p:nvPr/>
        </p:nvPicPr>
        <p:blipFill rotWithShape="1">
          <a:blip r:embed="rId2">
            <a:alphaModFix/>
          </a:blip>
          <a:srcRect b="0" l="0" r="0" t="0"/>
          <a:stretch/>
        </p:blipFill>
        <p:spPr>
          <a:xfrm>
            <a:off x="9830683" y="4510372"/>
            <a:ext cx="1270000" cy="1320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0" name="Google Shape;40;p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3" name="Shape 43"/>
        <p:cNvGrpSpPr/>
        <p:nvPr/>
      </p:nvGrpSpPr>
      <p:grpSpPr>
        <a:xfrm>
          <a:off x="0" y="0"/>
          <a:ext cx="0" cy="0"/>
          <a:chOff x="0" y="0"/>
          <a:chExt cx="0" cy="0"/>
        </a:xfrm>
      </p:grpSpPr>
      <p:sp>
        <p:nvSpPr>
          <p:cNvPr id="44" name="Google Shape;44;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6" name="Google Shape;46;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3" name="Google Shape;53;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4" name="Google Shape;54;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5" name="Google Shape;55;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6" name="Google Shape;56;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68" name="Shape 68"/>
        <p:cNvGrpSpPr/>
        <p:nvPr/>
      </p:nvGrpSpPr>
      <p:grpSpPr>
        <a:xfrm>
          <a:off x="0" y="0"/>
          <a:ext cx="0" cy="0"/>
          <a:chOff x="0" y="0"/>
          <a:chExt cx="0" cy="0"/>
        </a:xfrm>
      </p:grpSpPr>
      <p:sp>
        <p:nvSpPr>
          <p:cNvPr id="69" name="Google Shape;69;p9" title="Background Shape"/>
          <p:cNvSpPr/>
          <p:nvPr/>
        </p:nvSpPr>
        <p:spPr>
          <a:xfrm>
            <a:off x="0" y="376"/>
            <a:ext cx="5303520" cy="6857624"/>
          </a:xfrm>
          <a:prstGeom prst="rect">
            <a:avLst/>
          </a:prstGeom>
          <a:solidFill>
            <a:srgbClr val="E2F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72" name="Google Shape;72;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76" name="Google Shape;76;p9" title="Divider Bar"/>
          <p:cNvSpPr/>
          <p:nvPr/>
        </p:nvSpPr>
        <p:spPr>
          <a:xfrm>
            <a:off x="5303520" y="0"/>
            <a:ext cx="180000" cy="6858000"/>
          </a:xfrm>
          <a:prstGeom prst="rect">
            <a:avLst/>
          </a:prstGeom>
          <a:solidFill>
            <a:srgbClr val="AB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tipo, nombre de la empresa&#10;&#10;Descripción generada automáticamente" id="77" name="Google Shape;77;p9"/>
          <p:cNvPicPr preferRelativeResize="0"/>
          <p:nvPr/>
        </p:nvPicPr>
        <p:blipFill rotWithShape="1">
          <a:blip r:embed="rId2">
            <a:alphaModFix/>
          </a:blip>
          <a:srcRect b="0" l="0" r="0" t="0"/>
          <a:stretch/>
        </p:blipFill>
        <p:spPr>
          <a:xfrm>
            <a:off x="9348998" y="6172199"/>
            <a:ext cx="2359660" cy="65789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78" name="Shape 78"/>
        <p:cNvGrpSpPr/>
        <p:nvPr/>
      </p:nvGrpSpPr>
      <p:grpSpPr>
        <a:xfrm>
          <a:off x="0" y="0"/>
          <a:ext cx="0" cy="0"/>
          <a:chOff x="0" y="0"/>
          <a:chExt cx="0" cy="0"/>
        </a:xfrm>
      </p:grpSpPr>
      <p:sp>
        <p:nvSpPr>
          <p:cNvPr id="79" name="Google Shape;79;p10" title="Background Shape"/>
          <p:cNvSpPr/>
          <p:nvPr/>
        </p:nvSpPr>
        <p:spPr>
          <a:xfrm>
            <a:off x="0" y="376"/>
            <a:ext cx="5303520" cy="6857624"/>
          </a:xfrm>
          <a:prstGeom prst="rect">
            <a:avLst/>
          </a:prstGeom>
          <a:solidFill>
            <a:srgbClr val="E2F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p:nvPr>
            <p:ph idx="2" type="pic"/>
          </p:nvPr>
        </p:nvSpPr>
        <p:spPr>
          <a:xfrm>
            <a:off x="5532120" y="0"/>
            <a:ext cx="6659880" cy="6857999"/>
          </a:xfrm>
          <a:prstGeom prst="rect">
            <a:avLst/>
          </a:prstGeom>
          <a:noFill/>
          <a:ln>
            <a:noFill/>
          </a:ln>
        </p:spPr>
      </p:sp>
      <p:sp>
        <p:nvSpPr>
          <p:cNvPr id="82" name="Google Shape;82;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3" name="Google Shape;83;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86" name="Google Shape;86;p10" title="Divider Bar"/>
          <p:cNvSpPr/>
          <p:nvPr/>
        </p:nvSpPr>
        <p:spPr>
          <a:xfrm>
            <a:off x="5303520" y="0"/>
            <a:ext cx="180000" cy="6858000"/>
          </a:xfrm>
          <a:prstGeom prst="rect">
            <a:avLst/>
          </a:prstGeom>
          <a:solidFill>
            <a:srgbClr val="ABD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tipo, nombre de la empresa&#10;&#10;Descripción generada automáticamente" id="87" name="Google Shape;87;p10"/>
          <p:cNvPicPr preferRelativeResize="0"/>
          <p:nvPr/>
        </p:nvPicPr>
        <p:blipFill rotWithShape="1">
          <a:blip r:embed="rId2">
            <a:alphaModFix/>
          </a:blip>
          <a:srcRect b="0" l="0" r="0" t="0"/>
          <a:stretch/>
        </p:blipFill>
        <p:spPr>
          <a:xfrm>
            <a:off x="9427210" y="6200101"/>
            <a:ext cx="2359660" cy="6578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1" title="Side bar"/>
          <p:cNvSpPr/>
          <p:nvPr/>
        </p:nvSpPr>
        <p:spPr>
          <a:xfrm>
            <a:off x="478095" y="376"/>
            <a:ext cx="180000" cy="6858000"/>
          </a:xfrm>
          <a:prstGeom prst="rect">
            <a:avLst/>
          </a:prstGeom>
          <a:solidFill>
            <a:srgbClr val="ABD7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Logotipo, nombre de la empresa&#10;&#10;Descripción generada automáticamente" id="16" name="Google Shape;16;p1"/>
          <p:cNvPicPr preferRelativeResize="0"/>
          <p:nvPr/>
        </p:nvPicPr>
        <p:blipFill rotWithShape="1">
          <a:blip r:embed="rId1">
            <a:alphaModFix/>
          </a:blip>
          <a:srcRect b="0" l="0" r="0" t="0"/>
          <a:stretch/>
        </p:blipFill>
        <p:spPr>
          <a:xfrm>
            <a:off x="9621520" y="6124437"/>
            <a:ext cx="2359660" cy="6578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nvestopedia.com/terms/i/interpersonal-skills.asp" TargetMode="External"/><Relationship Id="rId4" Type="http://schemas.openxmlformats.org/officeDocument/2006/relationships/image" Target="../media/image1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youtube.com/shorts/gW_hJJVLCI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ovoresume.com/career-blog/how-to-write-a-cover-letter-gu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voresume.com/career-blog/how-to-write-a-cover-letter-guide"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OWoxO4mn9uY" TargetMode="External"/><Relationship Id="rId4" Type="http://schemas.openxmlformats.org/officeDocument/2006/relationships/hyperlink" Target="https://www.youtube.com/watch?v=b5l14b6FzkU" TargetMode="External"/><Relationship Id="rId5" Type="http://schemas.openxmlformats.org/officeDocument/2006/relationships/image" Target="../media/image15.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voresume.com/career-blog/resume-objective-examp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915127" y="1279003"/>
            <a:ext cx="8361229" cy="2098226"/>
          </a:xfrm>
          <a:prstGeom prst="rect">
            <a:avLst/>
          </a:prstGeom>
          <a:noFill/>
          <a:ln>
            <a:noFill/>
          </a:ln>
        </p:spPr>
        <p:txBody>
          <a:bodyPr anchorCtr="0" anchor="ctr"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br>
              <a:rPr lang="es-ES"/>
            </a:br>
            <a:br>
              <a:rPr lang="es-ES"/>
            </a:br>
            <a:r>
              <a:rPr lang="es-ES"/>
              <a:t>PROJECT I</a:t>
            </a:r>
            <a:br>
              <a:rPr lang="es-ES"/>
            </a:br>
            <a:endParaRPr/>
          </a:p>
        </p:txBody>
      </p:sp>
      <p:sp>
        <p:nvSpPr>
          <p:cNvPr id="105" name="Google Shape;105;p1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s-ES"/>
              <a:t>My professional profile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latin typeface="Libre Franklin"/>
                <a:ea typeface="Libre Franklin"/>
                <a:cs typeface="Libre Franklin"/>
                <a:sym typeface="Libre Franklin"/>
              </a:rPr>
              <a:t>SOFT</a:t>
            </a:r>
            <a:r>
              <a:rPr b="1" lang="es-ES" sz="1500">
                <a:latin typeface="Libre Franklin"/>
                <a:ea typeface="Libre Franklin"/>
                <a:cs typeface="Libre Franklin"/>
                <a:sym typeface="Libre Franklin"/>
              </a:rPr>
              <a:t> SKILLS</a:t>
            </a:r>
            <a:endParaRPr b="1" sz="1500">
              <a:latin typeface="Libre Franklin"/>
              <a:ea typeface="Libre Franklin"/>
              <a:cs typeface="Libre Franklin"/>
              <a:sym typeface="Libre Franklin"/>
            </a:endParaRPr>
          </a:p>
        </p:txBody>
      </p:sp>
      <p:sp>
        <p:nvSpPr>
          <p:cNvPr id="202" name="Google Shape;202;p22"/>
          <p:cNvSpPr/>
          <p:nvPr/>
        </p:nvSpPr>
        <p:spPr>
          <a:xfrm>
            <a:off x="1498275" y="1815000"/>
            <a:ext cx="104391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Character traits and </a:t>
            </a:r>
            <a:r>
              <a:rPr lang="es-ES" sz="1500">
                <a:solidFill>
                  <a:schemeClr val="dk1"/>
                </a:solidFill>
                <a:highlight>
                  <a:srgbClr val="FFF2CC"/>
                </a:highlight>
                <a:uFill>
                  <a:noFill/>
                </a:uFill>
                <a:latin typeface="Libre Franklin"/>
                <a:ea typeface="Libre Franklin"/>
                <a:cs typeface="Libre Franklin"/>
                <a:sym typeface="Libre Franklin"/>
                <a:hlinkClick r:id="rId3">
                  <a:extLst>
                    <a:ext uri="{A12FA001-AC4F-418D-AE19-62706E023703}">
                      <ahyp:hlinkClr val="tx"/>
                    </a:ext>
                  </a:extLst>
                </a:hlinkClick>
              </a:rPr>
              <a:t>interpersonal skills</a:t>
            </a:r>
            <a:r>
              <a:rPr lang="es-ES" sz="1500">
                <a:solidFill>
                  <a:srgbClr val="111111"/>
                </a:solidFill>
                <a:highlight>
                  <a:srgbClr val="FFF2CC"/>
                </a:highlight>
                <a:latin typeface="Libre Franklin"/>
                <a:ea typeface="Libre Franklin"/>
                <a:cs typeface="Libre Franklin"/>
                <a:sym typeface="Libre Franklin"/>
              </a:rPr>
              <a:t> that characterize a person’s relationships with other people. In the workplace, soft skills are considered to be a complement to hard skills.</a:t>
            </a:r>
            <a:endParaRPr sz="1500">
              <a:highlight>
                <a:srgbClr val="FFF2CC"/>
              </a:highlight>
              <a:latin typeface="Libre Franklin"/>
              <a:ea typeface="Libre Franklin"/>
              <a:cs typeface="Libre Franklin"/>
              <a:sym typeface="Libre Franklin"/>
            </a:endParaRPr>
          </a:p>
        </p:txBody>
      </p:sp>
      <p:pic>
        <p:nvPicPr>
          <p:cNvPr id="203" name="Google Shape;203;p22"/>
          <p:cNvPicPr preferRelativeResize="0"/>
          <p:nvPr/>
        </p:nvPicPr>
        <p:blipFill>
          <a:blip r:embed="rId4">
            <a:alphaModFix/>
          </a:blip>
          <a:stretch>
            <a:fillRect/>
          </a:stretch>
        </p:blipFill>
        <p:spPr>
          <a:xfrm>
            <a:off x="6200225" y="3297300"/>
            <a:ext cx="4195075" cy="2749200"/>
          </a:xfrm>
          <a:prstGeom prst="rect">
            <a:avLst/>
          </a:prstGeom>
          <a:noFill/>
          <a:ln>
            <a:noFill/>
          </a:ln>
        </p:spPr>
      </p:pic>
      <p:pic>
        <p:nvPicPr>
          <p:cNvPr id="204" name="Google Shape;204;p22"/>
          <p:cNvPicPr preferRelativeResize="0"/>
          <p:nvPr/>
        </p:nvPicPr>
        <p:blipFill>
          <a:blip r:embed="rId5">
            <a:alphaModFix/>
          </a:blip>
          <a:stretch>
            <a:fillRect/>
          </a:stretch>
        </p:blipFill>
        <p:spPr>
          <a:xfrm>
            <a:off x="2033050" y="3246350"/>
            <a:ext cx="3358106" cy="3502025"/>
          </a:xfrm>
          <a:prstGeom prst="rect">
            <a:avLst/>
          </a:prstGeom>
          <a:noFill/>
          <a:ln>
            <a:noFill/>
          </a:ln>
        </p:spPr>
      </p:pic>
      <p:sp>
        <p:nvSpPr>
          <p:cNvPr id="205" name="Google Shape;205;p22"/>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p:nvPr/>
        </p:nvSpPr>
        <p:spPr>
          <a:xfrm>
            <a:off x="1498275" y="2171688"/>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BREVITY</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No more than one or two pages.</a:t>
            </a:r>
            <a:endParaRPr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Write short sentences.</a:t>
            </a:r>
            <a:endParaRPr sz="1500">
              <a:solidFill>
                <a:srgbClr val="111111"/>
              </a:solidFill>
              <a:highlight>
                <a:srgbClr val="FFF2CC"/>
              </a:highlight>
              <a:latin typeface="Libre Franklin"/>
              <a:ea typeface="Libre Franklin"/>
              <a:cs typeface="Libre Franklin"/>
              <a:sym typeface="Libre Franklin"/>
            </a:endParaRPr>
          </a:p>
        </p:txBody>
      </p:sp>
      <p:sp>
        <p:nvSpPr>
          <p:cNvPr id="211" name="Google Shape;211;p23"/>
          <p:cNvSpPr/>
          <p:nvPr/>
        </p:nvSpPr>
        <p:spPr>
          <a:xfrm>
            <a:off x="149827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SINCERITY</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Don’t lie!</a:t>
            </a:r>
            <a:endParaRPr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100" u="sng">
                <a:solidFill>
                  <a:schemeClr val="hlink"/>
                </a:solidFill>
                <a:hlinkClick r:id="rId3"/>
              </a:rPr>
              <a:t>https://www.youtube.com/shorts/gW_hJJVLCI8</a:t>
            </a:r>
            <a:r>
              <a:rPr lang="es-ES" sz="1500">
                <a:solidFill>
                  <a:srgbClr val="111111"/>
                </a:solidFill>
                <a:highlight>
                  <a:srgbClr val="FFF2CC"/>
                </a:highlight>
                <a:latin typeface="Libre Franklin"/>
                <a:ea typeface="Libre Franklin"/>
                <a:cs typeface="Libre Franklin"/>
                <a:sym typeface="Libre Franklin"/>
              </a:rPr>
              <a:t> </a:t>
            </a:r>
            <a:endParaRPr sz="1500">
              <a:solidFill>
                <a:srgbClr val="111111"/>
              </a:solidFill>
              <a:highlight>
                <a:srgbClr val="FFF2CC"/>
              </a:highlight>
              <a:latin typeface="Libre Franklin"/>
              <a:ea typeface="Libre Franklin"/>
              <a:cs typeface="Libre Franklin"/>
              <a:sym typeface="Libre Franklin"/>
            </a:endParaRPr>
          </a:p>
        </p:txBody>
      </p:sp>
      <p:sp>
        <p:nvSpPr>
          <p:cNvPr id="212" name="Google Shape;212;p23"/>
          <p:cNvSpPr/>
          <p:nvPr/>
        </p:nvSpPr>
        <p:spPr>
          <a:xfrm>
            <a:off x="683742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ADAPT YOUR CV / RESUME</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Adapt the information you share to the job you are </a:t>
            </a:r>
            <a:r>
              <a:rPr lang="es-ES" sz="1500">
                <a:solidFill>
                  <a:srgbClr val="111111"/>
                </a:solidFill>
                <a:highlight>
                  <a:srgbClr val="FFF2CC"/>
                </a:highlight>
                <a:latin typeface="Libre Franklin"/>
                <a:ea typeface="Libre Franklin"/>
                <a:cs typeface="Libre Franklin"/>
                <a:sym typeface="Libre Franklin"/>
              </a:rPr>
              <a:t>applying</a:t>
            </a:r>
            <a:r>
              <a:rPr lang="es-ES" sz="1500">
                <a:solidFill>
                  <a:srgbClr val="111111"/>
                </a:solidFill>
                <a:highlight>
                  <a:srgbClr val="FFF2CC"/>
                </a:highlight>
                <a:latin typeface="Libre Franklin"/>
                <a:ea typeface="Libre Franklin"/>
                <a:cs typeface="Libre Franklin"/>
                <a:sym typeface="Libre Franklin"/>
              </a:rPr>
              <a:t> for.</a:t>
            </a:r>
            <a:endParaRPr sz="1500">
              <a:solidFill>
                <a:srgbClr val="111111"/>
              </a:solidFill>
              <a:highlight>
                <a:srgbClr val="FFF2CC"/>
              </a:highlight>
              <a:latin typeface="Libre Franklin"/>
              <a:ea typeface="Libre Franklin"/>
              <a:cs typeface="Libre Franklin"/>
              <a:sym typeface="Libre Franklin"/>
            </a:endParaRPr>
          </a:p>
        </p:txBody>
      </p:sp>
      <p:sp>
        <p:nvSpPr>
          <p:cNvPr id="213" name="Google Shape;213;p23"/>
          <p:cNvSpPr/>
          <p:nvPr/>
        </p:nvSpPr>
        <p:spPr>
          <a:xfrm>
            <a:off x="6837425" y="2171700"/>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ATTRACTIVE DESIGN</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Be original and elegant.</a:t>
            </a:r>
            <a:endParaRPr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(Canva, Flaticon…)</a:t>
            </a:r>
            <a:endParaRPr sz="1500">
              <a:solidFill>
                <a:srgbClr val="111111"/>
              </a:solidFill>
              <a:highlight>
                <a:srgbClr val="FFF2CC"/>
              </a:highlight>
              <a:latin typeface="Libre Franklin"/>
              <a:ea typeface="Libre Franklin"/>
              <a:cs typeface="Libre Franklin"/>
              <a:sym typeface="Libre Franklin"/>
            </a:endParaRPr>
          </a:p>
        </p:txBody>
      </p:sp>
      <p:sp>
        <p:nvSpPr>
          <p:cNvPr id="214" name="Google Shape;214;p23"/>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5400" y="225600"/>
            <a:ext cx="9601200" cy="148590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es-ES"/>
              <a:t>COVER LETTER</a:t>
            </a:r>
            <a:r>
              <a:rPr lang="es-ES"/>
              <a:t> - importance</a:t>
            </a:r>
            <a:endParaRPr/>
          </a:p>
        </p:txBody>
      </p:sp>
      <p:sp>
        <p:nvSpPr>
          <p:cNvPr id="220" name="Google Shape;220;p24"/>
          <p:cNvSpPr txBox="1"/>
          <p:nvPr>
            <p:ph idx="1" type="body"/>
          </p:nvPr>
        </p:nvSpPr>
        <p:spPr>
          <a:xfrm>
            <a:off x="5906900" y="1999225"/>
            <a:ext cx="5907900" cy="3925800"/>
          </a:xfrm>
          <a:prstGeom prst="rect">
            <a:avLst/>
          </a:prstGeom>
          <a:noFill/>
          <a:ln>
            <a:noFill/>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None/>
            </a:pPr>
            <a:r>
              <a:rPr lang="es-ES" sz="2400">
                <a:solidFill>
                  <a:srgbClr val="2D2D2D"/>
                </a:solidFill>
              </a:rPr>
              <a:t>It is a document you send with your CV / resume that provides </a:t>
            </a:r>
            <a:r>
              <a:rPr b="1" lang="es-ES" sz="2400">
                <a:solidFill>
                  <a:srgbClr val="2D2D2D"/>
                </a:solidFill>
              </a:rPr>
              <a:t>additional information </a:t>
            </a:r>
            <a:r>
              <a:rPr lang="es-ES" sz="2400">
                <a:solidFill>
                  <a:srgbClr val="2D2D2D"/>
                </a:solidFill>
              </a:rPr>
              <a:t>about </a:t>
            </a:r>
            <a:r>
              <a:rPr b="1" lang="es-ES" sz="2400">
                <a:solidFill>
                  <a:srgbClr val="2D2D2D"/>
                </a:solidFill>
              </a:rPr>
              <a:t>skills and experiences</a:t>
            </a:r>
            <a:r>
              <a:rPr lang="es-ES" sz="2400">
                <a:solidFill>
                  <a:srgbClr val="2D2D2D"/>
                </a:solidFill>
              </a:rPr>
              <a:t> related to the job you're applying for.</a:t>
            </a:r>
            <a:endParaRPr sz="2900"/>
          </a:p>
        </p:txBody>
      </p:sp>
      <p:pic>
        <p:nvPicPr>
          <p:cNvPr id="221" name="Google Shape;221;p24"/>
          <p:cNvPicPr preferRelativeResize="0"/>
          <p:nvPr/>
        </p:nvPicPr>
        <p:blipFill>
          <a:blip r:embed="rId3">
            <a:alphaModFix/>
          </a:blip>
          <a:stretch>
            <a:fillRect/>
          </a:stretch>
        </p:blipFill>
        <p:spPr>
          <a:xfrm>
            <a:off x="1115200" y="1443804"/>
            <a:ext cx="3892525" cy="503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COVER LETTER - structure</a:t>
            </a:r>
            <a:endParaRPr/>
          </a:p>
        </p:txBody>
      </p:sp>
      <p:sp>
        <p:nvSpPr>
          <p:cNvPr id="227" name="Google Shape;227;p25"/>
          <p:cNvSpPr/>
          <p:nvPr/>
        </p:nvSpPr>
        <p:spPr>
          <a:xfrm>
            <a:off x="1485900" y="1585525"/>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Libre Franklin"/>
                <a:ea typeface="Libre Franklin"/>
                <a:cs typeface="Libre Franklin"/>
                <a:sym typeface="Libre Franklin"/>
              </a:rPr>
              <a:t>PRESENTATION</a:t>
            </a:r>
            <a:endParaRPr b="1">
              <a:latin typeface="Libre Franklin"/>
              <a:ea typeface="Libre Franklin"/>
              <a:cs typeface="Libre Franklin"/>
              <a:sym typeface="Libre Franklin"/>
            </a:endParaRPr>
          </a:p>
        </p:txBody>
      </p:sp>
      <p:sp>
        <p:nvSpPr>
          <p:cNvPr id="228" name="Google Shape;228;p25"/>
          <p:cNvSpPr/>
          <p:nvPr/>
        </p:nvSpPr>
        <p:spPr>
          <a:xfrm>
            <a:off x="1485900" y="2736800"/>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Libre Franklin"/>
                <a:ea typeface="Libre Franklin"/>
                <a:cs typeface="Libre Franklin"/>
                <a:sym typeface="Libre Franklin"/>
              </a:rPr>
              <a:t>LIFE SUMMARY</a:t>
            </a:r>
            <a:endParaRPr b="1">
              <a:latin typeface="Libre Franklin"/>
              <a:ea typeface="Libre Franklin"/>
              <a:cs typeface="Libre Franklin"/>
              <a:sym typeface="Libre Franklin"/>
            </a:endParaRPr>
          </a:p>
        </p:txBody>
      </p:sp>
      <p:sp>
        <p:nvSpPr>
          <p:cNvPr id="229" name="Google Shape;229;p25"/>
          <p:cNvSpPr/>
          <p:nvPr/>
        </p:nvSpPr>
        <p:spPr>
          <a:xfrm>
            <a:off x="1485900" y="3888075"/>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Libre Franklin"/>
                <a:ea typeface="Libre Franklin"/>
                <a:cs typeface="Libre Franklin"/>
                <a:sym typeface="Libre Franklin"/>
              </a:rPr>
              <a:t>SKILLS</a:t>
            </a:r>
            <a:endParaRPr b="1">
              <a:latin typeface="Libre Franklin"/>
              <a:ea typeface="Libre Franklin"/>
              <a:cs typeface="Libre Franklin"/>
              <a:sym typeface="Libre Franklin"/>
            </a:endParaRPr>
          </a:p>
        </p:txBody>
      </p:sp>
      <p:sp>
        <p:nvSpPr>
          <p:cNvPr id="230" name="Google Shape;230;p25"/>
          <p:cNvSpPr/>
          <p:nvPr/>
        </p:nvSpPr>
        <p:spPr>
          <a:xfrm>
            <a:off x="4476525" y="1585525"/>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Libre Franklin"/>
                <a:ea typeface="Libre Franklin"/>
                <a:cs typeface="Libre Franklin"/>
                <a:sym typeface="Libre Franklin"/>
              </a:rPr>
              <a:t>Introduce yourself.</a:t>
            </a:r>
            <a:endParaRPr>
              <a:latin typeface="Libre Franklin"/>
              <a:ea typeface="Libre Franklin"/>
              <a:cs typeface="Libre Franklin"/>
              <a:sym typeface="Libre Franklin"/>
            </a:endParaRPr>
          </a:p>
          <a:p>
            <a:pPr indent="0" lvl="0" marL="0" rtl="0" algn="l">
              <a:spcBef>
                <a:spcPts val="0"/>
              </a:spcBef>
              <a:spcAft>
                <a:spcPts val="0"/>
              </a:spcAft>
              <a:buNone/>
            </a:pPr>
            <a:r>
              <a:rPr lang="es-ES">
                <a:latin typeface="Libre Franklin"/>
                <a:ea typeface="Libre Franklin"/>
                <a:cs typeface="Libre Franklin"/>
                <a:sym typeface="Libre Franklin"/>
              </a:rPr>
              <a:t>Show your interest in the job position.</a:t>
            </a:r>
            <a:endParaRPr>
              <a:latin typeface="Libre Franklin"/>
              <a:ea typeface="Libre Franklin"/>
              <a:cs typeface="Libre Franklin"/>
              <a:sym typeface="Libre Franklin"/>
            </a:endParaRPr>
          </a:p>
        </p:txBody>
      </p:sp>
      <p:sp>
        <p:nvSpPr>
          <p:cNvPr id="231" name="Google Shape;231;p25"/>
          <p:cNvSpPr/>
          <p:nvPr/>
        </p:nvSpPr>
        <p:spPr>
          <a:xfrm>
            <a:off x="4476525" y="2736800"/>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Libre Franklin"/>
                <a:ea typeface="Libre Franklin"/>
                <a:cs typeface="Libre Franklin"/>
                <a:sym typeface="Libre Franklin"/>
              </a:rPr>
              <a:t>Explain your professional experience and your academic training.</a:t>
            </a:r>
            <a:endParaRPr>
              <a:latin typeface="Libre Franklin"/>
              <a:ea typeface="Libre Franklin"/>
              <a:cs typeface="Libre Franklin"/>
              <a:sym typeface="Libre Franklin"/>
            </a:endParaRPr>
          </a:p>
        </p:txBody>
      </p:sp>
      <p:sp>
        <p:nvSpPr>
          <p:cNvPr id="232" name="Google Shape;232;p25"/>
          <p:cNvSpPr/>
          <p:nvPr/>
        </p:nvSpPr>
        <p:spPr>
          <a:xfrm>
            <a:off x="4476525" y="3888075"/>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Libre Franklin"/>
                <a:ea typeface="Libre Franklin"/>
                <a:cs typeface="Libre Franklin"/>
                <a:sym typeface="Libre Franklin"/>
              </a:rPr>
              <a:t>Describe</a:t>
            </a:r>
            <a:r>
              <a:rPr lang="es-ES">
                <a:latin typeface="Libre Franklin"/>
                <a:ea typeface="Libre Franklin"/>
                <a:cs typeface="Libre Franklin"/>
                <a:sym typeface="Libre Franklin"/>
              </a:rPr>
              <a:t> those skills you have that perfectly fit with the company values. </a:t>
            </a:r>
            <a:endParaRPr>
              <a:latin typeface="Libre Franklin"/>
              <a:ea typeface="Libre Franklin"/>
              <a:cs typeface="Libre Franklin"/>
              <a:sym typeface="Libre Franklin"/>
            </a:endParaRPr>
          </a:p>
        </p:txBody>
      </p:sp>
      <p:sp>
        <p:nvSpPr>
          <p:cNvPr id="233" name="Google Shape;233;p25"/>
          <p:cNvSpPr/>
          <p:nvPr/>
        </p:nvSpPr>
        <p:spPr>
          <a:xfrm>
            <a:off x="1485900" y="5039350"/>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Libre Franklin"/>
                <a:ea typeface="Libre Franklin"/>
                <a:cs typeface="Libre Franklin"/>
                <a:sym typeface="Libre Franklin"/>
              </a:rPr>
              <a:t>CLOSING LINES</a:t>
            </a:r>
            <a:endParaRPr b="1">
              <a:latin typeface="Libre Franklin"/>
              <a:ea typeface="Libre Franklin"/>
              <a:cs typeface="Libre Franklin"/>
              <a:sym typeface="Libre Franklin"/>
            </a:endParaRPr>
          </a:p>
        </p:txBody>
      </p:sp>
      <p:sp>
        <p:nvSpPr>
          <p:cNvPr id="234" name="Google Shape;234;p25"/>
          <p:cNvSpPr/>
          <p:nvPr/>
        </p:nvSpPr>
        <p:spPr>
          <a:xfrm>
            <a:off x="4476525" y="5039350"/>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Libre Franklin"/>
                <a:ea typeface="Libre Franklin"/>
                <a:cs typeface="Libre Franklin"/>
                <a:sym typeface="Libre Franklin"/>
              </a:rPr>
              <a:t>Make </a:t>
            </a:r>
            <a:r>
              <a:rPr lang="es-ES">
                <a:latin typeface="Libre Franklin"/>
                <a:ea typeface="Libre Franklin"/>
                <a:cs typeface="Libre Franklin"/>
                <a:sym typeface="Libre Franklin"/>
              </a:rPr>
              <a:t>them</a:t>
            </a:r>
            <a:r>
              <a:rPr lang="es-ES">
                <a:latin typeface="Libre Franklin"/>
                <a:ea typeface="Libre Franklin"/>
                <a:cs typeface="Libre Franklin"/>
                <a:sym typeface="Libre Franklin"/>
              </a:rPr>
              <a:t> aware you are waiting for their </a:t>
            </a:r>
            <a:r>
              <a:rPr lang="es-ES">
                <a:latin typeface="Libre Franklin"/>
                <a:ea typeface="Libre Franklin"/>
                <a:cs typeface="Libre Franklin"/>
                <a:sym typeface="Libre Franklin"/>
              </a:rPr>
              <a:t>answer</a:t>
            </a:r>
            <a:endParaRPr>
              <a:latin typeface="Libre Franklin"/>
              <a:ea typeface="Libre Franklin"/>
              <a:cs typeface="Libre Franklin"/>
              <a:sym typeface="Libre Franklin"/>
            </a:endParaRPr>
          </a:p>
          <a:p>
            <a:pPr indent="0" lvl="0" marL="0" rtl="0" algn="l">
              <a:spcBef>
                <a:spcPts val="0"/>
              </a:spcBef>
              <a:spcAft>
                <a:spcPts val="0"/>
              </a:spcAft>
              <a:buNone/>
            </a:pPr>
            <a:r>
              <a:rPr lang="es-ES">
                <a:latin typeface="Libre Franklin"/>
                <a:ea typeface="Libre Franklin"/>
                <a:cs typeface="Libre Franklin"/>
                <a:sym typeface="Libre Franklin"/>
              </a:rPr>
              <a:t>Goodbye!</a:t>
            </a:r>
            <a:endParaRPr>
              <a:latin typeface="Libre Franklin"/>
              <a:ea typeface="Libre Franklin"/>
              <a:cs typeface="Libre Franklin"/>
              <a:sym typeface="Libre Franklin"/>
            </a:endParaRPr>
          </a:p>
        </p:txBody>
      </p:sp>
      <p:sp>
        <p:nvSpPr>
          <p:cNvPr id="235" name="Google Shape;235;p25"/>
          <p:cNvSpPr txBox="1"/>
          <p:nvPr/>
        </p:nvSpPr>
        <p:spPr>
          <a:xfrm>
            <a:off x="1485900" y="6257300"/>
            <a:ext cx="54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200" u="sng">
                <a:solidFill>
                  <a:schemeClr val="hlink"/>
                </a:solidFill>
                <a:latin typeface="Libre Franklin"/>
                <a:ea typeface="Libre Franklin"/>
                <a:cs typeface="Libre Franklin"/>
                <a:sym typeface="Libre Franklin"/>
                <a:hlinkClick r:id="rId3"/>
              </a:rPr>
              <a:t>https://novoresume.com/career-blog/how-to-write-a-cover-letter-guide</a:t>
            </a:r>
            <a:r>
              <a:rPr lang="es-ES" sz="1200">
                <a:latin typeface="Libre Franklin"/>
                <a:ea typeface="Libre Franklin"/>
                <a:cs typeface="Libre Franklin"/>
                <a:sym typeface="Libre Franklin"/>
              </a:rPr>
              <a:t> </a:t>
            </a:r>
            <a:endParaRPr sz="1200">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nvSpPr>
        <p:spPr>
          <a:xfrm>
            <a:off x="677750" y="6488700"/>
            <a:ext cx="54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200" u="sng">
                <a:solidFill>
                  <a:schemeClr val="hlink"/>
                </a:solidFill>
                <a:latin typeface="Libre Franklin"/>
                <a:ea typeface="Libre Franklin"/>
                <a:cs typeface="Libre Franklin"/>
                <a:sym typeface="Libre Franklin"/>
                <a:hlinkClick r:id="rId3"/>
              </a:rPr>
              <a:t>https://novoresume.com/career-blog/how-to-write-a-cover-letter-guide</a:t>
            </a:r>
            <a:r>
              <a:rPr lang="es-ES" sz="1200">
                <a:latin typeface="Libre Franklin"/>
                <a:ea typeface="Libre Franklin"/>
                <a:cs typeface="Libre Franklin"/>
                <a:sym typeface="Libre Franklin"/>
              </a:rPr>
              <a:t> </a:t>
            </a:r>
            <a:endParaRPr sz="1200">
              <a:latin typeface="Libre Franklin"/>
              <a:ea typeface="Libre Franklin"/>
              <a:cs typeface="Libre Franklin"/>
              <a:sym typeface="Libre Franklin"/>
            </a:endParaRPr>
          </a:p>
        </p:txBody>
      </p:sp>
      <p:sp>
        <p:nvSpPr>
          <p:cNvPr id="241" name="Google Shape;241;p26"/>
          <p:cNvSpPr txBox="1"/>
          <p:nvPr/>
        </p:nvSpPr>
        <p:spPr>
          <a:xfrm>
            <a:off x="8466800" y="2504250"/>
            <a:ext cx="3232500" cy="1849500"/>
          </a:xfrm>
          <a:prstGeom prst="rect">
            <a:avLst/>
          </a:prstGeom>
          <a:solidFill>
            <a:srgbClr val="E2F1EC"/>
          </a:solidFill>
          <a:ln cap="flat" cmpd="sng" w="9525">
            <a:solidFill>
              <a:srgbClr val="000000"/>
            </a:solidFill>
            <a:prstDash val="dot"/>
            <a:round/>
            <a:headEnd len="sm" w="sm" type="none"/>
            <a:tailEnd len="sm" w="sm" type="none"/>
          </a:ln>
        </p:spPr>
        <p:txBody>
          <a:bodyPr anchorCtr="0" anchor="ctr" bIns="91425" lIns="91425" spcFirstLastPara="1" rIns="91425" wrap="square" tIns="91425">
            <a:spAutoFit/>
          </a:bodyPr>
          <a:lstStyle/>
          <a:p>
            <a:pPr indent="-361950" lvl="0" marL="457200" rtl="0" algn="l">
              <a:spcBef>
                <a:spcPts val="0"/>
              </a:spcBef>
              <a:spcAft>
                <a:spcPts val="0"/>
              </a:spcAft>
              <a:buSzPts val="2100"/>
              <a:buFont typeface="Libre Franklin"/>
              <a:buChar char="●"/>
            </a:pPr>
            <a:r>
              <a:rPr b="1" lang="es-ES" sz="2100" u="sng">
                <a:latin typeface="Libre Franklin"/>
                <a:ea typeface="Libre Franklin"/>
                <a:cs typeface="Libre Franklin"/>
                <a:sym typeface="Libre Franklin"/>
              </a:rPr>
              <a:t>Page Count:</a:t>
            </a:r>
            <a:r>
              <a:rPr lang="es-ES" sz="2100">
                <a:latin typeface="Libre Franklin"/>
                <a:ea typeface="Libre Franklin"/>
                <a:cs typeface="Libre Franklin"/>
                <a:sym typeface="Libre Franklin"/>
              </a:rPr>
              <a:t> 0.5 to 1</a:t>
            </a:r>
            <a:endParaRPr sz="2100">
              <a:latin typeface="Libre Franklin"/>
              <a:ea typeface="Libre Franklin"/>
              <a:cs typeface="Libre Franklin"/>
              <a:sym typeface="Libre Franklin"/>
            </a:endParaRPr>
          </a:p>
          <a:p>
            <a:pPr indent="-361950" lvl="0" marL="457200" rtl="0" algn="l">
              <a:spcBef>
                <a:spcPts val="0"/>
              </a:spcBef>
              <a:spcAft>
                <a:spcPts val="0"/>
              </a:spcAft>
              <a:buSzPts val="2100"/>
              <a:buFont typeface="Libre Franklin"/>
              <a:buChar char="●"/>
            </a:pPr>
            <a:r>
              <a:rPr b="1" lang="es-ES" sz="2100" u="sng">
                <a:latin typeface="Libre Franklin"/>
                <a:ea typeface="Libre Franklin"/>
                <a:cs typeface="Libre Franklin"/>
                <a:sym typeface="Libre Franklin"/>
              </a:rPr>
              <a:t>Word count:</a:t>
            </a:r>
            <a:r>
              <a:rPr lang="es-ES" sz="2100">
                <a:latin typeface="Libre Franklin"/>
                <a:ea typeface="Libre Franklin"/>
                <a:cs typeface="Libre Franklin"/>
                <a:sym typeface="Libre Franklin"/>
              </a:rPr>
              <a:t> 250 to 400</a:t>
            </a:r>
            <a:endParaRPr sz="2100">
              <a:latin typeface="Libre Franklin"/>
              <a:ea typeface="Libre Franklin"/>
              <a:cs typeface="Libre Franklin"/>
              <a:sym typeface="Libre Franklin"/>
            </a:endParaRPr>
          </a:p>
          <a:p>
            <a:pPr indent="-361950" lvl="0" marL="457200" rtl="0" algn="just">
              <a:lnSpc>
                <a:spcPct val="115000"/>
              </a:lnSpc>
              <a:spcBef>
                <a:spcPts val="0"/>
              </a:spcBef>
              <a:spcAft>
                <a:spcPts val="0"/>
              </a:spcAft>
              <a:buSzPts val="2100"/>
              <a:buFont typeface="Libre Franklin"/>
              <a:buChar char="●"/>
            </a:pPr>
            <a:r>
              <a:rPr b="1" lang="es-ES" sz="2100" u="sng">
                <a:latin typeface="Libre Franklin"/>
                <a:ea typeface="Libre Franklin"/>
                <a:cs typeface="Libre Franklin"/>
                <a:sym typeface="Libre Franklin"/>
              </a:rPr>
              <a:t>Paragraph count:</a:t>
            </a:r>
            <a:r>
              <a:rPr lang="es-ES" sz="2100">
                <a:latin typeface="Libre Franklin"/>
                <a:ea typeface="Libre Franklin"/>
                <a:cs typeface="Libre Franklin"/>
                <a:sym typeface="Libre Franklin"/>
              </a:rPr>
              <a:t> 3 to 6</a:t>
            </a:r>
            <a:endParaRPr sz="2100">
              <a:latin typeface="Libre Franklin"/>
              <a:ea typeface="Libre Franklin"/>
              <a:cs typeface="Libre Franklin"/>
              <a:sym typeface="Libre Franklin"/>
            </a:endParaRPr>
          </a:p>
        </p:txBody>
      </p:sp>
      <p:pic>
        <p:nvPicPr>
          <p:cNvPr id="242" name="Google Shape;242;p26"/>
          <p:cNvPicPr preferRelativeResize="0"/>
          <p:nvPr/>
        </p:nvPicPr>
        <p:blipFill>
          <a:blip r:embed="rId4">
            <a:alphaModFix/>
          </a:blip>
          <a:stretch>
            <a:fillRect/>
          </a:stretch>
        </p:blipFill>
        <p:spPr>
          <a:xfrm>
            <a:off x="1584850" y="63600"/>
            <a:ext cx="6765101" cy="6487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371600" y="349100"/>
            <a:ext cx="6219600" cy="14430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COVER LETTER</a:t>
            </a:r>
            <a:r>
              <a:rPr lang="es-ES"/>
              <a:t> - tips</a:t>
            </a:r>
            <a:endParaRPr/>
          </a:p>
        </p:txBody>
      </p:sp>
      <p:sp>
        <p:nvSpPr>
          <p:cNvPr id="248" name="Google Shape;248;p27"/>
          <p:cNvSpPr/>
          <p:nvPr/>
        </p:nvSpPr>
        <p:spPr>
          <a:xfrm>
            <a:off x="1498275" y="2171688"/>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BE CORDIAL AND PROFESSIONAL</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Balance between friendship and formality</a:t>
            </a:r>
            <a:endParaRPr sz="1500">
              <a:solidFill>
                <a:srgbClr val="111111"/>
              </a:solidFill>
              <a:highlight>
                <a:srgbClr val="FFF2CC"/>
              </a:highlight>
              <a:latin typeface="Libre Franklin"/>
              <a:ea typeface="Libre Franklin"/>
              <a:cs typeface="Libre Franklin"/>
              <a:sym typeface="Libre Franklin"/>
            </a:endParaRPr>
          </a:p>
        </p:txBody>
      </p:sp>
      <p:sp>
        <p:nvSpPr>
          <p:cNvPr id="249" name="Google Shape;249;p27"/>
          <p:cNvSpPr/>
          <p:nvPr/>
        </p:nvSpPr>
        <p:spPr>
          <a:xfrm>
            <a:off x="149827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TO ADJUST</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Adjust the letter to the job position</a:t>
            </a:r>
            <a:endParaRPr sz="1500">
              <a:solidFill>
                <a:srgbClr val="111111"/>
              </a:solidFill>
              <a:highlight>
                <a:srgbClr val="FFF2CC"/>
              </a:highlight>
              <a:latin typeface="Libre Franklin"/>
              <a:ea typeface="Libre Franklin"/>
              <a:cs typeface="Libre Franklin"/>
              <a:sym typeface="Libre Franklin"/>
            </a:endParaRPr>
          </a:p>
        </p:txBody>
      </p:sp>
      <p:sp>
        <p:nvSpPr>
          <p:cNvPr id="250" name="Google Shape;250;p27"/>
          <p:cNvSpPr/>
          <p:nvPr/>
        </p:nvSpPr>
        <p:spPr>
          <a:xfrm>
            <a:off x="683742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SELL YOURSELF</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What can you offer to the company?</a:t>
            </a:r>
            <a:endParaRPr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Be different, original and creative.</a:t>
            </a:r>
            <a:endParaRPr sz="1500">
              <a:solidFill>
                <a:srgbClr val="111111"/>
              </a:solidFill>
              <a:highlight>
                <a:srgbClr val="FFF2CC"/>
              </a:highlight>
              <a:latin typeface="Libre Franklin"/>
              <a:ea typeface="Libre Franklin"/>
              <a:cs typeface="Libre Franklin"/>
              <a:sym typeface="Libre Franklin"/>
            </a:endParaRPr>
          </a:p>
        </p:txBody>
      </p:sp>
      <p:sp>
        <p:nvSpPr>
          <p:cNvPr id="251" name="Google Shape;251;p27"/>
          <p:cNvSpPr/>
          <p:nvPr/>
        </p:nvSpPr>
        <p:spPr>
          <a:xfrm>
            <a:off x="6837425" y="2171700"/>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ES" sz="1500">
                <a:solidFill>
                  <a:srgbClr val="111111"/>
                </a:solidFill>
                <a:highlight>
                  <a:srgbClr val="FFF2CC"/>
                </a:highlight>
                <a:latin typeface="Libre Franklin"/>
                <a:ea typeface="Libre Franklin"/>
                <a:cs typeface="Libre Franklin"/>
                <a:sym typeface="Libre Franklin"/>
              </a:rPr>
              <a:t>THE COMPANY</a:t>
            </a:r>
            <a:endParaRPr b="1" sz="1500">
              <a:solidFill>
                <a:srgbClr val="111111"/>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111111"/>
                </a:solidFill>
                <a:highlight>
                  <a:srgbClr val="FFF2CC"/>
                </a:highlight>
                <a:latin typeface="Libre Franklin"/>
                <a:ea typeface="Libre Franklin"/>
                <a:cs typeface="Libre Franklin"/>
                <a:sym typeface="Libre Franklin"/>
              </a:rPr>
              <a:t>Look for information about the company: values, activities…</a:t>
            </a:r>
            <a:endParaRPr sz="1500">
              <a:solidFill>
                <a:srgbClr val="111111"/>
              </a:solidFill>
              <a:highlight>
                <a:srgbClr val="FFF2CC"/>
              </a:highlight>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843025" y="528675"/>
            <a:ext cx="8251200" cy="112500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es-ES"/>
              <a:t>LINKEDIN</a:t>
            </a:r>
            <a:r>
              <a:rPr lang="es-ES"/>
              <a:t> </a:t>
            </a:r>
            <a:endParaRPr/>
          </a:p>
        </p:txBody>
      </p:sp>
      <p:sp>
        <p:nvSpPr>
          <p:cNvPr id="257" name="Google Shape;257;p28"/>
          <p:cNvSpPr txBox="1"/>
          <p:nvPr>
            <p:ph idx="1" type="body"/>
          </p:nvPr>
        </p:nvSpPr>
        <p:spPr>
          <a:xfrm>
            <a:off x="7235625" y="2184900"/>
            <a:ext cx="4568100" cy="2488200"/>
          </a:xfrm>
          <a:prstGeom prst="rect">
            <a:avLst/>
          </a:prstGeom>
          <a:noFill/>
          <a:ln>
            <a:noFill/>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None/>
            </a:pPr>
            <a:r>
              <a:rPr lang="es-ES" sz="1800">
                <a:solidFill>
                  <a:schemeClr val="dk1"/>
                </a:solidFill>
              </a:rPr>
              <a:t>LinkedIn is the world's largest professional network on the internet. You can use LinkedIn to find the right job or internship, connect and strengthen professional relationships, and learn the skills you need to succeed in your career.</a:t>
            </a:r>
            <a:endParaRPr sz="2300"/>
          </a:p>
        </p:txBody>
      </p:sp>
      <p:pic>
        <p:nvPicPr>
          <p:cNvPr id="258" name="Google Shape;258;p28"/>
          <p:cNvPicPr preferRelativeResize="0"/>
          <p:nvPr/>
        </p:nvPicPr>
        <p:blipFill>
          <a:blip r:embed="rId3">
            <a:alphaModFix/>
          </a:blip>
          <a:stretch>
            <a:fillRect/>
          </a:stretch>
        </p:blipFill>
        <p:spPr>
          <a:xfrm>
            <a:off x="1041625" y="1810950"/>
            <a:ext cx="5690897" cy="339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JOB INTERVIEW</a:t>
            </a:r>
            <a:r>
              <a:rPr lang="es-ES"/>
              <a:t> </a:t>
            </a:r>
            <a:endParaRPr/>
          </a:p>
        </p:txBody>
      </p:sp>
      <p:sp>
        <p:nvSpPr>
          <p:cNvPr id="264" name="Google Shape;264;p29"/>
          <p:cNvSpPr txBox="1"/>
          <p:nvPr/>
        </p:nvSpPr>
        <p:spPr>
          <a:xfrm>
            <a:off x="1485900" y="1559200"/>
            <a:ext cx="6395100" cy="119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ES" u="sng">
                <a:solidFill>
                  <a:schemeClr val="hlink"/>
                </a:solidFill>
                <a:hlinkClick r:id="rId3"/>
              </a:rPr>
              <a:t>https://www.youtube.com/watch?v=OWoxO4mn9uY</a:t>
            </a:r>
            <a:endParaRPr u="sng">
              <a:solidFill>
                <a:schemeClr val="hlink"/>
              </a:solidFill>
            </a:endParaRPr>
          </a:p>
          <a:p>
            <a:pPr indent="0" lvl="0" marL="0" rtl="0" algn="l">
              <a:lnSpc>
                <a:spcPct val="115000"/>
              </a:lnSpc>
              <a:spcBef>
                <a:spcPts val="0"/>
              </a:spcBef>
              <a:spcAft>
                <a:spcPts val="0"/>
              </a:spcAft>
              <a:buNone/>
            </a:pPr>
            <a:r>
              <a:rPr lang="es-ES" u="sng">
                <a:solidFill>
                  <a:schemeClr val="hlink"/>
                </a:solidFill>
                <a:hlinkClick r:id="rId4"/>
              </a:rPr>
              <a:t>https://www.youtube.com/watch?v=b5l14b6FzkU</a:t>
            </a:r>
            <a:endParaRPr u="sng">
              <a:solidFill>
                <a:schemeClr val="hlink"/>
              </a:solidFill>
            </a:endParaRPr>
          </a:p>
          <a:p>
            <a:pPr indent="0" lvl="0" marL="0" rtl="0" algn="l">
              <a:lnSpc>
                <a:spcPct val="115000"/>
              </a:lnSpc>
              <a:spcBef>
                <a:spcPts val="0"/>
              </a:spcBef>
              <a:spcAft>
                <a:spcPts val="0"/>
              </a:spcAft>
              <a:buNone/>
            </a:pPr>
            <a:r>
              <a:t/>
            </a:r>
            <a:endParaRPr sz="1600">
              <a:solidFill>
                <a:schemeClr val="dk1"/>
              </a:solidFill>
              <a:latin typeface="Libre Franklin"/>
              <a:ea typeface="Libre Franklin"/>
              <a:cs typeface="Libre Franklin"/>
              <a:sym typeface="Libre Franklin"/>
            </a:endParaRPr>
          </a:p>
          <a:p>
            <a:pPr indent="0" lvl="0" marL="0" rtl="0" algn="l">
              <a:lnSpc>
                <a:spcPct val="115000"/>
              </a:lnSpc>
              <a:spcBef>
                <a:spcPts val="0"/>
              </a:spcBef>
              <a:spcAft>
                <a:spcPts val="0"/>
              </a:spcAft>
              <a:buNone/>
            </a:pPr>
            <a:r>
              <a:t/>
            </a:r>
            <a:endParaRPr sz="1500">
              <a:solidFill>
                <a:schemeClr val="dk1"/>
              </a:solidFill>
              <a:latin typeface="Libre Franklin"/>
              <a:ea typeface="Libre Franklin"/>
              <a:cs typeface="Libre Franklin"/>
              <a:sym typeface="Libre Franklin"/>
            </a:endParaRPr>
          </a:p>
        </p:txBody>
      </p:sp>
      <p:pic>
        <p:nvPicPr>
          <p:cNvPr id="265" name="Google Shape;265;p29"/>
          <p:cNvPicPr preferRelativeResize="0"/>
          <p:nvPr/>
        </p:nvPicPr>
        <p:blipFill>
          <a:blip r:embed="rId5">
            <a:alphaModFix/>
          </a:blip>
          <a:stretch>
            <a:fillRect/>
          </a:stretch>
        </p:blipFill>
        <p:spPr>
          <a:xfrm>
            <a:off x="1485900" y="2400300"/>
            <a:ext cx="6056899" cy="4037925"/>
          </a:xfrm>
          <a:prstGeom prst="rect">
            <a:avLst/>
          </a:prstGeom>
          <a:noFill/>
          <a:ln>
            <a:noFill/>
          </a:ln>
        </p:spPr>
      </p:pic>
      <p:pic>
        <p:nvPicPr>
          <p:cNvPr id="266" name="Google Shape;266;p29"/>
          <p:cNvPicPr preferRelativeResize="0"/>
          <p:nvPr/>
        </p:nvPicPr>
        <p:blipFill>
          <a:blip r:embed="rId6">
            <a:alphaModFix/>
          </a:blip>
          <a:stretch>
            <a:fillRect/>
          </a:stretch>
        </p:blipFill>
        <p:spPr>
          <a:xfrm>
            <a:off x="8864574" y="2019300"/>
            <a:ext cx="2809875"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1289538" y="620023"/>
            <a:ext cx="9612900" cy="974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dk2"/>
              </a:buClr>
              <a:buSzPts val="7200"/>
              <a:buFont typeface="Libre Franklin"/>
              <a:buNone/>
            </a:pPr>
            <a:r>
              <a:rPr lang="es-ES" sz="5200"/>
              <a:t>CONTENTS OF THE PROJECT</a:t>
            </a:r>
            <a:endParaRPr sz="5200"/>
          </a:p>
        </p:txBody>
      </p:sp>
      <p:graphicFrame>
        <p:nvGraphicFramePr>
          <p:cNvPr id="111" name="Google Shape;111;p14"/>
          <p:cNvGraphicFramePr/>
          <p:nvPr/>
        </p:nvGraphicFramePr>
        <p:xfrm>
          <a:off x="1811113" y="2171700"/>
          <a:ext cx="3000000" cy="3000000"/>
        </p:xfrm>
        <a:graphic>
          <a:graphicData uri="http://schemas.openxmlformats.org/drawingml/2006/table">
            <a:tbl>
              <a:tblPr>
                <a:noFill/>
                <a:tableStyleId>{7C325672-7034-44F9-8547-F91D7F281921}</a:tableStyleId>
              </a:tblPr>
              <a:tblGrid>
                <a:gridCol w="2524125"/>
                <a:gridCol w="5162550"/>
              </a:tblGrid>
              <a:tr h="581025">
                <a:tc>
                  <a:txBody>
                    <a:bodyPr/>
                    <a:lstStyle/>
                    <a:p>
                      <a:pPr indent="0" lvl="0" marL="0" rtl="0" algn="l">
                        <a:lnSpc>
                          <a:spcPct val="115000"/>
                        </a:lnSpc>
                        <a:spcBef>
                          <a:spcPts val="0"/>
                        </a:spcBef>
                        <a:spcAft>
                          <a:spcPts val="0"/>
                        </a:spcAft>
                        <a:buNone/>
                      </a:pPr>
                      <a:r>
                        <a:rPr b="1" lang="es-ES" sz="1100">
                          <a:solidFill>
                            <a:srgbClr val="FFFFFF"/>
                          </a:solidFill>
                          <a:latin typeface="Libre Franklin"/>
                          <a:ea typeface="Libre Franklin"/>
                          <a:cs typeface="Libre Franklin"/>
                          <a:sym typeface="Libre Franklin"/>
                        </a:rPr>
                        <a:t>CV / </a:t>
                      </a:r>
                      <a:r>
                        <a:rPr b="1" lang="es-ES" sz="1100">
                          <a:solidFill>
                            <a:srgbClr val="FFFFFF"/>
                          </a:solidFill>
                          <a:latin typeface="Libre Franklin"/>
                          <a:ea typeface="Libre Franklin"/>
                          <a:cs typeface="Libre Franklin"/>
                          <a:sym typeface="Libre Franklin"/>
                        </a:rPr>
                        <a:t>RESUME</a:t>
                      </a:r>
                      <a:endParaRPr b="1" sz="1100">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1600"/>
                        </a:spcAft>
                        <a:buNone/>
                      </a:pPr>
                      <a:r>
                        <a:rPr lang="es-ES">
                          <a:latin typeface="Libre Franklin"/>
                          <a:ea typeface="Libre Franklin"/>
                          <a:cs typeface="Libre Franklin"/>
                          <a:sym typeface="Libre Franklin"/>
                        </a:rPr>
                        <a:t>Creating the CV / resume</a:t>
                      </a:r>
                      <a:endParaRPr>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81025">
                <a:tc>
                  <a:txBody>
                    <a:bodyPr/>
                    <a:lstStyle/>
                    <a:p>
                      <a:pPr indent="0" lvl="0" marL="0" rtl="0" algn="l">
                        <a:lnSpc>
                          <a:spcPct val="115000"/>
                        </a:lnSpc>
                        <a:spcBef>
                          <a:spcPts val="0"/>
                        </a:spcBef>
                        <a:spcAft>
                          <a:spcPts val="0"/>
                        </a:spcAft>
                        <a:buNone/>
                      </a:pPr>
                      <a:r>
                        <a:rPr b="1" lang="es-ES" sz="1100">
                          <a:solidFill>
                            <a:srgbClr val="FFFFFF"/>
                          </a:solidFill>
                          <a:latin typeface="Libre Franklin"/>
                          <a:ea typeface="Libre Franklin"/>
                          <a:cs typeface="Libre Franklin"/>
                          <a:sym typeface="Libre Franklin"/>
                        </a:rPr>
                        <a:t>COVER LETTER</a:t>
                      </a:r>
                      <a:endParaRPr b="1" sz="1100">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1600"/>
                        </a:spcAft>
                        <a:buNone/>
                      </a:pPr>
                      <a:r>
                        <a:rPr lang="es-ES">
                          <a:latin typeface="Libre Franklin"/>
                          <a:ea typeface="Libre Franklin"/>
                          <a:cs typeface="Libre Franklin"/>
                          <a:sym typeface="Libre Franklin"/>
                        </a:rPr>
                        <a:t>To introduce yourself </a:t>
                      </a:r>
                      <a:endParaRPr>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81025">
                <a:tc>
                  <a:txBody>
                    <a:bodyPr/>
                    <a:lstStyle/>
                    <a:p>
                      <a:pPr indent="0" lvl="0" marL="0" rtl="0" algn="l">
                        <a:lnSpc>
                          <a:spcPct val="115000"/>
                        </a:lnSpc>
                        <a:spcBef>
                          <a:spcPts val="0"/>
                        </a:spcBef>
                        <a:spcAft>
                          <a:spcPts val="0"/>
                        </a:spcAft>
                        <a:buNone/>
                      </a:pPr>
                      <a:r>
                        <a:rPr b="1" lang="es-ES" sz="1100">
                          <a:solidFill>
                            <a:srgbClr val="FFFFFF"/>
                          </a:solidFill>
                          <a:latin typeface="Libre Franklin"/>
                          <a:ea typeface="Libre Franklin"/>
                          <a:cs typeface="Libre Franklin"/>
                          <a:sym typeface="Libre Franklin"/>
                        </a:rPr>
                        <a:t>LINKEDIN </a:t>
                      </a:r>
                      <a:endParaRPr b="1" sz="1100">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1600"/>
                        </a:spcAft>
                        <a:buNone/>
                      </a:pPr>
                      <a:r>
                        <a:rPr lang="es-ES">
                          <a:latin typeface="Libre Franklin"/>
                          <a:ea typeface="Libre Franklin"/>
                          <a:cs typeface="Libre Franklin"/>
                          <a:sym typeface="Libre Franklin"/>
                        </a:rPr>
                        <a:t>To make public your profile (optional)</a:t>
                      </a:r>
                      <a:endParaRPr>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81025">
                <a:tc>
                  <a:txBody>
                    <a:bodyPr/>
                    <a:lstStyle/>
                    <a:p>
                      <a:pPr indent="0" lvl="0" marL="0" rtl="0" algn="l">
                        <a:lnSpc>
                          <a:spcPct val="115000"/>
                        </a:lnSpc>
                        <a:spcBef>
                          <a:spcPts val="0"/>
                        </a:spcBef>
                        <a:spcAft>
                          <a:spcPts val="0"/>
                        </a:spcAft>
                        <a:buNone/>
                      </a:pPr>
                      <a:r>
                        <a:rPr b="1" lang="es-ES" sz="1100">
                          <a:solidFill>
                            <a:srgbClr val="FFFFFF"/>
                          </a:solidFill>
                          <a:latin typeface="Libre Franklin"/>
                          <a:ea typeface="Libre Franklin"/>
                          <a:cs typeface="Libre Franklin"/>
                          <a:sym typeface="Libre Franklin"/>
                        </a:rPr>
                        <a:t>JOB OFFER </a:t>
                      </a:r>
                      <a:endParaRPr b="1" sz="1100">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1600"/>
                        </a:spcAft>
                        <a:buNone/>
                      </a:pPr>
                      <a:r>
                        <a:rPr lang="es-ES">
                          <a:latin typeface="Libre Franklin"/>
                          <a:ea typeface="Libre Franklin"/>
                          <a:cs typeface="Libre Franklin"/>
                          <a:sym typeface="Libre Franklin"/>
                        </a:rPr>
                        <a:t>Imagine you are applying to a job offer</a:t>
                      </a:r>
                      <a:endParaRPr>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33400">
                <a:tc>
                  <a:txBody>
                    <a:bodyPr/>
                    <a:lstStyle/>
                    <a:p>
                      <a:pPr indent="0" lvl="0" marL="0" rtl="0" algn="l">
                        <a:lnSpc>
                          <a:spcPct val="115000"/>
                        </a:lnSpc>
                        <a:spcBef>
                          <a:spcPts val="0"/>
                        </a:spcBef>
                        <a:spcAft>
                          <a:spcPts val="0"/>
                        </a:spcAft>
                        <a:buNone/>
                      </a:pPr>
                      <a:r>
                        <a:rPr b="1" lang="es-ES" sz="1100">
                          <a:solidFill>
                            <a:srgbClr val="FFFFFF"/>
                          </a:solidFill>
                          <a:latin typeface="Libre Franklin"/>
                          <a:ea typeface="Libre Franklin"/>
                          <a:cs typeface="Libre Franklin"/>
                          <a:sym typeface="Libre Franklin"/>
                        </a:rPr>
                        <a:t>JOB INTERVIEW</a:t>
                      </a:r>
                      <a:endParaRPr b="1" sz="1100">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s-ES">
                          <a:latin typeface="Libre Franklin"/>
                          <a:ea typeface="Libre Franklin"/>
                          <a:cs typeface="Libre Franklin"/>
                          <a:sym typeface="Libre Franklin"/>
                        </a:rPr>
                        <a:t>Let’s face an interview</a:t>
                      </a:r>
                      <a:endParaRPr>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295400" y="328800"/>
            <a:ext cx="9601200" cy="7140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importance</a:t>
            </a:r>
            <a:endParaRPr/>
          </a:p>
        </p:txBody>
      </p:sp>
      <p:sp>
        <p:nvSpPr>
          <p:cNvPr id="117" name="Google Shape;117;p15"/>
          <p:cNvSpPr txBox="1"/>
          <p:nvPr>
            <p:ph idx="1" type="body"/>
          </p:nvPr>
        </p:nvSpPr>
        <p:spPr>
          <a:xfrm>
            <a:off x="5754750" y="1240575"/>
            <a:ext cx="5907900" cy="49533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None/>
            </a:pPr>
            <a:r>
              <a:rPr lang="es-ES" sz="1800">
                <a:solidFill>
                  <a:srgbClr val="444444"/>
                </a:solidFill>
              </a:rPr>
              <a:t>The CV / resume acts as a </a:t>
            </a:r>
            <a:r>
              <a:rPr b="1" lang="es-ES" sz="1800">
                <a:solidFill>
                  <a:srgbClr val="444444"/>
                </a:solidFill>
              </a:rPr>
              <a:t>bridge between you and the prospective recruiter</a:t>
            </a:r>
            <a:r>
              <a:rPr lang="es-ES" sz="1800">
                <a:solidFill>
                  <a:srgbClr val="444444"/>
                </a:solidFill>
              </a:rPr>
              <a:t>. Hence the importance of a resume can never be underestimated. So, to make the first impression, it is imperative that your CV / resume stands out from the crowd first. </a:t>
            </a:r>
            <a:endParaRPr sz="1800">
              <a:solidFill>
                <a:srgbClr val="444444"/>
              </a:solidFill>
            </a:endParaRPr>
          </a:p>
          <a:p>
            <a:pPr indent="0" lvl="0" marL="0" rtl="0" algn="just">
              <a:lnSpc>
                <a:spcPct val="150000"/>
              </a:lnSpc>
              <a:spcBef>
                <a:spcPts val="0"/>
              </a:spcBef>
              <a:spcAft>
                <a:spcPts val="0"/>
              </a:spcAft>
              <a:buClr>
                <a:schemeClr val="dk1"/>
              </a:buClr>
              <a:buSzPts val="1100"/>
              <a:buNone/>
            </a:pPr>
            <a:r>
              <a:t/>
            </a:r>
            <a:endParaRPr sz="1800">
              <a:solidFill>
                <a:srgbClr val="444444"/>
              </a:solidFill>
            </a:endParaRPr>
          </a:p>
          <a:p>
            <a:pPr indent="0" lvl="0" marL="0" rtl="0" algn="just">
              <a:lnSpc>
                <a:spcPct val="150000"/>
              </a:lnSpc>
              <a:spcBef>
                <a:spcPts val="0"/>
              </a:spcBef>
              <a:spcAft>
                <a:spcPts val="0"/>
              </a:spcAft>
              <a:buClr>
                <a:schemeClr val="dk1"/>
              </a:buClr>
              <a:buSzPts val="1100"/>
              <a:buFont typeface="Arial"/>
              <a:buNone/>
            </a:pPr>
            <a:r>
              <a:rPr lang="es-ES" sz="1800">
                <a:solidFill>
                  <a:srgbClr val="444444"/>
                </a:solidFill>
              </a:rPr>
              <a:t>It is up to you how do you want to be remembered by the hiring manager. Since companies do not have that much amount of time to interview each and every candidate, they require CVs / resumes from candidate to select the best ones to work with them.</a:t>
            </a:r>
            <a:endParaRPr sz="1800">
              <a:solidFill>
                <a:srgbClr val="444444"/>
              </a:solidFill>
            </a:endParaRPr>
          </a:p>
          <a:p>
            <a:pPr indent="-257048" lvl="0" marL="384048" rtl="0" algn="l">
              <a:lnSpc>
                <a:spcPct val="94000"/>
              </a:lnSpc>
              <a:spcBef>
                <a:spcPts val="0"/>
              </a:spcBef>
              <a:spcAft>
                <a:spcPts val="0"/>
              </a:spcAft>
              <a:buClr>
                <a:schemeClr val="dk2"/>
              </a:buClr>
              <a:buSzPts val="2000"/>
              <a:buNone/>
            </a:pPr>
            <a:r>
              <a:t/>
            </a:r>
            <a:endParaRPr/>
          </a:p>
        </p:txBody>
      </p:sp>
      <p:pic>
        <p:nvPicPr>
          <p:cNvPr id="118" name="Google Shape;118;p15"/>
          <p:cNvPicPr preferRelativeResize="0"/>
          <p:nvPr/>
        </p:nvPicPr>
        <p:blipFill rotWithShape="1">
          <a:blip r:embed="rId3">
            <a:alphaModFix/>
          </a:blip>
          <a:srcRect b="7905" l="5833" r="4003" t="14285"/>
          <a:stretch/>
        </p:blipFill>
        <p:spPr>
          <a:xfrm>
            <a:off x="1295403" y="1042800"/>
            <a:ext cx="3860471" cy="562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416500" y="240350"/>
            <a:ext cx="96012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a:t>
            </a:r>
            <a:r>
              <a:rPr lang="es-ES"/>
              <a:t>RESUME - structure</a:t>
            </a:r>
            <a:endParaRPr/>
          </a:p>
        </p:txBody>
      </p:sp>
      <p:sp>
        <p:nvSpPr>
          <p:cNvPr id="124" name="Google Shape;124;p16"/>
          <p:cNvSpPr/>
          <p:nvPr/>
        </p:nvSpPr>
        <p:spPr>
          <a:xfrm>
            <a:off x="1485900" y="1804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PERSONAL INFORMATION</a:t>
            </a:r>
            <a:endParaRPr>
              <a:latin typeface="Libre Franklin"/>
              <a:ea typeface="Libre Franklin"/>
              <a:cs typeface="Libre Franklin"/>
              <a:sym typeface="Libre Franklin"/>
            </a:endParaRPr>
          </a:p>
        </p:txBody>
      </p:sp>
      <p:sp>
        <p:nvSpPr>
          <p:cNvPr id="125" name="Google Shape;125;p16"/>
          <p:cNvSpPr/>
          <p:nvPr/>
        </p:nvSpPr>
        <p:spPr>
          <a:xfrm>
            <a:off x="1485900" y="3248425"/>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CV SUMMARY/ OBJECTIVE</a:t>
            </a:r>
            <a:endParaRPr>
              <a:latin typeface="Libre Franklin"/>
              <a:ea typeface="Libre Franklin"/>
              <a:cs typeface="Libre Franklin"/>
              <a:sym typeface="Libre Franklin"/>
            </a:endParaRPr>
          </a:p>
        </p:txBody>
      </p:sp>
      <p:sp>
        <p:nvSpPr>
          <p:cNvPr id="126" name="Google Shape;126;p16"/>
          <p:cNvSpPr/>
          <p:nvPr/>
        </p:nvSpPr>
        <p:spPr>
          <a:xfrm>
            <a:off x="1485900" y="469205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WORK EXPERIENCE</a:t>
            </a:r>
            <a:endParaRPr>
              <a:latin typeface="Libre Franklin"/>
              <a:ea typeface="Libre Franklin"/>
              <a:cs typeface="Libre Franklin"/>
              <a:sym typeface="Libre Franklin"/>
            </a:endParaRPr>
          </a:p>
        </p:txBody>
      </p:sp>
      <p:sp>
        <p:nvSpPr>
          <p:cNvPr id="127" name="Google Shape;127;p16"/>
          <p:cNvSpPr/>
          <p:nvPr/>
        </p:nvSpPr>
        <p:spPr>
          <a:xfrm>
            <a:off x="6340250" y="1804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EDUCATION AND TRAINING</a:t>
            </a:r>
            <a:endParaRPr>
              <a:latin typeface="Libre Franklin"/>
              <a:ea typeface="Libre Franklin"/>
              <a:cs typeface="Libre Franklin"/>
              <a:sym typeface="Libre Franklin"/>
            </a:endParaRPr>
          </a:p>
        </p:txBody>
      </p:sp>
      <p:sp>
        <p:nvSpPr>
          <p:cNvPr id="128" name="Google Shape;128;p16"/>
          <p:cNvSpPr/>
          <p:nvPr/>
        </p:nvSpPr>
        <p:spPr>
          <a:xfrm>
            <a:off x="6340250" y="3248425"/>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LANGUAGE SKILLS</a:t>
            </a:r>
            <a:endParaRPr>
              <a:latin typeface="Libre Franklin"/>
              <a:ea typeface="Libre Franklin"/>
              <a:cs typeface="Libre Franklin"/>
              <a:sym typeface="Libre Franklin"/>
            </a:endParaRPr>
          </a:p>
        </p:txBody>
      </p:sp>
      <p:sp>
        <p:nvSpPr>
          <p:cNvPr id="129" name="Google Shape;129;p16"/>
          <p:cNvSpPr/>
          <p:nvPr/>
        </p:nvSpPr>
        <p:spPr>
          <a:xfrm>
            <a:off x="6340250" y="469205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HARD &amp; SOFT </a:t>
            </a:r>
            <a:r>
              <a:rPr lang="es-ES">
                <a:latin typeface="Libre Franklin"/>
                <a:ea typeface="Libre Franklin"/>
                <a:cs typeface="Libre Franklin"/>
                <a:sym typeface="Libre Franklin"/>
              </a:rPr>
              <a:t>SKILLS</a:t>
            </a:r>
            <a:endParaRPr>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a:t>
            </a:r>
            <a:r>
              <a:rPr lang="es-ES"/>
              <a:t>RESUME - structure</a:t>
            </a:r>
            <a:endParaRPr/>
          </a:p>
        </p:txBody>
      </p:sp>
      <p:sp>
        <p:nvSpPr>
          <p:cNvPr id="135" name="Google Shape;135;p17"/>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latin typeface="Libre Franklin"/>
                <a:ea typeface="Libre Franklin"/>
                <a:cs typeface="Libre Franklin"/>
                <a:sym typeface="Libre Franklin"/>
              </a:rPr>
              <a:t>PERSONAL INFORMATION</a:t>
            </a:r>
            <a:endParaRPr b="1" sz="1500">
              <a:latin typeface="Libre Franklin"/>
              <a:ea typeface="Libre Franklin"/>
              <a:cs typeface="Libre Franklin"/>
              <a:sym typeface="Libre Franklin"/>
            </a:endParaRPr>
          </a:p>
        </p:txBody>
      </p:sp>
      <p:sp>
        <p:nvSpPr>
          <p:cNvPr id="136" name="Google Shape;136;p17"/>
          <p:cNvSpPr/>
          <p:nvPr/>
        </p:nvSpPr>
        <p:spPr>
          <a:xfrm>
            <a:off x="2180425" y="2107975"/>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NAME, SURNAME</a:t>
            </a:r>
            <a:r>
              <a:rPr lang="es-ES"/>
              <a:t> </a:t>
            </a:r>
            <a:endParaRPr/>
          </a:p>
        </p:txBody>
      </p:sp>
      <p:sp>
        <p:nvSpPr>
          <p:cNvPr id="137" name="Google Shape;137;p17"/>
          <p:cNvSpPr/>
          <p:nvPr/>
        </p:nvSpPr>
        <p:spPr>
          <a:xfrm>
            <a:off x="2180425" y="318610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EMAIL</a:t>
            </a:r>
            <a:endParaRPr/>
          </a:p>
        </p:txBody>
      </p:sp>
      <p:sp>
        <p:nvSpPr>
          <p:cNvPr id="138" name="Google Shape;138;p17"/>
          <p:cNvSpPr/>
          <p:nvPr/>
        </p:nvSpPr>
        <p:spPr>
          <a:xfrm>
            <a:off x="2180425" y="424905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LOCATION </a:t>
            </a:r>
            <a:endParaRPr/>
          </a:p>
          <a:p>
            <a:pPr indent="0" lvl="0" marL="0" rtl="0" algn="ctr">
              <a:spcBef>
                <a:spcPts val="0"/>
              </a:spcBef>
              <a:spcAft>
                <a:spcPts val="0"/>
              </a:spcAft>
              <a:buNone/>
            </a:pPr>
            <a:r>
              <a:rPr lang="es-ES"/>
              <a:t>(NO COMPLETE ADDRESS)</a:t>
            </a:r>
            <a:endParaRPr/>
          </a:p>
          <a:p>
            <a:pPr indent="0" lvl="0" marL="0" rtl="0" algn="ctr">
              <a:spcBef>
                <a:spcPts val="0"/>
              </a:spcBef>
              <a:spcAft>
                <a:spcPts val="0"/>
              </a:spcAft>
              <a:buNone/>
            </a:pPr>
            <a:r>
              <a:rPr i="1" lang="es-ES"/>
              <a:t>Valencia, Spain</a:t>
            </a:r>
            <a:endParaRPr i="1"/>
          </a:p>
        </p:txBody>
      </p:sp>
      <p:sp>
        <p:nvSpPr>
          <p:cNvPr id="139" name="Google Shape;139;p17"/>
          <p:cNvSpPr/>
          <p:nvPr/>
        </p:nvSpPr>
        <p:spPr>
          <a:xfrm>
            <a:off x="1583550" y="1980025"/>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583550" y="301553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583550" y="4121113"/>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180425" y="5354625"/>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PHONE NUMBER</a:t>
            </a:r>
            <a:endParaRPr/>
          </a:p>
        </p:txBody>
      </p:sp>
      <p:sp>
        <p:nvSpPr>
          <p:cNvPr id="143" name="Google Shape;143;p17"/>
          <p:cNvSpPr/>
          <p:nvPr/>
        </p:nvSpPr>
        <p:spPr>
          <a:xfrm>
            <a:off x="1583550" y="522668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7"/>
          <p:cNvPicPr preferRelativeResize="0"/>
          <p:nvPr/>
        </p:nvPicPr>
        <p:blipFill>
          <a:blip r:embed="rId3">
            <a:alphaModFix/>
          </a:blip>
          <a:stretch>
            <a:fillRect/>
          </a:stretch>
        </p:blipFill>
        <p:spPr>
          <a:xfrm>
            <a:off x="1791743" y="2186431"/>
            <a:ext cx="558025" cy="558025"/>
          </a:xfrm>
          <a:prstGeom prst="rect">
            <a:avLst/>
          </a:prstGeom>
          <a:noFill/>
          <a:ln>
            <a:noFill/>
          </a:ln>
        </p:spPr>
      </p:pic>
      <p:pic>
        <p:nvPicPr>
          <p:cNvPr id="145" name="Google Shape;145;p17"/>
          <p:cNvPicPr preferRelativeResize="0"/>
          <p:nvPr/>
        </p:nvPicPr>
        <p:blipFill>
          <a:blip r:embed="rId4">
            <a:alphaModFix/>
          </a:blip>
          <a:stretch>
            <a:fillRect/>
          </a:stretch>
        </p:blipFill>
        <p:spPr>
          <a:xfrm>
            <a:off x="1789763" y="4321338"/>
            <a:ext cx="561975" cy="561975"/>
          </a:xfrm>
          <a:prstGeom prst="rect">
            <a:avLst/>
          </a:prstGeom>
          <a:noFill/>
          <a:ln>
            <a:noFill/>
          </a:ln>
        </p:spPr>
      </p:pic>
      <p:pic>
        <p:nvPicPr>
          <p:cNvPr id="146" name="Google Shape;146;p17"/>
          <p:cNvPicPr preferRelativeResize="0"/>
          <p:nvPr/>
        </p:nvPicPr>
        <p:blipFill>
          <a:blip r:embed="rId5">
            <a:alphaModFix/>
          </a:blip>
          <a:stretch>
            <a:fillRect/>
          </a:stretch>
        </p:blipFill>
        <p:spPr>
          <a:xfrm>
            <a:off x="1789775" y="5426914"/>
            <a:ext cx="561975" cy="561975"/>
          </a:xfrm>
          <a:prstGeom prst="rect">
            <a:avLst/>
          </a:prstGeom>
          <a:noFill/>
          <a:ln>
            <a:noFill/>
          </a:ln>
        </p:spPr>
      </p:pic>
      <p:pic>
        <p:nvPicPr>
          <p:cNvPr id="147" name="Google Shape;147;p17"/>
          <p:cNvPicPr preferRelativeResize="0"/>
          <p:nvPr/>
        </p:nvPicPr>
        <p:blipFill>
          <a:blip r:embed="rId6">
            <a:alphaModFix/>
          </a:blip>
          <a:stretch>
            <a:fillRect/>
          </a:stretch>
        </p:blipFill>
        <p:spPr>
          <a:xfrm>
            <a:off x="1814759" y="3275772"/>
            <a:ext cx="512000" cy="512000"/>
          </a:xfrm>
          <a:prstGeom prst="rect">
            <a:avLst/>
          </a:prstGeom>
          <a:noFill/>
          <a:ln>
            <a:noFill/>
          </a:ln>
        </p:spPr>
      </p:pic>
      <p:sp>
        <p:nvSpPr>
          <p:cNvPr id="148" name="Google Shape;148;p17"/>
          <p:cNvSpPr/>
          <p:nvPr/>
        </p:nvSpPr>
        <p:spPr>
          <a:xfrm>
            <a:off x="7429950" y="320420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WEB /SOCIAL MEDIA</a:t>
            </a:r>
            <a:endParaRPr/>
          </a:p>
          <a:p>
            <a:pPr indent="0" lvl="0" marL="0" rtl="0" algn="ctr">
              <a:spcBef>
                <a:spcPts val="0"/>
              </a:spcBef>
              <a:spcAft>
                <a:spcPts val="0"/>
              </a:spcAft>
              <a:buNone/>
            </a:pPr>
            <a:r>
              <a:rPr lang="es-ES"/>
              <a:t>*</a:t>
            </a:r>
            <a:r>
              <a:rPr i="1" lang="es-ES"/>
              <a:t>As long as they’re relevant.</a:t>
            </a:r>
            <a:endParaRPr i="1"/>
          </a:p>
        </p:txBody>
      </p:sp>
      <p:sp>
        <p:nvSpPr>
          <p:cNvPr id="149" name="Google Shape;149;p17"/>
          <p:cNvSpPr/>
          <p:nvPr/>
        </p:nvSpPr>
        <p:spPr>
          <a:xfrm>
            <a:off x="7527300" y="207295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JOB TITLE</a:t>
            </a:r>
            <a:endParaRPr/>
          </a:p>
        </p:txBody>
      </p:sp>
      <p:sp>
        <p:nvSpPr>
          <p:cNvPr id="150" name="Google Shape;150;p17"/>
          <p:cNvSpPr/>
          <p:nvPr/>
        </p:nvSpPr>
        <p:spPr>
          <a:xfrm>
            <a:off x="6661763" y="305813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6661763" y="194498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17"/>
          <p:cNvPicPr preferRelativeResize="0"/>
          <p:nvPr/>
        </p:nvPicPr>
        <p:blipFill>
          <a:blip r:embed="rId7">
            <a:alphaModFix/>
          </a:blip>
          <a:stretch>
            <a:fillRect/>
          </a:stretch>
        </p:blipFill>
        <p:spPr>
          <a:xfrm>
            <a:off x="6892963" y="3277251"/>
            <a:ext cx="512000" cy="524190"/>
          </a:xfrm>
          <a:prstGeom prst="rect">
            <a:avLst/>
          </a:prstGeom>
          <a:noFill/>
          <a:ln>
            <a:noFill/>
          </a:ln>
        </p:spPr>
      </p:pic>
      <p:pic>
        <p:nvPicPr>
          <p:cNvPr id="153" name="Google Shape;153;p17"/>
          <p:cNvPicPr preferRelativeResize="0"/>
          <p:nvPr/>
        </p:nvPicPr>
        <p:blipFill>
          <a:blip r:embed="rId8">
            <a:alphaModFix/>
          </a:blip>
          <a:stretch>
            <a:fillRect/>
          </a:stretch>
        </p:blipFill>
        <p:spPr>
          <a:xfrm>
            <a:off x="6867976" y="2145201"/>
            <a:ext cx="561975" cy="561975"/>
          </a:xfrm>
          <a:prstGeom prst="rect">
            <a:avLst/>
          </a:prstGeom>
          <a:noFill/>
          <a:ln cap="flat" cmpd="sng" w="28575">
            <a:solidFill>
              <a:srgbClr val="ABD7C9"/>
            </a:solidFill>
            <a:prstDash val="solid"/>
            <a:round/>
            <a:headEnd len="sm" w="sm" type="none"/>
            <a:tailEnd len="sm" w="sm" type="none"/>
          </a:ln>
        </p:spPr>
      </p:pic>
      <p:sp>
        <p:nvSpPr>
          <p:cNvPr id="154" name="Google Shape;154;p17"/>
          <p:cNvSpPr txBox="1"/>
          <p:nvPr/>
        </p:nvSpPr>
        <p:spPr>
          <a:xfrm>
            <a:off x="7075000" y="4306350"/>
            <a:ext cx="3692700" cy="12795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ES" sz="3000">
                <a:latin typeface="Libre Franklin"/>
                <a:ea typeface="Libre Franklin"/>
                <a:cs typeface="Libre Franklin"/>
                <a:sym typeface="Libre Franklin"/>
              </a:rPr>
              <a:t>NO PICTURE!!!!!</a:t>
            </a:r>
            <a:endParaRPr b="1" sz="30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92475" y="519325"/>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
        <p:nvSpPr>
          <p:cNvPr id="161" name="Google Shape;161;p18"/>
          <p:cNvSpPr/>
          <p:nvPr/>
        </p:nvSpPr>
        <p:spPr>
          <a:xfrm>
            <a:off x="8316200" y="781075"/>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latin typeface="Libre Franklin"/>
                <a:ea typeface="Libre Franklin"/>
                <a:cs typeface="Libre Franklin"/>
                <a:sym typeface="Libre Franklin"/>
              </a:rPr>
              <a:t>CV SUMMARY/ OBJECTIVE</a:t>
            </a:r>
            <a:endParaRPr b="1" sz="1500">
              <a:latin typeface="Libre Franklin"/>
              <a:ea typeface="Libre Franklin"/>
              <a:cs typeface="Libre Franklin"/>
              <a:sym typeface="Libre Franklin"/>
            </a:endParaRPr>
          </a:p>
        </p:txBody>
      </p:sp>
      <p:sp>
        <p:nvSpPr>
          <p:cNvPr id="162" name="Google Shape;162;p18"/>
          <p:cNvSpPr txBox="1"/>
          <p:nvPr/>
        </p:nvSpPr>
        <p:spPr>
          <a:xfrm>
            <a:off x="892475" y="2005225"/>
            <a:ext cx="6306000" cy="3986700"/>
          </a:xfrm>
          <a:prstGeom prst="rect">
            <a:avLst/>
          </a:prstGeom>
          <a:solidFill>
            <a:srgbClr val="E2F1EC"/>
          </a:solidFill>
          <a:ln cap="flat" cmpd="sng" w="9525">
            <a:solidFill>
              <a:srgbClr val="000000"/>
            </a:solidFill>
            <a:prstDash val="dot"/>
            <a:round/>
            <a:headEnd len="sm" w="sm" type="none"/>
            <a:tailEnd len="sm" w="sm" type="none"/>
          </a:ln>
        </p:spPr>
        <p:txBody>
          <a:bodyPr anchorCtr="0" anchor="ctr" bIns="91425" lIns="91425" spcFirstLastPara="1" rIns="91425" wrap="square" tIns="91425">
            <a:spAutoFit/>
          </a:bodyPr>
          <a:lstStyle/>
          <a:p>
            <a:pPr indent="0" lvl="0" marL="0" rtl="0" algn="just">
              <a:spcBef>
                <a:spcPts val="0"/>
              </a:spcBef>
              <a:spcAft>
                <a:spcPts val="0"/>
              </a:spcAft>
              <a:buNone/>
            </a:pPr>
            <a:r>
              <a:rPr lang="es-ES" sz="1900">
                <a:solidFill>
                  <a:srgbClr val="313B47"/>
                </a:solidFill>
                <a:latin typeface="Libre Franklin"/>
                <a:ea typeface="Libre Franklin"/>
                <a:cs typeface="Libre Franklin"/>
                <a:sym typeface="Libre Franklin"/>
              </a:rPr>
              <a:t>Your </a:t>
            </a:r>
            <a:r>
              <a:rPr b="1" lang="es-ES" sz="1900">
                <a:solidFill>
                  <a:srgbClr val="313B47"/>
                </a:solidFill>
                <a:latin typeface="Libre Franklin"/>
                <a:ea typeface="Libre Franklin"/>
                <a:cs typeface="Libre Franklin"/>
                <a:sym typeface="Libre Franklin"/>
              </a:rPr>
              <a:t>CV summary or objective</a:t>
            </a:r>
            <a:r>
              <a:rPr lang="es-ES" sz="1900">
                <a:solidFill>
                  <a:srgbClr val="313B47"/>
                </a:solidFill>
                <a:latin typeface="Libre Franklin"/>
                <a:ea typeface="Libre Franklin"/>
                <a:cs typeface="Libre Franklin"/>
                <a:sym typeface="Libre Franklin"/>
              </a:rPr>
              <a:t> is your attempt at an important first impression. Make sure the language you use is clear, and the HR manager doesn’t have to read it a few times to understand it - </a:t>
            </a:r>
            <a:r>
              <a:rPr i="1" lang="es-ES" sz="1900">
                <a:solidFill>
                  <a:srgbClr val="313B47"/>
                </a:solidFill>
                <a:latin typeface="Libre Franklin"/>
                <a:ea typeface="Libre Franklin"/>
                <a:cs typeface="Libre Franklin"/>
                <a:sym typeface="Libre Franklin"/>
              </a:rPr>
              <a:t>because they won’t.</a:t>
            </a:r>
            <a:endParaRPr i="1" sz="1900">
              <a:solidFill>
                <a:srgbClr val="313B47"/>
              </a:solidFill>
              <a:latin typeface="Libre Franklin"/>
              <a:ea typeface="Libre Franklin"/>
              <a:cs typeface="Libre Franklin"/>
              <a:sym typeface="Libre Franklin"/>
            </a:endParaRPr>
          </a:p>
          <a:p>
            <a:pPr indent="0" lvl="0" marL="0" rtl="0" algn="just">
              <a:spcBef>
                <a:spcPts val="0"/>
              </a:spcBef>
              <a:spcAft>
                <a:spcPts val="0"/>
              </a:spcAft>
              <a:buNone/>
            </a:pPr>
            <a:r>
              <a:t/>
            </a:r>
            <a:endParaRPr sz="1900">
              <a:solidFill>
                <a:srgbClr val="313B47"/>
              </a:solidFill>
              <a:latin typeface="Libre Franklin"/>
              <a:ea typeface="Libre Franklin"/>
              <a:cs typeface="Libre Franklin"/>
              <a:sym typeface="Libre Franklin"/>
            </a:endParaRPr>
          </a:p>
          <a:p>
            <a:pPr indent="0" lvl="0" marL="0" rtl="0" algn="just">
              <a:spcBef>
                <a:spcPts val="0"/>
              </a:spcBef>
              <a:spcAft>
                <a:spcPts val="0"/>
              </a:spcAft>
              <a:buNone/>
            </a:pPr>
            <a:r>
              <a:rPr lang="es-ES" sz="1900">
                <a:solidFill>
                  <a:srgbClr val="313B47"/>
                </a:solidFill>
                <a:latin typeface="Libre Franklin"/>
                <a:ea typeface="Libre Franklin"/>
                <a:cs typeface="Libre Franklin"/>
                <a:sym typeface="Libre Franklin"/>
              </a:rPr>
              <a:t>Even if you don’t have any work experience or education, you can still use a resume objective to stand out from the rest of the applicants.</a:t>
            </a:r>
            <a:endParaRPr sz="1900">
              <a:solidFill>
                <a:srgbClr val="313B47"/>
              </a:solidFill>
              <a:latin typeface="Libre Franklin"/>
              <a:ea typeface="Libre Franklin"/>
              <a:cs typeface="Libre Franklin"/>
              <a:sym typeface="Libre Franklin"/>
            </a:endParaRPr>
          </a:p>
          <a:p>
            <a:pPr indent="0" lvl="0" marL="0" rtl="0" algn="just">
              <a:spcBef>
                <a:spcPts val="0"/>
              </a:spcBef>
              <a:spcAft>
                <a:spcPts val="0"/>
              </a:spcAft>
              <a:buNone/>
            </a:pPr>
            <a:r>
              <a:t/>
            </a:r>
            <a:endParaRPr sz="1900">
              <a:solidFill>
                <a:srgbClr val="313B47"/>
              </a:solidFill>
              <a:latin typeface="Libre Franklin"/>
              <a:ea typeface="Libre Franklin"/>
              <a:cs typeface="Libre Franklin"/>
              <a:sym typeface="Libre Franklin"/>
            </a:endParaRPr>
          </a:p>
          <a:p>
            <a:pPr indent="0" lvl="0" marL="0" rtl="0" algn="just">
              <a:spcBef>
                <a:spcPts val="0"/>
              </a:spcBef>
              <a:spcAft>
                <a:spcPts val="0"/>
              </a:spcAft>
              <a:buNone/>
            </a:pPr>
            <a:r>
              <a:rPr lang="es-ES" sz="1900">
                <a:solidFill>
                  <a:srgbClr val="313B47"/>
                </a:solidFill>
                <a:latin typeface="Libre Franklin"/>
                <a:ea typeface="Libre Franklin"/>
                <a:cs typeface="Libre Franklin"/>
                <a:sym typeface="Libre Franklin"/>
              </a:rPr>
              <a:t>In this case, you’d want to focus on your best personal traits and skills (instead of work experience / achievements / education).</a:t>
            </a:r>
            <a:endParaRPr sz="1900">
              <a:solidFill>
                <a:srgbClr val="313B47"/>
              </a:solidFill>
              <a:latin typeface="Libre Franklin"/>
              <a:ea typeface="Libre Franklin"/>
              <a:cs typeface="Libre Franklin"/>
              <a:sym typeface="Libre Franklin"/>
            </a:endParaRPr>
          </a:p>
        </p:txBody>
      </p:sp>
      <p:sp>
        <p:nvSpPr>
          <p:cNvPr id="163" name="Google Shape;163;p18"/>
          <p:cNvSpPr txBox="1"/>
          <p:nvPr/>
        </p:nvSpPr>
        <p:spPr>
          <a:xfrm>
            <a:off x="7490300" y="2993150"/>
            <a:ext cx="4321800" cy="2016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rtl="0" algn="just">
              <a:spcBef>
                <a:spcPts val="0"/>
              </a:spcBef>
              <a:spcAft>
                <a:spcPts val="0"/>
              </a:spcAft>
              <a:buNone/>
            </a:pPr>
            <a:r>
              <a:rPr i="1" lang="es-ES" sz="1700">
                <a:latin typeface="Libre Franklin"/>
                <a:ea typeface="Libre Franklin"/>
                <a:cs typeface="Libre Franklin"/>
                <a:sym typeface="Libre Franklin"/>
              </a:rPr>
              <a:t>“Information Technology student seeking a part-time role as a Technical Support Specialist at XYZ Inc. Experienced in using help desk &amp; CRM systems. Skilled in written communication with an intermediate knowledge in the IT-sphere.”</a:t>
            </a:r>
            <a:endParaRPr i="1" sz="1700">
              <a:latin typeface="Libre Franklin"/>
              <a:ea typeface="Libre Franklin"/>
              <a:cs typeface="Libre Franklin"/>
              <a:sym typeface="Libre Franklin"/>
            </a:endParaRPr>
          </a:p>
        </p:txBody>
      </p:sp>
      <p:sp>
        <p:nvSpPr>
          <p:cNvPr id="164" name="Google Shape;164;p18"/>
          <p:cNvSpPr txBox="1"/>
          <p:nvPr/>
        </p:nvSpPr>
        <p:spPr>
          <a:xfrm>
            <a:off x="980250" y="6349175"/>
            <a:ext cx="6555000" cy="288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ES" u="sng">
                <a:solidFill>
                  <a:schemeClr val="hlink"/>
                </a:solidFill>
                <a:latin typeface="Libre Franklin"/>
                <a:ea typeface="Libre Franklin"/>
                <a:cs typeface="Libre Franklin"/>
                <a:sym typeface="Libre Franklin"/>
                <a:hlinkClick r:id="rId3"/>
              </a:rPr>
              <a:t>https://novoresume.com/career-blog/resume-objective-examples</a:t>
            </a:r>
            <a:r>
              <a:rPr lang="es-ES">
                <a:latin typeface="Libre Franklin"/>
                <a:ea typeface="Libre Franklin"/>
                <a:cs typeface="Libre Franklin"/>
                <a:sym typeface="Libre Franklin"/>
              </a:rPr>
              <a:t> </a:t>
            </a: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latin typeface="Libre Franklin"/>
                <a:ea typeface="Libre Franklin"/>
                <a:cs typeface="Libre Franklin"/>
                <a:sym typeface="Libre Franklin"/>
              </a:rPr>
              <a:t>WORK EXPERIENCE</a:t>
            </a:r>
            <a:endParaRPr b="1" sz="1500">
              <a:latin typeface="Libre Franklin"/>
              <a:ea typeface="Libre Franklin"/>
              <a:cs typeface="Libre Franklin"/>
              <a:sym typeface="Libre Franklin"/>
            </a:endParaRPr>
          </a:p>
        </p:txBody>
      </p:sp>
      <p:sp>
        <p:nvSpPr>
          <p:cNvPr id="170" name="Google Shape;170;p19"/>
          <p:cNvSpPr/>
          <p:nvPr/>
        </p:nvSpPr>
        <p:spPr>
          <a:xfrm>
            <a:off x="1716613" y="1998325"/>
            <a:ext cx="4044300" cy="70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solidFill>
                  <a:schemeClr val="lt1"/>
                </a:solidFill>
                <a:latin typeface="Libre Franklin"/>
                <a:ea typeface="Libre Franklin"/>
                <a:cs typeface="Libre Franklin"/>
                <a:sym typeface="Libre Franklin"/>
              </a:rPr>
              <a:t>JOB</a:t>
            </a:r>
            <a:r>
              <a:rPr lang="es-ES"/>
              <a:t> </a:t>
            </a:r>
            <a:endParaRPr/>
          </a:p>
        </p:txBody>
      </p:sp>
      <p:sp>
        <p:nvSpPr>
          <p:cNvPr id="171" name="Google Shape;171;p19"/>
          <p:cNvSpPr/>
          <p:nvPr/>
        </p:nvSpPr>
        <p:spPr>
          <a:xfrm>
            <a:off x="6431088" y="1998325"/>
            <a:ext cx="4044300" cy="70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solidFill>
                  <a:schemeClr val="lt1"/>
                </a:solidFill>
                <a:latin typeface="Libre Franklin"/>
                <a:ea typeface="Libre Franklin"/>
                <a:cs typeface="Libre Franklin"/>
                <a:sym typeface="Libre Franklin"/>
              </a:rPr>
              <a:t>INTERNSHIP</a:t>
            </a:r>
            <a:endParaRPr b="1" sz="1500">
              <a:solidFill>
                <a:schemeClr val="lt1"/>
              </a:solidFill>
              <a:latin typeface="Libre Franklin"/>
              <a:ea typeface="Libre Franklin"/>
              <a:cs typeface="Libre Franklin"/>
              <a:sym typeface="Libre Franklin"/>
            </a:endParaRPr>
          </a:p>
        </p:txBody>
      </p:sp>
      <p:sp>
        <p:nvSpPr>
          <p:cNvPr id="172" name="Google Shape;172;p19"/>
          <p:cNvSpPr/>
          <p:nvPr/>
        </p:nvSpPr>
        <p:spPr>
          <a:xfrm>
            <a:off x="4073838" y="3335400"/>
            <a:ext cx="4044300" cy="501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 COMPANY</a:t>
            </a:r>
            <a:endParaRPr/>
          </a:p>
        </p:txBody>
      </p:sp>
      <p:sp>
        <p:nvSpPr>
          <p:cNvPr id="173" name="Google Shape;173;p19"/>
          <p:cNvSpPr/>
          <p:nvPr/>
        </p:nvSpPr>
        <p:spPr>
          <a:xfrm>
            <a:off x="4073850" y="4168050"/>
            <a:ext cx="4044300" cy="501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 DURATION</a:t>
            </a:r>
            <a:endParaRPr/>
          </a:p>
        </p:txBody>
      </p:sp>
      <p:sp>
        <p:nvSpPr>
          <p:cNvPr id="174" name="Google Shape;174;p19"/>
          <p:cNvSpPr/>
          <p:nvPr/>
        </p:nvSpPr>
        <p:spPr>
          <a:xfrm>
            <a:off x="4073850" y="5000700"/>
            <a:ext cx="4044300" cy="501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 JOB POSITION</a:t>
            </a:r>
            <a:endParaRPr/>
          </a:p>
        </p:txBody>
      </p:sp>
      <p:sp>
        <p:nvSpPr>
          <p:cNvPr id="175" name="Google Shape;175;p19"/>
          <p:cNvSpPr/>
          <p:nvPr/>
        </p:nvSpPr>
        <p:spPr>
          <a:xfrm>
            <a:off x="4073850" y="583335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 </a:t>
            </a:r>
            <a:r>
              <a:rPr lang="es-ES"/>
              <a:t>RESPONSIBILITIES</a:t>
            </a:r>
            <a:r>
              <a:rPr lang="es-ES"/>
              <a:t> OR TASKS YOU DEVELOP</a:t>
            </a:r>
            <a:endParaRPr/>
          </a:p>
        </p:txBody>
      </p:sp>
      <p:sp>
        <p:nvSpPr>
          <p:cNvPr id="176" name="Google Shape;176;p19"/>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p:nvPr/>
        </p:nvSpPr>
        <p:spPr>
          <a:xfrm>
            <a:off x="8452575" y="2046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latin typeface="Libre Franklin"/>
                <a:ea typeface="Libre Franklin"/>
                <a:cs typeface="Libre Franklin"/>
                <a:sym typeface="Libre Franklin"/>
              </a:rPr>
              <a:t>EDUCATION AND TRAINING</a:t>
            </a:r>
            <a:endParaRPr b="1" sz="1500">
              <a:latin typeface="Libre Franklin"/>
              <a:ea typeface="Libre Franklin"/>
              <a:cs typeface="Libre Franklin"/>
              <a:sym typeface="Libre Franklin"/>
            </a:endParaRPr>
          </a:p>
        </p:txBody>
      </p:sp>
      <p:sp>
        <p:nvSpPr>
          <p:cNvPr id="182" name="Google Shape;182;p20"/>
          <p:cNvSpPr/>
          <p:nvPr/>
        </p:nvSpPr>
        <p:spPr>
          <a:xfrm>
            <a:off x="1266700" y="1151650"/>
            <a:ext cx="2844000" cy="1156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 General Certificate of Secondary Education</a:t>
            </a:r>
            <a:endParaRPr>
              <a:latin typeface="Libre Franklin"/>
              <a:ea typeface="Libre Franklin"/>
              <a:cs typeface="Libre Franklin"/>
              <a:sym typeface="Libre Franklin"/>
            </a:endParaRPr>
          </a:p>
          <a:p>
            <a:pPr indent="0" lvl="0" marL="0" rtl="0" algn="ctr">
              <a:spcBef>
                <a:spcPts val="0"/>
              </a:spcBef>
              <a:spcAft>
                <a:spcPts val="0"/>
              </a:spcAft>
              <a:buNone/>
            </a:pPr>
            <a:r>
              <a:rPr lang="es-ES">
                <a:latin typeface="Libre Franklin"/>
                <a:ea typeface="Libre Franklin"/>
                <a:cs typeface="Libre Franklin"/>
                <a:sym typeface="Libre Franklin"/>
              </a:rPr>
              <a:t>(GCSE) -</a:t>
            </a:r>
            <a:endParaRPr>
              <a:latin typeface="Libre Franklin"/>
              <a:ea typeface="Libre Franklin"/>
              <a:cs typeface="Libre Franklin"/>
              <a:sym typeface="Libre Franklin"/>
            </a:endParaRPr>
          </a:p>
          <a:p>
            <a:pPr indent="0" lvl="0" marL="0" rtl="0" algn="ctr">
              <a:spcBef>
                <a:spcPts val="0"/>
              </a:spcBef>
              <a:spcAft>
                <a:spcPts val="0"/>
              </a:spcAft>
              <a:buNone/>
            </a:pPr>
            <a:r>
              <a:rPr i="1" lang="es-ES">
                <a:latin typeface="Libre Franklin"/>
                <a:ea typeface="Libre Franklin"/>
                <a:cs typeface="Libre Franklin"/>
                <a:sym typeface="Libre Franklin"/>
              </a:rPr>
              <a:t>Educación Secundaria Obligatoria (ESO)</a:t>
            </a:r>
            <a:endParaRPr i="1">
              <a:latin typeface="Libre Franklin"/>
              <a:ea typeface="Libre Franklin"/>
              <a:cs typeface="Libre Franklin"/>
              <a:sym typeface="Libre Franklin"/>
            </a:endParaRPr>
          </a:p>
        </p:txBody>
      </p:sp>
      <p:sp>
        <p:nvSpPr>
          <p:cNvPr id="183" name="Google Shape;183;p20"/>
          <p:cNvSpPr/>
          <p:nvPr/>
        </p:nvSpPr>
        <p:spPr>
          <a:xfrm>
            <a:off x="1266700" y="2627500"/>
            <a:ext cx="2844000" cy="877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 General Certificate of Education</a:t>
            </a:r>
            <a:endParaRPr>
              <a:latin typeface="Libre Franklin"/>
              <a:ea typeface="Libre Franklin"/>
              <a:cs typeface="Libre Franklin"/>
              <a:sym typeface="Libre Franklin"/>
            </a:endParaRPr>
          </a:p>
          <a:p>
            <a:pPr indent="0" lvl="0" marL="0" rtl="0" algn="ctr">
              <a:spcBef>
                <a:spcPts val="0"/>
              </a:spcBef>
              <a:spcAft>
                <a:spcPts val="0"/>
              </a:spcAft>
              <a:buNone/>
            </a:pPr>
            <a:r>
              <a:rPr lang="es-ES">
                <a:latin typeface="Libre Franklin"/>
                <a:ea typeface="Libre Franklin"/>
                <a:cs typeface="Libre Franklin"/>
                <a:sym typeface="Libre Franklin"/>
              </a:rPr>
              <a:t>(GCE) - </a:t>
            </a:r>
            <a:endParaRPr>
              <a:latin typeface="Libre Franklin"/>
              <a:ea typeface="Libre Franklin"/>
              <a:cs typeface="Libre Franklin"/>
              <a:sym typeface="Libre Franklin"/>
            </a:endParaRPr>
          </a:p>
          <a:p>
            <a:pPr indent="0" lvl="0" marL="0" rtl="0" algn="ctr">
              <a:spcBef>
                <a:spcPts val="0"/>
              </a:spcBef>
              <a:spcAft>
                <a:spcPts val="0"/>
              </a:spcAft>
              <a:buNone/>
            </a:pPr>
            <a:r>
              <a:rPr i="1" lang="es-ES">
                <a:latin typeface="Libre Franklin"/>
                <a:ea typeface="Libre Franklin"/>
                <a:cs typeface="Libre Franklin"/>
                <a:sym typeface="Libre Franklin"/>
              </a:rPr>
              <a:t>Bachillerato</a:t>
            </a:r>
            <a:endParaRPr i="1">
              <a:latin typeface="Libre Franklin"/>
              <a:ea typeface="Libre Franklin"/>
              <a:cs typeface="Libre Franklin"/>
              <a:sym typeface="Libre Franklin"/>
            </a:endParaRPr>
          </a:p>
        </p:txBody>
      </p:sp>
      <p:sp>
        <p:nvSpPr>
          <p:cNvPr id="184" name="Google Shape;184;p20"/>
          <p:cNvSpPr/>
          <p:nvPr/>
        </p:nvSpPr>
        <p:spPr>
          <a:xfrm>
            <a:off x="1296550" y="3785050"/>
            <a:ext cx="2784300" cy="1134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Vocational Education and Training </a:t>
            </a:r>
            <a:endParaRPr>
              <a:latin typeface="Libre Franklin"/>
              <a:ea typeface="Libre Franklin"/>
              <a:cs typeface="Libre Franklin"/>
              <a:sym typeface="Libre Franklin"/>
            </a:endParaRPr>
          </a:p>
          <a:p>
            <a:pPr indent="0" lvl="0" marL="0" rtl="0" algn="ctr">
              <a:spcBef>
                <a:spcPts val="0"/>
              </a:spcBef>
              <a:spcAft>
                <a:spcPts val="0"/>
              </a:spcAft>
              <a:buNone/>
            </a:pPr>
            <a:r>
              <a:rPr lang="es-ES">
                <a:latin typeface="Libre Franklin"/>
                <a:ea typeface="Libre Franklin"/>
                <a:cs typeface="Libre Franklin"/>
                <a:sym typeface="Libre Franklin"/>
              </a:rPr>
              <a:t>(VET) - </a:t>
            </a:r>
            <a:endParaRPr>
              <a:latin typeface="Libre Franklin"/>
              <a:ea typeface="Libre Franklin"/>
              <a:cs typeface="Libre Franklin"/>
              <a:sym typeface="Libre Franklin"/>
            </a:endParaRPr>
          </a:p>
          <a:p>
            <a:pPr indent="0" lvl="0" marL="0" rtl="0" algn="ctr">
              <a:spcBef>
                <a:spcPts val="0"/>
              </a:spcBef>
              <a:spcAft>
                <a:spcPts val="0"/>
              </a:spcAft>
              <a:buNone/>
            </a:pPr>
            <a:r>
              <a:rPr i="1" lang="es-ES">
                <a:latin typeface="Libre Franklin"/>
                <a:ea typeface="Libre Franklin"/>
                <a:cs typeface="Libre Franklin"/>
                <a:sym typeface="Libre Franklin"/>
              </a:rPr>
              <a:t>Ciclo Formativo  de Grado Medio (CFGM)</a:t>
            </a:r>
            <a:endParaRPr i="1">
              <a:latin typeface="Libre Franklin"/>
              <a:ea typeface="Libre Franklin"/>
              <a:cs typeface="Libre Franklin"/>
              <a:sym typeface="Libre Franklin"/>
            </a:endParaRPr>
          </a:p>
        </p:txBody>
      </p:sp>
      <p:sp>
        <p:nvSpPr>
          <p:cNvPr id="185" name="Google Shape;185;p20"/>
          <p:cNvSpPr txBox="1"/>
          <p:nvPr>
            <p:ph type="title"/>
          </p:nvPr>
        </p:nvSpPr>
        <p:spPr>
          <a:xfrm>
            <a:off x="862625" y="59125"/>
            <a:ext cx="6743700" cy="10146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
        <p:nvSpPr>
          <p:cNvPr id="186" name="Google Shape;186;p20"/>
          <p:cNvSpPr txBox="1"/>
          <p:nvPr/>
        </p:nvSpPr>
        <p:spPr>
          <a:xfrm>
            <a:off x="8498775" y="1737975"/>
            <a:ext cx="3449700" cy="3928500"/>
          </a:xfrm>
          <a:prstGeom prst="rect">
            <a:avLst/>
          </a:prstGeom>
          <a:solidFill>
            <a:srgbClr val="E2F1EC"/>
          </a:solid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381000" lvl="0" marL="457200" rtl="0" algn="l">
              <a:lnSpc>
                <a:spcPct val="150000"/>
              </a:lnSpc>
              <a:spcBef>
                <a:spcPts val="0"/>
              </a:spcBef>
              <a:spcAft>
                <a:spcPts val="0"/>
              </a:spcAft>
              <a:buSzPts val="2400"/>
              <a:buFont typeface="Libre Franklin"/>
              <a:buChar char="●"/>
            </a:pPr>
            <a:r>
              <a:rPr lang="es-ES" sz="2400">
                <a:latin typeface="Libre Franklin"/>
                <a:ea typeface="Libre Franklin"/>
                <a:cs typeface="Libre Franklin"/>
                <a:sym typeface="Libre Franklin"/>
              </a:rPr>
              <a:t>Name of the degree</a:t>
            </a:r>
            <a:endParaRPr sz="2400">
              <a:latin typeface="Libre Franklin"/>
              <a:ea typeface="Libre Franklin"/>
              <a:cs typeface="Libre Franklin"/>
              <a:sym typeface="Libre Franklin"/>
            </a:endParaRPr>
          </a:p>
          <a:p>
            <a:pPr indent="-381000" lvl="0" marL="457200" rtl="0" algn="l">
              <a:lnSpc>
                <a:spcPct val="150000"/>
              </a:lnSpc>
              <a:spcBef>
                <a:spcPts val="0"/>
              </a:spcBef>
              <a:spcAft>
                <a:spcPts val="0"/>
              </a:spcAft>
              <a:buSzPts val="2400"/>
              <a:buFont typeface="Libre Franklin"/>
              <a:buChar char="●"/>
            </a:pPr>
            <a:r>
              <a:rPr lang="es-ES" sz="2400">
                <a:latin typeface="Libre Franklin"/>
                <a:ea typeface="Libre Franklin"/>
                <a:cs typeface="Libre Franklin"/>
                <a:sym typeface="Libre Franklin"/>
              </a:rPr>
              <a:t>Name of the institution</a:t>
            </a:r>
            <a:endParaRPr sz="2400">
              <a:latin typeface="Libre Franklin"/>
              <a:ea typeface="Libre Franklin"/>
              <a:cs typeface="Libre Franklin"/>
              <a:sym typeface="Libre Franklin"/>
            </a:endParaRPr>
          </a:p>
          <a:p>
            <a:pPr indent="-381000" lvl="0" marL="457200" rtl="0" algn="l">
              <a:lnSpc>
                <a:spcPct val="150000"/>
              </a:lnSpc>
              <a:spcBef>
                <a:spcPts val="0"/>
              </a:spcBef>
              <a:spcAft>
                <a:spcPts val="0"/>
              </a:spcAft>
              <a:buSzPts val="2400"/>
              <a:buFont typeface="Libre Franklin"/>
              <a:buChar char="●"/>
            </a:pPr>
            <a:r>
              <a:rPr lang="es-ES" sz="2400">
                <a:latin typeface="Libre Franklin"/>
                <a:ea typeface="Libre Franklin"/>
                <a:cs typeface="Libre Franklin"/>
                <a:sym typeface="Libre Franklin"/>
              </a:rPr>
              <a:t>Years attended</a:t>
            </a:r>
            <a:endParaRPr sz="2400">
              <a:latin typeface="Libre Franklin"/>
              <a:ea typeface="Libre Franklin"/>
              <a:cs typeface="Libre Franklin"/>
              <a:sym typeface="Libre Franklin"/>
            </a:endParaRPr>
          </a:p>
          <a:p>
            <a:pPr indent="-381000" lvl="0" marL="457200" rtl="0" algn="l">
              <a:lnSpc>
                <a:spcPct val="150000"/>
              </a:lnSpc>
              <a:spcBef>
                <a:spcPts val="0"/>
              </a:spcBef>
              <a:spcAft>
                <a:spcPts val="0"/>
              </a:spcAft>
              <a:buSzPts val="2400"/>
              <a:buFont typeface="Libre Franklin"/>
              <a:buChar char="●"/>
            </a:pPr>
            <a:r>
              <a:rPr lang="es-ES" sz="2400">
                <a:latin typeface="Libre Franklin"/>
                <a:ea typeface="Libre Franklin"/>
                <a:cs typeface="Libre Franklin"/>
                <a:sym typeface="Libre Franklin"/>
              </a:rPr>
              <a:t>Location of the institution</a:t>
            </a:r>
            <a:endParaRPr sz="2400">
              <a:latin typeface="Libre Franklin"/>
              <a:ea typeface="Libre Franklin"/>
              <a:cs typeface="Libre Franklin"/>
              <a:sym typeface="Libre Franklin"/>
            </a:endParaRPr>
          </a:p>
        </p:txBody>
      </p:sp>
      <p:sp>
        <p:nvSpPr>
          <p:cNvPr id="187" name="Google Shape;187;p20"/>
          <p:cNvSpPr/>
          <p:nvPr/>
        </p:nvSpPr>
        <p:spPr>
          <a:xfrm>
            <a:off x="1296550" y="5238100"/>
            <a:ext cx="2784300" cy="1134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Libre Franklin"/>
                <a:ea typeface="Libre Franklin"/>
                <a:cs typeface="Libre Franklin"/>
                <a:sym typeface="Libre Franklin"/>
              </a:rPr>
              <a:t>Certificate of Higher Education (HNC)</a:t>
            </a:r>
            <a:r>
              <a:rPr lang="es-ES">
                <a:latin typeface="Libre Franklin"/>
                <a:ea typeface="Libre Franklin"/>
                <a:cs typeface="Libre Franklin"/>
                <a:sym typeface="Libre Franklin"/>
              </a:rPr>
              <a:t> - </a:t>
            </a:r>
            <a:endParaRPr>
              <a:latin typeface="Libre Franklin"/>
              <a:ea typeface="Libre Franklin"/>
              <a:cs typeface="Libre Franklin"/>
              <a:sym typeface="Libre Franklin"/>
            </a:endParaRPr>
          </a:p>
          <a:p>
            <a:pPr indent="0" lvl="0" marL="0" rtl="0" algn="ctr">
              <a:spcBef>
                <a:spcPts val="0"/>
              </a:spcBef>
              <a:spcAft>
                <a:spcPts val="0"/>
              </a:spcAft>
              <a:buNone/>
            </a:pPr>
            <a:r>
              <a:rPr i="1" lang="es-ES">
                <a:latin typeface="Libre Franklin"/>
                <a:ea typeface="Libre Franklin"/>
                <a:cs typeface="Libre Franklin"/>
                <a:sym typeface="Libre Franklin"/>
              </a:rPr>
              <a:t>Ciclo Formativo  de Grado Superior (CFGS)</a:t>
            </a:r>
            <a:endParaRPr i="1">
              <a:latin typeface="Libre Franklin"/>
              <a:ea typeface="Libre Franklin"/>
              <a:cs typeface="Libre Franklin"/>
              <a:sym typeface="Libre Franklin"/>
            </a:endParaRPr>
          </a:p>
        </p:txBody>
      </p:sp>
      <p:sp>
        <p:nvSpPr>
          <p:cNvPr id="188" name="Google Shape;188;p20"/>
          <p:cNvSpPr txBox="1"/>
          <p:nvPr/>
        </p:nvSpPr>
        <p:spPr>
          <a:xfrm>
            <a:off x="4615363" y="2731275"/>
            <a:ext cx="3348900" cy="19419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ES">
                <a:latin typeface="Libre Franklin"/>
                <a:ea typeface="Libre Franklin"/>
                <a:cs typeface="Libre Franklin"/>
                <a:sym typeface="Libre Franklin"/>
              </a:rPr>
              <a:t>Example</a:t>
            </a:r>
            <a:r>
              <a:rPr i="1" lang="es-ES">
                <a:latin typeface="Libre Franklin"/>
                <a:ea typeface="Libre Franklin"/>
                <a:cs typeface="Libre Franklin"/>
                <a:sym typeface="Libre Franklin"/>
              </a:rPr>
              <a:t>:</a:t>
            </a:r>
            <a:endParaRPr i="1">
              <a:latin typeface="Libre Franklin"/>
              <a:ea typeface="Libre Franklin"/>
              <a:cs typeface="Libre Franklin"/>
              <a:sym typeface="Libre Franklin"/>
            </a:endParaRPr>
          </a:p>
          <a:p>
            <a:pPr indent="0" lvl="0" marL="0" rtl="0" algn="just">
              <a:spcBef>
                <a:spcPts val="0"/>
              </a:spcBef>
              <a:spcAft>
                <a:spcPts val="0"/>
              </a:spcAft>
              <a:buNone/>
            </a:pPr>
            <a:r>
              <a:rPr i="1" lang="es-ES">
                <a:latin typeface="Libre Franklin"/>
                <a:ea typeface="Libre Franklin"/>
                <a:cs typeface="Libre Franklin"/>
                <a:sym typeface="Libre Franklin"/>
              </a:rPr>
              <a:t>“</a:t>
            </a:r>
            <a:r>
              <a:rPr i="1" lang="es-ES">
                <a:solidFill>
                  <a:schemeClr val="dk1"/>
                </a:solidFill>
                <a:latin typeface="Libre Franklin"/>
                <a:ea typeface="Libre Franklin"/>
                <a:cs typeface="Libre Franklin"/>
                <a:sym typeface="Libre Franklin"/>
              </a:rPr>
              <a:t>Certificate of Higher Education (HNC)</a:t>
            </a:r>
            <a:r>
              <a:rPr i="1" lang="es-ES">
                <a:latin typeface="Libre Franklin"/>
                <a:ea typeface="Libre Franklin"/>
                <a:cs typeface="Libre Franklin"/>
                <a:sym typeface="Libre Franklin"/>
              </a:rPr>
              <a:t> in 3D Animations, Games and Interactive Environments.</a:t>
            </a:r>
            <a:endParaRPr i="1">
              <a:latin typeface="Libre Franklin"/>
              <a:ea typeface="Libre Franklin"/>
              <a:cs typeface="Libre Franklin"/>
              <a:sym typeface="Libre Franklin"/>
            </a:endParaRPr>
          </a:p>
          <a:p>
            <a:pPr indent="0" lvl="0" marL="0" rtl="0" algn="just">
              <a:spcBef>
                <a:spcPts val="0"/>
              </a:spcBef>
              <a:spcAft>
                <a:spcPts val="0"/>
              </a:spcAft>
              <a:buNone/>
            </a:pPr>
            <a:r>
              <a:rPr i="1" lang="es-ES">
                <a:latin typeface="Libre Franklin"/>
                <a:ea typeface="Libre Franklin"/>
                <a:cs typeface="Libre Franklin"/>
                <a:sym typeface="Libre Franklin"/>
              </a:rPr>
              <a:t>Progresa Centro Integrado de Formación S.L.</a:t>
            </a:r>
            <a:endParaRPr i="1">
              <a:latin typeface="Libre Franklin"/>
              <a:ea typeface="Libre Franklin"/>
              <a:cs typeface="Libre Franklin"/>
              <a:sym typeface="Libre Franklin"/>
            </a:endParaRPr>
          </a:p>
          <a:p>
            <a:pPr indent="0" lvl="0" marL="0" rtl="0" algn="just">
              <a:spcBef>
                <a:spcPts val="0"/>
              </a:spcBef>
              <a:spcAft>
                <a:spcPts val="0"/>
              </a:spcAft>
              <a:buNone/>
            </a:pPr>
            <a:r>
              <a:rPr i="1" lang="es-ES">
                <a:latin typeface="Libre Franklin"/>
                <a:ea typeface="Libre Franklin"/>
                <a:cs typeface="Libre Franklin"/>
                <a:sym typeface="Libre Franklin"/>
              </a:rPr>
              <a:t>2021-2023</a:t>
            </a:r>
            <a:endParaRPr i="1">
              <a:latin typeface="Libre Franklin"/>
              <a:ea typeface="Libre Franklin"/>
              <a:cs typeface="Libre Franklin"/>
              <a:sym typeface="Libre Franklin"/>
            </a:endParaRPr>
          </a:p>
          <a:p>
            <a:pPr indent="0" lvl="0" marL="0" rtl="0" algn="just">
              <a:spcBef>
                <a:spcPts val="0"/>
              </a:spcBef>
              <a:spcAft>
                <a:spcPts val="0"/>
              </a:spcAft>
              <a:buNone/>
            </a:pPr>
            <a:r>
              <a:rPr i="1" lang="es-ES">
                <a:latin typeface="Libre Franklin"/>
                <a:ea typeface="Libre Franklin"/>
                <a:cs typeface="Libre Franklin"/>
                <a:sym typeface="Libre Franklin"/>
              </a:rPr>
              <a:t>Valencia, Spain”</a:t>
            </a:r>
            <a:endParaRPr i="1">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500">
                <a:latin typeface="Libre Franklin"/>
                <a:ea typeface="Libre Franklin"/>
                <a:cs typeface="Libre Franklin"/>
                <a:sym typeface="Libre Franklin"/>
              </a:rPr>
              <a:t>HARD SKILLS</a:t>
            </a:r>
            <a:endParaRPr b="1" sz="1500">
              <a:latin typeface="Libre Franklin"/>
              <a:ea typeface="Libre Franklin"/>
              <a:cs typeface="Libre Franklin"/>
              <a:sym typeface="Libre Franklin"/>
            </a:endParaRPr>
          </a:p>
        </p:txBody>
      </p:sp>
      <p:pic>
        <p:nvPicPr>
          <p:cNvPr id="194" name="Google Shape;194;p21"/>
          <p:cNvPicPr preferRelativeResize="0"/>
          <p:nvPr/>
        </p:nvPicPr>
        <p:blipFill>
          <a:blip r:embed="rId3">
            <a:alphaModFix/>
          </a:blip>
          <a:stretch>
            <a:fillRect/>
          </a:stretch>
        </p:blipFill>
        <p:spPr>
          <a:xfrm>
            <a:off x="1498275" y="3359525"/>
            <a:ext cx="3916100" cy="3201850"/>
          </a:xfrm>
          <a:prstGeom prst="rect">
            <a:avLst/>
          </a:prstGeom>
          <a:noFill/>
          <a:ln>
            <a:noFill/>
          </a:ln>
        </p:spPr>
      </p:pic>
      <p:sp>
        <p:nvSpPr>
          <p:cNvPr id="195" name="Google Shape;195;p21"/>
          <p:cNvSpPr/>
          <p:nvPr/>
        </p:nvSpPr>
        <p:spPr>
          <a:xfrm>
            <a:off x="1498275" y="1815000"/>
            <a:ext cx="104391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s-ES" sz="1500">
                <a:solidFill>
                  <a:srgbClr val="202124"/>
                </a:solidFill>
                <a:highlight>
                  <a:srgbClr val="FFF2CC"/>
                </a:highlight>
                <a:latin typeface="Libre Franklin"/>
                <a:ea typeface="Libre Franklin"/>
                <a:cs typeface="Libre Franklin"/>
                <a:sym typeface="Libre Franklin"/>
              </a:rPr>
              <a:t>Hard skills are </a:t>
            </a:r>
            <a:r>
              <a:rPr lang="es-ES" sz="1500">
                <a:solidFill>
                  <a:srgbClr val="040C28"/>
                </a:solidFill>
                <a:highlight>
                  <a:srgbClr val="FFF2CC"/>
                </a:highlight>
                <a:latin typeface="Libre Franklin"/>
                <a:ea typeface="Libre Franklin"/>
                <a:cs typeface="Libre Franklin"/>
                <a:sym typeface="Libre Franklin"/>
              </a:rPr>
              <a:t>objective, quantifiable skills gained through training, school, or work experiences</a:t>
            </a:r>
            <a:r>
              <a:rPr lang="es-ES" sz="1500">
                <a:solidFill>
                  <a:srgbClr val="202124"/>
                </a:solidFill>
                <a:highlight>
                  <a:srgbClr val="FFF2CC"/>
                </a:highlight>
                <a:latin typeface="Libre Franklin"/>
                <a:ea typeface="Libre Franklin"/>
                <a:cs typeface="Libre Franklin"/>
                <a:sym typeface="Libre Franklin"/>
              </a:rPr>
              <a:t>. </a:t>
            </a:r>
            <a:endParaRPr sz="1500">
              <a:solidFill>
                <a:srgbClr val="202124"/>
              </a:solidFill>
              <a:highlight>
                <a:srgbClr val="FFF2CC"/>
              </a:highlight>
              <a:latin typeface="Libre Franklin"/>
              <a:ea typeface="Libre Franklin"/>
              <a:cs typeface="Libre Franklin"/>
              <a:sym typeface="Libre Franklin"/>
            </a:endParaRPr>
          </a:p>
          <a:p>
            <a:pPr indent="0" lvl="0" marL="0" rtl="0" algn="just">
              <a:lnSpc>
                <a:spcPct val="150000"/>
              </a:lnSpc>
              <a:spcBef>
                <a:spcPts val="0"/>
              </a:spcBef>
              <a:spcAft>
                <a:spcPts val="0"/>
              </a:spcAft>
              <a:buNone/>
            </a:pPr>
            <a:r>
              <a:rPr lang="es-ES" sz="1500">
                <a:solidFill>
                  <a:srgbClr val="202124"/>
                </a:solidFill>
                <a:highlight>
                  <a:srgbClr val="FFF2CC"/>
                </a:highlight>
                <a:latin typeface="Libre Franklin"/>
                <a:ea typeface="Libre Franklin"/>
                <a:cs typeface="Libre Franklin"/>
                <a:sym typeface="Libre Franklin"/>
              </a:rPr>
              <a:t>Not only can you learn hard skills, but you can easily prove them — for example, you either know how to write code or you don't.</a:t>
            </a:r>
            <a:endParaRPr>
              <a:highlight>
                <a:srgbClr val="FFF2CC"/>
              </a:highlight>
              <a:latin typeface="Libre Franklin"/>
              <a:ea typeface="Libre Franklin"/>
              <a:cs typeface="Libre Franklin"/>
              <a:sym typeface="Libre Franklin"/>
            </a:endParaRPr>
          </a:p>
        </p:txBody>
      </p:sp>
      <p:sp>
        <p:nvSpPr>
          <p:cNvPr id="196" name="Google Shape;196;p21"/>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cort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