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Libre Franklin"/>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6HaTnOBcKDD8qRXW7ONgUCKTi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98CE82-70B2-4340-B8F8-2AA72F883FE5}">
  <a:tblStyle styleId="{0698CE82-70B2-4340-B8F8-2AA72F883FE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Afegir la web de referència i acabar amb les equivalencies</a:t>
            </a:r>
            <a:endParaRPr/>
          </a:p>
          <a:p>
            <a:pPr indent="0" lvl="0" marL="0" rtl="0" algn="l">
              <a:lnSpc>
                <a:spcPct val="100000"/>
              </a:lnSpc>
              <a:spcBef>
                <a:spcPts val="0"/>
              </a:spcBef>
              <a:spcAft>
                <a:spcPts val="0"/>
              </a:spcAft>
              <a:buSzPts val="1400"/>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Afegir la web de referència i acabar amb les equivalencies</a:t>
            </a:r>
            <a:endParaRPr/>
          </a:p>
          <a:p>
            <a:pPr indent="0" lvl="0" marL="0" rtl="0" algn="l">
              <a:lnSpc>
                <a:spcPct val="100000"/>
              </a:lnSpc>
              <a:spcBef>
                <a:spcPts val="0"/>
              </a:spcBef>
              <a:spcAft>
                <a:spcPts val="0"/>
              </a:spcAft>
              <a:buSzPts val="1400"/>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Afegir la web de referència i acabar amb les equivalencies</a:t>
            </a:r>
            <a:endParaRPr/>
          </a:p>
          <a:p>
            <a:pPr indent="0" lvl="0" marL="0" rtl="0" algn="l">
              <a:lnSpc>
                <a:spcPct val="100000"/>
              </a:lnSpc>
              <a:spcBef>
                <a:spcPts val="0"/>
              </a:spcBef>
              <a:spcAft>
                <a:spcPts val="0"/>
              </a:spcAft>
              <a:buSzPts val="1400"/>
              <a:buNone/>
            </a:pPr>
            <a:r>
              <a:t/>
            </a:r>
            <a:endParaRPr/>
          </a:p>
        </p:txBody>
      </p:sp>
      <p:sp>
        <p:nvSpPr>
          <p:cNvPr id="247" name="Google Shape;2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Afegir la web de referència i acabar amb les equivalencies</a:t>
            </a:r>
            <a:endParaRPr/>
          </a:p>
          <a:p>
            <a:pPr indent="0" lvl="0" marL="0" rtl="0" algn="l">
              <a:lnSpc>
                <a:spcPct val="100000"/>
              </a:lnSpc>
              <a:spcBef>
                <a:spcPts val="0"/>
              </a:spcBef>
              <a:spcAft>
                <a:spcPts val="0"/>
              </a:spcAft>
              <a:buSzPts val="1400"/>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ES"/>
              <a:t>Afegir la web de referència i acabar amb les equivalencies</a:t>
            </a:r>
            <a:endParaRPr/>
          </a:p>
          <a:p>
            <a:pPr indent="0" lvl="0" marL="0" rtl="0" algn="l">
              <a:lnSpc>
                <a:spcPct val="100000"/>
              </a:lnSpc>
              <a:spcBef>
                <a:spcPts val="0"/>
              </a:spcBef>
              <a:spcAft>
                <a:spcPts val="0"/>
              </a:spcAft>
              <a:buSzPts val="1400"/>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7" name="Shape 17"/>
        <p:cNvGrpSpPr/>
        <p:nvPr/>
      </p:nvGrpSpPr>
      <p:grpSpPr>
        <a:xfrm>
          <a:off x="0" y="0"/>
          <a:ext cx="0" cy="0"/>
          <a:chOff x="0" y="0"/>
          <a:chExt cx="0" cy="0"/>
        </a:xfrm>
      </p:grpSpPr>
      <p:sp>
        <p:nvSpPr>
          <p:cNvPr id="18" name="Google Shape;18;p19"/>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20" name="Google Shape;20;p19"/>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23" name="Google Shape;23;p19"/>
          <p:cNvSpPr/>
          <p:nvPr/>
        </p:nvSpPr>
        <p:spPr>
          <a:xfrm>
            <a:off x="764510" y="744469"/>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4" name="Google Shape;24;p19"/>
          <p:cNvSpPr/>
          <p:nvPr/>
        </p:nvSpPr>
        <p:spPr>
          <a:xfrm>
            <a:off x="11235978" y="1682436"/>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5" name="Google Shape;25;p19"/>
          <p:cNvSpPr/>
          <p:nvPr/>
        </p:nvSpPr>
        <p:spPr>
          <a:xfrm rot="5400000">
            <a:off x="9121734" y="3802867"/>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19"/>
          <p:cNvSpPr/>
          <p:nvPr/>
        </p:nvSpPr>
        <p:spPr>
          <a:xfrm rot="5400000">
            <a:off x="2878754" y="-1369775"/>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Icono&#10;&#10;Descripción generada automáticamente" id="27" name="Google Shape;27;p19"/>
          <p:cNvPicPr preferRelativeResize="0"/>
          <p:nvPr/>
        </p:nvPicPr>
        <p:blipFill rotWithShape="1">
          <a:blip r:embed="rId2">
            <a:alphaModFix/>
          </a:blip>
          <a:srcRect b="0" l="0" r="0" t="0"/>
          <a:stretch/>
        </p:blipFill>
        <p:spPr>
          <a:xfrm>
            <a:off x="9836200" y="4382116"/>
            <a:ext cx="1270000" cy="1320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8" name="Shape 88"/>
        <p:cNvGrpSpPr/>
        <p:nvPr/>
      </p:nvGrpSpPr>
      <p:grpSpPr>
        <a:xfrm>
          <a:off x="0" y="0"/>
          <a:ext cx="0" cy="0"/>
          <a:chOff x="0" y="0"/>
          <a:chExt cx="0" cy="0"/>
        </a:xfrm>
      </p:grpSpPr>
      <p:sp>
        <p:nvSpPr>
          <p:cNvPr id="89" name="Google Shape;89;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8"/>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1" name="Google Shape;91;p2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4" name="Shape 94"/>
        <p:cNvGrpSpPr/>
        <p:nvPr/>
      </p:nvGrpSpPr>
      <p:grpSpPr>
        <a:xfrm>
          <a:off x="0" y="0"/>
          <a:ext cx="0" cy="0"/>
          <a:chOff x="0" y="0"/>
          <a:chExt cx="0" cy="0"/>
        </a:xfrm>
      </p:grpSpPr>
      <p:sp>
        <p:nvSpPr>
          <p:cNvPr id="95" name="Google Shape;95;p29"/>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7" name="Google Shape;97;p2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8" name="Shape 28"/>
        <p:cNvGrpSpPr/>
        <p:nvPr/>
      </p:nvGrpSpPr>
      <p:grpSpPr>
        <a:xfrm>
          <a:off x="0" y="0"/>
          <a:ext cx="0" cy="0"/>
          <a:chOff x="0" y="0"/>
          <a:chExt cx="0" cy="0"/>
        </a:xfrm>
      </p:grpSpPr>
      <p:sp>
        <p:nvSpPr>
          <p:cNvPr id="29" name="Google Shape;29;p20"/>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dk2"/>
              </a:buClr>
              <a:buSzPts val="2400"/>
              <a:buNone/>
              <a:defRPr sz="2400">
                <a:solidFill>
                  <a:schemeClr val="dk2"/>
                </a:solidFill>
              </a:defRPr>
            </a:lvl1pPr>
            <a:lvl2pPr indent="-228600" lvl="1" marL="914400" algn="l">
              <a:lnSpc>
                <a:spcPct val="94000"/>
              </a:lnSpc>
              <a:spcBef>
                <a:spcPts val="500"/>
              </a:spcBef>
              <a:spcAft>
                <a:spcPts val="0"/>
              </a:spcAft>
              <a:buClr>
                <a:srgbClr val="888888"/>
              </a:buClr>
              <a:buSzPts val="2000"/>
              <a:buNone/>
              <a:defRPr sz="2000">
                <a:solidFill>
                  <a:srgbClr val="888888"/>
                </a:solidFill>
              </a:defRPr>
            </a:lvl2pPr>
            <a:lvl3pPr indent="-228600" lvl="2" marL="1371600" algn="l">
              <a:lnSpc>
                <a:spcPct val="94000"/>
              </a:lnSpc>
              <a:spcBef>
                <a:spcPts val="500"/>
              </a:spcBef>
              <a:spcAft>
                <a:spcPts val="0"/>
              </a:spcAft>
              <a:buClr>
                <a:srgbClr val="888888"/>
              </a:buClr>
              <a:buSzPts val="1800"/>
              <a:buNone/>
              <a:defRPr sz="1800">
                <a:solidFill>
                  <a:srgbClr val="888888"/>
                </a:solidFill>
              </a:defRPr>
            </a:lvl3pPr>
            <a:lvl4pPr indent="-228600" lvl="3" marL="1828800" algn="l">
              <a:lnSpc>
                <a:spcPct val="94000"/>
              </a:lnSpc>
              <a:spcBef>
                <a:spcPts val="500"/>
              </a:spcBef>
              <a:spcAft>
                <a:spcPts val="0"/>
              </a:spcAft>
              <a:buClr>
                <a:srgbClr val="888888"/>
              </a:buClr>
              <a:buSzPts val="1600"/>
              <a:buNone/>
              <a:defRPr sz="1600">
                <a:solidFill>
                  <a:srgbClr val="888888"/>
                </a:solidFill>
              </a:defRPr>
            </a:lvl4pPr>
            <a:lvl5pPr indent="-228600" lvl="4" marL="2286000" algn="l">
              <a:lnSpc>
                <a:spcPct val="94000"/>
              </a:lnSpc>
              <a:spcBef>
                <a:spcPts val="500"/>
              </a:spcBef>
              <a:spcAft>
                <a:spcPts val="0"/>
              </a:spcAft>
              <a:buClr>
                <a:srgbClr val="888888"/>
              </a:buClr>
              <a:buSzPts val="1600"/>
              <a:buNone/>
              <a:defRPr sz="1600">
                <a:solidFill>
                  <a:srgbClr val="888888"/>
                </a:solidFill>
              </a:defRPr>
            </a:lvl5pPr>
            <a:lvl6pPr indent="-228600" lvl="5" marL="2743200" algn="l">
              <a:lnSpc>
                <a:spcPct val="94000"/>
              </a:lnSpc>
              <a:spcBef>
                <a:spcPts val="500"/>
              </a:spcBef>
              <a:spcAft>
                <a:spcPts val="0"/>
              </a:spcAft>
              <a:buClr>
                <a:srgbClr val="888888"/>
              </a:buClr>
              <a:buSzPts val="1600"/>
              <a:buNone/>
              <a:defRPr sz="1600">
                <a:solidFill>
                  <a:srgbClr val="888888"/>
                </a:solidFill>
              </a:defRPr>
            </a:lvl6pPr>
            <a:lvl7pPr indent="-228600" lvl="6" marL="3200400" algn="l">
              <a:lnSpc>
                <a:spcPct val="94000"/>
              </a:lnSpc>
              <a:spcBef>
                <a:spcPts val="500"/>
              </a:spcBef>
              <a:spcAft>
                <a:spcPts val="0"/>
              </a:spcAft>
              <a:buClr>
                <a:srgbClr val="888888"/>
              </a:buClr>
              <a:buSzPts val="1600"/>
              <a:buNone/>
              <a:defRPr sz="1600">
                <a:solidFill>
                  <a:srgbClr val="888888"/>
                </a:solidFill>
              </a:defRPr>
            </a:lvl7pPr>
            <a:lvl8pPr indent="-228600" lvl="7" marL="3657600" algn="l">
              <a:lnSpc>
                <a:spcPct val="94000"/>
              </a:lnSpc>
              <a:spcBef>
                <a:spcPts val="500"/>
              </a:spcBef>
              <a:spcAft>
                <a:spcPts val="0"/>
              </a:spcAft>
              <a:buClr>
                <a:srgbClr val="888888"/>
              </a:buClr>
              <a:buSzPts val="1600"/>
              <a:buNone/>
              <a:defRPr sz="1600">
                <a:solidFill>
                  <a:srgbClr val="888888"/>
                </a:solidFill>
              </a:defRPr>
            </a:lvl8pPr>
            <a:lvl9pPr indent="-228600" lvl="8" marL="4114800" algn="l">
              <a:lnSpc>
                <a:spcPct val="94000"/>
              </a:lnSpc>
              <a:spcBef>
                <a:spcPts val="500"/>
              </a:spcBef>
              <a:spcAft>
                <a:spcPts val="200"/>
              </a:spcAft>
              <a:buClr>
                <a:srgbClr val="888888"/>
              </a:buClr>
              <a:buSzPts val="1600"/>
              <a:buNone/>
              <a:defRPr sz="1600">
                <a:solidFill>
                  <a:srgbClr val="888888"/>
                </a:solidFill>
              </a:defRPr>
            </a:lvl9pPr>
          </a:lstStyle>
          <a:p/>
        </p:txBody>
      </p:sp>
      <p:sp>
        <p:nvSpPr>
          <p:cNvPr id="31" name="Google Shape;31;p20"/>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34" name="Google Shape;34;p20"/>
          <p:cNvSpPr/>
          <p:nvPr/>
        </p:nvSpPr>
        <p:spPr>
          <a:xfrm>
            <a:off x="11235978" y="1682436"/>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5" name="Google Shape;35;p20"/>
          <p:cNvSpPr/>
          <p:nvPr/>
        </p:nvSpPr>
        <p:spPr>
          <a:xfrm rot="5400000">
            <a:off x="9121734" y="3802867"/>
            <a:ext cx="180000" cy="4408488"/>
          </a:xfrm>
          <a:prstGeom prst="rect">
            <a:avLst/>
          </a:prstGeom>
          <a:solidFill>
            <a:srgbClr val="ABD7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Icono&#10;&#10;Descripción generada automáticamente" id="36" name="Google Shape;36;p20"/>
          <p:cNvPicPr preferRelativeResize="0"/>
          <p:nvPr/>
        </p:nvPicPr>
        <p:blipFill rotWithShape="1">
          <a:blip r:embed="rId2">
            <a:alphaModFix/>
          </a:blip>
          <a:srcRect b="0" l="0" r="0" t="0"/>
          <a:stretch/>
        </p:blipFill>
        <p:spPr>
          <a:xfrm>
            <a:off x="9830683" y="4510372"/>
            <a:ext cx="1270000" cy="1320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7" name="Shape 37"/>
        <p:cNvGrpSpPr/>
        <p:nvPr/>
      </p:nvGrpSpPr>
      <p:grpSpPr>
        <a:xfrm>
          <a:off x="0" y="0"/>
          <a:ext cx="0" cy="0"/>
          <a:chOff x="0" y="0"/>
          <a:chExt cx="0" cy="0"/>
        </a:xfrm>
      </p:grpSpPr>
      <p:sp>
        <p:nvSpPr>
          <p:cNvPr id="38" name="Google Shape;38;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0" name="Google Shape;40;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3" name="Shape 43"/>
        <p:cNvGrpSpPr/>
        <p:nvPr/>
      </p:nvGrpSpPr>
      <p:grpSpPr>
        <a:xfrm>
          <a:off x="0" y="0"/>
          <a:ext cx="0" cy="0"/>
          <a:chOff x="0" y="0"/>
          <a:chExt cx="0" cy="0"/>
        </a:xfrm>
      </p:grpSpPr>
      <p:sp>
        <p:nvSpPr>
          <p:cNvPr id="44" name="Google Shape;44;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2"/>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6" name="Google Shape;46;p22"/>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0" name="Shape 50"/>
        <p:cNvGrpSpPr/>
        <p:nvPr/>
      </p:nvGrpSpPr>
      <p:grpSpPr>
        <a:xfrm>
          <a:off x="0" y="0"/>
          <a:ext cx="0" cy="0"/>
          <a:chOff x="0" y="0"/>
          <a:chExt cx="0" cy="0"/>
        </a:xfrm>
      </p:grpSpPr>
      <p:sp>
        <p:nvSpPr>
          <p:cNvPr id="51" name="Google Shape;51;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3" name="Google Shape;53;p23"/>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4" name="Google Shape;54;p23"/>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5" name="Google Shape;55;p23"/>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6" name="Google Shape;56;p2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4" name="Shape 64"/>
        <p:cNvGrpSpPr/>
        <p:nvPr/>
      </p:nvGrpSpPr>
      <p:grpSpPr>
        <a:xfrm>
          <a:off x="0" y="0"/>
          <a:ext cx="0" cy="0"/>
          <a:chOff x="0" y="0"/>
          <a:chExt cx="0" cy="0"/>
        </a:xfrm>
      </p:grpSpPr>
      <p:sp>
        <p:nvSpPr>
          <p:cNvPr id="65" name="Google Shape;65;p2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68" name="Shape 68"/>
        <p:cNvGrpSpPr/>
        <p:nvPr/>
      </p:nvGrpSpPr>
      <p:grpSpPr>
        <a:xfrm>
          <a:off x="0" y="0"/>
          <a:ext cx="0" cy="0"/>
          <a:chOff x="0" y="0"/>
          <a:chExt cx="0" cy="0"/>
        </a:xfrm>
      </p:grpSpPr>
      <p:sp>
        <p:nvSpPr>
          <p:cNvPr id="69" name="Google Shape;69;p26" title="Background Shape"/>
          <p:cNvSpPr/>
          <p:nvPr/>
        </p:nvSpPr>
        <p:spPr>
          <a:xfrm>
            <a:off x="0" y="376"/>
            <a:ext cx="5303520" cy="6857624"/>
          </a:xfrm>
          <a:prstGeom prst="rect">
            <a:avLst/>
          </a:prstGeom>
          <a:solidFill>
            <a:srgbClr val="E2F1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6"/>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72" name="Google Shape;72;p26"/>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26"/>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76" name="Google Shape;76;p26" title="Divider Bar"/>
          <p:cNvSpPr/>
          <p:nvPr/>
        </p:nvSpPr>
        <p:spPr>
          <a:xfrm>
            <a:off x="5303520" y="0"/>
            <a:ext cx="180000" cy="6858000"/>
          </a:xfrm>
          <a:prstGeom prst="rect">
            <a:avLst/>
          </a:prstGeom>
          <a:solidFill>
            <a:srgbClr val="ABD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tipo, nombre de la empresa&#10;&#10;Descripción generada automáticamente" id="77" name="Google Shape;77;p26"/>
          <p:cNvPicPr preferRelativeResize="0"/>
          <p:nvPr/>
        </p:nvPicPr>
        <p:blipFill rotWithShape="1">
          <a:blip r:embed="rId2">
            <a:alphaModFix/>
          </a:blip>
          <a:srcRect b="0" l="0" r="0" t="0"/>
          <a:stretch/>
        </p:blipFill>
        <p:spPr>
          <a:xfrm>
            <a:off x="9348998" y="6172199"/>
            <a:ext cx="2359660" cy="65789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78" name="Shape 78"/>
        <p:cNvGrpSpPr/>
        <p:nvPr/>
      </p:nvGrpSpPr>
      <p:grpSpPr>
        <a:xfrm>
          <a:off x="0" y="0"/>
          <a:ext cx="0" cy="0"/>
          <a:chOff x="0" y="0"/>
          <a:chExt cx="0" cy="0"/>
        </a:xfrm>
      </p:grpSpPr>
      <p:sp>
        <p:nvSpPr>
          <p:cNvPr id="79" name="Google Shape;79;p27" title="Background Shape"/>
          <p:cNvSpPr/>
          <p:nvPr/>
        </p:nvSpPr>
        <p:spPr>
          <a:xfrm>
            <a:off x="0" y="376"/>
            <a:ext cx="5303520" cy="6857624"/>
          </a:xfrm>
          <a:prstGeom prst="rect">
            <a:avLst/>
          </a:prstGeom>
          <a:solidFill>
            <a:srgbClr val="E2F1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p:nvPr>
            <p:ph idx="2" type="pic"/>
          </p:nvPr>
        </p:nvSpPr>
        <p:spPr>
          <a:xfrm>
            <a:off x="5532120" y="0"/>
            <a:ext cx="6659880" cy="6857999"/>
          </a:xfrm>
          <a:prstGeom prst="rect">
            <a:avLst/>
          </a:prstGeom>
          <a:noFill/>
          <a:ln>
            <a:noFill/>
          </a:ln>
        </p:spPr>
      </p:sp>
      <p:sp>
        <p:nvSpPr>
          <p:cNvPr id="82" name="Google Shape;82;p27"/>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83" name="Google Shape;83;p27"/>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86" name="Google Shape;86;p27" title="Divider Bar"/>
          <p:cNvSpPr/>
          <p:nvPr/>
        </p:nvSpPr>
        <p:spPr>
          <a:xfrm>
            <a:off x="5303520" y="0"/>
            <a:ext cx="180000" cy="6858000"/>
          </a:xfrm>
          <a:prstGeom prst="rect">
            <a:avLst/>
          </a:prstGeom>
          <a:solidFill>
            <a:srgbClr val="ABD7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tipo, nombre de la empresa&#10;&#10;Descripción generada automáticamente" id="87" name="Google Shape;87;p27"/>
          <p:cNvPicPr preferRelativeResize="0"/>
          <p:nvPr/>
        </p:nvPicPr>
        <p:blipFill rotWithShape="1">
          <a:blip r:embed="rId2">
            <a:alphaModFix/>
          </a:blip>
          <a:srcRect b="0" l="0" r="0" t="0"/>
          <a:stretch/>
        </p:blipFill>
        <p:spPr>
          <a:xfrm>
            <a:off x="9427210" y="6200101"/>
            <a:ext cx="2359660" cy="6578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ES"/>
              <a:t>‹#›</a:t>
            </a:fld>
            <a:endParaRPr/>
          </a:p>
        </p:txBody>
      </p:sp>
      <p:sp>
        <p:nvSpPr>
          <p:cNvPr id="15" name="Google Shape;15;p18" title="Side bar"/>
          <p:cNvSpPr/>
          <p:nvPr/>
        </p:nvSpPr>
        <p:spPr>
          <a:xfrm>
            <a:off x="478095" y="376"/>
            <a:ext cx="180000" cy="6858000"/>
          </a:xfrm>
          <a:prstGeom prst="rect">
            <a:avLst/>
          </a:prstGeom>
          <a:solidFill>
            <a:srgbClr val="ABD7C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Logotipo, nombre de la empresa&#10;&#10;Descripción generada automáticamente" id="16" name="Google Shape;16;p18"/>
          <p:cNvPicPr preferRelativeResize="0"/>
          <p:nvPr/>
        </p:nvPicPr>
        <p:blipFill rotWithShape="1">
          <a:blip r:embed="rId1">
            <a:alphaModFix/>
          </a:blip>
          <a:srcRect b="0" l="0" r="0" t="0"/>
          <a:stretch/>
        </p:blipFill>
        <p:spPr>
          <a:xfrm>
            <a:off x="9621520" y="6124437"/>
            <a:ext cx="2359660" cy="65789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nvestopedia.com/terms/i/interpersonal-skills.asp" TargetMode="External"/><Relationship Id="rId4" Type="http://schemas.openxmlformats.org/officeDocument/2006/relationships/image" Target="../media/image6.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youtube.com/shorts/gW_hJJVLCI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novoresume.com/career-blog/how-to-write-a-cover-letter-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voresume.com/career-blog/how-to-write-a-cover-letter-guide"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OWoxO4mn9uY" TargetMode="External"/><Relationship Id="rId4" Type="http://schemas.openxmlformats.org/officeDocument/2006/relationships/hyperlink" Target="https://www.youtube.com/watch?v=b5l14b6FzkU" TargetMode="External"/><Relationship Id="rId5" Type="http://schemas.openxmlformats.org/officeDocument/2006/relationships/image" Target="../media/image19.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8.png"/><Relationship Id="rId8"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novoresume.com/career-blog/resume-objective-examp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915127" y="1279003"/>
            <a:ext cx="8361229" cy="2098226"/>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br>
              <a:rPr lang="es-ES"/>
            </a:br>
            <a:br>
              <a:rPr lang="es-ES"/>
            </a:br>
            <a:r>
              <a:rPr lang="es-ES"/>
              <a:t>PROJECT I</a:t>
            </a:r>
            <a:br>
              <a:rPr lang="es-ES"/>
            </a:br>
            <a:endParaRPr/>
          </a:p>
        </p:txBody>
      </p:sp>
      <p:sp>
        <p:nvSpPr>
          <p:cNvPr id="105" name="Google Shape;105;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s-ES"/>
              <a:t>My professional profile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SOFT SKILLS</a:t>
            </a:r>
            <a:endParaRPr b="1" i="0" sz="1500" u="none" cap="none" strike="noStrike">
              <a:solidFill>
                <a:srgbClr val="000000"/>
              </a:solidFill>
              <a:latin typeface="Libre Franklin"/>
              <a:ea typeface="Libre Franklin"/>
              <a:cs typeface="Libre Franklin"/>
              <a:sym typeface="Libre Franklin"/>
            </a:endParaRPr>
          </a:p>
        </p:txBody>
      </p:sp>
      <p:sp>
        <p:nvSpPr>
          <p:cNvPr id="204" name="Google Shape;204;p10"/>
          <p:cNvSpPr/>
          <p:nvPr/>
        </p:nvSpPr>
        <p:spPr>
          <a:xfrm>
            <a:off x="1498275" y="1815000"/>
            <a:ext cx="104391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Character traits and </a:t>
            </a:r>
            <a:r>
              <a:rPr b="0" i="0" lang="es-ES" sz="1500" u="none" cap="none" strike="noStrike">
                <a:solidFill>
                  <a:schemeClr val="dk1"/>
                </a:solidFill>
                <a:highlight>
                  <a:srgbClr val="FFF2CC"/>
                </a:highlight>
                <a:uFill>
                  <a:noFill/>
                </a:uFill>
                <a:latin typeface="Libre Franklin"/>
                <a:ea typeface="Libre Franklin"/>
                <a:cs typeface="Libre Franklin"/>
                <a:sym typeface="Libre Franklin"/>
                <a:hlinkClick r:id="rId3">
                  <a:extLst>
                    <a:ext uri="{A12FA001-AC4F-418D-AE19-62706E023703}">
                      <ahyp:hlinkClr val="tx"/>
                    </a:ext>
                  </a:extLst>
                </a:hlinkClick>
              </a:rPr>
              <a:t>interpersonal skills</a:t>
            </a:r>
            <a:r>
              <a:rPr b="0" i="0" lang="es-ES" sz="1500" u="none" cap="none" strike="noStrike">
                <a:solidFill>
                  <a:srgbClr val="111111"/>
                </a:solidFill>
                <a:highlight>
                  <a:srgbClr val="FFF2CC"/>
                </a:highlight>
                <a:latin typeface="Libre Franklin"/>
                <a:ea typeface="Libre Franklin"/>
                <a:cs typeface="Libre Franklin"/>
                <a:sym typeface="Libre Franklin"/>
              </a:rPr>
              <a:t> that characterize a person’s relationships with other people. In the workplace, soft skills are considered to be a complement to hard skills.</a:t>
            </a:r>
            <a:endParaRPr b="0" i="0" sz="1500" u="none" cap="none" strike="noStrike">
              <a:solidFill>
                <a:srgbClr val="000000"/>
              </a:solidFill>
              <a:highlight>
                <a:srgbClr val="FFF2CC"/>
              </a:highlight>
              <a:latin typeface="Libre Franklin"/>
              <a:ea typeface="Libre Franklin"/>
              <a:cs typeface="Libre Franklin"/>
              <a:sym typeface="Libre Franklin"/>
            </a:endParaRPr>
          </a:p>
        </p:txBody>
      </p:sp>
      <p:pic>
        <p:nvPicPr>
          <p:cNvPr id="205" name="Google Shape;205;p10"/>
          <p:cNvPicPr preferRelativeResize="0"/>
          <p:nvPr/>
        </p:nvPicPr>
        <p:blipFill rotWithShape="1">
          <a:blip r:embed="rId4">
            <a:alphaModFix/>
          </a:blip>
          <a:srcRect b="0" l="0" r="0" t="0"/>
          <a:stretch/>
        </p:blipFill>
        <p:spPr>
          <a:xfrm>
            <a:off x="6200225" y="3297300"/>
            <a:ext cx="4195075" cy="2749200"/>
          </a:xfrm>
          <a:prstGeom prst="rect">
            <a:avLst/>
          </a:prstGeom>
          <a:noFill/>
          <a:ln>
            <a:noFill/>
          </a:ln>
        </p:spPr>
      </p:pic>
      <p:pic>
        <p:nvPicPr>
          <p:cNvPr id="206" name="Google Shape;206;p10"/>
          <p:cNvPicPr preferRelativeResize="0"/>
          <p:nvPr/>
        </p:nvPicPr>
        <p:blipFill rotWithShape="1">
          <a:blip r:embed="rId5">
            <a:alphaModFix/>
          </a:blip>
          <a:srcRect b="0" l="0" r="0" t="0"/>
          <a:stretch/>
        </p:blipFill>
        <p:spPr>
          <a:xfrm>
            <a:off x="2033050" y="3246350"/>
            <a:ext cx="3358106" cy="3502025"/>
          </a:xfrm>
          <a:prstGeom prst="rect">
            <a:avLst/>
          </a:prstGeom>
          <a:noFill/>
          <a:ln>
            <a:noFill/>
          </a:ln>
        </p:spPr>
      </p:pic>
      <p:sp>
        <p:nvSpPr>
          <p:cNvPr id="207" name="Google Shape;207;p10"/>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p:nvPr/>
        </p:nvSpPr>
        <p:spPr>
          <a:xfrm>
            <a:off x="1498275" y="2171688"/>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BREVITY</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No more than one or two pages.</a:t>
            </a:r>
            <a:endParaRPr b="0"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Write short sentences.</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13" name="Google Shape;213;p11"/>
          <p:cNvSpPr/>
          <p:nvPr/>
        </p:nvSpPr>
        <p:spPr>
          <a:xfrm>
            <a:off x="149827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SINCERITY</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Don’t lie!</a:t>
            </a:r>
            <a:endParaRPr b="0"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100"/>
              <a:buFont typeface="Arial"/>
              <a:buNone/>
            </a:pPr>
            <a:r>
              <a:rPr b="0" i="0" lang="es-ES" sz="1100" u="sng" cap="none" strike="noStrike">
                <a:solidFill>
                  <a:schemeClr val="hlink"/>
                </a:solidFill>
                <a:latin typeface="Arial"/>
                <a:ea typeface="Arial"/>
                <a:cs typeface="Arial"/>
                <a:sym typeface="Arial"/>
                <a:hlinkClick r:id="rId3"/>
              </a:rPr>
              <a:t>https://www.youtube.com/shorts/gW_hJJVLCI8</a:t>
            </a:r>
            <a:r>
              <a:rPr b="0" i="0" lang="es-ES" sz="1500" u="none" cap="none" strike="noStrike">
                <a:solidFill>
                  <a:srgbClr val="111111"/>
                </a:solidFill>
                <a:highlight>
                  <a:srgbClr val="FFF2CC"/>
                </a:highlight>
                <a:latin typeface="Libre Franklin"/>
                <a:ea typeface="Libre Franklin"/>
                <a:cs typeface="Libre Franklin"/>
                <a:sym typeface="Libre Franklin"/>
              </a:rPr>
              <a:t> </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14" name="Google Shape;214;p11"/>
          <p:cNvSpPr/>
          <p:nvPr/>
        </p:nvSpPr>
        <p:spPr>
          <a:xfrm>
            <a:off x="683742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ADAPT YOUR CV / RESUME</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Adapt the information you share to the job you are applying for.</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15" name="Google Shape;215;p11"/>
          <p:cNvSpPr/>
          <p:nvPr/>
        </p:nvSpPr>
        <p:spPr>
          <a:xfrm>
            <a:off x="6837425" y="2171700"/>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ATTRACTIVE DESIGN</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Be original and elegant.</a:t>
            </a:r>
            <a:endParaRPr b="0"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(Canva, Flaticon…)</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16" name="Google Shape;216;p11"/>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title"/>
          </p:nvPr>
        </p:nvSpPr>
        <p:spPr>
          <a:xfrm>
            <a:off x="1295400" y="225600"/>
            <a:ext cx="9601200" cy="148590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s-ES"/>
              <a:t>COVER LETTER - importance</a:t>
            </a:r>
            <a:endParaRPr/>
          </a:p>
        </p:txBody>
      </p:sp>
      <p:sp>
        <p:nvSpPr>
          <p:cNvPr id="222" name="Google Shape;222;p12"/>
          <p:cNvSpPr txBox="1"/>
          <p:nvPr>
            <p:ph idx="1" type="body"/>
          </p:nvPr>
        </p:nvSpPr>
        <p:spPr>
          <a:xfrm>
            <a:off x="5906900" y="1999225"/>
            <a:ext cx="5907900" cy="39258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None/>
            </a:pPr>
            <a:r>
              <a:rPr lang="es-ES" sz="2400">
                <a:solidFill>
                  <a:srgbClr val="2D2D2D"/>
                </a:solidFill>
              </a:rPr>
              <a:t>It is a document you send with your CV / resume that provides </a:t>
            </a:r>
            <a:r>
              <a:rPr b="1" lang="es-ES" sz="2400">
                <a:solidFill>
                  <a:srgbClr val="2D2D2D"/>
                </a:solidFill>
              </a:rPr>
              <a:t>additional information </a:t>
            </a:r>
            <a:r>
              <a:rPr lang="es-ES" sz="2400">
                <a:solidFill>
                  <a:srgbClr val="2D2D2D"/>
                </a:solidFill>
              </a:rPr>
              <a:t>about </a:t>
            </a:r>
            <a:r>
              <a:rPr b="1" lang="es-ES" sz="2400">
                <a:solidFill>
                  <a:srgbClr val="2D2D2D"/>
                </a:solidFill>
              </a:rPr>
              <a:t>skills and experiences</a:t>
            </a:r>
            <a:r>
              <a:rPr lang="es-ES" sz="2400">
                <a:solidFill>
                  <a:srgbClr val="2D2D2D"/>
                </a:solidFill>
              </a:rPr>
              <a:t> related to the job you're applying for.</a:t>
            </a:r>
            <a:endParaRPr sz="2900"/>
          </a:p>
        </p:txBody>
      </p:sp>
      <p:pic>
        <p:nvPicPr>
          <p:cNvPr id="223" name="Google Shape;223;p12"/>
          <p:cNvPicPr preferRelativeResize="0"/>
          <p:nvPr/>
        </p:nvPicPr>
        <p:blipFill rotWithShape="1">
          <a:blip r:embed="rId3">
            <a:alphaModFix/>
          </a:blip>
          <a:srcRect b="0" l="0" r="0" t="0"/>
          <a:stretch/>
        </p:blipFill>
        <p:spPr>
          <a:xfrm>
            <a:off x="1115200" y="1443804"/>
            <a:ext cx="3892525" cy="503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COVER LETTER - structure</a:t>
            </a:r>
            <a:endParaRPr/>
          </a:p>
        </p:txBody>
      </p:sp>
      <p:sp>
        <p:nvSpPr>
          <p:cNvPr id="229" name="Google Shape;229;p13"/>
          <p:cNvSpPr/>
          <p:nvPr/>
        </p:nvSpPr>
        <p:spPr>
          <a:xfrm>
            <a:off x="1485900" y="1585525"/>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Libre Franklin"/>
                <a:ea typeface="Libre Franklin"/>
                <a:cs typeface="Libre Franklin"/>
                <a:sym typeface="Libre Franklin"/>
              </a:rPr>
              <a:t>PRESENTATION</a:t>
            </a:r>
            <a:endParaRPr b="1" i="0" sz="1400" u="none" cap="none" strike="noStrike">
              <a:solidFill>
                <a:srgbClr val="000000"/>
              </a:solidFill>
              <a:latin typeface="Libre Franklin"/>
              <a:ea typeface="Libre Franklin"/>
              <a:cs typeface="Libre Franklin"/>
              <a:sym typeface="Libre Franklin"/>
            </a:endParaRPr>
          </a:p>
        </p:txBody>
      </p:sp>
      <p:sp>
        <p:nvSpPr>
          <p:cNvPr id="230" name="Google Shape;230;p13"/>
          <p:cNvSpPr/>
          <p:nvPr/>
        </p:nvSpPr>
        <p:spPr>
          <a:xfrm>
            <a:off x="1485900" y="2736800"/>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Libre Franklin"/>
                <a:ea typeface="Libre Franklin"/>
                <a:cs typeface="Libre Franklin"/>
                <a:sym typeface="Libre Franklin"/>
              </a:rPr>
              <a:t>LIFE SUMMARY</a:t>
            </a:r>
            <a:endParaRPr b="1" i="0" sz="1400" u="none" cap="none" strike="noStrike">
              <a:solidFill>
                <a:srgbClr val="000000"/>
              </a:solidFill>
              <a:latin typeface="Libre Franklin"/>
              <a:ea typeface="Libre Franklin"/>
              <a:cs typeface="Libre Franklin"/>
              <a:sym typeface="Libre Franklin"/>
            </a:endParaRPr>
          </a:p>
        </p:txBody>
      </p:sp>
      <p:sp>
        <p:nvSpPr>
          <p:cNvPr id="231" name="Google Shape;231;p13"/>
          <p:cNvSpPr/>
          <p:nvPr/>
        </p:nvSpPr>
        <p:spPr>
          <a:xfrm>
            <a:off x="1485900" y="3888075"/>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Libre Franklin"/>
                <a:ea typeface="Libre Franklin"/>
                <a:cs typeface="Libre Franklin"/>
                <a:sym typeface="Libre Franklin"/>
              </a:rPr>
              <a:t>SKILLS</a:t>
            </a:r>
            <a:endParaRPr b="1" i="0" sz="1400" u="none" cap="none" strike="noStrike">
              <a:solidFill>
                <a:srgbClr val="000000"/>
              </a:solidFill>
              <a:latin typeface="Libre Franklin"/>
              <a:ea typeface="Libre Franklin"/>
              <a:cs typeface="Libre Franklin"/>
              <a:sym typeface="Libre Franklin"/>
            </a:endParaRPr>
          </a:p>
        </p:txBody>
      </p:sp>
      <p:sp>
        <p:nvSpPr>
          <p:cNvPr id="232" name="Google Shape;232;p13"/>
          <p:cNvSpPr/>
          <p:nvPr/>
        </p:nvSpPr>
        <p:spPr>
          <a:xfrm>
            <a:off x="4476525" y="1585525"/>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Introduce yourself.</a:t>
            </a:r>
            <a:endParaRPr b="0" i="0" sz="1400" u="none" cap="none" strike="noStrike">
              <a:solidFill>
                <a:srgbClr val="00000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Show your interest in the job position.</a:t>
            </a:r>
            <a:endParaRPr b="0" i="0" sz="1400" u="none" cap="none" strike="noStrike">
              <a:solidFill>
                <a:srgbClr val="000000"/>
              </a:solidFill>
              <a:latin typeface="Libre Franklin"/>
              <a:ea typeface="Libre Franklin"/>
              <a:cs typeface="Libre Franklin"/>
              <a:sym typeface="Libre Franklin"/>
            </a:endParaRPr>
          </a:p>
        </p:txBody>
      </p:sp>
      <p:sp>
        <p:nvSpPr>
          <p:cNvPr id="233" name="Google Shape;233;p13"/>
          <p:cNvSpPr/>
          <p:nvPr/>
        </p:nvSpPr>
        <p:spPr>
          <a:xfrm>
            <a:off x="4476525" y="2736800"/>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Explain your professional experience and your academic training.</a:t>
            </a:r>
            <a:endParaRPr b="0" i="0" sz="1400" u="none" cap="none" strike="noStrike">
              <a:solidFill>
                <a:srgbClr val="000000"/>
              </a:solidFill>
              <a:latin typeface="Libre Franklin"/>
              <a:ea typeface="Libre Franklin"/>
              <a:cs typeface="Libre Franklin"/>
              <a:sym typeface="Libre Franklin"/>
            </a:endParaRPr>
          </a:p>
        </p:txBody>
      </p:sp>
      <p:sp>
        <p:nvSpPr>
          <p:cNvPr id="234" name="Google Shape;234;p13"/>
          <p:cNvSpPr/>
          <p:nvPr/>
        </p:nvSpPr>
        <p:spPr>
          <a:xfrm>
            <a:off x="4476525" y="3888075"/>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Describe those skills you have that perfectly fit with the company values. </a:t>
            </a:r>
            <a:endParaRPr b="0" i="0" sz="1400" u="none" cap="none" strike="noStrike">
              <a:solidFill>
                <a:srgbClr val="000000"/>
              </a:solidFill>
              <a:latin typeface="Libre Franklin"/>
              <a:ea typeface="Libre Franklin"/>
              <a:cs typeface="Libre Franklin"/>
              <a:sym typeface="Libre Franklin"/>
            </a:endParaRPr>
          </a:p>
        </p:txBody>
      </p:sp>
      <p:sp>
        <p:nvSpPr>
          <p:cNvPr id="235" name="Google Shape;235;p13"/>
          <p:cNvSpPr/>
          <p:nvPr/>
        </p:nvSpPr>
        <p:spPr>
          <a:xfrm>
            <a:off x="1485900" y="5039350"/>
            <a:ext cx="27165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Libre Franklin"/>
                <a:ea typeface="Libre Franklin"/>
                <a:cs typeface="Libre Franklin"/>
                <a:sym typeface="Libre Franklin"/>
              </a:rPr>
              <a:t>CLOSING LINES</a:t>
            </a:r>
            <a:endParaRPr b="1" i="0" sz="1400" u="none" cap="none" strike="noStrike">
              <a:solidFill>
                <a:srgbClr val="000000"/>
              </a:solidFill>
              <a:latin typeface="Libre Franklin"/>
              <a:ea typeface="Libre Franklin"/>
              <a:cs typeface="Libre Franklin"/>
              <a:sym typeface="Libre Franklin"/>
            </a:endParaRPr>
          </a:p>
        </p:txBody>
      </p:sp>
      <p:sp>
        <p:nvSpPr>
          <p:cNvPr id="236" name="Google Shape;236;p13"/>
          <p:cNvSpPr/>
          <p:nvPr/>
        </p:nvSpPr>
        <p:spPr>
          <a:xfrm>
            <a:off x="4476525" y="5039350"/>
            <a:ext cx="6584100" cy="962400"/>
          </a:xfrm>
          <a:prstGeom prst="rect">
            <a:avLst/>
          </a:prstGeom>
          <a:solidFill>
            <a:srgbClr val="E2F1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Make them aware you are waiting for their answer</a:t>
            </a:r>
            <a:endParaRPr b="0" i="0" sz="1400" u="none" cap="none" strike="noStrike">
              <a:solidFill>
                <a:srgbClr val="00000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Goodbye!</a:t>
            </a:r>
            <a:endParaRPr b="0" i="0" sz="1400" u="none" cap="none" strike="noStrike">
              <a:solidFill>
                <a:srgbClr val="000000"/>
              </a:solidFill>
              <a:latin typeface="Libre Franklin"/>
              <a:ea typeface="Libre Franklin"/>
              <a:cs typeface="Libre Franklin"/>
              <a:sym typeface="Libre Franklin"/>
            </a:endParaRPr>
          </a:p>
        </p:txBody>
      </p:sp>
      <p:sp>
        <p:nvSpPr>
          <p:cNvPr id="237" name="Google Shape;237;p13"/>
          <p:cNvSpPr txBox="1"/>
          <p:nvPr/>
        </p:nvSpPr>
        <p:spPr>
          <a:xfrm>
            <a:off x="1485900" y="6257300"/>
            <a:ext cx="5465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Libre Franklin"/>
                <a:ea typeface="Libre Franklin"/>
                <a:cs typeface="Libre Franklin"/>
                <a:sym typeface="Libre Franklin"/>
                <a:hlinkClick r:id="rId3"/>
              </a:rPr>
              <a:t>https://novoresume.com/career-blog/how-to-write-a-cover-letter-guide</a:t>
            </a:r>
            <a:r>
              <a:rPr b="0" i="0" lang="es-ES" sz="1200" u="none" cap="none" strike="noStrike">
                <a:solidFill>
                  <a:srgbClr val="000000"/>
                </a:solidFill>
                <a:latin typeface="Libre Franklin"/>
                <a:ea typeface="Libre Franklin"/>
                <a:cs typeface="Libre Franklin"/>
                <a:sym typeface="Libre Franklin"/>
              </a:rPr>
              <a:t> </a:t>
            </a:r>
            <a:endParaRPr b="0" i="0" sz="12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nvSpPr>
        <p:spPr>
          <a:xfrm>
            <a:off x="677750" y="6488700"/>
            <a:ext cx="5465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sng" cap="none" strike="noStrike">
                <a:solidFill>
                  <a:schemeClr val="hlink"/>
                </a:solidFill>
                <a:latin typeface="Libre Franklin"/>
                <a:ea typeface="Libre Franklin"/>
                <a:cs typeface="Libre Franklin"/>
                <a:sym typeface="Libre Franklin"/>
                <a:hlinkClick r:id="rId3"/>
              </a:rPr>
              <a:t>https://novoresume.com/career-blog/how-to-write-a-cover-letter-guide</a:t>
            </a:r>
            <a:r>
              <a:rPr b="0" i="0" lang="es-ES" sz="1200" u="none" cap="none" strike="noStrike">
                <a:solidFill>
                  <a:srgbClr val="000000"/>
                </a:solidFill>
                <a:latin typeface="Libre Franklin"/>
                <a:ea typeface="Libre Franklin"/>
                <a:cs typeface="Libre Franklin"/>
                <a:sym typeface="Libre Franklin"/>
              </a:rPr>
              <a:t> </a:t>
            </a:r>
            <a:endParaRPr b="0" i="0" sz="1200" u="none" cap="none" strike="noStrike">
              <a:solidFill>
                <a:srgbClr val="000000"/>
              </a:solidFill>
              <a:latin typeface="Libre Franklin"/>
              <a:ea typeface="Libre Franklin"/>
              <a:cs typeface="Libre Franklin"/>
              <a:sym typeface="Libre Franklin"/>
            </a:endParaRPr>
          </a:p>
        </p:txBody>
      </p:sp>
      <p:sp>
        <p:nvSpPr>
          <p:cNvPr id="243" name="Google Shape;243;p14"/>
          <p:cNvSpPr txBox="1"/>
          <p:nvPr/>
        </p:nvSpPr>
        <p:spPr>
          <a:xfrm>
            <a:off x="8466800" y="2504250"/>
            <a:ext cx="3232500" cy="1849500"/>
          </a:xfrm>
          <a:prstGeom prst="rect">
            <a:avLst/>
          </a:prstGeom>
          <a:solidFill>
            <a:srgbClr val="E2F1EC"/>
          </a:solidFill>
          <a:ln cap="flat" cmpd="sng" w="9525">
            <a:solidFill>
              <a:srgbClr val="000000"/>
            </a:solidFill>
            <a:prstDash val="dot"/>
            <a:round/>
            <a:headEnd len="sm" w="sm" type="none"/>
            <a:tailEnd len="sm" w="sm" type="none"/>
          </a:ln>
        </p:spPr>
        <p:txBody>
          <a:bodyPr anchorCtr="0" anchor="ctr"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Libre Franklin"/>
              <a:buChar char="●"/>
            </a:pPr>
            <a:r>
              <a:rPr b="1" i="0" lang="es-ES" sz="2100" u="sng" cap="none" strike="noStrike">
                <a:solidFill>
                  <a:srgbClr val="000000"/>
                </a:solidFill>
                <a:latin typeface="Libre Franklin"/>
                <a:ea typeface="Libre Franklin"/>
                <a:cs typeface="Libre Franklin"/>
                <a:sym typeface="Libre Franklin"/>
              </a:rPr>
              <a:t>Page Count:</a:t>
            </a:r>
            <a:r>
              <a:rPr b="0" i="0" lang="es-ES" sz="2100" u="none" cap="none" strike="noStrike">
                <a:solidFill>
                  <a:srgbClr val="000000"/>
                </a:solidFill>
                <a:latin typeface="Libre Franklin"/>
                <a:ea typeface="Libre Franklin"/>
                <a:cs typeface="Libre Franklin"/>
                <a:sym typeface="Libre Franklin"/>
              </a:rPr>
              <a:t> 0.5 to 1</a:t>
            </a:r>
            <a:endParaRPr b="0" i="0" sz="2100" u="none" cap="none" strike="noStrike">
              <a:solidFill>
                <a:srgbClr val="000000"/>
              </a:solidFill>
              <a:latin typeface="Libre Franklin"/>
              <a:ea typeface="Libre Franklin"/>
              <a:cs typeface="Libre Franklin"/>
              <a:sym typeface="Libre Franklin"/>
            </a:endParaRPr>
          </a:p>
          <a:p>
            <a:pPr indent="-361950" lvl="0" marL="457200" marR="0" rtl="0" algn="l">
              <a:lnSpc>
                <a:spcPct val="100000"/>
              </a:lnSpc>
              <a:spcBef>
                <a:spcPts val="0"/>
              </a:spcBef>
              <a:spcAft>
                <a:spcPts val="0"/>
              </a:spcAft>
              <a:buClr>
                <a:srgbClr val="000000"/>
              </a:buClr>
              <a:buSzPts val="2100"/>
              <a:buFont typeface="Libre Franklin"/>
              <a:buChar char="●"/>
            </a:pPr>
            <a:r>
              <a:rPr b="1" i="0" lang="es-ES" sz="2100" u="sng" cap="none" strike="noStrike">
                <a:solidFill>
                  <a:srgbClr val="000000"/>
                </a:solidFill>
                <a:latin typeface="Libre Franklin"/>
                <a:ea typeface="Libre Franklin"/>
                <a:cs typeface="Libre Franklin"/>
                <a:sym typeface="Libre Franklin"/>
              </a:rPr>
              <a:t>Word count:</a:t>
            </a:r>
            <a:r>
              <a:rPr b="0" i="0" lang="es-ES" sz="2100" u="none" cap="none" strike="noStrike">
                <a:solidFill>
                  <a:srgbClr val="000000"/>
                </a:solidFill>
                <a:latin typeface="Libre Franklin"/>
                <a:ea typeface="Libre Franklin"/>
                <a:cs typeface="Libre Franklin"/>
                <a:sym typeface="Libre Franklin"/>
              </a:rPr>
              <a:t> 250 to 400</a:t>
            </a:r>
            <a:endParaRPr b="0" i="0" sz="2100" u="none" cap="none" strike="noStrike">
              <a:solidFill>
                <a:srgbClr val="000000"/>
              </a:solidFill>
              <a:latin typeface="Libre Franklin"/>
              <a:ea typeface="Libre Franklin"/>
              <a:cs typeface="Libre Franklin"/>
              <a:sym typeface="Libre Franklin"/>
            </a:endParaRPr>
          </a:p>
          <a:p>
            <a:pPr indent="-361950" lvl="0" marL="457200" marR="0" rtl="0" algn="just">
              <a:lnSpc>
                <a:spcPct val="115000"/>
              </a:lnSpc>
              <a:spcBef>
                <a:spcPts val="0"/>
              </a:spcBef>
              <a:spcAft>
                <a:spcPts val="0"/>
              </a:spcAft>
              <a:buClr>
                <a:srgbClr val="000000"/>
              </a:buClr>
              <a:buSzPts val="2100"/>
              <a:buFont typeface="Libre Franklin"/>
              <a:buChar char="●"/>
            </a:pPr>
            <a:r>
              <a:rPr b="1" i="0" lang="es-ES" sz="2100" u="sng" cap="none" strike="noStrike">
                <a:solidFill>
                  <a:srgbClr val="000000"/>
                </a:solidFill>
                <a:latin typeface="Libre Franklin"/>
                <a:ea typeface="Libre Franklin"/>
                <a:cs typeface="Libre Franklin"/>
                <a:sym typeface="Libre Franklin"/>
              </a:rPr>
              <a:t>Paragraph count:</a:t>
            </a:r>
            <a:r>
              <a:rPr b="0" i="0" lang="es-ES" sz="2100" u="none" cap="none" strike="noStrike">
                <a:solidFill>
                  <a:srgbClr val="000000"/>
                </a:solidFill>
                <a:latin typeface="Libre Franklin"/>
                <a:ea typeface="Libre Franklin"/>
                <a:cs typeface="Libre Franklin"/>
                <a:sym typeface="Libre Franklin"/>
              </a:rPr>
              <a:t> 3 to 6</a:t>
            </a:r>
            <a:endParaRPr b="0" i="0" sz="2100" u="none" cap="none" strike="noStrike">
              <a:solidFill>
                <a:srgbClr val="000000"/>
              </a:solidFill>
              <a:latin typeface="Libre Franklin"/>
              <a:ea typeface="Libre Franklin"/>
              <a:cs typeface="Libre Franklin"/>
              <a:sym typeface="Libre Franklin"/>
            </a:endParaRPr>
          </a:p>
        </p:txBody>
      </p:sp>
      <p:pic>
        <p:nvPicPr>
          <p:cNvPr id="244" name="Google Shape;244;p14"/>
          <p:cNvPicPr preferRelativeResize="0"/>
          <p:nvPr/>
        </p:nvPicPr>
        <p:blipFill rotWithShape="1">
          <a:blip r:embed="rId4">
            <a:alphaModFix/>
          </a:blip>
          <a:srcRect b="0" l="0" r="0" t="0"/>
          <a:stretch/>
        </p:blipFill>
        <p:spPr>
          <a:xfrm>
            <a:off x="1584850" y="63600"/>
            <a:ext cx="6765101" cy="64876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1371600" y="349100"/>
            <a:ext cx="6219600" cy="14430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COVER LETTER - tips</a:t>
            </a:r>
            <a:endParaRPr/>
          </a:p>
        </p:txBody>
      </p:sp>
      <p:sp>
        <p:nvSpPr>
          <p:cNvPr id="250" name="Google Shape;250;p15"/>
          <p:cNvSpPr/>
          <p:nvPr/>
        </p:nvSpPr>
        <p:spPr>
          <a:xfrm>
            <a:off x="1498275" y="2171688"/>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BE CORDIAL AND PROFESSIONAL</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Balance between friendship and formality</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51" name="Google Shape;251;p15"/>
          <p:cNvSpPr/>
          <p:nvPr/>
        </p:nvSpPr>
        <p:spPr>
          <a:xfrm>
            <a:off x="149827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TO ADJUST</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Adjust the letter to the job position</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52" name="Google Shape;252;p15"/>
          <p:cNvSpPr/>
          <p:nvPr/>
        </p:nvSpPr>
        <p:spPr>
          <a:xfrm>
            <a:off x="6837425" y="4302475"/>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SELL YOURSELF</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What can you offer to the company?</a:t>
            </a:r>
            <a:endParaRPr b="0"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Be different, original and creative.</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
        <p:nvSpPr>
          <p:cNvPr id="253" name="Google Shape;253;p15"/>
          <p:cNvSpPr/>
          <p:nvPr/>
        </p:nvSpPr>
        <p:spPr>
          <a:xfrm>
            <a:off x="6837425" y="2171700"/>
            <a:ext cx="39222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500"/>
              <a:buFont typeface="Arial"/>
              <a:buNone/>
            </a:pPr>
            <a:r>
              <a:rPr b="1" i="0" lang="es-ES" sz="1500" u="none" cap="none" strike="noStrike">
                <a:solidFill>
                  <a:srgbClr val="111111"/>
                </a:solidFill>
                <a:highlight>
                  <a:srgbClr val="FFF2CC"/>
                </a:highlight>
                <a:latin typeface="Libre Franklin"/>
                <a:ea typeface="Libre Franklin"/>
                <a:cs typeface="Libre Franklin"/>
                <a:sym typeface="Libre Franklin"/>
              </a:rPr>
              <a:t>THE COMPANY</a:t>
            </a:r>
            <a:endParaRPr b="1" i="0" sz="1500" u="none" cap="none" strike="noStrike">
              <a:solidFill>
                <a:srgbClr val="111111"/>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111111"/>
                </a:solidFill>
                <a:highlight>
                  <a:srgbClr val="FFF2CC"/>
                </a:highlight>
                <a:latin typeface="Libre Franklin"/>
                <a:ea typeface="Libre Franklin"/>
                <a:cs typeface="Libre Franklin"/>
                <a:sym typeface="Libre Franklin"/>
              </a:rPr>
              <a:t>Look for information about the company: values, activities…</a:t>
            </a:r>
            <a:endParaRPr b="0" i="0" sz="1500" u="none" cap="none" strike="noStrike">
              <a:solidFill>
                <a:srgbClr val="111111"/>
              </a:solidFill>
              <a:highlight>
                <a:srgbClr val="FFF2CC"/>
              </a:highlight>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1843025" y="528675"/>
            <a:ext cx="8251200" cy="1125000"/>
          </a:xfrm>
          <a:prstGeom prst="rect">
            <a:avLst/>
          </a:prstGeom>
          <a:noFill/>
          <a:ln>
            <a:noFill/>
          </a:ln>
        </p:spPr>
        <p:txBody>
          <a:bodyPr anchorCtr="0" anchor="ctr" bIns="45700" lIns="91425" spcFirstLastPara="1" rIns="91425" wrap="square" tIns="45700">
            <a:normAutofit/>
          </a:bodyPr>
          <a:lstStyle/>
          <a:p>
            <a:pPr indent="0" lvl="0" marL="0" rtl="0" algn="ctr">
              <a:lnSpc>
                <a:spcPct val="89000"/>
              </a:lnSpc>
              <a:spcBef>
                <a:spcPts val="0"/>
              </a:spcBef>
              <a:spcAft>
                <a:spcPts val="0"/>
              </a:spcAft>
              <a:buClr>
                <a:schemeClr val="dk2"/>
              </a:buClr>
              <a:buSzPts val="4400"/>
              <a:buFont typeface="Libre Franklin"/>
              <a:buNone/>
            </a:pPr>
            <a:r>
              <a:rPr lang="es-ES"/>
              <a:t>LINKEDIN </a:t>
            </a:r>
            <a:endParaRPr/>
          </a:p>
        </p:txBody>
      </p:sp>
      <p:sp>
        <p:nvSpPr>
          <p:cNvPr id="259" name="Google Shape;259;p16"/>
          <p:cNvSpPr txBox="1"/>
          <p:nvPr>
            <p:ph idx="1" type="body"/>
          </p:nvPr>
        </p:nvSpPr>
        <p:spPr>
          <a:xfrm>
            <a:off x="7235625" y="2184900"/>
            <a:ext cx="4568100" cy="2488200"/>
          </a:xfrm>
          <a:prstGeom prst="rect">
            <a:avLst/>
          </a:prstGeom>
          <a:noFill/>
          <a:ln>
            <a:noFill/>
          </a:ln>
        </p:spPr>
        <p:txBody>
          <a:bodyPr anchorCtr="0" anchor="ctr"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None/>
            </a:pPr>
            <a:r>
              <a:rPr lang="es-ES" sz="1800">
                <a:solidFill>
                  <a:schemeClr val="dk1"/>
                </a:solidFill>
              </a:rPr>
              <a:t>LinkedIn is the world's largest professional network on the internet. You can use LinkedIn to find the right job or internship, connect and strengthen professional relationships, and learn the skills you need to succeed in your career.</a:t>
            </a:r>
            <a:endParaRPr sz="2300"/>
          </a:p>
        </p:txBody>
      </p:sp>
      <p:pic>
        <p:nvPicPr>
          <p:cNvPr id="260" name="Google Shape;260;p16"/>
          <p:cNvPicPr preferRelativeResize="0"/>
          <p:nvPr/>
        </p:nvPicPr>
        <p:blipFill rotWithShape="1">
          <a:blip r:embed="rId3">
            <a:alphaModFix/>
          </a:blip>
          <a:srcRect b="0" l="0" r="0" t="0"/>
          <a:stretch/>
        </p:blipFill>
        <p:spPr>
          <a:xfrm>
            <a:off x="1041625" y="1810950"/>
            <a:ext cx="5690897" cy="339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JOB INTERVIEW </a:t>
            </a:r>
            <a:endParaRPr/>
          </a:p>
        </p:txBody>
      </p:sp>
      <p:sp>
        <p:nvSpPr>
          <p:cNvPr id="266" name="Google Shape;266;p17"/>
          <p:cNvSpPr txBox="1"/>
          <p:nvPr/>
        </p:nvSpPr>
        <p:spPr>
          <a:xfrm>
            <a:off x="1485900" y="1559200"/>
            <a:ext cx="6395100" cy="119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3"/>
              </a:rPr>
              <a:t>https://www.youtube.com/watch?v=OWoxO4mn9uY</a:t>
            </a:r>
            <a:endParaRPr b="0" i="0" sz="1400" u="sng" cap="none" strike="noStrike">
              <a:solidFill>
                <a:schemeClr val="hlink"/>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s-ES" sz="1400" u="sng" cap="none" strike="noStrike">
                <a:solidFill>
                  <a:schemeClr val="hlink"/>
                </a:solidFill>
                <a:latin typeface="Arial"/>
                <a:ea typeface="Arial"/>
                <a:cs typeface="Arial"/>
                <a:sym typeface="Arial"/>
                <a:hlinkClick r:id="rId4"/>
              </a:rPr>
              <a:t>https://www.youtube.com/watch?v=b5l14b6FzkU</a:t>
            </a:r>
            <a:endParaRPr b="0" i="0" sz="1400" u="sng" cap="none" strike="noStrike">
              <a:solidFill>
                <a:schemeClr val="hlink"/>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Libre Franklin"/>
              <a:ea typeface="Libre Franklin"/>
              <a:cs typeface="Libre Franklin"/>
              <a:sym typeface="Libre Franklin"/>
            </a:endParaRPr>
          </a:p>
        </p:txBody>
      </p:sp>
      <p:pic>
        <p:nvPicPr>
          <p:cNvPr id="267" name="Google Shape;267;p17"/>
          <p:cNvPicPr preferRelativeResize="0"/>
          <p:nvPr/>
        </p:nvPicPr>
        <p:blipFill rotWithShape="1">
          <a:blip r:embed="rId5">
            <a:alphaModFix/>
          </a:blip>
          <a:srcRect b="0" l="0" r="0" t="0"/>
          <a:stretch/>
        </p:blipFill>
        <p:spPr>
          <a:xfrm>
            <a:off x="1485900" y="2400300"/>
            <a:ext cx="6056899" cy="4037925"/>
          </a:xfrm>
          <a:prstGeom prst="rect">
            <a:avLst/>
          </a:prstGeom>
          <a:noFill/>
          <a:ln>
            <a:noFill/>
          </a:ln>
        </p:spPr>
      </p:pic>
      <p:pic>
        <p:nvPicPr>
          <p:cNvPr id="268" name="Google Shape;268;p17"/>
          <p:cNvPicPr preferRelativeResize="0"/>
          <p:nvPr/>
        </p:nvPicPr>
        <p:blipFill rotWithShape="1">
          <a:blip r:embed="rId6">
            <a:alphaModFix/>
          </a:blip>
          <a:srcRect b="0" l="0" r="0" t="0"/>
          <a:stretch/>
        </p:blipFill>
        <p:spPr>
          <a:xfrm>
            <a:off x="8864574" y="2019300"/>
            <a:ext cx="2809875"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289538" y="620023"/>
            <a:ext cx="9612900" cy="974700"/>
          </a:xfrm>
          <a:prstGeom prst="rect">
            <a:avLst/>
          </a:prstGeom>
          <a:noFill/>
          <a:ln>
            <a:noFill/>
          </a:ln>
        </p:spPr>
        <p:txBody>
          <a:bodyPr anchorCtr="0" anchor="b" bIns="45700" lIns="91425" spcFirstLastPara="1" rIns="91425" wrap="square" tIns="45700">
            <a:normAutofit/>
          </a:bodyPr>
          <a:lstStyle/>
          <a:p>
            <a:pPr indent="0" lvl="0" marL="0" rtl="0" algn="r">
              <a:lnSpc>
                <a:spcPct val="89000"/>
              </a:lnSpc>
              <a:spcBef>
                <a:spcPts val="0"/>
              </a:spcBef>
              <a:spcAft>
                <a:spcPts val="0"/>
              </a:spcAft>
              <a:buClr>
                <a:schemeClr val="dk2"/>
              </a:buClr>
              <a:buSzPts val="7200"/>
              <a:buFont typeface="Libre Franklin"/>
              <a:buNone/>
            </a:pPr>
            <a:r>
              <a:rPr lang="es-ES" sz="5200"/>
              <a:t>CONTENTS OF THE PROJECT</a:t>
            </a:r>
            <a:endParaRPr sz="5200"/>
          </a:p>
        </p:txBody>
      </p:sp>
      <p:graphicFrame>
        <p:nvGraphicFramePr>
          <p:cNvPr id="111" name="Google Shape;111;p2"/>
          <p:cNvGraphicFramePr/>
          <p:nvPr/>
        </p:nvGraphicFramePr>
        <p:xfrm>
          <a:off x="1811113" y="2171700"/>
          <a:ext cx="3000000" cy="3000000"/>
        </p:xfrm>
        <a:graphic>
          <a:graphicData uri="http://schemas.openxmlformats.org/drawingml/2006/table">
            <a:tbl>
              <a:tblPr>
                <a:noFill/>
                <a:tableStyleId>{0698CE82-70B2-4340-B8F8-2AA72F883FE5}</a:tableStyleId>
              </a:tblPr>
              <a:tblGrid>
                <a:gridCol w="2524125"/>
                <a:gridCol w="5162550"/>
              </a:tblGrid>
              <a:tr h="581025">
                <a:tc>
                  <a:txBody>
                    <a:bodyPr/>
                    <a:lstStyle/>
                    <a:p>
                      <a:pPr indent="0" lvl="0" marL="0" marR="0" rtl="0" algn="l">
                        <a:lnSpc>
                          <a:spcPct val="115000"/>
                        </a:lnSpc>
                        <a:spcBef>
                          <a:spcPts val="0"/>
                        </a:spcBef>
                        <a:spcAft>
                          <a:spcPts val="0"/>
                        </a:spcAft>
                        <a:buClr>
                          <a:srgbClr val="000000"/>
                        </a:buClr>
                        <a:buSzPts val="1100"/>
                        <a:buFont typeface="Arial"/>
                        <a:buNone/>
                      </a:pPr>
                      <a:r>
                        <a:rPr b="1" lang="es-ES" sz="1100" u="none" cap="none" strike="noStrike">
                          <a:solidFill>
                            <a:srgbClr val="FFFFFF"/>
                          </a:solidFill>
                          <a:latin typeface="Libre Franklin"/>
                          <a:ea typeface="Libre Franklin"/>
                          <a:cs typeface="Libre Franklin"/>
                          <a:sym typeface="Libre Franklin"/>
                        </a:rPr>
                        <a:t>CV / RESUME</a:t>
                      </a:r>
                      <a:endParaRPr b="1" sz="1100" u="none" cap="none" strike="noStrike">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latin typeface="Libre Franklin"/>
                          <a:ea typeface="Libre Franklin"/>
                          <a:cs typeface="Libre Franklin"/>
                          <a:sym typeface="Libre Franklin"/>
                        </a:rPr>
                        <a:t>Creating the CV / resume</a:t>
                      </a:r>
                      <a:endParaRPr sz="1400" u="none" cap="none" strike="noStrike">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100"/>
                        <a:buFont typeface="Arial"/>
                        <a:buNone/>
                      </a:pPr>
                      <a:r>
                        <a:rPr b="1" lang="es-ES" sz="1100" u="none" cap="none" strike="noStrike">
                          <a:solidFill>
                            <a:srgbClr val="FFFFFF"/>
                          </a:solidFill>
                          <a:latin typeface="Libre Franklin"/>
                          <a:ea typeface="Libre Franklin"/>
                          <a:cs typeface="Libre Franklin"/>
                          <a:sym typeface="Libre Franklin"/>
                        </a:rPr>
                        <a:t>COVER LETTER</a:t>
                      </a:r>
                      <a:endParaRPr b="1" sz="1100" u="none" cap="none" strike="noStrike">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latin typeface="Libre Franklin"/>
                          <a:ea typeface="Libre Franklin"/>
                          <a:cs typeface="Libre Franklin"/>
                          <a:sym typeface="Libre Franklin"/>
                        </a:rPr>
                        <a:t>To introduce yourself </a:t>
                      </a:r>
                      <a:endParaRPr sz="1400" u="none" cap="none" strike="noStrike">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100"/>
                        <a:buFont typeface="Arial"/>
                        <a:buNone/>
                      </a:pPr>
                      <a:r>
                        <a:rPr b="1" lang="es-ES" sz="1100" u="none" cap="none" strike="noStrike">
                          <a:solidFill>
                            <a:srgbClr val="FFFFFF"/>
                          </a:solidFill>
                          <a:latin typeface="Libre Franklin"/>
                          <a:ea typeface="Libre Franklin"/>
                          <a:cs typeface="Libre Franklin"/>
                          <a:sym typeface="Libre Franklin"/>
                        </a:rPr>
                        <a:t>LINKEDIN </a:t>
                      </a:r>
                      <a:endParaRPr b="1" sz="1100" u="none" cap="none" strike="noStrike">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latin typeface="Libre Franklin"/>
                          <a:ea typeface="Libre Franklin"/>
                          <a:cs typeface="Libre Franklin"/>
                          <a:sym typeface="Libre Franklin"/>
                        </a:rPr>
                        <a:t>To make public your profile (optional)</a:t>
                      </a:r>
                      <a:endParaRPr sz="1400" u="none" cap="none" strike="noStrike">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100"/>
                        <a:buFont typeface="Arial"/>
                        <a:buNone/>
                      </a:pPr>
                      <a:r>
                        <a:rPr b="1" lang="es-ES" sz="1100" u="none" cap="none" strike="noStrike">
                          <a:solidFill>
                            <a:srgbClr val="FFFFFF"/>
                          </a:solidFill>
                          <a:latin typeface="Libre Franklin"/>
                          <a:ea typeface="Libre Franklin"/>
                          <a:cs typeface="Libre Franklin"/>
                          <a:sym typeface="Libre Franklin"/>
                        </a:rPr>
                        <a:t>JOB OFFER </a:t>
                      </a:r>
                      <a:endParaRPr b="1" sz="1100" u="none" cap="none" strike="noStrike">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latin typeface="Libre Franklin"/>
                          <a:ea typeface="Libre Franklin"/>
                          <a:cs typeface="Libre Franklin"/>
                          <a:sym typeface="Libre Franklin"/>
                        </a:rPr>
                        <a:t>Imagine you are applying to a job offer</a:t>
                      </a:r>
                      <a:endParaRPr sz="1400" u="none" cap="none" strike="noStrike">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533400">
                <a:tc>
                  <a:txBody>
                    <a:bodyPr/>
                    <a:lstStyle/>
                    <a:p>
                      <a:pPr indent="0" lvl="0" marL="0" marR="0" rtl="0" algn="l">
                        <a:lnSpc>
                          <a:spcPct val="115000"/>
                        </a:lnSpc>
                        <a:spcBef>
                          <a:spcPts val="0"/>
                        </a:spcBef>
                        <a:spcAft>
                          <a:spcPts val="0"/>
                        </a:spcAft>
                        <a:buClr>
                          <a:srgbClr val="000000"/>
                        </a:buClr>
                        <a:buSzPts val="1100"/>
                        <a:buFont typeface="Arial"/>
                        <a:buNone/>
                      </a:pPr>
                      <a:r>
                        <a:rPr b="1" lang="es-ES" sz="1100" u="none" cap="none" strike="noStrike">
                          <a:solidFill>
                            <a:srgbClr val="FFFFFF"/>
                          </a:solidFill>
                          <a:latin typeface="Libre Franklin"/>
                          <a:ea typeface="Libre Franklin"/>
                          <a:cs typeface="Libre Franklin"/>
                          <a:sym typeface="Libre Franklin"/>
                        </a:rPr>
                        <a:t>JOB INTERVIEW</a:t>
                      </a:r>
                      <a:endParaRPr b="1" sz="1100" u="none" cap="none" strike="noStrike">
                        <a:solidFill>
                          <a:srgbClr val="FFFFFF"/>
                        </a:solidFill>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0000"/>
                    </a:solidFill>
                  </a:tcPr>
                </a:tc>
                <a:tc>
                  <a:txBody>
                    <a:bodyPr/>
                    <a:lstStyle/>
                    <a:p>
                      <a:pPr indent="0" lvl="0" marL="0" marR="0" rtl="0" algn="l">
                        <a:lnSpc>
                          <a:spcPct val="115000"/>
                        </a:lnSpc>
                        <a:spcBef>
                          <a:spcPts val="0"/>
                        </a:spcBef>
                        <a:spcAft>
                          <a:spcPts val="0"/>
                        </a:spcAft>
                        <a:buClr>
                          <a:srgbClr val="000000"/>
                        </a:buClr>
                        <a:buSzPts val="1400"/>
                        <a:buFont typeface="Arial"/>
                        <a:buNone/>
                      </a:pPr>
                      <a:r>
                        <a:rPr lang="es-ES" sz="1400" u="none" cap="none" strike="noStrike">
                          <a:latin typeface="Libre Franklin"/>
                          <a:ea typeface="Libre Franklin"/>
                          <a:cs typeface="Libre Franklin"/>
                          <a:sym typeface="Libre Franklin"/>
                        </a:rPr>
                        <a:t>Let’s face an interview</a:t>
                      </a:r>
                      <a:endParaRPr sz="1400" u="none" cap="none" strike="noStrike">
                        <a:latin typeface="Libre Franklin"/>
                        <a:ea typeface="Libre Franklin"/>
                        <a:cs typeface="Libre Franklin"/>
                        <a:sym typeface="Libre Franklin"/>
                      </a:endParaRPr>
                    </a:p>
                  </a:txBody>
                  <a:tcPr marT="91450" marB="91450" marR="91450" marL="91450">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295400" y="328800"/>
            <a:ext cx="9601200" cy="7140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importance</a:t>
            </a:r>
            <a:endParaRPr/>
          </a:p>
        </p:txBody>
      </p:sp>
      <p:sp>
        <p:nvSpPr>
          <p:cNvPr id="117" name="Google Shape;117;p3"/>
          <p:cNvSpPr txBox="1"/>
          <p:nvPr>
            <p:ph idx="1" type="body"/>
          </p:nvPr>
        </p:nvSpPr>
        <p:spPr>
          <a:xfrm>
            <a:off x="5754750" y="1240575"/>
            <a:ext cx="5907900" cy="4953300"/>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None/>
            </a:pPr>
            <a:r>
              <a:rPr lang="es-ES" sz="1800">
                <a:solidFill>
                  <a:srgbClr val="444444"/>
                </a:solidFill>
              </a:rPr>
              <a:t>The CV / resume acts as a </a:t>
            </a:r>
            <a:r>
              <a:rPr b="1" lang="es-ES" sz="1800">
                <a:solidFill>
                  <a:srgbClr val="444444"/>
                </a:solidFill>
              </a:rPr>
              <a:t>bridge between you and the prospective recruiter</a:t>
            </a:r>
            <a:r>
              <a:rPr lang="es-ES" sz="1800">
                <a:solidFill>
                  <a:srgbClr val="444444"/>
                </a:solidFill>
              </a:rPr>
              <a:t>. Hence the importance of a resume can never be underestimated. So, to make the first impression, it is imperative that your CV / resume stands out from the crowd first. </a:t>
            </a:r>
            <a:endParaRPr sz="1800">
              <a:solidFill>
                <a:srgbClr val="444444"/>
              </a:solidFill>
            </a:endParaRPr>
          </a:p>
          <a:p>
            <a:pPr indent="0" lvl="0" marL="0" rtl="0" algn="just">
              <a:lnSpc>
                <a:spcPct val="150000"/>
              </a:lnSpc>
              <a:spcBef>
                <a:spcPts val="0"/>
              </a:spcBef>
              <a:spcAft>
                <a:spcPts val="0"/>
              </a:spcAft>
              <a:buClr>
                <a:schemeClr val="dk1"/>
              </a:buClr>
              <a:buSzPts val="1100"/>
              <a:buNone/>
            </a:pPr>
            <a:r>
              <a:t/>
            </a:r>
            <a:endParaRPr sz="1800">
              <a:solidFill>
                <a:srgbClr val="444444"/>
              </a:solidFill>
            </a:endParaRPr>
          </a:p>
          <a:p>
            <a:pPr indent="0" lvl="0" marL="0" rtl="0" algn="just">
              <a:lnSpc>
                <a:spcPct val="150000"/>
              </a:lnSpc>
              <a:spcBef>
                <a:spcPts val="0"/>
              </a:spcBef>
              <a:spcAft>
                <a:spcPts val="0"/>
              </a:spcAft>
              <a:buClr>
                <a:schemeClr val="dk1"/>
              </a:buClr>
              <a:buSzPts val="1100"/>
              <a:buFont typeface="Arial"/>
              <a:buNone/>
            </a:pPr>
            <a:r>
              <a:rPr lang="es-ES" sz="1800">
                <a:solidFill>
                  <a:srgbClr val="444444"/>
                </a:solidFill>
              </a:rPr>
              <a:t>It is up to you how do you want to be remembered by the hiring manager. Since companies do not have that much amount of time to interview each and every candidate, they require CVs / resumes from candidate to select the best ones to work with them.</a:t>
            </a:r>
            <a:endParaRPr sz="1800">
              <a:solidFill>
                <a:srgbClr val="444444"/>
              </a:solidFill>
            </a:endParaRPr>
          </a:p>
          <a:p>
            <a:pPr indent="-257048" lvl="0" marL="384048" rtl="0" algn="l">
              <a:lnSpc>
                <a:spcPct val="94000"/>
              </a:lnSpc>
              <a:spcBef>
                <a:spcPts val="0"/>
              </a:spcBef>
              <a:spcAft>
                <a:spcPts val="0"/>
              </a:spcAft>
              <a:buClr>
                <a:schemeClr val="dk2"/>
              </a:buClr>
              <a:buSzPts val="2000"/>
              <a:buNone/>
            </a:pPr>
            <a:r>
              <a:t/>
            </a:r>
            <a:endParaRPr/>
          </a:p>
        </p:txBody>
      </p:sp>
      <p:pic>
        <p:nvPicPr>
          <p:cNvPr id="118" name="Google Shape;118;p3"/>
          <p:cNvPicPr preferRelativeResize="0"/>
          <p:nvPr/>
        </p:nvPicPr>
        <p:blipFill rotWithShape="1">
          <a:blip r:embed="rId3">
            <a:alphaModFix/>
          </a:blip>
          <a:srcRect b="7904" l="5833" r="4003" t="14285"/>
          <a:stretch/>
        </p:blipFill>
        <p:spPr>
          <a:xfrm>
            <a:off x="1295403" y="1042800"/>
            <a:ext cx="3860471" cy="562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416500" y="240350"/>
            <a:ext cx="96012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24" name="Google Shape;124;p4"/>
          <p:cNvSpPr/>
          <p:nvPr/>
        </p:nvSpPr>
        <p:spPr>
          <a:xfrm>
            <a:off x="1485900" y="1804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PERSONAL INFORMATION</a:t>
            </a:r>
            <a:endParaRPr b="0" i="0" sz="1400" u="none" cap="none" strike="noStrike">
              <a:solidFill>
                <a:srgbClr val="000000"/>
              </a:solidFill>
              <a:latin typeface="Libre Franklin"/>
              <a:ea typeface="Libre Franklin"/>
              <a:cs typeface="Libre Franklin"/>
              <a:sym typeface="Libre Franklin"/>
            </a:endParaRPr>
          </a:p>
        </p:txBody>
      </p:sp>
      <p:sp>
        <p:nvSpPr>
          <p:cNvPr id="125" name="Google Shape;125;p4"/>
          <p:cNvSpPr/>
          <p:nvPr/>
        </p:nvSpPr>
        <p:spPr>
          <a:xfrm>
            <a:off x="1485900" y="324842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CV SUMMARY/ OBJECTIVE</a:t>
            </a:r>
            <a:endParaRPr b="0" i="0" sz="1400" u="none" cap="none" strike="noStrike">
              <a:solidFill>
                <a:srgbClr val="000000"/>
              </a:solidFill>
              <a:latin typeface="Libre Franklin"/>
              <a:ea typeface="Libre Franklin"/>
              <a:cs typeface="Libre Franklin"/>
              <a:sym typeface="Libre Franklin"/>
            </a:endParaRPr>
          </a:p>
        </p:txBody>
      </p:sp>
      <p:sp>
        <p:nvSpPr>
          <p:cNvPr id="126" name="Google Shape;126;p4"/>
          <p:cNvSpPr/>
          <p:nvPr/>
        </p:nvSpPr>
        <p:spPr>
          <a:xfrm>
            <a:off x="1485900" y="469205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WORK EXPERIENCE</a:t>
            </a:r>
            <a:endParaRPr b="0" i="0" sz="1400" u="none" cap="none" strike="noStrike">
              <a:solidFill>
                <a:srgbClr val="000000"/>
              </a:solidFill>
              <a:latin typeface="Libre Franklin"/>
              <a:ea typeface="Libre Franklin"/>
              <a:cs typeface="Libre Franklin"/>
              <a:sym typeface="Libre Franklin"/>
            </a:endParaRPr>
          </a:p>
        </p:txBody>
      </p:sp>
      <p:sp>
        <p:nvSpPr>
          <p:cNvPr id="127" name="Google Shape;127;p4"/>
          <p:cNvSpPr/>
          <p:nvPr/>
        </p:nvSpPr>
        <p:spPr>
          <a:xfrm>
            <a:off x="6340250" y="1804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EDUCATION AND TRAINING</a:t>
            </a:r>
            <a:endParaRPr b="0" i="0" sz="1400" u="none" cap="none" strike="noStrike">
              <a:solidFill>
                <a:srgbClr val="000000"/>
              </a:solidFill>
              <a:latin typeface="Libre Franklin"/>
              <a:ea typeface="Libre Franklin"/>
              <a:cs typeface="Libre Franklin"/>
              <a:sym typeface="Libre Franklin"/>
            </a:endParaRPr>
          </a:p>
        </p:txBody>
      </p:sp>
      <p:sp>
        <p:nvSpPr>
          <p:cNvPr id="128" name="Google Shape;128;p4"/>
          <p:cNvSpPr/>
          <p:nvPr/>
        </p:nvSpPr>
        <p:spPr>
          <a:xfrm>
            <a:off x="6340250" y="324842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LANGUAGE SKILLS</a:t>
            </a:r>
            <a:endParaRPr b="0" i="0" sz="1400" u="none" cap="none" strike="noStrike">
              <a:solidFill>
                <a:srgbClr val="000000"/>
              </a:solidFill>
              <a:latin typeface="Libre Franklin"/>
              <a:ea typeface="Libre Franklin"/>
              <a:cs typeface="Libre Franklin"/>
              <a:sym typeface="Libre Franklin"/>
            </a:endParaRPr>
          </a:p>
        </p:txBody>
      </p:sp>
      <p:sp>
        <p:nvSpPr>
          <p:cNvPr id="129" name="Google Shape;129;p4"/>
          <p:cNvSpPr/>
          <p:nvPr/>
        </p:nvSpPr>
        <p:spPr>
          <a:xfrm>
            <a:off x="6340250" y="469205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HARD &amp; SOFT SKILLS</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35" name="Google Shape;135;p5"/>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PERSONAL INFORMATION</a:t>
            </a:r>
            <a:endParaRPr b="1" i="0" sz="1500" u="none" cap="none" strike="noStrike">
              <a:solidFill>
                <a:srgbClr val="000000"/>
              </a:solidFill>
              <a:latin typeface="Libre Franklin"/>
              <a:ea typeface="Libre Franklin"/>
              <a:cs typeface="Libre Franklin"/>
              <a:sym typeface="Libre Franklin"/>
            </a:endParaRPr>
          </a:p>
        </p:txBody>
      </p:sp>
      <p:sp>
        <p:nvSpPr>
          <p:cNvPr id="136" name="Google Shape;136;p5"/>
          <p:cNvSpPr/>
          <p:nvPr/>
        </p:nvSpPr>
        <p:spPr>
          <a:xfrm>
            <a:off x="2180425" y="2107975"/>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NAME, SURNAME</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2180425" y="318610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EMAIL</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2180425" y="42490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LOCATION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(NO COMPLETE ADDRESS)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Arial"/>
                <a:ea typeface="Arial"/>
                <a:cs typeface="Arial"/>
                <a:sym typeface="Arial"/>
              </a:rPr>
              <a:t>Valencia, Spain</a:t>
            </a:r>
            <a:endParaRPr b="0" i="1" sz="1400" u="none" cap="none" strike="noStrike">
              <a:solidFill>
                <a:srgbClr val="000000"/>
              </a:solidFill>
              <a:latin typeface="Arial"/>
              <a:ea typeface="Arial"/>
              <a:cs typeface="Arial"/>
              <a:sym typeface="Arial"/>
            </a:endParaRPr>
          </a:p>
        </p:txBody>
      </p:sp>
      <p:sp>
        <p:nvSpPr>
          <p:cNvPr id="139" name="Google Shape;139;p5"/>
          <p:cNvSpPr/>
          <p:nvPr/>
        </p:nvSpPr>
        <p:spPr>
          <a:xfrm>
            <a:off x="1583550" y="1980025"/>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1583550" y="301553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1583550" y="4121113"/>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2180425" y="5354625"/>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PHONE NUMBER</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1583550" y="522668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5"/>
          <p:cNvPicPr preferRelativeResize="0"/>
          <p:nvPr/>
        </p:nvPicPr>
        <p:blipFill rotWithShape="1">
          <a:blip r:embed="rId3">
            <a:alphaModFix/>
          </a:blip>
          <a:srcRect b="0" l="0" r="0" t="0"/>
          <a:stretch/>
        </p:blipFill>
        <p:spPr>
          <a:xfrm>
            <a:off x="1791743" y="2186431"/>
            <a:ext cx="558025" cy="558025"/>
          </a:xfrm>
          <a:prstGeom prst="rect">
            <a:avLst/>
          </a:prstGeom>
          <a:noFill/>
          <a:ln>
            <a:noFill/>
          </a:ln>
        </p:spPr>
      </p:pic>
      <p:pic>
        <p:nvPicPr>
          <p:cNvPr id="145" name="Google Shape;145;p5"/>
          <p:cNvPicPr preferRelativeResize="0"/>
          <p:nvPr/>
        </p:nvPicPr>
        <p:blipFill rotWithShape="1">
          <a:blip r:embed="rId4">
            <a:alphaModFix/>
          </a:blip>
          <a:srcRect b="0" l="0" r="0" t="0"/>
          <a:stretch/>
        </p:blipFill>
        <p:spPr>
          <a:xfrm>
            <a:off x="1789763" y="4321338"/>
            <a:ext cx="561975" cy="561975"/>
          </a:xfrm>
          <a:prstGeom prst="rect">
            <a:avLst/>
          </a:prstGeom>
          <a:noFill/>
          <a:ln>
            <a:noFill/>
          </a:ln>
        </p:spPr>
      </p:pic>
      <p:pic>
        <p:nvPicPr>
          <p:cNvPr id="146" name="Google Shape;146;p5"/>
          <p:cNvPicPr preferRelativeResize="0"/>
          <p:nvPr/>
        </p:nvPicPr>
        <p:blipFill rotWithShape="1">
          <a:blip r:embed="rId5">
            <a:alphaModFix/>
          </a:blip>
          <a:srcRect b="0" l="0" r="0" t="0"/>
          <a:stretch/>
        </p:blipFill>
        <p:spPr>
          <a:xfrm>
            <a:off x="1789775" y="5426914"/>
            <a:ext cx="561975" cy="561975"/>
          </a:xfrm>
          <a:prstGeom prst="rect">
            <a:avLst/>
          </a:prstGeom>
          <a:noFill/>
          <a:ln>
            <a:noFill/>
          </a:ln>
        </p:spPr>
      </p:pic>
      <p:pic>
        <p:nvPicPr>
          <p:cNvPr id="147" name="Google Shape;147;p5"/>
          <p:cNvPicPr preferRelativeResize="0"/>
          <p:nvPr/>
        </p:nvPicPr>
        <p:blipFill rotWithShape="1">
          <a:blip r:embed="rId6">
            <a:alphaModFix/>
          </a:blip>
          <a:srcRect b="0" l="0" r="0" t="0"/>
          <a:stretch/>
        </p:blipFill>
        <p:spPr>
          <a:xfrm>
            <a:off x="1814759" y="3275772"/>
            <a:ext cx="512000" cy="512000"/>
          </a:xfrm>
          <a:prstGeom prst="rect">
            <a:avLst/>
          </a:prstGeom>
          <a:noFill/>
          <a:ln>
            <a:noFill/>
          </a:ln>
        </p:spPr>
      </p:pic>
      <p:sp>
        <p:nvSpPr>
          <p:cNvPr id="148" name="Google Shape;148;p5"/>
          <p:cNvSpPr/>
          <p:nvPr/>
        </p:nvSpPr>
        <p:spPr>
          <a:xfrm>
            <a:off x="7429950" y="320420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WEB /SOCIAL MEDIA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t>
            </a:r>
            <a:r>
              <a:rPr b="0" i="1" lang="es-ES" sz="1400" u="none" cap="none" strike="noStrike">
                <a:solidFill>
                  <a:srgbClr val="000000"/>
                </a:solidFill>
                <a:latin typeface="Arial"/>
                <a:ea typeface="Arial"/>
                <a:cs typeface="Arial"/>
                <a:sym typeface="Arial"/>
              </a:rPr>
              <a:t>As long as they’re relevant.</a:t>
            </a:r>
            <a:endParaRPr b="0" i="1" sz="1400" u="none" cap="none" strike="noStrike">
              <a:solidFill>
                <a:srgbClr val="000000"/>
              </a:solidFill>
              <a:latin typeface="Arial"/>
              <a:ea typeface="Arial"/>
              <a:cs typeface="Arial"/>
              <a:sym typeface="Arial"/>
            </a:endParaRPr>
          </a:p>
        </p:txBody>
      </p:sp>
      <p:sp>
        <p:nvSpPr>
          <p:cNvPr id="149" name="Google Shape;149;p5"/>
          <p:cNvSpPr/>
          <p:nvPr/>
        </p:nvSpPr>
        <p:spPr>
          <a:xfrm>
            <a:off x="7527300" y="20729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JOB TITLE</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6661763" y="305813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6661763" y="1944988"/>
            <a:ext cx="974400" cy="962400"/>
          </a:xfrm>
          <a:prstGeom prst="ellipse">
            <a:avLst/>
          </a:prstGeom>
          <a:solidFill>
            <a:schemeClr val="lt1"/>
          </a:solidFill>
          <a:ln cap="flat" cmpd="sng" w="28575">
            <a:solidFill>
              <a:srgbClr val="ABD7C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5"/>
          <p:cNvPicPr preferRelativeResize="0"/>
          <p:nvPr/>
        </p:nvPicPr>
        <p:blipFill rotWithShape="1">
          <a:blip r:embed="rId7">
            <a:alphaModFix/>
          </a:blip>
          <a:srcRect b="0" l="0" r="0" t="0"/>
          <a:stretch/>
        </p:blipFill>
        <p:spPr>
          <a:xfrm>
            <a:off x="6892963" y="3277251"/>
            <a:ext cx="512000" cy="524190"/>
          </a:xfrm>
          <a:prstGeom prst="rect">
            <a:avLst/>
          </a:prstGeom>
          <a:noFill/>
          <a:ln>
            <a:noFill/>
          </a:ln>
        </p:spPr>
      </p:pic>
      <p:pic>
        <p:nvPicPr>
          <p:cNvPr id="153" name="Google Shape;153;p5"/>
          <p:cNvPicPr preferRelativeResize="0"/>
          <p:nvPr/>
        </p:nvPicPr>
        <p:blipFill rotWithShape="1">
          <a:blip r:embed="rId8">
            <a:alphaModFix/>
          </a:blip>
          <a:srcRect b="0" l="0" r="0" t="0"/>
          <a:stretch/>
        </p:blipFill>
        <p:spPr>
          <a:xfrm>
            <a:off x="6867976" y="2145201"/>
            <a:ext cx="561975" cy="561975"/>
          </a:xfrm>
          <a:prstGeom prst="rect">
            <a:avLst/>
          </a:prstGeom>
          <a:noFill/>
          <a:ln cap="flat" cmpd="sng" w="28575">
            <a:solidFill>
              <a:srgbClr val="ABD7C9"/>
            </a:solidFill>
            <a:prstDash val="solid"/>
            <a:round/>
            <a:headEnd len="sm" w="sm" type="none"/>
            <a:tailEnd len="sm" w="sm" type="none"/>
          </a:ln>
        </p:spPr>
      </p:pic>
      <p:sp>
        <p:nvSpPr>
          <p:cNvPr id="154" name="Google Shape;154;p5"/>
          <p:cNvSpPr txBox="1"/>
          <p:nvPr/>
        </p:nvSpPr>
        <p:spPr>
          <a:xfrm>
            <a:off x="7075000" y="4306350"/>
            <a:ext cx="3692700" cy="12795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s-ES" sz="3000" u="none" cap="none" strike="noStrike">
                <a:solidFill>
                  <a:srgbClr val="000000"/>
                </a:solidFill>
                <a:latin typeface="Libre Franklin"/>
                <a:ea typeface="Libre Franklin"/>
                <a:cs typeface="Libre Franklin"/>
                <a:sym typeface="Libre Franklin"/>
              </a:rPr>
              <a:t>NO PICTURE!!!!!</a:t>
            </a:r>
            <a:endParaRPr b="1" i="0" sz="30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892475" y="519325"/>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61" name="Google Shape;161;p6"/>
          <p:cNvSpPr/>
          <p:nvPr/>
        </p:nvSpPr>
        <p:spPr>
          <a:xfrm>
            <a:off x="8316200" y="781075"/>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CV SUMMARY/ OBJECTIVE</a:t>
            </a:r>
            <a:endParaRPr b="1" i="0" sz="1500" u="none" cap="none" strike="noStrike">
              <a:solidFill>
                <a:srgbClr val="000000"/>
              </a:solidFill>
              <a:latin typeface="Libre Franklin"/>
              <a:ea typeface="Libre Franklin"/>
              <a:cs typeface="Libre Franklin"/>
              <a:sym typeface="Libre Franklin"/>
            </a:endParaRPr>
          </a:p>
        </p:txBody>
      </p:sp>
      <p:sp>
        <p:nvSpPr>
          <p:cNvPr id="162" name="Google Shape;162;p6"/>
          <p:cNvSpPr txBox="1"/>
          <p:nvPr/>
        </p:nvSpPr>
        <p:spPr>
          <a:xfrm>
            <a:off x="892475" y="2005225"/>
            <a:ext cx="6306000" cy="3986700"/>
          </a:xfrm>
          <a:prstGeom prst="rect">
            <a:avLst/>
          </a:prstGeom>
          <a:solidFill>
            <a:srgbClr val="E2F1EC"/>
          </a:solidFill>
          <a:ln cap="flat" cmpd="sng" w="9525">
            <a:solidFill>
              <a:srgbClr val="000000"/>
            </a:solidFill>
            <a:prstDash val="dot"/>
            <a:round/>
            <a:headEnd len="sm" w="sm" type="none"/>
            <a:tailEnd len="sm" w="sm" type="none"/>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b="0" i="0" lang="es-ES" sz="1900" u="none" cap="none" strike="noStrike">
                <a:solidFill>
                  <a:srgbClr val="313B47"/>
                </a:solidFill>
                <a:latin typeface="Libre Franklin"/>
                <a:ea typeface="Libre Franklin"/>
                <a:cs typeface="Libre Franklin"/>
                <a:sym typeface="Libre Franklin"/>
              </a:rPr>
              <a:t>Your </a:t>
            </a:r>
            <a:r>
              <a:rPr b="1" i="0" lang="es-ES" sz="1900" u="none" cap="none" strike="noStrike">
                <a:solidFill>
                  <a:srgbClr val="313B47"/>
                </a:solidFill>
                <a:latin typeface="Libre Franklin"/>
                <a:ea typeface="Libre Franklin"/>
                <a:cs typeface="Libre Franklin"/>
                <a:sym typeface="Libre Franklin"/>
              </a:rPr>
              <a:t>CV summary or objective</a:t>
            </a:r>
            <a:r>
              <a:rPr b="0" i="0" lang="es-ES" sz="1900" u="none" cap="none" strike="noStrike">
                <a:solidFill>
                  <a:srgbClr val="313B47"/>
                </a:solidFill>
                <a:latin typeface="Libre Franklin"/>
                <a:ea typeface="Libre Franklin"/>
                <a:cs typeface="Libre Franklin"/>
                <a:sym typeface="Libre Franklin"/>
              </a:rPr>
              <a:t> is your attempt at an important first impression. Make sure the language you use is clear, and the HR manager doesn’t have to read it a few times to understand it - </a:t>
            </a:r>
            <a:r>
              <a:rPr b="0" i="1" lang="es-ES" sz="1900" u="none" cap="none" strike="noStrike">
                <a:solidFill>
                  <a:srgbClr val="313B47"/>
                </a:solidFill>
                <a:latin typeface="Libre Franklin"/>
                <a:ea typeface="Libre Franklin"/>
                <a:cs typeface="Libre Franklin"/>
                <a:sym typeface="Libre Franklin"/>
              </a:rPr>
              <a:t>because they won’t.</a:t>
            </a:r>
            <a:endParaRPr b="0" i="1" sz="1900" u="none" cap="none" strike="noStrike">
              <a:solidFill>
                <a:srgbClr val="313B47"/>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313B47"/>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900"/>
              <a:buFont typeface="Arial"/>
              <a:buNone/>
            </a:pPr>
            <a:r>
              <a:rPr b="0" i="0" lang="es-ES" sz="1900" u="none" cap="none" strike="noStrike">
                <a:solidFill>
                  <a:srgbClr val="313B47"/>
                </a:solidFill>
                <a:latin typeface="Libre Franklin"/>
                <a:ea typeface="Libre Franklin"/>
                <a:cs typeface="Libre Franklin"/>
                <a:sym typeface="Libre Franklin"/>
              </a:rPr>
              <a:t>Even if you don’t have any work experience or education, you can still use a resume objective to stand out from the rest of the applicants.</a:t>
            </a:r>
            <a:endParaRPr b="0" i="0" sz="1900" u="none" cap="none" strike="noStrike">
              <a:solidFill>
                <a:srgbClr val="313B47"/>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rgbClr val="313B47"/>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900"/>
              <a:buFont typeface="Arial"/>
              <a:buNone/>
            </a:pPr>
            <a:r>
              <a:rPr b="0" i="0" lang="es-ES" sz="1900" u="none" cap="none" strike="noStrike">
                <a:solidFill>
                  <a:srgbClr val="313B47"/>
                </a:solidFill>
                <a:latin typeface="Libre Franklin"/>
                <a:ea typeface="Libre Franklin"/>
                <a:cs typeface="Libre Franklin"/>
                <a:sym typeface="Libre Franklin"/>
              </a:rPr>
              <a:t>In this case, you’d want to focus on your best personal traits and skills (instead of work experience / achievements / education).</a:t>
            </a:r>
            <a:endParaRPr b="0" i="0" sz="1900" u="none" cap="none" strike="noStrike">
              <a:solidFill>
                <a:srgbClr val="313B47"/>
              </a:solidFill>
              <a:latin typeface="Libre Franklin"/>
              <a:ea typeface="Libre Franklin"/>
              <a:cs typeface="Libre Franklin"/>
              <a:sym typeface="Libre Franklin"/>
            </a:endParaRPr>
          </a:p>
        </p:txBody>
      </p:sp>
      <p:sp>
        <p:nvSpPr>
          <p:cNvPr id="163" name="Google Shape;163;p6"/>
          <p:cNvSpPr txBox="1"/>
          <p:nvPr/>
        </p:nvSpPr>
        <p:spPr>
          <a:xfrm>
            <a:off x="7490300" y="2993150"/>
            <a:ext cx="4321800" cy="20163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1" lang="es-ES" sz="1700" u="none" cap="none" strike="noStrike">
                <a:solidFill>
                  <a:srgbClr val="000000"/>
                </a:solidFill>
                <a:latin typeface="Libre Franklin"/>
                <a:ea typeface="Libre Franklin"/>
                <a:cs typeface="Libre Franklin"/>
                <a:sym typeface="Libre Franklin"/>
              </a:rPr>
              <a:t>“Information Technology student seeking a part-time role as a Technical Support Specialist at XYZ Inc. Experienced in using help desk &amp; CRM systems. Skilled in written communication with an intermediate knowledge in the IT-sphere.”</a:t>
            </a:r>
            <a:endParaRPr b="0" i="1" sz="1700" u="none" cap="none" strike="noStrike">
              <a:solidFill>
                <a:srgbClr val="000000"/>
              </a:solidFill>
              <a:latin typeface="Libre Franklin"/>
              <a:ea typeface="Libre Franklin"/>
              <a:cs typeface="Libre Franklin"/>
              <a:sym typeface="Libre Franklin"/>
            </a:endParaRPr>
          </a:p>
        </p:txBody>
      </p:sp>
      <p:sp>
        <p:nvSpPr>
          <p:cNvPr id="164" name="Google Shape;164;p6"/>
          <p:cNvSpPr txBox="1"/>
          <p:nvPr/>
        </p:nvSpPr>
        <p:spPr>
          <a:xfrm>
            <a:off x="980250" y="6349175"/>
            <a:ext cx="6555000" cy="2880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sng" cap="none" strike="noStrike">
                <a:solidFill>
                  <a:schemeClr val="hlink"/>
                </a:solidFill>
                <a:latin typeface="Libre Franklin"/>
                <a:ea typeface="Libre Franklin"/>
                <a:cs typeface="Libre Franklin"/>
                <a:sym typeface="Libre Franklin"/>
                <a:hlinkClick r:id="rId3"/>
              </a:rPr>
              <a:t>https://novoresume.com/career-blog/resume-objective-examples</a:t>
            </a:r>
            <a:r>
              <a:rPr b="0" i="0" lang="es-ES" sz="1400" u="none" cap="none" strike="noStrike">
                <a:solidFill>
                  <a:srgbClr val="000000"/>
                </a:solidFill>
                <a:latin typeface="Libre Franklin"/>
                <a:ea typeface="Libre Franklin"/>
                <a:cs typeface="Libre Franklin"/>
                <a:sym typeface="Libre Franklin"/>
              </a:rPr>
              <a:t> </a:t>
            </a:r>
            <a:endParaRPr b="0" i="0" sz="1400" u="none" cap="none" strike="noStrike">
              <a:solidFill>
                <a:srgbClr val="000000"/>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WORK EXPERIENCE</a:t>
            </a:r>
            <a:endParaRPr b="1" i="0" sz="1500" u="none" cap="none" strike="noStrike">
              <a:solidFill>
                <a:srgbClr val="000000"/>
              </a:solidFill>
              <a:latin typeface="Libre Franklin"/>
              <a:ea typeface="Libre Franklin"/>
              <a:cs typeface="Libre Franklin"/>
              <a:sym typeface="Libre Franklin"/>
            </a:endParaRPr>
          </a:p>
        </p:txBody>
      </p:sp>
      <p:sp>
        <p:nvSpPr>
          <p:cNvPr id="170" name="Google Shape;170;p7"/>
          <p:cNvSpPr/>
          <p:nvPr/>
        </p:nvSpPr>
        <p:spPr>
          <a:xfrm>
            <a:off x="1716613" y="1998325"/>
            <a:ext cx="4044300" cy="70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chemeClr val="lt1"/>
                </a:solidFill>
                <a:latin typeface="Libre Franklin"/>
                <a:ea typeface="Libre Franklin"/>
                <a:cs typeface="Libre Franklin"/>
                <a:sym typeface="Libre Franklin"/>
              </a:rPr>
              <a:t>JOB</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71" name="Google Shape;171;p7"/>
          <p:cNvSpPr/>
          <p:nvPr/>
        </p:nvSpPr>
        <p:spPr>
          <a:xfrm>
            <a:off x="6431088" y="1998325"/>
            <a:ext cx="4044300" cy="706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chemeClr val="lt1"/>
                </a:solidFill>
                <a:latin typeface="Libre Franklin"/>
                <a:ea typeface="Libre Franklin"/>
                <a:cs typeface="Libre Franklin"/>
                <a:sym typeface="Libre Franklin"/>
              </a:rPr>
              <a:t>INTERNSHIP</a:t>
            </a:r>
            <a:endParaRPr b="1" i="0" sz="1500" u="none" cap="none" strike="noStrike">
              <a:solidFill>
                <a:schemeClr val="lt1"/>
              </a:solidFill>
              <a:latin typeface="Libre Franklin"/>
              <a:ea typeface="Libre Franklin"/>
              <a:cs typeface="Libre Franklin"/>
              <a:sym typeface="Libre Franklin"/>
            </a:endParaRPr>
          </a:p>
        </p:txBody>
      </p:sp>
      <p:sp>
        <p:nvSpPr>
          <p:cNvPr id="172" name="Google Shape;172;p7"/>
          <p:cNvSpPr/>
          <p:nvPr/>
        </p:nvSpPr>
        <p:spPr>
          <a:xfrm>
            <a:off x="4073838" y="333540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COMPANY</a:t>
            </a:r>
            <a:endParaRPr b="0" i="0" sz="1400" u="none" cap="none" strike="noStrike">
              <a:solidFill>
                <a:srgbClr val="000000"/>
              </a:solidFill>
              <a:latin typeface="Arial"/>
              <a:ea typeface="Arial"/>
              <a:cs typeface="Arial"/>
              <a:sym typeface="Arial"/>
            </a:endParaRPr>
          </a:p>
        </p:txBody>
      </p:sp>
      <p:sp>
        <p:nvSpPr>
          <p:cNvPr id="173" name="Google Shape;173;p7"/>
          <p:cNvSpPr/>
          <p:nvPr/>
        </p:nvSpPr>
        <p:spPr>
          <a:xfrm>
            <a:off x="4073850" y="416805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DURATION</a:t>
            </a:r>
            <a:endParaRPr b="0" i="0" sz="1400" u="none" cap="none" strike="noStrike">
              <a:solidFill>
                <a:srgbClr val="000000"/>
              </a:solidFill>
              <a:latin typeface="Arial"/>
              <a:ea typeface="Arial"/>
              <a:cs typeface="Arial"/>
              <a:sym typeface="Arial"/>
            </a:endParaRPr>
          </a:p>
        </p:txBody>
      </p:sp>
      <p:sp>
        <p:nvSpPr>
          <p:cNvPr id="174" name="Google Shape;174;p7"/>
          <p:cNvSpPr/>
          <p:nvPr/>
        </p:nvSpPr>
        <p:spPr>
          <a:xfrm>
            <a:off x="4073850" y="5000700"/>
            <a:ext cx="4044300" cy="501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JOB POSITION</a:t>
            </a:r>
            <a:endParaRPr b="0" i="0" sz="1400" u="none" cap="none" strike="noStrike">
              <a:solidFill>
                <a:srgbClr val="000000"/>
              </a:solidFill>
              <a:latin typeface="Arial"/>
              <a:ea typeface="Arial"/>
              <a:cs typeface="Arial"/>
              <a:sym typeface="Arial"/>
            </a:endParaRPr>
          </a:p>
        </p:txBody>
      </p:sp>
      <p:sp>
        <p:nvSpPr>
          <p:cNvPr id="175" name="Google Shape;175;p7"/>
          <p:cNvSpPr/>
          <p:nvPr/>
        </p:nvSpPr>
        <p:spPr>
          <a:xfrm>
            <a:off x="4073850" y="5833350"/>
            <a:ext cx="4044300" cy="706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 RESPONSIBILITIES OR TASKS YOU DEVELOP</a:t>
            </a:r>
            <a:endParaRPr b="0" i="0" sz="1400" u="none" cap="none" strike="noStrike">
              <a:solidFill>
                <a:srgbClr val="000000"/>
              </a:solidFill>
              <a:latin typeface="Arial"/>
              <a:ea typeface="Arial"/>
              <a:cs typeface="Arial"/>
              <a:sym typeface="Arial"/>
            </a:endParaRPr>
          </a:p>
        </p:txBody>
      </p:sp>
      <p:sp>
        <p:nvSpPr>
          <p:cNvPr id="176" name="Google Shape;176;p7"/>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p:nvPr/>
        </p:nvSpPr>
        <p:spPr>
          <a:xfrm>
            <a:off x="8452575" y="2046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EDUCATION AND TRAINING</a:t>
            </a:r>
            <a:endParaRPr b="1" i="0" sz="1500" u="none" cap="none" strike="noStrike">
              <a:solidFill>
                <a:srgbClr val="000000"/>
              </a:solidFill>
              <a:latin typeface="Libre Franklin"/>
              <a:ea typeface="Libre Franklin"/>
              <a:cs typeface="Libre Franklin"/>
              <a:sym typeface="Libre Franklin"/>
            </a:endParaRPr>
          </a:p>
        </p:txBody>
      </p:sp>
      <p:sp>
        <p:nvSpPr>
          <p:cNvPr id="182" name="Google Shape;182;p8"/>
          <p:cNvSpPr/>
          <p:nvPr/>
        </p:nvSpPr>
        <p:spPr>
          <a:xfrm>
            <a:off x="1266700" y="1151650"/>
            <a:ext cx="2844000" cy="1156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 General Certificate of Secondary Education</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(GCSE)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Educación Secundaria Obligatoria (ESO)</a:t>
            </a:r>
            <a:endParaRPr b="0" i="1" sz="1400" u="none" cap="none" strike="noStrike">
              <a:solidFill>
                <a:srgbClr val="000000"/>
              </a:solidFill>
              <a:latin typeface="Libre Franklin"/>
              <a:ea typeface="Libre Franklin"/>
              <a:cs typeface="Libre Franklin"/>
              <a:sym typeface="Libre Franklin"/>
            </a:endParaRPr>
          </a:p>
        </p:txBody>
      </p:sp>
      <p:sp>
        <p:nvSpPr>
          <p:cNvPr id="183" name="Google Shape;183;p8"/>
          <p:cNvSpPr/>
          <p:nvPr/>
        </p:nvSpPr>
        <p:spPr>
          <a:xfrm>
            <a:off x="1266700" y="2627500"/>
            <a:ext cx="2844000" cy="877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 General Certificate of Education</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(GCE) -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Bachillerato</a:t>
            </a:r>
            <a:endParaRPr b="0" i="1" sz="1400" u="none" cap="none" strike="noStrike">
              <a:solidFill>
                <a:srgbClr val="000000"/>
              </a:solidFill>
              <a:latin typeface="Libre Franklin"/>
              <a:ea typeface="Libre Franklin"/>
              <a:cs typeface="Libre Franklin"/>
              <a:sym typeface="Libre Franklin"/>
            </a:endParaRPr>
          </a:p>
        </p:txBody>
      </p:sp>
      <p:sp>
        <p:nvSpPr>
          <p:cNvPr id="184" name="Google Shape;184;p8"/>
          <p:cNvSpPr/>
          <p:nvPr/>
        </p:nvSpPr>
        <p:spPr>
          <a:xfrm>
            <a:off x="1296550" y="3785050"/>
            <a:ext cx="2784300" cy="1134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Vocational Education and Training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(VET) -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Ciclo Formativo  de Grado Medio (CFGM)</a:t>
            </a:r>
            <a:endParaRPr b="0" i="1" sz="1400" u="none" cap="none" strike="noStrike">
              <a:solidFill>
                <a:srgbClr val="000000"/>
              </a:solidFill>
              <a:latin typeface="Libre Franklin"/>
              <a:ea typeface="Libre Franklin"/>
              <a:cs typeface="Libre Franklin"/>
              <a:sym typeface="Libre Franklin"/>
            </a:endParaRPr>
          </a:p>
        </p:txBody>
      </p:sp>
      <p:sp>
        <p:nvSpPr>
          <p:cNvPr id="185" name="Google Shape;185;p8"/>
          <p:cNvSpPr txBox="1"/>
          <p:nvPr>
            <p:ph type="title"/>
          </p:nvPr>
        </p:nvSpPr>
        <p:spPr>
          <a:xfrm>
            <a:off x="862625" y="59125"/>
            <a:ext cx="6743700" cy="10146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
        <p:nvSpPr>
          <p:cNvPr id="186" name="Google Shape;186;p8"/>
          <p:cNvSpPr txBox="1"/>
          <p:nvPr/>
        </p:nvSpPr>
        <p:spPr>
          <a:xfrm>
            <a:off x="8498775" y="1737975"/>
            <a:ext cx="3449700" cy="3928500"/>
          </a:xfrm>
          <a:prstGeom prst="rect">
            <a:avLst/>
          </a:prstGeom>
          <a:solidFill>
            <a:srgbClr val="E2F1EC"/>
          </a:solidFill>
          <a:ln cap="flat" cmpd="sng" w="952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381000" lvl="0" marL="457200" marR="0" rtl="0" algn="l">
              <a:lnSpc>
                <a:spcPct val="150000"/>
              </a:lnSpc>
              <a:spcBef>
                <a:spcPts val="0"/>
              </a:spcBef>
              <a:spcAft>
                <a:spcPts val="0"/>
              </a:spcAft>
              <a:buClr>
                <a:srgbClr val="000000"/>
              </a:buClr>
              <a:buSzPts val="2400"/>
              <a:buFont typeface="Libre Franklin"/>
              <a:buChar char="●"/>
            </a:pPr>
            <a:r>
              <a:rPr b="0" i="0" lang="es-ES" sz="2400" u="none" cap="none" strike="noStrike">
                <a:solidFill>
                  <a:srgbClr val="000000"/>
                </a:solidFill>
                <a:latin typeface="Libre Franklin"/>
                <a:ea typeface="Libre Franklin"/>
                <a:cs typeface="Libre Franklin"/>
                <a:sym typeface="Libre Franklin"/>
              </a:rPr>
              <a:t>Name of the degree</a:t>
            </a:r>
            <a:endParaRPr b="0" i="0" sz="2400" u="none" cap="none" strike="noStrike">
              <a:solidFill>
                <a:srgbClr val="000000"/>
              </a:solidFill>
              <a:latin typeface="Libre Franklin"/>
              <a:ea typeface="Libre Franklin"/>
              <a:cs typeface="Libre Franklin"/>
              <a:sym typeface="Libre Franklin"/>
            </a:endParaRPr>
          </a:p>
          <a:p>
            <a:pPr indent="-381000" lvl="0" marL="457200" marR="0" rtl="0" algn="l">
              <a:lnSpc>
                <a:spcPct val="150000"/>
              </a:lnSpc>
              <a:spcBef>
                <a:spcPts val="0"/>
              </a:spcBef>
              <a:spcAft>
                <a:spcPts val="0"/>
              </a:spcAft>
              <a:buClr>
                <a:srgbClr val="000000"/>
              </a:buClr>
              <a:buSzPts val="2400"/>
              <a:buFont typeface="Libre Franklin"/>
              <a:buChar char="●"/>
            </a:pPr>
            <a:r>
              <a:rPr b="0" i="0" lang="es-ES" sz="2400" u="none" cap="none" strike="noStrike">
                <a:solidFill>
                  <a:srgbClr val="000000"/>
                </a:solidFill>
                <a:latin typeface="Libre Franklin"/>
                <a:ea typeface="Libre Franklin"/>
                <a:cs typeface="Libre Franklin"/>
                <a:sym typeface="Libre Franklin"/>
              </a:rPr>
              <a:t>Name of the institution</a:t>
            </a:r>
            <a:endParaRPr b="0" i="0" sz="2400" u="none" cap="none" strike="noStrike">
              <a:solidFill>
                <a:srgbClr val="000000"/>
              </a:solidFill>
              <a:latin typeface="Libre Franklin"/>
              <a:ea typeface="Libre Franklin"/>
              <a:cs typeface="Libre Franklin"/>
              <a:sym typeface="Libre Franklin"/>
            </a:endParaRPr>
          </a:p>
          <a:p>
            <a:pPr indent="-381000" lvl="0" marL="457200" marR="0" rtl="0" algn="l">
              <a:lnSpc>
                <a:spcPct val="150000"/>
              </a:lnSpc>
              <a:spcBef>
                <a:spcPts val="0"/>
              </a:spcBef>
              <a:spcAft>
                <a:spcPts val="0"/>
              </a:spcAft>
              <a:buClr>
                <a:srgbClr val="000000"/>
              </a:buClr>
              <a:buSzPts val="2400"/>
              <a:buFont typeface="Libre Franklin"/>
              <a:buChar char="●"/>
            </a:pPr>
            <a:r>
              <a:rPr b="0" i="0" lang="es-ES" sz="2400" u="none" cap="none" strike="noStrike">
                <a:solidFill>
                  <a:srgbClr val="000000"/>
                </a:solidFill>
                <a:latin typeface="Libre Franklin"/>
                <a:ea typeface="Libre Franklin"/>
                <a:cs typeface="Libre Franklin"/>
                <a:sym typeface="Libre Franklin"/>
              </a:rPr>
              <a:t>Years attended</a:t>
            </a:r>
            <a:endParaRPr b="0" i="0" sz="2400" u="none" cap="none" strike="noStrike">
              <a:solidFill>
                <a:srgbClr val="000000"/>
              </a:solidFill>
              <a:latin typeface="Libre Franklin"/>
              <a:ea typeface="Libre Franklin"/>
              <a:cs typeface="Libre Franklin"/>
              <a:sym typeface="Libre Franklin"/>
            </a:endParaRPr>
          </a:p>
          <a:p>
            <a:pPr indent="-381000" lvl="0" marL="457200" marR="0" rtl="0" algn="l">
              <a:lnSpc>
                <a:spcPct val="150000"/>
              </a:lnSpc>
              <a:spcBef>
                <a:spcPts val="0"/>
              </a:spcBef>
              <a:spcAft>
                <a:spcPts val="0"/>
              </a:spcAft>
              <a:buClr>
                <a:srgbClr val="000000"/>
              </a:buClr>
              <a:buSzPts val="2400"/>
              <a:buFont typeface="Libre Franklin"/>
              <a:buChar char="●"/>
            </a:pPr>
            <a:r>
              <a:rPr b="0" i="0" lang="es-ES" sz="2400" u="none" cap="none" strike="noStrike">
                <a:solidFill>
                  <a:srgbClr val="000000"/>
                </a:solidFill>
                <a:latin typeface="Libre Franklin"/>
                <a:ea typeface="Libre Franklin"/>
                <a:cs typeface="Libre Franklin"/>
                <a:sym typeface="Libre Franklin"/>
              </a:rPr>
              <a:t>Location of the institution</a:t>
            </a:r>
            <a:endParaRPr b="0" i="0" sz="2400" u="none" cap="none" strike="noStrike">
              <a:solidFill>
                <a:srgbClr val="000000"/>
              </a:solidFill>
              <a:latin typeface="Libre Franklin"/>
              <a:ea typeface="Libre Franklin"/>
              <a:cs typeface="Libre Franklin"/>
              <a:sym typeface="Libre Franklin"/>
            </a:endParaRPr>
          </a:p>
        </p:txBody>
      </p:sp>
      <p:sp>
        <p:nvSpPr>
          <p:cNvPr id="187" name="Google Shape;187;p8"/>
          <p:cNvSpPr/>
          <p:nvPr/>
        </p:nvSpPr>
        <p:spPr>
          <a:xfrm>
            <a:off x="1296550" y="5238100"/>
            <a:ext cx="2784300" cy="11340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Certificate of Higher Education (HNC) - </a:t>
            </a:r>
            <a:endParaRPr b="0" i="0" sz="1400" u="none" cap="none" strike="noStrike">
              <a:solidFill>
                <a:srgbClr val="000000"/>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Ciclo Formativo  de Grado Superior (CFGS)</a:t>
            </a:r>
            <a:endParaRPr b="0" i="1" sz="1400" u="none" cap="none" strike="noStrike">
              <a:solidFill>
                <a:srgbClr val="000000"/>
              </a:solidFill>
              <a:latin typeface="Libre Franklin"/>
              <a:ea typeface="Libre Franklin"/>
              <a:cs typeface="Libre Franklin"/>
              <a:sym typeface="Libre Franklin"/>
            </a:endParaRPr>
          </a:p>
        </p:txBody>
      </p:sp>
      <p:sp>
        <p:nvSpPr>
          <p:cNvPr id="188" name="Google Shape;188;p8"/>
          <p:cNvSpPr txBox="1"/>
          <p:nvPr/>
        </p:nvSpPr>
        <p:spPr>
          <a:xfrm>
            <a:off x="4630288" y="1073725"/>
            <a:ext cx="3348900" cy="19419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Libre Franklin"/>
                <a:ea typeface="Libre Franklin"/>
                <a:cs typeface="Libre Franklin"/>
                <a:sym typeface="Libre Franklin"/>
              </a:rPr>
              <a:t>Example</a:t>
            </a:r>
            <a:r>
              <a:rPr i="1" lang="es-ES">
                <a:latin typeface="Libre Franklin"/>
                <a:ea typeface="Libre Franklin"/>
                <a:cs typeface="Libre Franklin"/>
                <a:sym typeface="Libre Franklin"/>
              </a:rPr>
              <a:t> (Grado Superior)</a:t>
            </a:r>
            <a:endParaRPr b="0" i="1" sz="1400" u="none" cap="none" strike="noStrike">
              <a:solidFill>
                <a:srgbClr val="000000"/>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a:t>
            </a:r>
            <a:r>
              <a:rPr b="0" i="1" lang="es-ES" sz="1400" u="none" cap="none" strike="noStrike">
                <a:solidFill>
                  <a:schemeClr val="dk1"/>
                </a:solidFill>
                <a:latin typeface="Libre Franklin"/>
                <a:ea typeface="Libre Franklin"/>
                <a:cs typeface="Libre Franklin"/>
                <a:sym typeface="Libre Franklin"/>
              </a:rPr>
              <a:t>Certificate of Higher Education (HNC)</a:t>
            </a:r>
            <a:r>
              <a:rPr b="0" i="1" lang="es-ES" sz="1400" u="none" cap="none" strike="noStrike">
                <a:solidFill>
                  <a:srgbClr val="000000"/>
                </a:solidFill>
                <a:latin typeface="Libre Franklin"/>
                <a:ea typeface="Libre Franklin"/>
                <a:cs typeface="Libre Franklin"/>
                <a:sym typeface="Libre Franklin"/>
              </a:rPr>
              <a:t> in </a:t>
            </a:r>
            <a:r>
              <a:rPr i="1" lang="es-ES">
                <a:latin typeface="Libre Franklin"/>
                <a:ea typeface="Libre Franklin"/>
                <a:cs typeface="Libre Franklin"/>
                <a:sym typeface="Libre Franklin"/>
              </a:rPr>
              <a:t>Marketing &amp; Publicity</a:t>
            </a:r>
            <a:r>
              <a:rPr b="0" i="1" lang="es-ES" sz="1400" u="none" cap="none" strike="noStrike">
                <a:solidFill>
                  <a:srgbClr val="000000"/>
                </a:solidFill>
                <a:latin typeface="Libre Franklin"/>
                <a:ea typeface="Libre Franklin"/>
                <a:cs typeface="Libre Franklin"/>
                <a:sym typeface="Libre Franklin"/>
              </a:rPr>
              <a:t>.</a:t>
            </a:r>
            <a:endParaRPr b="0" i="1" sz="1400" u="none" cap="none" strike="noStrike">
              <a:solidFill>
                <a:srgbClr val="000000"/>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400"/>
              <a:buFont typeface="Arial"/>
              <a:buNone/>
            </a:pPr>
            <a:r>
              <a:rPr i="1" lang="es-ES">
                <a:latin typeface="Libre Franklin"/>
                <a:ea typeface="Libre Franklin"/>
                <a:cs typeface="Libre Franklin"/>
                <a:sym typeface="Libre Franklin"/>
              </a:rPr>
              <a:t>Digitech Progresa</a:t>
            </a:r>
            <a:endParaRPr b="0" i="1" sz="1400" u="none" cap="none" strike="noStrike">
              <a:solidFill>
                <a:srgbClr val="000000"/>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20</a:t>
            </a:r>
            <a:r>
              <a:rPr i="1" lang="es-ES">
                <a:latin typeface="Libre Franklin"/>
                <a:ea typeface="Libre Franklin"/>
                <a:cs typeface="Libre Franklin"/>
                <a:sym typeface="Libre Franklin"/>
              </a:rPr>
              <a:t>24</a:t>
            </a:r>
            <a:r>
              <a:rPr b="0" i="1" lang="es-ES" sz="1400" u="none" cap="none" strike="noStrike">
                <a:solidFill>
                  <a:srgbClr val="000000"/>
                </a:solidFill>
                <a:latin typeface="Libre Franklin"/>
                <a:ea typeface="Libre Franklin"/>
                <a:cs typeface="Libre Franklin"/>
                <a:sym typeface="Libre Franklin"/>
              </a:rPr>
              <a:t>-202</a:t>
            </a:r>
            <a:r>
              <a:rPr i="1" lang="es-ES">
                <a:latin typeface="Libre Franklin"/>
                <a:ea typeface="Libre Franklin"/>
                <a:cs typeface="Libre Franklin"/>
                <a:sym typeface="Libre Franklin"/>
              </a:rPr>
              <a:t>6</a:t>
            </a:r>
            <a:endParaRPr b="0" i="1" sz="1400" u="none" cap="none" strike="noStrike">
              <a:solidFill>
                <a:srgbClr val="000000"/>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400"/>
              <a:buFont typeface="Arial"/>
              <a:buNone/>
            </a:pPr>
            <a:r>
              <a:rPr b="0" i="1" lang="es-ES" sz="1400" u="none" cap="none" strike="noStrike">
                <a:solidFill>
                  <a:srgbClr val="000000"/>
                </a:solidFill>
                <a:latin typeface="Libre Franklin"/>
                <a:ea typeface="Libre Franklin"/>
                <a:cs typeface="Libre Franklin"/>
                <a:sym typeface="Libre Franklin"/>
              </a:rPr>
              <a:t>Valencia, Spain”</a:t>
            </a:r>
            <a:endParaRPr b="0" i="1" sz="1400" u="none" cap="none" strike="noStrike">
              <a:solidFill>
                <a:srgbClr val="000000"/>
              </a:solidFill>
              <a:latin typeface="Libre Franklin"/>
              <a:ea typeface="Libre Franklin"/>
              <a:cs typeface="Libre Franklin"/>
              <a:sym typeface="Libre Franklin"/>
            </a:endParaRPr>
          </a:p>
        </p:txBody>
      </p:sp>
      <p:sp>
        <p:nvSpPr>
          <p:cNvPr id="189" name="Google Shape;189;p8"/>
          <p:cNvSpPr txBox="1"/>
          <p:nvPr/>
        </p:nvSpPr>
        <p:spPr>
          <a:xfrm>
            <a:off x="4804738" y="3265975"/>
            <a:ext cx="3000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a:solidFill>
                  <a:schemeClr val="dk1"/>
                </a:solidFill>
                <a:latin typeface="Libre Franklin"/>
                <a:ea typeface="Libre Franklin"/>
                <a:cs typeface="Libre Franklin"/>
                <a:sym typeface="Libre Franklin"/>
              </a:rPr>
              <a:t>Example</a:t>
            </a:r>
            <a:r>
              <a:rPr i="1" lang="es-ES">
                <a:solidFill>
                  <a:schemeClr val="dk1"/>
                </a:solidFill>
                <a:latin typeface="Libre Franklin"/>
                <a:ea typeface="Libre Franklin"/>
                <a:cs typeface="Libre Franklin"/>
                <a:sym typeface="Libre Franklin"/>
              </a:rPr>
              <a:t> (Bachillerato)</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“General Certificate of  Education.</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IES La Misericordia</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2022-2024</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Valencia, Spain</a:t>
            </a:r>
            <a:endParaRPr/>
          </a:p>
        </p:txBody>
      </p:sp>
      <p:sp>
        <p:nvSpPr>
          <p:cNvPr id="190" name="Google Shape;190;p8"/>
          <p:cNvSpPr txBox="1"/>
          <p:nvPr/>
        </p:nvSpPr>
        <p:spPr>
          <a:xfrm>
            <a:off x="4789813" y="4919050"/>
            <a:ext cx="30000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ES">
                <a:solidFill>
                  <a:schemeClr val="dk1"/>
                </a:solidFill>
                <a:latin typeface="Libre Franklin"/>
                <a:ea typeface="Libre Franklin"/>
                <a:cs typeface="Libre Franklin"/>
                <a:sym typeface="Libre Franklin"/>
              </a:rPr>
              <a:t>Example</a:t>
            </a:r>
            <a:r>
              <a:rPr i="1" lang="es-ES">
                <a:solidFill>
                  <a:schemeClr val="dk1"/>
                </a:solidFill>
                <a:latin typeface="Libre Franklin"/>
                <a:ea typeface="Libre Franklin"/>
                <a:cs typeface="Libre Franklin"/>
                <a:sym typeface="Libre Franklin"/>
              </a:rPr>
              <a:t> (Grado Medio)</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“Vocational Training in Microcomputer S</a:t>
            </a:r>
            <a:r>
              <a:rPr i="1" lang="es-ES">
                <a:solidFill>
                  <a:schemeClr val="dk1"/>
                </a:solidFill>
                <a:latin typeface="Libre Franklin"/>
                <a:ea typeface="Libre Franklin"/>
                <a:cs typeface="Libre Franklin"/>
                <a:sym typeface="Libre Franklin"/>
              </a:rPr>
              <a:t>ystem</a:t>
            </a:r>
            <a:r>
              <a:rPr i="1" lang="es-ES">
                <a:solidFill>
                  <a:schemeClr val="dk1"/>
                </a:solidFill>
                <a:latin typeface="Libre Franklin"/>
                <a:ea typeface="Libre Franklin"/>
                <a:cs typeface="Libre Franklin"/>
                <a:sym typeface="Libre Franklin"/>
              </a:rPr>
              <a:t> and Networks</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IES Nº2</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2022-2024</a:t>
            </a:r>
            <a:endParaRPr i="1">
              <a:solidFill>
                <a:schemeClr val="dk1"/>
              </a:solidFill>
              <a:latin typeface="Libre Franklin"/>
              <a:ea typeface="Libre Franklin"/>
              <a:cs typeface="Libre Franklin"/>
              <a:sym typeface="Libre Franklin"/>
            </a:endParaRPr>
          </a:p>
          <a:p>
            <a:pPr indent="0" lvl="0" marL="0" rtl="0" algn="just">
              <a:spcBef>
                <a:spcPts val="0"/>
              </a:spcBef>
              <a:spcAft>
                <a:spcPts val="0"/>
              </a:spcAft>
              <a:buNone/>
            </a:pPr>
            <a:r>
              <a:rPr i="1" lang="es-ES">
                <a:solidFill>
                  <a:schemeClr val="dk1"/>
                </a:solidFill>
                <a:latin typeface="Libre Franklin"/>
                <a:ea typeface="Libre Franklin"/>
                <a:cs typeface="Libre Franklin"/>
                <a:sym typeface="Libre Franklin"/>
              </a:rPr>
              <a:t>Valencia, Spain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p:nvPr/>
        </p:nvSpPr>
        <p:spPr>
          <a:xfrm>
            <a:off x="8441350" y="685800"/>
            <a:ext cx="3495900" cy="962400"/>
          </a:xfrm>
          <a:prstGeom prst="rect">
            <a:avLst/>
          </a:prstGeom>
          <a:solidFill>
            <a:srgbClr val="ABD7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rgbClr val="000000"/>
                </a:solidFill>
                <a:latin typeface="Libre Franklin"/>
                <a:ea typeface="Libre Franklin"/>
                <a:cs typeface="Libre Franklin"/>
                <a:sym typeface="Libre Franklin"/>
              </a:rPr>
              <a:t>HARD SKILLS</a:t>
            </a:r>
            <a:endParaRPr b="1" i="0" sz="1500" u="none" cap="none" strike="noStrike">
              <a:solidFill>
                <a:srgbClr val="000000"/>
              </a:solidFill>
              <a:latin typeface="Libre Franklin"/>
              <a:ea typeface="Libre Franklin"/>
              <a:cs typeface="Libre Franklin"/>
              <a:sym typeface="Libre Franklin"/>
            </a:endParaRPr>
          </a:p>
        </p:txBody>
      </p:sp>
      <p:pic>
        <p:nvPicPr>
          <p:cNvPr id="196" name="Google Shape;196;p9"/>
          <p:cNvPicPr preferRelativeResize="0"/>
          <p:nvPr/>
        </p:nvPicPr>
        <p:blipFill rotWithShape="1">
          <a:blip r:embed="rId3">
            <a:alphaModFix/>
          </a:blip>
          <a:srcRect b="0" l="0" r="0" t="0"/>
          <a:stretch/>
        </p:blipFill>
        <p:spPr>
          <a:xfrm>
            <a:off x="1498275" y="3359525"/>
            <a:ext cx="3916100" cy="3201850"/>
          </a:xfrm>
          <a:prstGeom prst="rect">
            <a:avLst/>
          </a:prstGeom>
          <a:noFill/>
          <a:ln>
            <a:noFill/>
          </a:ln>
        </p:spPr>
      </p:pic>
      <p:sp>
        <p:nvSpPr>
          <p:cNvPr id="197" name="Google Shape;197;p9"/>
          <p:cNvSpPr/>
          <p:nvPr/>
        </p:nvSpPr>
        <p:spPr>
          <a:xfrm>
            <a:off x="1498275" y="1815000"/>
            <a:ext cx="10439100" cy="1315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202124"/>
                </a:solidFill>
                <a:highlight>
                  <a:srgbClr val="FFF2CC"/>
                </a:highlight>
                <a:latin typeface="Libre Franklin"/>
                <a:ea typeface="Libre Franklin"/>
                <a:cs typeface="Libre Franklin"/>
                <a:sym typeface="Libre Franklin"/>
              </a:rPr>
              <a:t>Hard skills are </a:t>
            </a:r>
            <a:r>
              <a:rPr b="0" i="0" lang="es-ES" sz="1500" u="none" cap="none" strike="noStrike">
                <a:solidFill>
                  <a:srgbClr val="040C28"/>
                </a:solidFill>
                <a:highlight>
                  <a:srgbClr val="FFF2CC"/>
                </a:highlight>
                <a:latin typeface="Libre Franklin"/>
                <a:ea typeface="Libre Franklin"/>
                <a:cs typeface="Libre Franklin"/>
                <a:sym typeface="Libre Franklin"/>
              </a:rPr>
              <a:t>objective, quantifiable skills gained through training, school, or work experiences</a:t>
            </a:r>
            <a:r>
              <a:rPr b="0" i="0" lang="es-ES" sz="1500" u="none" cap="none" strike="noStrike">
                <a:solidFill>
                  <a:srgbClr val="202124"/>
                </a:solidFill>
                <a:highlight>
                  <a:srgbClr val="FFF2CC"/>
                </a:highlight>
                <a:latin typeface="Libre Franklin"/>
                <a:ea typeface="Libre Franklin"/>
                <a:cs typeface="Libre Franklin"/>
                <a:sym typeface="Libre Franklin"/>
              </a:rPr>
              <a:t>. </a:t>
            </a:r>
            <a:endParaRPr b="0" i="0" sz="1500" u="none" cap="none" strike="noStrike">
              <a:solidFill>
                <a:srgbClr val="202124"/>
              </a:solidFill>
              <a:highlight>
                <a:srgbClr val="FFF2CC"/>
              </a:highlight>
              <a:latin typeface="Libre Franklin"/>
              <a:ea typeface="Libre Franklin"/>
              <a:cs typeface="Libre Franklin"/>
              <a:sym typeface="Libre Franklin"/>
            </a:endParaRPr>
          </a:p>
          <a:p>
            <a:pPr indent="0" lvl="0" marL="0" marR="0" rtl="0" algn="just">
              <a:lnSpc>
                <a:spcPct val="150000"/>
              </a:lnSpc>
              <a:spcBef>
                <a:spcPts val="0"/>
              </a:spcBef>
              <a:spcAft>
                <a:spcPts val="0"/>
              </a:spcAft>
              <a:buClr>
                <a:srgbClr val="000000"/>
              </a:buClr>
              <a:buSzPts val="1500"/>
              <a:buFont typeface="Arial"/>
              <a:buNone/>
            </a:pPr>
            <a:r>
              <a:rPr b="0" i="0" lang="es-ES" sz="1500" u="none" cap="none" strike="noStrike">
                <a:solidFill>
                  <a:srgbClr val="202124"/>
                </a:solidFill>
                <a:highlight>
                  <a:srgbClr val="FFF2CC"/>
                </a:highlight>
                <a:latin typeface="Libre Franklin"/>
                <a:ea typeface="Libre Franklin"/>
                <a:cs typeface="Libre Franklin"/>
                <a:sym typeface="Libre Franklin"/>
              </a:rPr>
              <a:t>Not only can you learn hard skills, but you can easily prove them — for example, you either know how to write code or you don't.</a:t>
            </a:r>
            <a:endParaRPr b="0" i="0" sz="1400" u="none" cap="none" strike="noStrike">
              <a:solidFill>
                <a:srgbClr val="000000"/>
              </a:solidFill>
              <a:highlight>
                <a:srgbClr val="FFF2CC"/>
              </a:highlight>
              <a:latin typeface="Libre Franklin"/>
              <a:ea typeface="Libre Franklin"/>
              <a:cs typeface="Libre Franklin"/>
              <a:sym typeface="Libre Franklin"/>
            </a:endParaRPr>
          </a:p>
        </p:txBody>
      </p:sp>
      <p:sp>
        <p:nvSpPr>
          <p:cNvPr id="198" name="Google Shape;198;p9"/>
          <p:cNvSpPr txBox="1"/>
          <p:nvPr>
            <p:ph type="title"/>
          </p:nvPr>
        </p:nvSpPr>
        <p:spPr>
          <a:xfrm>
            <a:off x="892475" y="350950"/>
            <a:ext cx="6743700" cy="1485900"/>
          </a:xfrm>
          <a:prstGeom prst="rect">
            <a:avLst/>
          </a:prstGeom>
          <a:noFill/>
          <a:ln>
            <a:noFill/>
          </a:ln>
        </p:spPr>
        <p:txBody>
          <a:bodyPr anchorCtr="0" anchor="ctr"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s-ES"/>
              <a:t>CV / RESUME - structure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cort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