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Arial Narrow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jYf5Mhokq0ZtW4AtQ5F8HEuRH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bold.fntdata"/><Relationship Id="rId10" Type="http://schemas.openxmlformats.org/officeDocument/2006/relationships/font" Target="fonts/ArialNarrow-regular.fntdata"/><Relationship Id="rId13" Type="http://schemas.openxmlformats.org/officeDocument/2006/relationships/font" Target="fonts/ArialNarrow-boldItalic.fntdata"/><Relationship Id="rId12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ctrTitle"/>
          </p:nvPr>
        </p:nvSpPr>
        <p:spPr>
          <a:xfrm>
            <a:off x="562707" y="1371600"/>
            <a:ext cx="10972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Calibri"/>
              <a:buNone/>
              <a:defRPr b="1" sz="4800" cap="none">
                <a:solidFill>
                  <a:srgbClr val="EAD5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1828800" y="3331698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6"/>
          <p:cNvSpPr/>
          <p:nvPr/>
        </p:nvSpPr>
        <p:spPr>
          <a:xfrm>
            <a:off x="764510" y="744469"/>
            <a:ext cx="180000" cy="4408488"/>
          </a:xfrm>
          <a:prstGeom prst="rect">
            <a:avLst/>
          </a:prstGeom>
          <a:solidFill>
            <a:srgbClr val="A5CF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23;p6"/>
          <p:cNvSpPr/>
          <p:nvPr/>
        </p:nvSpPr>
        <p:spPr>
          <a:xfrm>
            <a:off x="11235978" y="1682436"/>
            <a:ext cx="180000" cy="4408488"/>
          </a:xfrm>
          <a:prstGeom prst="rect">
            <a:avLst/>
          </a:prstGeom>
          <a:solidFill>
            <a:srgbClr val="A5CF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Google Shape;24;p6"/>
          <p:cNvSpPr/>
          <p:nvPr/>
        </p:nvSpPr>
        <p:spPr>
          <a:xfrm rot="5400000">
            <a:off x="9121734" y="3802867"/>
            <a:ext cx="180000" cy="4408488"/>
          </a:xfrm>
          <a:prstGeom prst="rect">
            <a:avLst/>
          </a:prstGeom>
          <a:solidFill>
            <a:srgbClr val="A5CF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" name="Google Shape;25;p6"/>
          <p:cNvSpPr/>
          <p:nvPr/>
        </p:nvSpPr>
        <p:spPr>
          <a:xfrm rot="5400000">
            <a:off x="2878754" y="-1369775"/>
            <a:ext cx="180000" cy="4408488"/>
          </a:xfrm>
          <a:prstGeom prst="rect">
            <a:avLst/>
          </a:prstGeom>
          <a:solidFill>
            <a:srgbClr val="A5CF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Icono&#10;&#10;Descripción generada automáticamente"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36200" y="4382116"/>
            <a:ext cx="12700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3741420" y="-1531620"/>
            <a:ext cx="470916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2133600" y="609600"/>
            <a:ext cx="944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Calibri"/>
              <a:buNone/>
              <a:defRPr b="1" sz="4800" cap="none">
                <a:solidFill>
                  <a:srgbClr val="DCC57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2133600" y="2507786"/>
            <a:ext cx="9448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11235978" y="1682436"/>
            <a:ext cx="180000" cy="4408488"/>
          </a:xfrm>
          <a:prstGeom prst="rect">
            <a:avLst/>
          </a:prstGeom>
          <a:solidFill>
            <a:srgbClr val="A5CF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Google Shape;40;p8"/>
          <p:cNvSpPr/>
          <p:nvPr/>
        </p:nvSpPr>
        <p:spPr>
          <a:xfrm rot="5400000">
            <a:off x="9121734" y="3802867"/>
            <a:ext cx="180000" cy="4408488"/>
          </a:xfrm>
          <a:prstGeom prst="rect">
            <a:avLst/>
          </a:prstGeom>
          <a:solidFill>
            <a:srgbClr val="A5CF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Icono&#10;&#10;Descripción generada automáticamente" id="41" name="Google Shape;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0683" y="4510372"/>
            <a:ext cx="12700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609600" y="2730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609600" y="1535113"/>
            <a:ext cx="5386917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6193368" y="1535113"/>
            <a:ext cx="5389033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609600" y="2362201"/>
            <a:ext cx="5386917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4" type="body"/>
          </p:nvPr>
        </p:nvSpPr>
        <p:spPr>
          <a:xfrm>
            <a:off x="6193368" y="2362201"/>
            <a:ext cx="5389033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Calibri"/>
              <a:buNone/>
              <a:defRPr b="0" sz="2200">
                <a:solidFill>
                  <a:srgbClr val="F4DB8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609601" y="1524001"/>
            <a:ext cx="4011084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74" name="Google Shape;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48998" y="6172199"/>
            <a:ext cx="2359660" cy="65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2438400" y="60960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2438400" y="1831975"/>
            <a:ext cx="73152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38400" y="1166787"/>
            <a:ext cx="73152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82" name="Google Shape;8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27210" y="6200101"/>
            <a:ext cx="2359660" cy="65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Calibri"/>
              <a:buNone/>
              <a:defRPr b="1" i="0" sz="4100" u="none" cap="none" strike="noStrike">
                <a:solidFill>
                  <a:srgbClr val="EAD5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Logotipo, nombre de la empresa&#10;&#10;Descripción generada automáticamente" id="15" name="Google Shape;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21520" y="6124437"/>
            <a:ext cx="2359660" cy="6578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1XctnF7C74s" TargetMode="External"/><Relationship Id="rId4" Type="http://schemas.openxmlformats.org/officeDocument/2006/relationships/hyperlink" Target="https://www.youtube.com/watch?v=Sw61Uu8ftII" TargetMode="External"/><Relationship Id="rId5" Type="http://schemas.openxmlformats.org/officeDocument/2006/relationships/hyperlink" Target="https://www.youtube.com/watch?v=Sw61Uu8ft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828800" y="3331698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s-ES" sz="4400"/>
              <a:t>WRITING  STRUCTURE</a:t>
            </a:r>
            <a:endParaRPr sz="4400"/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SzPts val="2860"/>
              <a:buNone/>
            </a:pPr>
            <a:r>
              <a:rPr lang="es-ES" sz="4400"/>
              <a:t>UNIT 9</a:t>
            </a:r>
            <a:endParaRPr sz="4400"/>
          </a:p>
        </p:txBody>
      </p:sp>
      <p:sp>
        <p:nvSpPr>
          <p:cNvPr id="100" name="Google Shape;100;p1"/>
          <p:cNvSpPr txBox="1"/>
          <p:nvPr/>
        </p:nvSpPr>
        <p:spPr>
          <a:xfrm>
            <a:off x="1228436" y="1228436"/>
            <a:ext cx="9762837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000" u="none" cap="small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Send an e-mail to a company</a:t>
            </a:r>
            <a:endParaRPr b="1" i="0" sz="4000" u="none" cap="none" strike="noStrike">
              <a:solidFill>
                <a:srgbClr val="8C8B8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Calibri"/>
              <a:buNone/>
            </a:pPr>
            <a:r>
              <a:rPr lang="es-ES"/>
              <a:t>FORMAL E-MAIL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411480" lvl="0" marL="54864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s-ES" sz="2400"/>
              <a:t>In this term we will work on the importance of presenting a good CV and a good Cover Letter to a company. How do we usually contact them to send them our information? Mostly by e-mail. Therefore, we are going to work on the structure of the Formal E-mail in a more specific way as it will be addressed to a specific company.</a:t>
            </a:r>
            <a:br>
              <a:rPr lang="es-ES" sz="24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951346" y="274638"/>
            <a:ext cx="66501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5400"/>
              <a:buFont typeface="Arial"/>
              <a:buNone/>
            </a:pPr>
            <a:r>
              <a:rPr lang="es-ES" sz="5400">
                <a:latin typeface="Arial"/>
                <a:ea typeface="Arial"/>
                <a:cs typeface="Arial"/>
                <a:sym typeface="Arial"/>
              </a:rPr>
              <a:t>STRUCTURE</a:t>
            </a:r>
            <a:endParaRPr sz="5400"/>
          </a:p>
        </p:txBody>
      </p:sp>
      <p:sp>
        <p:nvSpPr>
          <p:cNvPr id="112" name="Google Shape;112;p3"/>
          <p:cNvSpPr txBox="1"/>
          <p:nvPr/>
        </p:nvSpPr>
        <p:spPr>
          <a:xfrm>
            <a:off x="6751783" y="678974"/>
            <a:ext cx="4147200" cy="1477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30000" rotWithShape="0" algn="tl" dir="2700000" dist="1016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-"/>
            </a:pPr>
            <a:r>
              <a:rPr b="1" i="0" lang="es-E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 the Greeting and Valediction you must always put a comma.</a:t>
            </a:r>
            <a:endParaRPr>
              <a:solidFill>
                <a:schemeClr val="dk1"/>
              </a:solidFill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-"/>
            </a:pPr>
            <a:r>
              <a:rPr b="1" i="0" lang="es-E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Paragraph separation is essential</a:t>
            </a:r>
            <a:endParaRPr>
              <a:solidFill>
                <a:schemeClr val="dk1"/>
              </a:solidFill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-"/>
            </a:pPr>
            <a:r>
              <a:rPr b="1" i="0" lang="es-E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Formal speech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None/>
            </a:pPr>
            <a:r>
              <a:t/>
            </a:r>
            <a:endParaRPr b="1" i="0" sz="1800" u="none" cap="none" strike="noStrike">
              <a:solidFill>
                <a:srgbClr val="9DBC7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formal2.jpg"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93" y="1417638"/>
            <a:ext cx="4924425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6751783" y="2484582"/>
            <a:ext cx="4147126" cy="3139321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30000" rotWithShape="0" algn="tl" dir="2700000" dist="1016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9DBC77"/>
                </a:solidFill>
                <a:latin typeface="Cambria"/>
                <a:ea typeface="Cambria"/>
                <a:cs typeface="Cambria"/>
                <a:sym typeface="Cambria"/>
              </a:rPr>
              <a:t>GREETING:</a:t>
            </a:r>
            <a:br>
              <a:rPr b="1" i="0" lang="es-ES" sz="1800" u="none" cap="none" strike="noStrike">
                <a:solidFill>
                  <a:srgbClr val="9DBC77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s-E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 el enunciado te deja claro el destinatario: Dear Madam López/ Dear Mr. Martínez (no le llamamos por su nombre y en el caso  de las mujeres nunca utilices Mrs o Miss) si no sabemos su nombre escribimos: Dear Sir o Madam o To whom it may concern (A quien corresponda).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Si no aparece el destinatario porque es una empresa, no pongas DEAR AMAZON, por ejemplo, </a:t>
            </a:r>
            <a:r>
              <a:rPr i="1" lang="es-E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 the attention of the department of ... </a:t>
            </a:r>
            <a:r>
              <a:rPr lang="es-E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en el caso que sea para una carta de presentación (Application letter) o una reclamación (letter of complaint).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9DBC77"/>
                </a:solidFill>
                <a:latin typeface="Cambria"/>
                <a:ea typeface="Cambria"/>
                <a:cs typeface="Cambria"/>
                <a:sym typeface="Cambria"/>
              </a:rPr>
              <a:t>CAPITAL LETTERS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9DBC77"/>
                </a:solidFill>
                <a:latin typeface="Cambria"/>
                <a:ea typeface="Cambria"/>
                <a:cs typeface="Cambria"/>
                <a:sym typeface="Cambria"/>
              </a:rPr>
              <a:t>NO TITLES!</a:t>
            </a:r>
            <a:br>
              <a:rPr lang="es-E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 sz="1800">
              <a:solidFill>
                <a:srgbClr val="9DBC7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"/>
              <a:buNone/>
            </a:pPr>
            <a:r>
              <a:t/>
            </a:r>
            <a:endParaRPr b="1" sz="1800">
              <a:solidFill>
                <a:srgbClr val="9DBC7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963084" y="533400"/>
            <a:ext cx="10363200" cy="8058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Calibri"/>
              <a:buNone/>
            </a:pPr>
            <a:r>
              <a:rPr lang="es-ES"/>
              <a:t>TIPS &amp; SUPPORT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080655" y="1681018"/>
            <a:ext cx="876530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8 Email Etiquette Tips - How to Write Better Emails at Work: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s-ES" sz="1800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https://www.youtube.com/watch?v=1XctnF7C74s</a:t>
            </a:r>
            <a:endParaRPr b="1"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28436" y="3556000"/>
            <a:ext cx="71212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30 Phrases for the Perfect Business Email:</a:t>
            </a:r>
            <a:endParaRPr sz="1800" u="sng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https://www.youtube.com/watch?v=Sw61Uu8ftII</a:t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értice">
  <a:themeElements>
    <a:clrScheme name="Vértice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2021-04-09T07:44:50Z</dcterms:created>
  <dc:creator>Microsoft Office User</dc:creator>
</cp:coreProperties>
</file>