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8" r:id="rId5"/>
    <p:sldId id="263" r:id="rId6"/>
    <p:sldId id="264" r:id="rId7"/>
    <p:sldId id="266" r:id="rId8"/>
    <p:sldId id="267" r:id="rId9"/>
    <p:sldId id="259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m" initials="j" lastIdx="0" clrIdx="0">
    <p:extLst>
      <p:ext uri="{19B8F6BF-5375-455C-9EA6-DF929625EA0E}">
        <p15:presenceInfo xmlns:p15="http://schemas.microsoft.com/office/powerpoint/2012/main" userId="j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89FEB-FBEA-42B1-BA03-BC87CD7AF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59F143-1064-409E-9377-48E0B1244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C9C80-6373-49AD-AEB7-3E524D72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5F525-EA72-4CE6-AF3B-73C7D5AA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633D2-05D9-4916-A456-66035757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1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B6D24-6322-4E7B-8A76-DF447BCA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66D74-690F-4254-99F2-BEC3CB77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798D8-2877-4DA8-B28A-2CFD4CD3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1F7C3-EFF3-4D19-A028-DB2D3B42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AACBE-313F-4A07-84A2-1594EEE5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C0DBF-5073-4B83-B8C1-E0CA1DB8A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BDA2C-7131-4B6F-8AB8-64B05410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FAB5E-3458-494A-AC7C-238F151A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A6964-7AF4-4C6C-904A-25AA0F15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31A4E-FA80-4B5C-9027-3E22289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4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A854-9CDF-42AF-AF39-EE81A4BD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E1266-D407-40D4-9BDB-281F78BA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63A8D-B7D1-43F6-9612-31D82ACA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9D8A-06D1-4E0B-A43A-B16C1D6E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2D840-B5FF-4A09-937F-ED36211F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2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F081-C111-4C18-BA72-8A4C2E2D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F11EB-C7C7-47D9-B6BE-48654391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1CC20-DD5A-4DF1-9B54-1F65323B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3CC30-D4F0-49EE-9BA2-D7FF4C29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02F57-D6D6-415D-BAEB-01EE57C9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5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F3C47-F7EE-4F0C-A6DE-84A50097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C1AEF-2692-4506-BA4C-7BE82058C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032F2-C9E9-4AB0-A4D5-0F65C3D9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87E44-279C-4B12-9079-AE3DF9ED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34933-8E1B-4F9F-BCC5-296E9D5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F1639-CF47-4D0A-8616-4B1B1D00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47537-8AA0-4B0D-AFDD-0839B8C8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3D545-8CB5-4AC4-AF4C-F48CC8A0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5176B8-9B81-46D5-9EEA-07CD0D7D4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8DFFA3-2CE2-4A56-AA64-4E8CE2B5F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C57640-FB01-4387-9873-28BD93586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B7D203-9CA6-4CC7-A581-ACE6089C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EFBB2-BEE5-4D72-948F-86576131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74253E-0B87-446D-8E81-E2632E5E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2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48D28-C499-4C0D-B812-D1B260FF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F8022-09C9-4B49-AB8A-F18EF79B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44A5AC-EFF7-4750-9F17-E8E8E5D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221C33-3EA9-41A1-8EC2-1B6A7B2B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5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D304A8-E132-48F1-B5DB-AA04F930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8A31B0-9700-4BDA-8FC7-D4A3BDCD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BE829-0C3A-4CBE-B52D-3776871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9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101EF-056F-4EE7-9DC1-EDF59827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7A233-0294-474E-B830-969DC983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8F1A5-7A3E-4347-834F-FB4FD91EC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3F9B0-B56C-42DC-994B-D28A7575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0172A-16C7-4BDA-A509-744D6359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58B53A-A7B9-4125-8AAE-89FBE46C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9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05E99-8F80-4751-A6D0-0E997C6A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CDE26-574E-4A4A-B445-E526D0AB8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3CC1D4-7D9A-4432-876F-AB7823C9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8BE29F-6EE9-4B69-9DDB-5DC3A9FE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B9B3E-A7D7-4174-B577-37709FD6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3735B-53B7-4296-9572-CDD8BEA2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0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752DF2-623F-446A-8EB1-F3CEF448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491BC-E96D-4131-A01D-2967A3848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1F28E-934A-4B6D-9137-5BFEE1545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B59C-564A-43F5-BD3F-AB86C679C90F}" type="datetimeFigureOut">
              <a:rPr lang="zh-CN" altLang="en-US" smtClean="0"/>
              <a:t>2018-07-17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51593-8D37-46E2-80C5-BD8DBAE64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F3F8E-7898-4543-8231-1E602D5F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9FB9-BC8F-4453-8667-8EE840034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6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E5EF-3243-4CCD-9E22-A1A68820B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智能合约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E7B929-E818-4412-8C42-46670636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3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7507-953F-46F6-A5E3-827EE72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代币的发行及交易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B80D8-200A-41DA-A7AF-68C8A6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关于发币，究其本质就是实现特定的合约接口。</a:t>
            </a:r>
            <a:endParaRPr lang="en-US" altLang="zh-CN" dirty="0"/>
          </a:p>
          <a:p>
            <a:endParaRPr lang="en-US" altLang="zh-CN" dirty="0"/>
          </a:p>
          <a:p>
            <a:pPr latinLnBrk="1"/>
            <a:r>
              <a:rPr lang="zh-CN" altLang="en-US" dirty="0"/>
              <a:t>以下是使用</a:t>
            </a:r>
            <a:r>
              <a:rPr lang="en-US" altLang="zh-CN" dirty="0" err="1"/>
              <a:t>OpenZeppelin</a:t>
            </a:r>
            <a:r>
              <a:rPr lang="zh-CN" altLang="en-US" dirty="0"/>
              <a:t>开发</a:t>
            </a:r>
            <a:r>
              <a:rPr lang="en-US" altLang="zh-CN" dirty="0" err="1"/>
              <a:t>ico</a:t>
            </a:r>
            <a:r>
              <a:rPr lang="zh-CN" altLang="en-US" dirty="0"/>
              <a:t>的过程：</a:t>
            </a:r>
          </a:p>
          <a:p>
            <a:pPr lvl="1" latinLnBrk="1"/>
            <a:r>
              <a:rPr lang="en-US" altLang="zh-CN" dirty="0" err="1"/>
              <a:t>npm</a:t>
            </a:r>
            <a:r>
              <a:rPr lang="en-US" altLang="zh-CN" dirty="0"/>
              <a:t> install -E </a:t>
            </a:r>
            <a:r>
              <a:rPr lang="en-US" altLang="zh-CN" dirty="0" err="1"/>
              <a:t>openzeppelin</a:t>
            </a:r>
            <a:r>
              <a:rPr lang="en-US" altLang="zh-CN" dirty="0"/>
              <a:t>-solidity</a:t>
            </a:r>
          </a:p>
          <a:p>
            <a:pPr lvl="1" latinLnBrk="1"/>
            <a:r>
              <a:rPr lang="en-US" altLang="zh-CN" dirty="0" err="1"/>
              <a:t>ico</a:t>
            </a:r>
            <a:r>
              <a:rPr lang="zh-CN" altLang="en-US" dirty="0"/>
              <a:t>的过程由两个合约组成，它们都将直接基于</a:t>
            </a:r>
            <a:r>
              <a:rPr lang="en-US" altLang="zh-CN" dirty="0" err="1"/>
              <a:t>OpenZeppelin</a:t>
            </a:r>
            <a:r>
              <a:rPr lang="zh-CN" altLang="en-US" dirty="0"/>
              <a:t>的合约完成。 </a:t>
            </a:r>
          </a:p>
          <a:p>
            <a:pPr lvl="2" latinLnBrk="1"/>
            <a:r>
              <a:rPr lang="en-US" altLang="zh-CN" dirty="0"/>
              <a:t>coin</a:t>
            </a:r>
            <a:r>
              <a:rPr lang="zh-CN" altLang="en-US" dirty="0"/>
              <a:t>，代币</a:t>
            </a:r>
          </a:p>
          <a:p>
            <a:pPr lvl="2" latinLnBrk="1"/>
            <a:r>
              <a:rPr lang="en-US" altLang="zh-CN" dirty="0" err="1"/>
              <a:t>crowdsale</a:t>
            </a:r>
            <a:r>
              <a:rPr lang="zh-CN" altLang="en-US" dirty="0"/>
              <a:t>，众筹</a:t>
            </a:r>
          </a:p>
          <a:p>
            <a:pPr lvl="1" latinLnBrk="1"/>
            <a:r>
              <a:rPr lang="zh-CN" altLang="en-US" dirty="0"/>
              <a:t>代币合约</a:t>
            </a:r>
            <a:endParaRPr lang="en-US" altLang="zh-CN" dirty="0"/>
          </a:p>
          <a:p>
            <a:pPr lvl="1" latinLnBrk="1"/>
            <a:r>
              <a:rPr lang="zh-CN" altLang="en-US" dirty="0"/>
              <a:t>众筹合约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2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7507-953F-46F6-A5E3-827EE72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什么是合约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B80D8-200A-41DA-A7AF-68C8A6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智能合约就是区块链上一个包含合约代码和存储空间的虚拟账户。</a:t>
            </a:r>
            <a:r>
              <a:rPr lang="zh-CN" altLang="en-US" dirty="0"/>
              <a:t>简单说，就是一个</a:t>
            </a:r>
            <a:r>
              <a:rPr lang="zh-CN" altLang="zh-CN" dirty="0"/>
              <a:t>协议</a:t>
            </a:r>
            <a:r>
              <a:rPr lang="zh-CN" altLang="en-US" dirty="0"/>
              <a:t>，会在区块链检测到某些特定数据条件下时触发。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36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7507-953F-46F6-A5E3-827EE72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合约开发工具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B80D8-200A-41DA-A7AF-68C8A673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82469" cy="480218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语言</a:t>
            </a:r>
            <a:r>
              <a:rPr lang="en-US" altLang="zh-CN" dirty="0"/>
              <a:t>-Solidity - </a:t>
            </a:r>
            <a:r>
              <a:rPr lang="zh-CN" altLang="en-US" dirty="0"/>
              <a:t>官方推荐以太坊智能合约开发语言，也是目前最为主流的智能合约语言。</a:t>
            </a:r>
          </a:p>
          <a:p>
            <a:r>
              <a:rPr lang="zh-CN" altLang="en-US" dirty="0"/>
              <a:t>框架</a:t>
            </a:r>
            <a:r>
              <a:rPr lang="en-US" altLang="zh-CN" dirty="0"/>
              <a:t>-Truffle - </a:t>
            </a:r>
            <a:r>
              <a:rPr lang="zh-CN" altLang="en-US" dirty="0"/>
              <a:t>最为流行的智能合约开发、测试和部署框架。经常与 </a:t>
            </a:r>
            <a:r>
              <a:rPr lang="en-US" altLang="zh-CN" dirty="0"/>
              <a:t>Ganache (</a:t>
            </a:r>
            <a:r>
              <a:rPr lang="zh-CN" altLang="en-US" dirty="0"/>
              <a:t>也是由 </a:t>
            </a:r>
            <a:r>
              <a:rPr lang="en-US" altLang="zh-CN" dirty="0"/>
              <a:t>Truffle </a:t>
            </a:r>
            <a:r>
              <a:rPr lang="zh-CN" altLang="en-US" dirty="0"/>
              <a:t>团队开发</a:t>
            </a:r>
            <a:r>
              <a:rPr lang="en-US" altLang="zh-CN" dirty="0"/>
              <a:t>) </a:t>
            </a:r>
            <a:r>
              <a:rPr lang="zh-CN" altLang="en-US" dirty="0"/>
              <a:t>一起搭配使用。</a:t>
            </a:r>
          </a:p>
          <a:p>
            <a:r>
              <a:rPr lang="zh-CN" altLang="en-US" dirty="0"/>
              <a:t>集成开发环境</a:t>
            </a:r>
            <a:r>
              <a:rPr lang="en-US" altLang="zh-CN" dirty="0"/>
              <a:t>-Remix - </a:t>
            </a:r>
            <a:r>
              <a:rPr lang="zh-CN" altLang="en-US" dirty="0"/>
              <a:t>一个基于</a:t>
            </a:r>
            <a:r>
              <a:rPr lang="en-US" altLang="zh-CN" dirty="0"/>
              <a:t>solidity</a:t>
            </a:r>
            <a:r>
              <a:rPr lang="zh-CN" altLang="en-US" dirty="0"/>
              <a:t>语言的在线智能合约开发</a:t>
            </a:r>
            <a:r>
              <a:rPr lang="en-US" altLang="zh-CN" dirty="0"/>
              <a:t>IDE</a:t>
            </a:r>
            <a:r>
              <a:rPr lang="zh-CN" altLang="en-US" dirty="0"/>
              <a:t>，它提供从编译，调试到部署的全流程支持。</a:t>
            </a:r>
          </a:p>
          <a:p>
            <a:r>
              <a:rPr lang="en-US" altLang="zh-CN" dirty="0"/>
              <a:t>Visual Studio Code - </a:t>
            </a:r>
            <a:r>
              <a:rPr lang="zh-CN" altLang="en-US" dirty="0"/>
              <a:t>，好多支持 </a:t>
            </a:r>
            <a:r>
              <a:rPr lang="en-US" altLang="zh-CN" dirty="0"/>
              <a:t>solidity </a:t>
            </a:r>
            <a:r>
              <a:rPr lang="zh-CN" altLang="en-US" dirty="0"/>
              <a:t>的插件。</a:t>
            </a:r>
            <a:endParaRPr lang="en-US" altLang="zh-CN" dirty="0"/>
          </a:p>
          <a:p>
            <a:r>
              <a:rPr lang="zh-CN" altLang="en-US" dirty="0"/>
              <a:t>常用以太坊交互代码库</a:t>
            </a:r>
          </a:p>
          <a:p>
            <a:pPr lvl="1"/>
            <a:r>
              <a:rPr lang="en-US" altLang="zh-CN" dirty="0"/>
              <a:t>Web3.js - </a:t>
            </a:r>
            <a:r>
              <a:rPr lang="zh-CN" altLang="en-US" dirty="0"/>
              <a:t>以太坊官方的 </a:t>
            </a:r>
            <a:r>
              <a:rPr lang="en-US" altLang="zh-CN" dirty="0"/>
              <a:t>Java API</a:t>
            </a:r>
          </a:p>
          <a:p>
            <a:pPr lvl="1"/>
            <a:r>
              <a:rPr lang="en-US" altLang="zh-CN" dirty="0"/>
              <a:t>Eth.js - </a:t>
            </a:r>
            <a:r>
              <a:rPr lang="zh-CN" altLang="en-US" dirty="0"/>
              <a:t>优化过的 </a:t>
            </a:r>
            <a:r>
              <a:rPr lang="en-US" altLang="zh-CN" dirty="0"/>
              <a:t>Web3.js</a:t>
            </a:r>
          </a:p>
          <a:p>
            <a:r>
              <a:rPr lang="zh-CN" altLang="en-US" dirty="0"/>
              <a:t>相关工具</a:t>
            </a:r>
            <a:r>
              <a:rPr lang="en-US" altLang="zh-CN" dirty="0"/>
              <a:t>-Truffle boxes - </a:t>
            </a:r>
            <a:r>
              <a:rPr lang="zh-CN" altLang="en-US" dirty="0"/>
              <a:t>一些打包好的组件</a:t>
            </a:r>
            <a:endParaRPr lang="en-US" altLang="zh-CN" dirty="0"/>
          </a:p>
          <a:p>
            <a:r>
              <a:rPr lang="zh-CN" altLang="en-US" dirty="0"/>
              <a:t>浏览器</a:t>
            </a:r>
            <a:r>
              <a:rPr lang="en-US" altLang="zh-CN" dirty="0"/>
              <a:t>-</a:t>
            </a:r>
            <a:r>
              <a:rPr lang="en-US" altLang="zh-CN" dirty="0" err="1"/>
              <a:t>Etherscan</a:t>
            </a:r>
            <a:r>
              <a:rPr lang="en-US" altLang="zh-CN" dirty="0"/>
              <a:t> - </a:t>
            </a:r>
            <a:r>
              <a:rPr lang="zh-CN" altLang="en-US" dirty="0"/>
              <a:t>最为流行的以太坊浏览器，用于查看交易信息和合约代码</a:t>
            </a:r>
          </a:p>
          <a:p>
            <a:r>
              <a:rPr lang="en-US" altLang="zh-CN" dirty="0"/>
              <a:t>gas </a:t>
            </a:r>
            <a:r>
              <a:rPr lang="zh-CN" altLang="en-US" dirty="0"/>
              <a:t>计算</a:t>
            </a:r>
            <a:r>
              <a:rPr lang="en-US" altLang="zh-CN" dirty="0"/>
              <a:t>-</a:t>
            </a:r>
            <a:r>
              <a:rPr lang="en-US" altLang="zh-CN" dirty="0" err="1"/>
              <a:t>EthGasStation</a:t>
            </a:r>
            <a:r>
              <a:rPr lang="en-US" altLang="zh-CN" dirty="0"/>
              <a:t> - </a:t>
            </a:r>
            <a:r>
              <a:rPr lang="zh-CN" altLang="en-US" dirty="0"/>
              <a:t>估计交易费用和时间的网站</a:t>
            </a:r>
          </a:p>
          <a:p>
            <a:endParaRPr lang="zh-CN" altLang="en-US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65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7507-953F-46F6-A5E3-827EE72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多个合约发布方式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B80D8-200A-41DA-A7AF-68C8A673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82469" cy="4802187"/>
          </a:xfrm>
        </p:spPr>
        <p:txBody>
          <a:bodyPr>
            <a:normAutofit/>
          </a:bodyPr>
          <a:lstStyle/>
          <a:p>
            <a:r>
              <a:rPr lang="zh-CN" altLang="en-US" dirty="0"/>
              <a:t>一、将多个合约打成一个包，进行发布，即一个合约地址，内容合约间可进行相互调用。</a:t>
            </a:r>
            <a:endParaRPr lang="en-US" altLang="zh-CN" dirty="0"/>
          </a:p>
          <a:p>
            <a:r>
              <a:rPr lang="zh-CN" altLang="en-US" dirty="0"/>
              <a:t>二、将多个合约分别打包，作为彼此独立的模块，合约间通过地址调用。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56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7507-953F-46F6-A5E3-827EE72E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合约流程</a:t>
            </a:r>
          </a:p>
        </p:txBody>
      </p:sp>
      <p:pic>
        <p:nvPicPr>
          <p:cNvPr id="1026" name="Picture 2" descr="图 4 ． 3 展 示 了 创 建 和 调 用 智 能 合 约 的 流 程 0 。 要 创 建 一 个 智 能 合 约 ， 需 要 经 过 编 ． &#10;、 编 译 成 孬 码 、 部 署 到 区 块 链 等 过 程 ， 调 用 智 能 合 约 则 是 发 起 一 笔 指 向 智 能 &#10;址 的 交 易 ， 智 能 合 约 代 码 分 布 式 地 运 行 在 网 络 中 每 个 节 点 的 以 太 坊 虚 拟 机 中 。 &#10;Transaction &#10;From: &#10;0 I 馴 88 《 “ &#10;Value: &#10;佩 ． 」 字 节 码 》 &#10;创 建 合 约 &#10;编 译 &#10;打 包 &#10;Signature: 0 30452 一 &#10;编 写 智 能 合 约 &#10;字 节 码 &#10;部 署 &#10;以 太 坊 区 块 链 网 络 &#10;Transaction &#10;亟 24a513 / 1 一 &#10;From: &#10;0 炻 92a70d2 ...CSC adreess) &#10;20 &#10;Value: &#10;function(parameters) &#10;data ： &#10;ContractAddress: &#10;调 用 合 约 &#10;0 跹 s0512 … &#10;Signature: &#10;0 × 69 2a “ ． 77b3a &#10;发 起 交 易 &#10;图 4 · 3 智 能 合 约 的 创 建 和 调 用 ">
            <a:extLst>
              <a:ext uri="{FF2B5EF4-FFF2-40B4-BE49-F238E27FC236}">
                <a16:creationId xmlns:a16="http://schemas.microsoft.com/office/drawing/2014/main" id="{4EFB7B82-56E8-4D66-AB18-370D0FA73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71" y="33054"/>
            <a:ext cx="9055855" cy="67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36A726-98BA-4155-AD66-7697F27AE765}"/>
              </a:ext>
            </a:extLst>
          </p:cNvPr>
          <p:cNvSpPr/>
          <p:nvPr/>
        </p:nvSpPr>
        <p:spPr>
          <a:xfrm>
            <a:off x="419878" y="2136710"/>
            <a:ext cx="2313991" cy="2360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打包和部署，在</a:t>
            </a:r>
            <a:r>
              <a:rPr lang="en-US" altLang="zh-CN" dirty="0"/>
              <a:t>truffle</a:t>
            </a:r>
            <a:r>
              <a:rPr lang="zh-CN" altLang="en-US" dirty="0"/>
              <a:t>中已经合并成一个步骤</a:t>
            </a:r>
          </a:p>
        </p:txBody>
      </p:sp>
    </p:spTree>
    <p:extLst>
      <p:ext uri="{BB962C8B-B14F-4D97-AF65-F5344CB8AC3E}">
        <p14:creationId xmlns:p14="http://schemas.microsoft.com/office/powerpoint/2010/main" val="349424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7507-953F-46F6-A5E3-827EE72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</a:t>
            </a:r>
            <a:r>
              <a:rPr lang="en-US" altLang="zh-CN" dirty="0"/>
              <a:t>gas</a:t>
            </a:r>
            <a:r>
              <a:rPr lang="zh-CN" altLang="en-US" dirty="0"/>
              <a:t>消耗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B80D8-200A-41DA-A7AF-68C8A6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合约最终消耗的</a:t>
            </a:r>
            <a:r>
              <a:rPr lang="en-US" altLang="zh-CN" dirty="0"/>
              <a:t>gas </a:t>
            </a:r>
            <a:r>
              <a:rPr lang="zh-CN" altLang="en-US" dirty="0"/>
              <a:t>由 步骤和</a:t>
            </a:r>
            <a:r>
              <a:rPr lang="en-US" altLang="zh-CN" dirty="0" err="1"/>
              <a:t>gasprice</a:t>
            </a:r>
            <a:r>
              <a:rPr lang="en-US" altLang="zh-CN" dirty="0"/>
              <a:t> </a:t>
            </a:r>
            <a:r>
              <a:rPr lang="zh-CN" altLang="en-US" dirty="0"/>
              <a:t>决定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gas</a:t>
            </a:r>
            <a:r>
              <a:rPr lang="zh-CN" altLang="en-US" dirty="0"/>
              <a:t>存在主要为了 </a:t>
            </a:r>
            <a:r>
              <a:rPr lang="zh-CN" altLang="en-US" dirty="0">
                <a:solidFill>
                  <a:srgbClr val="FF0000"/>
                </a:solidFill>
              </a:rPr>
              <a:t>激励，</a:t>
            </a:r>
            <a:r>
              <a:rPr lang="zh-CN" altLang="en-US" dirty="0"/>
              <a:t>让更多的矿工参与进来。</a:t>
            </a:r>
            <a:endParaRPr lang="en-US" altLang="zh-CN" dirty="0"/>
          </a:p>
          <a:p>
            <a:r>
              <a:rPr lang="zh-CN" altLang="zh-CN" dirty="0"/>
              <a:t>它们主要是那些改变</a:t>
            </a:r>
            <a:r>
              <a:rPr lang="zh-CN" altLang="zh-CN" dirty="0">
                <a:solidFill>
                  <a:srgbClr val="FF0000"/>
                </a:solidFill>
              </a:rPr>
              <a:t>以太坊状态</a:t>
            </a:r>
            <a:r>
              <a:rPr lang="zh-CN" altLang="zh-CN" dirty="0"/>
              <a:t>的操作</a:t>
            </a:r>
            <a:r>
              <a:rPr lang="zh-CN" altLang="en-US" dirty="0"/>
              <a:t>，消耗真金白银</a:t>
            </a:r>
            <a:r>
              <a:rPr lang="en-US" altLang="zh-CN" dirty="0"/>
              <a:t>gas</a:t>
            </a:r>
            <a:r>
              <a:rPr lang="zh-CN" altLang="zh-CN" dirty="0"/>
              <a:t>，如：</a:t>
            </a:r>
          </a:p>
          <a:p>
            <a:pPr lvl="1" fontAlgn="ctr"/>
            <a:r>
              <a:rPr lang="zh-CN" altLang="zh-CN" dirty="0"/>
              <a:t>账户转账</a:t>
            </a:r>
          </a:p>
          <a:p>
            <a:pPr lvl="1" fontAlgn="ctr"/>
            <a:r>
              <a:rPr lang="zh-CN" altLang="zh-CN" dirty="0"/>
              <a:t>部署合约</a:t>
            </a:r>
          </a:p>
          <a:p>
            <a:pPr lvl="1" fontAlgn="ctr"/>
            <a:r>
              <a:rPr lang="zh-CN" altLang="zh-CN" dirty="0"/>
              <a:t>合约内的写操作</a:t>
            </a:r>
            <a:endParaRPr lang="en-US" altLang="zh-CN" dirty="0"/>
          </a:p>
          <a:p>
            <a:pPr lvl="1" fontAlgn="ctr"/>
            <a:endParaRPr lang="en-US" altLang="zh-CN" dirty="0"/>
          </a:p>
          <a:p>
            <a:pPr marL="457200" lvl="1" indent="0" fontAlgn="ctr">
              <a:buNone/>
            </a:pPr>
            <a:r>
              <a:rPr lang="zh-CN" altLang="en-US" dirty="0"/>
              <a:t>从两个维度可以进行评估：</a:t>
            </a:r>
            <a:endParaRPr lang="en-US" altLang="zh-CN" dirty="0"/>
          </a:p>
          <a:p>
            <a:pPr marL="457200" lvl="1" indent="0" fontAlgn="ctr">
              <a:buNone/>
            </a:pPr>
            <a:r>
              <a:rPr lang="en-US" altLang="zh-CN" dirty="0"/>
              <a:t>1.</a:t>
            </a:r>
            <a:r>
              <a:rPr lang="zh-CN" altLang="en-US" dirty="0"/>
              <a:t>时间，</a:t>
            </a:r>
            <a:endParaRPr lang="en-US" altLang="zh-CN" dirty="0"/>
          </a:p>
          <a:p>
            <a:pPr marL="457200" lvl="1" indent="0" fontAlgn="ctr">
              <a:buNone/>
            </a:pPr>
            <a:r>
              <a:rPr lang="en-US" altLang="zh-CN" dirty="0"/>
              <a:t>2.</a:t>
            </a:r>
            <a:r>
              <a:rPr lang="zh-CN" altLang="en-US" dirty="0"/>
              <a:t>空间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68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3B3EF-C052-4180-B6EA-B3B6FCDD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99C35-F174-4A64-B39A-A4F3E82F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要在以太坊上进行操作，必需要有以太坊账户。当前有两类账户类型：</a:t>
            </a:r>
          </a:p>
          <a:p>
            <a:pPr lvl="1"/>
            <a:r>
              <a:rPr lang="zh-CN" altLang="en-US" dirty="0"/>
              <a:t>外部账户，可简单认为是“人类用户”，有私钥和余额，交易发送前会用私钥先签名。例如 钱包。</a:t>
            </a:r>
          </a:p>
          <a:p>
            <a:pPr lvl="1"/>
            <a:r>
              <a:rPr lang="zh-CN" altLang="en-US" dirty="0"/>
              <a:t>合约账户，合约部署之后，会随之对应有一个账户，由余额和相应的合约状态数据。它由外部消息来触发执行。触发源来自外部账户或其他合约账户。</a:t>
            </a:r>
          </a:p>
          <a:p>
            <a:r>
              <a:rPr lang="zh-CN" altLang="en-US" dirty="0"/>
              <a:t>关于安全性方面的概念转变：</a:t>
            </a:r>
          </a:p>
          <a:p>
            <a:pPr lvl="1"/>
            <a:r>
              <a:rPr lang="zh-CN" altLang="en-US" dirty="0"/>
              <a:t>私钥是终极秘密，一定是本地存储，否则都是不安全的。</a:t>
            </a:r>
          </a:p>
          <a:p>
            <a:pPr lvl="1"/>
            <a:r>
              <a:rPr lang="zh-CN" altLang="en-US" dirty="0"/>
              <a:t>由于合约是公开的，谁都可以发起执行。如果要实现“只有</a:t>
            </a:r>
            <a:r>
              <a:rPr lang="en-US" altLang="zh-CN" dirty="0"/>
              <a:t>xxx</a:t>
            </a:r>
            <a:r>
              <a:rPr lang="zh-CN" altLang="en-US" dirty="0"/>
              <a:t>才能执行本合约”，必需要在合约内部代码中进行控制。</a:t>
            </a:r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2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CE3A-D561-488B-B709-A7C6233A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安全合约的编码套路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368B9-5CBC-4067-B5CD-D07E96D9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常见的编码套路有：</a:t>
            </a:r>
          </a:p>
          <a:p>
            <a:pPr lvl="1"/>
            <a:r>
              <a:rPr lang="zh-CN" altLang="en-US" dirty="0"/>
              <a:t>对于支付，优先采用“</a:t>
            </a:r>
            <a:r>
              <a:rPr lang="zh-CN" altLang="en-US" dirty="0">
                <a:solidFill>
                  <a:srgbClr val="FF0000"/>
                </a:solidFill>
              </a:rPr>
              <a:t>取款</a:t>
            </a:r>
            <a:r>
              <a:rPr lang="zh-CN" altLang="en-US" dirty="0"/>
              <a:t>”，而不是“转账”（即</a:t>
            </a:r>
            <a:r>
              <a:rPr lang="en-US" altLang="zh-CN" dirty="0"/>
              <a:t>send</a:t>
            </a:r>
            <a:r>
              <a:rPr lang="zh-CN" altLang="en-US" dirty="0"/>
              <a:t>或</a:t>
            </a:r>
            <a:r>
              <a:rPr lang="en-US" altLang="zh-CN" dirty="0"/>
              <a:t>transfer</a:t>
            </a:r>
            <a:r>
              <a:rPr lang="zh-CN" altLang="en-US" dirty="0"/>
              <a:t>），避免接收合约恶意</a:t>
            </a:r>
            <a:r>
              <a:rPr lang="en-US" altLang="zh-CN" dirty="0"/>
              <a:t>fallback</a:t>
            </a:r>
            <a:r>
              <a:rPr lang="zh-CN" altLang="en-US" dirty="0"/>
              <a:t>函数。</a:t>
            </a:r>
          </a:p>
          <a:p>
            <a:pPr lvl="1"/>
            <a:r>
              <a:rPr lang="zh-CN" altLang="en-US" dirty="0"/>
              <a:t>对于支付，采用</a:t>
            </a:r>
            <a:r>
              <a:rPr lang="en-US" altLang="zh-CN" dirty="0"/>
              <a:t>CDI</a:t>
            </a:r>
            <a:r>
              <a:rPr lang="zh-CN" altLang="en-US" dirty="0"/>
              <a:t>模式，避免重入问题。即： </a:t>
            </a:r>
          </a:p>
          <a:p>
            <a:pPr lvl="2"/>
            <a:r>
              <a:rPr lang="zh-CN" altLang="en-US" dirty="0"/>
              <a:t>检查 </a:t>
            </a:r>
            <a:r>
              <a:rPr lang="en-US" altLang="zh-CN" dirty="0"/>
              <a:t>-&gt; </a:t>
            </a:r>
            <a:r>
              <a:rPr lang="zh-CN" altLang="en-US" dirty="0"/>
              <a:t>更改本合约状态 </a:t>
            </a:r>
            <a:r>
              <a:rPr lang="en-US" altLang="zh-CN" dirty="0"/>
              <a:t>-&gt;</a:t>
            </a:r>
            <a:r>
              <a:rPr lang="zh-CN" altLang="en-US" dirty="0"/>
              <a:t>支付。</a:t>
            </a:r>
          </a:p>
          <a:p>
            <a:pPr lvl="1"/>
            <a:r>
              <a:rPr lang="zh-CN" altLang="en-US" dirty="0"/>
              <a:t>善用</a:t>
            </a:r>
            <a:r>
              <a:rPr lang="en-US" altLang="zh-CN" dirty="0"/>
              <a:t>Modifier</a:t>
            </a:r>
            <a:r>
              <a:rPr lang="zh-CN" altLang="en-US" dirty="0"/>
              <a:t>进行权限控制。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mapping</a:t>
            </a:r>
            <a:r>
              <a:rPr lang="zh-CN" altLang="en-US" dirty="0"/>
              <a:t>类型保存合约数据，甚至为了方便升级，单独分离出两类： </a:t>
            </a:r>
          </a:p>
          <a:p>
            <a:pPr lvl="2"/>
            <a:r>
              <a:rPr lang="zh-CN" altLang="en-US" dirty="0"/>
              <a:t>数据合约，仅包含</a:t>
            </a:r>
            <a:r>
              <a:rPr lang="en-US" altLang="zh-CN" dirty="0"/>
              <a:t>mapping</a:t>
            </a:r>
            <a:r>
              <a:rPr lang="zh-CN" altLang="en-US" dirty="0"/>
              <a:t>，保留操作</a:t>
            </a:r>
            <a:r>
              <a:rPr lang="en-US" altLang="zh-CN" dirty="0"/>
              <a:t>mapping</a:t>
            </a:r>
            <a:r>
              <a:rPr lang="zh-CN" altLang="en-US" dirty="0"/>
              <a:t>的函数，客观上类似数据表。</a:t>
            </a:r>
          </a:p>
          <a:p>
            <a:pPr lvl="2"/>
            <a:r>
              <a:rPr lang="zh-CN" altLang="en-US" dirty="0"/>
              <a:t>控制合约，仅包含逻辑控制，通过数据合约的接口操作数据。若逻辑有问题，只需升级本合约即可，数据仍然得以保留。</a:t>
            </a:r>
          </a:p>
          <a:p>
            <a:pPr lvl="1"/>
            <a:r>
              <a:rPr lang="zh-CN" altLang="en-US" dirty="0"/>
              <a:t>使用代理合约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2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7507-953F-46F6-A5E3-827EE72E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基于以太坊合约的代币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B80D8-200A-41DA-A7AF-68C8A673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Tokens是具备权益凭证属性的区块链应用项目的代币，这些区块链应用项目都是在基础链上发展出来的，具有特定应用场景的DAPP或者智能合约等，Tokens是这些应用链的“代币”集合统称。我们可以理解成：凡是建立在基础链上面的应用项目，它们发行的代币（应用代币）属于Tokens，带有“权益凭证”的属性。</a:t>
            </a:r>
          </a:p>
          <a:p>
            <a:r>
              <a:rPr lang="zh-CN" altLang="en-US" dirty="0"/>
              <a:t>关键字</a:t>
            </a:r>
            <a:r>
              <a:rPr lang="en-US" altLang="zh-CN" dirty="0"/>
              <a:t>:</a:t>
            </a:r>
            <a:r>
              <a:rPr lang="zh-CN" altLang="en-US" dirty="0"/>
              <a:t>代币、权益证明、通证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Token实现了资产的数字化和价值的流通</a:t>
            </a:r>
          </a:p>
          <a:p>
            <a:r>
              <a:rPr lang="zh-CN" altLang="zh-CN" dirty="0"/>
              <a:t>区块链则为Token提供了必要的基础设施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0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824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智能合约</vt:lpstr>
      <vt:lpstr>什么是合约</vt:lpstr>
      <vt:lpstr>合约开发工具</vt:lpstr>
      <vt:lpstr>多个合约发布方式</vt:lpstr>
      <vt:lpstr>合约流程</vt:lpstr>
      <vt:lpstr>合约gas消耗</vt:lpstr>
      <vt:lpstr>以太坊账户</vt:lpstr>
      <vt:lpstr>安全合约的编码套路</vt:lpstr>
      <vt:lpstr>基于以太坊合约的代币</vt:lpstr>
      <vt:lpstr>代币的发行及交易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智能合约</dc:title>
  <dc:creator>jim</dc:creator>
  <cp:lastModifiedBy>jim</cp:lastModifiedBy>
  <cp:revision>21</cp:revision>
  <dcterms:created xsi:type="dcterms:W3CDTF">2018-07-16T22:53:41Z</dcterms:created>
  <dcterms:modified xsi:type="dcterms:W3CDTF">2018-07-17T09:46:39Z</dcterms:modified>
</cp:coreProperties>
</file>