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jpe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2.png" ContentType="image/pn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5.png" ContentType="image/pn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8" r:id="rId3"/>
    <p:sldId id="259" r:id="rId4"/>
    <p:sldId id="292" r:id="rId5"/>
    <p:sldId id="285" r:id="rId6"/>
    <p:sldId id="294" r:id="rId7"/>
    <p:sldId id="295" r:id="rId8"/>
    <p:sldId id="286" r:id="rId9"/>
    <p:sldId id="297" r:id="rId10"/>
    <p:sldId id="289" r:id="rId11"/>
    <p:sldId id="288" r:id="rId12"/>
    <p:sldId id="291" r:id="rId13"/>
    <p:sldId id="293" r:id="rId14"/>
    <p:sldId id="296" r:id="rId15"/>
    <p:sldId id="298" r:id="rId16"/>
    <p:sldId id="283" r:id="rId17"/>
    <p:sldId id="284" r:id="rId18"/>
    <p:sldId id="300" r:id="rId19"/>
    <p:sldId id="302" r:id="rId20"/>
    <p:sldId id="301" r:id="rId21"/>
    <p:sldId id="282" r:id="rId22"/>
    <p:sldId id="299" r:id="rId23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Times New Roman"/>
        <a:ea typeface="Times New Roman"/>
        <a:cs typeface="Times New Roman"/>
        <a:sym typeface="Times New Roman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Times New Roman"/>
        <a:ea typeface="Times New Roman"/>
        <a:cs typeface="Times New Roman"/>
        <a:sym typeface="Times New Roman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Times New Roman"/>
        <a:ea typeface="Times New Roman"/>
        <a:cs typeface="Times New Roman"/>
        <a:sym typeface="Times New Roman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Times New Roman"/>
        <a:ea typeface="Times New Roman"/>
        <a:cs typeface="Times New Roman"/>
        <a:sym typeface="Times New Roman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Times New Roman"/>
        <a:ea typeface="Times New Roman"/>
        <a:cs typeface="Times New Roman"/>
        <a:sym typeface="Times New Roman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Times New Roman"/>
        <a:ea typeface="Times New Roman"/>
        <a:cs typeface="Times New Roman"/>
        <a:sym typeface="Times New Roman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Times New Roman"/>
        <a:ea typeface="Times New Roman"/>
        <a:cs typeface="Times New Roman"/>
        <a:sym typeface="Times New Roman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Times New Roman"/>
        <a:ea typeface="Times New Roman"/>
        <a:cs typeface="Times New Roman"/>
        <a:sym typeface="Times New Roman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Times New Roman"/>
        <a:ea typeface="Times New Roman"/>
        <a:cs typeface="Times New Roman"/>
        <a:sym typeface="Times New Roman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911824-E767-44BB-944B-D437A0AB880E}">
  <a:tblStyle styleId="{F3911824-E767-44BB-944B-D437A0AB880E}" styleName="Table_0">
    <a:wholeTbl>
      <a:tcTxStyle b="off" i="off">
        <a:font>
          <a:latin typeface="Segoe UI"/>
          <a:ea typeface="Segoe UI"/>
          <a:cs typeface="Segoe UI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0F5FB"/>
          </a:solidFill>
        </a:fill>
      </a:tcStyle>
    </a:wholeTbl>
    <a:band1H>
      <a:tcStyle>
        <a:tcBdr/>
        <a:fill>
          <a:solidFill>
            <a:srgbClr val="DDEAF6"/>
          </a:solidFill>
        </a:fill>
      </a:tcStyle>
    </a:band1H>
    <a:band1V>
      <a:tcStyle>
        <a:tcBdr/>
        <a:fill>
          <a:solidFill>
            <a:srgbClr val="DDEAF6"/>
          </a:solidFill>
        </a:fill>
      </a:tcStyle>
    </a:band1V>
    <a:lastCol>
      <a:tcTxStyle b="on" i="off">
        <a:font>
          <a:latin typeface="Segoe UI"/>
          <a:ea typeface="Segoe UI"/>
          <a:cs typeface="Segoe U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Segoe UI"/>
          <a:ea typeface="Segoe UI"/>
          <a:cs typeface="Segoe U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>
        <p:scale>
          <a:sx n="70" d="100"/>
          <a:sy n="70" d="100"/>
        </p:scale>
        <p:origin x="164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157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5566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2446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b="0" i="0" u="none" strike="noStrike" cap="none" baseline="0"/>
              <a:t>在 “幻灯片放映”模式，单击箭头进入 PowerPoint 入门中心。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b="0" i="0" u="none" strike="noStrike" cap="none" baseline="0"/>
              <a:t>在 “幻灯片放映”模式，单击箭头进入 PowerPoint 入门中心。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73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838200" y="2061006"/>
            <a:ext cx="10515599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838201" y="5110608"/>
            <a:ext cx="6705599" cy="11377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50000"/>
              </a:lnSpc>
              <a:spcBef>
                <a:spcPts val="600"/>
              </a:spcBef>
              <a:buClr>
                <a:srgbClr val="D24726"/>
              </a:buClr>
              <a:buFont typeface="Times New Roman"/>
              <a:buNone/>
              <a:defRPr/>
            </a:lvl1pPr>
            <a:lvl2pPr marL="457200" marR="0" indent="0" algn="ctr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Times New Roman"/>
              <a:buNone/>
              <a:defRPr/>
            </a:lvl2pPr>
            <a:lvl3pPr marL="914400" marR="0" indent="0" algn="ctr" rtl="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Times New Roman"/>
              <a:buNone/>
              <a:defRPr/>
            </a:lvl3pPr>
            <a:lvl4pPr marL="1371600" marR="0" indent="0" algn="ctr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Font typeface="Times New Roman"/>
              <a:buNone/>
              <a:defRPr/>
            </a:lvl4pPr>
            <a:lvl5pPr marL="1828800" marR="0" indent="0" algn="ctr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Font typeface="Times New Roman"/>
              <a:buNone/>
              <a:defRPr/>
            </a:lvl5pPr>
            <a:lvl6pPr marL="2286000" marR="0" indent="0" algn="ctr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Font typeface="Times New Roman"/>
              <a:buNone/>
              <a:defRPr/>
            </a:lvl6pPr>
            <a:lvl7pPr marL="2743200" marR="0" indent="0" algn="ctr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Font typeface="Times New Roman"/>
              <a:buNone/>
              <a:defRPr/>
            </a:lvl7pPr>
            <a:lvl8pPr marL="3200400" marR="0" indent="0" algn="ctr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Font typeface="Times New Roman"/>
              <a:buNone/>
              <a:defRPr/>
            </a:lvl8pPr>
            <a:lvl9pPr marL="3657600" marR="0" indent="0" algn="ctr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744199" cy="12284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840"/>
              </a:spcBef>
              <a:buClr>
                <a:schemeClr val="dk1"/>
              </a:buClr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720"/>
              </a:spcBef>
              <a:buClr>
                <a:schemeClr val="dk1"/>
              </a:buClr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Char char="•"/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10529570" y="50800"/>
            <a:ext cx="1556385" cy="497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 rot="5400000">
            <a:off x="8219281" y="2361262"/>
            <a:ext cx="5811838" cy="1819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840"/>
              </a:spcBef>
              <a:buClr>
                <a:schemeClr val="dk1"/>
              </a:buClr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720"/>
              </a:spcBef>
              <a:buClr>
                <a:schemeClr val="dk1"/>
              </a:buClr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Char char="•"/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10529570" y="50800"/>
            <a:ext cx="1556385" cy="497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664237"/>
            <a:ext cx="9894498" cy="56071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04433" y="648150"/>
            <a:ext cx="10749366" cy="5607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167752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None/>
              <a:defRPr/>
            </a:lvl1pPr>
            <a:lvl2pPr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defRPr/>
            </a:lvl2pPr>
            <a:lvl3pPr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defRPr/>
            </a:lvl3pPr>
            <a:lvl4pPr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defRPr/>
            </a:lvl4pPr>
            <a:lvl5pPr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10101157" y="695675"/>
            <a:ext cx="1556385" cy="49783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/>
          <p:nvPr/>
        </p:nvSpPr>
        <p:spPr>
          <a:xfrm>
            <a:off x="11792309" y="664237"/>
            <a:ext cx="399690" cy="56071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5656882" y="1709738"/>
            <a:ext cx="6535119" cy="357518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8200" y="2402238"/>
            <a:ext cx="4508715" cy="21872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323307" y="2402236"/>
            <a:ext cx="5269423" cy="2187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656882" y="1709738"/>
            <a:ext cx="6535119" cy="357518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10529570" y="50800"/>
            <a:ext cx="1556385" cy="497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744199" cy="12284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" name="Shape 49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10529570" y="50800"/>
            <a:ext cx="1556385" cy="497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737851" cy="12284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831850" y="1489075"/>
            <a:ext cx="5156199" cy="6413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831850" y="2193926"/>
            <a:ext cx="5156199" cy="3978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3"/>
          </p:nvPr>
        </p:nvSpPr>
        <p:spPr>
          <a:xfrm>
            <a:off x="6189664" y="1489075"/>
            <a:ext cx="5157787" cy="6413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4"/>
          </p:nvPr>
        </p:nvSpPr>
        <p:spPr>
          <a:xfrm>
            <a:off x="6189664" y="2193926"/>
            <a:ext cx="5157787" cy="3978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10529570" y="50800"/>
            <a:ext cx="1556385" cy="497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744199" cy="12284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10529570" y="50800"/>
            <a:ext cx="1556385" cy="497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10554970" y="25400"/>
            <a:ext cx="1556385" cy="497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5183187" y="987426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839787" y="2101850"/>
            <a:ext cx="3932237" cy="375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10554970" y="25400"/>
            <a:ext cx="1556385" cy="497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5183187" y="987426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839787" y="2101850"/>
            <a:ext cx="3932237" cy="375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10554970" y="25400"/>
            <a:ext cx="1556385" cy="497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840"/>
              </a:spcBef>
              <a:buClr>
                <a:schemeClr val="dk1"/>
              </a:buClr>
              <a:buFont typeface="Times New Roman"/>
              <a:buChar char="•"/>
              <a:defRPr/>
            </a:lvl1pPr>
            <a:lvl2pPr marL="685800" marR="0" indent="-76200" algn="l" rtl="0">
              <a:lnSpc>
                <a:spcPct val="90000"/>
              </a:lnSpc>
              <a:spcBef>
                <a:spcPts val="720"/>
              </a:spcBef>
              <a:buClr>
                <a:schemeClr val="dk1"/>
              </a:buClr>
              <a:buFont typeface="Times New Roman"/>
              <a:buChar char="•"/>
              <a:defRPr/>
            </a:lvl2pPr>
            <a:lvl3pPr marL="1143000" marR="0" indent="-1016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Times New Roman"/>
              <a:buChar char="•"/>
              <a:defRPr/>
            </a:lvl3pPr>
            <a:lvl4pPr marL="1600200" marR="0" indent="-114300" algn="l" rtl="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Times New Roman"/>
              <a:buChar char="•"/>
              <a:defRPr/>
            </a:lvl4pPr>
            <a:lvl5pPr marL="2057400" marR="0" indent="-114300" algn="l" rtl="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Times New Roman"/>
              <a:buChar char="•"/>
              <a:defRPr/>
            </a:lvl5pPr>
            <a:lvl6pPr marL="2514600" marR="0" indent="-114300" algn="l" rtl="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Times New Roman"/>
              <a:buChar char="•"/>
              <a:defRPr/>
            </a:lvl6pPr>
            <a:lvl7pPr marL="2971800" marR="0" indent="-114300" algn="l" rtl="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Times New Roman"/>
              <a:buChar char="•"/>
              <a:defRPr/>
            </a:lvl7pPr>
            <a:lvl8pPr marL="3429000" marR="0" indent="-114300" algn="l" rtl="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Times New Roman"/>
              <a:buChar char="•"/>
              <a:defRPr/>
            </a:lvl8pPr>
            <a:lvl9pPr marL="3886200" marR="0" indent="-114300" algn="l" rtl="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Times New Roman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648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838200" y="2061006"/>
            <a:ext cx="10515599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zh-CN" altLang="en-US" sz="5400" b="0" i="0" u="none" strike="noStrike" cap="none" baseline="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未来已来</a:t>
            </a:r>
            <a:r>
              <a:rPr lang="en" sz="5400" b="0" i="0" u="none" strike="noStrike" cap="none" baseline="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5400" b="0" i="0" u="none" strike="noStrike" cap="none" baseline="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5400" b="0" i="0" u="none" strike="noStrike" cap="none" baseline="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5400" b="0" i="0" u="none" strike="noStrike" cap="none" baseline="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</a:t>
            </a:r>
            <a:r>
              <a:rPr lang="zh-CN" altLang="en-US" sz="4000" dirty="0" smtClean="0">
                <a:solidFill>
                  <a:schemeClr val="lt1"/>
                </a:solidFill>
              </a:rPr>
              <a:t>谈谈敏捷与区块链</a:t>
            </a:r>
            <a:endParaRPr lang="en" sz="4000" b="0" i="0" u="none" strike="noStrike" cap="none" baseline="0" dirty="0">
              <a:solidFill>
                <a:schemeClr val="lt1"/>
              </a:solidFill>
              <a:sym typeface="Times New Roman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subTitle" idx="1"/>
          </p:nvPr>
        </p:nvSpPr>
        <p:spPr>
          <a:xfrm>
            <a:off x="349250" y="5068569"/>
            <a:ext cx="11518265" cy="11379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altLang="zh-CN" sz="2800" dirty="0" err="1" smtClean="0">
                <a:solidFill>
                  <a:schemeClr val="dk1"/>
                </a:solidFill>
              </a:rPr>
              <a:t>BoB</a:t>
            </a:r>
            <a:r>
              <a:rPr lang="zh-CN" altLang="en-US" sz="2800" dirty="0" smtClean="0">
                <a:solidFill>
                  <a:schemeClr val="dk1"/>
                </a:solidFill>
              </a:rPr>
              <a:t> </a:t>
            </a:r>
            <a:r>
              <a:rPr lang="en-US" altLang="zh-CN" sz="2800" dirty="0" smtClean="0">
                <a:solidFill>
                  <a:schemeClr val="dk1"/>
                </a:solidFill>
              </a:rPr>
              <a:t>Jiang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altLang="zh-CN" sz="2800" b="0" i="0" u="none" strike="noStrike" cap="none" baseline="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HiBlock</a:t>
            </a:r>
            <a:r>
              <a:rPr lang="zh-CN" altLang="en-US" sz="28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区块链社区，打杂</a:t>
            </a:r>
            <a:endParaRPr lang="en" sz="28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2" name="Shape 112"/>
          <p:cNvGrpSpPr/>
          <p:nvPr/>
        </p:nvGrpSpPr>
        <p:grpSpPr>
          <a:xfrm>
            <a:off x="8480424" y="6308725"/>
            <a:ext cx="3475990" cy="334010"/>
            <a:chOff x="12872" y="9851"/>
            <a:chExt cx="5474" cy="526"/>
          </a:xfrm>
        </p:grpSpPr>
        <p:sp>
          <p:nvSpPr>
            <p:cNvPr id="113" name="Shape 113"/>
            <p:cNvSpPr txBox="1"/>
            <p:nvPr/>
          </p:nvSpPr>
          <p:spPr>
            <a:xfrm>
              <a:off x="14600" y="9894"/>
              <a:ext cx="3746" cy="4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endParaRPr lang="en" sz="1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14" name="Shape 114"/>
            <p:cNvPicPr preferRelativeResize="0"/>
            <p:nvPr/>
          </p:nvPicPr>
          <p:blipFill rotWithShape="1">
            <a:blip r:embed="rId3"/>
            <a:srcRect/>
            <a:stretch/>
          </p:blipFill>
          <p:spPr>
            <a:xfrm>
              <a:off x="12872" y="9851"/>
              <a:ext cx="1569" cy="5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8"/>
          <p:cNvSpPr txBox="1"/>
          <p:nvPr/>
        </p:nvSpPr>
        <p:spPr>
          <a:xfrm>
            <a:off x="2470823" y="1558977"/>
            <a:ext cx="7016586" cy="33387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zh-CN" altLang="en-US" sz="2800" b="1" i="0" u="none" strike="noStrike" cap="none" baseline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公链</a:t>
            </a:r>
            <a:endParaRPr lang="en-US" altLang="zh-CN" sz="2800" b="1" i="0" u="none" strike="noStrike" cap="none" baseline="0" dirty="0" smtClean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zh-CN" altLang="en-US" sz="2800" b="1" dirty="0" smtClean="0">
                <a:solidFill>
                  <a:schemeClr val="tx1"/>
                </a:solidFill>
              </a:rPr>
              <a:t>联盟链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zh-CN" altLang="en-US" sz="2800" b="1" i="0" u="none" strike="noStrike" cap="none" baseline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私有链</a:t>
            </a:r>
            <a:endParaRPr lang="en-US" altLang="zh-CN" sz="2800" b="1" i="0" u="none" strike="noStrike" cap="none" baseline="0" dirty="0" smtClean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Shape 133"/>
          <p:cNvSpPr txBox="1">
            <a:spLocks noGrp="1"/>
          </p:cNvSpPr>
          <p:nvPr>
            <p:ph type="title"/>
          </p:nvPr>
        </p:nvSpPr>
        <p:spPr>
          <a:xfrm>
            <a:off x="604433" y="648150"/>
            <a:ext cx="10749366" cy="5607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zh-CN" altLang="en-US" sz="2800" b="0" i="0" u="none" strike="noStrike" cap="none" baseline="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什么是区块链</a:t>
            </a:r>
            <a:endParaRPr lang="en" sz="2800" b="0" i="0" u="none" strike="noStrike" cap="none" baseline="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3144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8"/>
          <p:cNvSpPr txBox="1"/>
          <p:nvPr/>
        </p:nvSpPr>
        <p:spPr>
          <a:xfrm>
            <a:off x="2470823" y="1558977"/>
            <a:ext cx="7016586" cy="33387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zh-CN" altLang="en-US" sz="2800" b="1" i="0" u="none" strike="noStrike" cap="none" baseline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区块链</a:t>
            </a:r>
            <a:r>
              <a:rPr lang="en-US" altLang="zh-CN" sz="2800" b="1" i="0" u="none" strike="noStrike" cap="none" baseline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1.0</a:t>
            </a:r>
            <a:r>
              <a:rPr lang="zh-CN" altLang="en-US" sz="2800" b="1" i="0" u="none" strike="noStrike" cap="none" baseline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mr-IN" altLang="zh-CN" sz="2800" b="1" i="0" u="none" strike="noStrike" cap="none" baseline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zh-CN" altLang="en-US" sz="2800" b="1" i="0" u="none" strike="noStrike" cap="none" baseline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比特币</a:t>
            </a:r>
            <a:endParaRPr lang="en-US" altLang="zh-CN" sz="2800" b="1" i="0" u="none" strike="noStrike" cap="none" baseline="0" dirty="0" smtClean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zh-CN" altLang="en-US" sz="2800" b="1" dirty="0" smtClean="0">
                <a:solidFill>
                  <a:schemeClr val="tx1"/>
                </a:solidFill>
              </a:rPr>
              <a:t>区块链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2.0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 </a:t>
            </a:r>
            <a:r>
              <a:rPr lang="mr-IN" altLang="zh-CN" sz="2800" b="1" dirty="0" smtClean="0">
                <a:solidFill>
                  <a:schemeClr val="tx1"/>
                </a:solidFill>
              </a:rPr>
              <a:t>–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 以太坊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zh-CN" altLang="en-US" sz="2800" b="1" i="0" u="none" strike="noStrike" cap="none" baseline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区块链</a:t>
            </a:r>
            <a:r>
              <a:rPr lang="en-US" altLang="zh-CN" sz="2800" b="1" i="0" u="none" strike="noStrike" cap="none" baseline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3.0</a:t>
            </a:r>
            <a:r>
              <a:rPr lang="zh-CN" altLang="en-US" sz="2800" b="1" i="0" u="none" strike="noStrike" cap="none" baseline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？</a:t>
            </a:r>
            <a:endParaRPr lang="en" sz="2800" b="1" i="0" u="none" strike="noStrike" cap="none" baseline="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Shape 133"/>
          <p:cNvSpPr txBox="1">
            <a:spLocks noGrp="1"/>
          </p:cNvSpPr>
          <p:nvPr>
            <p:ph type="title"/>
          </p:nvPr>
        </p:nvSpPr>
        <p:spPr>
          <a:xfrm>
            <a:off x="604433" y="648150"/>
            <a:ext cx="10749366" cy="5607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zh-CN" altLang="en-US" sz="2800" b="0" i="0" u="none" strike="noStrike" cap="none" baseline="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什么是区块链</a:t>
            </a:r>
            <a:endParaRPr lang="en" sz="2800" b="0" i="0" u="none" strike="noStrike" cap="none" baseline="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711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3"/>
          <p:cNvSpPr txBox="1">
            <a:spLocks noGrp="1"/>
          </p:cNvSpPr>
          <p:nvPr>
            <p:ph type="title"/>
          </p:nvPr>
        </p:nvSpPr>
        <p:spPr>
          <a:xfrm>
            <a:off x="604433" y="648150"/>
            <a:ext cx="10749366" cy="5607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zh-CN" altLang="en-US" sz="2800" b="0" i="0" u="none" strike="noStrike" cap="none" baseline="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什么是区块链（</a:t>
            </a:r>
            <a:r>
              <a:rPr lang="en-US" altLang="zh-CN" sz="2800" b="0" i="0" u="none" strike="noStrike" cap="none" baseline="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UTXO</a:t>
            </a:r>
            <a:r>
              <a:rPr lang="zh-CN" altLang="en-US" sz="2800" b="0" i="0" u="none" strike="noStrike" cap="none" baseline="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）</a:t>
            </a:r>
            <a:endParaRPr lang="en" sz="2800" b="0" i="0" u="none" strike="noStrike" cap="none" baseline="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329" t="1547" r="9631" b="5297"/>
          <a:stretch/>
        </p:blipFill>
        <p:spPr>
          <a:xfrm>
            <a:off x="1482067" y="1208867"/>
            <a:ext cx="8994097" cy="562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1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8"/>
          <p:cNvSpPr txBox="1"/>
          <p:nvPr/>
        </p:nvSpPr>
        <p:spPr>
          <a:xfrm>
            <a:off x="2470823" y="1558977"/>
            <a:ext cx="7016586" cy="33387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zh-CN" altLang="en-US" sz="2800" b="1" i="0" u="none" strike="noStrike" cap="none" baseline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密钥、地址、钱包</a:t>
            </a:r>
            <a:endParaRPr lang="en-US" altLang="zh-CN" sz="2800" b="1" i="0" u="none" strike="noStrike" cap="none" baseline="0" dirty="0" smtClean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zh-CN" altLang="en-US" sz="2800" b="1" i="0" u="none" strike="noStrike" cap="none" baseline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挖矿 </a:t>
            </a:r>
            <a:r>
              <a:rPr lang="mr-IN" altLang="zh-CN" sz="2800" b="1" i="0" u="none" strike="noStrike" cap="none" baseline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zh-CN" altLang="en-US" sz="2800" b="1" i="0" u="none" strike="noStrike" cap="none" baseline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800" b="1" i="0" u="none" strike="noStrike" cap="none" baseline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</a:t>
            </a:r>
            <a:r>
              <a:rPr lang="zh-CN" altLang="en-US" sz="2800" b="1" i="0" u="none" strike="noStrike" cap="none" baseline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、</a:t>
            </a:r>
            <a:r>
              <a:rPr lang="en-US" altLang="zh-CN" sz="2800" b="1" i="0" u="none" strike="noStrike" cap="none" baseline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GPU</a:t>
            </a:r>
            <a:r>
              <a:rPr lang="zh-CN" altLang="en-US" sz="2800" b="1" i="0" u="none" strike="noStrike" cap="none" baseline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、</a:t>
            </a:r>
            <a:r>
              <a:rPr lang="en-US" altLang="zh-CN" sz="2800" b="1" i="0" u="none" strike="noStrike" cap="none" baseline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ASIC</a:t>
            </a:r>
            <a:endParaRPr lang="en" sz="2800" b="1" i="0" u="none" strike="noStrike" cap="none" baseline="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Shape 133"/>
          <p:cNvSpPr txBox="1">
            <a:spLocks noGrp="1"/>
          </p:cNvSpPr>
          <p:nvPr>
            <p:ph type="title"/>
          </p:nvPr>
        </p:nvSpPr>
        <p:spPr>
          <a:xfrm>
            <a:off x="604433" y="648150"/>
            <a:ext cx="10749366" cy="5607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zh-CN" altLang="en-US" sz="2800" b="0" i="0" u="none" strike="noStrike" cap="none" baseline="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什么是区块链</a:t>
            </a:r>
            <a:endParaRPr lang="en" sz="2800" b="0" i="0" u="none" strike="noStrike" cap="none" baseline="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3882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8"/>
          <p:cNvSpPr txBox="1"/>
          <p:nvPr/>
        </p:nvSpPr>
        <p:spPr>
          <a:xfrm>
            <a:off x="2470823" y="1558977"/>
            <a:ext cx="7016586" cy="33387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zh-CN" altLang="en-US" sz="2800" b="1" i="0" u="none" strike="noStrike" cap="none" baseline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以太坊：图灵完备的智能合约平台</a:t>
            </a:r>
            <a:endParaRPr lang="en-US" altLang="zh-CN" sz="2800" b="1" i="0" u="none" strike="noStrike" cap="none" baseline="0" dirty="0" smtClean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zh-CN" altLang="en-US" sz="2800" b="1" i="0" u="none" strike="noStrike" cap="none" baseline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智能合约语言：</a:t>
            </a:r>
            <a:r>
              <a:rPr lang="en-US" altLang="zh-CN" sz="2800" b="1" i="0" u="none" strike="noStrike" cap="none" baseline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Solidity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zh-CN" altLang="en-US" sz="2800" b="1" dirty="0" smtClean="0">
                <a:solidFill>
                  <a:schemeClr val="tx1"/>
                </a:solidFill>
              </a:rPr>
              <a:t>框架：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Truffle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zh-CN" altLang="en-US" sz="2800" b="1" i="0" u="none" strike="noStrike" cap="none" baseline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其他需要关注：</a:t>
            </a:r>
            <a:r>
              <a:rPr lang="en-US" altLang="zh-CN" sz="2800" b="1" i="0" u="none" strike="noStrike" cap="none" baseline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web3.js</a:t>
            </a:r>
            <a:r>
              <a:rPr lang="zh-CN" altLang="en-US" sz="2800" b="1" i="0" u="none" strike="noStrike" cap="none" baseline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800" b="1" i="0" u="none" strike="noStrike" cap="none" baseline="0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metamask</a:t>
            </a:r>
            <a:r>
              <a:rPr lang="zh-CN" altLang="en-US" sz="2800" b="1" i="0" u="none" strike="noStrike" cap="none" baseline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800" b="1" i="0" u="none" strike="noStrike" cap="none" baseline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DAPP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endParaRPr lang="en" sz="2800" b="1" i="0" u="none" strike="noStrike" cap="none" baseline="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Shape 133"/>
          <p:cNvSpPr txBox="1">
            <a:spLocks noGrp="1"/>
          </p:cNvSpPr>
          <p:nvPr>
            <p:ph type="title"/>
          </p:nvPr>
        </p:nvSpPr>
        <p:spPr>
          <a:xfrm>
            <a:off x="604433" y="648150"/>
            <a:ext cx="10749366" cy="5607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zh-CN" altLang="en-US" sz="2800" b="0" i="0" u="none" strike="noStrike" cap="none" baseline="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什么是区块链 </a:t>
            </a:r>
            <a:r>
              <a:rPr lang="mr-IN" altLang="zh-CN" sz="2800" b="0" i="0" u="none" strike="noStrike" cap="none" baseline="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zh-CN" altLang="en-US" sz="2800" b="0" i="0" u="none" strike="noStrike" cap="none" baseline="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以太坊</a:t>
            </a:r>
            <a:endParaRPr lang="en" sz="2800" b="0" i="0" u="none" strike="noStrike" cap="none" baseline="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1483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604433" y="648150"/>
            <a:ext cx="10749366" cy="5607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zh-CN" altLang="en-US" sz="2800" b="0" i="0" u="none" strike="noStrike" cap="none" baseline="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现象</a:t>
            </a:r>
            <a:r>
              <a:rPr lang="zh-CN" altLang="en-US" sz="28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mr-IN" altLang="zh-CN" sz="28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zh-CN" altLang="en-US" sz="28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8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</a:t>
            </a:r>
            <a:r>
              <a:rPr lang="zh-CN" altLang="en-US" sz="2800" b="0" i="0" u="none" strike="noStrike" cap="none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（小结）</a:t>
            </a:r>
            <a:endParaRPr lang="en" sz="2800" b="0" i="0" u="none" strike="noStrike" cap="none" baseline="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41112" y="1208867"/>
            <a:ext cx="22760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4000" dirty="0" smtClean="0"/>
              <a:t>敏捷</a:t>
            </a:r>
            <a:endParaRPr lang="en-US" altLang="zh-CN" sz="40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4000" dirty="0" smtClean="0"/>
              <a:t>区块链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0207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604433" y="648150"/>
            <a:ext cx="10749366" cy="5607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zh-CN" altLang="en-US" sz="2800" b="0" i="0" u="none" strike="noStrike" cap="none" baseline="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如何构成</a:t>
            </a:r>
            <a:r>
              <a:rPr lang="zh-CN" altLang="en-US" sz="2800" dirty="0">
                <a:solidFill>
                  <a:schemeClr val="lt1"/>
                </a:solidFill>
              </a:rPr>
              <a:t> </a:t>
            </a:r>
            <a:r>
              <a:rPr lang="en-US" altLang="zh-CN" sz="2800" dirty="0" smtClean="0">
                <a:solidFill>
                  <a:schemeClr val="lt1"/>
                </a:solidFill>
              </a:rPr>
              <a:t>-</a:t>
            </a:r>
            <a:r>
              <a:rPr lang="zh-CN" altLang="en-US" sz="2800" dirty="0" smtClean="0">
                <a:solidFill>
                  <a:schemeClr val="lt1"/>
                </a:solidFill>
              </a:rPr>
              <a:t> </a:t>
            </a:r>
            <a:r>
              <a:rPr lang="en-US" altLang="zh-CN" sz="2800" dirty="0" smtClean="0">
                <a:solidFill>
                  <a:schemeClr val="lt1"/>
                </a:solidFill>
              </a:rPr>
              <a:t>HOW</a:t>
            </a:r>
            <a:endParaRPr lang="en" sz="2800" b="0" i="0" u="none" strike="noStrike" cap="none" baseline="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3200" y="1373759"/>
            <a:ext cx="21560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4000" dirty="0" smtClean="0">
                <a:solidFill>
                  <a:srgbClr val="C00000"/>
                </a:solidFill>
              </a:rPr>
              <a:t>敏捷</a:t>
            </a:r>
            <a:endParaRPr lang="en-US" altLang="zh-CN" sz="4000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4000" dirty="0" smtClean="0"/>
              <a:t>自组织</a:t>
            </a:r>
            <a:endParaRPr lang="en-US" altLang="zh-CN" sz="40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4000" dirty="0" smtClean="0"/>
              <a:t>人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6413290" y="1373759"/>
            <a:ext cx="26857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4000" dirty="0" smtClean="0">
                <a:solidFill>
                  <a:srgbClr val="C00000"/>
                </a:solidFill>
              </a:rPr>
              <a:t>区块链</a:t>
            </a:r>
            <a:endParaRPr lang="en-US" altLang="zh-CN" sz="4000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4000" dirty="0" smtClean="0"/>
              <a:t>社区</a:t>
            </a:r>
            <a:endParaRPr lang="en-US" altLang="zh-CN" sz="40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4000" dirty="0" smtClean="0"/>
              <a:t>技术</a:t>
            </a:r>
            <a:endParaRPr lang="en-US" altLang="zh-CN" sz="40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89155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604433" y="648150"/>
            <a:ext cx="10749366" cy="5607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zh-CN" altLang="en-US" sz="2800" b="0" i="0" u="none" strike="noStrike" cap="none" baseline="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本质 </a:t>
            </a:r>
            <a:r>
              <a:rPr lang="en-US" altLang="zh-CN" sz="2800" b="0" i="0" u="none" strike="noStrike" cap="none" baseline="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zh-CN" altLang="en-US" sz="2800" b="0" i="0" u="none" strike="noStrike" cap="none" baseline="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800" b="0" i="0" u="none" strike="noStrike" cap="none" baseline="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</a:t>
            </a:r>
            <a:endParaRPr lang="en" sz="2800" b="0" i="0" u="none" strike="noStrike" cap="none" baseline="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5396" y="1373759"/>
            <a:ext cx="1693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4000" dirty="0" smtClean="0">
                <a:solidFill>
                  <a:srgbClr val="C00000"/>
                </a:solidFill>
              </a:rPr>
              <a:t>敏捷</a:t>
            </a:r>
            <a:endParaRPr lang="en-US" altLang="zh-CN" sz="4000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4000" dirty="0" smtClean="0"/>
              <a:t>透明</a:t>
            </a:r>
            <a:endParaRPr lang="en-US" altLang="zh-CN" sz="40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4000" dirty="0" smtClean="0"/>
              <a:t>反馈</a:t>
            </a:r>
            <a:endParaRPr lang="en-US" altLang="zh-CN" sz="40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4000" dirty="0" smtClean="0"/>
              <a:t>节奏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413290" y="1373759"/>
            <a:ext cx="268573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4000" dirty="0" smtClean="0">
                <a:solidFill>
                  <a:srgbClr val="C00000"/>
                </a:solidFill>
              </a:rPr>
              <a:t>区块链</a:t>
            </a:r>
            <a:endParaRPr lang="en-US" altLang="zh-CN" sz="4000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4000" dirty="0" smtClean="0"/>
              <a:t>信任</a:t>
            </a:r>
            <a:endParaRPr lang="en-US" altLang="zh-CN" sz="40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4000" dirty="0" smtClean="0"/>
              <a:t>去中心</a:t>
            </a:r>
            <a:endParaRPr lang="en-US" altLang="zh-CN" sz="40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4000" dirty="0" smtClean="0"/>
              <a:t>共识</a:t>
            </a:r>
            <a:endParaRPr lang="en-US" altLang="zh-CN" sz="40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05218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8"/>
          <p:cNvSpPr txBox="1"/>
          <p:nvPr/>
        </p:nvSpPr>
        <p:spPr>
          <a:xfrm>
            <a:off x="2470823" y="1558977"/>
            <a:ext cx="7016586" cy="33387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lnSpc>
                <a:spcPct val="150000"/>
              </a:lnSpc>
              <a:buSzPct val="25000"/>
            </a:pPr>
            <a:r>
              <a:rPr lang="zh-CN" altLang="en-US" sz="2800" b="1" dirty="0" smtClean="0">
                <a:solidFill>
                  <a:schemeClr val="tx1"/>
                </a:solidFill>
              </a:rPr>
              <a:t>开放 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/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 协作 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/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 透明 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/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 链接 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/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 分享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  <a:buSzPct val="25000"/>
            </a:pPr>
            <a:r>
              <a:rPr lang="zh-CN" altLang="en-US" sz="2800" b="1" i="0" u="none" strike="noStrike" cap="none" baseline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链接全球区块链开发者</a:t>
            </a:r>
            <a:endParaRPr lang="en" sz="2800" b="1" i="0" u="none" strike="noStrike" cap="none" baseline="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Shape 133"/>
          <p:cNvSpPr txBox="1">
            <a:spLocks noGrp="1"/>
          </p:cNvSpPr>
          <p:nvPr>
            <p:ph type="title"/>
          </p:nvPr>
        </p:nvSpPr>
        <p:spPr>
          <a:xfrm>
            <a:off x="604433" y="648150"/>
            <a:ext cx="10749366" cy="5607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zh-CN" altLang="en-US" sz="2800" b="0" i="0" u="none" strike="noStrike" cap="none" baseline="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社区 </a:t>
            </a:r>
            <a:r>
              <a:rPr lang="mr-IN" altLang="zh-CN" sz="2800" b="0" i="0" u="none" strike="noStrike" cap="none" baseline="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zh-CN" altLang="en-US" sz="2800" b="0" i="0" u="none" strike="noStrike" cap="none" baseline="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800" b="0" i="0" u="none" strike="noStrike" cap="none" baseline="0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HiBlock</a:t>
            </a:r>
            <a:r>
              <a:rPr lang="zh-CN" altLang="en-US" sz="2800" b="0" i="0" u="none" strike="noStrike" cap="none" baseline="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区块链社区</a:t>
            </a:r>
            <a:endParaRPr lang="en" sz="2800" b="0" i="0" u="none" strike="noStrike" cap="none" baseline="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0802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8"/>
          <p:cNvSpPr txBox="1"/>
          <p:nvPr/>
        </p:nvSpPr>
        <p:spPr>
          <a:xfrm>
            <a:off x="2470823" y="1558977"/>
            <a:ext cx="7016586" cy="33387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lnSpc>
                <a:spcPct val="150000"/>
              </a:lnSpc>
              <a:buSzPct val="25000"/>
            </a:pPr>
            <a:r>
              <a:rPr lang="zh-CN" altLang="en-US" sz="2800" b="1" i="0" u="none" strike="noStrike" cap="none" baseline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社区需要你：</a:t>
            </a:r>
            <a:endParaRPr lang="en-US" altLang="zh-CN" sz="2800" b="1" i="0" u="none" strike="noStrike" cap="none" baseline="0" dirty="0" smtClean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50000"/>
              </a:lnSpc>
              <a:buSzPct val="25000"/>
            </a:pPr>
            <a:r>
              <a:rPr lang="zh-CN" altLang="en-US" sz="2800" b="1" dirty="0" smtClean="0">
                <a:solidFill>
                  <a:schemeClr val="tx1"/>
                </a:solidFill>
              </a:rPr>
              <a:t>运营（社区运营、课程运营）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SzPct val="25000"/>
            </a:pPr>
            <a:r>
              <a:rPr lang="zh-CN" altLang="en-US" sz="2800" b="1" dirty="0">
                <a:solidFill>
                  <a:schemeClr val="tx1"/>
                </a:solidFill>
              </a:rPr>
              <a:t>网站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开发、讲师</a:t>
            </a:r>
            <a:endParaRPr lang="en-US" altLang="zh-CN" sz="2800" b="1" i="0" u="none" strike="noStrike" cap="none" baseline="0" dirty="0" smtClean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50000"/>
              </a:lnSpc>
              <a:buSzPct val="25000"/>
            </a:pPr>
            <a:r>
              <a:rPr lang="zh-CN" altLang="en-US" sz="2800" b="1" dirty="0" smtClean="0">
                <a:solidFill>
                  <a:schemeClr val="tx1"/>
                </a:solidFill>
              </a:rPr>
              <a:t>微信群、论坛、</a:t>
            </a:r>
            <a:r>
              <a:rPr lang="en-US" altLang="zh-CN" sz="2800" b="1" smtClean="0">
                <a:solidFill>
                  <a:schemeClr val="tx1"/>
                </a:solidFill>
              </a:rPr>
              <a:t>twitter/telegram</a:t>
            </a:r>
          </a:p>
          <a:p>
            <a:pPr lvl="0">
              <a:lnSpc>
                <a:spcPct val="150000"/>
              </a:lnSpc>
              <a:buSzPct val="25000"/>
            </a:pPr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6" name="Shape 133"/>
          <p:cNvSpPr txBox="1">
            <a:spLocks noGrp="1"/>
          </p:cNvSpPr>
          <p:nvPr>
            <p:ph type="title"/>
          </p:nvPr>
        </p:nvSpPr>
        <p:spPr>
          <a:xfrm>
            <a:off x="604433" y="648150"/>
            <a:ext cx="10749366" cy="5607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zh-CN" altLang="en-US" sz="2800" b="0" i="0" u="none" strike="noStrike" cap="none" baseline="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社区 </a:t>
            </a:r>
            <a:r>
              <a:rPr lang="mr-IN" altLang="zh-CN" sz="2800" b="0" i="0" u="none" strike="noStrike" cap="none" baseline="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zh-CN" altLang="en-US" sz="2800" b="0" i="0" u="none" strike="noStrike" cap="none" baseline="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800" b="0" i="0" u="none" strike="noStrike" cap="none" baseline="0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HiBlock</a:t>
            </a:r>
            <a:r>
              <a:rPr lang="zh-CN" altLang="en-US" sz="2800" b="0" i="0" u="none" strike="noStrike" cap="none" baseline="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区块链社区</a:t>
            </a:r>
            <a:endParaRPr lang="en" sz="2800" b="0" i="0" u="none" strike="noStrike" cap="none" baseline="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382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604433" y="635725"/>
            <a:ext cx="10749366" cy="5731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zh-CN" altLang="en-US" sz="2800" dirty="0" smtClean="0">
                <a:solidFill>
                  <a:schemeClr val="lt1"/>
                </a:solidFill>
              </a:rPr>
              <a:t>大纲</a:t>
            </a:r>
            <a:endParaRPr lang="en" sz="2800" b="0" i="0" u="none" strike="noStrike" cap="none" baseline="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4595494" y="2407284"/>
            <a:ext cx="4458565" cy="323024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CN" altLang="en-US" sz="2800" b="1" i="0" u="none" strike="noStrike" cap="none" baseline="0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一、现象 </a:t>
            </a:r>
            <a:r>
              <a:rPr lang="en-US" altLang="zh-CN" sz="2800" b="1" i="0" u="none" strike="noStrike" cap="none" baseline="0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zh-CN" altLang="en-US" sz="2800" b="1" i="0" u="none" strike="noStrike" cap="none" baseline="0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800" b="1" i="0" u="none" strike="noStrike" cap="none" baseline="0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800" b="1" dirty="0">
              <a:solidFill>
                <a:srgbClr val="C00000"/>
              </a:solidFill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800" b="1" i="0" u="none" strike="noStrike" cap="none" baseline="0" dirty="0" err="1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二</a:t>
            </a:r>
            <a:r>
              <a:rPr lang="en" sz="2800" b="1" i="0" u="none" strike="noStrike" cap="none" baseline="0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、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如何构成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-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how</a:t>
            </a:r>
            <a:endParaRPr lang="en" sz="2800" b="1" i="0" u="none" strike="noStrike" cap="none" baseline="0" dirty="0" smtClean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b="1" i="0" u="none" strike="noStrike" cap="none" baseline="0" dirty="0" smtClean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800" b="1" i="0" u="none" strike="noStrike" cap="none" baseline="0" dirty="0" err="1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三</a:t>
            </a:r>
            <a:r>
              <a:rPr lang="en" sz="2800" b="1" i="0" u="none" strike="noStrike" cap="none" baseline="0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、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本质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-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why</a:t>
            </a:r>
            <a:endParaRPr lang="en" sz="2800" b="1" i="0" u="none" strike="noStrike" cap="none" baseline="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8"/>
          <p:cNvSpPr txBox="1"/>
          <p:nvPr/>
        </p:nvSpPr>
        <p:spPr>
          <a:xfrm>
            <a:off x="2470823" y="1558977"/>
            <a:ext cx="7016586" cy="33387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lnSpc>
                <a:spcPct val="150000"/>
              </a:lnSpc>
              <a:buSzPct val="25000"/>
            </a:pPr>
            <a:endParaRPr lang="en" sz="1600" i="0" u="none" strike="noStrike" cap="none" baseline="0" dirty="0">
              <a:solidFill>
                <a:schemeClr val="tx1"/>
              </a:solidFill>
              <a:sym typeface="Times New Roman"/>
            </a:endParaRPr>
          </a:p>
        </p:txBody>
      </p:sp>
      <p:sp>
        <p:nvSpPr>
          <p:cNvPr id="6" name="Shape 133"/>
          <p:cNvSpPr txBox="1">
            <a:spLocks noGrp="1"/>
          </p:cNvSpPr>
          <p:nvPr>
            <p:ph type="title"/>
          </p:nvPr>
        </p:nvSpPr>
        <p:spPr>
          <a:xfrm>
            <a:off x="604433" y="648150"/>
            <a:ext cx="10749366" cy="5607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zh-CN" altLang="en-US" sz="2800" b="0" i="0" u="none" strike="noStrike" cap="none" baseline="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社区 </a:t>
            </a:r>
            <a:r>
              <a:rPr lang="mr-IN" altLang="zh-CN" sz="2800" b="0" i="0" u="none" strike="noStrike" cap="none" baseline="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zh-CN" altLang="en-US" sz="2800" b="0" i="0" u="none" strike="noStrike" cap="none" baseline="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800" b="0" i="0" u="none" strike="noStrike" cap="none" baseline="0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HiBlock</a:t>
            </a:r>
            <a:r>
              <a:rPr lang="zh-CN" altLang="en-US" sz="2800" b="0" i="0" u="none" strike="noStrike" cap="none" baseline="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区块链社区</a:t>
            </a:r>
            <a:endParaRPr lang="en" sz="2800" b="0" i="0" u="none" strike="noStrike" cap="none" baseline="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000250"/>
            <a:ext cx="61468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70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5681272" y="2082197"/>
            <a:ext cx="6307465" cy="21872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" sz="7200" b="0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谢谢</a:t>
            </a:r>
            <a:r>
              <a:rPr lang="en" sz="7200" b="0" i="0" u="none" strike="noStrike" cap="none" baseline="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！</a:t>
            </a:r>
          </a:p>
        </p:txBody>
      </p:sp>
      <p:sp>
        <p:nvSpPr>
          <p:cNvPr id="474" name="Shape 474"/>
          <p:cNvSpPr/>
          <p:nvPr/>
        </p:nvSpPr>
        <p:spPr>
          <a:xfrm>
            <a:off x="11557038" y="6134153"/>
            <a:ext cx="431763" cy="431763"/>
          </a:xfrm>
          <a:custGeom>
            <a:avLst/>
            <a:gdLst/>
            <a:ahLst/>
            <a:cxnLst/>
            <a:rect l="0" t="0" r="0" b="0"/>
            <a:pathLst>
              <a:path w="643468" h="643468" extrusionOk="0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5" name="Shape 475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857248" y="1402916"/>
            <a:ext cx="4254398" cy="4263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5681272" y="2082197"/>
            <a:ext cx="6307465" cy="21872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" sz="7200" b="0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谢谢</a:t>
            </a:r>
            <a:r>
              <a:rPr lang="en" sz="7200" b="0" i="0" u="none" strike="noStrike" cap="none" baseline="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！</a:t>
            </a:r>
          </a:p>
        </p:txBody>
      </p:sp>
      <p:sp>
        <p:nvSpPr>
          <p:cNvPr id="474" name="Shape 474"/>
          <p:cNvSpPr/>
          <p:nvPr/>
        </p:nvSpPr>
        <p:spPr>
          <a:xfrm>
            <a:off x="11557038" y="6134153"/>
            <a:ext cx="431763" cy="431763"/>
          </a:xfrm>
          <a:custGeom>
            <a:avLst/>
            <a:gdLst/>
            <a:ahLst/>
            <a:cxnLst/>
            <a:rect l="0" t="0" r="0" b="0"/>
            <a:pathLst>
              <a:path w="643468" h="643468" extrusionOk="0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5" name="Shape 475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2730" y="153036"/>
            <a:ext cx="3275964" cy="3275964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Shape 476"/>
          <p:cNvSpPr txBox="1"/>
          <p:nvPr/>
        </p:nvSpPr>
        <p:spPr>
          <a:xfrm>
            <a:off x="0" y="3325673"/>
            <a:ext cx="2614929" cy="5219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扫码关注HiBlock公众号</a:t>
            </a:r>
            <a:r>
              <a:rPr lang="en" sz="1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1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 b="0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一起学习区块链技术</a:t>
            </a:r>
            <a:endParaRPr lang="en" sz="14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658" y="3586658"/>
            <a:ext cx="3271342" cy="3271342"/>
          </a:xfrm>
          <a:prstGeom prst="rect">
            <a:avLst/>
          </a:prstGeom>
        </p:spPr>
      </p:pic>
      <p:sp>
        <p:nvSpPr>
          <p:cNvPr id="7" name="Shape 476"/>
          <p:cNvSpPr txBox="1"/>
          <p:nvPr/>
        </p:nvSpPr>
        <p:spPr>
          <a:xfrm>
            <a:off x="6316455" y="6089049"/>
            <a:ext cx="2614929" cy="5219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zh-CN" altLang="en-US" dirty="0" smtClean="0">
                <a:solidFill>
                  <a:schemeClr val="dk1"/>
                </a:solidFill>
              </a:rPr>
              <a:t>入群请扫这里</a:t>
            </a:r>
            <a:endParaRPr lang="en" sz="14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86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604433" y="648150"/>
            <a:ext cx="10749366" cy="5607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zh-CN" altLang="en-US" sz="2800" b="0" i="0" u="none" strike="noStrike" cap="none" baseline="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现象</a:t>
            </a:r>
            <a:r>
              <a:rPr lang="zh-CN" altLang="en-US" sz="28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8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zh-CN" altLang="en-US" sz="28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8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</a:t>
            </a:r>
            <a:endParaRPr lang="en" sz="2800" b="0" i="0" u="none" strike="noStrike" cap="none" baseline="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41112" y="1208867"/>
            <a:ext cx="22760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4000" dirty="0" smtClean="0"/>
              <a:t>敏捷</a:t>
            </a:r>
            <a:endParaRPr lang="en-US" altLang="zh-CN" sz="40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4000" dirty="0" smtClean="0"/>
              <a:t>区块链</a:t>
            </a:r>
            <a:endParaRPr 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8"/>
          <p:cNvSpPr txBox="1"/>
          <p:nvPr/>
        </p:nvSpPr>
        <p:spPr>
          <a:xfrm>
            <a:off x="2470823" y="1558977"/>
            <a:ext cx="7016586" cy="33387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zh-CN" altLang="en-US" sz="2800" b="1" i="0" u="none" strike="noStrike" cap="none" baseline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区块链 </a:t>
            </a:r>
            <a:r>
              <a:rPr lang="en-US" altLang="zh-CN" sz="2800" b="1" i="0" u="none" strike="noStrike" cap="none" baseline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vs.</a:t>
            </a:r>
            <a:r>
              <a:rPr lang="zh-CN" altLang="en-US" sz="2800" b="1" i="0" u="none" strike="noStrike" cap="none" baseline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比特币</a:t>
            </a:r>
            <a:endParaRPr lang="en" sz="2800" b="1" i="0" u="none" strike="noStrike" cap="none" baseline="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Shape 133"/>
          <p:cNvSpPr txBox="1">
            <a:spLocks noGrp="1"/>
          </p:cNvSpPr>
          <p:nvPr>
            <p:ph type="title"/>
          </p:nvPr>
        </p:nvSpPr>
        <p:spPr>
          <a:xfrm>
            <a:off x="604433" y="648150"/>
            <a:ext cx="10749366" cy="5607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zh-CN" altLang="en-US" sz="2800" b="0" i="0" u="none" strike="noStrike" cap="none" baseline="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什么是区块链</a:t>
            </a:r>
            <a:endParaRPr lang="en" sz="2800" b="0" i="0" u="none" strike="noStrike" cap="none" baseline="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907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8"/>
          <p:cNvSpPr txBox="1"/>
          <p:nvPr/>
        </p:nvSpPr>
        <p:spPr>
          <a:xfrm>
            <a:off x="2470823" y="1558977"/>
            <a:ext cx="7016586" cy="33387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" sz="2800" b="1" i="0" u="none" strike="noStrike" cap="none" baseline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1、区块由区块头与区块体组成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" sz="2800" b="1" i="0" u="none" strike="noStrike" cap="none" baseline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2、区块头包含摘要信息，如区块哈希、梅克尔根、区块时间戳等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" sz="2800" b="1" i="0" u="none" strike="noStrike" cap="none" baseline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3、区块体包含交易事务数据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" sz="2800" b="1" i="0" u="none" strike="noStrike" cap="none" baseline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4、区块之间通过区块的哈希值连接</a:t>
            </a:r>
          </a:p>
        </p:txBody>
      </p:sp>
      <p:sp>
        <p:nvSpPr>
          <p:cNvPr id="6" name="Shape 133"/>
          <p:cNvSpPr txBox="1">
            <a:spLocks noGrp="1"/>
          </p:cNvSpPr>
          <p:nvPr>
            <p:ph type="title"/>
          </p:nvPr>
        </p:nvSpPr>
        <p:spPr>
          <a:xfrm>
            <a:off x="604433" y="648150"/>
            <a:ext cx="10749366" cy="5607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zh-CN" altLang="en-US" sz="2800" b="0" i="0" u="none" strike="noStrike" cap="none" baseline="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什么是区块链</a:t>
            </a:r>
            <a:endParaRPr lang="en" sz="2800" b="0" i="0" u="none" strike="noStrike" cap="none" baseline="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960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639" y="0"/>
            <a:ext cx="4996721" cy="6858000"/>
          </a:xfrm>
          <a:prstGeom prst="rect">
            <a:avLst/>
          </a:prstGeom>
        </p:spPr>
      </p:pic>
      <p:sp>
        <p:nvSpPr>
          <p:cNvPr id="3" name="Shape 98"/>
          <p:cNvSpPr txBox="1"/>
          <p:nvPr/>
        </p:nvSpPr>
        <p:spPr>
          <a:xfrm>
            <a:off x="1226639" y="314794"/>
            <a:ext cx="2371000" cy="10602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zh-CN" altLang="en-US" sz="2800" b="1" i="0" u="none" strike="noStrike" cap="none" baseline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链</a:t>
            </a:r>
            <a:endParaRPr lang="en" sz="2800" b="1" i="0" u="none" strike="noStrike" cap="none" baseline="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01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age119image17886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61" y="914400"/>
            <a:ext cx="10260298" cy="514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hape 98"/>
          <p:cNvSpPr txBox="1"/>
          <p:nvPr/>
        </p:nvSpPr>
        <p:spPr>
          <a:xfrm>
            <a:off x="1226639" y="314794"/>
            <a:ext cx="2371000" cy="10602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zh-CN" altLang="en-US" sz="2800" b="1" i="0" u="none" strike="noStrike" cap="none" baseline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区块</a:t>
            </a:r>
            <a:endParaRPr lang="en" sz="2800" b="1" i="0" u="none" strike="noStrike" cap="none" baseline="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871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3"/>
          <p:cNvSpPr txBox="1">
            <a:spLocks noGrp="1"/>
          </p:cNvSpPr>
          <p:nvPr>
            <p:ph type="title"/>
          </p:nvPr>
        </p:nvSpPr>
        <p:spPr>
          <a:xfrm>
            <a:off x="604433" y="648150"/>
            <a:ext cx="10749366" cy="5607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zh-CN" altLang="en-US" sz="2800" b="0" i="0" u="none" strike="noStrike" cap="none" baseline="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什么是区块链</a:t>
            </a:r>
            <a:endParaRPr lang="en" sz="2800" b="0" i="0" u="none" strike="noStrike" cap="none" baseline="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Shape 105"/>
          <p:cNvSpPr/>
          <p:nvPr/>
        </p:nvSpPr>
        <p:spPr>
          <a:xfrm>
            <a:off x="3740889" y="1874062"/>
            <a:ext cx="4530365" cy="2584772"/>
          </a:xfrm>
          <a:prstGeom prst="roundRect">
            <a:avLst>
              <a:gd name="adj" fmla="val 8832"/>
            </a:avLst>
          </a:prstGeom>
          <a:noFill/>
          <a:ln w="31750" cap="flat">
            <a:solidFill>
              <a:schemeClr val="lt1"/>
            </a:solidFill>
            <a:prstDash val="dash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Shape 106"/>
          <p:cNvSpPr txBox="1"/>
          <p:nvPr/>
        </p:nvSpPr>
        <p:spPr>
          <a:xfrm>
            <a:off x="5406630" y="1874728"/>
            <a:ext cx="1198880" cy="398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000" b="1" i="0" u="none" strike="noStrike" cap="none" baseline="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核心技术</a:t>
            </a:r>
            <a:endParaRPr lang="en" sz="2000" b="1" i="0" u="none" strike="noStrike" cap="none" baseline="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Shape 107"/>
          <p:cNvSpPr txBox="1"/>
          <p:nvPr/>
        </p:nvSpPr>
        <p:spPr>
          <a:xfrm>
            <a:off x="4246303" y="2399376"/>
            <a:ext cx="141577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b="0" i="0" u="none" strike="noStrike" cap="non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共识算法</a:t>
            </a:r>
          </a:p>
        </p:txBody>
      </p:sp>
      <p:sp>
        <p:nvSpPr>
          <p:cNvPr id="9" name="Shape 108"/>
          <p:cNvSpPr txBox="1"/>
          <p:nvPr/>
        </p:nvSpPr>
        <p:spPr>
          <a:xfrm>
            <a:off x="4246301" y="3019837"/>
            <a:ext cx="141577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b="0" i="0" u="none" strike="noStrike" cap="non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脚本系统</a:t>
            </a:r>
          </a:p>
        </p:txBody>
      </p:sp>
      <p:sp>
        <p:nvSpPr>
          <p:cNvPr id="10" name="Shape 109"/>
          <p:cNvSpPr txBox="1"/>
          <p:nvPr/>
        </p:nvSpPr>
        <p:spPr>
          <a:xfrm>
            <a:off x="6350066" y="2399376"/>
            <a:ext cx="141577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b="0" i="0" u="none" strike="noStrike" cap="non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密码算法</a:t>
            </a:r>
          </a:p>
        </p:txBody>
      </p:sp>
      <p:sp>
        <p:nvSpPr>
          <p:cNvPr id="11" name="Shape 110"/>
          <p:cNvSpPr txBox="1"/>
          <p:nvPr/>
        </p:nvSpPr>
        <p:spPr>
          <a:xfrm>
            <a:off x="6350066" y="3019835"/>
            <a:ext cx="141577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b="0" i="0" u="none" strike="noStrike" cap="non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账户模型</a:t>
            </a:r>
          </a:p>
        </p:txBody>
      </p:sp>
      <p:sp>
        <p:nvSpPr>
          <p:cNvPr id="12" name="Shape 111"/>
          <p:cNvSpPr txBox="1"/>
          <p:nvPr/>
        </p:nvSpPr>
        <p:spPr>
          <a:xfrm>
            <a:off x="4246301" y="3640296"/>
            <a:ext cx="172354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b="0" i="0" u="none" strike="noStrike" cap="non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区块链账本</a:t>
            </a:r>
          </a:p>
        </p:txBody>
      </p:sp>
      <p:sp>
        <p:nvSpPr>
          <p:cNvPr id="13" name="Shape 112"/>
          <p:cNvSpPr txBox="1"/>
          <p:nvPr/>
        </p:nvSpPr>
        <p:spPr>
          <a:xfrm>
            <a:off x="6350067" y="3640296"/>
            <a:ext cx="141577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b="0" i="0" u="none" strike="noStrike" cap="non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网络服务</a:t>
            </a:r>
          </a:p>
        </p:txBody>
      </p:sp>
    </p:spTree>
    <p:extLst>
      <p:ext uri="{BB962C8B-B14F-4D97-AF65-F5344CB8AC3E}">
        <p14:creationId xmlns:p14="http://schemas.microsoft.com/office/powerpoint/2010/main" val="177919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3"/>
          <p:cNvSpPr txBox="1">
            <a:spLocks noGrp="1"/>
          </p:cNvSpPr>
          <p:nvPr>
            <p:ph type="title"/>
          </p:nvPr>
        </p:nvSpPr>
        <p:spPr>
          <a:xfrm>
            <a:off x="604433" y="648150"/>
            <a:ext cx="10749366" cy="5607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zh-CN" altLang="en-US" sz="2800" b="0" i="0" u="none" strike="noStrike" cap="none" baseline="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什么是区块链</a:t>
            </a:r>
            <a:endParaRPr lang="en" sz="2800" b="0" i="0" u="none" strike="noStrike" cap="none" baseline="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Shape 98"/>
          <p:cNvSpPr txBox="1"/>
          <p:nvPr/>
        </p:nvSpPr>
        <p:spPr>
          <a:xfrm>
            <a:off x="2440843" y="4272196"/>
            <a:ext cx="7016586" cy="6145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lnSpc>
                <a:spcPct val="150000"/>
              </a:lnSpc>
              <a:buSzPct val="25000"/>
            </a:pPr>
            <a:r>
              <a:rPr lang="zh-CN" altLang="en-US" sz="2800" b="1" dirty="0">
                <a:solidFill>
                  <a:schemeClr val="tx1"/>
                </a:solidFill>
              </a:rPr>
              <a:t>数据层</a:t>
            </a:r>
            <a:endParaRPr lang="en" sz="2800" b="1" dirty="0">
              <a:solidFill>
                <a:schemeClr val="tx1"/>
              </a:solidFill>
            </a:endParaRPr>
          </a:p>
        </p:txBody>
      </p:sp>
      <p:sp>
        <p:nvSpPr>
          <p:cNvPr id="15" name="Shape 98"/>
          <p:cNvSpPr txBox="1"/>
          <p:nvPr/>
        </p:nvSpPr>
        <p:spPr>
          <a:xfrm>
            <a:off x="2440843" y="3420255"/>
            <a:ext cx="7016586" cy="6145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zh-CN" altLang="en-US" sz="2800" b="1" dirty="0" smtClean="0">
                <a:solidFill>
                  <a:schemeClr val="tx1"/>
                </a:solidFill>
              </a:rPr>
              <a:t>网络</a:t>
            </a:r>
            <a:r>
              <a:rPr lang="zh-CN" altLang="en-US" sz="2800" b="1" i="0" u="none" strike="noStrike" cap="none" baseline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层</a:t>
            </a:r>
            <a:endParaRPr lang="en" sz="2800" b="1" i="0" u="none" strike="noStrike" cap="none" baseline="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Shape 98"/>
          <p:cNvSpPr txBox="1"/>
          <p:nvPr/>
        </p:nvSpPr>
        <p:spPr>
          <a:xfrm>
            <a:off x="2440843" y="2568314"/>
            <a:ext cx="7016586" cy="6145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zh-CN" altLang="en-US" sz="2800" b="1" dirty="0" smtClean="0">
                <a:solidFill>
                  <a:schemeClr val="tx1"/>
                </a:solidFill>
              </a:rPr>
              <a:t>共识</a:t>
            </a:r>
            <a:r>
              <a:rPr lang="zh-CN" altLang="en-US" sz="2800" b="1" i="0" u="none" strike="noStrike" cap="none" baseline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层</a:t>
            </a:r>
            <a:endParaRPr lang="en" sz="2800" b="1" i="0" u="none" strike="noStrike" cap="none" baseline="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Shape 98"/>
          <p:cNvSpPr txBox="1"/>
          <p:nvPr/>
        </p:nvSpPr>
        <p:spPr>
          <a:xfrm>
            <a:off x="2440843" y="1716373"/>
            <a:ext cx="7016586" cy="6145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zh-CN" altLang="en-US" sz="2800" b="1" dirty="0" smtClean="0">
                <a:solidFill>
                  <a:schemeClr val="tx1"/>
                </a:solidFill>
              </a:rPr>
              <a:t>应用</a:t>
            </a:r>
            <a:r>
              <a:rPr lang="zh-CN" altLang="en-US" sz="2800" b="1" i="0" u="none" strike="noStrike" cap="none" baseline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层</a:t>
            </a:r>
            <a:endParaRPr lang="en" sz="2800" b="1" i="0" u="none" strike="noStrike" cap="none" baseline="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2991866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3823</TotalTime>
  <Words>301</Words>
  <Application>Microsoft Macintosh PowerPoint</Application>
  <PresentationFormat>Widescreen</PresentationFormat>
  <Paragraphs>88</Paragraphs>
  <Slides>22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Times New Roman</vt:lpstr>
      <vt:lpstr>Arial</vt:lpstr>
      <vt:lpstr>WelcomeDoc</vt:lpstr>
      <vt:lpstr>未来已来             —谈谈敏捷与区块链</vt:lpstr>
      <vt:lpstr>大纲</vt:lpstr>
      <vt:lpstr>现象 - WHAT</vt:lpstr>
      <vt:lpstr>什么是区块链</vt:lpstr>
      <vt:lpstr>什么是区块链</vt:lpstr>
      <vt:lpstr>PowerPoint Presentation</vt:lpstr>
      <vt:lpstr>PowerPoint Presentation</vt:lpstr>
      <vt:lpstr>什么是区块链</vt:lpstr>
      <vt:lpstr>什么是区块链</vt:lpstr>
      <vt:lpstr>什么是区块链</vt:lpstr>
      <vt:lpstr>什么是区块链</vt:lpstr>
      <vt:lpstr>什么是区块链（UTXO）</vt:lpstr>
      <vt:lpstr>什么是区块链</vt:lpstr>
      <vt:lpstr>什么是区块链 – 以太坊</vt:lpstr>
      <vt:lpstr>现象 – WHAT （小结）</vt:lpstr>
      <vt:lpstr>如何构成 - HOW</vt:lpstr>
      <vt:lpstr>本质 - WHY</vt:lpstr>
      <vt:lpstr>社区 – HiBlock区块链社区</vt:lpstr>
      <vt:lpstr>社区 – HiBlock区块链社区</vt:lpstr>
      <vt:lpstr>社区 – HiBlock区块链社区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敏捷与区块链             ——未来的工作，工作的未来</dc:title>
  <cp:lastModifiedBy>Bob Jiang</cp:lastModifiedBy>
  <cp:revision>41</cp:revision>
  <dcterms:modified xsi:type="dcterms:W3CDTF">2018-04-05T15:27:20Z</dcterms:modified>
</cp:coreProperties>
</file>