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9" r:id="rId3"/>
    <p:sldId id="258" r:id="rId4"/>
    <p:sldId id="260" r:id="rId5"/>
    <p:sldId id="268" r:id="rId6"/>
    <p:sldId id="265" r:id="rId7"/>
    <p:sldId id="270" r:id="rId8"/>
    <p:sldId id="262" r:id="rId9"/>
    <p:sldId id="263" r:id="rId10"/>
    <p:sldId id="264" r:id="rId11"/>
    <p:sldId id="271" r:id="rId12"/>
    <p:sldId id="276" r:id="rId13"/>
    <p:sldId id="272" r:id="rId14"/>
    <p:sldId id="266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ZEN" initials="E" lastIdx="6" clrIdx="0">
    <p:extLst>
      <p:ext uri="{19B8F6BF-5375-455C-9EA6-DF929625EA0E}">
        <p15:presenceInfo xmlns:p15="http://schemas.microsoft.com/office/powerpoint/2012/main" userId="EZ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6E1A8-5C41-4BFA-B26C-F519BA86A0A8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50761-427C-4876-8A09-65B226CF4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26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50761-427C-4876-8A09-65B226CF458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230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50761-427C-4876-8A09-65B226CF458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63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50761-427C-4876-8A09-65B226CF45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362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963C9-7F91-33EC-88FF-3546007F0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C83839-67D1-E227-D0B7-A60F2AFBF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ADE7C-B26A-51FC-7316-37D035AB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F006-FAD4-4942-8523-9DD922FFB3C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52889-86A6-C0DB-E56D-C81393D8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690B5-43CD-5CA0-7012-D1E7084D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34F3-833B-46D3-AA7D-ED05CA453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60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61365-07D7-777D-51DC-6F4A2823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BA8F50-17C3-353F-6373-6261A3862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4D67F-8EE0-6C71-7CE4-8DF6136C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F006-FAD4-4942-8523-9DD922FFB3C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009E8-1F14-E84F-164B-E87410A9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B2C93-7C6C-A6BB-CE47-023F226A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34F3-833B-46D3-AA7D-ED05CA453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AC9377-CC27-11CE-775E-D927D59AE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4D801B-246B-7788-8670-0D2721C1E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E5EBA-95E2-EFDD-200E-EC6F2CEC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F006-FAD4-4942-8523-9DD922FFB3C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00558-8FF7-53B2-6B7B-E6CFCCD0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CE2D4-AEDC-170E-E30C-EC30189C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34F3-833B-46D3-AA7D-ED05CA453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81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D8BCB-1275-84D8-F0D0-FB2ED9D7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46691-1227-68FD-E943-3EFB51FD9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B929A-834C-292F-2DB7-FF71EB73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F006-FAD4-4942-8523-9DD922FFB3C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35273-4D10-68D0-A563-1A3EB82A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26E13-FBEF-76B8-6C98-C33E1DF3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34F3-833B-46D3-AA7D-ED05CA453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9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46920-907C-2441-373E-1DB7E340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7AB0A-769D-2F74-1447-481175D24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9242B-FEF5-C2EE-88D2-DE67BC99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F006-FAD4-4942-8523-9DD922FFB3C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5F972-DF0E-CF33-983C-9849CBAE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0E1E3-4B4B-CD3E-250E-EBF97D97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34F3-833B-46D3-AA7D-ED05CA453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14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4590C-A852-00E8-51B5-318670A2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4C56D-39AF-E404-C286-062CABFCD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BD7A9C-45F1-C6BC-F76D-BCB42185C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14D1E5-811C-9924-F269-E4533FC3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F006-FAD4-4942-8523-9DD922FFB3C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1DB2A7-CBB0-5CAA-DEA0-56C5B9B2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62F128-A9E8-5616-F062-71F7C69E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34F3-833B-46D3-AA7D-ED05CA453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1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7A8A8-046A-41A6-0040-5C8C97ED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5888FC-5F26-9143-D297-50FAA74F4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213D03-506E-BD6F-5CAE-24C82291F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E83C6F-5C57-CB70-C8E3-894A130E3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2F3BDE-0F19-1750-FF4B-D122B0B24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D8BB0-1F74-19D4-7A5A-ECBA9CDF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F006-FAD4-4942-8523-9DD922FFB3C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0DFB44-1A78-D272-0BBA-C39DC124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4B60A0-E850-A938-4AFC-48F1F6F7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34F3-833B-46D3-AA7D-ED05CA453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54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AAA35-1E75-A66C-3A2F-AF6C2181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691B0F-5147-4B03-D3B0-7A21A76C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F006-FAD4-4942-8523-9DD922FFB3C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E5D3AD-0824-B1AD-4F0B-A0CAD28C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72AF77-3884-D9E7-4A65-53C59426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34F3-833B-46D3-AA7D-ED05CA453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29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1B1049-03A0-0F7C-165E-024DF95B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F006-FAD4-4942-8523-9DD922FFB3C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64866E-9FCA-4E07-D2D0-89EDED7F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BAF2A-2CD7-0F2F-4A0F-F3208877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34F3-833B-46D3-AA7D-ED05CA453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75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FD2CF-ABB9-DD50-B598-24BCD286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FAE9B-A2D3-C627-C16E-27EF25BAF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7CB173-144A-DD2F-36BB-6F73B23E1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47DE69-0E73-86B1-096E-64A03AF5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F006-FAD4-4942-8523-9DD922FFB3C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A2642E-6570-AF27-B5F1-DF177552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076EF1-C08F-2098-8B16-6CAFCED0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34F3-833B-46D3-AA7D-ED05CA453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2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0D48F-673F-7AAF-D584-54EC2B6C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54903D-0392-80C1-3868-C5B23D56C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4E1F72-EB97-C548-465A-E7835B3C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3F1C9-4E5B-99EE-F3ED-7043E896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F006-FAD4-4942-8523-9DD922FFB3C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66CE3A-1D4C-33A8-EFCB-B18F6E40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1C2691-667B-1B9A-E24C-DB3418A5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34F3-833B-46D3-AA7D-ED05CA453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0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7E4735-0464-E313-47DA-1E62BA19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FC4489-D430-355A-83A3-247675183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BF76B-3316-79A3-13C7-300BF8E6B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AF006-FAD4-4942-8523-9DD922FFB3C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F662A-B75C-5B91-5D79-F74C9DBDA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45035-4629-74AA-4B6D-A1368FEF8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B34F3-833B-46D3-AA7D-ED05CA453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1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11206D20-DF37-4D66-BE29-C988F5D8D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701"/>
            <a:ext cx="8277225" cy="5070061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3A1E24A-0008-F59F-4D7C-FDCA7CF68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971826"/>
              </p:ext>
            </p:extLst>
          </p:nvPr>
        </p:nvGraphicFramePr>
        <p:xfrm>
          <a:off x="8277225" y="520700"/>
          <a:ext cx="3914775" cy="507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4775">
                  <a:extLst>
                    <a:ext uri="{9D8B030D-6E8A-4147-A177-3AD203B41FA5}">
                      <a16:colId xmlns:a16="http://schemas.microsoft.com/office/drawing/2014/main" val="4164844259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05879"/>
                  </a:ext>
                </a:extLst>
              </a:tr>
              <a:tr h="4581112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입력란 내 공백 시 아래 문구 출력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공백은 사용할 수 없습니다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2. </a:t>
                      </a:r>
                      <a:r>
                        <a:rPr lang="ko-KR" altLang="en-US" sz="1400" dirty="0"/>
                        <a:t>화면에 노출되지 않도록 </a:t>
                      </a:r>
                      <a:r>
                        <a:rPr lang="en-US" altLang="ko-KR" sz="1400" dirty="0"/>
                        <a:t>password</a:t>
                      </a:r>
                      <a:r>
                        <a:rPr lang="ko-KR" altLang="en-US" sz="1400" dirty="0"/>
                        <a:t>를 통해 </a:t>
                      </a:r>
                      <a:r>
                        <a:rPr lang="en-US" altLang="ko-KR" sz="1400" dirty="0"/>
                        <a:t>*</a:t>
                      </a:r>
                      <a:r>
                        <a:rPr lang="ko-KR" altLang="en-US" sz="1400" dirty="0"/>
                        <a:t>로 표기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    </a:t>
                      </a:r>
                      <a:r>
                        <a:rPr lang="ko-KR" altLang="en-US" sz="1400" dirty="0"/>
                        <a:t>입력란 내 공백 시 아래 문구 출력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공백은 사용할 수 없습니다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3. </a:t>
                      </a:r>
                      <a:r>
                        <a:rPr lang="ko-KR" altLang="en-US" sz="1400" dirty="0"/>
                        <a:t>올바르지 않은 계정정보 입력 시 문구 출력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아이디 또는 패스워드가 일치하지 않습니다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4. </a:t>
                      </a:r>
                      <a:r>
                        <a:rPr lang="ko-KR" altLang="en-US" sz="1400" dirty="0"/>
                        <a:t>클릭 시 회원가입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페이지로 이동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03949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57869505-33ED-1A8A-F184-AF62890CF141}"/>
              </a:ext>
            </a:extLst>
          </p:cNvPr>
          <p:cNvSpPr/>
          <p:nvPr/>
        </p:nvSpPr>
        <p:spPr>
          <a:xfrm>
            <a:off x="1487450" y="2191813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B658F89-3962-37F1-9865-7C9C6F32AA57}"/>
              </a:ext>
            </a:extLst>
          </p:cNvPr>
          <p:cNvSpPr/>
          <p:nvPr/>
        </p:nvSpPr>
        <p:spPr>
          <a:xfrm>
            <a:off x="1344015" y="2656585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CC44E91-1E68-0C43-BB7D-5C60AA0DCDC2}"/>
              </a:ext>
            </a:extLst>
          </p:cNvPr>
          <p:cNvSpPr/>
          <p:nvPr/>
        </p:nvSpPr>
        <p:spPr>
          <a:xfrm>
            <a:off x="2642692" y="3195150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B712CCB-9F50-2733-1E98-98B8F57347E8}"/>
              </a:ext>
            </a:extLst>
          </p:cNvPr>
          <p:cNvSpPr/>
          <p:nvPr/>
        </p:nvSpPr>
        <p:spPr>
          <a:xfrm>
            <a:off x="4115252" y="3186185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2D7493-27D8-4F30-B4E0-A0AAA00304C5}"/>
              </a:ext>
            </a:extLst>
          </p:cNvPr>
          <p:cNvSpPr txBox="1"/>
          <p:nvPr/>
        </p:nvSpPr>
        <p:spPr>
          <a:xfrm>
            <a:off x="0" y="75236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3859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2F87597-4B47-8353-70D1-A3302D079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603722"/>
              </p:ext>
            </p:extLst>
          </p:nvPr>
        </p:nvGraphicFramePr>
        <p:xfrm>
          <a:off x="8277225" y="558800"/>
          <a:ext cx="3914775" cy="507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4775">
                  <a:extLst>
                    <a:ext uri="{9D8B030D-6E8A-4147-A177-3AD203B41FA5}">
                      <a16:colId xmlns:a16="http://schemas.microsoft.com/office/drawing/2014/main" val="4164844259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05879"/>
                  </a:ext>
                </a:extLst>
              </a:tr>
              <a:tr h="4581112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간편설계에서 </a:t>
                      </a:r>
                      <a:r>
                        <a:rPr lang="ko-KR" altLang="en-US" sz="1400" dirty="0" err="1"/>
                        <a:t>맟춤설계로</a:t>
                      </a:r>
                      <a:r>
                        <a:rPr lang="ko-KR" altLang="en-US" sz="1400" dirty="0"/>
                        <a:t> 변경하는 기능 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4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err="1"/>
                        <a:t>맟춤설계</a:t>
                      </a:r>
                      <a:r>
                        <a:rPr lang="ko-KR" altLang="en-US" sz="1400" dirty="0"/>
                        <a:t> 클릭 시 고객 정보 창이 나오는 기능 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4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고객 이름 입력 시 자동으로 고객 정보 출력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4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맞춤설계시에만 설계저장 버튼 기능 활용 가능하게 구현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03949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0F852F0-6348-451E-8F67-473A6C907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" y="558800"/>
            <a:ext cx="8277911" cy="5070062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0182EC04-B60B-481C-A43E-22929D05002F}"/>
              </a:ext>
            </a:extLst>
          </p:cNvPr>
          <p:cNvSpPr/>
          <p:nvPr/>
        </p:nvSpPr>
        <p:spPr>
          <a:xfrm>
            <a:off x="5057119" y="1578440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1587522-69F4-47EC-91B0-2752A6772160}"/>
              </a:ext>
            </a:extLst>
          </p:cNvPr>
          <p:cNvSpPr/>
          <p:nvPr/>
        </p:nvSpPr>
        <p:spPr>
          <a:xfrm>
            <a:off x="6168743" y="941138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7F8ABC8-A7CB-4AEB-8BFA-2D0F75FC6538}"/>
              </a:ext>
            </a:extLst>
          </p:cNvPr>
          <p:cNvSpPr/>
          <p:nvPr/>
        </p:nvSpPr>
        <p:spPr>
          <a:xfrm>
            <a:off x="6259980" y="1323476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4BD2C97-192C-4FAB-8211-EF5DBA82EF2B}"/>
              </a:ext>
            </a:extLst>
          </p:cNvPr>
          <p:cNvSpPr/>
          <p:nvPr/>
        </p:nvSpPr>
        <p:spPr>
          <a:xfrm>
            <a:off x="4716356" y="3285000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E3FF60-7B1D-41CF-AB51-F27D19314446}"/>
              </a:ext>
            </a:extLst>
          </p:cNvPr>
          <p:cNvSpPr txBox="1"/>
          <p:nvPr/>
        </p:nvSpPr>
        <p:spPr>
          <a:xfrm>
            <a:off x="-1" y="1581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금융계산기(예금/맞춤설계)</a:t>
            </a:r>
          </a:p>
        </p:txBody>
      </p:sp>
    </p:spTree>
    <p:extLst>
      <p:ext uri="{BB962C8B-B14F-4D97-AF65-F5344CB8AC3E}">
        <p14:creationId xmlns:p14="http://schemas.microsoft.com/office/powerpoint/2010/main" val="205645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904E22-3A9E-4F09-8C07-2FDA893F8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801"/>
            <a:ext cx="8277225" cy="5070062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2F87597-4B47-8353-70D1-A3302D079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874481"/>
              </p:ext>
            </p:extLst>
          </p:nvPr>
        </p:nvGraphicFramePr>
        <p:xfrm>
          <a:off x="8277225" y="558800"/>
          <a:ext cx="3914775" cy="507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4775">
                  <a:extLst>
                    <a:ext uri="{9D8B030D-6E8A-4147-A177-3AD203B41FA5}">
                      <a16:colId xmlns:a16="http://schemas.microsoft.com/office/drawing/2014/main" val="4164844259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05879"/>
                  </a:ext>
                </a:extLst>
              </a:tr>
              <a:tr h="4581112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페이지의 기능은 앞 </a:t>
                      </a:r>
                      <a:r>
                        <a:rPr lang="en-US" altLang="ko-KR" sz="1400" dirty="0"/>
                        <a:t>9, 10 </a:t>
                      </a:r>
                      <a:r>
                        <a:rPr lang="ko-KR" altLang="en-US" sz="1400" dirty="0"/>
                        <a:t>페이지와 동일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4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목표금액 칸은 직접 입력 가능하며 옆쪽 금액 추가 버튼 클릭 시 그 금액 만큼 더 증액 되도록 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4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목표기간은 클릭하면 캘린더가 나오며 직접입력도 가능하게 구현하며 옆에 기간 추가 버튼을 클릭 시 그 기간 만큼 추가되도록 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4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네가지 버튼 모두 </a:t>
                      </a:r>
                      <a:r>
                        <a:rPr lang="en-US" altLang="ko-KR" sz="1400" dirty="0"/>
                        <a:t>9, 10 </a:t>
                      </a:r>
                      <a:r>
                        <a:rPr lang="ko-KR" altLang="en-US" sz="1400" dirty="0"/>
                        <a:t>페이지와 동일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03949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0182EC04-B60B-481C-A43E-22929D05002F}"/>
              </a:ext>
            </a:extLst>
          </p:cNvPr>
          <p:cNvSpPr/>
          <p:nvPr/>
        </p:nvSpPr>
        <p:spPr>
          <a:xfrm>
            <a:off x="1788730" y="985240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1587522-69F4-47EC-91B0-2752A6772160}"/>
              </a:ext>
            </a:extLst>
          </p:cNvPr>
          <p:cNvSpPr/>
          <p:nvPr/>
        </p:nvSpPr>
        <p:spPr>
          <a:xfrm>
            <a:off x="1836355" y="2249986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7F8ABC8-A7CB-4AEB-8BFA-2D0F75FC6538}"/>
              </a:ext>
            </a:extLst>
          </p:cNvPr>
          <p:cNvSpPr/>
          <p:nvPr/>
        </p:nvSpPr>
        <p:spPr>
          <a:xfrm>
            <a:off x="1839436" y="2573844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4BD2C97-192C-4FAB-8211-EF5DBA82EF2B}"/>
              </a:ext>
            </a:extLst>
          </p:cNvPr>
          <p:cNvSpPr/>
          <p:nvPr/>
        </p:nvSpPr>
        <p:spPr>
          <a:xfrm>
            <a:off x="5460427" y="3424517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A72B7A-BA29-4CEC-8980-CF0F4E541BB8}"/>
              </a:ext>
            </a:extLst>
          </p:cNvPr>
          <p:cNvSpPr txBox="1"/>
          <p:nvPr/>
        </p:nvSpPr>
        <p:spPr>
          <a:xfrm>
            <a:off x="0" y="1275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금융계산기(목돈마련/간편설계)</a:t>
            </a:r>
          </a:p>
        </p:txBody>
      </p:sp>
    </p:spTree>
    <p:extLst>
      <p:ext uri="{BB962C8B-B14F-4D97-AF65-F5344CB8AC3E}">
        <p14:creationId xmlns:p14="http://schemas.microsoft.com/office/powerpoint/2010/main" val="96671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F513D1-8400-47A3-A721-8B13F18C8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58800"/>
            <a:ext cx="8277225" cy="5070062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2F87597-4B47-8353-70D1-A3302D079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55016"/>
              </p:ext>
            </p:extLst>
          </p:nvPr>
        </p:nvGraphicFramePr>
        <p:xfrm>
          <a:off x="8277225" y="558800"/>
          <a:ext cx="3914775" cy="507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4775">
                  <a:extLst>
                    <a:ext uri="{9D8B030D-6E8A-4147-A177-3AD203B41FA5}">
                      <a16:colId xmlns:a16="http://schemas.microsoft.com/office/drawing/2014/main" val="4164844259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05879"/>
                  </a:ext>
                </a:extLst>
              </a:tr>
              <a:tr h="4581112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페이지의 기능은 앞 </a:t>
                      </a:r>
                      <a:r>
                        <a:rPr lang="en-US" altLang="ko-KR" sz="1400" dirty="0"/>
                        <a:t>9, 10 </a:t>
                      </a:r>
                      <a:r>
                        <a:rPr lang="ko-KR" altLang="en-US" sz="1400" dirty="0"/>
                        <a:t>페이지와 동일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4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납입금액 칸은 직접 입력 가능하며 옆쪽 금액 추가 버튼 클릭 시 그 금액 만큼 더 증액 되도록 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4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목표기간은 클릭하면 캘린더가 나오며 직접입력도 가능하게 구현하며 옆에 기간 추가 버튼을 클릭 시 그 기간 만큼 추가되도록 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4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네가지 버튼 모두 </a:t>
                      </a:r>
                      <a:r>
                        <a:rPr lang="en-US" altLang="ko-KR" sz="1400" dirty="0"/>
                        <a:t>9, 10 </a:t>
                      </a:r>
                      <a:r>
                        <a:rPr lang="ko-KR" altLang="en-US" sz="1400" dirty="0"/>
                        <a:t>페이지와 동일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03949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0182EC04-B60B-481C-A43E-22929D05002F}"/>
              </a:ext>
            </a:extLst>
          </p:cNvPr>
          <p:cNvSpPr/>
          <p:nvPr/>
        </p:nvSpPr>
        <p:spPr>
          <a:xfrm>
            <a:off x="1788730" y="985240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1587522-69F4-47EC-91B0-2752A6772160}"/>
              </a:ext>
            </a:extLst>
          </p:cNvPr>
          <p:cNvSpPr/>
          <p:nvPr/>
        </p:nvSpPr>
        <p:spPr>
          <a:xfrm>
            <a:off x="1836355" y="2249986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7F8ABC8-A7CB-4AEB-8BFA-2D0F75FC6538}"/>
              </a:ext>
            </a:extLst>
          </p:cNvPr>
          <p:cNvSpPr/>
          <p:nvPr/>
        </p:nvSpPr>
        <p:spPr>
          <a:xfrm>
            <a:off x="1839436" y="2573844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4BD2C97-192C-4FAB-8211-EF5DBA82EF2B}"/>
              </a:ext>
            </a:extLst>
          </p:cNvPr>
          <p:cNvSpPr/>
          <p:nvPr/>
        </p:nvSpPr>
        <p:spPr>
          <a:xfrm>
            <a:off x="5460427" y="3424517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435BA2-EAAC-4202-B7C3-910083A92959}"/>
              </a:ext>
            </a:extLst>
          </p:cNvPr>
          <p:cNvSpPr txBox="1"/>
          <p:nvPr/>
        </p:nvSpPr>
        <p:spPr>
          <a:xfrm>
            <a:off x="0" y="127535"/>
            <a:ext cx="6143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금융계산기(적금/간편설계)</a:t>
            </a:r>
          </a:p>
        </p:txBody>
      </p:sp>
    </p:spTree>
    <p:extLst>
      <p:ext uri="{BB962C8B-B14F-4D97-AF65-F5344CB8AC3E}">
        <p14:creationId xmlns:p14="http://schemas.microsoft.com/office/powerpoint/2010/main" val="867997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44A0FB-8154-48CE-94EE-CD24F9E32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801"/>
            <a:ext cx="8277225" cy="5070062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2F87597-4B47-8353-70D1-A3302D079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70363"/>
              </p:ext>
            </p:extLst>
          </p:nvPr>
        </p:nvGraphicFramePr>
        <p:xfrm>
          <a:off x="8277225" y="558800"/>
          <a:ext cx="3914775" cy="507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4775">
                  <a:extLst>
                    <a:ext uri="{9D8B030D-6E8A-4147-A177-3AD203B41FA5}">
                      <a16:colId xmlns:a16="http://schemas.microsoft.com/office/drawing/2014/main" val="4164844259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05879"/>
                  </a:ext>
                </a:extLst>
              </a:tr>
              <a:tr h="4581112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페이지의 기능은 앞 </a:t>
                      </a:r>
                      <a:r>
                        <a:rPr lang="en-US" altLang="ko-KR" sz="1400" dirty="0"/>
                        <a:t>9, 10 </a:t>
                      </a:r>
                      <a:r>
                        <a:rPr lang="ko-KR" altLang="en-US" sz="1400" dirty="0"/>
                        <a:t>페이지와 동일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4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대출금액 칸은 직접 입력 가능하며 옆쪽 금액 추가 버튼 클릭 시 그 금액 만큼 더 증액 되도록 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4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목표기간은 클릭하면 캘린더가 나오며 직접입력도 가능하게 구현하며 옆에 기간 추가 버튼을 클릭 시 그 기간 만큼 추가되도록 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4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대출상환방법은 스크롤 형식으로 하고 클릭하는 기능 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400" dirty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400" dirty="0"/>
                        <a:t>네가지 버튼 모두 </a:t>
                      </a:r>
                      <a:r>
                        <a:rPr lang="en-US" altLang="ko-KR" sz="1400" dirty="0"/>
                        <a:t>9, 10 </a:t>
                      </a:r>
                      <a:r>
                        <a:rPr lang="ko-KR" altLang="en-US" sz="1400" dirty="0"/>
                        <a:t>페이지와 동일</a:t>
                      </a:r>
                      <a:endParaRPr lang="en-US" altLang="ko-KR" sz="1400" dirty="0"/>
                    </a:p>
                    <a:p>
                      <a:pPr marL="0" indent="0" latinLnBrk="1">
                        <a:buFont typeface="+mj-lt"/>
                        <a:buNone/>
                      </a:pPr>
                      <a:endParaRPr lang="en-US" altLang="ko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03949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0182EC04-B60B-481C-A43E-22929D05002F}"/>
              </a:ext>
            </a:extLst>
          </p:cNvPr>
          <p:cNvSpPr/>
          <p:nvPr/>
        </p:nvSpPr>
        <p:spPr>
          <a:xfrm>
            <a:off x="1741767" y="981358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1587522-69F4-47EC-91B0-2752A6772160}"/>
              </a:ext>
            </a:extLst>
          </p:cNvPr>
          <p:cNvSpPr/>
          <p:nvPr/>
        </p:nvSpPr>
        <p:spPr>
          <a:xfrm>
            <a:off x="1874648" y="2267915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7F8ABC8-A7CB-4AEB-8BFA-2D0F75FC6538}"/>
              </a:ext>
            </a:extLst>
          </p:cNvPr>
          <p:cNvSpPr/>
          <p:nvPr/>
        </p:nvSpPr>
        <p:spPr>
          <a:xfrm>
            <a:off x="1874648" y="2555915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4BD2C97-192C-4FAB-8211-EF5DBA82EF2B}"/>
              </a:ext>
            </a:extLst>
          </p:cNvPr>
          <p:cNvSpPr/>
          <p:nvPr/>
        </p:nvSpPr>
        <p:spPr>
          <a:xfrm>
            <a:off x="4931936" y="2805831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5535E3-CE98-4861-9C47-5C11327E53D5}"/>
              </a:ext>
            </a:extLst>
          </p:cNvPr>
          <p:cNvSpPr/>
          <p:nvPr/>
        </p:nvSpPr>
        <p:spPr>
          <a:xfrm>
            <a:off x="5460854" y="3429000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A4FC2C-4ADF-4320-98E1-6D5B84AB606E}"/>
              </a:ext>
            </a:extLst>
          </p:cNvPr>
          <p:cNvSpPr txBox="1"/>
          <p:nvPr/>
        </p:nvSpPr>
        <p:spPr>
          <a:xfrm>
            <a:off x="0" y="112748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금융계산기(대출/간편설계)</a:t>
            </a:r>
          </a:p>
        </p:txBody>
      </p:sp>
    </p:spTree>
    <p:extLst>
      <p:ext uri="{BB962C8B-B14F-4D97-AF65-F5344CB8AC3E}">
        <p14:creationId xmlns:p14="http://schemas.microsoft.com/office/powerpoint/2010/main" val="22124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8D2ED6-A34D-F345-5FCC-26294D52915C}"/>
              </a:ext>
            </a:extLst>
          </p:cNvPr>
          <p:cNvSpPr txBox="1"/>
          <p:nvPr/>
        </p:nvSpPr>
        <p:spPr>
          <a:xfrm>
            <a:off x="146304" y="113306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상품설계이력조회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865FFE8-A8C1-1711-B322-423319934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714970"/>
              </p:ext>
            </p:extLst>
          </p:nvPr>
        </p:nvGraphicFramePr>
        <p:xfrm>
          <a:off x="8277225" y="558800"/>
          <a:ext cx="3914775" cy="507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4775">
                  <a:extLst>
                    <a:ext uri="{9D8B030D-6E8A-4147-A177-3AD203B41FA5}">
                      <a16:colId xmlns:a16="http://schemas.microsoft.com/office/drawing/2014/main" val="4164844259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05879"/>
                  </a:ext>
                </a:extLst>
              </a:tr>
              <a:tr h="458111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200" dirty="0"/>
                        <a:t>상품명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담당자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고객명 기준으로 회원정보를 조회하도록 처리하며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해당 부분 중 입력을 하지 않은 부분이 있으면 입력 하지 않은 부분에 대한 모든 결과 자료가 나오도록 구현</a:t>
                      </a:r>
                      <a:endParaRPr lang="en-US" altLang="ko-KR" sz="1200" dirty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제안일자는 스크롤 형식이며 클릭 시 캘린더가 나와서 날짜를 선택할 수 있으며 직접 입력도 가능하게 구현</a:t>
                      </a:r>
                      <a:endParaRPr lang="en-US" altLang="ko-KR" sz="12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조회</a:t>
                      </a:r>
                      <a:r>
                        <a:rPr lang="en-US" altLang="ko-KR" sz="1200" dirty="0"/>
                        <a:t>’ </a:t>
                      </a:r>
                      <a:r>
                        <a:rPr lang="ko-KR" altLang="en-US" sz="1200" dirty="0"/>
                        <a:t>버튼을 클릭 시 </a:t>
                      </a:r>
                      <a:r>
                        <a:rPr lang="en-US" altLang="ko-KR" sz="1200" dirty="0"/>
                        <a:t>1,2</a:t>
                      </a:r>
                      <a:r>
                        <a:rPr lang="ko-KR" altLang="en-US" sz="1200" dirty="0"/>
                        <a:t>번에서 입력한 내용을 바탕으로 회원정보 리스트 출력하고 아무런 값도 입력되지 않을 경우 모든 상품설계의 정보가 조회되도록 구현</a:t>
                      </a:r>
                      <a:endParaRPr lang="en-US" altLang="ko-KR" sz="12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등록</a:t>
                      </a:r>
                      <a:r>
                        <a:rPr lang="en-US" altLang="ko-KR" sz="1200" dirty="0"/>
                        <a:t>‘ </a:t>
                      </a:r>
                      <a:r>
                        <a:rPr lang="ko-KR" altLang="en-US" sz="1200" dirty="0"/>
                        <a:t>버튼을 클릭 시 금융계산기 페이지로 이동하도록 구현</a:t>
                      </a:r>
                      <a:endParaRPr lang="en-US" altLang="ko-KR" sz="12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조회된 목록 중 선택하고 싶은 부분을 체크박스로 지정할 수 있게 구현</a:t>
                      </a:r>
                      <a:endParaRPr lang="en-US" altLang="ko-KR" sz="12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인쇄</a:t>
                      </a:r>
                      <a:r>
                        <a:rPr lang="en-US" altLang="ko-KR" sz="1200" dirty="0"/>
                        <a:t>‘ </a:t>
                      </a:r>
                      <a:r>
                        <a:rPr lang="ko-KR" altLang="en-US" sz="1200" dirty="0"/>
                        <a:t>버튼 클릭 시 프린트 창이 나오며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에서 체크한 항목들만 프린트 되도록 구현</a:t>
                      </a:r>
                      <a:endParaRPr lang="en-US" altLang="ko-KR" sz="12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0394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CB730C8-E12F-47DD-A278-553490F26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800"/>
            <a:ext cx="8277225" cy="5070062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E5FE2642-34D1-46B9-B88E-8EE5CD26B762}"/>
              </a:ext>
            </a:extLst>
          </p:cNvPr>
          <p:cNvSpPr/>
          <p:nvPr/>
        </p:nvSpPr>
        <p:spPr>
          <a:xfrm>
            <a:off x="1956921" y="1229138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466C2EC-E7CC-42CB-901F-215C4CCDD1AB}"/>
              </a:ext>
            </a:extLst>
          </p:cNvPr>
          <p:cNvSpPr/>
          <p:nvPr/>
        </p:nvSpPr>
        <p:spPr>
          <a:xfrm>
            <a:off x="3914776" y="1614620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8DD13F1-0545-4AC7-A5A2-A2CBB08C4416}"/>
              </a:ext>
            </a:extLst>
          </p:cNvPr>
          <p:cNvSpPr/>
          <p:nvPr/>
        </p:nvSpPr>
        <p:spPr>
          <a:xfrm>
            <a:off x="6254565" y="1388649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AD3386A-ADC0-4DCF-9AFE-2BC59BC75DF7}"/>
              </a:ext>
            </a:extLst>
          </p:cNvPr>
          <p:cNvSpPr/>
          <p:nvPr/>
        </p:nvSpPr>
        <p:spPr>
          <a:xfrm>
            <a:off x="7103965" y="1384205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25C497D-0F0B-48F7-BA18-84D816B42462}"/>
              </a:ext>
            </a:extLst>
          </p:cNvPr>
          <p:cNvSpPr/>
          <p:nvPr/>
        </p:nvSpPr>
        <p:spPr>
          <a:xfrm>
            <a:off x="1812921" y="2043476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BC06B30-2C40-4DC3-A8EF-8F28DD4FE45C}"/>
              </a:ext>
            </a:extLst>
          </p:cNvPr>
          <p:cNvSpPr/>
          <p:nvPr/>
        </p:nvSpPr>
        <p:spPr>
          <a:xfrm>
            <a:off x="7035428" y="2026199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046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1D8A422-136B-4E78-8D90-372CEF381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800"/>
            <a:ext cx="8277225" cy="50700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8D2ED6-A34D-F345-5FCC-26294D52915C}"/>
              </a:ext>
            </a:extLst>
          </p:cNvPr>
          <p:cNvSpPr txBox="1"/>
          <p:nvPr/>
        </p:nvSpPr>
        <p:spPr>
          <a:xfrm>
            <a:off x="146304" y="113306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관리자페이지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865FFE8-A8C1-1711-B322-423319934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131171"/>
              </p:ext>
            </p:extLst>
          </p:nvPr>
        </p:nvGraphicFramePr>
        <p:xfrm>
          <a:off x="8277225" y="558800"/>
          <a:ext cx="3914775" cy="507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4775">
                  <a:extLst>
                    <a:ext uri="{9D8B030D-6E8A-4147-A177-3AD203B41FA5}">
                      <a16:colId xmlns:a16="http://schemas.microsoft.com/office/drawing/2014/main" val="4164844259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05879"/>
                  </a:ext>
                </a:extLst>
              </a:tr>
              <a:tr h="4581112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추가</a:t>
                      </a:r>
                      <a:r>
                        <a:rPr lang="en-US" altLang="ko-KR" sz="1200" dirty="0"/>
                        <a:t>＇</a:t>
                      </a:r>
                      <a:r>
                        <a:rPr lang="ko-KR" altLang="en-US" sz="1200" dirty="0"/>
                        <a:t>버튼 클릭 시 회원가입 페이지로 이동하게 구현</a:t>
                      </a:r>
                      <a:endParaRPr lang="en-US" altLang="ko-KR" sz="12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사용자명은 직접 입력 가능하며 한글만 입력하도록 제한하는 기능 구현</a:t>
                      </a:r>
                      <a:endParaRPr lang="en-US" altLang="ko-KR" sz="12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아이디는 직접 입력하며 따로 제한을 두지 않게 구현</a:t>
                      </a:r>
                      <a:endParaRPr lang="en-US" altLang="ko-KR" sz="12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200" dirty="0"/>
                        <a:t>조회버튼 클릭 시 </a:t>
                      </a:r>
                      <a:r>
                        <a:rPr lang="en-US" altLang="ko-KR" sz="1200" dirty="0"/>
                        <a:t>2, 3</a:t>
                      </a:r>
                      <a:r>
                        <a:rPr lang="ko-KR" altLang="en-US" sz="1200" dirty="0"/>
                        <a:t>번에서 입력한 내용을 바탕으로 리스트 출력하고 아무런 값도 입력되지 않을 경우 모든 정보가 조회되도록 구현</a:t>
                      </a:r>
                      <a:endParaRPr lang="en-US" altLang="ko-KR" sz="12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03949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E5FE2642-34D1-46B9-B88E-8EE5CD26B762}"/>
              </a:ext>
            </a:extLst>
          </p:cNvPr>
          <p:cNvSpPr/>
          <p:nvPr/>
        </p:nvSpPr>
        <p:spPr>
          <a:xfrm>
            <a:off x="1813388" y="1846516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466C2EC-E7CC-42CB-901F-215C4CCDD1AB}"/>
              </a:ext>
            </a:extLst>
          </p:cNvPr>
          <p:cNvSpPr/>
          <p:nvPr/>
        </p:nvSpPr>
        <p:spPr>
          <a:xfrm>
            <a:off x="3770775" y="1601293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8DD13F1-0545-4AC7-A5A2-A2CBB08C4416}"/>
              </a:ext>
            </a:extLst>
          </p:cNvPr>
          <p:cNvSpPr/>
          <p:nvPr/>
        </p:nvSpPr>
        <p:spPr>
          <a:xfrm>
            <a:off x="5505435" y="1556118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AD3386A-ADC0-4DCF-9AFE-2BC59BC75DF7}"/>
              </a:ext>
            </a:extLst>
          </p:cNvPr>
          <p:cNvSpPr/>
          <p:nvPr/>
        </p:nvSpPr>
        <p:spPr>
          <a:xfrm>
            <a:off x="7035428" y="1556118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795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D8CA6C-CF0B-4CCC-9426-AF24AD053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58800"/>
            <a:ext cx="8277225" cy="50700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8D2ED6-A34D-F345-5FCC-26294D52915C}"/>
              </a:ext>
            </a:extLst>
          </p:cNvPr>
          <p:cNvSpPr txBox="1"/>
          <p:nvPr/>
        </p:nvSpPr>
        <p:spPr>
          <a:xfrm>
            <a:off x="146304" y="113306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사용자관리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865FFE8-A8C1-1711-B322-423319934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770357"/>
              </p:ext>
            </p:extLst>
          </p:nvPr>
        </p:nvGraphicFramePr>
        <p:xfrm>
          <a:off x="8277225" y="558800"/>
          <a:ext cx="3914775" cy="507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4775">
                  <a:extLst>
                    <a:ext uri="{9D8B030D-6E8A-4147-A177-3AD203B41FA5}">
                      <a16:colId xmlns:a16="http://schemas.microsoft.com/office/drawing/2014/main" val="4164844259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05879"/>
                  </a:ext>
                </a:extLst>
              </a:tr>
              <a:tr h="4581112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사용자관리 페이지는 </a:t>
                      </a:r>
                      <a:r>
                        <a:rPr lang="en-US" altLang="ko-KR" sz="1200" dirty="0"/>
                        <a:t>master </a:t>
                      </a:r>
                      <a:r>
                        <a:rPr lang="ko-KR" altLang="en-US" sz="1200" dirty="0"/>
                        <a:t>페이지이고 가입일을 제외한 모든 정보를 수정할 수 있게 구현</a:t>
                      </a:r>
                      <a:endParaRPr lang="en-US" altLang="ko-KR" sz="12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메뉴권한은 스크롤 형식이며 사용자의 권한을 바꿀 수 있게 구현</a:t>
                      </a:r>
                      <a:endParaRPr lang="en-US" altLang="ko-KR" sz="12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’ </a:t>
                      </a:r>
                      <a:r>
                        <a:rPr lang="ko-KR" altLang="en-US" sz="1200" dirty="0"/>
                        <a:t>버튼 클릭 시 완료 창이 나오며 사용자 목록 페이지로 이동하도록 구현</a:t>
                      </a:r>
                      <a:endParaRPr lang="en-US" altLang="ko-KR" sz="12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목록</a:t>
                      </a:r>
                      <a:r>
                        <a:rPr lang="en-US" altLang="ko-KR" sz="1200" dirty="0"/>
                        <a:t>‘ </a:t>
                      </a:r>
                      <a:r>
                        <a:rPr lang="ko-KR" altLang="en-US" sz="1200" dirty="0"/>
                        <a:t>버튼 클릭 시 사용자 목록 페이지로 이동하도록 구현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03949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E5FE2642-34D1-46B9-B88E-8EE5CD26B762}"/>
              </a:ext>
            </a:extLst>
          </p:cNvPr>
          <p:cNvSpPr/>
          <p:nvPr/>
        </p:nvSpPr>
        <p:spPr>
          <a:xfrm>
            <a:off x="2562624" y="1425175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466C2EC-E7CC-42CB-901F-215C4CCDD1AB}"/>
              </a:ext>
            </a:extLst>
          </p:cNvPr>
          <p:cNvSpPr/>
          <p:nvPr/>
        </p:nvSpPr>
        <p:spPr>
          <a:xfrm>
            <a:off x="2756223" y="3836681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8DD13F1-0545-4AC7-A5A2-A2CBB08C4416}"/>
              </a:ext>
            </a:extLst>
          </p:cNvPr>
          <p:cNvSpPr/>
          <p:nvPr/>
        </p:nvSpPr>
        <p:spPr>
          <a:xfrm>
            <a:off x="5518069" y="4311809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AD3386A-ADC0-4DCF-9AFE-2BC59BC75DF7}"/>
              </a:ext>
            </a:extLst>
          </p:cNvPr>
          <p:cNvSpPr/>
          <p:nvPr/>
        </p:nvSpPr>
        <p:spPr>
          <a:xfrm>
            <a:off x="6385933" y="4311809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24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547ACC9-A7F8-458D-BE5B-E89F4953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58801"/>
            <a:ext cx="8277225" cy="50700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8D2ED6-A34D-F345-5FCC-26294D52915C}"/>
              </a:ext>
            </a:extLst>
          </p:cNvPr>
          <p:cNvSpPr txBox="1"/>
          <p:nvPr/>
        </p:nvSpPr>
        <p:spPr>
          <a:xfrm>
            <a:off x="146304" y="113306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권한관리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865FFE8-A8C1-1711-B322-423319934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40105"/>
              </p:ext>
            </p:extLst>
          </p:nvPr>
        </p:nvGraphicFramePr>
        <p:xfrm>
          <a:off x="8277225" y="558800"/>
          <a:ext cx="3914775" cy="507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4775">
                  <a:extLst>
                    <a:ext uri="{9D8B030D-6E8A-4147-A177-3AD203B41FA5}">
                      <a16:colId xmlns:a16="http://schemas.microsoft.com/office/drawing/2014/main" val="4164844259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05879"/>
                  </a:ext>
                </a:extLst>
              </a:tr>
              <a:tr h="4581112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권한명은 직접 입력하게 구현</a:t>
                      </a:r>
                      <a:endParaRPr lang="en-US" altLang="ko-KR" sz="12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중복확인</a:t>
                      </a:r>
                      <a:r>
                        <a:rPr lang="en-US" altLang="ko-KR" sz="1200" dirty="0"/>
                        <a:t>‘ </a:t>
                      </a:r>
                      <a:r>
                        <a:rPr lang="ko-KR" altLang="en-US" sz="1200" dirty="0"/>
                        <a:t>버튼은 클릭 했을 때 중복 시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이미 존재하는 </a:t>
                      </a:r>
                      <a:r>
                        <a:rPr lang="ko-KR" altLang="en-US" sz="1200" dirty="0" err="1"/>
                        <a:t>권한명입니다</a:t>
                      </a:r>
                      <a:r>
                        <a:rPr lang="en-US" altLang="ko-KR" sz="1200" dirty="0"/>
                        <a:t>’ </a:t>
                      </a:r>
                      <a:r>
                        <a:rPr lang="ko-KR" altLang="en-US" sz="1200" dirty="0"/>
                        <a:t>메시지 출력</a:t>
                      </a:r>
                      <a:endParaRPr lang="en-US" altLang="ko-KR" sz="12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체크박스로 그룹별 권한 부여하는 기능 구현</a:t>
                      </a:r>
                      <a:endParaRPr lang="en-US" altLang="ko-KR" sz="12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등록</a:t>
                      </a:r>
                      <a:r>
                        <a:rPr lang="en-US" altLang="ko-KR" sz="1200" dirty="0"/>
                        <a:t>‘ </a:t>
                      </a:r>
                      <a:r>
                        <a:rPr lang="ko-KR" altLang="en-US" sz="1200" dirty="0"/>
                        <a:t>버튼 클릭 시 입력한 그룹 저장되는 기능 구현</a:t>
                      </a:r>
                      <a:endParaRPr lang="en-US" altLang="ko-KR" sz="12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저장 된 그룹의 이름과 번호들을 보여주는 기능 구현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03949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E5FE2642-34D1-46B9-B88E-8EE5CD26B762}"/>
              </a:ext>
            </a:extLst>
          </p:cNvPr>
          <p:cNvSpPr/>
          <p:nvPr/>
        </p:nvSpPr>
        <p:spPr>
          <a:xfrm>
            <a:off x="4827893" y="1955213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466C2EC-E7CC-42CB-901F-215C4CCDD1AB}"/>
              </a:ext>
            </a:extLst>
          </p:cNvPr>
          <p:cNvSpPr/>
          <p:nvPr/>
        </p:nvSpPr>
        <p:spPr>
          <a:xfrm>
            <a:off x="6673933" y="2021586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8DD13F1-0545-4AC7-A5A2-A2CBB08C4416}"/>
              </a:ext>
            </a:extLst>
          </p:cNvPr>
          <p:cNvSpPr/>
          <p:nvPr/>
        </p:nvSpPr>
        <p:spPr>
          <a:xfrm>
            <a:off x="4602387" y="2435384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AD3386A-ADC0-4DCF-9AFE-2BC59BC75DF7}"/>
              </a:ext>
            </a:extLst>
          </p:cNvPr>
          <p:cNvSpPr/>
          <p:nvPr/>
        </p:nvSpPr>
        <p:spPr>
          <a:xfrm>
            <a:off x="7025516" y="3141000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57B7BEF-CB5E-49FF-A546-B90F591F12F7}"/>
              </a:ext>
            </a:extLst>
          </p:cNvPr>
          <p:cNvSpPr/>
          <p:nvPr/>
        </p:nvSpPr>
        <p:spPr>
          <a:xfrm>
            <a:off x="1882016" y="1550325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6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6CBE3B0-19D7-4AB5-B201-7F1E040A7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701"/>
            <a:ext cx="8277225" cy="5070062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3A1E24A-0008-F59F-4D7C-FDCA7CF68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13471"/>
              </p:ext>
            </p:extLst>
          </p:nvPr>
        </p:nvGraphicFramePr>
        <p:xfrm>
          <a:off x="8277225" y="520700"/>
          <a:ext cx="3914775" cy="507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4775">
                  <a:extLst>
                    <a:ext uri="{9D8B030D-6E8A-4147-A177-3AD203B41FA5}">
                      <a16:colId xmlns:a16="http://schemas.microsoft.com/office/drawing/2014/main" val="4164844259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05879"/>
                  </a:ext>
                </a:extLst>
              </a:tr>
              <a:tr h="4581112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이름은 한글로만 입력 가능하게 기능 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이메일은 </a:t>
                      </a:r>
                      <a:r>
                        <a:rPr lang="en-US" altLang="ko-KR" sz="1400" dirty="0"/>
                        <a:t>@ </a:t>
                      </a:r>
                      <a:r>
                        <a:rPr lang="ko-KR" altLang="en-US" sz="1400" dirty="0"/>
                        <a:t>기준으로 앞 부분이 없거나 </a:t>
                      </a:r>
                      <a:r>
                        <a:rPr lang="ko-KR" altLang="en-US" sz="1400" dirty="0" err="1"/>
                        <a:t>뒷</a:t>
                      </a:r>
                      <a:r>
                        <a:rPr lang="ko-KR" altLang="en-US" sz="1400" dirty="0"/>
                        <a:t> 부분이 없거나 </a:t>
                      </a:r>
                      <a:r>
                        <a:rPr lang="en-US" altLang="ko-KR" sz="1400" dirty="0"/>
                        <a:t>‘.’</a:t>
                      </a:r>
                      <a:r>
                        <a:rPr lang="ko-KR" altLang="en-US" sz="1400" dirty="0"/>
                        <a:t>이 없거나</a:t>
                      </a:r>
                      <a:r>
                        <a:rPr lang="en-US" altLang="ko-KR" sz="1400" dirty="0"/>
                        <a:t>, @</a:t>
                      </a:r>
                      <a:r>
                        <a:rPr lang="ko-KR" altLang="en-US" sz="1400" dirty="0"/>
                        <a:t>가 빠지면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이메일 형식을 확인해주세요</a:t>
                      </a:r>
                      <a:r>
                        <a:rPr lang="en-US" altLang="ko-KR" sz="1400" dirty="0"/>
                        <a:t>‘ </a:t>
                      </a:r>
                      <a:r>
                        <a:rPr lang="ko-KR" altLang="en-US" sz="1400" dirty="0"/>
                        <a:t>라는 문구가 나오게 기능 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아이디는 영문과 숫자만 입력 가능하며 공백 없이 입력 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중복확인으로 아이디 중복되는지 확인하는 기능 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비밀번호는 </a:t>
                      </a:r>
                      <a:r>
                        <a:rPr lang="en-US" altLang="ko-KR" sz="1400" dirty="0"/>
                        <a:t>8~15</a:t>
                      </a:r>
                      <a:r>
                        <a:rPr lang="ko-KR" altLang="en-US" sz="1400" dirty="0"/>
                        <a:t>자리로 숫자</a:t>
                      </a: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영문으로 입력하게 제한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dirty="0"/>
                        <a:t>‘4’</a:t>
                      </a:r>
                      <a:r>
                        <a:rPr lang="ko-KR" altLang="en-US" sz="1400" dirty="0"/>
                        <a:t>에 입력한 비밀번호와 일치하면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비밀번호가 일치합니다</a:t>
                      </a:r>
                      <a:r>
                        <a:rPr lang="en-US" altLang="ko-KR" sz="1400" dirty="0"/>
                        <a:t>‘ </a:t>
                      </a:r>
                      <a:r>
                        <a:rPr lang="ko-KR" altLang="en-US" sz="1400" dirty="0"/>
                        <a:t>라고 초록색 글씨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또는 일치하지 않으면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비밀번호가 일치하지 않습니다</a:t>
                      </a:r>
                      <a:r>
                        <a:rPr lang="en-US" altLang="ko-KR" sz="1400" dirty="0"/>
                        <a:t>＇</a:t>
                      </a:r>
                      <a:r>
                        <a:rPr lang="ko-KR" altLang="en-US" sz="1400" dirty="0"/>
                        <a:t>라고 빨간색 글씨가 나오게 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휴대폰번호는 </a:t>
                      </a:r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자리이며 </a:t>
                      </a:r>
                      <a:r>
                        <a:rPr lang="en-US" altLang="ko-KR" sz="1400" dirty="0"/>
                        <a:t>‘-’</a:t>
                      </a:r>
                      <a:r>
                        <a:rPr lang="ko-KR" altLang="en-US" sz="1400" dirty="0"/>
                        <a:t>을 제외하고 입력하게 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회원가입</a:t>
                      </a:r>
                      <a:r>
                        <a:rPr lang="en-US" altLang="ko-KR" sz="1400" dirty="0"/>
                        <a:t>＇</a:t>
                      </a:r>
                      <a:r>
                        <a:rPr lang="ko-KR" altLang="en-US" sz="1400" dirty="0"/>
                        <a:t>버튼 클릭 시 회원가입 완료하여 로그인 페이지로 이동</a:t>
                      </a:r>
                      <a:endParaRPr lang="en-US" altLang="ko-KR" sz="1400" dirty="0"/>
                    </a:p>
                    <a:p>
                      <a:pPr marL="0" indent="0" latinLnBrk="1">
                        <a:buNone/>
                      </a:pPr>
                      <a:endParaRPr lang="en-US" altLang="ko-KR" sz="1400" dirty="0"/>
                    </a:p>
                    <a:p>
                      <a:pPr marL="0" indent="0" latinLnBrk="1">
                        <a:buNone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03949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1286C737-6A1F-4B5F-8D3F-82F63FB13DDE}"/>
              </a:ext>
            </a:extLst>
          </p:cNvPr>
          <p:cNvGrpSpPr/>
          <p:nvPr/>
        </p:nvGrpSpPr>
        <p:grpSpPr>
          <a:xfrm>
            <a:off x="1825116" y="1177591"/>
            <a:ext cx="3667694" cy="3423709"/>
            <a:chOff x="1807186" y="1183360"/>
            <a:chExt cx="3667694" cy="342370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7869505-33ED-1A8A-F184-AF62890CF141}"/>
                </a:ext>
              </a:extLst>
            </p:cNvPr>
            <p:cNvSpPr/>
            <p:nvPr/>
          </p:nvSpPr>
          <p:spPr>
            <a:xfrm>
              <a:off x="1951186" y="1183360"/>
              <a:ext cx="288000" cy="28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B658F89-3962-37F1-9865-7C9C6F32AA57}"/>
                </a:ext>
              </a:extLst>
            </p:cNvPr>
            <p:cNvSpPr/>
            <p:nvPr/>
          </p:nvSpPr>
          <p:spPr>
            <a:xfrm>
              <a:off x="3850612" y="1639495"/>
              <a:ext cx="288000" cy="28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CC44E91-1E68-0C43-BB7D-5C60AA0DCDC2}"/>
                </a:ext>
              </a:extLst>
            </p:cNvPr>
            <p:cNvSpPr/>
            <p:nvPr/>
          </p:nvSpPr>
          <p:spPr>
            <a:xfrm>
              <a:off x="1807186" y="2159014"/>
              <a:ext cx="288000" cy="28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B712CCB-9F50-2733-1E98-98B8F57347E8}"/>
                </a:ext>
              </a:extLst>
            </p:cNvPr>
            <p:cNvSpPr/>
            <p:nvPr/>
          </p:nvSpPr>
          <p:spPr>
            <a:xfrm>
              <a:off x="1807186" y="2651232"/>
              <a:ext cx="288000" cy="28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3DA2A02-0173-4A67-AD82-153BC3525EC2}"/>
                </a:ext>
              </a:extLst>
            </p:cNvPr>
            <p:cNvSpPr/>
            <p:nvPr/>
          </p:nvSpPr>
          <p:spPr>
            <a:xfrm>
              <a:off x="1812994" y="3134668"/>
              <a:ext cx="288000" cy="28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C811D27-F5FF-4AF5-973A-B4EE5F61945E}"/>
                </a:ext>
              </a:extLst>
            </p:cNvPr>
            <p:cNvSpPr/>
            <p:nvPr/>
          </p:nvSpPr>
          <p:spPr>
            <a:xfrm>
              <a:off x="1807186" y="3601892"/>
              <a:ext cx="288000" cy="28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767263-C3A2-40E7-A9B0-4B9400D95D3A}"/>
                </a:ext>
              </a:extLst>
            </p:cNvPr>
            <p:cNvSpPr/>
            <p:nvPr/>
          </p:nvSpPr>
          <p:spPr>
            <a:xfrm>
              <a:off x="5186880" y="4319069"/>
              <a:ext cx="288000" cy="28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7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67B0E9F-C9FD-4866-9696-C5DAD5E0BA09}"/>
              </a:ext>
            </a:extLst>
          </p:cNvPr>
          <p:cNvSpPr txBox="1"/>
          <p:nvPr/>
        </p:nvSpPr>
        <p:spPr>
          <a:xfrm>
            <a:off x="0" y="102267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관리자회원가입</a:t>
            </a:r>
          </a:p>
        </p:txBody>
      </p:sp>
    </p:spTree>
    <p:extLst>
      <p:ext uri="{BB962C8B-B14F-4D97-AF65-F5344CB8AC3E}">
        <p14:creationId xmlns:p14="http://schemas.microsoft.com/office/powerpoint/2010/main" val="165818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3BDFD019-F193-4B73-BDED-1A36E0DCE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275"/>
            <a:ext cx="8277225" cy="5047837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1E715F9-1052-741B-8B18-EE7D74C79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48817"/>
              </p:ext>
            </p:extLst>
          </p:nvPr>
        </p:nvGraphicFramePr>
        <p:xfrm>
          <a:off x="8277225" y="549275"/>
          <a:ext cx="3914775" cy="507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4775">
                  <a:extLst>
                    <a:ext uri="{9D8B030D-6E8A-4147-A177-3AD203B41FA5}">
                      <a16:colId xmlns:a16="http://schemas.microsoft.com/office/drawing/2014/main" val="4164844259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05879"/>
                  </a:ext>
                </a:extLst>
              </a:tr>
              <a:tr h="4581112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1.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dirty="0"/>
                        <a:t>공지사항을 클릭할 경우 해당 게시판으로 이동하며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메인 페이지에서는 뉴스 헤드라인 로테이션 방식으로 처리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2.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dirty="0"/>
                        <a:t>쿼리문을 통해 해당 월의 실적 건 수를 기준으로 그룹화하여 계약 건 수에 대한 랭킹을 산정 후 우수사원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인 선정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3.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dirty="0"/>
                        <a:t>최신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인기 프로모션 상품에 대해 항목별 카테고리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제목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기간 표시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최신일 경우 등록일자 기준 정렬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인기일 경우 최근 </a:t>
                      </a:r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개월 간 가입이 많은 상품 기준 정렬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상품 클릭 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해당 상품의 상품정보조회 페이지로 이동하도록 설정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03949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F0BA4F4D-47AB-02B1-34EB-464D3F5152E9}"/>
              </a:ext>
            </a:extLst>
          </p:cNvPr>
          <p:cNvSpPr/>
          <p:nvPr/>
        </p:nvSpPr>
        <p:spPr>
          <a:xfrm>
            <a:off x="1855463" y="1260888"/>
            <a:ext cx="417076" cy="4170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B097EA6-E099-60D4-98DC-83A4EF1F6D4A}"/>
              </a:ext>
            </a:extLst>
          </p:cNvPr>
          <p:cNvSpPr/>
          <p:nvPr/>
        </p:nvSpPr>
        <p:spPr>
          <a:xfrm>
            <a:off x="2064001" y="2531394"/>
            <a:ext cx="417076" cy="4170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A0D457D-F553-7F55-9DA7-B815BD6C9941}"/>
              </a:ext>
            </a:extLst>
          </p:cNvPr>
          <p:cNvSpPr/>
          <p:nvPr/>
        </p:nvSpPr>
        <p:spPr>
          <a:xfrm>
            <a:off x="5066344" y="2531394"/>
            <a:ext cx="417076" cy="4170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351B9-A406-4A0A-84E1-A1E27775B85C}"/>
              </a:ext>
            </a:extLst>
          </p:cNvPr>
          <p:cNvSpPr txBox="1"/>
          <p:nvPr/>
        </p:nvSpPr>
        <p:spPr>
          <a:xfrm>
            <a:off x="0" y="85163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40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A3807E72-02D1-4CE8-91DA-C36307619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303"/>
            <a:ext cx="8277225" cy="51493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2817072-4B0E-33A2-716A-E21BFA2BD283}"/>
              </a:ext>
            </a:extLst>
          </p:cNvPr>
          <p:cNvSpPr txBox="1"/>
          <p:nvPr/>
        </p:nvSpPr>
        <p:spPr>
          <a:xfrm>
            <a:off x="0" y="51500"/>
            <a:ext cx="238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고객정보등록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D9A49B1-27A7-90F9-9DDC-D5D7B4B05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1726"/>
              </p:ext>
            </p:extLst>
          </p:nvPr>
        </p:nvGraphicFramePr>
        <p:xfrm>
          <a:off x="8277225" y="558800"/>
          <a:ext cx="3914775" cy="560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4775">
                  <a:extLst>
                    <a:ext uri="{9D8B030D-6E8A-4147-A177-3AD203B41FA5}">
                      <a16:colId xmlns:a16="http://schemas.microsoft.com/office/drawing/2014/main" val="4164844259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05879"/>
                  </a:ext>
                </a:extLst>
              </a:tr>
              <a:tr h="4581112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dirty="0"/>
                        <a:t>고객명은 한글로만 입력 가능하게 구현</a:t>
                      </a:r>
                      <a:endParaRPr lang="en-US" altLang="ko-KR" sz="1000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dirty="0"/>
                        <a:t>주민번호는 </a:t>
                      </a:r>
                      <a:r>
                        <a:rPr lang="en-US" altLang="ko-KR" sz="1000" dirty="0"/>
                        <a:t>‘-’ </a:t>
                      </a:r>
                      <a:r>
                        <a:rPr lang="ko-KR" altLang="en-US" sz="1000" dirty="0"/>
                        <a:t>를 포함해야 하며 </a:t>
                      </a:r>
                      <a:r>
                        <a:rPr lang="en-US" altLang="ko-KR" sz="1000" dirty="0"/>
                        <a:t>‘–’ </a:t>
                      </a:r>
                      <a:r>
                        <a:rPr lang="ko-KR" altLang="en-US" sz="1000" dirty="0"/>
                        <a:t>기준 앞 </a:t>
                      </a:r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자리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뒤 </a:t>
                      </a:r>
                      <a:r>
                        <a:rPr lang="en-US" altLang="ko-KR" sz="1000" dirty="0"/>
                        <a:t>7</a:t>
                      </a:r>
                      <a:r>
                        <a:rPr lang="ko-KR" altLang="en-US" sz="1000" dirty="0"/>
                        <a:t>자리로 입력해야 하며  규칙에 맞지 않게 입력 시 빨간색 메시지 출력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주민번호를 올바르게 입력해주세요</a:t>
                      </a:r>
                      <a:r>
                        <a:rPr lang="en-US" altLang="ko-KR" sz="1000" dirty="0"/>
                        <a:t>) (</a:t>
                      </a:r>
                      <a:r>
                        <a:rPr lang="ko-KR" altLang="en-US" sz="1000" dirty="0"/>
                        <a:t>유효성검사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이메일은 </a:t>
                      </a:r>
                      <a:r>
                        <a:rPr lang="en-US" altLang="ko-KR" sz="1000" dirty="0"/>
                        <a:t>@ </a:t>
                      </a:r>
                      <a:r>
                        <a:rPr lang="ko-KR" altLang="en-US" sz="1000" dirty="0"/>
                        <a:t>기준으로 앞 부분이 없거나 뒤 부분이 없거나 </a:t>
                      </a:r>
                      <a:r>
                        <a:rPr lang="en-US" altLang="ko-KR" sz="1000" dirty="0"/>
                        <a:t>‘.’</a:t>
                      </a:r>
                      <a:r>
                        <a:rPr lang="ko-KR" altLang="en-US" sz="1000" dirty="0"/>
                        <a:t>이 없거나</a:t>
                      </a:r>
                      <a:r>
                        <a:rPr lang="en-US" altLang="ko-KR" sz="1000" dirty="0"/>
                        <a:t>, @</a:t>
                      </a:r>
                      <a:r>
                        <a:rPr lang="ko-KR" altLang="en-US" sz="1000" dirty="0"/>
                        <a:t>가 빠지면 </a:t>
                      </a: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이메일 형식을 확인해주세요</a:t>
                      </a:r>
                      <a:r>
                        <a:rPr lang="en-US" altLang="ko-KR" sz="1000" dirty="0"/>
                        <a:t>‘ </a:t>
                      </a:r>
                      <a:r>
                        <a:rPr lang="ko-KR" altLang="en-US" sz="1000" dirty="0"/>
                        <a:t>라는 문구가 나오게 기능 구현</a:t>
                      </a:r>
                      <a:endParaRPr lang="en-US" altLang="ko-KR" sz="1000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dirty="0"/>
                        <a:t>전화번호는 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를 포함하여 총</a:t>
                      </a:r>
                      <a:r>
                        <a:rPr lang="en-US" altLang="ko-KR" sz="1000" dirty="0"/>
                        <a:t>13</a:t>
                      </a:r>
                      <a:r>
                        <a:rPr lang="ko-KR" altLang="en-US" sz="1000" dirty="0"/>
                        <a:t>자리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숫자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개 </a:t>
                      </a:r>
                      <a:r>
                        <a:rPr lang="en-US" altLang="ko-KR" sz="1000" dirty="0"/>
                        <a:t>‘–’ </a:t>
                      </a:r>
                      <a:r>
                        <a:rPr lang="ko-KR" altLang="en-US" sz="1000" dirty="0"/>
                        <a:t>숫자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개 </a:t>
                      </a:r>
                      <a:r>
                        <a:rPr lang="en-US" altLang="ko-KR" sz="1000" dirty="0"/>
                        <a:t>‘-’ </a:t>
                      </a:r>
                      <a:r>
                        <a:rPr lang="ko-KR" altLang="en-US" sz="1000" dirty="0"/>
                        <a:t>숫자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개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를 입력하게 구현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형식에 맞지 않게 입력 시 </a:t>
                      </a: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전화번호를 올바르게 입력해주세요</a:t>
                      </a:r>
                      <a:r>
                        <a:rPr lang="en-US" altLang="ko-KR" sz="1000" dirty="0"/>
                        <a:t>) (</a:t>
                      </a:r>
                      <a:r>
                        <a:rPr lang="ko-KR" altLang="en-US" sz="1000" dirty="0"/>
                        <a:t>유효성 검사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dirty="0"/>
                        <a:t>담당자는 스크롤 형식으로 보이게 하여 선택하는 기능 구현</a:t>
                      </a:r>
                      <a:endParaRPr lang="en-US" altLang="ko-KR" sz="1000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dirty="0"/>
                        <a:t>직업은 대분류로만 나타내며 스크롤 형식으로 보이게 하여 선택하는 기능 구현</a:t>
                      </a:r>
                      <a:endParaRPr lang="en-US" altLang="ko-KR" sz="1000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dirty="0"/>
                        <a:t>정보제공동의는 체크박스로 만들어서 </a:t>
                      </a: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이메일</a:t>
                      </a:r>
                      <a:r>
                        <a:rPr lang="en-US" altLang="ko-KR" sz="1000" dirty="0"/>
                        <a:t>‘, ‘</a:t>
                      </a:r>
                      <a:r>
                        <a:rPr lang="en-US" altLang="ko-KR" sz="1000" dirty="0" err="1"/>
                        <a:t>sns</a:t>
                      </a:r>
                      <a:r>
                        <a:rPr lang="en-US" altLang="ko-KR" sz="1000" dirty="0"/>
                        <a:t>’, ‘</a:t>
                      </a:r>
                      <a:r>
                        <a:rPr lang="ko-KR" altLang="en-US" sz="1000" dirty="0"/>
                        <a:t>동의</a:t>
                      </a:r>
                      <a:r>
                        <a:rPr lang="en-US" altLang="ko-KR" sz="1000" dirty="0"/>
                        <a:t>’ </a:t>
                      </a:r>
                      <a:r>
                        <a:rPr lang="ko-KR" altLang="en-US" sz="1000" dirty="0"/>
                        <a:t>칸을 만들어 그에 해당하는 정보로 메시지가 전송되게 하는 기능 구현</a:t>
                      </a:r>
                      <a:endParaRPr lang="en-US" altLang="ko-KR" sz="1000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dirty="0"/>
                        <a:t>주소 칸 클릭 시 주소검색창이 나오며 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api</a:t>
                      </a:r>
                      <a:r>
                        <a:rPr lang="ko-KR" altLang="en-US" sz="1000" dirty="0"/>
                        <a:t>로 기능 구현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검색창에 주소 입력 시 해당 하는 주소들이 나오며 클릭 할 수 있게 하고 클릭한 후 상세 주소 작성하여 확인버튼을 누르면 고객정보관리의 주소 칸에 입력되는 기능 구현</a:t>
                      </a:r>
                      <a:endParaRPr lang="en-US" altLang="ko-KR" sz="1000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dirty="0"/>
                        <a:t>상담내역은 텍스트 상자로 하며 자유롭게 작성할 수 있게 구현</a:t>
                      </a:r>
                      <a:endParaRPr lang="en-US" altLang="ko-KR" sz="1000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dirty="0"/>
                        <a:t>등록 버튼 클릭 시 고객목록조회 페이지로 이동</a:t>
                      </a:r>
                      <a:endParaRPr lang="en-US" altLang="ko-KR" sz="1000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03949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4C16C2BC-1F2D-388D-0189-D4CF8E5A1CFC}"/>
              </a:ext>
            </a:extLst>
          </p:cNvPr>
          <p:cNvSpPr/>
          <p:nvPr/>
        </p:nvSpPr>
        <p:spPr>
          <a:xfrm>
            <a:off x="1910678" y="1562102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EB2BB4-9684-CE14-0396-9AE63AB7EA7B}"/>
              </a:ext>
            </a:extLst>
          </p:cNvPr>
          <p:cNvSpPr/>
          <p:nvPr/>
        </p:nvSpPr>
        <p:spPr>
          <a:xfrm>
            <a:off x="1910678" y="1853353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B98345-F5C4-46D3-AA8C-6FE547B239AB}"/>
              </a:ext>
            </a:extLst>
          </p:cNvPr>
          <p:cNvSpPr/>
          <p:nvPr/>
        </p:nvSpPr>
        <p:spPr>
          <a:xfrm>
            <a:off x="1910678" y="2141824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4AEA12B-1AA8-48C2-9426-3493E162BF3D}"/>
              </a:ext>
            </a:extLst>
          </p:cNvPr>
          <p:cNvSpPr/>
          <p:nvPr/>
        </p:nvSpPr>
        <p:spPr>
          <a:xfrm>
            <a:off x="1910678" y="2436327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DB7D6AD-F83F-4DC3-B7B4-7F1E3CD8969C}"/>
              </a:ext>
            </a:extLst>
          </p:cNvPr>
          <p:cNvSpPr/>
          <p:nvPr/>
        </p:nvSpPr>
        <p:spPr>
          <a:xfrm>
            <a:off x="4626983" y="1562102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E9E8CC5-5A1C-4476-8376-7915221FC6DD}"/>
              </a:ext>
            </a:extLst>
          </p:cNvPr>
          <p:cNvSpPr/>
          <p:nvPr/>
        </p:nvSpPr>
        <p:spPr>
          <a:xfrm>
            <a:off x="4626983" y="1856605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D871E6-B230-4616-9D52-5019469219A1}"/>
              </a:ext>
            </a:extLst>
          </p:cNvPr>
          <p:cNvSpPr/>
          <p:nvPr/>
        </p:nvSpPr>
        <p:spPr>
          <a:xfrm>
            <a:off x="4482983" y="2292327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551EDD4-304A-439C-B5FE-2246BE07AAF8}"/>
              </a:ext>
            </a:extLst>
          </p:cNvPr>
          <p:cNvSpPr/>
          <p:nvPr/>
        </p:nvSpPr>
        <p:spPr>
          <a:xfrm>
            <a:off x="1910678" y="3226435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2FDDEF2-E4C2-4B1C-B171-8B34C44568CA}"/>
              </a:ext>
            </a:extLst>
          </p:cNvPr>
          <p:cNvSpPr/>
          <p:nvPr/>
        </p:nvSpPr>
        <p:spPr>
          <a:xfrm>
            <a:off x="1910678" y="3611891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1CC9653-BA13-477B-813D-274F5E2506CD}"/>
              </a:ext>
            </a:extLst>
          </p:cNvPr>
          <p:cNvSpPr/>
          <p:nvPr/>
        </p:nvSpPr>
        <p:spPr>
          <a:xfrm>
            <a:off x="6033247" y="4733365"/>
            <a:ext cx="432000" cy="39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2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2DD608-69A7-451B-8904-71F8F59B5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77" y="553809"/>
            <a:ext cx="8280601" cy="5070062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C53EEB8-0ACC-94D1-6BCA-7421A6952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994632"/>
              </p:ext>
            </p:extLst>
          </p:nvPr>
        </p:nvGraphicFramePr>
        <p:xfrm>
          <a:off x="8277225" y="558800"/>
          <a:ext cx="3914775" cy="507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4775">
                  <a:extLst>
                    <a:ext uri="{9D8B030D-6E8A-4147-A177-3AD203B41FA5}">
                      <a16:colId xmlns:a16="http://schemas.microsoft.com/office/drawing/2014/main" val="4164844259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05879"/>
                  </a:ext>
                </a:extLst>
              </a:tr>
              <a:tr h="4581112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고객명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고객번호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담당자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상품명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상품코드를 기준으로 회원정보를 조회하도록 처리하며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해당 부분 중 입력을 하지 않은 부분이 있으면 입력 하지 않은 부분에 대한 모든 결과 자료가 나오도록 구현</a:t>
                      </a:r>
                      <a:endParaRPr lang="en-US" altLang="ko-KR" sz="1400" dirty="0"/>
                    </a:p>
                    <a:p>
                      <a:pPr marL="0" indent="0" latinLnBrk="1">
                        <a:buNone/>
                      </a:pPr>
                      <a:endParaRPr lang="en-US" altLang="ko-KR" sz="14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/>
                        <a:t>2. </a:t>
                      </a:r>
                      <a:r>
                        <a:rPr lang="ko-KR" altLang="en-US" sz="1400" dirty="0"/>
                        <a:t>조회버튼 클릭 시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번에서 입력한 내용을 바탕으로 회원정보 리스트 출력하고 아무런 값도 입력되지 않을 경우 모든 회원의 정보가 조회되도록 구현</a:t>
                      </a:r>
                      <a:endParaRPr lang="en-US" altLang="ko-KR" sz="1400" dirty="0"/>
                    </a:p>
                    <a:p>
                      <a:pPr marL="0" indent="0" latinLnBrk="1">
                        <a:buNone/>
                      </a:pPr>
                      <a:endParaRPr lang="en-US" altLang="ko-KR" sz="14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/>
                        <a:t>3. 1</a:t>
                      </a:r>
                      <a:r>
                        <a:rPr lang="ko-KR" altLang="en-US" sz="1400" dirty="0"/>
                        <a:t>번에서 입력한 내용을 바탕으로 고객정보 리스트 출력</a:t>
                      </a:r>
                      <a:endParaRPr lang="en-US" altLang="ko-KR" sz="1400" dirty="0"/>
                    </a:p>
                    <a:p>
                      <a:pPr marL="0" indent="0" latinLnBrk="1">
                        <a:buNone/>
                      </a:pPr>
                      <a:endParaRPr lang="en-US" altLang="ko-KR" sz="14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/>
                        <a:t>4. </a:t>
                      </a:r>
                      <a:r>
                        <a:rPr lang="ko-KR" altLang="en-US" sz="1400" dirty="0"/>
                        <a:t>출력된 회원들 목록에서 출력할 대상을 체크박스에서 선택 후 인쇄 버튼 클릭 시 체크된 고객에 대한 관리대장 인쇄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03949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768E14B-C52C-7C0D-FED4-00B4DFFC0A37}"/>
              </a:ext>
            </a:extLst>
          </p:cNvPr>
          <p:cNvSpPr/>
          <p:nvPr/>
        </p:nvSpPr>
        <p:spPr>
          <a:xfrm>
            <a:off x="1894354" y="957210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7BCE54E-DB86-7C63-248D-4AD5BDC0340F}"/>
              </a:ext>
            </a:extLst>
          </p:cNvPr>
          <p:cNvSpPr/>
          <p:nvPr/>
        </p:nvSpPr>
        <p:spPr>
          <a:xfrm>
            <a:off x="5744356" y="1496250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28ADBE1-8386-C0F0-773C-9D1AF6D538B4}"/>
              </a:ext>
            </a:extLst>
          </p:cNvPr>
          <p:cNvSpPr/>
          <p:nvPr/>
        </p:nvSpPr>
        <p:spPr>
          <a:xfrm>
            <a:off x="6627718" y="1496250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E3F0305-A592-2FE9-FEBB-2FF42B2B0FE5}"/>
              </a:ext>
            </a:extLst>
          </p:cNvPr>
          <p:cNvSpPr/>
          <p:nvPr/>
        </p:nvSpPr>
        <p:spPr>
          <a:xfrm>
            <a:off x="1894354" y="1989309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058712-A09A-44D3-8E63-CEB063E6E8F6}"/>
              </a:ext>
            </a:extLst>
          </p:cNvPr>
          <p:cNvSpPr txBox="1"/>
          <p:nvPr/>
        </p:nvSpPr>
        <p:spPr>
          <a:xfrm>
            <a:off x="0" y="116658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고객목록조회</a:t>
            </a:r>
          </a:p>
        </p:txBody>
      </p:sp>
    </p:spTree>
    <p:extLst>
      <p:ext uri="{BB962C8B-B14F-4D97-AF65-F5344CB8AC3E}">
        <p14:creationId xmlns:p14="http://schemas.microsoft.com/office/powerpoint/2010/main" val="319502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AA94B10-5F8B-433B-872E-3716645B8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58800"/>
            <a:ext cx="8277225" cy="5070062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EDE0A0E-3688-0CF5-82D3-C2F7D2350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732659"/>
              </p:ext>
            </p:extLst>
          </p:nvPr>
        </p:nvGraphicFramePr>
        <p:xfrm>
          <a:off x="8277225" y="558800"/>
          <a:ext cx="3914775" cy="530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4775">
                  <a:extLst>
                    <a:ext uri="{9D8B030D-6E8A-4147-A177-3AD203B41FA5}">
                      <a16:colId xmlns:a16="http://schemas.microsoft.com/office/drawing/2014/main" val="4164844259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05879"/>
                  </a:ext>
                </a:extLst>
              </a:tr>
              <a:tr h="4581112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/>
                        <a:t>1. </a:t>
                      </a:r>
                      <a:r>
                        <a:rPr lang="ko-KR" altLang="en-US" sz="1000" dirty="0"/>
                        <a:t>고객정보에 클릭 시 관련 정보들에 대해 보여주는 페이지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고객명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주민번호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담당자명의 경우 변경이 불가하도록 구현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2. </a:t>
                      </a:r>
                      <a:r>
                        <a:rPr lang="ko-KR" altLang="en-US" sz="1000" dirty="0"/>
                        <a:t>이메일은 수정 가능하며 </a:t>
                      </a:r>
                      <a:r>
                        <a:rPr lang="en-US" altLang="ko-KR" sz="1000" dirty="0"/>
                        <a:t>@ </a:t>
                      </a:r>
                      <a:r>
                        <a:rPr lang="ko-KR" altLang="en-US" sz="1000" dirty="0"/>
                        <a:t>기준으로 앞 부분이 없거나 뒤 부분이 없거나 </a:t>
                      </a:r>
                      <a:r>
                        <a:rPr lang="en-US" altLang="ko-KR" sz="1000" dirty="0"/>
                        <a:t>‘.’</a:t>
                      </a:r>
                      <a:r>
                        <a:rPr lang="ko-KR" altLang="en-US" sz="1000" dirty="0"/>
                        <a:t>이 없거나</a:t>
                      </a:r>
                      <a:r>
                        <a:rPr lang="en-US" altLang="ko-KR" sz="1000" dirty="0"/>
                        <a:t>, @</a:t>
                      </a:r>
                      <a:r>
                        <a:rPr lang="ko-KR" altLang="en-US" sz="1000" dirty="0"/>
                        <a:t>가 빠지면 </a:t>
                      </a: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이메일 형식을 확인해주세요</a:t>
                      </a:r>
                      <a:r>
                        <a:rPr lang="en-US" altLang="ko-KR" sz="1000" dirty="0"/>
                        <a:t>‘ </a:t>
                      </a:r>
                      <a:r>
                        <a:rPr lang="ko-KR" altLang="en-US" sz="1000" dirty="0"/>
                        <a:t>라는 문구가 나오게 기능 구현</a:t>
                      </a:r>
                      <a:endParaRPr lang="en-US" altLang="ko-KR" sz="1000" dirty="0"/>
                    </a:p>
                    <a:p>
                      <a:pPr marL="0" indent="0" latinLnBrk="1">
                        <a:buNone/>
                      </a:pPr>
                      <a:endParaRPr lang="en-US" altLang="ko-KR" sz="10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/>
                        <a:t>3. </a:t>
                      </a:r>
                      <a:r>
                        <a:rPr lang="ko-KR" altLang="en-US" sz="1000" dirty="0"/>
                        <a:t>전화번호는 수정 가능하며 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를 포함하여 총</a:t>
                      </a:r>
                      <a:r>
                        <a:rPr lang="en-US" altLang="ko-KR" sz="1000" dirty="0"/>
                        <a:t>13</a:t>
                      </a:r>
                      <a:r>
                        <a:rPr lang="ko-KR" altLang="en-US" sz="1000" dirty="0"/>
                        <a:t>자리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숫자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개 </a:t>
                      </a:r>
                      <a:r>
                        <a:rPr lang="en-US" altLang="ko-KR" sz="1000" dirty="0"/>
                        <a:t>‘–’ </a:t>
                      </a:r>
                      <a:r>
                        <a:rPr lang="ko-KR" altLang="en-US" sz="1000" dirty="0"/>
                        <a:t>숫자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개 </a:t>
                      </a:r>
                      <a:r>
                        <a:rPr lang="en-US" altLang="ko-KR" sz="1000" dirty="0"/>
                        <a:t>‘-’ </a:t>
                      </a:r>
                      <a:r>
                        <a:rPr lang="ko-KR" altLang="en-US" sz="1000" dirty="0"/>
                        <a:t>숫자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개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를 입력하게 구현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형식에 맞지 않게 입력 시 </a:t>
                      </a: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전화번호를 올바르게 입력해주세요</a:t>
                      </a:r>
                      <a:r>
                        <a:rPr lang="en-US" altLang="ko-KR" sz="1000" dirty="0"/>
                        <a:t>) (</a:t>
                      </a:r>
                      <a:r>
                        <a:rPr lang="ko-KR" altLang="en-US" sz="1000" dirty="0"/>
                        <a:t>유효성 검사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0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/>
                        <a:t>4. </a:t>
                      </a:r>
                      <a:r>
                        <a:rPr lang="ko-KR" altLang="en-US" sz="1000" dirty="0"/>
                        <a:t>직업은 스크롤 형식으로 보이며 클릭하여 변경 가능</a:t>
                      </a:r>
                      <a:endParaRPr lang="en-US" altLang="ko-KR" sz="1000" dirty="0"/>
                    </a:p>
                    <a:p>
                      <a:pPr marL="0" indent="0" latinLnBrk="1">
                        <a:buNone/>
                      </a:pPr>
                      <a:endParaRPr lang="en-US" altLang="ko-KR" sz="1000" dirty="0"/>
                    </a:p>
                    <a:p>
                      <a:r>
                        <a:rPr lang="en-US" altLang="ko-KR" sz="1000" dirty="0"/>
                        <a:t>5. </a:t>
                      </a:r>
                      <a:r>
                        <a:rPr lang="ko-KR" altLang="en-US" sz="1000" dirty="0"/>
                        <a:t>정보제공동의는 체크박스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이메일</a:t>
                      </a:r>
                      <a:r>
                        <a:rPr lang="en-US" altLang="ko-KR" sz="1000" dirty="0"/>
                        <a:t>‘, ‘</a:t>
                      </a:r>
                      <a:r>
                        <a:rPr lang="en-US" altLang="ko-KR" sz="1000" dirty="0" err="1"/>
                        <a:t>sns</a:t>
                      </a:r>
                      <a:r>
                        <a:rPr lang="en-US" altLang="ko-KR" sz="1000" dirty="0"/>
                        <a:t>’, ‘</a:t>
                      </a:r>
                      <a:r>
                        <a:rPr lang="ko-KR" altLang="en-US" sz="1000" dirty="0"/>
                        <a:t>동의</a:t>
                      </a:r>
                      <a:r>
                        <a:rPr lang="en-US" altLang="ko-KR" sz="1000" dirty="0"/>
                        <a:t>’ )</a:t>
                      </a:r>
                      <a:r>
                        <a:rPr lang="ko-KR" altLang="en-US" sz="1000" dirty="0"/>
                        <a:t>칸을 변경할 수 있도록 구현</a:t>
                      </a:r>
                      <a:endParaRPr lang="en-US" altLang="ko-KR" sz="1000" dirty="0"/>
                    </a:p>
                    <a:p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6. </a:t>
                      </a:r>
                      <a:r>
                        <a:rPr lang="ko-KR" altLang="en-US" sz="1000" dirty="0"/>
                        <a:t>주소는 주소 칸 클릭 시 주소검색창이 나오며 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api</a:t>
                      </a:r>
                      <a:r>
                        <a:rPr lang="ko-KR" altLang="en-US" sz="1000" dirty="0"/>
                        <a:t>로 기능 구현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검색창에 주소 입력 시 해당 하는 주소들이 나오며 클릭 할 수 있게 하고 클릭한 후 상세 주소 작성하여 확인버튼을 누르면 고객정보관리의 주소 칸에 입력되어 변경하는 기능 구현</a:t>
                      </a:r>
                      <a:endParaRPr lang="en-US" altLang="ko-KR" sz="1000" dirty="0"/>
                    </a:p>
                    <a:p>
                      <a:endParaRPr lang="en-US" altLang="ko-KR" sz="10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/>
                        <a:t>7. </a:t>
                      </a:r>
                      <a:r>
                        <a:rPr lang="ko-KR" altLang="en-US" sz="1000" dirty="0"/>
                        <a:t>상담내역은 텍스트 형식으로 입력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출력 되며 이전 상담내역이 보여지며 자유롭게 변경하고 입력할  수 있게 기능 구현</a:t>
                      </a:r>
                      <a:endParaRPr lang="en-US" altLang="ko-KR" sz="1000" dirty="0"/>
                    </a:p>
                    <a:p>
                      <a:pPr marL="0" indent="0" latinLnBrk="1">
                        <a:buNone/>
                      </a:pPr>
                      <a:endParaRPr lang="en-US" altLang="ko-KR" sz="10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/>
                        <a:t>8. </a:t>
                      </a:r>
                      <a:r>
                        <a:rPr lang="ko-KR" altLang="en-US" sz="1000" dirty="0"/>
                        <a:t>상품가입내역은 고객의 </a:t>
                      </a:r>
                      <a:r>
                        <a:rPr lang="en-US" altLang="ko-KR" sz="1000" dirty="0" err="1"/>
                        <a:t>db</a:t>
                      </a:r>
                      <a:r>
                        <a:rPr lang="ko-KR" altLang="en-US" sz="1000" dirty="0"/>
                        <a:t>내용을 가져와 출력되게 하며 입력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수정이 따로 불가능하게 구현</a:t>
                      </a:r>
                      <a:endParaRPr lang="en-US" altLang="ko-KR" sz="1000" dirty="0"/>
                    </a:p>
                    <a:p>
                      <a:pPr marL="0" indent="0" latinLnBrk="1">
                        <a:buNone/>
                      </a:pPr>
                      <a:endParaRPr lang="en-US" altLang="ko-KR" sz="10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/>
                        <a:t>9. ‘</a:t>
                      </a:r>
                      <a:r>
                        <a:rPr lang="ko-KR" altLang="en-US" sz="1000" dirty="0"/>
                        <a:t>삭제하기</a:t>
                      </a:r>
                      <a:r>
                        <a:rPr lang="en-US" altLang="ko-KR" sz="1000" dirty="0"/>
                        <a:t>’ </a:t>
                      </a:r>
                      <a:r>
                        <a:rPr lang="ko-KR" altLang="en-US" sz="1000" dirty="0"/>
                        <a:t>버튼 클릭 시 해당 고객에 대한 모든 자료가 삭제되게 구현</a:t>
                      </a:r>
                      <a:endParaRPr lang="en-US" altLang="ko-KR" sz="1000" dirty="0"/>
                    </a:p>
                    <a:p>
                      <a:pPr marL="0" indent="0" latinLnBrk="1">
                        <a:buNone/>
                      </a:pPr>
                      <a:endParaRPr lang="en-US" altLang="ko-KR" sz="10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/>
                        <a:t>10. ‘</a:t>
                      </a:r>
                      <a:r>
                        <a:rPr lang="ko-KR" altLang="en-US" sz="1000" dirty="0"/>
                        <a:t>수정하기</a:t>
                      </a:r>
                      <a:r>
                        <a:rPr lang="en-US" altLang="ko-KR" sz="1000" dirty="0"/>
                        <a:t>’ </a:t>
                      </a:r>
                      <a:r>
                        <a:rPr lang="ko-KR" altLang="en-US" sz="1000" dirty="0"/>
                        <a:t>버튼 클릭 시 고객목록조회 페이지로 이동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03949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4F2521F4-4777-DE54-82D4-6096CC60D3DF}"/>
              </a:ext>
            </a:extLst>
          </p:cNvPr>
          <p:cNvSpPr/>
          <p:nvPr/>
        </p:nvSpPr>
        <p:spPr>
          <a:xfrm>
            <a:off x="1845536" y="1020600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2B3B6DF-EEDD-97D1-BD1E-A1708DBE426C}"/>
              </a:ext>
            </a:extLst>
          </p:cNvPr>
          <p:cNvSpPr/>
          <p:nvPr/>
        </p:nvSpPr>
        <p:spPr>
          <a:xfrm>
            <a:off x="2014223" y="1997300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0251116-459F-2D92-24CD-39D87BFD79F9}"/>
              </a:ext>
            </a:extLst>
          </p:cNvPr>
          <p:cNvSpPr/>
          <p:nvPr/>
        </p:nvSpPr>
        <p:spPr>
          <a:xfrm>
            <a:off x="2014223" y="2354284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134A8-C03F-4BAC-9764-2E610FF8EC84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D19EFCE-14D0-4685-B8A7-5D7753FC6693}"/>
              </a:ext>
            </a:extLst>
          </p:cNvPr>
          <p:cNvSpPr/>
          <p:nvPr/>
        </p:nvSpPr>
        <p:spPr>
          <a:xfrm>
            <a:off x="5001723" y="1709300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CA2C357-2B03-4EAC-9D59-F1952C8675F9}"/>
              </a:ext>
            </a:extLst>
          </p:cNvPr>
          <p:cNvSpPr/>
          <p:nvPr/>
        </p:nvSpPr>
        <p:spPr>
          <a:xfrm>
            <a:off x="4553487" y="2210284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356ACCE-25B2-44D4-9DC9-E74DC2534451}"/>
              </a:ext>
            </a:extLst>
          </p:cNvPr>
          <p:cNvSpPr/>
          <p:nvPr/>
        </p:nvSpPr>
        <p:spPr>
          <a:xfrm>
            <a:off x="2101909" y="2817371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29C40D6-0215-45B2-BD84-D30F1157970A}"/>
              </a:ext>
            </a:extLst>
          </p:cNvPr>
          <p:cNvSpPr/>
          <p:nvPr/>
        </p:nvSpPr>
        <p:spPr>
          <a:xfrm>
            <a:off x="1957909" y="3243339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18A968B-0082-4380-A3F5-456A484FE8FA}"/>
              </a:ext>
            </a:extLst>
          </p:cNvPr>
          <p:cNvSpPr/>
          <p:nvPr/>
        </p:nvSpPr>
        <p:spPr>
          <a:xfrm>
            <a:off x="1870223" y="4292100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149BB06-E78C-4AD9-A72D-59D330BC1F45}"/>
              </a:ext>
            </a:extLst>
          </p:cNvPr>
          <p:cNvSpPr/>
          <p:nvPr/>
        </p:nvSpPr>
        <p:spPr>
          <a:xfrm>
            <a:off x="6980106" y="4991347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68DA469-A544-4F0E-A136-041A6FB3D199}"/>
              </a:ext>
            </a:extLst>
          </p:cNvPr>
          <p:cNvSpPr/>
          <p:nvPr/>
        </p:nvSpPr>
        <p:spPr>
          <a:xfrm>
            <a:off x="6096000" y="4991347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</a:rPr>
              <a:t>10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5DDC66-DC2D-42F3-8B5D-A9064C9CA314}"/>
              </a:ext>
            </a:extLst>
          </p:cNvPr>
          <p:cNvSpPr txBox="1"/>
          <p:nvPr/>
        </p:nvSpPr>
        <p:spPr>
          <a:xfrm>
            <a:off x="0" y="120484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고객상세조회</a:t>
            </a:r>
          </a:p>
        </p:txBody>
      </p:sp>
    </p:spTree>
    <p:extLst>
      <p:ext uri="{BB962C8B-B14F-4D97-AF65-F5344CB8AC3E}">
        <p14:creationId xmlns:p14="http://schemas.microsoft.com/office/powerpoint/2010/main" val="281668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DFAF4E-8E32-4A8C-8B0D-EFD3D9BF2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09" y="558801"/>
            <a:ext cx="8282734" cy="5701029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6A63E60-DE37-738F-3139-4E99D1418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7539"/>
              </p:ext>
            </p:extLst>
          </p:nvPr>
        </p:nvGraphicFramePr>
        <p:xfrm>
          <a:off x="8277225" y="558800"/>
          <a:ext cx="3914775" cy="507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4775">
                  <a:extLst>
                    <a:ext uri="{9D8B030D-6E8A-4147-A177-3AD203B41FA5}">
                      <a16:colId xmlns:a16="http://schemas.microsoft.com/office/drawing/2014/main" val="4164844259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05879"/>
                  </a:ext>
                </a:extLst>
              </a:tr>
              <a:tr h="4581112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상품명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상품번호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상품종류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납입주기를 기준으로 회원정보를 조회하도록 처리하며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해당 부분 중 입력을 하지 않은 부분이 있으면 입력 하지 않은 부분에 대한 모든 결과 자료가 나오도록 구현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상품종류의 경우 예금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목돈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대출 카테고리로 설정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납입주기의 경우 </a:t>
                      </a:r>
                      <a:r>
                        <a:rPr lang="ko-KR" altLang="en-US" sz="1400" dirty="0" err="1"/>
                        <a:t>월납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년납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일시납으로</a:t>
                      </a:r>
                      <a:r>
                        <a:rPr lang="ko-KR" altLang="en-US" sz="1400" dirty="0"/>
                        <a:t> 카테고리 설정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/>
                        <a:t>2.</a:t>
                      </a:r>
                      <a:r>
                        <a:rPr lang="ko-KR" altLang="en-US" sz="1400" dirty="0"/>
                        <a:t> 조회버튼 클릭 시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번에서 입력한 내용을 바탕으로 상품정보 리스트 출력하고 아무런 값도 입력되지 않을 경우 모든 상품의 정보가 조회되도록 구현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3.</a:t>
                      </a:r>
                      <a:r>
                        <a:rPr lang="ko-KR" altLang="en-US" sz="1400" dirty="0"/>
                        <a:t> 출력된 조회창에서 상품명 클릭 시 해당 상품 상세조회 페이지로 이동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4. </a:t>
                      </a:r>
                      <a:r>
                        <a:rPr lang="ko-KR" altLang="en-US" sz="1400" dirty="0"/>
                        <a:t>출력된 상품들 목록에서 출력할 대상을 체크박스에서 선택 후 인쇄 버튼 클릭 시 체크된 상품에 대한 관리대장 인쇄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03949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DB8E7138-8278-A0C3-0FDD-83324ACA1C2D}"/>
              </a:ext>
            </a:extLst>
          </p:cNvPr>
          <p:cNvSpPr/>
          <p:nvPr/>
        </p:nvSpPr>
        <p:spPr>
          <a:xfrm>
            <a:off x="1858441" y="1102828"/>
            <a:ext cx="227253" cy="2061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4EED59D-8F9D-2580-D54F-72F7CFD65F06}"/>
              </a:ext>
            </a:extLst>
          </p:cNvPr>
          <p:cNvSpPr/>
          <p:nvPr/>
        </p:nvSpPr>
        <p:spPr>
          <a:xfrm>
            <a:off x="6295425" y="1457662"/>
            <a:ext cx="248717" cy="2312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5753B90-AB83-5E5C-53C9-E663F4439ABD}"/>
              </a:ext>
            </a:extLst>
          </p:cNvPr>
          <p:cNvSpPr/>
          <p:nvPr/>
        </p:nvSpPr>
        <p:spPr>
          <a:xfrm>
            <a:off x="1858440" y="2258173"/>
            <a:ext cx="227253" cy="2061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3FF8429-D22C-F440-3B4F-36B25359AB06}"/>
              </a:ext>
            </a:extLst>
          </p:cNvPr>
          <p:cNvSpPr/>
          <p:nvPr/>
        </p:nvSpPr>
        <p:spPr>
          <a:xfrm>
            <a:off x="7161967" y="1457662"/>
            <a:ext cx="248716" cy="2312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14A48-5B32-4F43-A149-348D590A44CE}"/>
              </a:ext>
            </a:extLst>
          </p:cNvPr>
          <p:cNvSpPr txBox="1"/>
          <p:nvPr/>
        </p:nvSpPr>
        <p:spPr>
          <a:xfrm>
            <a:off x="0" y="102122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상품목록조회</a:t>
            </a:r>
          </a:p>
        </p:txBody>
      </p:sp>
    </p:spTree>
    <p:extLst>
      <p:ext uri="{BB962C8B-B14F-4D97-AF65-F5344CB8AC3E}">
        <p14:creationId xmlns:p14="http://schemas.microsoft.com/office/powerpoint/2010/main" val="37426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E1ECA283-677A-4EED-AC87-21AC1A6E0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800"/>
            <a:ext cx="8277225" cy="5070062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7C126B3-75FE-8C3B-1939-C9585791B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11488"/>
              </p:ext>
            </p:extLst>
          </p:nvPr>
        </p:nvGraphicFramePr>
        <p:xfrm>
          <a:off x="8277225" y="558800"/>
          <a:ext cx="3914775" cy="507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4775">
                  <a:extLst>
                    <a:ext uri="{9D8B030D-6E8A-4147-A177-3AD203B41FA5}">
                      <a16:colId xmlns:a16="http://schemas.microsoft.com/office/drawing/2014/main" val="4164844259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05879"/>
                  </a:ext>
                </a:extLst>
              </a:tr>
              <a:tr h="4581112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상품목록조회 페이지에서 선택한 상품이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상품명</a:t>
                      </a:r>
                      <a:r>
                        <a:rPr lang="en-US" altLang="ko-KR" sz="1400" dirty="0"/>
                        <a:t>‘ </a:t>
                      </a:r>
                      <a:r>
                        <a:rPr lang="ko-KR" altLang="en-US" sz="1400" dirty="0"/>
                        <a:t>칸에 기본값으로 나오고 상품명에 따른 나머지 저장된 관련 정보들이 출력되는 기능 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적용기간에 따라 적용이율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최저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이 자동으로 변환되는 기능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옆에 있는 적용이율 범위는 고정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납입주기는 스크롤로 클릭 시 </a:t>
                      </a:r>
                      <a:r>
                        <a:rPr lang="ko-KR" altLang="en-US" sz="1400" dirty="0" err="1"/>
                        <a:t>월납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일주납으로</a:t>
                      </a:r>
                      <a:r>
                        <a:rPr lang="ko-KR" altLang="en-US" sz="1400" dirty="0"/>
                        <a:t> 변경 가능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수정하기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버튼은 </a:t>
                      </a:r>
                      <a:r>
                        <a:rPr lang="en-US" altLang="ko-KR" sz="1400" dirty="0"/>
                        <a:t>master</a:t>
                      </a:r>
                      <a:r>
                        <a:rPr lang="ko-KR" altLang="en-US" sz="1400" dirty="0"/>
                        <a:t>급을 제외한 나머지 직급은 화면에 나타나지 않도록 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목록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버튼 클릭 시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상품목록조회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페이지로 이동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03949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178CF9C1-1B2E-6587-468D-9E2D50B36A39}"/>
              </a:ext>
            </a:extLst>
          </p:cNvPr>
          <p:cNvSpPr/>
          <p:nvPr/>
        </p:nvSpPr>
        <p:spPr>
          <a:xfrm>
            <a:off x="2187767" y="1229138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C1F5C61-2A07-7BCD-B513-92336339F1DE}"/>
              </a:ext>
            </a:extLst>
          </p:cNvPr>
          <p:cNvSpPr/>
          <p:nvPr/>
        </p:nvSpPr>
        <p:spPr>
          <a:xfrm>
            <a:off x="2043767" y="2501031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94B29C7-A4CF-1B4D-CDB3-3BDAAE825CBE}"/>
              </a:ext>
            </a:extLst>
          </p:cNvPr>
          <p:cNvSpPr/>
          <p:nvPr/>
        </p:nvSpPr>
        <p:spPr>
          <a:xfrm>
            <a:off x="5088496" y="1644168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C494C2F-67AB-9012-7743-7340E625220E}"/>
              </a:ext>
            </a:extLst>
          </p:cNvPr>
          <p:cNvSpPr/>
          <p:nvPr/>
        </p:nvSpPr>
        <p:spPr>
          <a:xfrm>
            <a:off x="5478619" y="4988003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E0CAF09-2DE6-400D-B937-299EA43A3786}"/>
              </a:ext>
            </a:extLst>
          </p:cNvPr>
          <p:cNvSpPr/>
          <p:nvPr/>
        </p:nvSpPr>
        <p:spPr>
          <a:xfrm>
            <a:off x="6511966" y="4988003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E538B-B506-4EB6-84DA-B1FA4A7274B9}"/>
              </a:ext>
            </a:extLst>
          </p:cNvPr>
          <p:cNvSpPr txBox="1"/>
          <p:nvPr/>
        </p:nvSpPr>
        <p:spPr>
          <a:xfrm>
            <a:off x="0" y="132456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상품상세조회</a:t>
            </a:r>
          </a:p>
        </p:txBody>
      </p:sp>
    </p:spTree>
    <p:extLst>
      <p:ext uri="{BB962C8B-B14F-4D97-AF65-F5344CB8AC3E}">
        <p14:creationId xmlns:p14="http://schemas.microsoft.com/office/powerpoint/2010/main" val="371013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324B758-F3B4-C7E3-0DAC-40402343E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612321"/>
              </p:ext>
            </p:extLst>
          </p:nvPr>
        </p:nvGraphicFramePr>
        <p:xfrm>
          <a:off x="8277225" y="558800"/>
          <a:ext cx="3914775" cy="530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4775">
                  <a:extLst>
                    <a:ext uri="{9D8B030D-6E8A-4147-A177-3AD203B41FA5}">
                      <a16:colId xmlns:a16="http://schemas.microsoft.com/office/drawing/2014/main" val="4164844259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05879"/>
                  </a:ext>
                </a:extLst>
              </a:tr>
              <a:tr h="4581112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000" dirty="0"/>
                        <a:t>예금설계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목돈마련적금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적금설계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대출설계를 각각 클릭하면 그 항목에 대한 계산기가 나오게 구현</a:t>
                      </a:r>
                      <a:endParaRPr lang="en-US" altLang="ko-KR" sz="10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0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000" dirty="0"/>
                        <a:t>설계번호는 누적된 수에 맞게 순서대로 자동으로 설정되게 구현</a:t>
                      </a:r>
                      <a:endParaRPr lang="en-US" altLang="ko-KR" sz="10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0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000" dirty="0"/>
                        <a:t>상품명 항목은 스크롤 형식이며 클릭하여 정하게 구현</a:t>
                      </a:r>
                      <a:endParaRPr lang="en-US" altLang="ko-KR" sz="10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0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000" dirty="0"/>
                        <a:t>상품코드는 상품명 클릭 시 자동으로 해당 상품의 코드가 입력되게 구현</a:t>
                      </a:r>
                      <a:endParaRPr lang="en-US" altLang="ko-KR" sz="10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0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000" dirty="0"/>
                        <a:t>예치금액은 자유롭게 입력 가능하며 옆의 버튼을 클릭하여 클릭한 금액만큼 더 추가하고 정정 버튼을 클릭 시 </a:t>
                      </a:r>
                      <a:r>
                        <a:rPr lang="en-US" altLang="ko-KR" sz="1000" dirty="0"/>
                        <a:t>0</a:t>
                      </a:r>
                      <a:r>
                        <a:rPr lang="ko-KR" altLang="en-US" sz="1000" dirty="0"/>
                        <a:t>으로 변동되게 구현</a:t>
                      </a:r>
                      <a:endParaRPr lang="en-US" altLang="ko-KR" sz="10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0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000" dirty="0"/>
                        <a:t>가입기간은 해당 상품의 최소 기간이 자동으로 입력되며 옆의 버튼을 클릭하여 해당 기간 만큼 더 추가되게 하고 정정 버튼 클릭 시 원래 최소 기간으로 변동되게 구현</a:t>
                      </a:r>
                      <a:endParaRPr lang="en-US" altLang="ko-KR" sz="10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0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000" dirty="0"/>
                        <a:t>적용금리는 해당 상품에 대한 금리가 자동적으로 입력되게 구현</a:t>
                      </a:r>
                      <a:endParaRPr lang="en-US" altLang="ko-KR" sz="10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0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이자계산</a:t>
                      </a:r>
                      <a:r>
                        <a:rPr lang="en-US" altLang="ko-KR" sz="1000" dirty="0"/>
                        <a:t>‘ </a:t>
                      </a:r>
                      <a:r>
                        <a:rPr lang="ko-KR" altLang="en-US" sz="1000" dirty="0"/>
                        <a:t>버튼 클릭 시 </a:t>
                      </a: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계산결과</a:t>
                      </a:r>
                      <a:r>
                        <a:rPr lang="en-US" altLang="ko-KR" sz="1000" dirty="0"/>
                        <a:t>’ </a:t>
                      </a:r>
                      <a:r>
                        <a:rPr lang="ko-KR" altLang="en-US" sz="1000" dirty="0"/>
                        <a:t>창으로 입력 값이 자동으로 입력되게 구현</a:t>
                      </a:r>
                      <a:endParaRPr lang="en-US" altLang="ko-KR" sz="10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000" dirty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계산결과 창은 입력된 값과 공식에 따라서 자동으로 결과가 나오게 표기되게 구현</a:t>
                      </a:r>
                      <a:endParaRPr lang="en-US" altLang="ko-KR" sz="1000" dirty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설계발행</a:t>
                      </a:r>
                      <a:r>
                        <a:rPr lang="en-US" altLang="ko-KR" sz="1000" dirty="0"/>
                        <a:t>’ </a:t>
                      </a:r>
                      <a:r>
                        <a:rPr lang="ko-KR" altLang="en-US" sz="1000" dirty="0"/>
                        <a:t>버튼 클릭 시 아래 출력된 자료 인쇄 기능 구현</a:t>
                      </a:r>
                      <a:endParaRPr lang="en-US" altLang="ko-KR" sz="1000" dirty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목록</a:t>
                      </a:r>
                      <a:r>
                        <a:rPr lang="en-US" altLang="ko-KR" sz="1000" dirty="0"/>
                        <a:t>’ </a:t>
                      </a:r>
                      <a:r>
                        <a:rPr lang="ko-KR" altLang="en-US" sz="1000" dirty="0"/>
                        <a:t>버튼 클릭 시 설계이력조회 페이지로 이동하게 구현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03949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881D4FB4-9A8B-4254-9798-8A1D282E5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58801"/>
            <a:ext cx="8277225" cy="5070062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13C79E81-ADDA-4A7B-8499-08AE062FEE99}"/>
              </a:ext>
            </a:extLst>
          </p:cNvPr>
          <p:cNvSpPr/>
          <p:nvPr/>
        </p:nvSpPr>
        <p:spPr>
          <a:xfrm>
            <a:off x="1784356" y="1013985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5CCD56A-34F9-4576-96D4-2D851E97BFA9}"/>
              </a:ext>
            </a:extLst>
          </p:cNvPr>
          <p:cNvSpPr/>
          <p:nvPr/>
        </p:nvSpPr>
        <p:spPr>
          <a:xfrm>
            <a:off x="1784356" y="1613169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1E71192-74F3-41CE-BF6A-8F2C47927231}"/>
              </a:ext>
            </a:extLst>
          </p:cNvPr>
          <p:cNvSpPr/>
          <p:nvPr/>
        </p:nvSpPr>
        <p:spPr>
          <a:xfrm>
            <a:off x="4886790" y="1901169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1878ECB-7470-4BF9-BF66-496BEE15B12C}"/>
              </a:ext>
            </a:extLst>
          </p:cNvPr>
          <p:cNvSpPr/>
          <p:nvPr/>
        </p:nvSpPr>
        <p:spPr>
          <a:xfrm>
            <a:off x="1784356" y="1924353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C864460-D625-47F2-8E0C-98B1FEA8C43F}"/>
              </a:ext>
            </a:extLst>
          </p:cNvPr>
          <p:cNvSpPr/>
          <p:nvPr/>
        </p:nvSpPr>
        <p:spPr>
          <a:xfrm>
            <a:off x="1784356" y="2249732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7C4659B-E704-4B96-9027-A45315DDAA0D}"/>
              </a:ext>
            </a:extLst>
          </p:cNvPr>
          <p:cNvSpPr/>
          <p:nvPr/>
        </p:nvSpPr>
        <p:spPr>
          <a:xfrm>
            <a:off x="1784356" y="2575111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BDF32D1-3296-47AE-92B3-A1AF3942FB0A}"/>
              </a:ext>
            </a:extLst>
          </p:cNvPr>
          <p:cNvSpPr/>
          <p:nvPr/>
        </p:nvSpPr>
        <p:spPr>
          <a:xfrm>
            <a:off x="1784356" y="2996045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4FBBFC1-FB6B-4975-BB2F-5FF69CC96D5B}"/>
              </a:ext>
            </a:extLst>
          </p:cNvPr>
          <p:cNvSpPr/>
          <p:nvPr/>
        </p:nvSpPr>
        <p:spPr>
          <a:xfrm>
            <a:off x="5459884" y="3408420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F817388-B080-437A-B697-E9B72771901A}"/>
              </a:ext>
            </a:extLst>
          </p:cNvPr>
          <p:cNvSpPr/>
          <p:nvPr/>
        </p:nvSpPr>
        <p:spPr>
          <a:xfrm>
            <a:off x="1729442" y="3492711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BEA8D21-E5DE-4013-A0D7-3D00B593E783}"/>
              </a:ext>
            </a:extLst>
          </p:cNvPr>
          <p:cNvSpPr/>
          <p:nvPr/>
        </p:nvSpPr>
        <p:spPr>
          <a:xfrm>
            <a:off x="6787258" y="3231606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10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ED66495-EF6D-48A6-B0E8-F1D09AA02408}"/>
              </a:ext>
            </a:extLst>
          </p:cNvPr>
          <p:cNvSpPr/>
          <p:nvPr/>
        </p:nvSpPr>
        <p:spPr>
          <a:xfrm>
            <a:off x="7388241" y="3248366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11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7A5B97-C09A-4C46-99D3-3DBA3A9865C4}"/>
              </a:ext>
            </a:extLst>
          </p:cNvPr>
          <p:cNvSpPr txBox="1"/>
          <p:nvPr/>
        </p:nvSpPr>
        <p:spPr>
          <a:xfrm>
            <a:off x="-1" y="107028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금융계산기(예금/간편설계)</a:t>
            </a:r>
          </a:p>
        </p:txBody>
      </p:sp>
    </p:spTree>
    <p:extLst>
      <p:ext uri="{BB962C8B-B14F-4D97-AF65-F5344CB8AC3E}">
        <p14:creationId xmlns:p14="http://schemas.microsoft.com/office/powerpoint/2010/main" val="50175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3476</TotalTime>
  <Words>1655</Words>
  <Application>Microsoft Office PowerPoint</Application>
  <PresentationFormat>와이드스크린</PresentationFormat>
  <Paragraphs>310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37</cp:revision>
  <dcterms:created xsi:type="dcterms:W3CDTF">2024-07-08T02:22:49Z</dcterms:created>
  <dcterms:modified xsi:type="dcterms:W3CDTF">2024-07-12T05:30:04Z</dcterms:modified>
</cp:coreProperties>
</file>