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64" r:id="rId5"/>
    <p:sldId id="265" r:id="rId6"/>
    <p:sldId id="266" r:id="rId7"/>
    <p:sldId id="267" r:id="rId8"/>
    <p:sldId id="268" r:id="rId9"/>
    <p:sldId id="260" r:id="rId10"/>
    <p:sldId id="4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6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1ED99-E092-44AD-A85E-06786FF67F21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52675-B7FB-491C-A439-02CCEE3F6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59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52675-B7FB-491C-A439-02CCEE3F6F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18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7DDE7-4A31-AFBD-9B63-8EF82B7FC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7E9790-2EEC-4FB6-B727-B6B0EF375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DA62D-58E6-89BF-A07F-5A41BE791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DE6C7-711C-8A21-539E-DDA89CE0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E123FA-4F53-F445-DC1E-060392A1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98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80C25-540A-B534-2FDB-5A09798D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C78ED7-E7BF-B0B2-C009-5782955A5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71D7A5-7224-BE83-CAD3-E6286A11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1E657-149F-06D7-0A67-54ABABF60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DCCD0-73F2-DD41-9F36-1D51A4FC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1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8DF09-1622-CD0A-FC11-82157F342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F89546-E040-DFBB-3A98-E399F3DD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992BF-1341-C560-CF9E-9CAB7F52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AB2319-774B-95C9-1A69-080C28F9F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3413E9-9497-D487-48D5-7D31F591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03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CB066-7750-C15B-B2C3-754CA678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8F434-7505-E5AF-7B10-44CDE7BD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2CE9CA-2CC1-EFA8-F70D-295DFAEE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521CAB-9FBA-E74F-68E3-1BF4ABE2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CD0E7-639B-345A-B621-45B05A822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32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1F6C7-D6AD-32D4-D340-5F98E77E4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36094-BF34-E889-477D-5B27D6C6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8A224F-A511-057D-6AC1-16D1B0FE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614DC-D39D-4EDE-A477-843B6643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F1684-B5F6-FC00-AF54-8B86B54D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3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B1EBA-D469-C55B-FD96-08167AE2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DCAB8-F0A9-9971-E875-C9F915769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F3BDEE-1300-6712-8C61-CD054B124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3CB29-450B-D9AB-85D2-B320DFBD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BFF2AF-1E85-D559-9A40-26DB2840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D4312-BA7E-1C48-3329-5EAB0D64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5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39E4D1-9D71-1A3A-F655-3B66B057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92E745-9F80-BD5C-1F91-861E54EB6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E9F5F-9161-C1C0-81C4-66BE5C11A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DEB393-D0EC-C938-423C-EDF2BFB3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D4A743-6A45-E79D-F4E0-DAA258318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35A34D-EEAF-0F96-4EE8-E287A821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E16BBA-E23B-F44C-3BE7-BEFF1843E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0F3468-C5BA-4D7F-6A19-D8FF4855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03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DCC6C4-E52F-3B98-F600-55ECF457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19D56C-623F-82F0-4970-4D656ED4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19E631-25A1-F125-EA95-AD322157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C768C-A542-1D30-9CDF-D9196E57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2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588A61-08B2-BF96-855E-D1129DA7B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4C3F67-04AF-DC99-AC4D-B21E3592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494AE-62AA-09B0-8C6B-98A7AAFAB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3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7C92E-F798-9BD6-9C2C-FE37F472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65051-450B-B15B-BB39-0BB52966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CD6AA0-BDC5-AB31-70AC-3E0A6906E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F0E2CE-57DF-4DA3-BC90-DB78FDA1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1A45F5-A40E-D18F-0FF6-65654287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0CB27-9541-7EEC-FFDC-430308A1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5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6D3A9-BBF3-3FED-6F18-92DC8A0E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A8228D-BE60-023C-1BAD-56324CC50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8A1FB1-8D38-C1A3-C777-139B03D3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F887D-ECE2-F5B4-4D61-7DB66D1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8C83BD-509A-48AE-9A2B-F3547903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DC3F0-A12E-7BE5-DCD7-1C1E3065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13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1BCAC8-64F3-6C75-B6F8-B14DBBC63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1FA120-F023-7DE5-52FC-644677382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B63481-6545-E289-6248-BD34CA8713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F68DB-A3AB-46D2-9D49-6664D024F1C8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2963C-A5CD-EA4F-7B09-4E68691C4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EE526D-D672-211A-9B1B-14155CC0E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6B584-DAEF-4F66-83B3-28A2EC0EC8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8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ycw@ruc.edu.c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0A171-DB69-F765-C90C-3CB703B43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成品油配送问题</a:t>
            </a:r>
          </a:p>
        </p:txBody>
      </p:sp>
    </p:spTree>
    <p:extLst>
      <p:ext uri="{BB962C8B-B14F-4D97-AF65-F5344CB8AC3E}">
        <p14:creationId xmlns:p14="http://schemas.microsoft.com/office/powerpoint/2010/main" val="95340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 holding mouse">
            <a:extLst>
              <a:ext uri="{FF2B5EF4-FFF2-40B4-BE49-F238E27FC236}">
                <a16:creationId xmlns:a16="http://schemas.microsoft.com/office/drawing/2014/main" id="{339CC602-FAE8-8029-83DE-01C7BFFB6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434"/>
            <a:ext cx="5850384" cy="39051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39C4E15-1BA6-1F43-8BDB-B37954737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2" y="957715"/>
            <a:ext cx="5130798" cy="2750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谢谢</a:t>
            </a:r>
            <a:r>
              <a:rPr lang="zh-CN" alt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！</a:t>
            </a:r>
            <a:b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ycw@ruc.edu.cn</a:t>
            </a:r>
            <a:b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18910215881</a:t>
            </a:r>
            <a:br>
              <a:rPr lang="en-US" altLang="zh-CN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015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640C3-B0AA-D127-901E-8128FF2D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成品油配送问题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D346E-68F3-C104-B38A-BF482D1E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6711" cy="482251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场景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某地区有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个油库</a:t>
            </a: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）和</a:t>
            </a:r>
            <a:r>
              <a:rPr lang="en-US" altLang="zh-CN" dirty="0">
                <a:solidFill>
                  <a:srgbClr val="0070C0"/>
                </a:solidFill>
              </a:rPr>
              <a:t>25</a:t>
            </a:r>
            <a:r>
              <a:rPr lang="zh-CN" altLang="en-US" dirty="0">
                <a:solidFill>
                  <a:srgbClr val="0070C0"/>
                </a:solidFill>
              </a:rPr>
              <a:t>个加油站</a:t>
            </a:r>
            <a:r>
              <a:rPr lang="zh-CN" altLang="en-US" dirty="0"/>
              <a:t>，需每日根据加油站需求量为</a:t>
            </a:r>
            <a:r>
              <a:rPr lang="en-US" altLang="zh-CN" dirty="0">
                <a:solidFill>
                  <a:srgbClr val="0070C0"/>
                </a:solidFill>
              </a:rPr>
              <a:t>3</a:t>
            </a:r>
            <a:r>
              <a:rPr lang="zh-CN" altLang="en-US" dirty="0">
                <a:solidFill>
                  <a:srgbClr val="0070C0"/>
                </a:solidFill>
              </a:rPr>
              <a:t>种油品</a:t>
            </a:r>
            <a:r>
              <a:rPr lang="zh-CN" altLang="en-US" dirty="0"/>
              <a:t>制定配送计划。已知各个加油站每日的需求量、配送开始时加油站与油库的库存量、油库与加油站间的运距、加油站之间的运距、油罐车相关参数（包括容量、车速等），目标是为所有加油站提供配送服务，最小化配送成本并满足各项约束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3517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655B7-5CF7-3E81-65E4-F5F70AEB1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4E0522-BA11-21BD-CDC5-A56FEB65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成品油配送问题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823EE-DCC1-F58A-CAD9-B7DAEC536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36575" cy="47614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4000" dirty="0"/>
              <a:t>假设</a:t>
            </a:r>
            <a:endParaRPr lang="en-US" altLang="zh-CN" sz="4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油库</a:t>
            </a:r>
            <a:r>
              <a:rPr lang="en-US" altLang="zh-CN" sz="2600" dirty="0"/>
              <a:t>A</a:t>
            </a:r>
            <a:r>
              <a:rPr lang="zh-CN" altLang="en-US" sz="2600" dirty="0"/>
              <a:t>拥有数量有限的油罐车用于配送运输；油库</a:t>
            </a:r>
            <a:r>
              <a:rPr lang="en-US" altLang="zh-CN" sz="2600" dirty="0"/>
              <a:t>B</a:t>
            </a:r>
            <a:r>
              <a:rPr lang="zh-CN" altLang="en-US" sz="2600" dirty="0"/>
              <a:t>作为存储点，不配备配送车辆。</a:t>
            </a:r>
            <a:endParaRPr lang="en-US" altLang="zh-CN" sz="26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区域内有大量的加油站，每天每个加油站对每种油品的需求量上下限与最可能值已知。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每个加油站拥有多个油罐，分别存储多种油品，加油站油罐在配送开始时拥有一定量的库存。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每辆车由隔板划分为两个容积相等的储油仓，每个仓油品不能混装。每个仓对应某个加油站一个油罐的配送。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加油站的配送时间既不能早于不容纳时间点（即加油站因油罐的容量限制无法继续接收油品的时间点），又不能晚于断油时间点（即加油站的油品库存量归零）。加油站的油品匀速消耗，每天消耗的油品总量为每天的油品需求量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每个加油站在同一时间只能由一辆车提供配送服务。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油罐车允许分载</a:t>
            </a:r>
            <a:r>
              <a:rPr lang="en-US" altLang="zh-CN" sz="2600" dirty="0"/>
              <a:t>,</a:t>
            </a:r>
            <a:r>
              <a:rPr lang="zh-CN" altLang="en-US" sz="2600" dirty="0"/>
              <a:t>在同一行程内可以联程配送多个加油站</a:t>
            </a:r>
            <a:r>
              <a:rPr lang="en-US" altLang="zh-CN" sz="2600" dirty="0"/>
              <a:t>,</a:t>
            </a:r>
            <a:r>
              <a:rPr lang="zh-CN" altLang="en-US" sz="2600" dirty="0"/>
              <a:t>配送总量不超过油罐车运载能力。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油罐车一天内可进行两趟配送，配送开始时间为上午</a:t>
            </a:r>
            <a:r>
              <a:rPr lang="en-US" altLang="zh-CN" sz="2600" dirty="0"/>
              <a:t>8</a:t>
            </a:r>
            <a:r>
              <a:rPr lang="zh-CN" altLang="en-US" sz="2600" dirty="0"/>
              <a:t>点（允许延迟出发），结束时间为下午</a:t>
            </a:r>
            <a:r>
              <a:rPr lang="en-US" altLang="zh-CN" sz="2600" dirty="0"/>
              <a:t>5</a:t>
            </a:r>
            <a:r>
              <a:rPr lang="zh-CN" altLang="en-US" sz="2600" dirty="0"/>
              <a:t>点。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2600" dirty="0"/>
              <a:t>油罐车在每天配送开始时从油库</a:t>
            </a:r>
            <a:r>
              <a:rPr lang="en-US" altLang="zh-CN" sz="2600" dirty="0"/>
              <a:t>A</a:t>
            </a:r>
            <a:r>
              <a:rPr lang="zh-CN" altLang="en-US" sz="2600" dirty="0"/>
              <a:t>出发，可在第一趟配送结束后返回油库</a:t>
            </a:r>
            <a:r>
              <a:rPr lang="en-US" altLang="zh-CN" sz="2600" dirty="0"/>
              <a:t>A</a:t>
            </a:r>
            <a:r>
              <a:rPr lang="zh-CN" altLang="en-US" sz="2600" dirty="0"/>
              <a:t>或</a:t>
            </a:r>
            <a:r>
              <a:rPr lang="en-US" altLang="zh-CN" sz="2600" dirty="0"/>
              <a:t>B</a:t>
            </a:r>
            <a:r>
              <a:rPr lang="zh-CN" altLang="en-US" sz="2600" dirty="0"/>
              <a:t>作为第二趟配送的起点，一天的配送完成后最终返回油库</a:t>
            </a:r>
            <a:r>
              <a:rPr lang="en-US" altLang="zh-CN" sz="2600" dirty="0"/>
              <a:t>A</a:t>
            </a:r>
            <a:r>
              <a:rPr lang="zh-CN" altLang="en-US" sz="2600" dirty="0"/>
              <a:t> 。</a:t>
            </a:r>
          </a:p>
        </p:txBody>
      </p:sp>
    </p:spTree>
    <p:extLst>
      <p:ext uri="{BB962C8B-B14F-4D97-AF65-F5344CB8AC3E}">
        <p14:creationId xmlns:p14="http://schemas.microsoft.com/office/powerpoint/2010/main" val="681489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34C3F-3582-5522-A1A1-85A644B4A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48E46-B917-D8A5-8D51-693F660D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951C-D585-2997-A228-9EEA36FFC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加油站的每日需求量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给出每个加油站对每种油品的需求量，包括上限、下限与最可能值。注意需求量</a:t>
            </a:r>
            <a:r>
              <a:rPr lang="zh-CN" altLang="en-US" sz="1800" dirty="0">
                <a:solidFill>
                  <a:srgbClr val="0070C0"/>
                </a:solidFill>
              </a:rPr>
              <a:t>并非确定的值</a:t>
            </a:r>
            <a:r>
              <a:rPr lang="zh-CN" altLang="en-US" sz="1800" dirty="0"/>
              <a:t>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8806667-FAD5-A120-51DF-7C1050C07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12830"/>
              </p:ext>
            </p:extLst>
          </p:nvPr>
        </p:nvGraphicFramePr>
        <p:xfrm>
          <a:off x="1062324" y="2837512"/>
          <a:ext cx="8051695" cy="34583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647">
                  <a:extLst>
                    <a:ext uri="{9D8B030D-6E8A-4147-A177-3AD203B41FA5}">
                      <a16:colId xmlns:a16="http://schemas.microsoft.com/office/drawing/2014/main" val="1723901884"/>
                    </a:ext>
                  </a:extLst>
                </a:gridCol>
                <a:gridCol w="950647">
                  <a:extLst>
                    <a:ext uri="{9D8B030D-6E8A-4147-A177-3AD203B41FA5}">
                      <a16:colId xmlns:a16="http://schemas.microsoft.com/office/drawing/2014/main" val="3165926225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1683721782"/>
                    </a:ext>
                  </a:extLst>
                </a:gridCol>
                <a:gridCol w="763399">
                  <a:extLst>
                    <a:ext uri="{9D8B030D-6E8A-4147-A177-3AD203B41FA5}">
                      <a16:colId xmlns:a16="http://schemas.microsoft.com/office/drawing/2014/main" val="1977411188"/>
                    </a:ext>
                  </a:extLst>
                </a:gridCol>
                <a:gridCol w="1483586">
                  <a:extLst>
                    <a:ext uri="{9D8B030D-6E8A-4147-A177-3AD203B41FA5}">
                      <a16:colId xmlns:a16="http://schemas.microsoft.com/office/drawing/2014/main" val="2737523637"/>
                    </a:ext>
                  </a:extLst>
                </a:gridCol>
                <a:gridCol w="1656431">
                  <a:extLst>
                    <a:ext uri="{9D8B030D-6E8A-4147-A177-3AD203B41FA5}">
                      <a16:colId xmlns:a16="http://schemas.microsoft.com/office/drawing/2014/main" val="1513895563"/>
                    </a:ext>
                  </a:extLst>
                </a:gridCol>
                <a:gridCol w="1483586">
                  <a:extLst>
                    <a:ext uri="{9D8B030D-6E8A-4147-A177-3AD203B41FA5}">
                      <a16:colId xmlns:a16="http://schemas.microsoft.com/office/drawing/2014/main" val="3182371844"/>
                    </a:ext>
                  </a:extLst>
                </a:gridCol>
              </a:tblGrid>
              <a:tr h="230557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加油站名称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油品编码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油品名称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需求量下限（升）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最可能需求量（升）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需求量上限（升）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49907793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90001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7731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9378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11026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21249544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90001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10845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473981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9273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9920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10567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26454948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4733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6839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8944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7601424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8486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10563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2712336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7407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9143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10880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3097841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92</a:t>
                      </a:r>
                      <a:r>
                        <a:rPr lang="zh-CN" altLang="en-US" sz="1100" u="none" strike="noStrike" dirty="0">
                          <a:effectLst/>
                        </a:rPr>
                        <a:t>号汽油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6459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8075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9691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8486031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95</a:t>
                      </a:r>
                      <a:r>
                        <a:rPr lang="zh-CN" altLang="en-US" sz="1100" u="none" strike="noStrike" dirty="0">
                          <a:effectLst/>
                        </a:rPr>
                        <a:t>号汽油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8123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10897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3774564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9281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9977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10672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01999839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5362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7965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10568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47293812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7338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9426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11514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2870583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9829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11655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8986260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5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7447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9026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10605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9044992"/>
                  </a:ext>
                </a:extLst>
              </a:tr>
              <a:tr h="23055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90005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60002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95</a:t>
                      </a:r>
                      <a:r>
                        <a:rPr lang="zh-CN" altLang="en-US" sz="1100" u="none" strike="noStrike" dirty="0">
                          <a:effectLst/>
                        </a:rPr>
                        <a:t>号汽油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8790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9643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10496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3381323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AE2CA1E1-CAC0-9A8D-70D3-F47285EA51C2}"/>
              </a:ext>
            </a:extLst>
          </p:cNvPr>
          <p:cNvSpPr txBox="1"/>
          <p:nvPr/>
        </p:nvSpPr>
        <p:spPr>
          <a:xfrm>
            <a:off x="1062324" y="636978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……</a:t>
            </a:r>
            <a:r>
              <a:rPr lang="zh-CN" altLang="en-US" sz="1800" dirty="0"/>
              <a:t>（完整数据见数据文件）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9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12213-D1EB-97C1-34DA-72E2B279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46BAF3-0F22-FF16-4971-777E52A7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82E3C-C453-DE5A-C287-32DE324A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4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油罐车信息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给出所有车辆的车仓容量、车速与单位距离运输成本（单位：元</a:t>
            </a:r>
            <a:r>
              <a:rPr lang="en-US" altLang="zh-CN" sz="1800" dirty="0"/>
              <a:t>/</a:t>
            </a:r>
            <a:r>
              <a:rPr lang="zh-CN" altLang="en-US" sz="1800" dirty="0"/>
              <a:t>千米）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483771-EACF-EBFC-DDF5-255433360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56059"/>
              </p:ext>
            </p:extLst>
          </p:nvPr>
        </p:nvGraphicFramePr>
        <p:xfrm>
          <a:off x="1062324" y="2913415"/>
          <a:ext cx="6750259" cy="29316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5501">
                  <a:extLst>
                    <a:ext uri="{9D8B030D-6E8A-4147-A177-3AD203B41FA5}">
                      <a16:colId xmlns:a16="http://schemas.microsoft.com/office/drawing/2014/main" val="2150525277"/>
                    </a:ext>
                  </a:extLst>
                </a:gridCol>
                <a:gridCol w="740351">
                  <a:extLst>
                    <a:ext uri="{9D8B030D-6E8A-4147-A177-3AD203B41FA5}">
                      <a16:colId xmlns:a16="http://schemas.microsoft.com/office/drawing/2014/main" val="2297750396"/>
                    </a:ext>
                  </a:extLst>
                </a:gridCol>
                <a:gridCol w="919905">
                  <a:extLst>
                    <a:ext uri="{9D8B030D-6E8A-4147-A177-3AD203B41FA5}">
                      <a16:colId xmlns:a16="http://schemas.microsoft.com/office/drawing/2014/main" val="3575758600"/>
                    </a:ext>
                  </a:extLst>
                </a:gridCol>
                <a:gridCol w="865647">
                  <a:extLst>
                    <a:ext uri="{9D8B030D-6E8A-4147-A177-3AD203B41FA5}">
                      <a16:colId xmlns:a16="http://schemas.microsoft.com/office/drawing/2014/main" val="1989118497"/>
                    </a:ext>
                  </a:extLst>
                </a:gridCol>
                <a:gridCol w="1045201">
                  <a:extLst>
                    <a:ext uri="{9D8B030D-6E8A-4147-A177-3AD203B41FA5}">
                      <a16:colId xmlns:a16="http://schemas.microsoft.com/office/drawing/2014/main" val="122469"/>
                    </a:ext>
                  </a:extLst>
                </a:gridCol>
                <a:gridCol w="1248435">
                  <a:extLst>
                    <a:ext uri="{9D8B030D-6E8A-4147-A177-3AD203B41FA5}">
                      <a16:colId xmlns:a16="http://schemas.microsoft.com/office/drawing/2014/main" val="1875390158"/>
                    </a:ext>
                  </a:extLst>
                </a:gridCol>
                <a:gridCol w="1495219">
                  <a:extLst>
                    <a:ext uri="{9D8B030D-6E8A-4147-A177-3AD203B41FA5}">
                      <a16:colId xmlns:a16="http://schemas.microsoft.com/office/drawing/2014/main" val="3635189780"/>
                    </a:ext>
                  </a:extLst>
                </a:gridCol>
              </a:tblGrid>
              <a:tr h="22551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车牌号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车仓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（升）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车仓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（升）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车速（</a:t>
                      </a:r>
                      <a:r>
                        <a:rPr lang="en-US" sz="1100" u="none" strike="noStrike">
                          <a:effectLst/>
                        </a:rPr>
                        <a:t>km/hr）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单位距离运输成本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37704166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油罐车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京</a:t>
                      </a:r>
                      <a:r>
                        <a:rPr lang="en-US" sz="1100" u="none" strike="noStrike">
                          <a:effectLst/>
                        </a:rPr>
                        <a:t>MJJ773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79808029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油罐车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京</a:t>
                      </a:r>
                      <a:r>
                        <a:rPr lang="en-US" sz="1100" u="none" strike="noStrike">
                          <a:effectLst/>
                        </a:rPr>
                        <a:t>MDR497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3053447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……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2975051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MKZ217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4713952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MSO828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84994012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MDF028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20444305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6714951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MWP732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9100281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MRN767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27268397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MTS912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1472839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105093"/>
                  </a:ext>
                </a:extLst>
              </a:tr>
              <a:tr h="22551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油罐车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京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MTX836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6597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337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79DAB-2F71-FADA-8C44-3E6DAEBA3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554F1-91E4-31B6-EAF4-31558D5B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0C4B0-F361-9B9C-C308-3CD9D69C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713"/>
            <a:ext cx="5899879" cy="232665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加油站库存量信息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给出所有加油站在配送开始时的库存量。每个加油站有</a:t>
            </a:r>
            <a:r>
              <a:rPr lang="en-US" altLang="zh-CN" sz="1800" dirty="0"/>
              <a:t>4</a:t>
            </a:r>
            <a:r>
              <a:rPr lang="zh-CN" altLang="en-US" sz="1800" dirty="0"/>
              <a:t>个油罐，分别存储</a:t>
            </a:r>
            <a:r>
              <a:rPr lang="en-US" altLang="zh-CN" sz="1800" dirty="0"/>
              <a:t>3</a:t>
            </a:r>
            <a:r>
              <a:rPr lang="zh-CN" altLang="en-US" sz="1800" dirty="0"/>
              <a:t>种油品，油罐和油品的对应关系已在表中给出。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41A52B5-6B8D-AF94-03C1-FCCB822DE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417217"/>
              </p:ext>
            </p:extLst>
          </p:nvPr>
        </p:nvGraphicFramePr>
        <p:xfrm>
          <a:off x="838200" y="3294090"/>
          <a:ext cx="5806604" cy="3374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0184">
                  <a:extLst>
                    <a:ext uri="{9D8B030D-6E8A-4147-A177-3AD203B41FA5}">
                      <a16:colId xmlns:a16="http://schemas.microsoft.com/office/drawing/2014/main" val="934442983"/>
                    </a:ext>
                  </a:extLst>
                </a:gridCol>
                <a:gridCol w="930184">
                  <a:extLst>
                    <a:ext uri="{9D8B030D-6E8A-4147-A177-3AD203B41FA5}">
                      <a16:colId xmlns:a16="http://schemas.microsoft.com/office/drawing/2014/main" val="1307383849"/>
                    </a:ext>
                  </a:extLst>
                </a:gridCol>
                <a:gridCol w="591936">
                  <a:extLst>
                    <a:ext uri="{9D8B030D-6E8A-4147-A177-3AD203B41FA5}">
                      <a16:colId xmlns:a16="http://schemas.microsoft.com/office/drawing/2014/main" val="3080060497"/>
                    </a:ext>
                  </a:extLst>
                </a:gridCol>
                <a:gridCol w="746966">
                  <a:extLst>
                    <a:ext uri="{9D8B030D-6E8A-4147-A177-3AD203B41FA5}">
                      <a16:colId xmlns:a16="http://schemas.microsoft.com/office/drawing/2014/main" val="284407046"/>
                    </a:ext>
                  </a:extLst>
                </a:gridCol>
                <a:gridCol w="746966">
                  <a:extLst>
                    <a:ext uri="{9D8B030D-6E8A-4147-A177-3AD203B41FA5}">
                      <a16:colId xmlns:a16="http://schemas.microsoft.com/office/drawing/2014/main" val="1015100798"/>
                    </a:ext>
                  </a:extLst>
                </a:gridCol>
                <a:gridCol w="930184">
                  <a:extLst>
                    <a:ext uri="{9D8B030D-6E8A-4147-A177-3AD203B41FA5}">
                      <a16:colId xmlns:a16="http://schemas.microsoft.com/office/drawing/2014/main" val="1895140929"/>
                    </a:ext>
                  </a:extLst>
                </a:gridCol>
                <a:gridCol w="930184">
                  <a:extLst>
                    <a:ext uri="{9D8B030D-6E8A-4147-A177-3AD203B41FA5}">
                      <a16:colId xmlns:a16="http://schemas.microsoft.com/office/drawing/2014/main" val="446016626"/>
                    </a:ext>
                  </a:extLst>
                </a:gridCol>
              </a:tblGrid>
              <a:tr h="24105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油罐号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油品编码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油品名称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罐容（升）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库存（升）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281411240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20072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098741674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20681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056919914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21714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3276314498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22712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3442954017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13414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683074654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30000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13841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748971470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2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8719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4177559487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30000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9232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1673541122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……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222" marR="6222" marT="6222" marB="0" anchor="ctr"/>
                </a:tc>
                <a:extLst>
                  <a:ext uri="{0D108BD9-81ED-4DB2-BD59-A6C34878D82A}">
                    <a16:rowId xmlns:a16="http://schemas.microsoft.com/office/drawing/2014/main" val="2224092599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号汽油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9291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1821026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号汽油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9792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3014376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号柴油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17136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84953338"/>
                  </a:ext>
                </a:extLst>
              </a:tr>
              <a:tr h="2410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号柴油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16588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4197855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CD1122-3033-CBC9-C15C-810619F5C176}"/>
              </a:ext>
            </a:extLst>
          </p:cNvPr>
          <p:cNvSpPr txBox="1">
            <a:spLocks/>
          </p:cNvSpPr>
          <p:nvPr/>
        </p:nvSpPr>
        <p:spPr>
          <a:xfrm>
            <a:off x="7104088" y="1690688"/>
            <a:ext cx="4708161" cy="147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油库库存量信息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/>
              <a:t>    给出油库在配送开始时的库存量。油库对每种油品的库存量是有限的。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E1497E8-E969-51AC-E104-E4A23CD1A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220249"/>
              </p:ext>
            </p:extLst>
          </p:nvPr>
        </p:nvGraphicFramePr>
        <p:xfrm>
          <a:off x="7104088" y="3294090"/>
          <a:ext cx="4371089" cy="15220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3337">
                  <a:extLst>
                    <a:ext uri="{9D8B030D-6E8A-4147-A177-3AD203B41FA5}">
                      <a16:colId xmlns:a16="http://schemas.microsoft.com/office/drawing/2014/main" val="2481191444"/>
                    </a:ext>
                  </a:extLst>
                </a:gridCol>
                <a:gridCol w="833337">
                  <a:extLst>
                    <a:ext uri="{9D8B030D-6E8A-4147-A177-3AD203B41FA5}">
                      <a16:colId xmlns:a16="http://schemas.microsoft.com/office/drawing/2014/main" val="1314123229"/>
                    </a:ext>
                  </a:extLst>
                </a:gridCol>
                <a:gridCol w="833337">
                  <a:extLst>
                    <a:ext uri="{9D8B030D-6E8A-4147-A177-3AD203B41FA5}">
                      <a16:colId xmlns:a16="http://schemas.microsoft.com/office/drawing/2014/main" val="3311331375"/>
                    </a:ext>
                  </a:extLst>
                </a:gridCol>
                <a:gridCol w="833337">
                  <a:extLst>
                    <a:ext uri="{9D8B030D-6E8A-4147-A177-3AD203B41FA5}">
                      <a16:colId xmlns:a16="http://schemas.microsoft.com/office/drawing/2014/main" val="2409988050"/>
                    </a:ext>
                  </a:extLst>
                </a:gridCol>
                <a:gridCol w="1037741">
                  <a:extLst>
                    <a:ext uri="{9D8B030D-6E8A-4147-A177-3AD203B41FA5}">
                      <a16:colId xmlns:a16="http://schemas.microsoft.com/office/drawing/2014/main" val="388189048"/>
                    </a:ext>
                  </a:extLst>
                </a:gridCol>
              </a:tblGrid>
              <a:tr h="21744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油库编码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油库名称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油品编码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油品名称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库存（升）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8539219"/>
                  </a:ext>
                </a:extLst>
              </a:tr>
              <a:tr h="2174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60001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180000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318541"/>
                  </a:ext>
                </a:extLst>
              </a:tr>
              <a:tr h="2174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5613819"/>
                  </a:ext>
                </a:extLst>
              </a:tr>
              <a:tr h="2174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油库</a:t>
                      </a:r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200000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51547207"/>
                  </a:ext>
                </a:extLst>
              </a:tr>
              <a:tr h="2174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92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135000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80128763"/>
                  </a:ext>
                </a:extLst>
              </a:tr>
              <a:tr h="2174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130000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78043201"/>
                  </a:ext>
                </a:extLst>
              </a:tr>
              <a:tr h="21744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r>
                        <a:rPr lang="zh-CN" altLang="en-US" sz="1100" u="none" strike="noStrike">
                          <a:effectLst/>
                        </a:rPr>
                        <a:t>号柴油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120000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951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60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0132-7B97-5F87-B6E2-FD2207C2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5B3BA-4BC2-DF43-BE5A-920592721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AA744-D793-6FCB-B01F-3912589DD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14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库站运距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给出油库到所有加油站的运距。单位为千米。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4FC59BF-19C9-03E2-7B1A-3BA0B4B70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64183"/>
              </p:ext>
            </p:extLst>
          </p:nvPr>
        </p:nvGraphicFramePr>
        <p:xfrm>
          <a:off x="838200" y="3147931"/>
          <a:ext cx="5106650" cy="3185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3570">
                  <a:extLst>
                    <a:ext uri="{9D8B030D-6E8A-4147-A177-3AD203B41FA5}">
                      <a16:colId xmlns:a16="http://schemas.microsoft.com/office/drawing/2014/main" val="2743061256"/>
                    </a:ext>
                  </a:extLst>
                </a:gridCol>
                <a:gridCol w="973570">
                  <a:extLst>
                    <a:ext uri="{9D8B030D-6E8A-4147-A177-3AD203B41FA5}">
                      <a16:colId xmlns:a16="http://schemas.microsoft.com/office/drawing/2014/main" val="1905383557"/>
                    </a:ext>
                  </a:extLst>
                </a:gridCol>
                <a:gridCol w="1212370">
                  <a:extLst>
                    <a:ext uri="{9D8B030D-6E8A-4147-A177-3AD203B41FA5}">
                      <a16:colId xmlns:a16="http://schemas.microsoft.com/office/drawing/2014/main" val="3222812499"/>
                    </a:ext>
                  </a:extLst>
                </a:gridCol>
                <a:gridCol w="1212370">
                  <a:extLst>
                    <a:ext uri="{9D8B030D-6E8A-4147-A177-3AD203B41FA5}">
                      <a16:colId xmlns:a16="http://schemas.microsoft.com/office/drawing/2014/main" val="2847174284"/>
                    </a:ext>
                  </a:extLst>
                </a:gridCol>
                <a:gridCol w="734770">
                  <a:extLst>
                    <a:ext uri="{9D8B030D-6E8A-4147-A177-3AD203B41FA5}">
                      <a16:colId xmlns:a16="http://schemas.microsoft.com/office/drawing/2014/main" val="2142941106"/>
                    </a:ext>
                  </a:extLst>
                </a:gridCol>
              </a:tblGrid>
              <a:tr h="22752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油库编码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油库名称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加油站编码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运距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29074915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油库</a:t>
                      </a:r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51.478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1924905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8001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56.604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8083925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油库</a:t>
                      </a:r>
                      <a:r>
                        <a:rPr lang="en-US" sz="1100" u="none" strike="noStrike" dirty="0">
                          <a:effectLst/>
                        </a:rPr>
                        <a:t>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3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25.495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49375654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34.205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85797786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19.698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7549764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US" altLang="zh-CN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61836937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49.031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95255328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35.468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88871104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43.267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11229708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25.962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9916171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27.166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8493776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1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CN" altLang="en-US" sz="11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6897761"/>
                  </a:ext>
                </a:extLst>
              </a:tr>
              <a:tr h="22752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8002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油库</a:t>
                      </a:r>
                      <a:r>
                        <a:rPr 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05292180"/>
                  </a:ext>
                </a:extLst>
              </a:tr>
            </a:tbl>
          </a:graphicData>
        </a:graphic>
      </p:graphicFrame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2144B5-116E-1558-89CD-FF9037737BFB}"/>
              </a:ext>
            </a:extLst>
          </p:cNvPr>
          <p:cNvSpPr txBox="1">
            <a:spLocks/>
          </p:cNvSpPr>
          <p:nvPr/>
        </p:nvSpPr>
        <p:spPr>
          <a:xfrm>
            <a:off x="6514475" y="1825624"/>
            <a:ext cx="5147873" cy="147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站站运距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/>
              <a:t>    给出加油站之间的运距。单位为千米。若两个加油站之间未给出运距，则认为不可通行。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5D727C9-8013-CCDF-D347-5E94BE6E0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44708"/>
              </p:ext>
            </p:extLst>
          </p:nvPr>
        </p:nvGraphicFramePr>
        <p:xfrm>
          <a:off x="6514475" y="3147931"/>
          <a:ext cx="5466416" cy="31254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3073">
                  <a:extLst>
                    <a:ext uri="{9D8B030D-6E8A-4147-A177-3AD203B41FA5}">
                      <a16:colId xmlns:a16="http://schemas.microsoft.com/office/drawing/2014/main" val="2435489308"/>
                    </a:ext>
                  </a:extLst>
                </a:gridCol>
                <a:gridCol w="1251678">
                  <a:extLst>
                    <a:ext uri="{9D8B030D-6E8A-4147-A177-3AD203B41FA5}">
                      <a16:colId xmlns:a16="http://schemas.microsoft.com/office/drawing/2014/main" val="3574764117"/>
                    </a:ext>
                  </a:extLst>
                </a:gridCol>
                <a:gridCol w="1221699">
                  <a:extLst>
                    <a:ext uri="{9D8B030D-6E8A-4147-A177-3AD203B41FA5}">
                      <a16:colId xmlns:a16="http://schemas.microsoft.com/office/drawing/2014/main" val="180052819"/>
                    </a:ext>
                  </a:extLst>
                </a:gridCol>
                <a:gridCol w="1367630">
                  <a:extLst>
                    <a:ext uri="{9D8B030D-6E8A-4147-A177-3AD203B41FA5}">
                      <a16:colId xmlns:a16="http://schemas.microsoft.com/office/drawing/2014/main" val="3300979979"/>
                    </a:ext>
                  </a:extLst>
                </a:gridCol>
                <a:gridCol w="592336">
                  <a:extLst>
                    <a:ext uri="{9D8B030D-6E8A-4147-A177-3AD203B41FA5}">
                      <a16:colId xmlns:a16="http://schemas.microsoft.com/office/drawing/2014/main" val="4151357578"/>
                    </a:ext>
                  </a:extLst>
                </a:gridCol>
              </a:tblGrid>
              <a:tr h="240419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运距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82894449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9.055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93629751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1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90023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23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9.22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77096424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90014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9937430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8646484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74175752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9.055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76786605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3372963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75477713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90018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8.485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8293792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90015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81488656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zh-CN" altLang="en-US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90016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加油站</a:t>
                      </a:r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zh-CN" altLang="en-US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站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1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8.062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74793503"/>
                  </a:ext>
                </a:extLst>
              </a:tr>
              <a:tr h="240419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……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19524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2BCB-923A-F857-ED58-9DB6F48FA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AAEE8-DD56-9362-4ACB-3C7C07AF6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E5C807-5D4A-A316-3785-C051CF1A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15262" cy="14722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油库信息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/>
              <a:t>    所有油库的编码与名称。油库</a:t>
            </a:r>
            <a:r>
              <a:rPr lang="en-US" altLang="zh-CN" sz="1800" dirty="0"/>
              <a:t>A</a:t>
            </a:r>
            <a:r>
              <a:rPr lang="zh-CN" altLang="en-US" sz="1800" dirty="0"/>
              <a:t>拥有</a:t>
            </a:r>
            <a:r>
              <a:rPr lang="en-US" altLang="zh-CN" sz="1800" dirty="0"/>
              <a:t>80</a:t>
            </a:r>
            <a:r>
              <a:rPr lang="zh-CN" altLang="en-US" sz="1800" dirty="0"/>
              <a:t>辆油罐车，其余油库未配备车辆。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9AB8AC1-57D4-D95E-4CCA-2A3CC0B610E1}"/>
              </a:ext>
            </a:extLst>
          </p:cNvPr>
          <p:cNvSpPr txBox="1">
            <a:spLocks/>
          </p:cNvSpPr>
          <p:nvPr/>
        </p:nvSpPr>
        <p:spPr>
          <a:xfrm>
            <a:off x="6701853" y="1956788"/>
            <a:ext cx="3224134" cy="147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/>
              <a:t>加油站信息</a:t>
            </a:r>
            <a:endParaRPr lang="en-US" altLang="zh-CN" sz="180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/>
              <a:t>    所有加油站的编码与名称，以及卸油时间（单位：小时）</a:t>
            </a:r>
            <a:endParaRPr lang="zh-CN" altLang="en-US" sz="18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DC7F8E0-A4D3-BF63-9DEC-3F058F754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418758"/>
              </p:ext>
            </p:extLst>
          </p:nvPr>
        </p:nvGraphicFramePr>
        <p:xfrm>
          <a:off x="6790544" y="3279095"/>
          <a:ext cx="2408420" cy="23822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368">
                  <a:extLst>
                    <a:ext uri="{9D8B030D-6E8A-4147-A177-3AD203B41FA5}">
                      <a16:colId xmlns:a16="http://schemas.microsoft.com/office/drawing/2014/main" val="1569038793"/>
                    </a:ext>
                  </a:extLst>
                </a:gridCol>
                <a:gridCol w="1032180">
                  <a:extLst>
                    <a:ext uri="{9D8B030D-6E8A-4147-A177-3AD203B41FA5}">
                      <a16:colId xmlns:a16="http://schemas.microsoft.com/office/drawing/2014/main" val="917553250"/>
                    </a:ext>
                  </a:extLst>
                </a:gridCol>
                <a:gridCol w="828872">
                  <a:extLst>
                    <a:ext uri="{9D8B030D-6E8A-4147-A177-3AD203B41FA5}">
                      <a16:colId xmlns:a16="http://schemas.microsoft.com/office/drawing/2014/main" val="3815873994"/>
                    </a:ext>
                  </a:extLst>
                </a:gridCol>
              </a:tblGrid>
              <a:tr h="198524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加油站名称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卸油时间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3657324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1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8122376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2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51035813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3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5413126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90004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4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21419939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5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92565446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90006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6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88860050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7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06510415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90008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8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26691721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90009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加油站</a:t>
                      </a:r>
                      <a:r>
                        <a:rPr lang="en-US" altLang="zh-CN" sz="1100" u="none" strike="noStrike">
                          <a:effectLst/>
                        </a:rPr>
                        <a:t>9</a:t>
                      </a:r>
                      <a:r>
                        <a:rPr lang="zh-CN" altLang="en-US" sz="1100" u="none" strike="noStrike">
                          <a:effectLst/>
                        </a:rPr>
                        <a:t>站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0.5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411127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……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08289131"/>
                  </a:ext>
                </a:extLst>
              </a:tr>
              <a:tr h="19852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90025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加油站</a:t>
                      </a:r>
                      <a:r>
                        <a:rPr lang="en-US" altLang="zh-CN" sz="1100" u="none" strike="noStrike" dirty="0">
                          <a:effectLst/>
                        </a:rPr>
                        <a:t>25</a:t>
                      </a:r>
                      <a:r>
                        <a:rPr lang="zh-CN" altLang="en-US" sz="1100" u="none" strike="noStrike" dirty="0">
                          <a:effectLst/>
                        </a:rPr>
                        <a:t>站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0.5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4726147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E1420375-64BE-2FC0-97EF-164193E1F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60347"/>
              </p:ext>
            </p:extLst>
          </p:nvPr>
        </p:nvGraphicFramePr>
        <p:xfrm>
          <a:off x="1136755" y="3112810"/>
          <a:ext cx="2264766" cy="56671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4922">
                  <a:extLst>
                    <a:ext uri="{9D8B030D-6E8A-4147-A177-3AD203B41FA5}">
                      <a16:colId xmlns:a16="http://schemas.microsoft.com/office/drawing/2014/main" val="1800706617"/>
                    </a:ext>
                  </a:extLst>
                </a:gridCol>
                <a:gridCol w="754922">
                  <a:extLst>
                    <a:ext uri="{9D8B030D-6E8A-4147-A177-3AD203B41FA5}">
                      <a16:colId xmlns:a16="http://schemas.microsoft.com/office/drawing/2014/main" val="1433179646"/>
                    </a:ext>
                  </a:extLst>
                </a:gridCol>
                <a:gridCol w="754922">
                  <a:extLst>
                    <a:ext uri="{9D8B030D-6E8A-4147-A177-3AD203B41FA5}">
                      <a16:colId xmlns:a16="http://schemas.microsoft.com/office/drawing/2014/main" val="2089841949"/>
                    </a:ext>
                  </a:extLst>
                </a:gridCol>
              </a:tblGrid>
              <a:tr h="179886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 dirty="0">
                          <a:effectLst/>
                        </a:rPr>
                        <a:t>油库名称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油罐车数量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16638704"/>
                  </a:ext>
                </a:extLst>
              </a:tr>
              <a:tr h="1934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>
                          <a:effectLst/>
                        </a:rPr>
                        <a:t>油库</a:t>
                      </a:r>
                      <a:r>
                        <a:rPr lang="en-US" sz="1100" u="none" strike="noStrike">
                          <a:effectLst/>
                        </a:rPr>
                        <a:t>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2894273"/>
                  </a:ext>
                </a:extLst>
              </a:tr>
              <a:tr h="193414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8002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100" u="none" strike="noStrike" dirty="0">
                          <a:effectLst/>
                        </a:rPr>
                        <a:t>油库</a:t>
                      </a:r>
                      <a:r>
                        <a:rPr lang="en-US" sz="1100" u="none" strike="noStrike" dirty="0">
                          <a:effectLst/>
                        </a:rPr>
                        <a:t>B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52736023"/>
                  </a:ext>
                </a:extLst>
              </a:tr>
            </a:tbl>
          </a:graphicData>
        </a:graphic>
      </p:graphicFrame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3F6C934E-874D-1823-8B01-0D799E87FADD}"/>
              </a:ext>
            </a:extLst>
          </p:cNvPr>
          <p:cNvSpPr txBox="1">
            <a:spLocks/>
          </p:cNvSpPr>
          <p:nvPr/>
        </p:nvSpPr>
        <p:spPr>
          <a:xfrm>
            <a:off x="838200" y="4034720"/>
            <a:ext cx="4925518" cy="1472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1800" dirty="0"/>
              <a:t>油品信息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1800" dirty="0"/>
              <a:t>    所有油品的的编码与名称。</a:t>
            </a: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CBCC7824-EA0B-A5D8-0326-DA5E1968B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35717"/>
              </p:ext>
            </p:extLst>
          </p:nvPr>
        </p:nvGraphicFramePr>
        <p:xfrm>
          <a:off x="1136755" y="4981612"/>
          <a:ext cx="1628930" cy="8135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465">
                  <a:extLst>
                    <a:ext uri="{9D8B030D-6E8A-4147-A177-3AD203B41FA5}">
                      <a16:colId xmlns:a16="http://schemas.microsoft.com/office/drawing/2014/main" val="456197786"/>
                    </a:ext>
                  </a:extLst>
                </a:gridCol>
                <a:gridCol w="814465">
                  <a:extLst>
                    <a:ext uri="{9D8B030D-6E8A-4147-A177-3AD203B41FA5}">
                      <a16:colId xmlns:a16="http://schemas.microsoft.com/office/drawing/2014/main" val="735590844"/>
                    </a:ext>
                  </a:extLst>
                </a:gridCol>
              </a:tblGrid>
              <a:tr h="20339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编码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100" u="none" strike="noStrike">
                          <a:effectLst/>
                        </a:rPr>
                        <a:t>油品名称</a:t>
                      </a:r>
                      <a:endParaRPr lang="zh-CN" altLang="en-US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98478965"/>
                  </a:ext>
                </a:extLst>
              </a:tr>
              <a:tr h="2033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92</a:t>
                      </a:r>
                      <a:r>
                        <a:rPr lang="zh-CN" altLang="en-US" sz="1100" u="none" strike="noStrike" dirty="0">
                          <a:effectLst/>
                        </a:rPr>
                        <a:t>号汽油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20897100"/>
                  </a:ext>
                </a:extLst>
              </a:tr>
              <a:tr h="2033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60002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95</a:t>
                      </a:r>
                      <a:r>
                        <a:rPr lang="zh-CN" altLang="en-US" sz="1100" u="none" strike="noStrike">
                          <a:effectLst/>
                        </a:rPr>
                        <a:t>号汽油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46084659"/>
                  </a:ext>
                </a:extLst>
              </a:tr>
              <a:tr h="20339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>
                          <a:effectLst/>
                        </a:rPr>
                        <a:t>60003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100" u="none" strike="noStrike" dirty="0">
                          <a:effectLst/>
                        </a:rPr>
                        <a:t>0</a:t>
                      </a:r>
                      <a:r>
                        <a:rPr lang="zh-CN" altLang="en-US" sz="1100" u="none" strike="noStrike" dirty="0">
                          <a:effectLst/>
                        </a:rPr>
                        <a:t>号柴油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92951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93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DC67A-FC29-3175-D9E7-DC0EEEDE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4F1188-E890-3440-B032-10154EBA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42095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请提交问题分析</a:t>
            </a:r>
            <a:r>
              <a:rPr lang="zh-CN" altLang="en-US" dirty="0"/>
              <a:t>、问题优化建模、算法</a:t>
            </a:r>
            <a:r>
              <a:rPr lang="en-US" altLang="zh-CN" dirty="0" err="1"/>
              <a:t>设计</a:t>
            </a:r>
            <a:r>
              <a:rPr lang="zh-CN" altLang="en-US" dirty="0"/>
              <a:t>、实现和实验结果文档。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请提交实验代码。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9425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1468</Words>
  <Application>Microsoft Office PowerPoint</Application>
  <PresentationFormat>宽屏</PresentationFormat>
  <Paragraphs>523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宋体</vt:lpstr>
      <vt:lpstr>Arial</vt:lpstr>
      <vt:lpstr>Office 主题​​</vt:lpstr>
      <vt:lpstr>成品油配送问题</vt:lpstr>
      <vt:lpstr>成品油配送问题</vt:lpstr>
      <vt:lpstr>成品油配送问题</vt:lpstr>
      <vt:lpstr>数据说明</vt:lpstr>
      <vt:lpstr>数据说明</vt:lpstr>
      <vt:lpstr>数据说明</vt:lpstr>
      <vt:lpstr>数据说明</vt:lpstr>
      <vt:lpstr>数据说明</vt:lpstr>
      <vt:lpstr>要求</vt:lpstr>
      <vt:lpstr>谢谢！ ycw@ruc.edu.cn 18910215881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曦辉 王</dc:creator>
  <cp:lastModifiedBy>万里 易</cp:lastModifiedBy>
  <cp:revision>20</cp:revision>
  <dcterms:created xsi:type="dcterms:W3CDTF">2025-05-10T12:00:20Z</dcterms:created>
  <dcterms:modified xsi:type="dcterms:W3CDTF">2025-05-12T13:51:54Z</dcterms:modified>
</cp:coreProperties>
</file>