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9" r:id="rId4"/>
    <p:sldId id="311" r:id="rId5"/>
    <p:sldId id="312" r:id="rId6"/>
    <p:sldId id="290" r:id="rId7"/>
    <p:sldId id="258" r:id="rId8"/>
    <p:sldId id="306" r:id="rId9"/>
    <p:sldId id="313" r:id="rId10"/>
    <p:sldId id="314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C400"/>
    <a:srgbClr val="B4C2DD"/>
    <a:srgbClr val="5475B2"/>
    <a:srgbClr val="96AACF"/>
    <a:srgbClr val="85CA3A"/>
    <a:srgbClr val="A52626"/>
    <a:srgbClr val="4B96B9"/>
    <a:srgbClr val="01B1F1"/>
    <a:srgbClr val="CE6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24" autoAdjust="0"/>
  </p:normalViewPr>
  <p:slideViewPr>
    <p:cSldViewPr snapToGrid="0">
      <p:cViewPr>
        <p:scale>
          <a:sx n="100" d="100"/>
          <a:sy n="100" d="100"/>
        </p:scale>
        <p:origin x="-948" y="-264"/>
      </p:cViewPr>
      <p:guideLst>
        <p:guide orient="horz" pos="20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2CDA-D42D-4AE2-BA2B-6FD505FA3DC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47B5-4412-430D-98FD-99D4ADD9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41CB-2405-4570-99DA-5F170549261E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181F-DFFC-4982-BFBB-4C3267591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2256" y="2603838"/>
            <a:ext cx="501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年招商证券实习总结汇报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5023" y="4097305"/>
            <a:ext cx="4483801" cy="2130407"/>
            <a:chOff x="1741739" y="3815365"/>
            <a:chExt cx="3868042" cy="2130407"/>
          </a:xfrm>
        </p:grpSpPr>
        <p:sp>
          <p:nvSpPr>
            <p:cNvPr id="7" name="文本框 6"/>
            <p:cNvSpPr txBox="1"/>
            <p:nvPr/>
          </p:nvSpPr>
          <p:spPr>
            <a:xfrm>
              <a:off x="3189348" y="3815365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01192" y="381536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41739" y="4378532"/>
              <a:ext cx="386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</a:t>
              </a:r>
              <a:r>
                <a:rPr lang="zh-CN" altLang="en-US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刘炎文</a:t>
              </a:r>
              <a:r>
                <a:rPr lang="zh-CN" altLang="en-US" sz="20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刘华松、邓玉芹</a:t>
              </a:r>
              <a:endPara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7627" y="437853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25051" y="437853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2703" y="5399418"/>
              <a:ext cx="17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</a:t>
              </a:r>
              <a:r>
                <a:rPr lang="zh-CN" altLang="en-US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r>
                <a:rPr lang="en-US" altLang="zh-CN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王文浩</a:t>
              </a:r>
              <a:endPara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80171" y="495384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68380" y="4907364"/>
              <a:ext cx="2525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  </a:t>
              </a:r>
              <a:r>
                <a:rPr lang="zh-CN" altLang="en-US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间：</a:t>
              </a:r>
              <a:r>
                <a:rPr lang="en-US" altLang="zh-CN" sz="2000" b="1" dirty="0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2017.05.25</a:t>
              </a:r>
              <a:endPara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80175" y="554566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76350" y="309563"/>
            <a:ext cx="1791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5475" y="1514475"/>
            <a:ext cx="569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尽力完成实习任务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查询</a:t>
            </a:r>
            <a:r>
              <a:rPr lang="zh-CN" altLang="en-US" dirty="0" smtClean="0"/>
              <a:t>效率</a:t>
            </a:r>
            <a:r>
              <a:rPr lang="zh-CN" altLang="en-US" dirty="0"/>
              <a:t>比较</a:t>
            </a:r>
            <a:r>
              <a:rPr lang="zh-CN" altLang="en-US" dirty="0" smtClean="0"/>
              <a:t>低下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有待改进和完善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体会和感受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9972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423904" y="3588024"/>
            <a:ext cx="2881344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502739" y="4241374"/>
            <a:ext cx="213677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19400" y="1935681"/>
            <a:ext cx="6553199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rgbClr val="FFFFFF"/>
                </a:solidFill>
                <a:latin typeface="Britannic Bold" panose="020B0903060703020204" pitchFamily="34" charset="0"/>
              </a:rPr>
              <a:t>THANK YOU</a:t>
            </a:r>
            <a:r>
              <a:rPr lang="zh-CN" altLang="en-US" sz="6000" dirty="0">
                <a:solidFill>
                  <a:srgbClr val="FFFFFF"/>
                </a:solidFill>
                <a:latin typeface="Britannic Bold" panose="020B0903060703020204" pitchFamily="34" charset="0"/>
              </a:rPr>
              <a:t>！</a:t>
            </a:r>
          </a:p>
        </p:txBody>
      </p:sp>
      <p:sp>
        <p:nvSpPr>
          <p:cNvPr id="52" name="KSO_Shape"/>
          <p:cNvSpPr/>
          <p:nvPr/>
        </p:nvSpPr>
        <p:spPr bwMode="auto">
          <a:xfrm>
            <a:off x="5014459" y="3603263"/>
            <a:ext cx="1800225" cy="1724025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3004458" cy="6858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627" y="2403028"/>
            <a:ext cx="198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358" y="3316031"/>
            <a:ext cx="162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24674" y="1469648"/>
            <a:ext cx="5055926" cy="523220"/>
            <a:chOff x="4824674" y="1351538"/>
            <a:chExt cx="5055926" cy="523220"/>
          </a:xfrm>
        </p:grpSpPr>
        <p:sp>
          <p:nvSpPr>
            <p:cNvPr id="6" name="圆角矩形 5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824674" y="1351538"/>
              <a:ext cx="726638" cy="523220"/>
              <a:chOff x="4745154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824674" y="2853808"/>
            <a:ext cx="5055926" cy="548640"/>
            <a:chOff x="4824674" y="1351538"/>
            <a:chExt cx="5055926" cy="548640"/>
          </a:xfrm>
        </p:grpSpPr>
        <p:sp>
          <p:nvSpPr>
            <p:cNvPr id="25" name="圆角矩形 24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运行效果及分析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824674" y="1351538"/>
              <a:ext cx="726638" cy="548640"/>
              <a:chOff x="4745154" y="1391697"/>
              <a:chExt cx="704393" cy="53184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30268" y="1391697"/>
                <a:ext cx="389650" cy="531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824674" y="3527687"/>
            <a:ext cx="5055926" cy="548640"/>
            <a:chOff x="4824674" y="1351538"/>
            <a:chExt cx="5055926" cy="548640"/>
          </a:xfrm>
        </p:grpSpPr>
        <p:sp>
          <p:nvSpPr>
            <p:cNvPr id="30" name="圆角矩形 29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24674" y="1351538"/>
              <a:ext cx="726638" cy="548640"/>
              <a:chOff x="4745154" y="1391697"/>
              <a:chExt cx="704393" cy="53184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30268" y="1391697"/>
                <a:ext cx="389650" cy="531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710384" y="1554417"/>
            <a:ext cx="2236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实习任务以及成果</a:t>
            </a:r>
            <a:endParaRPr lang="zh-CN" altLang="en-US" sz="2000" b="1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24674" y="2179267"/>
            <a:ext cx="5055926" cy="548640"/>
            <a:chOff x="4824674" y="1351538"/>
            <a:chExt cx="5055926" cy="548640"/>
          </a:xfrm>
        </p:grpSpPr>
        <p:sp>
          <p:nvSpPr>
            <p:cNvPr id="17" name="圆角矩形 16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实现过程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824674" y="1351538"/>
              <a:ext cx="726638" cy="548640"/>
              <a:chOff x="4745154" y="1391697"/>
              <a:chExt cx="704393" cy="53184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30268" y="1391697"/>
                <a:ext cx="389650" cy="531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4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57510" y="281443"/>
            <a:ext cx="3493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实习任务以及成果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4618355"/>
            <a:ext cx="9840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完成实习任务的基本要求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练习算法编程题</a:t>
            </a:r>
            <a:r>
              <a:rPr lang="en-US" altLang="zh-CN" dirty="0" smtClean="0"/>
              <a:t>(OJ)20</a:t>
            </a:r>
            <a:r>
              <a:rPr lang="zh-CN" altLang="en-US" dirty="0" smtClean="0"/>
              <a:t>道左右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阅读完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并发编程书籍和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源码分析与实践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爆炸形 1 6"/>
          <p:cNvSpPr/>
          <p:nvPr/>
        </p:nvSpPr>
        <p:spPr>
          <a:xfrm>
            <a:off x="605432" y="1388745"/>
            <a:ext cx="1203960" cy="650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9" name="爆炸形 1 8"/>
          <p:cNvSpPr/>
          <p:nvPr/>
        </p:nvSpPr>
        <p:spPr>
          <a:xfrm>
            <a:off x="585789" y="3504565"/>
            <a:ext cx="1203960" cy="650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600" y="2124075"/>
            <a:ext cx="860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操作系统下，</a:t>
            </a:r>
            <a:r>
              <a:rPr lang="zh-CN" altLang="en-US" dirty="0" smtClean="0"/>
              <a:t>根据给定的</a:t>
            </a:r>
            <a:r>
              <a:rPr lang="en-US" altLang="zh-CN" dirty="0" smtClean="0"/>
              <a:t>3462</a:t>
            </a:r>
            <a:r>
              <a:rPr lang="zh-CN" altLang="en-US" dirty="0" smtClean="0"/>
              <a:t>只全</a:t>
            </a:r>
            <a:r>
              <a:rPr lang="en-US" altLang="zh-CN" dirty="0" smtClean="0"/>
              <a:t>A</a:t>
            </a:r>
            <a:r>
              <a:rPr lang="zh-CN" altLang="en-US" dirty="0" smtClean="0"/>
              <a:t>股票，模拟产生指定格式大小的历史数据，针对海量历史股票数据，实现按照日期和股票代码的多条件查询，以及实现增量数据的更新。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9256" y="280989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实现过程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8350" y="1043940"/>
            <a:ext cx="5969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/>
              <a:t> </a:t>
            </a:r>
            <a:r>
              <a:rPr lang="zh-CN" altLang="en-US" dirty="0"/>
              <a:t>开发环境</a:t>
            </a:r>
            <a:r>
              <a:rPr lang="en-US" altLang="zh-CN" dirty="0"/>
              <a:t>:Windows 10+8G</a:t>
            </a:r>
            <a:r>
              <a:rPr lang="zh-CN" altLang="en-US" dirty="0"/>
              <a:t>内存</a:t>
            </a:r>
            <a:r>
              <a:rPr lang="en-US" altLang="zh-CN" dirty="0"/>
              <a:t>+i7</a:t>
            </a:r>
            <a:r>
              <a:rPr lang="zh-CN" altLang="en-US" dirty="0" smtClean="0"/>
              <a:t>处理器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350" y="1485900"/>
            <a:ext cx="428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开发工具</a:t>
            </a:r>
            <a:r>
              <a:rPr lang="en-US" altLang="zh-CN" dirty="0" smtClean="0"/>
              <a:t>:Eclipse </a:t>
            </a:r>
            <a:r>
              <a:rPr lang="en-US" altLang="zh-CN" dirty="0" err="1" smtClean="0"/>
              <a:t>neon+Maven+Git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8350" y="1921874"/>
            <a:ext cx="1050925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程序说明：</a:t>
            </a:r>
            <a:endParaRPr lang="en-US" altLang="zh-CN" dirty="0" smtClean="0"/>
          </a:p>
          <a:p>
            <a:r>
              <a:rPr lang="zh-CN" altLang="en-US" sz="1400" dirty="0" smtClean="0"/>
              <a:t>  项目的目录结构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1400" dirty="0" smtClean="0"/>
              <a:t>1.com.cms.bean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Context.java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 用来存放程序运行所需要的文件路径以及相关的一些常量的</a:t>
            </a:r>
            <a:r>
              <a:rPr lang="zh-CN" altLang="en-US" sz="1400" dirty="0" smtClean="0"/>
              <a:t>信息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2.com.cms.service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mockData.java:</a:t>
            </a:r>
            <a:r>
              <a:rPr lang="zh-CN" altLang="en-US" sz="1400" dirty="0" smtClean="0"/>
              <a:t>模拟产生历史数据文件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     queryData.java:</a:t>
            </a:r>
            <a:r>
              <a:rPr lang="zh-CN" altLang="en-US" sz="1400" dirty="0" smtClean="0"/>
              <a:t>实现用户的查询操作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     updateData.java:</a:t>
            </a:r>
            <a:r>
              <a:rPr lang="zh-CN" altLang="en-US" sz="1400" dirty="0" smtClean="0"/>
              <a:t>实现股票数据的增量更新</a:t>
            </a:r>
            <a:r>
              <a:rPr lang="en-US" altLang="zh-CN" sz="1400" dirty="0" smtClean="0"/>
              <a:t>.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3.com.cms.writer </a:t>
            </a:r>
          </a:p>
          <a:p>
            <a:r>
              <a:rPr lang="zh-CN" altLang="en-US" sz="1400" dirty="0" smtClean="0"/>
              <a:t>        实现按照指定格式产生</a:t>
            </a:r>
            <a:r>
              <a:rPr lang="en-US" altLang="zh-CN" sz="1400" dirty="0" err="1" smtClean="0"/>
              <a:t>csv</a:t>
            </a:r>
            <a:r>
              <a:rPr lang="zh-CN" altLang="en-US" sz="1400" dirty="0" smtClean="0"/>
              <a:t>文件</a:t>
            </a:r>
            <a:r>
              <a:rPr lang="en-US" altLang="zh-CN" sz="1400" dirty="0" smtClean="0"/>
              <a:t>.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4.com.cms.start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App.java:</a:t>
            </a:r>
            <a:r>
              <a:rPr lang="zh-CN" altLang="en-US" sz="1400" dirty="0" smtClean="0"/>
              <a:t>程序的入口</a:t>
            </a:r>
            <a:r>
              <a:rPr lang="en-US" altLang="zh-CN" sz="1400" dirty="0" smtClean="0"/>
              <a:t>.</a:t>
            </a:r>
            <a:endParaRPr lang="en-US" altLang="zh-CN" sz="1400" dirty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1400" dirty="0"/>
              <a:t>5.</a:t>
            </a:r>
            <a:r>
              <a:rPr lang="zh-CN" altLang="en-US" sz="1400" dirty="0" smtClean="0"/>
              <a:t>其他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/test/java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Junit4</a:t>
            </a:r>
            <a:r>
              <a:rPr lang="zh-CN" altLang="en-US" sz="1400" dirty="0" smtClean="0"/>
              <a:t>单元测试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测试方法的准确性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904875"/>
            <a:ext cx="347662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07412" y="281443"/>
            <a:ext cx="2882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实现过程</a:t>
            </a:r>
            <a:endParaRPr lang="zh-CN" altLang="en-US" sz="2800" b="1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5789" y="1034415"/>
            <a:ext cx="9940290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/>
              <a:t>   (1)mockData.java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58" y="2108831"/>
            <a:ext cx="4000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9" y="1506854"/>
            <a:ext cx="50768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6" y="3802379"/>
            <a:ext cx="6305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12" y="4145279"/>
            <a:ext cx="11485563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32380" y="335418"/>
            <a:ext cx="1949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9" y="1143000"/>
            <a:ext cx="33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(2)queryData.java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466165"/>
            <a:ext cx="831373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1789331"/>
            <a:ext cx="7132637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542615"/>
            <a:ext cx="8828087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26279" y="317034"/>
            <a:ext cx="2056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109537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(3)updateData.java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09725"/>
            <a:ext cx="1088548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04925" y="265589"/>
            <a:ext cx="3467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运行效果及分析</a:t>
            </a:r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1326019"/>
            <a:ext cx="72469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6600" y="956687"/>
            <a:ext cx="34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1.Mvn install </a:t>
            </a:r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6325" y="3933825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:</a:t>
            </a:r>
            <a:r>
              <a:rPr lang="zh-CN" altLang="en-US" dirty="0" smtClean="0"/>
              <a:t>得到运行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  </a:t>
            </a:r>
            <a:r>
              <a:rPr lang="en-US" altLang="zh-CN" dirty="0" smtClean="0"/>
              <a:t>dataProcess-jar-with-dependencies.jar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6600" y="4400550"/>
            <a:ext cx="616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2.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 </a:t>
            </a:r>
            <a:endParaRPr lang="en-US" altLang="zh-CN" dirty="0"/>
          </a:p>
          <a:p>
            <a:r>
              <a:rPr lang="en-US" altLang="zh-CN" dirty="0" smtClean="0"/>
              <a:t>   java –jar dataProcess-jar-with-dependencies.jar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12" y="2637387"/>
            <a:ext cx="8047265" cy="417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56" y="3800143"/>
            <a:ext cx="6827837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7670" y="317034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运行效果及分析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4" y="1095375"/>
            <a:ext cx="921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结果分析：</a:t>
            </a:r>
            <a:endParaRPr lang="en-US" altLang="zh-CN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BufferedReader</a:t>
            </a:r>
            <a:r>
              <a:rPr lang="en-US" altLang="zh-CN" dirty="0"/>
              <a:t> in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InputStreamReader</a:t>
            </a:r>
            <a:r>
              <a:rPr lang="en-US" altLang="zh-CN" dirty="0"/>
              <a:t>(</a:t>
            </a:r>
            <a:r>
              <a:rPr lang="en-US" altLang="zh-CN" dirty="0" err="1"/>
              <a:t>bis</a:t>
            </a:r>
            <a:r>
              <a:rPr lang="en-US" altLang="zh-CN" dirty="0"/>
              <a:t>),  16* 1024 * 1024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70" y="2047875"/>
            <a:ext cx="7258050" cy="276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5789" y="4810809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磁盘 </a:t>
            </a:r>
            <a:r>
              <a:rPr lang="en-US" altLang="zh-CN" dirty="0" smtClean="0"/>
              <a:t>I/0</a:t>
            </a:r>
            <a:r>
              <a:rPr lang="zh-CN" altLang="en-US" dirty="0" smtClean="0"/>
              <a:t>影响较大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按</a:t>
            </a:r>
            <a:r>
              <a:rPr lang="zh-CN" altLang="en-US" dirty="0" smtClean="0"/>
              <a:t>行匹配，效率较低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375" y="5534025"/>
            <a:ext cx="6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Update:</a:t>
            </a:r>
          </a:p>
          <a:p>
            <a:r>
              <a:rPr lang="zh-CN" altLang="en-US" dirty="0" smtClean="0"/>
              <a:t>     更新较快，每次生成一个单独的新的文件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Rect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TextBox 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TextBox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文本框 3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470</Words>
  <Application>Microsoft Office PowerPoint</Application>
  <PresentationFormat>自定义</PresentationFormat>
  <Paragraphs>100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qipeng yu</dc:creator>
  <cp:lastModifiedBy>Windows 用户</cp:lastModifiedBy>
  <cp:revision>252</cp:revision>
  <dcterms:created xsi:type="dcterms:W3CDTF">2015-08-12T09:15:00Z</dcterms:created>
  <dcterms:modified xsi:type="dcterms:W3CDTF">2017-05-24T09:29:31Z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