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69" r:id="rId4"/>
    <p:sldId id="259" r:id="rId5"/>
    <p:sldId id="260" r:id="rId6"/>
    <p:sldId id="262" r:id="rId7"/>
    <p:sldId id="266" r:id="rId8"/>
    <p:sldId id="265" r:id="rId9"/>
    <p:sldId id="267" r:id="rId10"/>
    <p:sldId id="270"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5EC5FA-016C-49CB-A4BB-0EC93ED9469D}" v="1311" dt="2022-10-24T08:08:25.820"/>
    <p1510:client id="{FB93C336-AF0E-44C4-9B85-86FE1ED3F56F}" v="551" dt="2022-10-20T09:56:59.948"/>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10/24/2022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213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10/24/2022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291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10/24/2022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779820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10/24/2022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5709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10/24/2022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180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10/24/2022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273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10/24/2022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297035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10/24/2022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656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10/24/2022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10179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10/24/2022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13221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10/24/2022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89493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10/24/2022</a:t>
            </a:fld>
            <a:endParaRPr lang="en-US"/>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30343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3E16440-C68B-E82A-E75C-6DEC815EE8C5}"/>
              </a:ext>
            </a:extLst>
          </p:cNvPr>
          <p:cNvPicPr>
            <a:picLocks noChangeAspect="1"/>
          </p:cNvPicPr>
          <p:nvPr/>
        </p:nvPicPr>
        <p:blipFill rotWithShape="1">
          <a:blip r:embed="rId2">
            <a:alphaModFix amt="40000"/>
          </a:blip>
          <a:srcRect t="8070" r="6" b="1489"/>
          <a:stretch/>
        </p:blipFill>
        <p:spPr>
          <a:xfrm>
            <a:off x="20" y="10"/>
            <a:ext cx="12188932" cy="6857990"/>
          </a:xfrm>
          <a:prstGeom prst="rect">
            <a:avLst/>
          </a:prstGeom>
        </p:spPr>
      </p:pic>
      <p:sp>
        <p:nvSpPr>
          <p:cNvPr id="2" name="Заголовок 1"/>
          <p:cNvSpPr>
            <a:spLocks noGrp="1"/>
          </p:cNvSpPr>
          <p:nvPr>
            <p:ph type="ctrTitle"/>
          </p:nvPr>
        </p:nvSpPr>
        <p:spPr>
          <a:xfrm>
            <a:off x="56026" y="982225"/>
            <a:ext cx="12081709" cy="3765971"/>
          </a:xfrm>
        </p:spPr>
        <p:txBody>
          <a:bodyPr vert="horz" lIns="91440" tIns="45720" rIns="91440" bIns="45720" rtlCol="0" anchor="ctr">
            <a:normAutofit/>
          </a:bodyPr>
          <a:lstStyle/>
          <a:p>
            <a:pPr algn="ctr">
              <a:lnSpc>
                <a:spcPct val="90000"/>
              </a:lnSpc>
            </a:pPr>
            <a:r>
              <a:rPr lang="ru-RU" sz="5400">
                <a:solidFill>
                  <a:srgbClr val="FFFFFF"/>
                </a:solidFill>
                <a:latin typeface="Times New Roman"/>
                <a:ea typeface="Calibri Light"/>
                <a:cs typeface="Calibri Light"/>
              </a:rPr>
              <a:t>Курсовая работа</a:t>
            </a:r>
            <a:br>
              <a:rPr lang="ru-RU" sz="5400">
                <a:solidFill>
                  <a:srgbClr val="FFFFFF"/>
                </a:solidFill>
                <a:latin typeface="Times New Roman"/>
                <a:ea typeface="Calibri Light"/>
                <a:cs typeface="Calibri Light"/>
              </a:rPr>
            </a:br>
            <a:r>
              <a:rPr lang="ru-RU" sz="5400">
                <a:solidFill>
                  <a:srgbClr val="FFFFFF"/>
                </a:solidFill>
                <a:latin typeface="Times New Roman"/>
                <a:ea typeface="Calibri Light"/>
                <a:cs typeface="Times New Roman"/>
              </a:rPr>
              <a:t>по теме:</a:t>
            </a:r>
            <a:br>
              <a:rPr lang="ru-RU" sz="5400">
                <a:solidFill>
                  <a:srgbClr val="FFFFFF"/>
                </a:solidFill>
                <a:latin typeface="Times New Roman"/>
                <a:ea typeface="Calibri Light"/>
                <a:cs typeface="Times New Roman"/>
              </a:rPr>
            </a:br>
            <a:r>
              <a:rPr lang="ru-RU" sz="5400">
                <a:solidFill>
                  <a:srgbClr val="FFFFFF"/>
                </a:solidFill>
                <a:latin typeface="Times New Roman"/>
                <a:ea typeface="Calibri Light"/>
                <a:cs typeface="Times New Roman"/>
              </a:rPr>
              <a:t>"проектирование локальной </a:t>
            </a:r>
            <a:br>
              <a:rPr lang="ru-RU" sz="5400">
                <a:latin typeface="Times New Roman"/>
                <a:ea typeface="Calibri Light"/>
                <a:cs typeface="Times New Roman"/>
              </a:rPr>
            </a:br>
            <a:r>
              <a:rPr lang="ru-RU" sz="5400">
                <a:solidFill>
                  <a:srgbClr val="FFFFFF"/>
                </a:solidFill>
                <a:latin typeface="Times New Roman"/>
                <a:ea typeface="Calibri Light"/>
                <a:cs typeface="Times New Roman"/>
              </a:rPr>
              <a:t>вычислительной сети"</a:t>
            </a:r>
            <a:endParaRPr lang="ru-RU" sz="5400">
              <a:latin typeface="Times New Roman"/>
              <a:ea typeface="+mj-lt"/>
              <a:cs typeface="+mj-lt"/>
            </a:endParaRPr>
          </a:p>
          <a:p>
            <a:pPr algn="ctr">
              <a:lnSpc>
                <a:spcPct val="90000"/>
              </a:lnSpc>
            </a:pPr>
            <a:endParaRPr lang="ru-RU" sz="5400">
              <a:solidFill>
                <a:srgbClr val="FFFFFF"/>
              </a:solidFill>
              <a:latin typeface="Times New Roman"/>
              <a:ea typeface="Calibri Light"/>
              <a:cs typeface="Calibri Light"/>
            </a:endParaRPr>
          </a:p>
        </p:txBody>
      </p:sp>
      <p:sp>
        <p:nvSpPr>
          <p:cNvPr id="3" name="Подзаголовок 2"/>
          <p:cNvSpPr>
            <a:spLocks noGrp="1"/>
          </p:cNvSpPr>
          <p:nvPr>
            <p:ph type="subTitle" idx="1"/>
          </p:nvPr>
        </p:nvSpPr>
        <p:spPr>
          <a:xfrm>
            <a:off x="7522631" y="4748610"/>
            <a:ext cx="4060018" cy="1402924"/>
          </a:xfrm>
        </p:spPr>
        <p:txBody>
          <a:bodyPr vert="horz" lIns="91440" tIns="45720" rIns="91440" bIns="45720" rtlCol="0" anchor="b">
            <a:normAutofit fontScale="92500"/>
          </a:bodyPr>
          <a:lstStyle/>
          <a:p>
            <a:r>
              <a:rPr lang="ru-RU" sz="2000">
                <a:solidFill>
                  <a:srgbClr val="FFFFFF"/>
                </a:solidFill>
                <a:latin typeface="Times New Roman"/>
                <a:ea typeface="Calibri"/>
                <a:cs typeface="Calibri"/>
              </a:rPr>
              <a:t>Разработал студент группы</a:t>
            </a:r>
            <a:br>
              <a:rPr lang="ru-RU" sz="2000">
                <a:latin typeface="Times New Roman"/>
                <a:ea typeface="Calibri"/>
                <a:cs typeface="Calibri"/>
              </a:rPr>
            </a:br>
            <a:r>
              <a:rPr lang="ru-RU" sz="2000">
                <a:solidFill>
                  <a:srgbClr val="FFFFFF"/>
                </a:solidFill>
                <a:latin typeface="Times New Roman"/>
                <a:ea typeface="Calibri"/>
                <a:cs typeface="Calibri"/>
              </a:rPr>
              <a:t>ССА-19 Чириков И.Н.</a:t>
            </a:r>
            <a:r>
              <a:rPr lang="ru-RU" sz="2000">
                <a:latin typeface="Times New Roman"/>
                <a:ea typeface="Calibri"/>
                <a:cs typeface="Calibri"/>
              </a:rPr>
              <a:t>И</a:t>
            </a:r>
            <a:r>
              <a:rPr lang="ru-RU" sz="2000">
                <a:ea typeface="+mn-lt"/>
                <a:cs typeface="+mn-lt"/>
              </a:rPr>
              <a:t>.Н.И.Н.И.Н.B</a:t>
            </a:r>
            <a:br>
              <a:rPr lang="ru-RU" sz="2000">
                <a:latin typeface="Times New Roman"/>
                <a:ea typeface="Calibri"/>
                <a:cs typeface="Calibri"/>
              </a:rPr>
            </a:br>
            <a:r>
              <a:rPr lang="ru-RU" sz="2000">
                <a:solidFill>
                  <a:srgbClr val="FFFFFF"/>
                </a:solidFill>
                <a:latin typeface="Times New Roman"/>
                <a:ea typeface="Calibri"/>
                <a:cs typeface="Calibri"/>
              </a:rPr>
              <a:t>Руководитель преподаватель ЯКСЭ</a:t>
            </a:r>
            <a:br>
              <a:rPr lang="ru-RU" sz="2000">
                <a:latin typeface="Times New Roman"/>
                <a:ea typeface="Calibri"/>
                <a:cs typeface="Calibri"/>
              </a:rPr>
            </a:br>
            <a:r>
              <a:rPr lang="ru-RU" sz="2000">
                <a:solidFill>
                  <a:srgbClr val="FFFFFF"/>
                </a:solidFill>
                <a:latin typeface="Times New Roman"/>
                <a:ea typeface="Calibri"/>
                <a:cs typeface="Calibri"/>
              </a:rPr>
              <a:t>Саввина Е.В.</a:t>
            </a:r>
            <a:endParaRPr lang="ru-RU" sz="2000"/>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C7F5CDE-C180-9F5C-1AAE-B97D29A1AFE9}"/>
              </a:ext>
            </a:extLst>
          </p:cNvPr>
          <p:cNvSpPr txBox="1"/>
          <p:nvPr/>
        </p:nvSpPr>
        <p:spPr>
          <a:xfrm>
            <a:off x="3853750" y="6416842"/>
            <a:ext cx="44831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a:solidFill>
                  <a:schemeClr val="bg1"/>
                </a:solidFill>
                <a:latin typeface="Times New Roman"/>
                <a:cs typeface="Times New Roman"/>
              </a:rPr>
              <a:t>Якутск 2022</a:t>
            </a:r>
          </a:p>
        </p:txBody>
      </p:sp>
      <p:sp>
        <p:nvSpPr>
          <p:cNvPr id="8" name="TextBox 7">
            <a:extLst>
              <a:ext uri="{FF2B5EF4-FFF2-40B4-BE49-F238E27FC236}">
                <a16:creationId xmlns:a16="http://schemas.microsoft.com/office/drawing/2014/main" id="{7D5B7222-2D8E-BED6-F79A-D5124A825E59}"/>
              </a:ext>
            </a:extLst>
          </p:cNvPr>
          <p:cNvSpPr txBox="1"/>
          <p:nvPr/>
        </p:nvSpPr>
        <p:spPr>
          <a:xfrm>
            <a:off x="521367" y="-51044"/>
            <a:ext cx="1114429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600">
                <a:solidFill>
                  <a:schemeClr val="bg1"/>
                </a:solidFill>
                <a:latin typeface="Times New Roman"/>
                <a:cs typeface="Times New Roman"/>
              </a:rPr>
              <a:t>Министерство образования и науки РС (Я)</a:t>
            </a:r>
            <a:br>
              <a:rPr lang="ru-RU" sz="1600">
                <a:latin typeface="Times New Roman"/>
                <a:cs typeface="Times New Roman"/>
              </a:rPr>
            </a:br>
            <a:r>
              <a:rPr lang="ru-RU" sz="1600">
                <a:solidFill>
                  <a:schemeClr val="bg1"/>
                </a:solidFill>
                <a:latin typeface="Times New Roman"/>
                <a:cs typeface="Times New Roman"/>
              </a:rPr>
              <a:t>ГАПОУ РС (Я) "ЯКУТСКИЙ КОЛЛЕДЖ СВЯЗИ И ЭНЕРГЕТИКИ им. П.И. Дудкина"</a:t>
            </a: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3E16440-C68B-E82A-E75C-6DEC815EE8C5}"/>
              </a:ext>
            </a:extLst>
          </p:cNvPr>
          <p:cNvPicPr>
            <a:picLocks noChangeAspect="1"/>
          </p:cNvPicPr>
          <p:nvPr/>
        </p:nvPicPr>
        <p:blipFill rotWithShape="1">
          <a:blip r:embed="rId2">
            <a:alphaModFix amt="40000"/>
          </a:blip>
          <a:srcRect t="8070" r="6" b="1489"/>
          <a:stretch/>
        </p:blipFill>
        <p:spPr>
          <a:xfrm>
            <a:off x="20" y="10"/>
            <a:ext cx="12188932" cy="6857990"/>
          </a:xfrm>
          <a:prstGeom prst="rect">
            <a:avLst/>
          </a:prstGeom>
        </p:spPr>
      </p:pic>
      <p:sp>
        <p:nvSpPr>
          <p:cNvPr id="2" name="Заголовок 1"/>
          <p:cNvSpPr>
            <a:spLocks noGrp="1"/>
          </p:cNvSpPr>
          <p:nvPr>
            <p:ph type="ctrTitle"/>
          </p:nvPr>
        </p:nvSpPr>
        <p:spPr>
          <a:xfrm>
            <a:off x="56026" y="982225"/>
            <a:ext cx="12081709" cy="3765971"/>
          </a:xfrm>
        </p:spPr>
        <p:txBody>
          <a:bodyPr vert="horz" lIns="91440" tIns="45720" rIns="91440" bIns="45720" rtlCol="0" anchor="ctr">
            <a:normAutofit/>
          </a:bodyPr>
          <a:lstStyle/>
          <a:p>
            <a:pPr algn="ctr">
              <a:lnSpc>
                <a:spcPct val="90000"/>
              </a:lnSpc>
            </a:pPr>
            <a:r>
              <a:rPr lang="ru-RU" sz="5400">
                <a:solidFill>
                  <a:srgbClr val="FFFFFF"/>
                </a:solidFill>
                <a:latin typeface="Times New Roman"/>
                <a:ea typeface="Calibri Light"/>
                <a:cs typeface="Calibri Light"/>
              </a:rPr>
              <a:t>Курсовая работа</a:t>
            </a:r>
            <a:br>
              <a:rPr lang="ru-RU" sz="5400">
                <a:solidFill>
                  <a:srgbClr val="FFFFFF"/>
                </a:solidFill>
                <a:latin typeface="Times New Roman"/>
                <a:ea typeface="Calibri Light"/>
                <a:cs typeface="Calibri Light"/>
              </a:rPr>
            </a:br>
            <a:r>
              <a:rPr lang="ru-RU" sz="5400">
                <a:solidFill>
                  <a:srgbClr val="FFFFFF"/>
                </a:solidFill>
                <a:latin typeface="Times New Roman"/>
                <a:ea typeface="Calibri Light"/>
                <a:cs typeface="Times New Roman"/>
              </a:rPr>
              <a:t>по теме:</a:t>
            </a:r>
            <a:br>
              <a:rPr lang="ru-RU" sz="5400">
                <a:solidFill>
                  <a:srgbClr val="FFFFFF"/>
                </a:solidFill>
                <a:latin typeface="Times New Roman"/>
                <a:ea typeface="Calibri Light"/>
                <a:cs typeface="Times New Roman"/>
              </a:rPr>
            </a:br>
            <a:r>
              <a:rPr lang="ru-RU" sz="5400">
                <a:solidFill>
                  <a:srgbClr val="FFFFFF"/>
                </a:solidFill>
                <a:latin typeface="Times New Roman"/>
                <a:ea typeface="Calibri Light"/>
                <a:cs typeface="Times New Roman"/>
              </a:rPr>
              <a:t>"проектирование локальной </a:t>
            </a:r>
            <a:br>
              <a:rPr lang="ru-RU" sz="5400">
                <a:latin typeface="Times New Roman"/>
                <a:ea typeface="Calibri Light"/>
                <a:cs typeface="Times New Roman"/>
              </a:rPr>
            </a:br>
            <a:r>
              <a:rPr lang="ru-RU" sz="5400">
                <a:solidFill>
                  <a:srgbClr val="FFFFFF"/>
                </a:solidFill>
                <a:latin typeface="Times New Roman"/>
                <a:ea typeface="Calibri Light"/>
                <a:cs typeface="Times New Roman"/>
              </a:rPr>
              <a:t>вычислительной сети"</a:t>
            </a:r>
            <a:endParaRPr lang="ru-RU" sz="5400">
              <a:latin typeface="Times New Roman"/>
              <a:ea typeface="+mj-lt"/>
              <a:cs typeface="+mj-lt"/>
            </a:endParaRPr>
          </a:p>
          <a:p>
            <a:pPr algn="ctr">
              <a:lnSpc>
                <a:spcPct val="90000"/>
              </a:lnSpc>
            </a:pPr>
            <a:endParaRPr lang="ru-RU" sz="5400">
              <a:solidFill>
                <a:srgbClr val="FFFFFF"/>
              </a:solidFill>
              <a:latin typeface="Times New Roman"/>
              <a:ea typeface="Calibri Light"/>
              <a:cs typeface="Calibri Light"/>
            </a:endParaRPr>
          </a:p>
        </p:txBody>
      </p:sp>
      <p:sp>
        <p:nvSpPr>
          <p:cNvPr id="3" name="Подзаголовок 2"/>
          <p:cNvSpPr>
            <a:spLocks noGrp="1"/>
          </p:cNvSpPr>
          <p:nvPr>
            <p:ph type="subTitle" idx="1"/>
          </p:nvPr>
        </p:nvSpPr>
        <p:spPr>
          <a:xfrm>
            <a:off x="7522631" y="4748610"/>
            <a:ext cx="4060018" cy="1402924"/>
          </a:xfrm>
        </p:spPr>
        <p:txBody>
          <a:bodyPr vert="horz" lIns="91440" tIns="45720" rIns="91440" bIns="45720" rtlCol="0" anchor="b">
            <a:normAutofit fontScale="92500"/>
          </a:bodyPr>
          <a:lstStyle/>
          <a:p>
            <a:r>
              <a:rPr lang="ru-RU" sz="2000">
                <a:solidFill>
                  <a:srgbClr val="FFFFFF"/>
                </a:solidFill>
                <a:latin typeface="Times New Roman"/>
                <a:ea typeface="Calibri"/>
                <a:cs typeface="Calibri"/>
              </a:rPr>
              <a:t>Разработал студент группы</a:t>
            </a:r>
            <a:br>
              <a:rPr lang="ru-RU" sz="2000">
                <a:latin typeface="Times New Roman"/>
                <a:ea typeface="Calibri"/>
                <a:cs typeface="Calibri"/>
              </a:rPr>
            </a:br>
            <a:r>
              <a:rPr lang="ru-RU" sz="2000">
                <a:solidFill>
                  <a:srgbClr val="FFFFFF"/>
                </a:solidFill>
                <a:latin typeface="Times New Roman"/>
                <a:ea typeface="Calibri"/>
                <a:cs typeface="Calibri"/>
              </a:rPr>
              <a:t>ССА-19 Чириков И.Н.</a:t>
            </a:r>
            <a:r>
              <a:rPr lang="ru-RU" sz="2000">
                <a:latin typeface="Times New Roman"/>
                <a:ea typeface="Calibri"/>
                <a:cs typeface="Calibri"/>
              </a:rPr>
              <a:t>И</a:t>
            </a:r>
            <a:r>
              <a:rPr lang="ru-RU" sz="2000">
                <a:ea typeface="+mn-lt"/>
                <a:cs typeface="+mn-lt"/>
              </a:rPr>
              <a:t>.Н.И.Н.И.Н.B</a:t>
            </a:r>
            <a:br>
              <a:rPr lang="ru-RU" sz="2000">
                <a:latin typeface="Times New Roman"/>
                <a:ea typeface="Calibri"/>
                <a:cs typeface="Calibri"/>
              </a:rPr>
            </a:br>
            <a:r>
              <a:rPr lang="ru-RU" sz="2000">
                <a:solidFill>
                  <a:srgbClr val="FFFFFF"/>
                </a:solidFill>
                <a:latin typeface="Times New Roman"/>
                <a:ea typeface="Calibri"/>
                <a:cs typeface="Calibri"/>
              </a:rPr>
              <a:t>Руководитель преподаватель ЯКСЭ</a:t>
            </a:r>
            <a:br>
              <a:rPr lang="ru-RU" sz="2000">
                <a:latin typeface="Times New Roman"/>
                <a:ea typeface="Calibri"/>
                <a:cs typeface="Calibri"/>
              </a:rPr>
            </a:br>
            <a:r>
              <a:rPr lang="ru-RU" sz="2000">
                <a:solidFill>
                  <a:srgbClr val="FFFFFF"/>
                </a:solidFill>
                <a:latin typeface="Times New Roman"/>
                <a:ea typeface="Calibri"/>
                <a:cs typeface="Calibri"/>
              </a:rPr>
              <a:t>Саввина Е.В.</a:t>
            </a:r>
            <a:endParaRPr lang="ru-RU" sz="2000"/>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C7F5CDE-C180-9F5C-1AAE-B97D29A1AFE9}"/>
              </a:ext>
            </a:extLst>
          </p:cNvPr>
          <p:cNvSpPr txBox="1"/>
          <p:nvPr/>
        </p:nvSpPr>
        <p:spPr>
          <a:xfrm>
            <a:off x="3853750" y="6416842"/>
            <a:ext cx="44831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a:solidFill>
                  <a:schemeClr val="bg1"/>
                </a:solidFill>
                <a:latin typeface="Times New Roman"/>
                <a:cs typeface="Times New Roman"/>
              </a:rPr>
              <a:t>Якутск 2022</a:t>
            </a:r>
          </a:p>
        </p:txBody>
      </p:sp>
      <p:sp>
        <p:nvSpPr>
          <p:cNvPr id="8" name="TextBox 7">
            <a:extLst>
              <a:ext uri="{FF2B5EF4-FFF2-40B4-BE49-F238E27FC236}">
                <a16:creationId xmlns:a16="http://schemas.microsoft.com/office/drawing/2014/main" id="{7D5B7222-2D8E-BED6-F79A-D5124A825E59}"/>
              </a:ext>
            </a:extLst>
          </p:cNvPr>
          <p:cNvSpPr txBox="1"/>
          <p:nvPr/>
        </p:nvSpPr>
        <p:spPr>
          <a:xfrm>
            <a:off x="521367" y="-51044"/>
            <a:ext cx="1114429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600">
                <a:solidFill>
                  <a:schemeClr val="bg1"/>
                </a:solidFill>
                <a:latin typeface="Times New Roman"/>
                <a:cs typeface="Times New Roman"/>
              </a:rPr>
              <a:t>Министерство образования и науки РС (Я)</a:t>
            </a:r>
            <a:br>
              <a:rPr lang="ru-RU" sz="1600">
                <a:latin typeface="Times New Roman"/>
                <a:cs typeface="Times New Roman"/>
              </a:rPr>
            </a:br>
            <a:r>
              <a:rPr lang="ru-RU" sz="1600">
                <a:solidFill>
                  <a:schemeClr val="bg1"/>
                </a:solidFill>
                <a:latin typeface="Times New Roman"/>
                <a:cs typeface="Times New Roman"/>
              </a:rPr>
              <a:t>ГАПОУ РС (Я) "ЯКУТСКИЙ КОЛЛЕДЖ СВЯЗИ И ЭНЕРГЕТИКИ им. П.И. Дудкина"</a:t>
            </a:r>
          </a:p>
        </p:txBody>
      </p:sp>
    </p:spTree>
    <p:extLst>
      <p:ext uri="{BB962C8B-B14F-4D97-AF65-F5344CB8AC3E}">
        <p14:creationId xmlns:p14="http://schemas.microsoft.com/office/powerpoint/2010/main" val="40464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E0F065-6674-608C-1112-7A0AF38F09AE}"/>
              </a:ext>
            </a:extLst>
          </p:cNvPr>
          <p:cNvSpPr>
            <a:spLocks noGrp="1"/>
          </p:cNvSpPr>
          <p:nvPr>
            <p:ph type="title"/>
          </p:nvPr>
        </p:nvSpPr>
        <p:spPr>
          <a:xfrm>
            <a:off x="482600" y="499651"/>
            <a:ext cx="10634472" cy="942413"/>
          </a:xfrm>
        </p:spPr>
        <p:txBody>
          <a:bodyPr/>
          <a:lstStyle/>
          <a:p>
            <a:pPr algn="ctr"/>
            <a:r>
              <a:rPr lang="ru-RU" sz="3200" b="1">
                <a:latin typeface="Times New Roman"/>
                <a:ea typeface="+mj-lt"/>
                <a:cs typeface="+mj-lt"/>
              </a:rPr>
              <a:t>Актуальность</a:t>
            </a:r>
            <a:endParaRPr lang="ru-RU" sz="3200" b="1">
              <a:latin typeface="Times New Roman"/>
              <a:cs typeface="Times New Roman"/>
            </a:endParaRPr>
          </a:p>
        </p:txBody>
      </p:sp>
      <p:sp>
        <p:nvSpPr>
          <p:cNvPr id="3" name="Объект 2">
            <a:extLst>
              <a:ext uri="{FF2B5EF4-FFF2-40B4-BE49-F238E27FC236}">
                <a16:creationId xmlns:a16="http://schemas.microsoft.com/office/drawing/2014/main" id="{E180B861-5082-434D-5B2C-C6ABF0210FD1}"/>
              </a:ext>
            </a:extLst>
          </p:cNvPr>
          <p:cNvSpPr>
            <a:spLocks noGrp="1"/>
          </p:cNvSpPr>
          <p:nvPr>
            <p:ph idx="1"/>
          </p:nvPr>
        </p:nvSpPr>
        <p:spPr>
          <a:xfrm>
            <a:off x="482600" y="1685068"/>
            <a:ext cx="10506991" cy="4194523"/>
          </a:xfrm>
        </p:spPr>
        <p:txBody>
          <a:bodyPr vert="horz" lIns="91440" tIns="45720" rIns="91440" bIns="45720" rtlCol="0" anchor="t">
            <a:normAutofit/>
          </a:bodyPr>
          <a:lstStyle/>
          <a:p>
            <a:pPr algn="just"/>
            <a:r>
              <a:rPr lang="ru-RU" sz="2000">
                <a:latin typeface="Times New Roman"/>
                <a:cs typeface="Times New Roman"/>
              </a:rPr>
              <a:t>Локальная вычислительная сеть (ЛВС) на сегодня является важным компонентом для любого предприятия, не важно даже какого размера, ЛВС упрощает большинство задач, касающихся работы. Но важно понимать, что локальную сеть необходимо построить правильно, желательно с учетом на будущее расширение сети. Помимо этого, нужно поддерживать работу сети, следить за ее состоянием и  за безопасностью. Этими задачами занимаются сетевые и системные администраторы.</a:t>
            </a:r>
          </a:p>
        </p:txBody>
      </p:sp>
    </p:spTree>
    <p:extLst>
      <p:ext uri="{BB962C8B-B14F-4D97-AF65-F5344CB8AC3E}">
        <p14:creationId xmlns:p14="http://schemas.microsoft.com/office/powerpoint/2010/main" val="166464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E0F065-6674-608C-1112-7A0AF38F09AE}"/>
              </a:ext>
            </a:extLst>
          </p:cNvPr>
          <p:cNvSpPr>
            <a:spLocks noGrp="1"/>
          </p:cNvSpPr>
          <p:nvPr>
            <p:ph type="title"/>
          </p:nvPr>
        </p:nvSpPr>
        <p:spPr>
          <a:xfrm>
            <a:off x="482600" y="499651"/>
            <a:ext cx="10634472" cy="942413"/>
          </a:xfrm>
        </p:spPr>
        <p:txBody>
          <a:bodyPr/>
          <a:lstStyle/>
          <a:p>
            <a:pPr algn="ctr"/>
            <a:r>
              <a:rPr lang="ru-RU" sz="3200" b="1">
                <a:latin typeface="Times New Roman"/>
                <a:ea typeface="+mj-lt"/>
                <a:cs typeface="+mj-lt"/>
              </a:rPr>
              <a:t>Цели и задачи</a:t>
            </a:r>
            <a:endParaRPr lang="ru-RU" sz="3200" b="1">
              <a:latin typeface="Times New Roman"/>
              <a:cs typeface="Times New Roman"/>
            </a:endParaRPr>
          </a:p>
        </p:txBody>
      </p:sp>
      <p:sp>
        <p:nvSpPr>
          <p:cNvPr id="3" name="Объект 2">
            <a:extLst>
              <a:ext uri="{FF2B5EF4-FFF2-40B4-BE49-F238E27FC236}">
                <a16:creationId xmlns:a16="http://schemas.microsoft.com/office/drawing/2014/main" id="{E180B861-5082-434D-5B2C-C6ABF0210FD1}"/>
              </a:ext>
            </a:extLst>
          </p:cNvPr>
          <p:cNvSpPr>
            <a:spLocks noGrp="1"/>
          </p:cNvSpPr>
          <p:nvPr>
            <p:ph idx="1"/>
          </p:nvPr>
        </p:nvSpPr>
        <p:spPr>
          <a:xfrm>
            <a:off x="482600" y="1685068"/>
            <a:ext cx="10506991" cy="4194523"/>
          </a:xfrm>
        </p:spPr>
        <p:txBody>
          <a:bodyPr vert="horz" lIns="91440" tIns="45720" rIns="91440" bIns="45720" rtlCol="0" anchor="t">
            <a:normAutofit lnSpcReduction="10000"/>
          </a:bodyPr>
          <a:lstStyle/>
          <a:p>
            <a:pPr algn="just"/>
            <a:r>
              <a:rPr lang="ru-RU" sz="2000" b="1">
                <a:latin typeface="Times New Roman"/>
                <a:cs typeface="Times New Roman"/>
              </a:rPr>
              <a:t>Цель работы</a:t>
            </a:r>
            <a:r>
              <a:rPr lang="ru-RU" sz="2000">
                <a:latin typeface="Times New Roman"/>
                <a:cs typeface="Times New Roman"/>
              </a:rPr>
              <a:t> состоит в составлении, создании и настройке локальной сети предприятия.</a:t>
            </a:r>
            <a:endParaRPr lang="en-US" sz="2000">
              <a:ea typeface="+mn-lt"/>
              <a:cs typeface="+mn-lt"/>
            </a:endParaRPr>
          </a:p>
          <a:p>
            <a:pPr algn="just"/>
            <a:r>
              <a:rPr lang="ru-RU" sz="2000" b="1">
                <a:latin typeface="Times New Roman"/>
                <a:cs typeface="Times New Roman"/>
              </a:rPr>
              <a:t>Задачи:</a:t>
            </a:r>
            <a:endParaRPr lang="ru-RU" sz="2000">
              <a:ea typeface="+mn-lt"/>
              <a:cs typeface="+mn-lt"/>
            </a:endParaRPr>
          </a:p>
          <a:p>
            <a:pPr marL="342900" indent="-342900" algn="just">
              <a:buFont typeface="Wingdings,Sans-Serif"/>
              <a:buChar char="§"/>
            </a:pPr>
            <a:r>
              <a:rPr lang="ru-RU" sz="2000">
                <a:latin typeface="Times New Roman"/>
                <a:cs typeface="Times New Roman"/>
              </a:rPr>
              <a:t>составить схему предприятия;</a:t>
            </a:r>
            <a:endParaRPr lang="ru-RU" sz="2000">
              <a:ea typeface="+mn-lt"/>
              <a:cs typeface="+mn-lt"/>
            </a:endParaRPr>
          </a:p>
          <a:p>
            <a:pPr marL="342900" indent="-342900" algn="just">
              <a:buFont typeface="Wingdings,Sans-Serif"/>
              <a:buChar char="§"/>
            </a:pPr>
            <a:r>
              <a:rPr lang="ru-RU" sz="2000">
                <a:latin typeface="Times New Roman"/>
                <a:cs typeface="Times New Roman"/>
              </a:rPr>
              <a:t>выбрать вид топологии сети;</a:t>
            </a:r>
            <a:endParaRPr lang="ru-RU" sz="2000">
              <a:ea typeface="+mn-lt"/>
              <a:cs typeface="+mn-lt"/>
            </a:endParaRPr>
          </a:p>
          <a:p>
            <a:pPr marL="342900" indent="-342900" algn="just">
              <a:buFont typeface="Wingdings,Sans-Serif"/>
              <a:buChar char="§"/>
            </a:pPr>
            <a:r>
              <a:rPr lang="ru-RU" sz="2000">
                <a:latin typeface="Times New Roman"/>
                <a:cs typeface="Times New Roman"/>
              </a:rPr>
              <a:t>рассчитать конечную длину кабеля;</a:t>
            </a:r>
            <a:endParaRPr lang="ru-RU" sz="2000">
              <a:ea typeface="+mn-lt"/>
              <a:cs typeface="+mn-lt"/>
            </a:endParaRPr>
          </a:p>
          <a:p>
            <a:pPr marL="342900" indent="-342900" algn="just">
              <a:buFont typeface="Wingdings,Sans-Serif"/>
              <a:buChar char="§"/>
            </a:pPr>
            <a:r>
              <a:rPr lang="ru-RU" sz="2000">
                <a:latin typeface="Times New Roman"/>
                <a:cs typeface="Times New Roman"/>
              </a:rPr>
              <a:t>составить таблицу оборудования;</a:t>
            </a:r>
            <a:endParaRPr lang="ru-RU" sz="2000">
              <a:ea typeface="+mn-lt"/>
              <a:cs typeface="+mn-lt"/>
            </a:endParaRPr>
          </a:p>
          <a:p>
            <a:pPr marL="342900" indent="-342900" algn="just">
              <a:buFont typeface="Wingdings,Sans-Serif"/>
              <a:buChar char="§"/>
            </a:pPr>
            <a:r>
              <a:rPr lang="ru-RU" sz="2000">
                <a:latin typeface="Times New Roman"/>
                <a:cs typeface="Times New Roman"/>
              </a:rPr>
              <a:t>расписать технико-экономическое обоснование выбранного оборудования;</a:t>
            </a:r>
            <a:endParaRPr lang="ru-RU" sz="2000">
              <a:ea typeface="+mn-lt"/>
              <a:cs typeface="+mn-lt"/>
            </a:endParaRPr>
          </a:p>
          <a:p>
            <a:pPr marL="342900" indent="-342900" algn="just">
              <a:buFont typeface="Wingdings,Sans-Serif"/>
              <a:buChar char="§"/>
            </a:pPr>
            <a:r>
              <a:rPr lang="ru-RU" sz="2000">
                <a:latin typeface="Times New Roman"/>
                <a:cs typeface="Times New Roman"/>
              </a:rPr>
              <a:t>провести разделение сети на подсети;</a:t>
            </a:r>
            <a:endParaRPr lang="ru-RU" sz="2000">
              <a:ea typeface="+mn-lt"/>
              <a:cs typeface="+mn-lt"/>
            </a:endParaRPr>
          </a:p>
          <a:p>
            <a:pPr marL="342900" indent="-342900" algn="just">
              <a:buFont typeface="Wingdings,Sans-Serif"/>
              <a:buChar char="§"/>
            </a:pPr>
            <a:r>
              <a:rPr lang="ru-RU" sz="2000">
                <a:latin typeface="Times New Roman"/>
                <a:cs typeface="Times New Roman"/>
              </a:rPr>
              <a:t>выполнить задание варианта №2;</a:t>
            </a:r>
            <a:endParaRPr lang="ru-RU" sz="2000">
              <a:ea typeface="+mn-lt"/>
              <a:cs typeface="+mn-lt"/>
            </a:endParaRPr>
          </a:p>
          <a:p>
            <a:pPr marL="342900" indent="-342900" algn="just">
              <a:buFont typeface="Wingdings,Sans-Serif"/>
              <a:buChar char="§"/>
            </a:pPr>
            <a:r>
              <a:rPr lang="ru-RU" sz="2000">
                <a:latin typeface="Times New Roman"/>
                <a:cs typeface="Times New Roman"/>
              </a:rPr>
              <a:t>провести администрирование ЛВС.</a:t>
            </a:r>
            <a:endParaRPr lang="ru-RU"/>
          </a:p>
        </p:txBody>
      </p:sp>
    </p:spTree>
    <p:extLst>
      <p:ext uri="{BB962C8B-B14F-4D97-AF65-F5344CB8AC3E}">
        <p14:creationId xmlns:p14="http://schemas.microsoft.com/office/powerpoint/2010/main" val="2924875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40E0F065-6674-608C-1112-7A0AF38F09AE}"/>
              </a:ext>
            </a:extLst>
          </p:cNvPr>
          <p:cNvSpPr>
            <a:spLocks noGrp="1"/>
          </p:cNvSpPr>
          <p:nvPr>
            <p:ph type="title"/>
          </p:nvPr>
        </p:nvSpPr>
        <p:spPr>
          <a:xfrm>
            <a:off x="482600" y="1049033"/>
            <a:ext cx="3396626" cy="1457538"/>
          </a:xfrm>
        </p:spPr>
        <p:txBody>
          <a:bodyPr>
            <a:normAutofit/>
          </a:bodyPr>
          <a:lstStyle/>
          <a:p>
            <a:pPr>
              <a:lnSpc>
                <a:spcPct val="90000"/>
              </a:lnSpc>
            </a:pPr>
            <a:r>
              <a:rPr lang="ru-RU" sz="3600" b="1">
                <a:latin typeface="Times New Roman"/>
                <a:cs typeface="Times New Roman"/>
              </a:rPr>
              <a:t>Структура предприятия</a:t>
            </a:r>
          </a:p>
        </p:txBody>
      </p:sp>
      <p:cxnSp>
        <p:nvCxnSpPr>
          <p:cNvPr id="13" name="Straight Connector 12">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Рисунок 4">
            <a:extLst>
              <a:ext uri="{FF2B5EF4-FFF2-40B4-BE49-F238E27FC236}">
                <a16:creationId xmlns:a16="http://schemas.microsoft.com/office/drawing/2014/main" id="{36D57B61-8EC9-001A-CBC4-4EECC21E60E8}"/>
              </a:ext>
            </a:extLst>
          </p:cNvPr>
          <p:cNvPicPr>
            <a:picLocks noChangeAspect="1"/>
          </p:cNvPicPr>
          <p:nvPr/>
        </p:nvPicPr>
        <p:blipFill>
          <a:blip r:embed="rId2">
            <a:alphaModFix/>
          </a:blip>
          <a:stretch>
            <a:fillRect/>
          </a:stretch>
        </p:blipFill>
        <p:spPr>
          <a:xfrm>
            <a:off x="4814583" y="1050318"/>
            <a:ext cx="6817577" cy="4757735"/>
          </a:xfrm>
          <a:prstGeom prst="rect">
            <a:avLst/>
          </a:prstGeom>
        </p:spPr>
      </p:pic>
      <p:cxnSp>
        <p:nvCxnSpPr>
          <p:cNvPr id="15" name="Straight Connector 14">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 name="Объект 5">
            <a:extLst>
              <a:ext uri="{FF2B5EF4-FFF2-40B4-BE49-F238E27FC236}">
                <a16:creationId xmlns:a16="http://schemas.microsoft.com/office/drawing/2014/main" id="{2BCBE9DC-0F60-8EDD-4302-F6AAFA707884}"/>
              </a:ext>
            </a:extLst>
          </p:cNvPr>
          <p:cNvSpPr>
            <a:spLocks noGrp="1"/>
          </p:cNvSpPr>
          <p:nvPr>
            <p:ph idx="1"/>
          </p:nvPr>
        </p:nvSpPr>
        <p:spPr>
          <a:xfrm>
            <a:off x="482600" y="2505114"/>
            <a:ext cx="3397424" cy="1588847"/>
          </a:xfrm>
        </p:spPr>
        <p:txBody>
          <a:bodyPr vert="horz" lIns="91440" tIns="45720" rIns="91440" bIns="45720" rtlCol="0" anchor="t">
            <a:normAutofit/>
          </a:bodyPr>
          <a:lstStyle/>
          <a:p>
            <a:pPr algn="just"/>
            <a:r>
              <a:rPr lang="ru-RU" sz="2000">
                <a:latin typeface="Times New Roman"/>
                <a:cs typeface="Times New Roman"/>
              </a:rPr>
              <a:t>Цена создания локальной вычислительной сети составила 1,2 млн. рублей</a:t>
            </a:r>
            <a:endParaRPr lang="ru-RU">
              <a:latin typeface="Times New Roman"/>
              <a:cs typeface="Times New Roman"/>
            </a:endParaRPr>
          </a:p>
        </p:txBody>
      </p:sp>
    </p:spTree>
    <p:extLst>
      <p:ext uri="{BB962C8B-B14F-4D97-AF65-F5344CB8AC3E}">
        <p14:creationId xmlns:p14="http://schemas.microsoft.com/office/powerpoint/2010/main" val="370045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5AC827A-95BB-C8FB-C1DE-8C8642042330}"/>
              </a:ext>
            </a:extLst>
          </p:cNvPr>
          <p:cNvSpPr>
            <a:spLocks noGrp="1"/>
          </p:cNvSpPr>
          <p:nvPr>
            <p:ph type="title"/>
          </p:nvPr>
        </p:nvSpPr>
        <p:spPr>
          <a:xfrm>
            <a:off x="482600" y="1431644"/>
            <a:ext cx="4135610" cy="1239422"/>
          </a:xfrm>
        </p:spPr>
        <p:txBody>
          <a:bodyPr vert="horz" lIns="91440" tIns="45720" rIns="91440" bIns="45720" rtlCol="0" anchor="ctr">
            <a:noAutofit/>
          </a:bodyPr>
          <a:lstStyle/>
          <a:p>
            <a:pPr>
              <a:lnSpc>
                <a:spcPct val="90000"/>
              </a:lnSpc>
            </a:pPr>
            <a:r>
              <a:rPr lang="ru-RU" sz="3200" b="1">
                <a:latin typeface="Times New Roman"/>
                <a:cs typeface="Times New Roman"/>
              </a:rPr>
              <a:t>Расчет</a:t>
            </a:r>
            <a:r>
              <a:rPr lang="ru-RU" sz="3200" b="1">
                <a:latin typeface="Times New Roman"/>
                <a:ea typeface="+mj-lt"/>
                <a:cs typeface="+mj-lt"/>
              </a:rPr>
              <a:t> необходимой длины кабеля</a:t>
            </a:r>
            <a:endParaRPr lang="ru-RU" sz="3200" b="1">
              <a:latin typeface="Times New Roman"/>
              <a:cs typeface="Times New Roman"/>
            </a:endParaRPr>
          </a:p>
        </p:txBody>
      </p:sp>
      <p:cxnSp>
        <p:nvCxnSpPr>
          <p:cNvPr id="13" name="Straight Connector 12">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 name="Объект 5">
            <a:extLst>
              <a:ext uri="{FF2B5EF4-FFF2-40B4-BE49-F238E27FC236}">
                <a16:creationId xmlns:a16="http://schemas.microsoft.com/office/drawing/2014/main" id="{4EDE23BE-BF63-B03C-7E38-59605224A9E7}"/>
              </a:ext>
            </a:extLst>
          </p:cNvPr>
          <p:cNvSpPr>
            <a:spLocks noGrp="1"/>
          </p:cNvSpPr>
          <p:nvPr>
            <p:ph idx="1"/>
          </p:nvPr>
        </p:nvSpPr>
        <p:spPr>
          <a:xfrm>
            <a:off x="482600" y="2735545"/>
            <a:ext cx="3964250" cy="2182147"/>
          </a:xfrm>
        </p:spPr>
        <p:txBody>
          <a:bodyPr vert="horz" lIns="91440" tIns="45720" rIns="91440" bIns="45720" rtlCol="0" anchor="t">
            <a:normAutofit/>
          </a:bodyPr>
          <a:lstStyle/>
          <a:p>
            <a:pPr algn="just"/>
            <a:r>
              <a:rPr lang="ru-RU" sz="2000">
                <a:latin typeface="Times New Roman"/>
                <a:cs typeface="Times New Roman"/>
              </a:rPr>
              <a:t>Итоговая длина кабеля составила 256м, из них 156м проложены по комнатам, а остальные 100м проложены по коридору</a:t>
            </a:r>
            <a:endParaRPr lang="ru-RU"/>
          </a:p>
        </p:txBody>
      </p:sp>
      <p:pic>
        <p:nvPicPr>
          <p:cNvPr id="4" name="Рисунок 4">
            <a:extLst>
              <a:ext uri="{FF2B5EF4-FFF2-40B4-BE49-F238E27FC236}">
                <a16:creationId xmlns:a16="http://schemas.microsoft.com/office/drawing/2014/main" id="{0BDFE99C-1E41-77F1-18F9-C8BF3E238FE0}"/>
              </a:ext>
            </a:extLst>
          </p:cNvPr>
          <p:cNvPicPr>
            <a:picLocks noChangeAspect="1"/>
          </p:cNvPicPr>
          <p:nvPr/>
        </p:nvPicPr>
        <p:blipFill>
          <a:blip r:embed="rId2">
            <a:alphaModFix/>
          </a:blip>
          <a:stretch>
            <a:fillRect/>
          </a:stretch>
        </p:blipFill>
        <p:spPr>
          <a:xfrm>
            <a:off x="4621411" y="1430570"/>
            <a:ext cx="7011905" cy="3996346"/>
          </a:xfrm>
          <a:prstGeom prst="rect">
            <a:avLst/>
          </a:prstGeom>
        </p:spPr>
      </p:pic>
      <p:cxnSp>
        <p:nvCxnSpPr>
          <p:cNvPr id="15" name="Straight Connector 14">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993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DFE855E-5C1E-CF3F-14BC-1A1919E010D3}"/>
              </a:ext>
            </a:extLst>
          </p:cNvPr>
          <p:cNvSpPr>
            <a:spLocks noGrp="1"/>
          </p:cNvSpPr>
          <p:nvPr>
            <p:ph type="title"/>
          </p:nvPr>
        </p:nvSpPr>
        <p:spPr>
          <a:xfrm>
            <a:off x="4076939" y="506059"/>
            <a:ext cx="3964251" cy="598907"/>
          </a:xfrm>
        </p:spPr>
        <p:txBody>
          <a:bodyPr vert="horz" lIns="91440" tIns="45720" rIns="91440" bIns="45720" rtlCol="0">
            <a:normAutofit/>
          </a:bodyPr>
          <a:lstStyle/>
          <a:p>
            <a:pPr algn="ctr">
              <a:lnSpc>
                <a:spcPct val="90000"/>
              </a:lnSpc>
            </a:pPr>
            <a:r>
              <a:rPr lang="ru-RU" sz="3200" b="1">
                <a:latin typeface="Times New Roman"/>
                <a:cs typeface="Times New Roman"/>
              </a:rPr>
              <a:t>Деление на подсети</a:t>
            </a:r>
            <a:endParaRPr lang="ru-RU"/>
          </a:p>
        </p:txBody>
      </p:sp>
      <p:cxnSp>
        <p:nvCxnSpPr>
          <p:cNvPr id="13" name="Straight Connector 12">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Рисунок 4">
            <a:extLst>
              <a:ext uri="{FF2B5EF4-FFF2-40B4-BE49-F238E27FC236}">
                <a16:creationId xmlns:a16="http://schemas.microsoft.com/office/drawing/2014/main" id="{2D95EBC8-F45F-E6F6-7097-6674EA7BFE9E}"/>
              </a:ext>
            </a:extLst>
          </p:cNvPr>
          <p:cNvPicPr>
            <a:picLocks noChangeAspect="1"/>
          </p:cNvPicPr>
          <p:nvPr/>
        </p:nvPicPr>
        <p:blipFill>
          <a:blip r:embed="rId2">
            <a:alphaModFix/>
          </a:blip>
          <a:stretch>
            <a:fillRect/>
          </a:stretch>
        </p:blipFill>
        <p:spPr>
          <a:xfrm>
            <a:off x="3013538" y="1104023"/>
            <a:ext cx="6161251" cy="4962663"/>
          </a:xfrm>
          <a:prstGeom prst="rect">
            <a:avLst/>
          </a:prstGeom>
        </p:spPr>
      </p:pic>
      <p:cxnSp>
        <p:nvCxnSpPr>
          <p:cNvPr id="15" name="Straight Connector 14">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581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3AA1124D-17F4-64E9-1F43-73F602A01C3A}"/>
              </a:ext>
            </a:extLst>
          </p:cNvPr>
          <p:cNvSpPr>
            <a:spLocks noGrp="1"/>
          </p:cNvSpPr>
          <p:nvPr>
            <p:ph type="title"/>
          </p:nvPr>
        </p:nvSpPr>
        <p:spPr>
          <a:xfrm>
            <a:off x="3818147" y="508896"/>
            <a:ext cx="4554891" cy="674388"/>
          </a:xfrm>
        </p:spPr>
        <p:txBody>
          <a:bodyPr vert="horz" lIns="91440" tIns="45720" rIns="91440" bIns="45720" rtlCol="0">
            <a:normAutofit/>
          </a:bodyPr>
          <a:lstStyle/>
          <a:p>
            <a:pPr algn="ctr">
              <a:lnSpc>
                <a:spcPct val="90000"/>
              </a:lnSpc>
            </a:pPr>
            <a:r>
              <a:rPr lang="en-US" sz="3200" b="1" err="1">
                <a:latin typeface="Times New Roman"/>
                <a:cs typeface="Times New Roman"/>
              </a:rPr>
              <a:t>Администрирование</a:t>
            </a:r>
            <a:endParaRPr lang="en-US" sz="3200" b="1">
              <a:latin typeface="Times New Roman"/>
              <a:cs typeface="Times New Roman"/>
            </a:endParaRPr>
          </a:p>
        </p:txBody>
      </p:sp>
      <p:cxnSp>
        <p:nvCxnSpPr>
          <p:cNvPr id="34" name="Straight Connector 33">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Рисунок 4">
            <a:extLst>
              <a:ext uri="{FF2B5EF4-FFF2-40B4-BE49-F238E27FC236}">
                <a16:creationId xmlns:a16="http://schemas.microsoft.com/office/drawing/2014/main" id="{09C96AB3-5DC6-EE04-628D-9D030DA019F6}"/>
              </a:ext>
            </a:extLst>
          </p:cNvPr>
          <p:cNvPicPr>
            <a:picLocks noChangeAspect="1"/>
          </p:cNvPicPr>
          <p:nvPr/>
        </p:nvPicPr>
        <p:blipFill rotWithShape="1">
          <a:blip r:embed="rId2">
            <a:alphaModFix/>
          </a:blip>
          <a:srcRect r="1" b="23255"/>
          <a:stretch/>
        </p:blipFill>
        <p:spPr>
          <a:xfrm>
            <a:off x="6047399" y="1492053"/>
            <a:ext cx="5573536" cy="3432682"/>
          </a:xfrm>
          <a:prstGeom prst="rect">
            <a:avLst/>
          </a:prstGeom>
        </p:spPr>
      </p:pic>
      <p:pic>
        <p:nvPicPr>
          <p:cNvPr id="9" name="Рисунок 4">
            <a:extLst>
              <a:ext uri="{FF2B5EF4-FFF2-40B4-BE49-F238E27FC236}">
                <a16:creationId xmlns:a16="http://schemas.microsoft.com/office/drawing/2014/main" id="{36F7B783-5175-A9A2-1D7E-B3DBB520B245}"/>
              </a:ext>
            </a:extLst>
          </p:cNvPr>
          <p:cNvPicPr>
            <a:picLocks noChangeAspect="1"/>
          </p:cNvPicPr>
          <p:nvPr/>
        </p:nvPicPr>
        <p:blipFill rotWithShape="1">
          <a:blip r:embed="rId3">
            <a:alphaModFix/>
          </a:blip>
          <a:srcRect t="1422" r="1" b="21592"/>
          <a:stretch/>
        </p:blipFill>
        <p:spPr>
          <a:xfrm>
            <a:off x="473020" y="1492053"/>
            <a:ext cx="5573536" cy="3432682"/>
          </a:xfrm>
          <a:prstGeom prst="rect">
            <a:avLst/>
          </a:prstGeom>
        </p:spPr>
      </p:pic>
    </p:spTree>
    <p:extLst>
      <p:ext uri="{BB962C8B-B14F-4D97-AF65-F5344CB8AC3E}">
        <p14:creationId xmlns:p14="http://schemas.microsoft.com/office/powerpoint/2010/main" val="239220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4C0FB58-E304-B375-3892-3B12B2AFFC43}"/>
              </a:ext>
            </a:extLst>
          </p:cNvPr>
          <p:cNvSpPr>
            <a:spLocks noGrp="1"/>
          </p:cNvSpPr>
          <p:nvPr>
            <p:ph type="title"/>
          </p:nvPr>
        </p:nvSpPr>
        <p:spPr>
          <a:xfrm>
            <a:off x="2667958" y="508895"/>
            <a:ext cx="6855217" cy="997876"/>
          </a:xfrm>
        </p:spPr>
        <p:txBody>
          <a:bodyPr vert="horz" lIns="91440" tIns="45720" rIns="91440" bIns="45720" rtlCol="0">
            <a:normAutofit/>
          </a:bodyPr>
          <a:lstStyle/>
          <a:p>
            <a:pPr algn="ctr">
              <a:lnSpc>
                <a:spcPct val="90000"/>
              </a:lnSpc>
            </a:pPr>
            <a:r>
              <a:rPr lang="en-US" sz="3200" b="1" dirty="0" err="1">
                <a:latin typeface="Times New Roman"/>
                <a:cs typeface="Times New Roman"/>
              </a:rPr>
              <a:t>Задача</a:t>
            </a:r>
            <a:r>
              <a:rPr lang="en-US" sz="3200" b="1" dirty="0">
                <a:latin typeface="Times New Roman"/>
                <a:cs typeface="Times New Roman"/>
              </a:rPr>
              <a:t> </a:t>
            </a:r>
            <a:r>
              <a:rPr lang="en-US" sz="3200" b="1" dirty="0" err="1">
                <a:latin typeface="Times New Roman"/>
                <a:cs typeface="Times New Roman"/>
              </a:rPr>
              <a:t>по</a:t>
            </a:r>
            <a:r>
              <a:rPr lang="en-US" sz="3200" b="1" dirty="0">
                <a:latin typeface="Times New Roman"/>
                <a:cs typeface="Times New Roman"/>
              </a:rPr>
              <a:t> </a:t>
            </a:r>
            <a:r>
              <a:rPr lang="en-US" sz="3200" b="1" dirty="0" err="1">
                <a:latin typeface="Times New Roman"/>
                <a:cs typeface="Times New Roman"/>
              </a:rPr>
              <a:t>созданию</a:t>
            </a:r>
            <a:r>
              <a:rPr lang="en-US" sz="3200" b="1" dirty="0">
                <a:latin typeface="Times New Roman"/>
                <a:cs typeface="Times New Roman"/>
              </a:rPr>
              <a:t> </a:t>
            </a:r>
            <a:r>
              <a:rPr lang="en-US" sz="3200" b="1" dirty="0" err="1">
                <a:latin typeface="Times New Roman"/>
                <a:cs typeface="Times New Roman"/>
              </a:rPr>
              <a:t>сетевого</a:t>
            </a:r>
            <a:r>
              <a:rPr lang="en-US" sz="3200" b="1" dirty="0">
                <a:latin typeface="Times New Roman"/>
                <a:cs typeface="Times New Roman"/>
              </a:rPr>
              <a:t> </a:t>
            </a:r>
            <a:r>
              <a:rPr lang="en-US" sz="3200" b="1" dirty="0" err="1">
                <a:latin typeface="Times New Roman"/>
                <a:cs typeface="Times New Roman"/>
              </a:rPr>
              <a:t>ресурса</a:t>
            </a:r>
            <a:r>
              <a:rPr lang="en-US" sz="3200" b="1" dirty="0">
                <a:latin typeface="Times New Roman"/>
                <a:cs typeface="Times New Roman"/>
              </a:rPr>
              <a:t> и </a:t>
            </a:r>
            <a:r>
              <a:rPr lang="en-US" sz="3200" b="1" dirty="0" err="1">
                <a:latin typeface="Times New Roman"/>
                <a:cs typeface="Times New Roman"/>
              </a:rPr>
              <a:t>настройке</a:t>
            </a:r>
            <a:r>
              <a:rPr lang="en-US" sz="3200" b="1" dirty="0">
                <a:latin typeface="Times New Roman"/>
                <a:cs typeface="Times New Roman"/>
              </a:rPr>
              <a:t> </a:t>
            </a:r>
            <a:r>
              <a:rPr lang="en-US" sz="3200" b="1" dirty="0" err="1">
                <a:latin typeface="Times New Roman"/>
                <a:cs typeface="Times New Roman"/>
              </a:rPr>
              <a:t>безопасности</a:t>
            </a:r>
          </a:p>
        </p:txBody>
      </p:sp>
      <p:cxnSp>
        <p:nvCxnSpPr>
          <p:cNvPr id="66" name="Straight Connector 65">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Рисунок 4">
            <a:extLst>
              <a:ext uri="{FF2B5EF4-FFF2-40B4-BE49-F238E27FC236}">
                <a16:creationId xmlns:a16="http://schemas.microsoft.com/office/drawing/2014/main" id="{B6F28BD9-0170-1D1F-9182-A4D3E68D675E}"/>
              </a:ext>
            </a:extLst>
          </p:cNvPr>
          <p:cNvPicPr>
            <a:picLocks noChangeAspect="1"/>
          </p:cNvPicPr>
          <p:nvPr/>
        </p:nvPicPr>
        <p:blipFill rotWithShape="1">
          <a:blip r:embed="rId2">
            <a:alphaModFix/>
          </a:blip>
          <a:srcRect r="-1" b="13439"/>
          <a:stretch/>
        </p:blipFill>
        <p:spPr>
          <a:xfrm>
            <a:off x="2237109" y="1622115"/>
            <a:ext cx="7717599" cy="4343424"/>
          </a:xfrm>
          <a:prstGeom prst="rect">
            <a:avLst/>
          </a:prstGeom>
        </p:spPr>
      </p:pic>
      <p:cxnSp>
        <p:nvCxnSpPr>
          <p:cNvPr id="68" name="Straight Connector 67">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124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ECD0C9-5E8D-6C16-2C32-F5BBCE739108}"/>
              </a:ext>
            </a:extLst>
          </p:cNvPr>
          <p:cNvSpPr>
            <a:spLocks noGrp="1"/>
          </p:cNvSpPr>
          <p:nvPr>
            <p:ph type="title"/>
          </p:nvPr>
        </p:nvSpPr>
        <p:spPr>
          <a:xfrm>
            <a:off x="482600" y="497145"/>
            <a:ext cx="10634472" cy="779822"/>
          </a:xfrm>
        </p:spPr>
        <p:txBody>
          <a:bodyPr/>
          <a:lstStyle/>
          <a:p>
            <a:pPr algn="ctr"/>
            <a:r>
              <a:rPr lang="ru-RU" sz="3200" b="1">
                <a:latin typeface="Times New Roman"/>
                <a:cs typeface="Times New Roman"/>
              </a:rPr>
              <a:t>Заключение</a:t>
            </a:r>
          </a:p>
        </p:txBody>
      </p:sp>
      <p:pic>
        <p:nvPicPr>
          <p:cNvPr id="7" name="Рисунок 4">
            <a:extLst>
              <a:ext uri="{FF2B5EF4-FFF2-40B4-BE49-F238E27FC236}">
                <a16:creationId xmlns:a16="http://schemas.microsoft.com/office/drawing/2014/main" id="{2166F11C-6D11-EFDB-5958-E874A12E3FF3}"/>
              </a:ext>
            </a:extLst>
          </p:cNvPr>
          <p:cNvPicPr>
            <a:picLocks noChangeAspect="1"/>
          </p:cNvPicPr>
          <p:nvPr/>
        </p:nvPicPr>
        <p:blipFill>
          <a:blip r:embed="rId2">
            <a:alphaModFix/>
          </a:blip>
          <a:stretch>
            <a:fillRect/>
          </a:stretch>
        </p:blipFill>
        <p:spPr>
          <a:xfrm>
            <a:off x="2686873" y="1278550"/>
            <a:ext cx="6817577" cy="4757735"/>
          </a:xfrm>
          <a:prstGeom prst="rect">
            <a:avLst/>
          </a:prstGeom>
        </p:spPr>
      </p:pic>
    </p:spTree>
    <p:extLst>
      <p:ext uri="{BB962C8B-B14F-4D97-AF65-F5344CB8AC3E}">
        <p14:creationId xmlns:p14="http://schemas.microsoft.com/office/powerpoint/2010/main" val="2375124249"/>
      </p:ext>
    </p:extLst>
  </p:cSld>
  <p:clrMapOvr>
    <a:masterClrMapping/>
  </p:clrMapOvr>
</p:sld>
</file>

<file path=ppt/theme/theme1.xml><?xml version="1.0" encoding="utf-8"?>
<a:theme xmlns:a="http://schemas.openxmlformats.org/drawingml/2006/main" name="LevelVTI">
  <a:themeElements>
    <a:clrScheme name="AnalogousFromDarkSeedRightStep">
      <a:dk1>
        <a:srgbClr val="000000"/>
      </a:dk1>
      <a:lt1>
        <a:srgbClr val="FFFFFF"/>
      </a:lt1>
      <a:dk2>
        <a:srgbClr val="1D3328"/>
      </a:dk2>
      <a:lt2>
        <a:srgbClr val="E8E2E5"/>
      </a:lt2>
      <a:accent1>
        <a:srgbClr val="47B47D"/>
      </a:accent1>
      <a:accent2>
        <a:srgbClr val="3BB1A7"/>
      </a:accent2>
      <a:accent3>
        <a:srgbClr val="4D9CC3"/>
      </a:accent3>
      <a:accent4>
        <a:srgbClr val="3B59B1"/>
      </a:accent4>
      <a:accent5>
        <a:srgbClr val="604DC3"/>
      </a:accent5>
      <a:accent6>
        <a:srgbClr val="803BB1"/>
      </a:accent6>
      <a:hlink>
        <a:srgbClr val="86852C"/>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Широкоэкранный</PresentationFormat>
  <Slides>10</Slides>
  <Notes>0</Notes>
  <HiddenSlides>0</HiddenSlide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LevelVTI</vt:lpstr>
      <vt:lpstr>Курсовая работа по теме: "проектирование локальной  вычислительной сети" </vt:lpstr>
      <vt:lpstr>Актуальность</vt:lpstr>
      <vt:lpstr>Цели и задачи</vt:lpstr>
      <vt:lpstr>Структура предприятия</vt:lpstr>
      <vt:lpstr>Расчет необходимой длины кабеля</vt:lpstr>
      <vt:lpstr>Деление на подсети</vt:lpstr>
      <vt:lpstr>Администрирование</vt:lpstr>
      <vt:lpstr>Задача по созданию сетевого ресурса и настройке безопасности</vt:lpstr>
      <vt:lpstr>Заключение</vt:lpstr>
      <vt:lpstr>Курсовая работа по теме: "проектирование локальной  вычислительной сети"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revision>40</cp:revision>
  <dcterms:created xsi:type="dcterms:W3CDTF">2022-10-20T09:09:49Z</dcterms:created>
  <dcterms:modified xsi:type="dcterms:W3CDTF">2022-10-24T08:10:22Z</dcterms:modified>
</cp:coreProperties>
</file>