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1"/>
  </p:notesMasterIdLst>
  <p:sldIdLst>
    <p:sldId id="256" r:id="rId2"/>
    <p:sldId id="351" r:id="rId3"/>
    <p:sldId id="322" r:id="rId4"/>
    <p:sldId id="384" r:id="rId5"/>
    <p:sldId id="258" r:id="rId6"/>
    <p:sldId id="397" r:id="rId7"/>
    <p:sldId id="409" r:id="rId8"/>
    <p:sldId id="325" r:id="rId9"/>
    <p:sldId id="398" r:id="rId10"/>
    <p:sldId id="491" r:id="rId11"/>
    <p:sldId id="326" r:id="rId12"/>
    <p:sldId id="327" r:id="rId13"/>
    <p:sldId id="399" r:id="rId14"/>
    <p:sldId id="410" r:id="rId15"/>
    <p:sldId id="329" r:id="rId16"/>
    <p:sldId id="330" r:id="rId17"/>
    <p:sldId id="486" r:id="rId18"/>
    <p:sldId id="333" r:id="rId19"/>
    <p:sldId id="336" r:id="rId20"/>
    <p:sldId id="331" r:id="rId21"/>
    <p:sldId id="332" r:id="rId22"/>
    <p:sldId id="340" r:id="rId23"/>
    <p:sldId id="334" r:id="rId24"/>
    <p:sldId id="335" r:id="rId25"/>
    <p:sldId id="337" r:id="rId26"/>
    <p:sldId id="338" r:id="rId27"/>
    <p:sldId id="400" r:id="rId28"/>
    <p:sldId id="401" r:id="rId29"/>
    <p:sldId id="402" r:id="rId30"/>
    <p:sldId id="403" r:id="rId31"/>
    <p:sldId id="424" r:id="rId32"/>
    <p:sldId id="425" r:id="rId33"/>
    <p:sldId id="361" r:id="rId34"/>
    <p:sldId id="359" r:id="rId35"/>
    <p:sldId id="386" r:id="rId36"/>
    <p:sldId id="339" r:id="rId37"/>
    <p:sldId id="341" r:id="rId38"/>
    <p:sldId id="426" r:id="rId39"/>
    <p:sldId id="357" r:id="rId40"/>
    <p:sldId id="358" r:id="rId41"/>
    <p:sldId id="407" r:id="rId42"/>
    <p:sldId id="408" r:id="rId43"/>
    <p:sldId id="342" r:id="rId44"/>
    <p:sldId id="406" r:id="rId45"/>
    <p:sldId id="347" r:id="rId46"/>
    <p:sldId id="348" r:id="rId47"/>
    <p:sldId id="489" r:id="rId48"/>
    <p:sldId id="487" r:id="rId49"/>
    <p:sldId id="366" r:id="rId50"/>
    <p:sldId id="368" r:id="rId51"/>
    <p:sldId id="369" r:id="rId52"/>
    <p:sldId id="370" r:id="rId53"/>
    <p:sldId id="371" r:id="rId54"/>
    <p:sldId id="372" r:id="rId55"/>
    <p:sldId id="373" r:id="rId56"/>
    <p:sldId id="374" r:id="rId57"/>
    <p:sldId id="376" r:id="rId58"/>
    <p:sldId id="377" r:id="rId59"/>
    <p:sldId id="378" r:id="rId60"/>
    <p:sldId id="379" r:id="rId61"/>
    <p:sldId id="380" r:id="rId62"/>
    <p:sldId id="381" r:id="rId63"/>
    <p:sldId id="382" r:id="rId64"/>
    <p:sldId id="383" r:id="rId65"/>
    <p:sldId id="396" r:id="rId66"/>
    <p:sldId id="387" r:id="rId67"/>
    <p:sldId id="389" r:id="rId68"/>
    <p:sldId id="390" r:id="rId69"/>
    <p:sldId id="391" r:id="rId70"/>
    <p:sldId id="392" r:id="rId71"/>
    <p:sldId id="393" r:id="rId72"/>
    <p:sldId id="394" r:id="rId73"/>
    <p:sldId id="395" r:id="rId74"/>
    <p:sldId id="354" r:id="rId75"/>
    <p:sldId id="356" r:id="rId76"/>
    <p:sldId id="321" r:id="rId77"/>
    <p:sldId id="427" r:id="rId78"/>
    <p:sldId id="428" r:id="rId79"/>
    <p:sldId id="466" r:id="rId80"/>
    <p:sldId id="465" r:id="rId81"/>
    <p:sldId id="463" r:id="rId82"/>
    <p:sldId id="478" r:id="rId83"/>
    <p:sldId id="404" r:id="rId84"/>
    <p:sldId id="405" r:id="rId85"/>
    <p:sldId id="483" r:id="rId86"/>
    <p:sldId id="484" r:id="rId87"/>
    <p:sldId id="485" r:id="rId88"/>
    <p:sldId id="411" r:id="rId89"/>
    <p:sldId id="412" r:id="rId90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5220"/>
  </p:normalViewPr>
  <p:slideViewPr>
    <p:cSldViewPr snapToGrid="0" snapToObjects="1">
      <p:cViewPr varScale="1">
        <p:scale>
          <a:sx n="111" d="100"/>
          <a:sy n="111" d="100"/>
        </p:scale>
        <p:origin x="222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73788-2AD3-2041-B933-30A616E52201}" type="datetimeFigureOut">
              <a:rPr kumimoji="1" lang="zh-CN" altLang="en-US" smtClean="0"/>
              <a:t>2023/9/25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4D72FB-FFC0-F64D-B6DF-4B8F529D22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7939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CS267 Lecture 2</a:t>
            </a: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28A315-AE8B-4A87-AB2B-01335C67640A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1255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55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7210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Deadlock</a:t>
            </a:r>
            <a:r>
              <a:rPr kumimoji="1" lang="en-US" altLang="zh-CN" baseline="0" dirty="0"/>
              <a:t> happens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D72FB-FFC0-F64D-B6DF-4B8F529D22BC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05802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50180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CS267 Lecture 2</a:t>
            </a:r>
            <a:endParaRPr lang="en-US" altLang="zh-CN"/>
          </a:p>
        </p:txBody>
      </p:sp>
      <p:sp>
        <p:nvSpPr>
          <p:cNvPr id="50181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4E8242-DA38-48E0-AD1C-D7450BF27BC8}" type="slidenum">
              <a:rPr lang="zh-CN" altLang="en-US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6250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First</a:t>
            </a:r>
            <a:r>
              <a:rPr kumimoji="1" lang="zh-CN" altLang="en-US" dirty="0"/>
              <a:t>,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process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need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know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num_steps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also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should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support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reduction.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D72FB-FFC0-F64D-B6DF-4B8F529D22BC}" type="slidenum">
              <a:rPr kumimoji="1" lang="zh-CN" altLang="en-US" smtClean="0"/>
              <a:t>40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44199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D72FB-FFC0-F64D-B6DF-4B8F529D22BC}" type="slidenum">
              <a:rPr kumimoji="1" lang="zh-CN" altLang="en-US" smtClean="0"/>
              <a:t>41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31276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D72FB-FFC0-F64D-B6DF-4B8F529D22BC}" type="slidenum">
              <a:rPr kumimoji="1" lang="zh-CN" altLang="en-US" smtClean="0"/>
              <a:t>42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7361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This operation is O(N) with sequential execution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D72FB-FFC0-F64D-B6DF-4B8F529D22BC}" type="slidenum">
              <a:rPr kumimoji="1" lang="zh-CN" altLang="en-US" smtClean="0"/>
              <a:t>48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87671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This operation is O(N) with sequential execution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D72FB-FFC0-F64D-B6DF-4B8F529D22BC}" type="slidenum">
              <a:rPr kumimoji="1" lang="zh-CN" altLang="en-US" smtClean="0"/>
              <a:t>65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5586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-Separated compute and storage</a:t>
            </a:r>
          </a:p>
          <a:p>
            <a:r>
              <a:rPr kumimoji="1" lang="en-US" altLang="zh-CN" dirty="0"/>
              <a:t>-Homogeneous</a:t>
            </a:r>
            <a:r>
              <a:rPr kumimoji="1" lang="zh-CN" altLang="en-US" dirty="0"/>
              <a:t> </a:t>
            </a:r>
            <a:r>
              <a:rPr kumimoji="1" lang="en-US" altLang="zh-CN" dirty="0"/>
              <a:t>machines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D72FB-FFC0-F64D-B6DF-4B8F529D22BC}" type="slidenum">
              <a:rPr kumimoji="1" lang="zh-CN" altLang="en-US" smtClean="0"/>
              <a:t>78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24033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700" dirty="0">
                <a:latin typeface="Calibri" charset="0"/>
                <a:ea typeface="宋体" charset="0"/>
              </a:rPr>
              <a:t>Hardware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>
                <a:latin typeface="Calibri" charset="0"/>
                <a:ea typeface="宋体" charset="0"/>
              </a:rPr>
              <a:t>Hundreds to thousands cores, homogeneous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>
                <a:latin typeface="Calibri" charset="0"/>
                <a:ea typeface="宋体" charset="0"/>
              </a:rPr>
              <a:t>Connected with high speed network, such as </a:t>
            </a:r>
            <a:r>
              <a:rPr lang="en-US" altLang="zh-CN" sz="2400" dirty="0" err="1">
                <a:latin typeface="Calibri" charset="0"/>
                <a:ea typeface="宋体" charset="0"/>
              </a:rPr>
              <a:t>Infiniband</a:t>
            </a:r>
            <a:endParaRPr lang="en-US" altLang="zh-CN" sz="2400" dirty="0">
              <a:latin typeface="Calibri" charset="0"/>
              <a:ea typeface="宋体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700" dirty="0">
                <a:latin typeface="Calibri" charset="0"/>
                <a:ea typeface="宋体" charset="0"/>
              </a:rPr>
              <a:t>Software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>
                <a:latin typeface="Calibri" charset="0"/>
                <a:ea typeface="宋体" charset="0"/>
              </a:rPr>
              <a:t>MPI applications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>
                <a:latin typeface="Calibri" charset="0"/>
                <a:ea typeface="宋体" charset="0"/>
              </a:rPr>
              <a:t>MPI Libraries( Intel MPI, </a:t>
            </a:r>
            <a:r>
              <a:rPr lang="en-US" altLang="zh-CN" sz="2400" dirty="0" err="1">
                <a:latin typeface="Calibri" charset="0"/>
                <a:ea typeface="宋体" charset="0"/>
              </a:rPr>
              <a:t>OpenMPI</a:t>
            </a:r>
            <a:r>
              <a:rPr lang="en-US" altLang="zh-CN" sz="2400" dirty="0">
                <a:latin typeface="Calibri" charset="0"/>
                <a:ea typeface="宋体" charset="0"/>
              </a:rPr>
              <a:t> etc. 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 err="1">
                <a:latin typeface="Calibri" charset="0"/>
                <a:ea typeface="宋体" charset="0"/>
              </a:rPr>
              <a:t>OpenPBS</a:t>
            </a:r>
            <a:r>
              <a:rPr lang="en-US" altLang="zh-CN" sz="2400" dirty="0">
                <a:latin typeface="Calibri" charset="0"/>
                <a:ea typeface="宋体" charset="0"/>
              </a:rPr>
              <a:t> or LSF as scheduler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>
                <a:latin typeface="Calibri" charset="0"/>
                <a:ea typeface="宋体" charset="0"/>
              </a:rPr>
              <a:t>NFS or </a:t>
            </a:r>
            <a:r>
              <a:rPr lang="en-US" altLang="zh-CN" sz="2400" dirty="0" err="1">
                <a:latin typeface="Calibri" charset="0"/>
                <a:ea typeface="宋体" charset="0"/>
              </a:rPr>
              <a:t>Lustre</a:t>
            </a:r>
            <a:endParaRPr lang="en-US" altLang="zh-CN" sz="2400" dirty="0">
              <a:latin typeface="Calibri" charset="0"/>
              <a:ea typeface="宋体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 err="1">
                <a:latin typeface="Calibri" charset="0"/>
                <a:ea typeface="宋体" charset="0"/>
              </a:rPr>
              <a:t>TotalView</a:t>
            </a:r>
            <a:r>
              <a:rPr lang="en-US" altLang="zh-CN" sz="2400" dirty="0">
                <a:latin typeface="Calibri" charset="0"/>
                <a:ea typeface="宋体" charset="0"/>
              </a:rPr>
              <a:t>, </a:t>
            </a:r>
            <a:r>
              <a:rPr lang="en-US" altLang="zh-CN" sz="2400" dirty="0" err="1">
                <a:latin typeface="Calibri" charset="0"/>
                <a:ea typeface="宋体" charset="0"/>
              </a:rPr>
              <a:t>gdb</a:t>
            </a:r>
            <a:r>
              <a:rPr lang="en-US" altLang="zh-CN" sz="2400" dirty="0">
                <a:latin typeface="Calibri" charset="0"/>
                <a:ea typeface="宋体" charset="0"/>
              </a:rPr>
              <a:t>, or </a:t>
            </a:r>
            <a:r>
              <a:rPr lang="en-US" altLang="zh-CN" sz="2400" dirty="0" err="1">
                <a:latin typeface="Calibri" charset="0"/>
                <a:ea typeface="宋体" charset="0"/>
              </a:rPr>
              <a:t>printf</a:t>
            </a:r>
            <a:r>
              <a:rPr lang="en-US" altLang="zh-CN" sz="2400" dirty="0">
                <a:latin typeface="Calibri" charset="0"/>
                <a:ea typeface="宋体" charset="0"/>
              </a:rPr>
              <a:t>…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700" dirty="0">
                <a:latin typeface="Calibri" charset="0"/>
                <a:ea typeface="宋体" charset="0"/>
              </a:rPr>
              <a:t>Fastest machine today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>
                <a:latin typeface="Calibri" charset="0"/>
                <a:ea typeface="宋体" charset="0"/>
              </a:rPr>
              <a:t>5Pflops ( 10</a:t>
            </a:r>
            <a:r>
              <a:rPr lang="en-US" altLang="zh-CN" sz="2400" baseline="30000" dirty="0">
                <a:latin typeface="Calibri" charset="0"/>
                <a:ea typeface="宋体" charset="0"/>
              </a:rPr>
              <a:t>15</a:t>
            </a:r>
            <a:r>
              <a:rPr lang="en-US" altLang="zh-CN" sz="2400" dirty="0">
                <a:latin typeface="Calibri" charset="0"/>
                <a:ea typeface="宋体" charset="0"/>
              </a:rPr>
              <a:t>)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D72FB-FFC0-F64D-B6DF-4B8F529D22BC}" type="slidenum">
              <a:rPr kumimoji="1" lang="zh-CN" altLang="en-US" smtClean="0"/>
              <a:t>80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74388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>
              <a:latin typeface="Calibri" charset="0"/>
              <a:ea typeface="宋体" charset="0"/>
            </a:endParaRPr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A33FCBE1-2463-A34B-B161-A5D673D539CC}" type="slidenum">
              <a:rPr lang="zh-CN" altLang="en-US">
                <a:latin typeface="Calibri" charset="0"/>
              </a:rPr>
              <a:pPr eaLnBrk="1" hangingPunct="1"/>
              <a:t>81</a:t>
            </a:fld>
            <a:endParaRPr lang="zh-CN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887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4D72FB-FFC0-F64D-B6DF-4B8F529D22BC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31162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dirty="0">
              <a:latin typeface="Calibri" charset="0"/>
              <a:ea typeface="宋体" charset="0"/>
            </a:endParaRPr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1744D244-E856-AE4A-82EE-5037B5A9AB78}" type="slidenum">
              <a:rPr lang="zh-CN" altLang="en-US">
                <a:latin typeface="Calibri" charset="0"/>
              </a:rPr>
              <a:pPr eaLnBrk="1" hangingPunct="1"/>
              <a:t>82</a:t>
            </a:fld>
            <a:endParaRPr lang="zh-CN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7315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>
                <a:latin typeface="Calibri" charset="0"/>
                <a:ea typeface="宋体" charset="0"/>
              </a:rPr>
              <a:t>Source: Fabrizio Petrini and Kei Davis and José Carlos Sancho. System-Level Fault-Tolerance in Large-Scale Parallel Machines with Buffered Coscheduling. In </a:t>
            </a:r>
            <a:r>
              <a:rPr lang="en-US" altLang="zh-CN" i="1">
                <a:latin typeface="Calibri" charset="0"/>
                <a:ea typeface="宋体" charset="0"/>
              </a:rPr>
              <a:t>In 9th IEEE Workshop on Fault-Tolerant Parallel, Distributed and Network-Centric Systems (FTPDS04)</a:t>
            </a:r>
            <a:r>
              <a:rPr lang="en-US" altLang="zh-CN">
                <a:latin typeface="Calibri" charset="0"/>
                <a:ea typeface="宋体" charset="0"/>
              </a:rPr>
              <a:t>, Santa Fe, NM, April 2004. </a:t>
            </a:r>
          </a:p>
          <a:p>
            <a:pPr eaLnBrk="1" hangingPunct="1">
              <a:spcBef>
                <a:spcPct val="0"/>
              </a:spcBef>
            </a:pPr>
            <a:endParaRPr lang="en-US" altLang="zh-CN">
              <a:latin typeface="Calibri" charset="0"/>
              <a:ea typeface="宋体" charset="0"/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>
                <a:latin typeface="Calibri" charset="0"/>
                <a:ea typeface="宋体" charset="0"/>
              </a:rPr>
              <a:t>显示当节点数增加后整个系统</a:t>
            </a:r>
            <a:r>
              <a:rPr lang="en-US" altLang="zh-CN">
                <a:latin typeface="Calibri" charset="0"/>
                <a:ea typeface="宋体" charset="0"/>
              </a:rPr>
              <a:t>MTBF</a:t>
            </a:r>
            <a:r>
              <a:rPr lang="zh-CN" altLang="en-US">
                <a:latin typeface="Calibri" charset="0"/>
                <a:ea typeface="宋体" charset="0"/>
              </a:rPr>
              <a:t>的下降。不同的曲线表示节点不同的</a:t>
            </a:r>
            <a:r>
              <a:rPr lang="en-US" altLang="zh-CN">
                <a:latin typeface="Calibri" charset="0"/>
                <a:ea typeface="宋体" charset="0"/>
              </a:rPr>
              <a:t>MTBF</a:t>
            </a:r>
            <a:r>
              <a:rPr lang="zh-CN" altLang="en-US">
                <a:latin typeface="Calibri" charset="0"/>
                <a:ea typeface="宋体" charset="0"/>
              </a:rPr>
              <a:t>。</a:t>
            </a:r>
            <a:endParaRPr lang="en-US" altLang="zh-CN">
              <a:latin typeface="Calibri" charset="0"/>
              <a:ea typeface="宋体" charset="0"/>
            </a:endParaRPr>
          </a:p>
          <a:p>
            <a:pPr eaLnBrk="1" hangingPunct="1">
              <a:spcBef>
                <a:spcPct val="0"/>
              </a:spcBef>
            </a:pPr>
            <a:endParaRPr lang="en-US" altLang="zh-CN">
              <a:latin typeface="Calibri" charset="0"/>
              <a:ea typeface="宋体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>
                <a:latin typeface="Calibri" charset="0"/>
                <a:ea typeface="宋体" charset="0"/>
              </a:rPr>
              <a:t>04</a:t>
            </a:r>
            <a:r>
              <a:rPr lang="zh-CN" altLang="en-US">
                <a:latin typeface="Calibri" charset="0"/>
                <a:ea typeface="宋体" charset="0"/>
              </a:rPr>
              <a:t>年的预测数据可能比较老，尤其是对系统规模。</a:t>
            </a:r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1744D244-E856-AE4A-82EE-5037B5A9AB78}" type="slidenum">
              <a:rPr lang="zh-CN" altLang="en-US">
                <a:latin typeface="Calibri" charset="0"/>
              </a:rPr>
              <a:pPr eaLnBrk="1" hangingPunct="1"/>
              <a:t>83</a:t>
            </a:fld>
            <a:endParaRPr lang="zh-CN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810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>
              <a:latin typeface="Calibri" charset="0"/>
              <a:ea typeface="宋体" charset="0"/>
            </a:endParaRPr>
          </a:p>
        </p:txBody>
      </p:sp>
      <p:sp>
        <p:nvSpPr>
          <p:cNvPr id="61444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10DECC7A-93E3-8D42-AD12-59C2E6648653}" type="slidenum">
              <a:rPr lang="zh-CN" altLang="en-US">
                <a:latin typeface="Calibri" charset="0"/>
              </a:rPr>
              <a:pPr eaLnBrk="1" hangingPunct="1"/>
              <a:t>84</a:t>
            </a:fld>
            <a:endParaRPr lang="zh-CN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9010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>
              <a:latin typeface="Calibri" charset="0"/>
              <a:ea typeface="宋体" charset="0"/>
            </a:endParaRPr>
          </a:p>
        </p:txBody>
      </p:sp>
      <p:sp>
        <p:nvSpPr>
          <p:cNvPr id="61444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10DECC7A-93E3-8D42-AD12-59C2E6648653}" type="slidenum">
              <a:rPr lang="zh-CN" altLang="en-US">
                <a:latin typeface="Calibri" charset="0"/>
              </a:rPr>
              <a:pPr eaLnBrk="1" hangingPunct="1"/>
              <a:t>85</a:t>
            </a:fld>
            <a:endParaRPr lang="zh-CN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6224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>
              <a:latin typeface="Calibri" charset="0"/>
              <a:ea typeface="宋体" charset="0"/>
            </a:endParaRPr>
          </a:p>
        </p:txBody>
      </p:sp>
      <p:sp>
        <p:nvSpPr>
          <p:cNvPr id="63492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E16455C0-53DC-D545-9136-52D4EDA15886}" type="slidenum">
              <a:rPr lang="zh-CN" altLang="en-US">
                <a:latin typeface="Calibri" charset="0"/>
              </a:rPr>
              <a:pPr eaLnBrk="1" hangingPunct="1"/>
              <a:t>86</a:t>
            </a:fld>
            <a:endParaRPr lang="zh-CN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7718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-Separated compute and storage</a:t>
            </a:r>
          </a:p>
          <a:p>
            <a:r>
              <a:rPr kumimoji="1" lang="en-US" altLang="zh-CN" dirty="0"/>
              <a:t>-Homogeneous</a:t>
            </a:r>
            <a:r>
              <a:rPr kumimoji="1" lang="zh-CN" altLang="en-US" dirty="0"/>
              <a:t> </a:t>
            </a:r>
            <a:r>
              <a:rPr kumimoji="1" lang="en-US" altLang="zh-CN" dirty="0"/>
              <a:t>machines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D72FB-FFC0-F64D-B6DF-4B8F529D22BC}" type="slidenum">
              <a:rPr kumimoji="1" lang="zh-CN" altLang="en-US" smtClean="0"/>
              <a:t>87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3797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Run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show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results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D72FB-FFC0-F64D-B6DF-4B8F529D22BC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2888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particularly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important.</a:t>
            </a:r>
            <a:r>
              <a:rPr kumimoji="1" lang="zh-CN" altLang="en-US" dirty="0"/>
              <a:t> 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D72FB-FFC0-F64D-B6DF-4B8F529D22BC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6422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CS267 Lecture 2</a:t>
            </a: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34E3ED-D1EC-4900-A6C6-32230EED6B0C}" type="slidenum">
              <a:rPr lang="zh-CN" altLang="en-US"/>
              <a:pPr/>
              <a:t>19</a:t>
            </a:fld>
            <a:endParaRPr lang="en-US" altLang="zh-CN"/>
          </a:p>
        </p:txBody>
      </p:sp>
      <p:sp>
        <p:nvSpPr>
          <p:cNvPr id="76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</p:spPr>
      </p:sp>
      <p:sp>
        <p:nvSpPr>
          <p:cNvPr id="76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4"/>
            <a:ext cx="5485805" cy="4113892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354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Get examples</a:t>
            </a:r>
            <a:r>
              <a:rPr kumimoji="1" lang="en-US" altLang="zh-CN" baseline="0" dirty="0"/>
              <a:t> for big/little endian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D72FB-FFC0-F64D-B6DF-4B8F529D22BC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1965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particularly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important.</a:t>
            </a:r>
            <a:r>
              <a:rPr kumimoji="1" lang="zh-CN" altLang="en-US" dirty="0"/>
              <a:t> 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D72FB-FFC0-F64D-B6DF-4B8F529D22BC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5242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Conditional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statement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distinguish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operations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different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processes,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called</a:t>
            </a:r>
            <a:r>
              <a:rPr kumimoji="1" lang="zh-CN" altLang="en-US" dirty="0"/>
              <a:t> </a:t>
            </a:r>
            <a:r>
              <a:rPr kumimoji="1" lang="en-US" altLang="zh-CN" dirty="0"/>
              <a:t>SPMD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D72FB-FFC0-F64D-B6DF-4B8F529D22BC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6739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console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show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code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D72FB-FFC0-F64D-B6DF-4B8F529D22BC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0494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ACDB0-31B1-9545-AE74-78C3662FF07D}" type="datetimeFigureOut">
              <a:rPr kumimoji="1" lang="zh-CN" altLang="en-US" smtClean="0"/>
              <a:t>2023/9/25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53611-9E9F-9044-9B72-372ECFE307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3603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ACDB0-31B1-9545-AE74-78C3662FF07D}" type="datetimeFigureOut">
              <a:rPr kumimoji="1" lang="zh-CN" altLang="en-US" smtClean="0"/>
              <a:t>2023/9/25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53611-9E9F-9044-9B72-372ECFE307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7651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ACDB0-31B1-9545-AE74-78C3662FF07D}" type="datetimeFigureOut">
              <a:rPr kumimoji="1" lang="zh-CN" altLang="en-US" smtClean="0"/>
              <a:t>2023/9/25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53611-9E9F-9044-9B72-372ECFE307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2143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ACDB0-31B1-9545-AE74-78C3662FF07D}" type="datetimeFigureOut">
              <a:rPr kumimoji="1" lang="zh-CN" altLang="en-US" smtClean="0"/>
              <a:t>2023/9/25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53611-9E9F-9044-9B72-372ECFE307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2429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ACDB0-31B1-9545-AE74-78C3662FF07D}" type="datetimeFigureOut">
              <a:rPr kumimoji="1" lang="zh-CN" altLang="en-US" smtClean="0"/>
              <a:t>2023/9/25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53611-9E9F-9044-9B72-372ECFE307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6588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ACDB0-31B1-9545-AE74-78C3662FF07D}" type="datetimeFigureOut">
              <a:rPr kumimoji="1" lang="zh-CN" altLang="en-US" smtClean="0"/>
              <a:t>2023/9/25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53611-9E9F-9044-9B72-372ECFE307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005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ACDB0-31B1-9545-AE74-78C3662FF07D}" type="datetimeFigureOut">
              <a:rPr kumimoji="1" lang="zh-CN" altLang="en-US" smtClean="0"/>
              <a:t>2023/9/25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53611-9E9F-9044-9B72-372ECFE307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9423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ACDB0-31B1-9545-AE74-78C3662FF07D}" type="datetimeFigureOut">
              <a:rPr kumimoji="1" lang="zh-CN" altLang="en-US" smtClean="0"/>
              <a:t>2023/9/25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53611-9E9F-9044-9B72-372ECFE307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7510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ACDB0-31B1-9545-AE74-78C3662FF07D}" type="datetimeFigureOut">
              <a:rPr kumimoji="1" lang="zh-CN" altLang="en-US" smtClean="0"/>
              <a:t>2023/9/25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53611-9E9F-9044-9B72-372ECFE307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5937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ACDB0-31B1-9545-AE74-78C3662FF07D}" type="datetimeFigureOut">
              <a:rPr kumimoji="1" lang="zh-CN" altLang="en-US" smtClean="0"/>
              <a:t>2023/9/25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53611-9E9F-9044-9B72-372ECFE307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8827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ACDB0-31B1-9545-AE74-78C3662FF07D}" type="datetimeFigureOut">
              <a:rPr kumimoji="1" lang="zh-CN" altLang="en-US" smtClean="0"/>
              <a:t>2023/9/25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53611-9E9F-9044-9B72-372ECFE307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5716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ACDB0-31B1-9545-AE74-78C3662FF07D}" type="datetimeFigureOut">
              <a:rPr kumimoji="1" lang="zh-CN" altLang="en-US" smtClean="0"/>
              <a:t>2023/9/25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53611-9E9F-9044-9B72-372ECFE307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7114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pen-mpi.org/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s://computing.llnl.gov/tutorials/mpi/" TargetMode="Externa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Introduction to Big Data Systems</a:t>
            </a:r>
            <a:br>
              <a:rPr kumimoji="1" lang="zh-CN" altLang="en-US" dirty="0"/>
            </a:b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br>
              <a:rPr kumimoji="1" lang="en-US" altLang="zh-CN" dirty="0"/>
            </a:br>
            <a:r>
              <a:rPr kumimoji="1" lang="en-US" altLang="zh-CN" dirty="0"/>
              <a:t>Lecture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3.</a:t>
            </a:r>
            <a:r>
              <a:rPr kumimoji="1" lang="zh-CN" altLang="en-US" dirty="0"/>
              <a:t> </a:t>
            </a:r>
            <a:r>
              <a:rPr kumimoji="1" lang="en-US" altLang="zh-CN" dirty="0"/>
              <a:t>MPI Programming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Wenguang</a:t>
            </a:r>
            <a:r>
              <a:rPr kumimoji="1" lang="zh-CN" altLang="en-US" dirty="0"/>
              <a:t> </a:t>
            </a:r>
            <a:r>
              <a:rPr kumimoji="1" lang="en-US" altLang="zh-CN" dirty="0"/>
              <a:t>CHEN</a:t>
            </a:r>
          </a:p>
          <a:p>
            <a:r>
              <a:rPr kumimoji="1" lang="en-US" altLang="zh-CN" dirty="0"/>
              <a:t>Tsinghua</a:t>
            </a:r>
            <a:r>
              <a:rPr kumimoji="1" lang="zh-CN" altLang="en-US" dirty="0"/>
              <a:t> </a:t>
            </a:r>
            <a:r>
              <a:rPr kumimoji="1" lang="en-US" altLang="zh-CN" dirty="0"/>
              <a:t>University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6242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451" y="0"/>
            <a:ext cx="8793232" cy="1143000"/>
          </a:xfrm>
        </p:spPr>
        <p:txBody>
          <a:bodyPr>
            <a:noAutofit/>
          </a:bodyPr>
          <a:lstStyle/>
          <a:p>
            <a:r>
              <a:rPr kumimoji="1" lang="en-US" altLang="zh-CN" sz="3600" dirty="0"/>
              <a:t>Check the </a:t>
            </a:r>
            <a:r>
              <a:rPr kumimoji="1" lang="en-US" altLang="zh-CN" sz="3600" dirty="0" err="1"/>
              <a:t>pthread</a:t>
            </a:r>
            <a:r>
              <a:rPr kumimoji="1" lang="en-US" altLang="zh-CN" sz="3600" dirty="0"/>
              <a:t> </a:t>
            </a:r>
            <a:r>
              <a:rPr kumimoji="1" lang="en-US" altLang="zh-CN" sz="3600" dirty="0" err="1"/>
              <a:t>array_sum</a:t>
            </a:r>
            <a:endParaRPr kumimoji="1" lang="zh-CN" altLang="en-US" sz="36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32939" y="1143000"/>
            <a:ext cx="6712844" cy="485565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t" anchorCtr="0">
            <a:noAutofit/>
          </a:bodyPr>
          <a:lstStyle/>
          <a:p>
            <a:r>
              <a:rPr lang="en-US" altLang="zh-CN" dirty="0">
                <a:latin typeface="Courier New" pitchFamily="49" charset="0"/>
              </a:rPr>
              <a:t>volatile</a:t>
            </a:r>
            <a:r>
              <a:rPr lang="zh-CN" altLang="en-US" dirty="0">
                <a:latin typeface="Courier New" pitchFamily="49" charset="0"/>
              </a:rPr>
              <a:t> </a:t>
            </a:r>
            <a:r>
              <a:rPr lang="en-US" altLang="zh-CN" dirty="0">
                <a:latin typeface="Courier New" pitchFamily="49" charset="0"/>
              </a:rPr>
              <a:t>long</a:t>
            </a:r>
            <a:r>
              <a:rPr lang="zh-CN" altLang="en-US" dirty="0">
                <a:latin typeface="Courier New" pitchFamily="49" charset="0"/>
              </a:rPr>
              <a:t> </a:t>
            </a:r>
            <a:r>
              <a:rPr lang="en-US" altLang="zh-CN" dirty="0" err="1">
                <a:latin typeface="Courier New" pitchFamily="49" charset="0"/>
              </a:rPr>
              <a:t>global_sum</a:t>
            </a:r>
            <a:r>
              <a:rPr lang="zh-CN" altLang="en-US" dirty="0">
                <a:latin typeface="Courier New" pitchFamily="49" charset="0"/>
              </a:rPr>
              <a:t> </a:t>
            </a:r>
            <a:r>
              <a:rPr lang="en-US" altLang="zh-CN" dirty="0">
                <a:latin typeface="Courier New" pitchFamily="49" charset="0"/>
              </a:rPr>
              <a:t>= 0; </a:t>
            </a:r>
            <a:r>
              <a:rPr lang="en-US" altLang="zh-CN" dirty="0">
                <a:solidFill>
                  <a:srgbClr val="9D3E40"/>
                </a:solidFill>
                <a:latin typeface="Courier New" pitchFamily="49" charset="0"/>
              </a:rPr>
              <a:t>/* global */</a:t>
            </a:r>
          </a:p>
          <a:p>
            <a:endParaRPr lang="en-US" altLang="zh-CN" dirty="0">
              <a:solidFill>
                <a:srgbClr val="9D3E40"/>
              </a:solidFill>
              <a:latin typeface="Courier New" pitchFamily="49" charset="0"/>
            </a:endParaRPr>
          </a:p>
          <a:p>
            <a:r>
              <a:rPr lang="en-US" altLang="zh-CN" dirty="0">
                <a:latin typeface="Courier New"/>
                <a:cs typeface="Courier New"/>
              </a:rPr>
              <a:t>void *</a:t>
            </a:r>
            <a:r>
              <a:rPr lang="en-US" altLang="zh-CN" dirty="0" err="1">
                <a:latin typeface="Courier New"/>
                <a:cs typeface="Courier New"/>
              </a:rPr>
              <a:t>sum_thread</a:t>
            </a:r>
            <a:r>
              <a:rPr lang="en-US" altLang="zh-CN" dirty="0">
                <a:latin typeface="Courier New"/>
                <a:cs typeface="Courier New"/>
              </a:rPr>
              <a:t>(void *</a:t>
            </a:r>
            <a:r>
              <a:rPr lang="en-US" altLang="zh-CN" dirty="0" err="1">
                <a:latin typeface="Courier New"/>
                <a:cs typeface="Courier New"/>
              </a:rPr>
              <a:t>vargp</a:t>
            </a:r>
            <a:r>
              <a:rPr lang="en-US" altLang="zh-CN" dirty="0">
                <a:latin typeface="Courier New"/>
                <a:cs typeface="Courier New"/>
              </a:rPr>
              <a:t>)</a:t>
            </a:r>
          </a:p>
          <a:p>
            <a:r>
              <a:rPr lang="en-US" altLang="zh-CN" dirty="0">
                <a:latin typeface="Courier New"/>
                <a:cs typeface="Courier New"/>
              </a:rPr>
              <a:t>{</a:t>
            </a:r>
          </a:p>
          <a:p>
            <a:r>
              <a:rPr lang="en-US" altLang="zh-CN" dirty="0">
                <a:latin typeface="Courier New"/>
                <a:cs typeface="Courier New"/>
              </a:rPr>
              <a:t>        long sum;</a:t>
            </a:r>
          </a:p>
          <a:p>
            <a:r>
              <a:rPr lang="en-US" altLang="zh-CN" dirty="0">
                <a:latin typeface="Courier New"/>
                <a:cs typeface="Courier New"/>
              </a:rPr>
              <a:t>        </a:t>
            </a:r>
            <a:r>
              <a:rPr lang="en-US" altLang="zh-CN" dirty="0" err="1">
                <a:latin typeface="Courier New"/>
                <a:cs typeface="Courier New"/>
              </a:rPr>
              <a:t>int</a:t>
            </a:r>
            <a:r>
              <a:rPr lang="en-US" altLang="zh-CN" dirty="0">
                <a:latin typeface="Courier New"/>
                <a:cs typeface="Courier New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latin typeface="Courier New"/>
                <a:cs typeface="Courier New"/>
              </a:rPr>
              <a:t>myid</a:t>
            </a:r>
            <a:r>
              <a:rPr lang="en-US" altLang="zh-CN" dirty="0">
                <a:latin typeface="Courier New"/>
                <a:cs typeface="Courier New"/>
              </a:rPr>
              <a:t> = (long) </a:t>
            </a:r>
            <a:r>
              <a:rPr lang="en-US" altLang="zh-CN" dirty="0" err="1">
                <a:latin typeface="Courier New"/>
                <a:cs typeface="Courier New"/>
              </a:rPr>
              <a:t>vargp</a:t>
            </a:r>
            <a:r>
              <a:rPr lang="en-US" altLang="zh-CN" dirty="0">
                <a:latin typeface="Courier New"/>
                <a:cs typeface="Courier New"/>
              </a:rPr>
              <a:t>;</a:t>
            </a:r>
          </a:p>
          <a:p>
            <a:r>
              <a:rPr lang="en-US" altLang="zh-CN" dirty="0">
                <a:latin typeface="Courier New"/>
                <a:cs typeface="Courier New"/>
              </a:rPr>
              <a:t>        </a:t>
            </a:r>
            <a:r>
              <a:rPr lang="en-US" altLang="zh-CN" dirty="0" err="1">
                <a:latin typeface="Courier New"/>
                <a:cs typeface="Courier New"/>
              </a:rPr>
              <a:t>int</a:t>
            </a:r>
            <a:r>
              <a:rPr lang="en-US" altLang="zh-CN" dirty="0">
                <a:latin typeface="Courier New"/>
                <a:cs typeface="Courier New"/>
              </a:rPr>
              <a:t> start = </a:t>
            </a:r>
            <a:r>
              <a:rPr lang="en-US" altLang="zh-CN" dirty="0" err="1">
                <a:latin typeface="Courier New"/>
                <a:cs typeface="Courier New"/>
              </a:rPr>
              <a:t>myid</a:t>
            </a:r>
            <a:r>
              <a:rPr lang="en-US" altLang="zh-CN" dirty="0">
                <a:latin typeface="Courier New"/>
                <a:cs typeface="Courier New"/>
              </a:rPr>
              <a:t> * </a:t>
            </a:r>
            <a:r>
              <a:rPr lang="en-US" altLang="zh-CN" dirty="0" err="1">
                <a:latin typeface="Courier New"/>
                <a:cs typeface="Courier New"/>
              </a:rPr>
              <a:t>sample_num</a:t>
            </a:r>
            <a:r>
              <a:rPr lang="en-US" altLang="zh-CN" dirty="0">
                <a:latin typeface="Courier New"/>
                <a:cs typeface="Courier New"/>
              </a:rPr>
              <a:t> / </a:t>
            </a:r>
            <a:r>
              <a:rPr lang="en-US" altLang="zh-CN" dirty="0">
                <a:solidFill>
                  <a:srgbClr val="FF0000"/>
                </a:solidFill>
                <a:latin typeface="Courier New"/>
                <a:cs typeface="Courier New"/>
              </a:rPr>
              <a:t>4</a:t>
            </a:r>
            <a:r>
              <a:rPr lang="en-US" altLang="zh-CN" dirty="0">
                <a:latin typeface="Courier New"/>
                <a:cs typeface="Courier New"/>
              </a:rPr>
              <a:t>;</a:t>
            </a:r>
          </a:p>
          <a:p>
            <a:r>
              <a:rPr lang="en-US" altLang="zh-CN" dirty="0">
                <a:latin typeface="Courier New"/>
                <a:cs typeface="Courier New"/>
              </a:rPr>
              <a:t>        </a:t>
            </a:r>
            <a:r>
              <a:rPr lang="en-US" altLang="zh-CN" dirty="0" err="1">
                <a:latin typeface="Courier New"/>
                <a:cs typeface="Courier New"/>
              </a:rPr>
              <a:t>int</a:t>
            </a:r>
            <a:r>
              <a:rPr lang="en-US" altLang="zh-CN" dirty="0">
                <a:latin typeface="Courier New"/>
                <a:cs typeface="Courier New"/>
              </a:rPr>
              <a:t> end = (myid+1) * </a:t>
            </a:r>
            <a:r>
              <a:rPr lang="en-US" altLang="zh-CN" dirty="0" err="1">
                <a:latin typeface="Courier New"/>
                <a:cs typeface="Courier New"/>
              </a:rPr>
              <a:t>sample_num</a:t>
            </a:r>
            <a:r>
              <a:rPr lang="en-US" altLang="zh-CN" dirty="0">
                <a:latin typeface="Courier New"/>
                <a:cs typeface="Courier New"/>
              </a:rPr>
              <a:t> / 4 - 1;</a:t>
            </a:r>
          </a:p>
          <a:p>
            <a:endParaRPr lang="en-US" altLang="zh-CN" dirty="0">
              <a:latin typeface="Courier New"/>
              <a:cs typeface="Courier New"/>
            </a:endParaRPr>
          </a:p>
          <a:p>
            <a:r>
              <a:rPr lang="is-IS" altLang="zh-CN" dirty="0">
                <a:latin typeface="Courier New"/>
                <a:cs typeface="Courier New"/>
              </a:rPr>
              <a:t>        sum = 0;</a:t>
            </a:r>
          </a:p>
          <a:p>
            <a:r>
              <a:rPr lang="en-US" altLang="zh-CN" dirty="0">
                <a:latin typeface="Courier New"/>
                <a:cs typeface="Courier New"/>
              </a:rPr>
              <a:t>        for (</a:t>
            </a:r>
            <a:r>
              <a:rPr lang="en-US" altLang="zh-CN" dirty="0" err="1">
                <a:latin typeface="Courier New"/>
                <a:cs typeface="Courier New"/>
              </a:rPr>
              <a:t>int</a:t>
            </a:r>
            <a:r>
              <a:rPr lang="en-US" altLang="zh-CN" dirty="0">
                <a:latin typeface="Courier New"/>
                <a:cs typeface="Courier New"/>
              </a:rPr>
              <a:t> </a:t>
            </a:r>
            <a:r>
              <a:rPr lang="en-US" altLang="zh-CN" dirty="0" err="1">
                <a:latin typeface="Courier New"/>
                <a:cs typeface="Courier New"/>
              </a:rPr>
              <a:t>i</a:t>
            </a:r>
            <a:r>
              <a:rPr lang="en-US" altLang="zh-CN" dirty="0">
                <a:latin typeface="Courier New"/>
                <a:cs typeface="Courier New"/>
              </a:rPr>
              <a:t>=start; </a:t>
            </a:r>
            <a:r>
              <a:rPr lang="en-US" altLang="zh-CN" dirty="0" err="1">
                <a:latin typeface="Courier New"/>
                <a:cs typeface="Courier New"/>
              </a:rPr>
              <a:t>i</a:t>
            </a:r>
            <a:r>
              <a:rPr lang="en-US" altLang="zh-CN" dirty="0">
                <a:latin typeface="Courier New"/>
                <a:cs typeface="Courier New"/>
              </a:rPr>
              <a:t>&lt;=end; </a:t>
            </a:r>
            <a:r>
              <a:rPr lang="en-US" altLang="zh-CN" dirty="0" err="1">
                <a:latin typeface="Courier New"/>
                <a:cs typeface="Courier New"/>
              </a:rPr>
              <a:t>i</a:t>
            </a:r>
            <a:r>
              <a:rPr lang="en-US" altLang="zh-CN" dirty="0">
                <a:latin typeface="Courier New"/>
                <a:cs typeface="Courier New"/>
              </a:rPr>
              <a:t>++)</a:t>
            </a:r>
          </a:p>
          <a:p>
            <a:r>
              <a:rPr lang="is-IS" altLang="zh-CN" dirty="0">
                <a:latin typeface="Courier New"/>
                <a:cs typeface="Courier New"/>
              </a:rPr>
              <a:t>            sum += x[i];</a:t>
            </a:r>
          </a:p>
          <a:p>
            <a:endParaRPr lang="is-IS" altLang="zh-CN" dirty="0">
              <a:latin typeface="Courier New"/>
              <a:cs typeface="Courier New"/>
            </a:endParaRPr>
          </a:p>
          <a:p>
            <a:r>
              <a:rPr lang="fr-FR" altLang="zh-CN" dirty="0">
                <a:latin typeface="Courier New"/>
                <a:cs typeface="Courier New"/>
              </a:rPr>
              <a:t>        </a:t>
            </a:r>
            <a:r>
              <a:rPr lang="fr-FR" altLang="zh-CN" dirty="0" err="1">
                <a:latin typeface="Courier New"/>
                <a:cs typeface="Courier New"/>
              </a:rPr>
              <a:t>sem_wait</a:t>
            </a:r>
            <a:r>
              <a:rPr lang="fr-FR" altLang="zh-CN" dirty="0">
                <a:latin typeface="Courier New"/>
                <a:cs typeface="Courier New"/>
              </a:rPr>
              <a:t>(&amp;</a:t>
            </a:r>
            <a:r>
              <a:rPr lang="fr-FR" altLang="zh-CN" dirty="0" err="1">
                <a:latin typeface="Courier New"/>
                <a:cs typeface="Courier New"/>
              </a:rPr>
              <a:t>num_mutex</a:t>
            </a:r>
            <a:r>
              <a:rPr lang="fr-FR" altLang="zh-CN" dirty="0">
                <a:latin typeface="Courier New"/>
                <a:cs typeface="Courier New"/>
              </a:rPr>
              <a:t>);</a:t>
            </a:r>
          </a:p>
          <a:p>
            <a:r>
              <a:rPr lang="is-IS" altLang="zh-CN" dirty="0">
                <a:latin typeface="Courier New"/>
                <a:cs typeface="Courier New"/>
              </a:rPr>
              <a:t>        global_sum += sum;</a:t>
            </a:r>
          </a:p>
          <a:p>
            <a:r>
              <a:rPr lang="is-IS" altLang="zh-CN" dirty="0">
                <a:latin typeface="Courier New"/>
                <a:cs typeface="Courier New"/>
              </a:rPr>
              <a:t>        sem_post(&amp;num_mutex);</a:t>
            </a:r>
          </a:p>
          <a:p>
            <a:r>
              <a:rPr lang="is-IS" altLang="zh-CN" dirty="0">
                <a:latin typeface="Courier New"/>
                <a:cs typeface="Courier New"/>
              </a:rPr>
              <a:t>        return NULL;</a:t>
            </a:r>
          </a:p>
          <a:p>
            <a:r>
              <a:rPr lang="is-IS" altLang="zh-CN" dirty="0">
                <a:latin typeface="Courier New"/>
                <a:cs typeface="Courier New"/>
              </a:rPr>
              <a:t>}</a:t>
            </a:r>
          </a:p>
          <a:p>
            <a:endParaRPr lang="en-US" altLang="zh-CN" dirty="0">
              <a:solidFill>
                <a:srgbClr val="9D3E40"/>
              </a:solidFill>
              <a:latin typeface="Courier New" pitchFamily="49" charset="0"/>
            </a:endParaRPr>
          </a:p>
          <a:p>
            <a:endParaRPr lang="en-US" altLang="zh-CN" dirty="0">
              <a:solidFill>
                <a:srgbClr val="9D3E40"/>
              </a:solidFill>
              <a:latin typeface="Courier New" pitchFamily="49" charset="0"/>
            </a:endParaRPr>
          </a:p>
          <a:p>
            <a:endParaRPr lang="en-US" altLang="zh-CN" dirty="0">
              <a:latin typeface="Courier New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DB9D063-B69D-E74B-BAA0-B95624006AE1}"/>
              </a:ext>
            </a:extLst>
          </p:cNvPr>
          <p:cNvSpPr/>
          <p:nvPr/>
        </p:nvSpPr>
        <p:spPr>
          <a:xfrm>
            <a:off x="717631" y="5998651"/>
            <a:ext cx="806755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800" dirty="0"/>
              <a:t>To do something useful, each process needs to know something about the world and itself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89839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9DB79-AFB1-3643-A0EF-763AB1DB1BAA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Finding Out About the Environment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153400" cy="4724400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Two important questions that arise early in a parallel program are:</a:t>
            </a:r>
          </a:p>
          <a:p>
            <a:pPr lvl="1"/>
            <a:r>
              <a:rPr lang="en-US" altLang="zh-CN" sz="2800" dirty="0"/>
              <a:t>How many processes are participating in this computation?</a:t>
            </a:r>
          </a:p>
          <a:p>
            <a:pPr lvl="1"/>
            <a:r>
              <a:rPr lang="en-US" altLang="zh-CN" dirty="0"/>
              <a:t>Who </a:t>
            </a:r>
            <a:r>
              <a:rPr lang="en-US" altLang="zh-CN" sz="2800" dirty="0"/>
              <a:t>am I?</a:t>
            </a:r>
          </a:p>
          <a:p>
            <a:r>
              <a:rPr lang="en-US" altLang="zh-CN" dirty="0"/>
              <a:t>MPI provides functions to answer these questions:</a:t>
            </a:r>
          </a:p>
          <a:p>
            <a:pPr lvl="1"/>
            <a:r>
              <a:rPr lang="en-US" altLang="zh-CN" b="1" dirty="0" err="1">
                <a:latin typeface="Courier New" charset="0"/>
              </a:rPr>
              <a:t>MPI_Comm_size</a:t>
            </a:r>
            <a:r>
              <a:rPr lang="en-US" altLang="zh-CN" dirty="0"/>
              <a:t> reports the number of processes.</a:t>
            </a:r>
          </a:p>
          <a:p>
            <a:pPr lvl="1"/>
            <a:r>
              <a:rPr lang="en-US" altLang="zh-CN" b="1" dirty="0" err="1">
                <a:latin typeface="Courier New" charset="0"/>
              </a:rPr>
              <a:t>MPI_Comm_rank</a:t>
            </a:r>
            <a:r>
              <a:rPr lang="en-US" altLang="zh-CN" dirty="0"/>
              <a:t> reports the </a:t>
            </a:r>
            <a:r>
              <a:rPr lang="en-US" altLang="zh-CN" i="1" dirty="0"/>
              <a:t>rank</a:t>
            </a:r>
            <a:r>
              <a:rPr lang="en-US" altLang="zh-CN" dirty="0"/>
              <a:t>, a number between 0 and size-1, identifying the calling process</a:t>
            </a:r>
          </a:p>
        </p:txBody>
      </p:sp>
    </p:spTree>
    <p:extLst>
      <p:ext uri="{BB962C8B-B14F-4D97-AF65-F5344CB8AC3E}">
        <p14:creationId xmlns:p14="http://schemas.microsoft.com/office/powerpoint/2010/main" val="3789709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3D88F-FC1D-F642-BFE3-F41A7A4E6D09}" type="slidenum">
              <a:rPr lang="en-US" altLang="zh-CN"/>
              <a:pPr/>
              <a:t>12</a:t>
            </a:fld>
            <a:endParaRPr lang="en-US" altLang="zh-CN" dirty="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Better Hello (C)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Courier New" charset="0"/>
              </a:rPr>
              <a:t>#include "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charset="0"/>
              </a:rPr>
              <a:t>mpi.h</a:t>
            </a:r>
            <a:r>
              <a:rPr lang="en-US" altLang="zh-CN" sz="2000" b="1" dirty="0">
                <a:solidFill>
                  <a:srgbClr val="FF0000"/>
                </a:solidFill>
                <a:latin typeface="Courier New" charset="0"/>
              </a:rPr>
              <a:t>"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latin typeface="Courier New" charset="0"/>
              </a:rPr>
              <a:t>#include &lt;</a:t>
            </a:r>
            <a:r>
              <a:rPr lang="en-US" altLang="zh-CN" sz="2000" b="1" dirty="0" err="1">
                <a:latin typeface="Courier New" charset="0"/>
              </a:rPr>
              <a:t>stdio.h</a:t>
            </a:r>
            <a:r>
              <a:rPr lang="en-US" altLang="zh-CN" sz="2000" b="1" dirty="0">
                <a:latin typeface="Courier New" charset="0"/>
              </a:rPr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CN" sz="2000" b="1" dirty="0">
              <a:latin typeface="Courier New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b="1" dirty="0" err="1">
                <a:latin typeface="Courier New" charset="0"/>
              </a:rPr>
              <a:t>int</a:t>
            </a:r>
            <a:r>
              <a:rPr lang="en-US" altLang="zh-CN" sz="2000" b="1" dirty="0">
                <a:latin typeface="Courier New" charset="0"/>
              </a:rPr>
              <a:t> main( </a:t>
            </a:r>
            <a:r>
              <a:rPr lang="en-US" altLang="zh-CN" sz="2000" b="1" dirty="0" err="1">
                <a:latin typeface="Courier New" charset="0"/>
              </a:rPr>
              <a:t>int</a:t>
            </a:r>
            <a:r>
              <a:rPr lang="en-US" altLang="zh-CN" sz="2000" b="1" dirty="0">
                <a:latin typeface="Courier New" charset="0"/>
              </a:rPr>
              <a:t> </a:t>
            </a:r>
            <a:r>
              <a:rPr lang="en-US" altLang="zh-CN" sz="2000" b="1" dirty="0" err="1">
                <a:latin typeface="Courier New" charset="0"/>
              </a:rPr>
              <a:t>argc</a:t>
            </a:r>
            <a:r>
              <a:rPr lang="en-US" altLang="zh-CN" sz="2000" b="1" dirty="0">
                <a:latin typeface="Courier New" charset="0"/>
              </a:rPr>
              <a:t>, char *</a:t>
            </a:r>
            <a:r>
              <a:rPr lang="en-US" altLang="zh-CN" sz="2000" b="1" dirty="0" err="1">
                <a:latin typeface="Courier New" charset="0"/>
              </a:rPr>
              <a:t>argv</a:t>
            </a:r>
            <a:r>
              <a:rPr lang="en-US" altLang="zh-CN" sz="2000" b="1" dirty="0">
                <a:latin typeface="Courier New" charset="0"/>
              </a:rPr>
              <a:t>[] 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latin typeface="Courier New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latin typeface="Courier New" charset="0"/>
              </a:rPr>
              <a:t>    </a:t>
            </a:r>
            <a:r>
              <a:rPr lang="en-US" altLang="zh-CN" sz="2000" b="1" dirty="0" err="1">
                <a:latin typeface="Courier New" charset="0"/>
              </a:rPr>
              <a:t>int</a:t>
            </a:r>
            <a:r>
              <a:rPr lang="en-US" altLang="zh-CN" sz="2000" b="1" dirty="0">
                <a:latin typeface="Courier New" charset="0"/>
              </a:rPr>
              <a:t> rank, size;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latin typeface="Courier New" charset="0"/>
              </a:rPr>
              <a:t>    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charset="0"/>
              </a:rPr>
              <a:t>MPI_Init</a:t>
            </a:r>
            <a:r>
              <a:rPr lang="en-US" altLang="zh-CN" sz="2000" b="1" dirty="0">
                <a:solidFill>
                  <a:srgbClr val="FF0000"/>
                </a:solidFill>
                <a:latin typeface="Courier New" charset="0"/>
              </a:rPr>
              <a:t>( &amp;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charset="0"/>
              </a:rPr>
              <a:t>argc</a:t>
            </a:r>
            <a:r>
              <a:rPr lang="en-US" altLang="zh-CN" sz="2000" b="1" dirty="0">
                <a:solidFill>
                  <a:srgbClr val="FF0000"/>
                </a:solidFill>
                <a:latin typeface="Courier New" charset="0"/>
              </a:rPr>
              <a:t>, &amp;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charset="0"/>
              </a:rPr>
              <a:t>argv</a:t>
            </a:r>
            <a:r>
              <a:rPr lang="en-US" altLang="zh-CN" sz="2000" b="1" dirty="0">
                <a:solidFill>
                  <a:srgbClr val="FF0000"/>
                </a:solidFill>
                <a:latin typeface="Courier New" charset="0"/>
              </a:rPr>
              <a:t> 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Courier New" charset="0"/>
              </a:rPr>
              <a:t>    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charset="0"/>
              </a:rPr>
              <a:t>MPI_Comm_rank</a:t>
            </a:r>
            <a:r>
              <a:rPr lang="en-US" altLang="zh-CN" sz="2000" b="1" dirty="0">
                <a:solidFill>
                  <a:srgbClr val="FF0000"/>
                </a:solidFill>
                <a:latin typeface="Courier New" charset="0"/>
              </a:rPr>
              <a:t>( MPI_COMM_WORLD, &amp;rank 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Courier New" charset="0"/>
              </a:rPr>
              <a:t>    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charset="0"/>
              </a:rPr>
              <a:t>MPI_Comm_size</a:t>
            </a:r>
            <a:r>
              <a:rPr lang="en-US" altLang="zh-CN" sz="2000" b="1" dirty="0">
                <a:solidFill>
                  <a:srgbClr val="FF0000"/>
                </a:solidFill>
                <a:latin typeface="Courier New" charset="0"/>
              </a:rPr>
              <a:t>( MPI_COMM_WORLD, &amp;size 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latin typeface="Courier New" charset="0"/>
              </a:rPr>
              <a:t>    </a:t>
            </a:r>
            <a:r>
              <a:rPr lang="en-US" altLang="zh-CN" sz="2000" b="1" dirty="0" err="1">
                <a:latin typeface="Courier New" charset="0"/>
              </a:rPr>
              <a:t>printf</a:t>
            </a:r>
            <a:r>
              <a:rPr lang="en-US" altLang="zh-CN" sz="2000" b="1" dirty="0">
                <a:latin typeface="Courier New" charset="0"/>
              </a:rPr>
              <a:t>( "I am %d of %d\n", rank, size 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latin typeface="Courier New" charset="0"/>
              </a:rPr>
              <a:t>  </a:t>
            </a:r>
            <a:r>
              <a:rPr lang="en-US" altLang="zh-CN" sz="2000" b="1" dirty="0">
                <a:solidFill>
                  <a:srgbClr val="FF0000"/>
                </a:solidFill>
                <a:latin typeface="Courier New" charset="0"/>
              </a:rPr>
              <a:t>  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charset="0"/>
              </a:rPr>
              <a:t>MPI_Finalize</a:t>
            </a:r>
            <a:r>
              <a:rPr lang="en-US" altLang="zh-CN" sz="2000" b="1" dirty="0">
                <a:solidFill>
                  <a:srgbClr val="FF0000"/>
                </a:solidFill>
                <a:latin typeface="Courier New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latin typeface="Courier New" charset="0"/>
              </a:rPr>
              <a:t>    return 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latin typeface="Courier New" charset="0"/>
              </a:rPr>
              <a:t>}</a:t>
            </a:r>
            <a:endParaRPr lang="en-US" altLang="zh-CN" sz="2000" b="1" dirty="0"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93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6200"/>
            <a:ext cx="9144000" cy="161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846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8293C1-CE2F-8240-B7F3-72BD5A6032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2.</a:t>
            </a:r>
            <a:r>
              <a:rPr kumimoji="1" lang="zh-CN" altLang="en-US" dirty="0"/>
              <a:t> </a:t>
            </a:r>
            <a:r>
              <a:rPr kumimoji="1" lang="en-US" altLang="zh-CN" dirty="0"/>
              <a:t>MPI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programming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A6D129-7B2D-8A44-B301-8F410A90CC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2.2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Point-to-Point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operations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8434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C45CB4-B1D0-C14A-A690-D45EE8C178DC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MPI Basic Send/Receive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01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We need to fill in the details in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Things that need specifying:</a:t>
            </a:r>
          </a:p>
          <a:p>
            <a:pPr lvl="1"/>
            <a:r>
              <a:rPr lang="en-US" altLang="zh-CN" dirty="0"/>
              <a:t>Data description</a:t>
            </a:r>
          </a:p>
          <a:p>
            <a:pPr lvl="1"/>
            <a:r>
              <a:rPr lang="en-US" altLang="zh-CN" dirty="0"/>
              <a:t>Process naming</a:t>
            </a:r>
          </a:p>
          <a:p>
            <a:pPr lvl="1"/>
            <a:r>
              <a:rPr lang="en-US" altLang="zh-CN" dirty="0"/>
              <a:t>Recognize/screen messages?</a:t>
            </a:r>
          </a:p>
          <a:p>
            <a:pPr lvl="1"/>
            <a:r>
              <a:rPr lang="en-US" altLang="zh-CN" dirty="0"/>
              <a:t>Completion of operation/return of function call</a:t>
            </a:r>
          </a:p>
        </p:txBody>
      </p:sp>
      <p:grpSp>
        <p:nvGrpSpPr>
          <p:cNvPr id="23556" name="Group 4"/>
          <p:cNvGrpSpPr>
            <a:grpSpLocks/>
          </p:cNvGrpSpPr>
          <p:nvPr/>
        </p:nvGrpSpPr>
        <p:grpSpPr bwMode="auto">
          <a:xfrm>
            <a:off x="1752600" y="2514600"/>
            <a:ext cx="4991100" cy="1295400"/>
            <a:chOff x="1392" y="3312"/>
            <a:chExt cx="3144" cy="816"/>
          </a:xfrm>
        </p:grpSpPr>
        <p:sp>
          <p:nvSpPr>
            <p:cNvPr id="23557" name="Text Box 5"/>
            <p:cNvSpPr txBox="1">
              <a:spLocks noChangeArrowheads="1"/>
            </p:cNvSpPr>
            <p:nvPr/>
          </p:nvSpPr>
          <p:spPr bwMode="auto">
            <a:xfrm>
              <a:off x="1392" y="3312"/>
              <a:ext cx="75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1800" dirty="0"/>
                <a:t>Process 0</a:t>
              </a:r>
            </a:p>
          </p:txBody>
        </p:sp>
        <p:sp>
          <p:nvSpPr>
            <p:cNvPr id="23558" name="Text Box 6"/>
            <p:cNvSpPr txBox="1">
              <a:spLocks noChangeArrowheads="1"/>
            </p:cNvSpPr>
            <p:nvPr/>
          </p:nvSpPr>
          <p:spPr bwMode="auto">
            <a:xfrm>
              <a:off x="3248" y="3328"/>
              <a:ext cx="75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1800"/>
                <a:t>Process 1</a:t>
              </a:r>
            </a:p>
          </p:txBody>
        </p:sp>
        <p:sp>
          <p:nvSpPr>
            <p:cNvPr id="23559" name="Line 7"/>
            <p:cNvSpPr>
              <a:spLocks noChangeShapeType="1"/>
            </p:cNvSpPr>
            <p:nvPr/>
          </p:nvSpPr>
          <p:spPr bwMode="auto">
            <a:xfrm>
              <a:off x="2640" y="3360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0" name="Text Box 8"/>
            <p:cNvSpPr txBox="1">
              <a:spLocks noChangeArrowheads="1"/>
            </p:cNvSpPr>
            <p:nvPr/>
          </p:nvSpPr>
          <p:spPr bwMode="auto">
            <a:xfrm>
              <a:off x="1392" y="3600"/>
              <a:ext cx="9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latin typeface="Courier" charset="0"/>
                </a:rPr>
                <a:t>Send(data)</a:t>
              </a:r>
              <a:endParaRPr lang="en-US" altLang="zh-CN" sz="1800" b="1"/>
            </a:p>
          </p:txBody>
        </p:sp>
        <p:sp>
          <p:nvSpPr>
            <p:cNvPr id="23561" name="Text Box 9"/>
            <p:cNvSpPr txBox="1">
              <a:spLocks noChangeArrowheads="1"/>
            </p:cNvSpPr>
            <p:nvPr/>
          </p:nvSpPr>
          <p:spPr bwMode="auto">
            <a:xfrm>
              <a:off x="3302" y="3817"/>
              <a:ext cx="123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latin typeface="Courier" charset="0"/>
                </a:rPr>
                <a:t>Receive(data)</a:t>
              </a:r>
              <a:endParaRPr lang="en-US" altLang="zh-CN" sz="1800"/>
            </a:p>
          </p:txBody>
        </p:sp>
        <p:sp>
          <p:nvSpPr>
            <p:cNvPr id="23562" name="Line 10"/>
            <p:cNvSpPr>
              <a:spLocks noChangeShapeType="1"/>
            </p:cNvSpPr>
            <p:nvPr/>
          </p:nvSpPr>
          <p:spPr bwMode="auto">
            <a:xfrm>
              <a:off x="2352" y="3696"/>
              <a:ext cx="76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62943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96A48-B758-6D4C-AA15-8DCC8929BA7A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b"/>
          <a:lstStyle/>
          <a:p>
            <a:r>
              <a:rPr lang="en-US" altLang="zh-CN"/>
              <a:t>What is message passing?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1676400"/>
            <a:ext cx="7848600" cy="609600"/>
          </a:xfrm>
          <a:noFill/>
          <a:ln/>
        </p:spPr>
        <p:txBody>
          <a:bodyPr lIns="92075" tIns="46038" rIns="92075" bIns="46038"/>
          <a:lstStyle/>
          <a:p>
            <a:r>
              <a:rPr lang="en-US" altLang="zh-CN"/>
              <a:t>Data transfer plus synchronization</a:t>
            </a: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647700" y="5410200"/>
            <a:ext cx="7848600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altLang="zh-CN" sz="2800">
                <a:latin typeface="Arial" charset="0"/>
              </a:rPr>
              <a:t>Requires cooperation of sender and receiver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altLang="zh-CN" sz="2800">
                <a:latin typeface="Arial" charset="0"/>
              </a:rPr>
              <a:t>Cooperation not always apparent in code</a:t>
            </a:r>
          </a:p>
        </p:txBody>
      </p:sp>
      <p:grpSp>
        <p:nvGrpSpPr>
          <p:cNvPr id="82949" name="Group 5"/>
          <p:cNvGrpSpPr>
            <a:grpSpLocks/>
          </p:cNvGrpSpPr>
          <p:nvPr/>
        </p:nvGrpSpPr>
        <p:grpSpPr bwMode="auto">
          <a:xfrm>
            <a:off x="2063750" y="2444750"/>
            <a:ext cx="1206500" cy="444500"/>
            <a:chOff x="1300" y="1540"/>
            <a:chExt cx="760" cy="280"/>
          </a:xfrm>
        </p:grpSpPr>
        <p:sp>
          <p:nvSpPr>
            <p:cNvPr id="82950" name="Rectangle 6"/>
            <p:cNvSpPr>
              <a:spLocks noChangeArrowheads="1"/>
            </p:cNvSpPr>
            <p:nvPr/>
          </p:nvSpPr>
          <p:spPr bwMode="auto">
            <a:xfrm>
              <a:off x="1300" y="1540"/>
              <a:ext cx="760" cy="28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51" name="Rectangle 7"/>
            <p:cNvSpPr>
              <a:spLocks noChangeArrowheads="1"/>
            </p:cNvSpPr>
            <p:nvPr/>
          </p:nvSpPr>
          <p:spPr bwMode="auto">
            <a:xfrm>
              <a:off x="1478" y="1598"/>
              <a:ext cx="35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altLang="zh-CN" sz="1400" b="1">
                  <a:latin typeface="Arial" charset="0"/>
                </a:rPr>
                <a:t>Data</a:t>
              </a:r>
            </a:p>
          </p:txBody>
        </p:sp>
      </p:grpSp>
      <p:sp>
        <p:nvSpPr>
          <p:cNvPr id="82952" name="Rectangle 8"/>
          <p:cNvSpPr>
            <a:spLocks noChangeArrowheads="1"/>
          </p:cNvSpPr>
          <p:nvPr/>
        </p:nvSpPr>
        <p:spPr bwMode="auto">
          <a:xfrm>
            <a:off x="1050925" y="2536825"/>
            <a:ext cx="9731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400">
                <a:latin typeface="Arial" charset="0"/>
              </a:rPr>
              <a:t>Process 0</a:t>
            </a:r>
          </a:p>
        </p:txBody>
      </p:sp>
      <p:sp>
        <p:nvSpPr>
          <p:cNvPr id="82953" name="Rectangle 9"/>
          <p:cNvSpPr>
            <a:spLocks noChangeArrowheads="1"/>
          </p:cNvSpPr>
          <p:nvPr/>
        </p:nvSpPr>
        <p:spPr bwMode="auto">
          <a:xfrm>
            <a:off x="1050925" y="3756025"/>
            <a:ext cx="9731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400">
                <a:latin typeface="Arial" charset="0"/>
              </a:rPr>
              <a:t>Process 1</a:t>
            </a:r>
          </a:p>
        </p:txBody>
      </p:sp>
      <p:grpSp>
        <p:nvGrpSpPr>
          <p:cNvPr id="82954" name="Group 10"/>
          <p:cNvGrpSpPr>
            <a:grpSpLocks/>
          </p:cNvGrpSpPr>
          <p:nvPr/>
        </p:nvGrpSpPr>
        <p:grpSpPr bwMode="auto">
          <a:xfrm>
            <a:off x="3389313" y="2536825"/>
            <a:ext cx="1335087" cy="1273175"/>
            <a:chOff x="2135" y="1598"/>
            <a:chExt cx="841" cy="802"/>
          </a:xfrm>
        </p:grpSpPr>
        <p:sp>
          <p:nvSpPr>
            <p:cNvPr id="82955" name="Rectangle 11"/>
            <p:cNvSpPr>
              <a:spLocks noChangeArrowheads="1"/>
            </p:cNvSpPr>
            <p:nvPr/>
          </p:nvSpPr>
          <p:spPr bwMode="auto">
            <a:xfrm>
              <a:off x="2135" y="1598"/>
              <a:ext cx="74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CN" sz="1400">
                  <a:latin typeface="Arial" charset="0"/>
                </a:rPr>
                <a:t>May I Send?</a:t>
              </a:r>
            </a:p>
          </p:txBody>
        </p:sp>
        <p:sp>
          <p:nvSpPr>
            <p:cNvPr id="82956" name="Line 12"/>
            <p:cNvSpPr>
              <a:spLocks noChangeShapeType="1"/>
            </p:cNvSpPr>
            <p:nvPr/>
          </p:nvSpPr>
          <p:spPr bwMode="auto">
            <a:xfrm>
              <a:off x="2448" y="1776"/>
              <a:ext cx="528" cy="624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2957" name="Group 13"/>
          <p:cNvGrpSpPr>
            <a:grpSpLocks/>
          </p:cNvGrpSpPr>
          <p:nvPr/>
        </p:nvGrpSpPr>
        <p:grpSpPr bwMode="auto">
          <a:xfrm>
            <a:off x="5699125" y="2743200"/>
            <a:ext cx="625475" cy="1317625"/>
            <a:chOff x="3590" y="1728"/>
            <a:chExt cx="394" cy="830"/>
          </a:xfrm>
        </p:grpSpPr>
        <p:sp>
          <p:nvSpPr>
            <p:cNvPr id="82958" name="Rectangle 14"/>
            <p:cNvSpPr>
              <a:spLocks noChangeArrowheads="1"/>
            </p:cNvSpPr>
            <p:nvPr/>
          </p:nvSpPr>
          <p:spPr bwMode="auto">
            <a:xfrm>
              <a:off x="3590" y="2366"/>
              <a:ext cx="30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r"/>
              <a:r>
                <a:rPr lang="en-US" altLang="zh-CN" sz="1400">
                  <a:latin typeface="Arial" charset="0"/>
                </a:rPr>
                <a:t>Yes</a:t>
              </a:r>
            </a:p>
          </p:txBody>
        </p:sp>
        <p:sp>
          <p:nvSpPr>
            <p:cNvPr id="82959" name="Line 15"/>
            <p:cNvSpPr>
              <a:spLocks noChangeShapeType="1"/>
            </p:cNvSpPr>
            <p:nvPr/>
          </p:nvSpPr>
          <p:spPr bwMode="auto">
            <a:xfrm flipV="1">
              <a:off x="3792" y="1728"/>
              <a:ext cx="192" cy="624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2960" name="Group 16"/>
          <p:cNvGrpSpPr>
            <a:grpSpLocks/>
          </p:cNvGrpSpPr>
          <p:nvPr/>
        </p:nvGrpSpPr>
        <p:grpSpPr bwMode="auto">
          <a:xfrm>
            <a:off x="6407150" y="2444750"/>
            <a:ext cx="1206500" cy="444500"/>
            <a:chOff x="4036" y="1540"/>
            <a:chExt cx="760" cy="280"/>
          </a:xfrm>
        </p:grpSpPr>
        <p:sp>
          <p:nvSpPr>
            <p:cNvPr id="82961" name="Rectangle 17"/>
            <p:cNvSpPr>
              <a:spLocks noChangeArrowheads="1"/>
            </p:cNvSpPr>
            <p:nvPr/>
          </p:nvSpPr>
          <p:spPr bwMode="auto">
            <a:xfrm>
              <a:off x="4036" y="1540"/>
              <a:ext cx="760" cy="28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62" name="Rectangle 18"/>
            <p:cNvSpPr>
              <a:spLocks noChangeArrowheads="1"/>
            </p:cNvSpPr>
            <p:nvPr/>
          </p:nvSpPr>
          <p:spPr bwMode="auto">
            <a:xfrm>
              <a:off x="4214" y="1590"/>
              <a:ext cx="35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altLang="zh-CN" sz="1400" b="1">
                  <a:latin typeface="Arial" charset="0"/>
                </a:rPr>
                <a:t>Data</a:t>
              </a:r>
            </a:p>
          </p:txBody>
        </p:sp>
      </p:grpSp>
      <p:grpSp>
        <p:nvGrpSpPr>
          <p:cNvPr id="82963" name="Group 19"/>
          <p:cNvGrpSpPr>
            <a:grpSpLocks/>
          </p:cNvGrpSpPr>
          <p:nvPr/>
        </p:nvGrpSpPr>
        <p:grpSpPr bwMode="auto">
          <a:xfrm>
            <a:off x="6559550" y="2597150"/>
            <a:ext cx="1206500" cy="444500"/>
            <a:chOff x="4132" y="1636"/>
            <a:chExt cx="760" cy="280"/>
          </a:xfrm>
        </p:grpSpPr>
        <p:sp>
          <p:nvSpPr>
            <p:cNvPr id="82964" name="Rectangle 20"/>
            <p:cNvSpPr>
              <a:spLocks noChangeArrowheads="1"/>
            </p:cNvSpPr>
            <p:nvPr/>
          </p:nvSpPr>
          <p:spPr bwMode="auto">
            <a:xfrm>
              <a:off x="4132" y="1636"/>
              <a:ext cx="760" cy="28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65" name="Rectangle 21"/>
            <p:cNvSpPr>
              <a:spLocks noChangeArrowheads="1"/>
            </p:cNvSpPr>
            <p:nvPr/>
          </p:nvSpPr>
          <p:spPr bwMode="auto">
            <a:xfrm>
              <a:off x="4310" y="1686"/>
              <a:ext cx="35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altLang="zh-CN" sz="1400" b="1">
                  <a:latin typeface="Arial" charset="0"/>
                </a:rPr>
                <a:t>Data</a:t>
              </a:r>
            </a:p>
          </p:txBody>
        </p:sp>
      </p:grpSp>
      <p:grpSp>
        <p:nvGrpSpPr>
          <p:cNvPr id="82966" name="Group 22"/>
          <p:cNvGrpSpPr>
            <a:grpSpLocks/>
          </p:cNvGrpSpPr>
          <p:nvPr/>
        </p:nvGrpSpPr>
        <p:grpSpPr bwMode="auto">
          <a:xfrm>
            <a:off x="6711950" y="2749550"/>
            <a:ext cx="1206500" cy="444500"/>
            <a:chOff x="4228" y="1732"/>
            <a:chExt cx="760" cy="280"/>
          </a:xfrm>
        </p:grpSpPr>
        <p:sp>
          <p:nvSpPr>
            <p:cNvPr id="82967" name="Rectangle 23"/>
            <p:cNvSpPr>
              <a:spLocks noChangeArrowheads="1"/>
            </p:cNvSpPr>
            <p:nvPr/>
          </p:nvSpPr>
          <p:spPr bwMode="auto">
            <a:xfrm>
              <a:off x="4228" y="1732"/>
              <a:ext cx="760" cy="28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68" name="Rectangle 24"/>
            <p:cNvSpPr>
              <a:spLocks noChangeArrowheads="1"/>
            </p:cNvSpPr>
            <p:nvPr/>
          </p:nvSpPr>
          <p:spPr bwMode="auto">
            <a:xfrm>
              <a:off x="4406" y="1782"/>
              <a:ext cx="35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altLang="zh-CN" sz="1400" b="1">
                  <a:latin typeface="Arial" charset="0"/>
                </a:rPr>
                <a:t>Data</a:t>
              </a:r>
            </a:p>
          </p:txBody>
        </p:sp>
      </p:grpSp>
      <p:grpSp>
        <p:nvGrpSpPr>
          <p:cNvPr id="82969" name="Group 25"/>
          <p:cNvGrpSpPr>
            <a:grpSpLocks/>
          </p:cNvGrpSpPr>
          <p:nvPr/>
        </p:nvGrpSpPr>
        <p:grpSpPr bwMode="auto">
          <a:xfrm>
            <a:off x="6864350" y="2901950"/>
            <a:ext cx="1206500" cy="444500"/>
            <a:chOff x="4324" y="1828"/>
            <a:chExt cx="760" cy="280"/>
          </a:xfrm>
        </p:grpSpPr>
        <p:sp>
          <p:nvSpPr>
            <p:cNvPr id="82970" name="Rectangle 26"/>
            <p:cNvSpPr>
              <a:spLocks noChangeArrowheads="1"/>
            </p:cNvSpPr>
            <p:nvPr/>
          </p:nvSpPr>
          <p:spPr bwMode="auto">
            <a:xfrm>
              <a:off x="4324" y="1828"/>
              <a:ext cx="760" cy="28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71" name="Rectangle 27"/>
            <p:cNvSpPr>
              <a:spLocks noChangeArrowheads="1"/>
            </p:cNvSpPr>
            <p:nvPr/>
          </p:nvSpPr>
          <p:spPr bwMode="auto">
            <a:xfrm>
              <a:off x="4502" y="1878"/>
              <a:ext cx="35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altLang="zh-CN" sz="1400" b="1">
                  <a:latin typeface="Arial" charset="0"/>
                </a:rPr>
                <a:t>Data</a:t>
              </a:r>
            </a:p>
          </p:txBody>
        </p:sp>
      </p:grpSp>
      <p:grpSp>
        <p:nvGrpSpPr>
          <p:cNvPr id="82972" name="Group 28"/>
          <p:cNvGrpSpPr>
            <a:grpSpLocks/>
          </p:cNvGrpSpPr>
          <p:nvPr/>
        </p:nvGrpSpPr>
        <p:grpSpPr bwMode="auto">
          <a:xfrm>
            <a:off x="7016750" y="3054350"/>
            <a:ext cx="1206500" cy="444500"/>
            <a:chOff x="4420" y="1924"/>
            <a:chExt cx="760" cy="280"/>
          </a:xfrm>
        </p:grpSpPr>
        <p:sp>
          <p:nvSpPr>
            <p:cNvPr id="82973" name="Rectangle 29"/>
            <p:cNvSpPr>
              <a:spLocks noChangeArrowheads="1"/>
            </p:cNvSpPr>
            <p:nvPr/>
          </p:nvSpPr>
          <p:spPr bwMode="auto">
            <a:xfrm>
              <a:off x="4420" y="1924"/>
              <a:ext cx="760" cy="28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74" name="Rectangle 30"/>
            <p:cNvSpPr>
              <a:spLocks noChangeArrowheads="1"/>
            </p:cNvSpPr>
            <p:nvPr/>
          </p:nvSpPr>
          <p:spPr bwMode="auto">
            <a:xfrm>
              <a:off x="4598" y="1974"/>
              <a:ext cx="35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altLang="zh-CN" sz="1400" b="1">
                  <a:latin typeface="Arial" charset="0"/>
                </a:rPr>
                <a:t>Data</a:t>
              </a:r>
            </a:p>
          </p:txBody>
        </p:sp>
      </p:grpSp>
      <p:grpSp>
        <p:nvGrpSpPr>
          <p:cNvPr id="82975" name="Group 31"/>
          <p:cNvGrpSpPr>
            <a:grpSpLocks/>
          </p:cNvGrpSpPr>
          <p:nvPr/>
        </p:nvGrpSpPr>
        <p:grpSpPr bwMode="auto">
          <a:xfrm>
            <a:off x="7169150" y="3206750"/>
            <a:ext cx="1206500" cy="444500"/>
            <a:chOff x="4516" y="2020"/>
            <a:chExt cx="760" cy="280"/>
          </a:xfrm>
        </p:grpSpPr>
        <p:sp>
          <p:nvSpPr>
            <p:cNvPr id="82976" name="Rectangle 32"/>
            <p:cNvSpPr>
              <a:spLocks noChangeArrowheads="1"/>
            </p:cNvSpPr>
            <p:nvPr/>
          </p:nvSpPr>
          <p:spPr bwMode="auto">
            <a:xfrm>
              <a:off x="4516" y="2020"/>
              <a:ext cx="760" cy="28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77" name="Rectangle 33"/>
            <p:cNvSpPr>
              <a:spLocks noChangeArrowheads="1"/>
            </p:cNvSpPr>
            <p:nvPr/>
          </p:nvSpPr>
          <p:spPr bwMode="auto">
            <a:xfrm>
              <a:off x="4694" y="2070"/>
              <a:ext cx="35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altLang="zh-CN" sz="1400" b="1">
                  <a:latin typeface="Arial" charset="0"/>
                </a:rPr>
                <a:t>Data</a:t>
              </a:r>
            </a:p>
          </p:txBody>
        </p:sp>
      </p:grpSp>
      <p:grpSp>
        <p:nvGrpSpPr>
          <p:cNvPr id="82978" name="Group 34"/>
          <p:cNvGrpSpPr>
            <a:grpSpLocks/>
          </p:cNvGrpSpPr>
          <p:nvPr/>
        </p:nvGrpSpPr>
        <p:grpSpPr bwMode="auto">
          <a:xfrm>
            <a:off x="7321550" y="3359150"/>
            <a:ext cx="1206500" cy="444500"/>
            <a:chOff x="4612" y="2116"/>
            <a:chExt cx="760" cy="280"/>
          </a:xfrm>
        </p:grpSpPr>
        <p:sp>
          <p:nvSpPr>
            <p:cNvPr id="82979" name="Rectangle 35"/>
            <p:cNvSpPr>
              <a:spLocks noChangeArrowheads="1"/>
            </p:cNvSpPr>
            <p:nvPr/>
          </p:nvSpPr>
          <p:spPr bwMode="auto">
            <a:xfrm>
              <a:off x="4612" y="2116"/>
              <a:ext cx="760" cy="28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80" name="Rectangle 36"/>
            <p:cNvSpPr>
              <a:spLocks noChangeArrowheads="1"/>
            </p:cNvSpPr>
            <p:nvPr/>
          </p:nvSpPr>
          <p:spPr bwMode="auto">
            <a:xfrm>
              <a:off x="4790" y="2166"/>
              <a:ext cx="35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altLang="zh-CN" sz="1400" b="1">
                  <a:latin typeface="Arial" charset="0"/>
                </a:rPr>
                <a:t>Data</a:t>
              </a:r>
            </a:p>
          </p:txBody>
        </p:sp>
      </p:grpSp>
      <p:grpSp>
        <p:nvGrpSpPr>
          <p:cNvPr id="82981" name="Group 37"/>
          <p:cNvGrpSpPr>
            <a:grpSpLocks/>
          </p:cNvGrpSpPr>
          <p:nvPr/>
        </p:nvGrpSpPr>
        <p:grpSpPr bwMode="auto">
          <a:xfrm>
            <a:off x="7473950" y="3511550"/>
            <a:ext cx="1206500" cy="444500"/>
            <a:chOff x="4708" y="2212"/>
            <a:chExt cx="760" cy="280"/>
          </a:xfrm>
        </p:grpSpPr>
        <p:sp>
          <p:nvSpPr>
            <p:cNvPr id="82982" name="Rectangle 38"/>
            <p:cNvSpPr>
              <a:spLocks noChangeArrowheads="1"/>
            </p:cNvSpPr>
            <p:nvPr/>
          </p:nvSpPr>
          <p:spPr bwMode="auto">
            <a:xfrm>
              <a:off x="4708" y="2212"/>
              <a:ext cx="760" cy="28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83" name="Rectangle 39"/>
            <p:cNvSpPr>
              <a:spLocks noChangeArrowheads="1"/>
            </p:cNvSpPr>
            <p:nvPr/>
          </p:nvSpPr>
          <p:spPr bwMode="auto">
            <a:xfrm>
              <a:off x="4886" y="2262"/>
              <a:ext cx="35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altLang="zh-CN" sz="1400" b="1">
                  <a:latin typeface="Arial" charset="0"/>
                </a:rPr>
                <a:t>Data</a:t>
              </a:r>
            </a:p>
          </p:txBody>
        </p:sp>
      </p:grpSp>
      <p:sp>
        <p:nvSpPr>
          <p:cNvPr id="82984" name="Rectangle 40"/>
          <p:cNvSpPr>
            <a:spLocks noChangeArrowheads="1"/>
          </p:cNvSpPr>
          <p:nvPr/>
        </p:nvSpPr>
        <p:spPr bwMode="auto">
          <a:xfrm>
            <a:off x="1812925" y="4418013"/>
            <a:ext cx="635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600">
                <a:latin typeface="Arial" charset="0"/>
              </a:rPr>
              <a:t>Time</a:t>
            </a:r>
          </a:p>
        </p:txBody>
      </p:sp>
      <p:sp>
        <p:nvSpPr>
          <p:cNvPr id="82985" name="Line 41"/>
          <p:cNvSpPr>
            <a:spLocks noChangeShapeType="1"/>
          </p:cNvSpPr>
          <p:nvPr/>
        </p:nvSpPr>
        <p:spPr bwMode="auto">
          <a:xfrm>
            <a:off x="2438400" y="4572000"/>
            <a:ext cx="525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7730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3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3BD4CD-FAB5-774E-8B44-31EBF0A499DE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MPI Basic (Blocking) Send/Receive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153400" cy="4724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400" i="1" dirty="0"/>
              <a:t>MPI_SEND (start, count, </a:t>
            </a:r>
            <a:r>
              <a:rPr lang="en-US" altLang="zh-CN" sz="2400" i="1" dirty="0" err="1"/>
              <a:t>datatype</a:t>
            </a:r>
            <a:r>
              <a:rPr lang="en-US" altLang="zh-CN" sz="2400" i="1" dirty="0"/>
              <a:t>, </a:t>
            </a:r>
            <a:r>
              <a:rPr lang="en-US" altLang="zh-CN" sz="2400" i="1" dirty="0" err="1"/>
              <a:t>dest</a:t>
            </a:r>
            <a:r>
              <a:rPr lang="en-US" altLang="zh-CN" sz="2400" i="1" dirty="0"/>
              <a:t>, tag, </a:t>
            </a:r>
            <a:r>
              <a:rPr lang="en-US" altLang="zh-CN" sz="2400" i="1" dirty="0" err="1"/>
              <a:t>comm</a:t>
            </a:r>
            <a:r>
              <a:rPr lang="en-US" altLang="zh-CN" sz="2400" i="1" dirty="0"/>
              <a:t>)</a:t>
            </a:r>
          </a:p>
          <a:p>
            <a:pPr>
              <a:buNone/>
            </a:pPr>
            <a:r>
              <a:rPr lang="en-US" altLang="zh-CN" sz="2400" i="1" dirty="0"/>
              <a:t>MPI_RECV(start, count, datatype, source, tag, comm, status)</a:t>
            </a:r>
          </a:p>
          <a:p>
            <a:pPr>
              <a:buFontTx/>
              <a:buNone/>
            </a:pPr>
            <a:r>
              <a:rPr lang="en-US" altLang="zh-CN" sz="2400" dirty="0"/>
              <a:t> </a:t>
            </a:r>
          </a:p>
          <a:p>
            <a:pPr>
              <a:buFontTx/>
              <a:buNone/>
            </a:pPr>
            <a:r>
              <a:rPr lang="en-US" altLang="zh-CN" sz="2400" i="1" dirty="0"/>
              <a:t>start, count, datatype, </a:t>
            </a:r>
            <a:r>
              <a:rPr lang="en-US" altLang="zh-CN" sz="2400" i="1" dirty="0" err="1"/>
              <a:t>dest</a:t>
            </a:r>
            <a:r>
              <a:rPr lang="en-US" altLang="zh-CN" sz="2400" i="1" dirty="0"/>
              <a:t> </a:t>
            </a:r>
            <a:r>
              <a:rPr lang="en-US" altLang="zh-CN" sz="2400" dirty="0"/>
              <a:t>seems trivial. What are </a:t>
            </a:r>
            <a:r>
              <a:rPr lang="en-US" altLang="zh-CN" sz="2400" dirty="0">
                <a:solidFill>
                  <a:srgbClr val="FF0000"/>
                </a:solidFill>
              </a:rPr>
              <a:t>tag</a:t>
            </a:r>
            <a:r>
              <a:rPr lang="en-US" altLang="zh-CN" sz="2400" dirty="0"/>
              <a:t> and </a:t>
            </a:r>
            <a:r>
              <a:rPr lang="en-US" altLang="zh-CN" sz="2400" dirty="0">
                <a:solidFill>
                  <a:srgbClr val="FF0000"/>
                </a:solidFill>
              </a:rPr>
              <a:t>comm ?</a:t>
            </a:r>
          </a:p>
        </p:txBody>
      </p:sp>
    </p:spTree>
    <p:extLst>
      <p:ext uri="{BB962C8B-B14F-4D97-AF65-F5344CB8AC3E}">
        <p14:creationId xmlns:p14="http://schemas.microsoft.com/office/powerpoint/2010/main" val="1322766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CFD2E-E5B3-124A-9B78-93843A391D90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MPI Tags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08928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/>
              <a:t>Messages are sent with an accompanying user-defined integer </a:t>
            </a:r>
            <a:r>
              <a:rPr lang="en-US" altLang="zh-CN" i="1" dirty="0"/>
              <a:t>tag</a:t>
            </a:r>
            <a:r>
              <a:rPr lang="en-US" altLang="zh-CN" dirty="0"/>
              <a:t>, to assist the receiving process in identifying the message.</a:t>
            </a:r>
          </a:p>
          <a:p>
            <a:r>
              <a:rPr lang="en-US" altLang="zh-CN" dirty="0"/>
              <a:t>Messages can be screened at the receiving end by specifying a specific tag, or not screened by specifying </a:t>
            </a:r>
            <a:r>
              <a:rPr lang="en-US" altLang="zh-CN" b="1" dirty="0">
                <a:latin typeface="Courier New" charset="0"/>
              </a:rPr>
              <a:t>MPI_ANY_TAG</a:t>
            </a:r>
            <a:r>
              <a:rPr lang="en-US" altLang="zh-CN" dirty="0"/>
              <a:t> as the tag in a receive.</a:t>
            </a: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-6350" y="5141913"/>
          <a:ext cx="4445000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4445000" imgH="1092200" progId="Word.Document.8">
                  <p:embed/>
                </p:oleObj>
              </mc:Choice>
              <mc:Fallback>
                <p:oleObj name="文档" r:id="rId2" imgW="4445000" imgH="1092200" progId="Word.Document.8">
                  <p:embed/>
                  <p:pic>
                    <p:nvPicPr>
                      <p:cNvPr id="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6350" y="5141913"/>
                        <a:ext cx="4445000" cy="1187450"/>
                      </a:xfrm>
                      <a:prstGeom prst="rect">
                        <a:avLst/>
                      </a:prstGeom>
                      <a:solidFill>
                        <a:srgbClr val="B5BBD1"/>
                      </a:solidFill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4565650" y="5164138"/>
          <a:ext cx="4341813" cy="116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4" imgW="4635500" imgH="1244600" progId="Word.Document.8">
                  <p:embed/>
                </p:oleObj>
              </mc:Choice>
              <mc:Fallback>
                <p:oleObj name="文档" r:id="rId4" imgW="4635500" imgH="1244600" progId="Word.Document.8">
                  <p:embed/>
                  <p:pic>
                    <p:nvPicPr>
                      <p:cNvPr id="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5650" y="5164138"/>
                        <a:ext cx="4341813" cy="1169987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2146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265C0-AF89-491B-93CB-DD2D00FB019F}" type="slidenum">
              <a:rPr lang="zh-CN" altLang="en-US"/>
              <a:pPr/>
              <a:t>19</a:t>
            </a:fld>
            <a:endParaRPr lang="en-US" altLang="zh-CN"/>
          </a:p>
        </p:txBody>
      </p:sp>
      <p:sp>
        <p:nvSpPr>
          <p:cNvPr id="762882" name="Text Box 2"/>
          <p:cNvSpPr txBox="1">
            <a:spLocks noChangeArrowheads="1"/>
          </p:cNvSpPr>
          <p:nvPr/>
        </p:nvSpPr>
        <p:spPr bwMode="auto">
          <a:xfrm>
            <a:off x="5943600" y="1600200"/>
            <a:ext cx="28194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Tags</a:t>
            </a:r>
            <a:r>
              <a:rPr kumimoji="1"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can</a:t>
            </a:r>
            <a:r>
              <a:rPr kumimoji="1"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 </a:t>
            </a:r>
            <a:r>
              <a:rPr kumimoji="1" lang="en-US" altLang="zh-CN" dirty="0">
                <a:latin typeface="Times New Roman" pitchFamily="18" charset="0"/>
                <a:ea typeface="黑体" pitchFamily="2" charset="-122"/>
              </a:rPr>
              <a:t>also</a:t>
            </a:r>
            <a:r>
              <a:rPr kumimoji="1" lang="zh-CN" altLang="en-US" dirty="0">
                <a:latin typeface="Times New Roman" pitchFamily="18" charset="0"/>
                <a:ea typeface="黑体" pitchFamily="2" charset="-122"/>
              </a:rPr>
              <a:t> </a:t>
            </a:r>
            <a:r>
              <a:rPr kumimoji="1" lang="en-US" altLang="zh-CN" dirty="0">
                <a:latin typeface="Times New Roman" pitchFamily="18" charset="0"/>
                <a:ea typeface="黑体" pitchFamily="2" charset="-122"/>
              </a:rPr>
              <a:t>serves</a:t>
            </a:r>
            <a:r>
              <a:rPr kumimoji="1" lang="zh-CN" altLang="en-US" dirty="0">
                <a:latin typeface="Times New Roman" pitchFamily="18" charset="0"/>
                <a:ea typeface="黑体" pitchFamily="2" charset="-122"/>
              </a:rPr>
              <a:t> </a:t>
            </a:r>
            <a:r>
              <a:rPr kumimoji="1" lang="en-US" altLang="zh-CN" dirty="0">
                <a:latin typeface="Times New Roman" pitchFamily="18" charset="0"/>
                <a:ea typeface="黑体" pitchFamily="2" charset="-122"/>
              </a:rPr>
              <a:t>as</a:t>
            </a:r>
            <a:r>
              <a:rPr kumimoji="1" lang="zh-CN" altLang="en-US" dirty="0">
                <a:latin typeface="Times New Roman" pitchFamily="18" charset="0"/>
                <a:ea typeface="黑体" pitchFamily="2" charset="-122"/>
              </a:rPr>
              <a:t> </a:t>
            </a:r>
            <a:r>
              <a:rPr kumimoji="1" lang="en-US" altLang="zh-CN" dirty="0">
                <a:latin typeface="Times New Roman" pitchFamily="18" charset="0"/>
                <a:ea typeface="黑体" pitchFamily="2" charset="-122"/>
              </a:rPr>
              <a:t>“message</a:t>
            </a:r>
            <a:r>
              <a:rPr kumimoji="1" lang="zh-CN" altLang="en-US" dirty="0">
                <a:latin typeface="Times New Roman" pitchFamily="18" charset="0"/>
                <a:ea typeface="黑体" pitchFamily="2" charset="-122"/>
              </a:rPr>
              <a:t> </a:t>
            </a:r>
            <a:r>
              <a:rPr kumimoji="1" lang="en-US" altLang="zh-CN" dirty="0">
                <a:latin typeface="Times New Roman" pitchFamily="18" charset="0"/>
                <a:ea typeface="黑体" pitchFamily="2" charset="-122"/>
              </a:rPr>
              <a:t>type”,</a:t>
            </a:r>
            <a:r>
              <a:rPr kumimoji="1" lang="zh-CN" altLang="en-US" dirty="0">
                <a:latin typeface="Times New Roman" pitchFamily="18" charset="0"/>
                <a:ea typeface="黑体" pitchFamily="2" charset="-122"/>
              </a:rPr>
              <a:t> </a:t>
            </a:r>
            <a:r>
              <a:rPr kumimoji="1" lang="en-US" altLang="zh-CN" dirty="0">
                <a:latin typeface="Times New Roman" pitchFamily="18" charset="0"/>
                <a:ea typeface="黑体" pitchFamily="2" charset="-122"/>
              </a:rPr>
              <a:t>although</a:t>
            </a:r>
            <a:r>
              <a:rPr kumimoji="1" lang="zh-CN" altLang="en-US" dirty="0">
                <a:latin typeface="Times New Roman" pitchFamily="18" charset="0"/>
                <a:ea typeface="黑体" pitchFamily="2" charset="-122"/>
              </a:rPr>
              <a:t> </a:t>
            </a:r>
            <a:r>
              <a:rPr kumimoji="1" lang="en-US" altLang="zh-CN" dirty="0">
                <a:latin typeface="Times New Roman" pitchFamily="18" charset="0"/>
                <a:ea typeface="黑体" pitchFamily="2" charset="-122"/>
              </a:rPr>
              <a:t>we</a:t>
            </a:r>
            <a:r>
              <a:rPr kumimoji="1" lang="zh-CN" altLang="en-US" dirty="0">
                <a:latin typeface="Times New Roman" pitchFamily="18" charset="0"/>
                <a:ea typeface="黑体" pitchFamily="2" charset="-122"/>
              </a:rPr>
              <a:t> </a:t>
            </a:r>
            <a:r>
              <a:rPr kumimoji="1" lang="en-US" altLang="zh-CN" dirty="0">
                <a:latin typeface="Times New Roman" pitchFamily="18" charset="0"/>
                <a:ea typeface="黑体" pitchFamily="2" charset="-122"/>
              </a:rPr>
              <a:t>should</a:t>
            </a:r>
            <a:r>
              <a:rPr kumimoji="1" lang="zh-CN" altLang="en-US" dirty="0">
                <a:latin typeface="Times New Roman" pitchFamily="18" charset="0"/>
                <a:ea typeface="黑体" pitchFamily="2" charset="-122"/>
              </a:rPr>
              <a:t> </a:t>
            </a:r>
            <a:r>
              <a:rPr kumimoji="1" lang="en-US" altLang="zh-CN" dirty="0">
                <a:latin typeface="Times New Roman" pitchFamily="18" charset="0"/>
                <a:ea typeface="黑体" pitchFamily="2" charset="-122"/>
              </a:rPr>
              <a:t>not</a:t>
            </a:r>
            <a:r>
              <a:rPr kumimoji="1" lang="zh-CN" altLang="en-US" dirty="0">
                <a:latin typeface="Times New Roman" pitchFamily="18" charset="0"/>
                <a:ea typeface="黑体" pitchFamily="2" charset="-122"/>
              </a:rPr>
              <a:t> </a:t>
            </a:r>
            <a:r>
              <a:rPr kumimoji="1" lang="en-US" altLang="zh-CN" dirty="0">
                <a:latin typeface="Times New Roman" pitchFamily="18" charset="0"/>
                <a:ea typeface="黑体" pitchFamily="2" charset="-122"/>
              </a:rPr>
              <a:t>confuse</a:t>
            </a:r>
            <a:r>
              <a:rPr kumimoji="1" lang="zh-CN" altLang="en-US" dirty="0">
                <a:latin typeface="Times New Roman" pitchFamily="18" charset="0"/>
                <a:ea typeface="黑体" pitchFamily="2" charset="-122"/>
              </a:rPr>
              <a:t> </a:t>
            </a:r>
            <a:r>
              <a:rPr kumimoji="1" lang="en-US" altLang="zh-CN" dirty="0">
                <a:latin typeface="Times New Roman" pitchFamily="18" charset="0"/>
                <a:ea typeface="黑体" pitchFamily="2" charset="-122"/>
              </a:rPr>
              <a:t>it</a:t>
            </a:r>
            <a:r>
              <a:rPr kumimoji="1" lang="zh-CN" altLang="en-US" dirty="0">
                <a:latin typeface="Times New Roman" pitchFamily="18" charset="0"/>
                <a:ea typeface="黑体" pitchFamily="2" charset="-122"/>
              </a:rPr>
              <a:t> </a:t>
            </a:r>
            <a:r>
              <a:rPr kumimoji="1" lang="en-US" altLang="zh-CN" dirty="0">
                <a:latin typeface="Times New Roman" pitchFamily="18" charset="0"/>
                <a:ea typeface="黑体" pitchFamily="2" charset="-122"/>
              </a:rPr>
              <a:t>with</a:t>
            </a:r>
            <a:r>
              <a:rPr kumimoji="1" lang="zh-CN" altLang="en-US" dirty="0">
                <a:latin typeface="Times New Roman" pitchFamily="18" charset="0"/>
                <a:ea typeface="黑体" pitchFamily="2" charset="-122"/>
              </a:rPr>
              <a:t> </a:t>
            </a:r>
            <a:r>
              <a:rPr kumimoji="1" lang="en-US" altLang="zh-CN" dirty="0">
                <a:latin typeface="Times New Roman" pitchFamily="18" charset="0"/>
                <a:ea typeface="黑体" pitchFamily="2" charset="-122"/>
              </a:rPr>
              <a:t>MPI</a:t>
            </a:r>
            <a:r>
              <a:rPr kumimoji="1" lang="zh-CN" altLang="en-US" dirty="0">
                <a:latin typeface="Times New Roman" pitchFamily="18" charset="0"/>
                <a:ea typeface="黑体" pitchFamily="2" charset="-122"/>
              </a:rPr>
              <a:t> </a:t>
            </a:r>
            <a:r>
              <a:rPr kumimoji="1" lang="en-US" altLang="zh-CN" dirty="0">
                <a:latin typeface="Times New Roman" pitchFamily="18" charset="0"/>
                <a:ea typeface="黑体" pitchFamily="2" charset="-122"/>
              </a:rPr>
              <a:t>data</a:t>
            </a:r>
            <a:r>
              <a:rPr kumimoji="1" lang="zh-CN" altLang="en-US" dirty="0">
                <a:latin typeface="Times New Roman" pitchFamily="18" charset="0"/>
                <a:ea typeface="黑体" pitchFamily="2" charset="-122"/>
              </a:rPr>
              <a:t> </a:t>
            </a:r>
            <a:r>
              <a:rPr kumimoji="1" lang="en-US" altLang="zh-CN" dirty="0">
                <a:latin typeface="Times New Roman" pitchFamily="18" charset="0"/>
                <a:ea typeface="黑体" pitchFamily="2" charset="-122"/>
              </a:rPr>
              <a:t>types</a:t>
            </a:r>
            <a:endParaRPr kumimoji="1" lang="en-US" altLang="zh-CN" dirty="0">
              <a:solidFill>
                <a:schemeClr val="tx1"/>
              </a:solidFill>
              <a:latin typeface="Times New Roman" pitchFamily="18" charset="0"/>
              <a:ea typeface="黑体" pitchFamily="2" charset="-122"/>
            </a:endParaRPr>
          </a:p>
        </p:txBody>
      </p:sp>
      <p:graphicFrame>
        <p:nvGraphicFramePr>
          <p:cNvPr id="762884" name="Object 4"/>
          <p:cNvGraphicFramePr>
            <a:graphicFrameLocks noChangeAspect="1"/>
          </p:cNvGraphicFramePr>
          <p:nvPr/>
        </p:nvGraphicFramePr>
        <p:xfrm>
          <a:off x="692150" y="1143000"/>
          <a:ext cx="5022850" cy="2525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4482000" imgH="2568240" progId="Word.Document.8">
                  <p:embed/>
                </p:oleObj>
              </mc:Choice>
              <mc:Fallback>
                <p:oleObj name="Document" r:id="rId3" imgW="4482000" imgH="2568240" progId="Word.Document.8">
                  <p:embed/>
                  <p:pic>
                    <p:nvPicPr>
                      <p:cNvPr id="7628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" y="1143000"/>
                        <a:ext cx="5022850" cy="2525713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2885" name="Object 5"/>
          <p:cNvGraphicFramePr>
            <a:graphicFrameLocks noChangeAspect="1"/>
          </p:cNvGraphicFramePr>
          <p:nvPr/>
        </p:nvGraphicFramePr>
        <p:xfrm>
          <a:off x="688975" y="3687763"/>
          <a:ext cx="7450138" cy="304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5" imgW="6878679" imgH="2809142" progId="Word.Document.8">
                  <p:embed/>
                </p:oleObj>
              </mc:Choice>
              <mc:Fallback>
                <p:oleObj name="文档" r:id="rId5" imgW="6878679" imgH="2809142" progId="Word.Document.8">
                  <p:embed/>
                  <p:pic>
                    <p:nvPicPr>
                      <p:cNvPr id="76288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" y="3687763"/>
                        <a:ext cx="7450138" cy="3043237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/>
              <a:t>Tags</a:t>
            </a:r>
            <a:r>
              <a:rPr lang="zh-CN" altLang="en-US" sz="3600" dirty="0"/>
              <a:t> </a:t>
            </a:r>
            <a:r>
              <a:rPr lang="en-US" altLang="zh-CN" sz="3600" dirty="0"/>
              <a:t>can</a:t>
            </a:r>
            <a:r>
              <a:rPr lang="zh-CN" altLang="en-US" sz="3600" dirty="0"/>
              <a:t> </a:t>
            </a:r>
            <a:r>
              <a:rPr lang="en-US" altLang="zh-CN" sz="3600" dirty="0"/>
              <a:t>possibly</a:t>
            </a:r>
            <a:r>
              <a:rPr lang="zh-CN" altLang="en-US" sz="3600" dirty="0"/>
              <a:t> </a:t>
            </a:r>
            <a:r>
              <a:rPr lang="en-US" altLang="zh-CN" sz="3600" dirty="0"/>
              <a:t>used</a:t>
            </a:r>
            <a:r>
              <a:rPr lang="zh-CN" altLang="en-US" sz="3600" dirty="0"/>
              <a:t> </a:t>
            </a:r>
            <a:r>
              <a:rPr lang="en-US" altLang="zh-CN" sz="3600" dirty="0"/>
              <a:t>as</a:t>
            </a:r>
            <a:r>
              <a:rPr lang="zh-CN" altLang="en-US" sz="3600" dirty="0"/>
              <a:t> </a:t>
            </a:r>
            <a:r>
              <a:rPr lang="en-US" altLang="zh-CN" sz="3600" dirty="0"/>
              <a:t>message</a:t>
            </a:r>
            <a:r>
              <a:rPr lang="zh-CN" altLang="en-US" sz="3600" dirty="0"/>
              <a:t> </a:t>
            </a:r>
            <a:r>
              <a:rPr lang="en-US" altLang="zh-CN" sz="3600" dirty="0"/>
              <a:t>types</a:t>
            </a:r>
          </a:p>
        </p:txBody>
      </p:sp>
    </p:spTree>
    <p:extLst>
      <p:ext uri="{BB962C8B-B14F-4D97-AF65-F5344CB8AC3E}">
        <p14:creationId xmlns:p14="http://schemas.microsoft.com/office/powerpoint/2010/main" val="207785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2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62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288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8293C1-CE2F-8240-B7F3-72BD5A6032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 </a:t>
            </a:r>
            <a:r>
              <a:rPr kumimoji="1" lang="en-US" altLang="zh-CN" dirty="0"/>
              <a:t>Message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Passing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Paradigm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A6D129-7B2D-8A44-B301-8F410A90CC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64651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9EF48D-0161-3D42-A8FD-F09D3E828830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Communicator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/>
              <a:t>Processes can be collected into </a:t>
            </a:r>
            <a:r>
              <a:rPr lang="en-US" altLang="zh-CN" i="1"/>
              <a:t>groups</a:t>
            </a:r>
            <a:r>
              <a:rPr lang="en-US" altLang="zh-CN"/>
              <a:t>.</a:t>
            </a:r>
          </a:p>
          <a:p>
            <a:r>
              <a:rPr lang="en-US" altLang="zh-CN"/>
              <a:t>Each message is sent in a </a:t>
            </a:r>
            <a:r>
              <a:rPr lang="en-US" altLang="zh-CN" i="1"/>
              <a:t>context</a:t>
            </a:r>
            <a:r>
              <a:rPr lang="en-US" altLang="zh-CN"/>
              <a:t>, and must be received in the same context.</a:t>
            </a:r>
          </a:p>
          <a:p>
            <a:r>
              <a:rPr lang="en-US" altLang="zh-CN"/>
              <a:t>A group and context together form a </a:t>
            </a:r>
            <a:r>
              <a:rPr lang="en-US" altLang="zh-CN" i="1"/>
              <a:t>communicator</a:t>
            </a:r>
            <a:r>
              <a:rPr lang="en-US" altLang="zh-CN"/>
              <a:t>.</a:t>
            </a:r>
          </a:p>
          <a:p>
            <a:r>
              <a:rPr lang="en-US" altLang="zh-CN"/>
              <a:t>A process is identified by its </a:t>
            </a:r>
            <a:r>
              <a:rPr lang="en-US" altLang="zh-CN" i="1"/>
              <a:t>rank</a:t>
            </a:r>
            <a:r>
              <a:rPr lang="en-US" altLang="zh-CN"/>
              <a:t> in the group associated with a communicator.</a:t>
            </a:r>
          </a:p>
          <a:p>
            <a:r>
              <a:rPr lang="en-US" altLang="zh-CN"/>
              <a:t>There is a default communicator whose group contains all initial processes, called </a:t>
            </a:r>
            <a:r>
              <a:rPr lang="en-US" altLang="zh-CN" b="1">
                <a:latin typeface="Courier New" charset="0"/>
              </a:rPr>
              <a:t>MPI_COMM_WORLD</a:t>
            </a:r>
            <a:r>
              <a:rPr lang="en-US" altLang="zh-CN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20846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72628-ED36-3249-8E86-66BE107F1EBC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MPI Datatypes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400"/>
              <a:t>The data in a message to sent or received is described by a triple (address, count, datatype), where</a:t>
            </a:r>
          </a:p>
          <a:p>
            <a:r>
              <a:rPr lang="en-US" altLang="zh-CN" sz="2400"/>
              <a:t>An MPI </a:t>
            </a:r>
            <a:r>
              <a:rPr lang="en-US" altLang="zh-CN" sz="2400" i="1"/>
              <a:t>datatype </a:t>
            </a:r>
            <a:r>
              <a:rPr lang="en-US" altLang="zh-CN" sz="2400"/>
              <a:t>is recursively defined as:</a:t>
            </a:r>
          </a:p>
          <a:p>
            <a:pPr lvl="1"/>
            <a:r>
              <a:rPr lang="en-US" altLang="zh-CN" sz="2000"/>
              <a:t>predefined, corresponding to a data type from the language (e.g., MPI_INT, MPI_DOUBLE_PRECISION)</a:t>
            </a:r>
          </a:p>
          <a:p>
            <a:pPr lvl="1"/>
            <a:r>
              <a:rPr lang="en-US" altLang="zh-CN" sz="2000"/>
              <a:t>a contiguous array of MPI datatypes</a:t>
            </a:r>
          </a:p>
          <a:p>
            <a:pPr lvl="1"/>
            <a:r>
              <a:rPr lang="en-US" altLang="zh-CN" sz="2000"/>
              <a:t>a strided block of datatypes</a:t>
            </a:r>
          </a:p>
          <a:p>
            <a:pPr lvl="1"/>
            <a:r>
              <a:rPr lang="en-US" altLang="zh-CN" sz="2000"/>
              <a:t>an indexed array of blocks of datatypes</a:t>
            </a:r>
          </a:p>
          <a:p>
            <a:pPr lvl="1"/>
            <a:r>
              <a:rPr lang="en-US" altLang="zh-CN" sz="2000"/>
              <a:t>an arbitrary structure of datatypes</a:t>
            </a:r>
          </a:p>
          <a:p>
            <a:r>
              <a:rPr lang="en-US" altLang="zh-CN" sz="2400"/>
              <a:t>There are MPI functions to construct custom datatypes, such an array of (int, float) pairs, or a row of a matrix stored columnwise.</a:t>
            </a:r>
          </a:p>
        </p:txBody>
      </p:sp>
    </p:spTree>
    <p:extLst>
      <p:ext uri="{BB962C8B-B14F-4D97-AF65-F5344CB8AC3E}">
        <p14:creationId xmlns:p14="http://schemas.microsoft.com/office/powerpoint/2010/main" val="33422490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89BC7-AF65-994B-9F70-1B37A7F5A3F7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Why Datatypes?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35727"/>
            <a:ext cx="7072307" cy="452596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dirty="0"/>
              <a:t>Support communication between processes on machines with different memory representations</a:t>
            </a:r>
          </a:p>
          <a:p>
            <a:pPr lvl="1">
              <a:lnSpc>
                <a:spcPct val="110000"/>
              </a:lnSpc>
            </a:pPr>
            <a:r>
              <a:rPr lang="en-US" altLang="zh-CN" sz="2000" dirty="0"/>
              <a:t>Big endian vs little endian</a:t>
            </a:r>
          </a:p>
          <a:p>
            <a:pPr lvl="1">
              <a:lnSpc>
                <a:spcPct val="110000"/>
              </a:lnSpc>
            </a:pPr>
            <a:r>
              <a:rPr lang="en-US" altLang="zh-CN" sz="2000" dirty="0"/>
              <a:t>Data structure alignment </a:t>
            </a:r>
          </a:p>
          <a:p>
            <a:pPr>
              <a:lnSpc>
                <a:spcPct val="110000"/>
              </a:lnSpc>
            </a:pPr>
            <a:r>
              <a:rPr lang="en-US" altLang="zh-CN" sz="2400" dirty="0"/>
              <a:t>Specifying application-oriented layout of data in memory</a:t>
            </a:r>
          </a:p>
          <a:p>
            <a:pPr lvl="1">
              <a:lnSpc>
                <a:spcPct val="110000"/>
              </a:lnSpc>
            </a:pPr>
            <a:r>
              <a:rPr lang="en-US" altLang="zh-CN" sz="2000" dirty="0"/>
              <a:t>reduces memory-to-memory copies in the implementation</a:t>
            </a:r>
          </a:p>
          <a:p>
            <a:pPr lvl="1">
              <a:lnSpc>
                <a:spcPct val="110000"/>
              </a:lnSpc>
            </a:pPr>
            <a:r>
              <a:rPr lang="en-US" altLang="zh-CN" sz="2000" dirty="0"/>
              <a:t>allows the use of special hardware (scatter/gather) when available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E2B0300-B741-9DC5-50CA-03AADC15C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5618" y="1417638"/>
            <a:ext cx="1988382" cy="164676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0E42844-21CF-2589-FD8B-CB1E71951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437" y="3472276"/>
            <a:ext cx="2214563" cy="1474788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struct S1 {</a:t>
            </a:r>
          </a:p>
          <a:p>
            <a:pPr algn="l">
              <a:lnSpc>
                <a:spcPct val="100000"/>
              </a:lnSpc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  char c;</a:t>
            </a:r>
          </a:p>
          <a:p>
            <a:pPr algn="l">
              <a:lnSpc>
                <a:spcPct val="100000"/>
              </a:lnSpc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  int 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[2];</a:t>
            </a:r>
          </a:p>
          <a:p>
            <a:pPr algn="l">
              <a:lnSpc>
                <a:spcPct val="100000"/>
              </a:lnSpc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  double v;</a:t>
            </a:r>
          </a:p>
          <a:p>
            <a:pPr algn="l">
              <a:lnSpc>
                <a:spcPct val="100000"/>
              </a:lnSpc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} *p;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1C671BB-5869-4657-6A79-CDECDCDC7B87}"/>
              </a:ext>
            </a:extLst>
          </p:cNvPr>
          <p:cNvGrpSpPr/>
          <p:nvPr/>
        </p:nvGrpSpPr>
        <p:grpSpPr>
          <a:xfrm>
            <a:off x="762000" y="4947064"/>
            <a:ext cx="7924800" cy="1905000"/>
            <a:chOff x="685800" y="4572000"/>
            <a:chExt cx="7924800" cy="1905000"/>
          </a:xfrm>
        </p:grpSpPr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86857C1D-ABC5-ACD1-5A89-D10CA3A64F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438" y="4572000"/>
              <a:ext cx="279400" cy="279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defRPr b="1">
                  <a:solidFill>
                    <a:schemeClr val="tx1"/>
                  </a:solidFill>
                  <a:latin typeface="Helvetica" pitchFamily="2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itchFamily="2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itchFamily="2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itchFamily="2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itchFamily="2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2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2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2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2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zh-CN">
                  <a:latin typeface="Courier New" panose="02070309020205020404" pitchFamily="49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5D33F2E5-51CC-F4B7-1E16-FAEBF6241C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2638" y="4572000"/>
              <a:ext cx="1193800" cy="279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defRPr b="1">
                  <a:solidFill>
                    <a:schemeClr val="tx1"/>
                  </a:solidFill>
                  <a:latin typeface="Helvetica" pitchFamily="2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itchFamily="2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itchFamily="2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itchFamily="2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itchFamily="2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2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2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2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2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zh-CN">
                  <a:latin typeface="Courier New" panose="02070309020205020404" pitchFamily="49" charset="0"/>
                  <a:ea typeface="宋体" panose="02010600030101010101" pitchFamily="2" charset="-122"/>
                </a:rPr>
                <a:t>i[0]</a:t>
              </a:r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1EB164E3-0C79-E824-FC75-A2578E4D68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1838" y="4572000"/>
              <a:ext cx="1193800" cy="279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defRPr b="1">
                  <a:solidFill>
                    <a:schemeClr val="tx1"/>
                  </a:solidFill>
                  <a:latin typeface="Helvetica" pitchFamily="2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itchFamily="2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itchFamily="2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itchFamily="2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itchFamily="2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2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2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2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2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zh-CN">
                  <a:latin typeface="Courier New" panose="02070309020205020404" pitchFamily="49" charset="0"/>
                  <a:ea typeface="宋体" panose="02010600030101010101" pitchFamily="2" charset="-122"/>
                </a:rPr>
                <a:t>i[1]</a:t>
              </a:r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4D17D3DC-8E4E-6A13-9A0E-DE17D328F7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0238" y="4572000"/>
              <a:ext cx="2413000" cy="279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defRPr b="1">
                  <a:solidFill>
                    <a:schemeClr val="tx1"/>
                  </a:solidFill>
                  <a:latin typeface="Helvetica" pitchFamily="2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itchFamily="2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itchFamily="2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itchFamily="2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itchFamily="2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2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2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2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2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zh-CN">
                  <a:latin typeface="Courier New" panose="02070309020205020404" pitchFamily="49" charset="0"/>
                  <a:ea typeface="宋体" panose="02010600030101010101" pitchFamily="2" charset="-122"/>
                </a:rPr>
                <a:t>v</a:t>
              </a:r>
            </a:p>
          </p:txBody>
        </p:sp>
        <p:sp>
          <p:nvSpPr>
            <p:cNvPr id="10" name="Rectangle 12">
              <a:extLst>
                <a:ext uri="{FF2B5EF4-FFF2-40B4-BE49-F238E27FC236}">
                  <a16:creationId xmlns:a16="http://schemas.microsoft.com/office/drawing/2014/main" id="{75CEE9F4-0E59-EC13-F944-F8883128D4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8238" y="4572000"/>
              <a:ext cx="889000" cy="279400"/>
            </a:xfrm>
            <a:prstGeom prst="rect">
              <a:avLst/>
            </a:prstGeom>
            <a:solidFill>
              <a:srgbClr val="B2B2B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Helvetica" pitchFamily="2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itchFamily="2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itchFamily="2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itchFamily="2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itchFamily="2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2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2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2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2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" name="Rectangle 13">
              <a:extLst>
                <a:ext uri="{FF2B5EF4-FFF2-40B4-BE49-F238E27FC236}">
                  <a16:creationId xmlns:a16="http://schemas.microsoft.com/office/drawing/2014/main" id="{BABB9BD8-F2D2-7398-7911-EA479A230F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1038" y="4572000"/>
              <a:ext cx="1193800" cy="279400"/>
            </a:xfrm>
            <a:prstGeom prst="rect">
              <a:avLst/>
            </a:prstGeom>
            <a:solidFill>
              <a:srgbClr val="B2B2B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Helvetica" pitchFamily="2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itchFamily="2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itchFamily="2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itchFamily="2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itchFamily="2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2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2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2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2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2" name="Rectangle 14">
              <a:extLst>
                <a:ext uri="{FF2B5EF4-FFF2-40B4-BE49-F238E27FC236}">
                  <a16:creationId xmlns:a16="http://schemas.microsoft.com/office/drawing/2014/main" id="{17C9BD14-72AF-62A4-7DEB-C29853FC17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850" y="4864100"/>
              <a:ext cx="590550" cy="363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pitchFamily="2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itchFamily="2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itchFamily="2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itchFamily="2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itchFamily="2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2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2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2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2" charset="0"/>
                </a:defRPr>
              </a:lvl9pPr>
            </a:lstStyle>
            <a:p>
              <a:pPr algn="r">
                <a:lnSpc>
                  <a:spcPct val="100000"/>
                </a:lnSpc>
              </a:pPr>
              <a:r>
                <a:rPr lang="en-US" altLang="zh-CN">
                  <a:latin typeface="Courier New" panose="02070309020205020404" pitchFamily="49" charset="0"/>
                  <a:ea typeface="宋体" panose="02010600030101010101" pitchFamily="2" charset="-122"/>
                </a:rPr>
                <a:t>p+0</a:t>
              </a:r>
            </a:p>
          </p:txBody>
        </p:sp>
        <p:sp>
          <p:nvSpPr>
            <p:cNvPr id="13" name="Rectangle 15">
              <a:extLst>
                <a:ext uri="{FF2B5EF4-FFF2-40B4-BE49-F238E27FC236}">
                  <a16:creationId xmlns:a16="http://schemas.microsoft.com/office/drawing/2014/main" id="{99F5D0BF-1875-E87D-C2C8-39D56EBD2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1650" y="4864100"/>
              <a:ext cx="590550" cy="363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pitchFamily="2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itchFamily="2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itchFamily="2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itchFamily="2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itchFamily="2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2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2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2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2" charset="0"/>
                </a:defRPr>
              </a:lvl9pPr>
            </a:lstStyle>
            <a:p>
              <a:pPr algn="r">
                <a:lnSpc>
                  <a:spcPct val="100000"/>
                </a:lnSpc>
              </a:pPr>
              <a:r>
                <a:rPr lang="en-US" altLang="zh-CN">
                  <a:latin typeface="Courier New" panose="02070309020205020404" pitchFamily="49" charset="0"/>
                  <a:ea typeface="宋体" panose="02010600030101010101" pitchFamily="2" charset="-122"/>
                </a:rPr>
                <a:t>p+4</a:t>
              </a:r>
            </a:p>
          </p:txBody>
        </p:sp>
        <p:sp>
          <p:nvSpPr>
            <p:cNvPr id="14" name="Rectangle 16">
              <a:extLst>
                <a:ext uri="{FF2B5EF4-FFF2-40B4-BE49-F238E27FC236}">
                  <a16:creationId xmlns:a16="http://schemas.microsoft.com/office/drawing/2014/main" id="{616F7046-14B9-5AC8-AEDE-AFDA1AEFF5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0850" y="4864100"/>
              <a:ext cx="590550" cy="363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pitchFamily="2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itchFamily="2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itchFamily="2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itchFamily="2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itchFamily="2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2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2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2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2" charset="0"/>
                </a:defRPr>
              </a:lvl9pPr>
            </a:lstStyle>
            <a:p>
              <a:pPr algn="r">
                <a:lnSpc>
                  <a:spcPct val="100000"/>
                </a:lnSpc>
              </a:pPr>
              <a:r>
                <a:rPr lang="en-US" altLang="zh-CN">
                  <a:latin typeface="Courier New" panose="02070309020205020404" pitchFamily="49" charset="0"/>
                  <a:ea typeface="宋体" panose="02010600030101010101" pitchFamily="2" charset="-122"/>
                </a:rPr>
                <a:t>p+8</a:t>
              </a:r>
            </a:p>
          </p:txBody>
        </p:sp>
        <p:sp>
          <p:nvSpPr>
            <p:cNvPr id="15" name="Rectangle 17">
              <a:extLst>
                <a:ext uri="{FF2B5EF4-FFF2-40B4-BE49-F238E27FC236}">
                  <a16:creationId xmlns:a16="http://schemas.microsoft.com/office/drawing/2014/main" id="{68DFFA78-8B27-1C67-EA84-D7C6EF374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5125" y="4864100"/>
              <a:ext cx="727075" cy="363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pitchFamily="2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itchFamily="2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itchFamily="2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itchFamily="2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itchFamily="2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2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2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2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2" charset="0"/>
                </a:defRPr>
              </a:lvl9pPr>
            </a:lstStyle>
            <a:p>
              <a:pPr algn="r">
                <a:lnSpc>
                  <a:spcPct val="100000"/>
                </a:lnSpc>
              </a:pPr>
              <a:r>
                <a:rPr lang="en-US" altLang="zh-CN">
                  <a:latin typeface="Courier New" panose="02070309020205020404" pitchFamily="49" charset="0"/>
                  <a:ea typeface="宋体" panose="02010600030101010101" pitchFamily="2" charset="-122"/>
                </a:rPr>
                <a:t>p+16</a:t>
              </a:r>
            </a:p>
          </p:txBody>
        </p:sp>
        <p:sp>
          <p:nvSpPr>
            <p:cNvPr id="16" name="Rectangle 18">
              <a:extLst>
                <a:ext uri="{FF2B5EF4-FFF2-40B4-BE49-F238E27FC236}">
                  <a16:creationId xmlns:a16="http://schemas.microsoft.com/office/drawing/2014/main" id="{03D2318F-C24E-42A5-FA45-18BEA1B8F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3525" y="4864100"/>
              <a:ext cx="727075" cy="363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pitchFamily="2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itchFamily="2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itchFamily="2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itchFamily="2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itchFamily="2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2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2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2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2" charset="0"/>
                </a:defRPr>
              </a:lvl9pPr>
            </a:lstStyle>
            <a:p>
              <a:pPr algn="r">
                <a:lnSpc>
                  <a:spcPct val="100000"/>
                </a:lnSpc>
              </a:pPr>
              <a:r>
                <a:rPr lang="en-US" altLang="zh-CN">
                  <a:latin typeface="Courier New" panose="02070309020205020404" pitchFamily="49" charset="0"/>
                  <a:ea typeface="宋体" panose="02010600030101010101" pitchFamily="2" charset="-122"/>
                </a:rPr>
                <a:t>p+24</a:t>
              </a:r>
            </a:p>
          </p:txBody>
        </p:sp>
        <p:sp>
          <p:nvSpPr>
            <p:cNvPr id="17" name="Line 19">
              <a:extLst>
                <a:ext uri="{FF2B5EF4-FFF2-40B4-BE49-F238E27FC236}">
                  <a16:creationId xmlns:a16="http://schemas.microsoft.com/office/drawing/2014/main" id="{FA113A36-9C56-E129-929A-D6345DCC65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71688" y="5181600"/>
              <a:ext cx="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Rectangle 20">
              <a:extLst>
                <a:ext uri="{FF2B5EF4-FFF2-40B4-BE49-F238E27FC236}">
                  <a16:creationId xmlns:a16="http://schemas.microsoft.com/office/drawing/2014/main" id="{11440BD3-E24B-60C6-55DC-0494077D69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688" y="5638800"/>
              <a:ext cx="20574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/>
            <a:lstStyle>
              <a:lvl1pPr marL="223838" indent="-223838" defTabSz="895350">
                <a:defRPr b="1">
                  <a:solidFill>
                    <a:schemeClr val="tx1"/>
                  </a:solidFill>
                  <a:latin typeface="Helvetica" pitchFamily="2" charset="0"/>
                </a:defRPr>
              </a:lvl1pPr>
              <a:lvl2pPr marL="742950" indent="-285750" defTabSz="895350">
                <a:defRPr b="1">
                  <a:solidFill>
                    <a:schemeClr val="tx1"/>
                  </a:solidFill>
                  <a:latin typeface="Helvetica" pitchFamily="2" charset="0"/>
                </a:defRPr>
              </a:lvl2pPr>
              <a:lvl3pPr marL="1143000" indent="-228600" defTabSz="895350">
                <a:defRPr b="1">
                  <a:solidFill>
                    <a:schemeClr val="tx1"/>
                  </a:solidFill>
                  <a:latin typeface="Helvetica" pitchFamily="2" charset="0"/>
                </a:defRPr>
              </a:lvl3pPr>
              <a:lvl4pPr marL="1600200" indent="-228600" defTabSz="895350">
                <a:defRPr b="1">
                  <a:solidFill>
                    <a:schemeClr val="tx1"/>
                  </a:solidFill>
                  <a:latin typeface="Helvetica" pitchFamily="2" charset="0"/>
                </a:defRPr>
              </a:lvl4pPr>
              <a:lvl5pPr marL="2057400" indent="-228600" defTabSz="895350">
                <a:defRPr b="1">
                  <a:solidFill>
                    <a:schemeClr val="tx1"/>
                  </a:solidFill>
                  <a:latin typeface="Helvetica" pitchFamily="2" charset="0"/>
                </a:defRPr>
              </a:lvl5pPr>
              <a:lvl6pPr marL="2514600" indent="-228600" algn="ctr" defTabSz="89535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2" charset="0"/>
                </a:defRPr>
              </a:lvl6pPr>
              <a:lvl7pPr marL="2971800" indent="-228600" algn="ctr" defTabSz="89535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2" charset="0"/>
                </a:defRPr>
              </a:lvl7pPr>
              <a:lvl8pPr marL="3429000" indent="-228600" algn="ctr" defTabSz="89535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2" charset="0"/>
                </a:defRPr>
              </a:lvl8pPr>
              <a:lvl9pPr marL="3886200" indent="-228600" algn="ctr" defTabSz="89535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2" charset="0"/>
                </a:defRPr>
              </a:lvl9pPr>
            </a:lstStyle>
            <a:p>
              <a:pPr>
                <a:spcBef>
                  <a:spcPct val="30000"/>
                </a:spcBef>
              </a:pPr>
              <a:r>
                <a:rPr lang="en-US" altLang="zh-CN">
                  <a:solidFill>
                    <a:schemeClr val="tx2"/>
                  </a:solidFill>
                  <a:ea typeface="宋体" panose="02010600030101010101" pitchFamily="2" charset="-122"/>
                </a:rPr>
                <a:t>Multiple of 4</a:t>
              </a:r>
            </a:p>
          </p:txBody>
        </p:sp>
        <p:sp>
          <p:nvSpPr>
            <p:cNvPr id="19" name="Rectangle 21">
              <a:extLst>
                <a:ext uri="{FF2B5EF4-FFF2-40B4-BE49-F238E27FC236}">
                  <a16:creationId xmlns:a16="http://schemas.microsoft.com/office/drawing/2014/main" id="{9BB3B9B4-893F-E749-11C4-252D198A4F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0088" y="5638800"/>
              <a:ext cx="25908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/>
            <a:lstStyle>
              <a:lvl1pPr marL="223838" indent="-223838" defTabSz="895350">
                <a:defRPr b="1">
                  <a:solidFill>
                    <a:schemeClr val="tx1"/>
                  </a:solidFill>
                  <a:latin typeface="Helvetica" pitchFamily="2" charset="0"/>
                </a:defRPr>
              </a:lvl1pPr>
              <a:lvl2pPr marL="742950" indent="-285750" defTabSz="895350">
                <a:defRPr b="1">
                  <a:solidFill>
                    <a:schemeClr val="tx1"/>
                  </a:solidFill>
                  <a:latin typeface="Helvetica" pitchFamily="2" charset="0"/>
                </a:defRPr>
              </a:lvl2pPr>
              <a:lvl3pPr marL="1143000" indent="-228600" defTabSz="895350">
                <a:defRPr b="1">
                  <a:solidFill>
                    <a:schemeClr val="tx1"/>
                  </a:solidFill>
                  <a:latin typeface="Helvetica" pitchFamily="2" charset="0"/>
                </a:defRPr>
              </a:lvl3pPr>
              <a:lvl4pPr marL="1600200" indent="-228600" defTabSz="895350">
                <a:defRPr b="1">
                  <a:solidFill>
                    <a:schemeClr val="tx1"/>
                  </a:solidFill>
                  <a:latin typeface="Helvetica" pitchFamily="2" charset="0"/>
                </a:defRPr>
              </a:lvl4pPr>
              <a:lvl5pPr marL="2057400" indent="-228600" defTabSz="895350">
                <a:defRPr b="1">
                  <a:solidFill>
                    <a:schemeClr val="tx1"/>
                  </a:solidFill>
                  <a:latin typeface="Helvetica" pitchFamily="2" charset="0"/>
                </a:defRPr>
              </a:lvl5pPr>
              <a:lvl6pPr marL="2514600" indent="-228600" algn="ctr" defTabSz="89535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2" charset="0"/>
                </a:defRPr>
              </a:lvl6pPr>
              <a:lvl7pPr marL="2971800" indent="-228600" algn="ctr" defTabSz="89535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2" charset="0"/>
                </a:defRPr>
              </a:lvl7pPr>
              <a:lvl8pPr marL="3429000" indent="-228600" algn="ctr" defTabSz="89535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2" charset="0"/>
                </a:defRPr>
              </a:lvl8pPr>
              <a:lvl9pPr marL="3886200" indent="-228600" algn="ctr" defTabSz="89535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2" charset="0"/>
                </a:defRPr>
              </a:lvl9pPr>
            </a:lstStyle>
            <a:p>
              <a:pPr>
                <a:spcBef>
                  <a:spcPct val="30000"/>
                </a:spcBef>
              </a:pPr>
              <a:r>
                <a:rPr lang="en-US" altLang="zh-CN">
                  <a:solidFill>
                    <a:schemeClr val="tx2"/>
                  </a:solidFill>
                  <a:ea typeface="宋体" panose="02010600030101010101" pitchFamily="2" charset="-122"/>
                </a:rPr>
                <a:t>Multiple of 8</a:t>
              </a:r>
            </a:p>
          </p:txBody>
        </p:sp>
        <p:sp>
          <p:nvSpPr>
            <p:cNvPr id="20" name="Line 22">
              <a:extLst>
                <a:ext uri="{FF2B5EF4-FFF2-40B4-BE49-F238E27FC236}">
                  <a16:creationId xmlns:a16="http://schemas.microsoft.com/office/drawing/2014/main" id="{7719E095-C5E9-A887-2BD6-9B3141722D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29288" y="5181600"/>
              <a:ext cx="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Rectangle 23">
              <a:extLst>
                <a:ext uri="{FF2B5EF4-FFF2-40B4-BE49-F238E27FC236}">
                  <a16:creationId xmlns:a16="http://schemas.microsoft.com/office/drawing/2014/main" id="{3B622F9A-5ED3-BAEF-15B4-B38A6FE31D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" y="6096000"/>
              <a:ext cx="25908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/>
            <a:lstStyle>
              <a:lvl1pPr marL="223838" indent="-223838" defTabSz="895350">
                <a:defRPr b="1">
                  <a:solidFill>
                    <a:schemeClr val="tx1"/>
                  </a:solidFill>
                  <a:latin typeface="Helvetica" pitchFamily="2" charset="0"/>
                </a:defRPr>
              </a:lvl1pPr>
              <a:lvl2pPr marL="742950" indent="-285750" defTabSz="895350">
                <a:defRPr b="1">
                  <a:solidFill>
                    <a:schemeClr val="tx1"/>
                  </a:solidFill>
                  <a:latin typeface="Helvetica" pitchFamily="2" charset="0"/>
                </a:defRPr>
              </a:lvl2pPr>
              <a:lvl3pPr marL="1143000" indent="-228600" defTabSz="895350">
                <a:defRPr b="1">
                  <a:solidFill>
                    <a:schemeClr val="tx1"/>
                  </a:solidFill>
                  <a:latin typeface="Helvetica" pitchFamily="2" charset="0"/>
                </a:defRPr>
              </a:lvl3pPr>
              <a:lvl4pPr marL="1600200" indent="-228600" defTabSz="895350">
                <a:defRPr b="1">
                  <a:solidFill>
                    <a:schemeClr val="tx1"/>
                  </a:solidFill>
                  <a:latin typeface="Helvetica" pitchFamily="2" charset="0"/>
                </a:defRPr>
              </a:lvl4pPr>
              <a:lvl5pPr marL="2057400" indent="-228600" defTabSz="895350">
                <a:defRPr b="1">
                  <a:solidFill>
                    <a:schemeClr val="tx1"/>
                  </a:solidFill>
                  <a:latin typeface="Helvetica" pitchFamily="2" charset="0"/>
                </a:defRPr>
              </a:lvl5pPr>
              <a:lvl6pPr marL="2514600" indent="-228600" algn="ctr" defTabSz="89535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2" charset="0"/>
                </a:defRPr>
              </a:lvl6pPr>
              <a:lvl7pPr marL="2971800" indent="-228600" algn="ctr" defTabSz="89535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2" charset="0"/>
                </a:defRPr>
              </a:lvl7pPr>
              <a:lvl8pPr marL="3429000" indent="-228600" algn="ctr" defTabSz="89535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2" charset="0"/>
                </a:defRPr>
              </a:lvl8pPr>
              <a:lvl9pPr marL="3886200" indent="-228600" algn="ctr" defTabSz="89535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2" charset="0"/>
                </a:defRPr>
              </a:lvl9pPr>
            </a:lstStyle>
            <a:p>
              <a:pPr algn="l">
                <a:spcBef>
                  <a:spcPct val="30000"/>
                </a:spcBef>
              </a:pPr>
              <a:r>
                <a:rPr lang="en-US" altLang="zh-CN">
                  <a:solidFill>
                    <a:schemeClr val="tx2"/>
                  </a:solidFill>
                  <a:ea typeface="宋体" panose="02010600030101010101" pitchFamily="2" charset="-122"/>
                </a:rPr>
                <a:t>Multiple of 8</a:t>
              </a:r>
            </a:p>
          </p:txBody>
        </p:sp>
        <p:sp>
          <p:nvSpPr>
            <p:cNvPr id="22" name="Line 24">
              <a:extLst>
                <a:ext uri="{FF2B5EF4-FFF2-40B4-BE49-F238E27FC236}">
                  <a16:creationId xmlns:a16="http://schemas.microsoft.com/office/drawing/2014/main" id="{87535B0B-E6CC-833A-2A41-17E1693BEF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14400" y="5257800"/>
              <a:ext cx="0" cy="838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Rectangle 25">
              <a:extLst>
                <a:ext uri="{FF2B5EF4-FFF2-40B4-BE49-F238E27FC236}">
                  <a16:creationId xmlns:a16="http://schemas.microsoft.com/office/drawing/2014/main" id="{E928702A-A7BC-F618-80FB-7C38DF708E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6096000"/>
              <a:ext cx="25908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/>
            <a:lstStyle>
              <a:lvl1pPr marL="223838" indent="-223838" defTabSz="895350">
                <a:defRPr b="1">
                  <a:solidFill>
                    <a:schemeClr val="tx1"/>
                  </a:solidFill>
                  <a:latin typeface="Helvetica" pitchFamily="2" charset="0"/>
                </a:defRPr>
              </a:lvl1pPr>
              <a:lvl2pPr marL="742950" indent="-285750" defTabSz="895350">
                <a:defRPr b="1">
                  <a:solidFill>
                    <a:schemeClr val="tx1"/>
                  </a:solidFill>
                  <a:latin typeface="Helvetica" pitchFamily="2" charset="0"/>
                </a:defRPr>
              </a:lvl2pPr>
              <a:lvl3pPr marL="1143000" indent="-228600" defTabSz="895350">
                <a:defRPr b="1">
                  <a:solidFill>
                    <a:schemeClr val="tx1"/>
                  </a:solidFill>
                  <a:latin typeface="Helvetica" pitchFamily="2" charset="0"/>
                </a:defRPr>
              </a:lvl3pPr>
              <a:lvl4pPr marL="1600200" indent="-228600" defTabSz="895350">
                <a:defRPr b="1">
                  <a:solidFill>
                    <a:schemeClr val="tx1"/>
                  </a:solidFill>
                  <a:latin typeface="Helvetica" pitchFamily="2" charset="0"/>
                </a:defRPr>
              </a:lvl4pPr>
              <a:lvl5pPr marL="2057400" indent="-228600" defTabSz="895350">
                <a:defRPr b="1">
                  <a:solidFill>
                    <a:schemeClr val="tx1"/>
                  </a:solidFill>
                  <a:latin typeface="Helvetica" pitchFamily="2" charset="0"/>
                </a:defRPr>
              </a:lvl5pPr>
              <a:lvl6pPr marL="2514600" indent="-228600" algn="ctr" defTabSz="89535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2" charset="0"/>
                </a:defRPr>
              </a:lvl6pPr>
              <a:lvl7pPr marL="2971800" indent="-228600" algn="ctr" defTabSz="89535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2" charset="0"/>
                </a:defRPr>
              </a:lvl7pPr>
              <a:lvl8pPr marL="3429000" indent="-228600" algn="ctr" defTabSz="89535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2" charset="0"/>
                </a:defRPr>
              </a:lvl8pPr>
              <a:lvl9pPr marL="3886200" indent="-228600" algn="ctr" defTabSz="89535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2" charset="0"/>
                </a:defRPr>
              </a:lvl9pPr>
            </a:lstStyle>
            <a:p>
              <a:pPr algn="r">
                <a:spcBef>
                  <a:spcPct val="30000"/>
                </a:spcBef>
              </a:pPr>
              <a:r>
                <a:rPr lang="en-US" altLang="zh-CN">
                  <a:solidFill>
                    <a:schemeClr val="tx2"/>
                  </a:solidFill>
                  <a:ea typeface="宋体" panose="02010600030101010101" pitchFamily="2" charset="-122"/>
                </a:rPr>
                <a:t>Multiple of 8</a:t>
              </a:r>
            </a:p>
          </p:txBody>
        </p:sp>
        <p:sp>
          <p:nvSpPr>
            <p:cNvPr id="24" name="Line 26">
              <a:extLst>
                <a:ext uri="{FF2B5EF4-FFF2-40B4-BE49-F238E27FC236}">
                  <a16:creationId xmlns:a16="http://schemas.microsoft.com/office/drawing/2014/main" id="{0CF5E9C4-89AA-F7CE-E3AE-2FD3C26E70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229600" y="5257800"/>
              <a:ext cx="0" cy="838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41216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3BD4CD-FAB5-774E-8B44-31EBF0A499DE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MPI Basic (Blocking) Send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153400" cy="4724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400" dirty="0"/>
              <a:t>MPI_SEND (start, count, </a:t>
            </a:r>
            <a:r>
              <a:rPr lang="en-US" altLang="zh-CN" sz="2400" dirty="0" err="1"/>
              <a:t>datatype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dest</a:t>
            </a:r>
            <a:r>
              <a:rPr lang="en-US" altLang="zh-CN" sz="2400" dirty="0"/>
              <a:t>, tag, </a:t>
            </a:r>
            <a:r>
              <a:rPr lang="en-US" altLang="zh-CN" sz="2400" dirty="0" err="1"/>
              <a:t>comm</a:t>
            </a:r>
            <a:r>
              <a:rPr lang="en-US" altLang="zh-CN" sz="2400" dirty="0"/>
              <a:t>)</a:t>
            </a:r>
          </a:p>
          <a:p>
            <a:pPr>
              <a:buFontTx/>
              <a:buNone/>
            </a:pPr>
            <a:endParaRPr lang="en-US" altLang="zh-CN" sz="2400" dirty="0"/>
          </a:p>
          <a:p>
            <a:pPr>
              <a:lnSpc>
                <a:spcPct val="80000"/>
              </a:lnSpc>
            </a:pPr>
            <a:r>
              <a:rPr lang="en-US" altLang="zh-CN" sz="2400" dirty="0"/>
              <a:t>The message buffer is described by (</a:t>
            </a:r>
            <a:r>
              <a:rPr lang="en-US" altLang="zh-CN" sz="2400" b="1" dirty="0">
                <a:latin typeface="Courier New" charset="0"/>
              </a:rPr>
              <a:t>start, count, </a:t>
            </a:r>
            <a:r>
              <a:rPr lang="en-US" altLang="zh-CN" sz="2400" b="1" dirty="0" err="1">
                <a:latin typeface="Courier New" charset="0"/>
              </a:rPr>
              <a:t>datatype</a:t>
            </a:r>
            <a:r>
              <a:rPr lang="en-US" altLang="zh-CN" sz="2400" dirty="0"/>
              <a:t>).</a:t>
            </a:r>
          </a:p>
          <a:p>
            <a:r>
              <a:rPr lang="en-US" altLang="zh-CN" sz="2400" dirty="0"/>
              <a:t>The target process is specified by </a:t>
            </a:r>
            <a:r>
              <a:rPr lang="en-US" altLang="zh-CN" sz="2400" b="1" dirty="0" err="1">
                <a:latin typeface="Courier New" charset="0"/>
              </a:rPr>
              <a:t>dest</a:t>
            </a:r>
            <a:r>
              <a:rPr lang="en-US" altLang="zh-CN" sz="2400" dirty="0"/>
              <a:t>, which is the rank of the target process in the communicator specified by </a:t>
            </a:r>
            <a:r>
              <a:rPr lang="en-US" altLang="zh-CN" sz="2400" b="1" dirty="0">
                <a:latin typeface="Courier New" charset="0"/>
              </a:rPr>
              <a:t>comm</a:t>
            </a:r>
            <a:r>
              <a:rPr lang="en-US" altLang="zh-CN" sz="2400" dirty="0"/>
              <a:t>.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When this function returns, the data has been delivered to the system and the </a:t>
            </a:r>
            <a:r>
              <a:rPr lang="en-US" altLang="zh-CN" sz="2400" b="1" dirty="0">
                <a:solidFill>
                  <a:srgbClr val="FF0000"/>
                </a:solidFill>
              </a:rPr>
              <a:t>buffer can be reused</a:t>
            </a:r>
            <a:r>
              <a:rPr lang="en-US" altLang="zh-CN" sz="2400" dirty="0">
                <a:solidFill>
                  <a:srgbClr val="FF0000"/>
                </a:solidFill>
              </a:rPr>
              <a:t>.  The message may not have been received by the target process.</a:t>
            </a:r>
          </a:p>
        </p:txBody>
      </p:sp>
    </p:spTree>
    <p:extLst>
      <p:ext uri="{BB962C8B-B14F-4D97-AF65-F5344CB8AC3E}">
        <p14:creationId xmlns:p14="http://schemas.microsoft.com/office/powerpoint/2010/main" val="41898006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B938C-6CD8-D04C-B550-685075AE7012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MPI Basic (Blocking) Receive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0037" y="1676400"/>
            <a:ext cx="8763000" cy="4724400"/>
          </a:xfrm>
        </p:spPr>
        <p:txBody>
          <a:bodyPr/>
          <a:lstStyle/>
          <a:p>
            <a:pPr>
              <a:lnSpc>
                <a:spcPct val="110000"/>
              </a:lnSpc>
              <a:buFontTx/>
              <a:buNone/>
            </a:pPr>
            <a:r>
              <a:rPr lang="en-US" altLang="zh-CN" sz="2400" dirty="0"/>
              <a:t>MPI_RECV(start, count, </a:t>
            </a:r>
            <a:r>
              <a:rPr lang="en-US" altLang="zh-CN" sz="2400" dirty="0" err="1"/>
              <a:t>datatype</a:t>
            </a:r>
            <a:r>
              <a:rPr lang="en-US" altLang="zh-CN" sz="2400" dirty="0"/>
              <a:t>, source, tag, </a:t>
            </a:r>
            <a:r>
              <a:rPr lang="en-US" altLang="zh-CN" sz="2400" dirty="0" err="1"/>
              <a:t>comm</a:t>
            </a:r>
            <a:r>
              <a:rPr lang="en-US" altLang="zh-CN" sz="2400" dirty="0"/>
              <a:t>, status)</a:t>
            </a:r>
          </a:p>
          <a:p>
            <a:pPr>
              <a:lnSpc>
                <a:spcPct val="110000"/>
              </a:lnSpc>
              <a:buFontTx/>
              <a:buNone/>
            </a:pPr>
            <a:endParaRPr lang="en-US" altLang="zh-CN" sz="2400" dirty="0"/>
          </a:p>
          <a:p>
            <a:pPr>
              <a:lnSpc>
                <a:spcPct val="110000"/>
              </a:lnSpc>
            </a:pPr>
            <a:r>
              <a:rPr lang="en-US" altLang="zh-CN" sz="2400" dirty="0"/>
              <a:t>Waits until a matching (on </a:t>
            </a:r>
            <a:r>
              <a:rPr lang="en-US" altLang="zh-CN" sz="2400" b="1" dirty="0">
                <a:latin typeface="Courier New" charset="0"/>
              </a:rPr>
              <a:t>source</a:t>
            </a:r>
            <a:r>
              <a:rPr lang="en-US" altLang="zh-CN" sz="2400" dirty="0"/>
              <a:t> and </a:t>
            </a:r>
            <a:r>
              <a:rPr lang="en-US" altLang="zh-CN" sz="2400" b="1" dirty="0">
                <a:latin typeface="Courier New" charset="0"/>
              </a:rPr>
              <a:t>tag</a:t>
            </a:r>
            <a:r>
              <a:rPr lang="en-US" altLang="zh-CN" sz="2400" dirty="0"/>
              <a:t>) message is received from the system, and the buffer can be used.</a:t>
            </a:r>
          </a:p>
          <a:p>
            <a:pPr>
              <a:lnSpc>
                <a:spcPct val="110000"/>
              </a:lnSpc>
            </a:pPr>
            <a:r>
              <a:rPr lang="en-US" altLang="zh-CN" sz="2400" b="1" dirty="0">
                <a:latin typeface="Courier New" charset="0"/>
              </a:rPr>
              <a:t>source </a:t>
            </a:r>
            <a:r>
              <a:rPr lang="en-US" altLang="zh-CN" sz="2400" dirty="0"/>
              <a:t>is rank in communicator specified by </a:t>
            </a:r>
            <a:r>
              <a:rPr lang="en-US" altLang="zh-CN" sz="2400" b="1" dirty="0" err="1">
                <a:latin typeface="Courier New" charset="0"/>
              </a:rPr>
              <a:t>comm</a:t>
            </a:r>
            <a:r>
              <a:rPr lang="en-US" altLang="zh-CN" sz="2400" dirty="0"/>
              <a:t>, or </a:t>
            </a:r>
            <a:r>
              <a:rPr lang="en-US" altLang="zh-CN" sz="2400" b="1" dirty="0">
                <a:latin typeface="Courier New" charset="0"/>
              </a:rPr>
              <a:t>MPI_ANY_SOURCE</a:t>
            </a:r>
            <a:r>
              <a:rPr lang="en-US" altLang="zh-CN" sz="2400" dirty="0"/>
              <a:t>.</a:t>
            </a:r>
          </a:p>
          <a:p>
            <a:pPr>
              <a:lnSpc>
                <a:spcPct val="110000"/>
              </a:lnSpc>
            </a:pPr>
            <a:r>
              <a:rPr lang="en-US" altLang="zh-CN" sz="2400" b="1" dirty="0">
                <a:latin typeface="Courier New" charset="0"/>
              </a:rPr>
              <a:t>status</a:t>
            </a:r>
            <a:r>
              <a:rPr lang="en-US" altLang="zh-CN" sz="2400" dirty="0"/>
              <a:t> contains further information</a:t>
            </a:r>
          </a:p>
          <a:p>
            <a:pPr>
              <a:lnSpc>
                <a:spcPct val="110000"/>
              </a:lnSpc>
            </a:pPr>
            <a:r>
              <a:rPr lang="en-US" altLang="zh-CN" sz="2400" dirty="0"/>
              <a:t>Receiving fewer than </a:t>
            </a:r>
            <a:r>
              <a:rPr lang="en-US" altLang="zh-CN" sz="2400" b="1" dirty="0">
                <a:latin typeface="Courier New" charset="0"/>
              </a:rPr>
              <a:t>count</a:t>
            </a:r>
            <a:r>
              <a:rPr lang="en-US" altLang="zh-CN" sz="2400" dirty="0"/>
              <a:t> occurrences of </a:t>
            </a:r>
            <a:r>
              <a:rPr lang="en-US" altLang="zh-CN" sz="2400" b="1" dirty="0" err="1">
                <a:latin typeface="Courier New" charset="0"/>
              </a:rPr>
              <a:t>datatype</a:t>
            </a:r>
            <a:r>
              <a:rPr lang="en-US" altLang="zh-CN" sz="2400" dirty="0"/>
              <a:t> is OK, but receiving more is an error.</a:t>
            </a:r>
          </a:p>
        </p:txBody>
      </p:sp>
    </p:spTree>
    <p:extLst>
      <p:ext uri="{BB962C8B-B14F-4D97-AF65-F5344CB8AC3E}">
        <p14:creationId xmlns:p14="http://schemas.microsoft.com/office/powerpoint/2010/main" val="4551798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8129"/>
            <a:ext cx="8229600" cy="1143000"/>
          </a:xfrm>
        </p:spPr>
        <p:txBody>
          <a:bodyPr/>
          <a:lstStyle/>
          <a:p>
            <a:r>
              <a:rPr kumimoji="1" lang="en-US" altLang="zh-CN" dirty="0" err="1"/>
              <a:t>Send_recv</a:t>
            </a:r>
            <a:r>
              <a:rPr kumimoji="1" lang="zh-CN" altLang="en-US" dirty="0"/>
              <a:t> </a:t>
            </a:r>
            <a:r>
              <a:rPr kumimoji="1" lang="en-US" altLang="zh-CN" dirty="0"/>
              <a:t>samples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3130" y="1132075"/>
            <a:ext cx="898087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b="1" dirty="0">
              <a:latin typeface="Courier New"/>
              <a:cs typeface="Courier New"/>
            </a:endParaRPr>
          </a:p>
          <a:p>
            <a:r>
              <a:rPr lang="en-US" altLang="zh-CN" b="1" dirty="0" err="1">
                <a:latin typeface="Courier New"/>
                <a:cs typeface="Courier New"/>
              </a:rPr>
              <a:t>MPI_Init</a:t>
            </a:r>
            <a:r>
              <a:rPr lang="en-US" altLang="zh-CN" b="1" dirty="0">
                <a:latin typeface="Courier New"/>
                <a:cs typeface="Courier New"/>
              </a:rPr>
              <a:t>(&amp;</a:t>
            </a:r>
            <a:r>
              <a:rPr lang="en-US" altLang="zh-CN" b="1" dirty="0" err="1">
                <a:latin typeface="Courier New"/>
                <a:cs typeface="Courier New"/>
              </a:rPr>
              <a:t>argc</a:t>
            </a:r>
            <a:r>
              <a:rPr lang="en-US" altLang="zh-CN" b="1" dirty="0">
                <a:latin typeface="Courier New"/>
                <a:cs typeface="Courier New"/>
              </a:rPr>
              <a:t>,&amp;</a:t>
            </a:r>
            <a:r>
              <a:rPr lang="en-US" altLang="zh-CN" b="1" dirty="0" err="1">
                <a:latin typeface="Courier New"/>
                <a:cs typeface="Courier New"/>
              </a:rPr>
              <a:t>argv</a:t>
            </a:r>
            <a:r>
              <a:rPr lang="en-US" altLang="zh-CN" b="1" dirty="0">
                <a:latin typeface="Courier New"/>
                <a:cs typeface="Courier New"/>
              </a:rPr>
              <a:t>);</a:t>
            </a:r>
          </a:p>
          <a:p>
            <a:r>
              <a:rPr lang="en-US" altLang="zh-CN" b="1" dirty="0" err="1">
                <a:latin typeface="Courier New"/>
                <a:cs typeface="Courier New"/>
              </a:rPr>
              <a:t>MPI_Comm_size</a:t>
            </a:r>
            <a:r>
              <a:rPr lang="en-US" altLang="zh-CN" b="1" dirty="0">
                <a:latin typeface="Courier New"/>
                <a:cs typeface="Courier New"/>
              </a:rPr>
              <a:t>(MPI_COMM_WORLD,&amp;</a:t>
            </a:r>
            <a:r>
              <a:rPr lang="en-US" altLang="zh-CN" b="1" dirty="0" err="1">
                <a:latin typeface="Courier New"/>
                <a:cs typeface="Courier New"/>
              </a:rPr>
              <a:t>numprocs</a:t>
            </a:r>
            <a:r>
              <a:rPr lang="en-US" altLang="zh-CN" b="1" dirty="0">
                <a:latin typeface="Courier New"/>
                <a:cs typeface="Courier New"/>
              </a:rPr>
              <a:t>);</a:t>
            </a:r>
          </a:p>
          <a:p>
            <a:r>
              <a:rPr lang="en-US" altLang="zh-CN" b="1" dirty="0" err="1">
                <a:latin typeface="Courier New"/>
                <a:cs typeface="Courier New"/>
              </a:rPr>
              <a:t>MPI_Comm_rank</a:t>
            </a:r>
            <a:r>
              <a:rPr lang="en-US" altLang="zh-CN" b="1" dirty="0">
                <a:latin typeface="Courier New"/>
                <a:cs typeface="Courier New"/>
              </a:rPr>
              <a:t>(MPI_COMM_WORLD,&amp;</a:t>
            </a:r>
            <a:r>
              <a:rPr lang="en-US" altLang="zh-CN" b="1" dirty="0" err="1">
                <a:latin typeface="Courier New"/>
                <a:cs typeface="Courier New"/>
              </a:rPr>
              <a:t>myid</a:t>
            </a:r>
            <a:r>
              <a:rPr lang="en-US" altLang="zh-CN" b="1" dirty="0">
                <a:latin typeface="Courier New"/>
                <a:cs typeface="Courier New"/>
              </a:rPr>
              <a:t>);</a:t>
            </a:r>
          </a:p>
          <a:p>
            <a:endParaRPr lang="en-US" altLang="zh-CN" b="1" dirty="0">
              <a:latin typeface="Courier New"/>
              <a:cs typeface="Courier New"/>
            </a:endParaRPr>
          </a:p>
          <a:p>
            <a:r>
              <a:rPr lang="en-US" altLang="zh-CN" b="1" dirty="0">
                <a:latin typeface="Courier New"/>
                <a:cs typeface="Courier New"/>
              </a:rPr>
              <a:t>tag=1234;source=0;destination=1;count=1;</a:t>
            </a:r>
          </a:p>
          <a:p>
            <a:r>
              <a:rPr lang="en-US" altLang="zh-CN" b="1" dirty="0">
                <a:latin typeface="Courier New"/>
                <a:cs typeface="Courier New"/>
              </a:rPr>
              <a:t>    </a:t>
            </a:r>
          </a:p>
          <a:p>
            <a:r>
              <a:rPr lang="zh-CN" altLang="zh-CN" b="1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urier New"/>
                <a:cs typeface="Courier New"/>
              </a:rPr>
              <a:t>if(</a:t>
            </a:r>
            <a:r>
              <a:rPr lang="en-US" altLang="zh-CN" b="1" dirty="0" err="1">
                <a:solidFill>
                  <a:srgbClr val="FF0000"/>
                </a:solidFill>
                <a:latin typeface="Courier New"/>
                <a:cs typeface="Courier New"/>
              </a:rPr>
              <a:t>myid</a:t>
            </a:r>
            <a:r>
              <a:rPr lang="en-US" altLang="zh-CN" b="1" dirty="0">
                <a:solidFill>
                  <a:srgbClr val="FF0000"/>
                </a:solidFill>
                <a:latin typeface="Courier New"/>
                <a:cs typeface="Courier New"/>
              </a:rPr>
              <a:t> == source)</a:t>
            </a:r>
            <a:r>
              <a:rPr lang="en-US" altLang="zh-CN" b="1" dirty="0">
                <a:latin typeface="Courier New"/>
                <a:cs typeface="Courier New"/>
              </a:rPr>
              <a:t>{</a:t>
            </a:r>
          </a:p>
          <a:p>
            <a:r>
              <a:rPr lang="en-US" altLang="zh-CN" b="1" dirty="0">
                <a:latin typeface="Courier New"/>
                <a:cs typeface="Courier New"/>
              </a:rPr>
              <a:t>   buffer=5678;</a:t>
            </a:r>
          </a:p>
          <a:p>
            <a:r>
              <a:rPr lang="en-US" altLang="zh-CN" b="1" dirty="0">
                <a:latin typeface="Courier New"/>
                <a:cs typeface="Courier New"/>
              </a:rPr>
              <a:t>   </a:t>
            </a:r>
            <a:r>
              <a:rPr lang="en-US" altLang="zh-CN" sz="1600" b="1" dirty="0" err="1">
                <a:latin typeface="Courier New"/>
                <a:cs typeface="Courier New"/>
              </a:rPr>
              <a:t>MPI_Send</a:t>
            </a:r>
            <a:r>
              <a:rPr lang="en-US" altLang="zh-CN" sz="1600" b="1" dirty="0">
                <a:latin typeface="Courier New"/>
                <a:cs typeface="Courier New"/>
              </a:rPr>
              <a:t>(&amp;</a:t>
            </a:r>
            <a:r>
              <a:rPr lang="en-US" altLang="zh-CN" sz="1600" b="1" dirty="0" err="1">
                <a:latin typeface="Courier New"/>
                <a:cs typeface="Courier New"/>
              </a:rPr>
              <a:t>buffer,count,MPI_INT,destination,tag,MPI_COMM_WORLD</a:t>
            </a:r>
            <a:r>
              <a:rPr lang="en-US" altLang="zh-CN" sz="1600" b="1" dirty="0">
                <a:latin typeface="Courier New"/>
                <a:cs typeface="Courier New"/>
              </a:rPr>
              <a:t>);</a:t>
            </a:r>
          </a:p>
          <a:p>
            <a:r>
              <a:rPr lang="en-US" altLang="zh-CN" b="1" dirty="0">
                <a:latin typeface="Courier New"/>
                <a:cs typeface="Courier New"/>
              </a:rPr>
              <a:t>   </a:t>
            </a:r>
            <a:r>
              <a:rPr lang="en-US" altLang="zh-CN" b="1" dirty="0" err="1">
                <a:latin typeface="Courier New"/>
                <a:cs typeface="Courier New"/>
              </a:rPr>
              <a:t>printf</a:t>
            </a:r>
            <a:r>
              <a:rPr lang="en-US" altLang="zh-CN" b="1" dirty="0">
                <a:latin typeface="Courier New"/>
                <a:cs typeface="Courier New"/>
              </a:rPr>
              <a:t>("processor %d  sent %d\n",</a:t>
            </a:r>
            <a:r>
              <a:rPr lang="en-US" altLang="zh-CN" b="1" dirty="0" err="1">
                <a:latin typeface="Courier New"/>
                <a:cs typeface="Courier New"/>
              </a:rPr>
              <a:t>myid,buffer</a:t>
            </a:r>
            <a:r>
              <a:rPr lang="en-US" altLang="zh-CN" b="1" dirty="0">
                <a:latin typeface="Courier New"/>
                <a:cs typeface="Courier New"/>
              </a:rPr>
              <a:t>);</a:t>
            </a:r>
          </a:p>
          <a:p>
            <a:r>
              <a:rPr lang="en-US" altLang="zh-CN" b="1" dirty="0">
                <a:latin typeface="Courier New"/>
                <a:cs typeface="Courier New"/>
              </a:rPr>
              <a:t>}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Courier New"/>
                <a:cs typeface="Courier New"/>
              </a:rPr>
              <a:t>if(</a:t>
            </a:r>
            <a:r>
              <a:rPr lang="en-US" altLang="zh-CN" b="1" dirty="0" err="1">
                <a:solidFill>
                  <a:srgbClr val="FF0000"/>
                </a:solidFill>
                <a:latin typeface="Courier New"/>
                <a:cs typeface="Courier New"/>
              </a:rPr>
              <a:t>myid</a:t>
            </a:r>
            <a:r>
              <a:rPr lang="en-US" altLang="zh-CN" b="1" dirty="0">
                <a:solidFill>
                  <a:srgbClr val="FF0000"/>
                </a:solidFill>
                <a:latin typeface="Courier New"/>
                <a:cs typeface="Courier New"/>
              </a:rPr>
              <a:t> == destination){</a:t>
            </a:r>
            <a:r>
              <a:rPr lang="en-US" altLang="zh-CN" b="1" dirty="0">
                <a:latin typeface="Courier New"/>
                <a:cs typeface="Courier New"/>
              </a:rPr>
              <a:t>    </a:t>
            </a:r>
            <a:r>
              <a:rPr lang="en-US" altLang="zh-CN" sz="1600" b="1" dirty="0">
                <a:latin typeface="Courier New"/>
                <a:cs typeface="Courier New"/>
              </a:rPr>
              <a:t>	</a:t>
            </a:r>
            <a:r>
              <a:rPr lang="en-US" altLang="zh-CN" sz="1600" b="1" dirty="0" err="1">
                <a:latin typeface="Courier New"/>
                <a:cs typeface="Courier New"/>
              </a:rPr>
              <a:t>MPI_Recv</a:t>
            </a:r>
            <a:r>
              <a:rPr lang="en-US" altLang="zh-CN" sz="1600" b="1" dirty="0">
                <a:latin typeface="Courier New"/>
                <a:cs typeface="Courier New"/>
              </a:rPr>
              <a:t>(&amp;</a:t>
            </a:r>
            <a:r>
              <a:rPr lang="en-US" altLang="zh-CN" sz="1600" b="1" dirty="0" err="1">
                <a:latin typeface="Courier New"/>
                <a:cs typeface="Courier New"/>
              </a:rPr>
              <a:t>buffer,count,MPI_INT,source,tag,MPI_COMM_WORLD,&amp;status</a:t>
            </a:r>
            <a:r>
              <a:rPr lang="en-US" altLang="zh-CN" sz="1600" b="1" dirty="0">
                <a:latin typeface="Courier New"/>
                <a:cs typeface="Courier New"/>
              </a:rPr>
              <a:t>);</a:t>
            </a:r>
          </a:p>
          <a:p>
            <a:r>
              <a:rPr lang="en-US" altLang="zh-CN" b="1" dirty="0">
                <a:latin typeface="Courier New"/>
                <a:cs typeface="Courier New"/>
              </a:rPr>
              <a:t>       </a:t>
            </a:r>
            <a:r>
              <a:rPr lang="en-US" altLang="zh-CN" b="1" dirty="0" err="1">
                <a:latin typeface="Courier New"/>
                <a:cs typeface="Courier New"/>
              </a:rPr>
              <a:t>printf</a:t>
            </a:r>
            <a:r>
              <a:rPr lang="en-US" altLang="zh-CN" b="1" dirty="0">
                <a:latin typeface="Courier New"/>
                <a:cs typeface="Courier New"/>
              </a:rPr>
              <a:t>("processor %d  got %d\n",</a:t>
            </a:r>
            <a:r>
              <a:rPr lang="en-US" altLang="zh-CN" b="1" dirty="0" err="1">
                <a:latin typeface="Courier New"/>
                <a:cs typeface="Courier New"/>
              </a:rPr>
              <a:t>myid,buffer</a:t>
            </a:r>
            <a:r>
              <a:rPr lang="en-US" altLang="zh-CN" b="1" dirty="0">
                <a:latin typeface="Courier New"/>
                <a:cs typeface="Courier New"/>
              </a:rPr>
              <a:t>);</a:t>
            </a:r>
          </a:p>
          <a:p>
            <a:r>
              <a:rPr lang="en-US" altLang="zh-CN" b="1" dirty="0">
                <a:latin typeface="Courier New"/>
                <a:cs typeface="Courier New"/>
              </a:rPr>
              <a:t>    }</a:t>
            </a:r>
          </a:p>
          <a:p>
            <a:endParaRPr lang="en-US" altLang="zh-CN" b="1" dirty="0">
              <a:latin typeface="Courier New"/>
              <a:cs typeface="Courier New"/>
            </a:endParaRPr>
          </a:p>
          <a:p>
            <a:r>
              <a:rPr lang="en-US" altLang="zh-CN" b="1" dirty="0" err="1">
                <a:latin typeface="Courier New"/>
                <a:cs typeface="Courier New"/>
              </a:rPr>
              <a:t>MPI_Finalize</a:t>
            </a:r>
            <a:r>
              <a:rPr lang="en-US" altLang="zh-CN" b="1" dirty="0">
                <a:latin typeface="Courier New"/>
                <a:cs typeface="Courier New"/>
              </a:rPr>
              <a:t>();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42230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Quiz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Write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pingpong</a:t>
            </a:r>
            <a:r>
              <a:rPr kumimoji="1" lang="zh-CN" altLang="zh-CN" dirty="0"/>
              <a:t> </a:t>
            </a:r>
            <a:r>
              <a:rPr kumimoji="1" lang="en-US" altLang="zh-CN" dirty="0"/>
              <a:t>program</a:t>
            </a:r>
          </a:p>
          <a:p>
            <a:pPr lvl="1"/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process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send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message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other</a:t>
            </a:r>
            <a:r>
              <a:rPr kumimoji="1" lang="zh-CN" altLang="en-US" dirty="0"/>
              <a:t>,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other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send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back</a:t>
            </a:r>
          </a:p>
          <a:p>
            <a:pPr lvl="1"/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useful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measure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bandwidth/latency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network</a:t>
            </a:r>
          </a:p>
          <a:p>
            <a:pPr lvl="1"/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just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send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local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remote</a:t>
            </a:r>
            <a:r>
              <a:rPr kumimoji="1" lang="zh-CN" altLang="en-US" dirty="0"/>
              <a:t> </a:t>
            </a:r>
            <a:r>
              <a:rPr kumimoji="1" lang="en-US" altLang="zh-CN" dirty="0"/>
              <a:t>machine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purpose?</a:t>
            </a:r>
            <a:r>
              <a:rPr kumimoji="1" lang="zh-CN" altLang="en-US" dirty="0"/>
              <a:t> </a:t>
            </a:r>
            <a:r>
              <a:rPr kumimoji="1" lang="en-US" altLang="zh-CN" dirty="0"/>
              <a:t>Why?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58493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6000"/>
            <a:ext cx="9144000" cy="482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8011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90800"/>
            <a:ext cx="9144000" cy="165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497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3321"/>
            <a:ext cx="9144000" cy="520467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788"/>
            <a:ext cx="49657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75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We have talked a lot on single machine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CN" dirty="0" err="1"/>
              <a:t>OpenMP</a:t>
            </a:r>
            <a:r>
              <a:rPr kumimoji="1" lang="zh-CN" altLang="en-US" dirty="0"/>
              <a:t> </a:t>
            </a:r>
            <a:r>
              <a:rPr kumimoji="1" lang="zh-CN" altLang="zh-CN" dirty="0"/>
              <a:t>(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other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threading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)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good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single</a:t>
            </a:r>
            <a:r>
              <a:rPr kumimoji="1" lang="zh-CN" altLang="en-US" dirty="0"/>
              <a:t> </a:t>
            </a:r>
            <a:r>
              <a:rPr kumimoji="1" lang="en-US" altLang="zh-CN" dirty="0"/>
              <a:t>machine</a:t>
            </a:r>
          </a:p>
          <a:p>
            <a:pPr lvl="1"/>
            <a:r>
              <a:rPr kumimoji="1" lang="en-US" altLang="zh-CN" dirty="0"/>
              <a:t>Shared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space</a:t>
            </a:r>
          </a:p>
          <a:p>
            <a:pPr lvl="1"/>
            <a:r>
              <a:rPr kumimoji="1" lang="en-US" altLang="zh-CN" dirty="0"/>
              <a:t>Incremental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parallelization</a:t>
            </a:r>
          </a:p>
          <a:p>
            <a:pPr lvl="1"/>
            <a:r>
              <a:rPr kumimoji="1" lang="en-US" altLang="zh-CN" dirty="0"/>
              <a:t>Flexible scheduling policy </a:t>
            </a:r>
          </a:p>
          <a:p>
            <a:r>
              <a:rPr kumimoji="1" lang="en-US" altLang="zh-CN" dirty="0"/>
              <a:t>There  are 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optimize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single</a:t>
            </a:r>
            <a:r>
              <a:rPr kumimoji="1" lang="zh-CN" altLang="en-US" dirty="0"/>
              <a:t> </a:t>
            </a:r>
            <a:r>
              <a:rPr kumimoji="1" lang="en-US" altLang="zh-CN" dirty="0"/>
              <a:t>machine,</a:t>
            </a:r>
          </a:p>
          <a:p>
            <a:pPr lvl="1"/>
            <a:r>
              <a:rPr kumimoji="1" lang="en-US" altLang="zh-CN" dirty="0"/>
              <a:t>Vector / locality optimization</a:t>
            </a:r>
          </a:p>
          <a:p>
            <a:pPr lvl="1"/>
            <a:r>
              <a:rPr kumimoji="1" lang="en-US" altLang="zh-CN" dirty="0"/>
              <a:t>Accelerators</a:t>
            </a:r>
          </a:p>
          <a:p>
            <a:pPr lvl="1"/>
            <a:r>
              <a:rPr kumimoji="1" lang="en-US" altLang="zh-CN" dirty="0"/>
              <a:t>I/O optimizations</a:t>
            </a:r>
          </a:p>
          <a:p>
            <a:r>
              <a:rPr kumimoji="1" lang="en-US" altLang="zh-CN" dirty="0"/>
              <a:t>But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 machine is not sufficient for many big data tasks</a:t>
            </a:r>
          </a:p>
          <a:p>
            <a:pPr lvl="1"/>
            <a:r>
              <a:rPr kumimoji="1" lang="en-US" altLang="zh-CN" dirty="0"/>
              <a:t>Let’s</a:t>
            </a:r>
            <a:r>
              <a:rPr kumimoji="1" lang="zh-CN" altLang="en-US" dirty="0"/>
              <a:t> </a:t>
            </a:r>
            <a:r>
              <a:rPr kumimoji="1" lang="en-US" altLang="zh-CN" dirty="0"/>
              <a:t>try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multiple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machines</a:t>
            </a:r>
            <a:r>
              <a:rPr kumimoji="1" lang="zh-CN" altLang="en-US" dirty="0"/>
              <a:t> </a:t>
            </a:r>
            <a:r>
              <a:rPr kumimoji="1" lang="en-US" altLang="zh-CN" dirty="0"/>
              <a:t>now</a:t>
            </a:r>
          </a:p>
        </p:txBody>
      </p:sp>
    </p:spTree>
    <p:extLst>
      <p:ext uri="{BB962C8B-B14F-4D97-AF65-F5344CB8AC3E}">
        <p14:creationId xmlns:p14="http://schemas.microsoft.com/office/powerpoint/2010/main" val="33817731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08300"/>
            <a:ext cx="9144000" cy="103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9277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697915-E6E1-C049-99F1-DBB82D0A1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Q&amp;A</a:t>
            </a:r>
            <a:r>
              <a:rPr kumimoji="1" lang="zh-CN" altLang="en-US" dirty="0"/>
              <a:t> 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break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4E4DC9-30AD-324A-91FC-2EA35CA96C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48945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8293C1-CE2F-8240-B7F3-72BD5A6032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2.</a:t>
            </a:r>
            <a:r>
              <a:rPr kumimoji="1" lang="zh-CN" altLang="en-US" dirty="0"/>
              <a:t> </a:t>
            </a:r>
            <a:r>
              <a:rPr kumimoji="1" lang="en-US" altLang="zh-CN" dirty="0"/>
              <a:t>MPI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programming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A6D129-7B2D-8A44-B301-8F410A90CC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2.3</a:t>
            </a:r>
            <a:r>
              <a:rPr kumimoji="1" lang="zh-CN" altLang="en-US" dirty="0"/>
              <a:t> </a:t>
            </a:r>
            <a:r>
              <a:rPr kumimoji="1" lang="en-US" altLang="zh-CN" dirty="0"/>
              <a:t>Eager/Rendezvous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Non-blocking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message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passing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06135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3F728-5D30-E94B-858F-C70317E32DC7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10035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848600" cy="1905000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dirty="0"/>
              <a:t>Send a large message from process 0 to process 1</a:t>
            </a:r>
          </a:p>
          <a:p>
            <a:pPr lvl="1"/>
            <a:r>
              <a:rPr lang="en-US" altLang="zh-CN" sz="2900" dirty="0"/>
              <a:t>If there is insufficient storage at the destination, the send must wait for the user to provide the memory space (through a receive)</a:t>
            </a:r>
          </a:p>
          <a:p>
            <a:r>
              <a:rPr lang="en-US" altLang="zh-CN" dirty="0"/>
              <a:t>What happens with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sz="2400" dirty="0"/>
            </a:br>
            <a:br>
              <a:rPr lang="en-US" altLang="zh-CN" sz="2400" dirty="0"/>
            </a:br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10035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Sources of Deadlocks</a:t>
            </a:r>
          </a:p>
        </p:txBody>
      </p:sp>
      <p:grpSp>
        <p:nvGrpSpPr>
          <p:cNvPr id="100356" name="Group 1028"/>
          <p:cNvGrpSpPr>
            <a:grpSpLocks/>
          </p:cNvGrpSpPr>
          <p:nvPr/>
        </p:nvGrpSpPr>
        <p:grpSpPr bwMode="auto">
          <a:xfrm>
            <a:off x="1447800" y="3657600"/>
            <a:ext cx="5943600" cy="1552575"/>
            <a:chOff x="864" y="3098"/>
            <a:chExt cx="3744" cy="978"/>
          </a:xfrm>
        </p:grpSpPr>
        <p:sp>
          <p:nvSpPr>
            <p:cNvPr id="100357" name="Text Box 1029"/>
            <p:cNvSpPr txBox="1">
              <a:spLocks noChangeArrowheads="1"/>
            </p:cNvSpPr>
            <p:nvPr/>
          </p:nvSpPr>
          <p:spPr bwMode="auto">
            <a:xfrm>
              <a:off x="1382" y="3098"/>
              <a:ext cx="921" cy="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Process 0</a:t>
              </a:r>
            </a:p>
            <a:p>
              <a:endParaRPr lang="en-US" altLang="zh-CN"/>
            </a:p>
            <a:p>
              <a:r>
                <a:rPr lang="en-US" altLang="zh-CN" b="1">
                  <a:latin typeface="Courier New" charset="0"/>
                </a:rPr>
                <a:t>Send(1)</a:t>
              </a:r>
            </a:p>
            <a:p>
              <a:r>
                <a:rPr lang="en-US" altLang="zh-CN" b="1">
                  <a:latin typeface="Courier New" charset="0"/>
                </a:rPr>
                <a:t>Recv(1)</a:t>
              </a:r>
              <a:endParaRPr lang="en-US" altLang="zh-CN"/>
            </a:p>
          </p:txBody>
        </p:sp>
        <p:sp>
          <p:nvSpPr>
            <p:cNvPr id="100358" name="Text Box 1030"/>
            <p:cNvSpPr txBox="1">
              <a:spLocks noChangeArrowheads="1"/>
            </p:cNvSpPr>
            <p:nvPr/>
          </p:nvSpPr>
          <p:spPr bwMode="auto">
            <a:xfrm>
              <a:off x="2928" y="3098"/>
              <a:ext cx="921" cy="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Process 1</a:t>
              </a:r>
            </a:p>
            <a:p>
              <a:endParaRPr lang="en-US" altLang="zh-CN"/>
            </a:p>
            <a:p>
              <a:r>
                <a:rPr lang="en-US" altLang="zh-CN" b="1">
                  <a:latin typeface="Courier New" charset="0"/>
                </a:rPr>
                <a:t>Send(0)</a:t>
              </a:r>
            </a:p>
            <a:p>
              <a:r>
                <a:rPr lang="en-US" altLang="zh-CN" b="1">
                  <a:latin typeface="Courier New" charset="0"/>
                </a:rPr>
                <a:t>Recv(0)</a:t>
              </a:r>
            </a:p>
          </p:txBody>
        </p:sp>
        <p:sp>
          <p:nvSpPr>
            <p:cNvPr id="100359" name="Line 1031"/>
            <p:cNvSpPr>
              <a:spLocks noChangeShapeType="1"/>
            </p:cNvSpPr>
            <p:nvPr/>
          </p:nvSpPr>
          <p:spPr bwMode="auto">
            <a:xfrm>
              <a:off x="864" y="3456"/>
              <a:ext cx="37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0360" name="Text Box 1032"/>
          <p:cNvSpPr txBox="1">
            <a:spLocks noChangeArrowheads="1"/>
          </p:cNvSpPr>
          <p:nvPr/>
        </p:nvSpPr>
        <p:spPr bwMode="auto">
          <a:xfrm>
            <a:off x="304800" y="5562600"/>
            <a:ext cx="7696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87388" indent="-352425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1208088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322388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436688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buFontTx/>
              <a:buChar char="•"/>
            </a:pPr>
            <a:r>
              <a:rPr lang="en-US" altLang="zh-CN">
                <a:latin typeface="Arial" charset="0"/>
              </a:rPr>
              <a:t>This is called </a:t>
            </a:r>
            <a:r>
              <a:rPr lang="zh-CN" altLang="en-US">
                <a:latin typeface="Arial"/>
              </a:rPr>
              <a:t>“</a:t>
            </a:r>
            <a:r>
              <a:rPr lang="en-US" altLang="zh-CN">
                <a:latin typeface="Arial" charset="0"/>
              </a:rPr>
              <a:t>unsafe</a:t>
            </a:r>
            <a:r>
              <a:rPr lang="zh-CN" altLang="en-US">
                <a:latin typeface="Arial"/>
              </a:rPr>
              <a:t>”</a:t>
            </a:r>
            <a:r>
              <a:rPr lang="en-US" altLang="zh-CN">
                <a:latin typeface="Arial" charset="0"/>
              </a:rPr>
              <a:t> because it depends on the availability of system buffers</a:t>
            </a:r>
            <a:r>
              <a:rPr lang="en-US" altLang="zh-CN" sz="20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651708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7551C-D726-8041-B090-6EE2A48C757C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000"/>
              <a:t>Some Solutions to the </a:t>
            </a:r>
            <a:r>
              <a:rPr lang="zh-CN" altLang="en-US" sz="4000">
                <a:latin typeface="Arial"/>
              </a:rPr>
              <a:t>“</a:t>
            </a:r>
            <a:r>
              <a:rPr lang="en-US" altLang="zh-CN" sz="4000"/>
              <a:t>unsafe</a:t>
            </a:r>
            <a:r>
              <a:rPr lang="zh-CN" altLang="en-US" sz="4000">
                <a:latin typeface="Arial"/>
              </a:rPr>
              <a:t>”</a:t>
            </a:r>
            <a:r>
              <a:rPr lang="en-US" altLang="zh-CN" sz="4000"/>
              <a:t> Problem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82600"/>
          </a:xfrm>
        </p:spPr>
        <p:txBody>
          <a:bodyPr/>
          <a:lstStyle/>
          <a:p>
            <a:r>
              <a:rPr lang="en-US" altLang="zh-CN" sz="2400"/>
              <a:t>Order the operations more carefully:</a:t>
            </a:r>
          </a:p>
        </p:txBody>
      </p:sp>
      <p:grpSp>
        <p:nvGrpSpPr>
          <p:cNvPr id="90117" name="Group 5"/>
          <p:cNvGrpSpPr>
            <a:grpSpLocks/>
          </p:cNvGrpSpPr>
          <p:nvPr/>
        </p:nvGrpSpPr>
        <p:grpSpPr bwMode="auto">
          <a:xfrm>
            <a:off x="1219200" y="2209800"/>
            <a:ext cx="5943600" cy="1552575"/>
            <a:chOff x="864" y="3098"/>
            <a:chExt cx="3744" cy="978"/>
          </a:xfrm>
        </p:grpSpPr>
        <p:sp>
          <p:nvSpPr>
            <p:cNvPr id="90118" name="Text Box 6"/>
            <p:cNvSpPr txBox="1">
              <a:spLocks noChangeArrowheads="1"/>
            </p:cNvSpPr>
            <p:nvPr/>
          </p:nvSpPr>
          <p:spPr bwMode="auto">
            <a:xfrm>
              <a:off x="1382" y="3098"/>
              <a:ext cx="921" cy="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Process 0</a:t>
              </a:r>
            </a:p>
            <a:p>
              <a:endParaRPr lang="en-US" altLang="zh-CN"/>
            </a:p>
            <a:p>
              <a:r>
                <a:rPr lang="en-US" altLang="zh-CN" b="1">
                  <a:latin typeface="Courier New" charset="0"/>
                </a:rPr>
                <a:t>Send(1)</a:t>
              </a:r>
            </a:p>
            <a:p>
              <a:r>
                <a:rPr lang="en-US" altLang="zh-CN" b="1">
                  <a:latin typeface="Courier New" charset="0"/>
                </a:rPr>
                <a:t>Recv(1)</a:t>
              </a:r>
              <a:endParaRPr lang="en-US" altLang="zh-CN"/>
            </a:p>
          </p:txBody>
        </p:sp>
        <p:sp>
          <p:nvSpPr>
            <p:cNvPr id="90119" name="Text Box 7"/>
            <p:cNvSpPr txBox="1">
              <a:spLocks noChangeArrowheads="1"/>
            </p:cNvSpPr>
            <p:nvPr/>
          </p:nvSpPr>
          <p:spPr bwMode="auto">
            <a:xfrm>
              <a:off x="2928" y="3098"/>
              <a:ext cx="921" cy="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Process 1</a:t>
              </a:r>
            </a:p>
            <a:p>
              <a:endParaRPr lang="en-US" altLang="zh-CN"/>
            </a:p>
            <a:p>
              <a:r>
                <a:rPr lang="en-US" altLang="zh-CN" b="1">
                  <a:latin typeface="Courier New" charset="0"/>
                </a:rPr>
                <a:t>Recv(0)</a:t>
              </a:r>
            </a:p>
            <a:p>
              <a:r>
                <a:rPr lang="en-US" altLang="zh-CN" b="1">
                  <a:latin typeface="Courier New" charset="0"/>
                </a:rPr>
                <a:t>Send(0)</a:t>
              </a:r>
            </a:p>
          </p:txBody>
        </p:sp>
        <p:sp>
          <p:nvSpPr>
            <p:cNvPr id="90120" name="Line 8"/>
            <p:cNvSpPr>
              <a:spLocks noChangeShapeType="1"/>
            </p:cNvSpPr>
            <p:nvPr/>
          </p:nvSpPr>
          <p:spPr bwMode="auto">
            <a:xfrm>
              <a:off x="864" y="3456"/>
              <a:ext cx="37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125" name="Rectangle 13"/>
          <p:cNvSpPr>
            <a:spLocks noChangeArrowheads="1"/>
          </p:cNvSpPr>
          <p:nvPr/>
        </p:nvSpPr>
        <p:spPr bwMode="auto">
          <a:xfrm>
            <a:off x="609600" y="3886200"/>
            <a:ext cx="7848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CN">
                <a:latin typeface="Arial" charset="0"/>
              </a:rPr>
              <a:t>Use non-blocking operations:</a:t>
            </a:r>
            <a:endParaRPr lang="en-US" altLang="zh-CN" sz="2800">
              <a:latin typeface="Arial" charset="0"/>
            </a:endParaRPr>
          </a:p>
        </p:txBody>
      </p:sp>
      <p:grpSp>
        <p:nvGrpSpPr>
          <p:cNvPr id="90126" name="Group 14"/>
          <p:cNvGrpSpPr>
            <a:grpSpLocks/>
          </p:cNvGrpSpPr>
          <p:nvPr/>
        </p:nvGrpSpPr>
        <p:grpSpPr bwMode="auto">
          <a:xfrm>
            <a:off x="1219200" y="4648200"/>
            <a:ext cx="5943600" cy="1917700"/>
            <a:chOff x="864" y="3098"/>
            <a:chExt cx="3744" cy="1208"/>
          </a:xfrm>
        </p:grpSpPr>
        <p:sp>
          <p:nvSpPr>
            <p:cNvPr id="90127" name="Text Box 15"/>
            <p:cNvSpPr txBox="1">
              <a:spLocks noChangeArrowheads="1"/>
            </p:cNvSpPr>
            <p:nvPr/>
          </p:nvSpPr>
          <p:spPr bwMode="auto">
            <a:xfrm>
              <a:off x="1382" y="3098"/>
              <a:ext cx="1036" cy="1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Process 0</a:t>
              </a:r>
            </a:p>
            <a:p>
              <a:endParaRPr lang="en-US" altLang="zh-CN"/>
            </a:p>
            <a:p>
              <a:r>
                <a:rPr lang="en-US" altLang="zh-CN" b="1">
                  <a:latin typeface="Courier New" charset="0"/>
                </a:rPr>
                <a:t>Isend(1)</a:t>
              </a:r>
            </a:p>
            <a:p>
              <a:r>
                <a:rPr lang="en-US" altLang="zh-CN" b="1">
                  <a:latin typeface="Courier New" charset="0"/>
                </a:rPr>
                <a:t>Irecv(1)</a:t>
              </a:r>
            </a:p>
            <a:p>
              <a:r>
                <a:rPr lang="en-US" altLang="zh-CN" b="1">
                  <a:latin typeface="Courier New" charset="0"/>
                </a:rPr>
                <a:t>Waitall</a:t>
              </a:r>
              <a:endParaRPr lang="en-US" altLang="zh-CN"/>
            </a:p>
          </p:txBody>
        </p:sp>
        <p:sp>
          <p:nvSpPr>
            <p:cNvPr id="90128" name="Text Box 16"/>
            <p:cNvSpPr txBox="1">
              <a:spLocks noChangeArrowheads="1"/>
            </p:cNvSpPr>
            <p:nvPr/>
          </p:nvSpPr>
          <p:spPr bwMode="auto">
            <a:xfrm>
              <a:off x="2928" y="3098"/>
              <a:ext cx="1036" cy="1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Process 1</a:t>
              </a:r>
            </a:p>
            <a:p>
              <a:endParaRPr lang="en-US" altLang="zh-CN"/>
            </a:p>
            <a:p>
              <a:r>
                <a:rPr lang="en-US" altLang="zh-CN" b="1">
                  <a:latin typeface="Courier New" charset="0"/>
                </a:rPr>
                <a:t>Isend(0)</a:t>
              </a:r>
            </a:p>
            <a:p>
              <a:r>
                <a:rPr lang="en-US" altLang="zh-CN" b="1">
                  <a:latin typeface="Courier New" charset="0"/>
                </a:rPr>
                <a:t>Irecv(0)</a:t>
              </a:r>
            </a:p>
            <a:p>
              <a:r>
                <a:rPr lang="en-US" altLang="zh-CN" b="1">
                  <a:latin typeface="Courier New" charset="0"/>
                </a:rPr>
                <a:t>Waitall</a:t>
              </a:r>
            </a:p>
          </p:txBody>
        </p:sp>
        <p:sp>
          <p:nvSpPr>
            <p:cNvPr id="90129" name="Line 17"/>
            <p:cNvSpPr>
              <a:spLocks noChangeShapeType="1"/>
            </p:cNvSpPr>
            <p:nvPr/>
          </p:nvSpPr>
          <p:spPr bwMode="auto">
            <a:xfrm>
              <a:off x="864" y="3456"/>
              <a:ext cx="37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71419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43803" y="1831950"/>
            <a:ext cx="854647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b="1" dirty="0">
              <a:latin typeface="Courier New"/>
              <a:cs typeface="Courier New"/>
            </a:endParaRPr>
          </a:p>
          <a:p>
            <a:r>
              <a:rPr lang="en-US" altLang="zh-CN" b="1" dirty="0">
                <a:latin typeface="Courier New"/>
                <a:cs typeface="Courier New"/>
              </a:rPr>
              <a:t>if (rank == 0) {</a:t>
            </a:r>
          </a:p>
          <a:p>
            <a:r>
              <a:rPr lang="en-US" altLang="zh-CN" b="1" dirty="0">
                <a:latin typeface="Courier New"/>
                <a:cs typeface="Courier New"/>
              </a:rPr>
              <a:t>            </a:t>
            </a:r>
            <a:r>
              <a:rPr lang="en-US" altLang="zh-CN" b="1" dirty="0" err="1">
                <a:solidFill>
                  <a:srgbClr val="FF0000"/>
                </a:solidFill>
                <a:latin typeface="Courier New"/>
                <a:cs typeface="Courier New"/>
              </a:rPr>
              <a:t>MPI_Isend</a:t>
            </a:r>
            <a:r>
              <a:rPr lang="en-US" altLang="zh-CN" b="1" dirty="0">
                <a:solidFill>
                  <a:srgbClr val="FF0000"/>
                </a:solidFill>
                <a:latin typeface="Courier New"/>
                <a:cs typeface="Courier New"/>
              </a:rPr>
              <a:t>(..., 1, tag, MPI_COMM_WORLD, &amp;</a:t>
            </a:r>
            <a:r>
              <a:rPr lang="en-US" altLang="zh-CN" b="1" dirty="0" err="1">
                <a:solidFill>
                  <a:srgbClr val="FF0000"/>
                </a:solidFill>
                <a:latin typeface="Courier New"/>
                <a:cs typeface="Courier New"/>
              </a:rPr>
              <a:t>req</a:t>
            </a:r>
            <a:r>
              <a:rPr lang="en-US" altLang="zh-CN" b="1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altLang="zh-CN" b="1" dirty="0">
                <a:latin typeface="Courier New"/>
                <a:cs typeface="Courier New"/>
              </a:rPr>
              <a:t>            </a:t>
            </a:r>
            <a:r>
              <a:rPr lang="en-US" altLang="zh-CN" b="1" dirty="0" err="1">
                <a:latin typeface="Courier New"/>
                <a:cs typeface="Courier New"/>
              </a:rPr>
              <a:t>MPI_Recv</a:t>
            </a:r>
            <a:r>
              <a:rPr lang="en-US" altLang="zh-CN" b="1" dirty="0">
                <a:latin typeface="Courier New"/>
                <a:cs typeface="Courier New"/>
              </a:rPr>
              <a:t>(..., 1, tag, MPI_COMM_WORLD, &amp;status);</a:t>
            </a:r>
          </a:p>
          <a:p>
            <a:r>
              <a:rPr lang="en-US" altLang="zh-CN" b="1" dirty="0">
                <a:latin typeface="Courier New"/>
                <a:cs typeface="Courier New"/>
              </a:rPr>
              <a:t>            </a:t>
            </a:r>
            <a:r>
              <a:rPr lang="en-US" altLang="zh-CN" b="1" dirty="0" err="1">
                <a:solidFill>
                  <a:srgbClr val="FF0000"/>
                </a:solidFill>
                <a:latin typeface="Courier New"/>
                <a:cs typeface="Courier New"/>
              </a:rPr>
              <a:t>MPI_Wait</a:t>
            </a:r>
            <a:r>
              <a:rPr lang="en-US" altLang="zh-CN" b="1" dirty="0">
                <a:solidFill>
                  <a:srgbClr val="FF0000"/>
                </a:solidFill>
                <a:latin typeface="Courier New"/>
                <a:cs typeface="Courier New"/>
              </a:rPr>
              <a:t>(&amp;</a:t>
            </a:r>
            <a:r>
              <a:rPr lang="en-US" altLang="zh-CN" b="1" dirty="0" err="1">
                <a:solidFill>
                  <a:srgbClr val="FF0000"/>
                </a:solidFill>
                <a:latin typeface="Courier New"/>
                <a:cs typeface="Courier New"/>
              </a:rPr>
              <a:t>req</a:t>
            </a:r>
            <a:r>
              <a:rPr lang="en-US" altLang="zh-CN" b="1" dirty="0">
                <a:solidFill>
                  <a:srgbClr val="FF0000"/>
                </a:solidFill>
                <a:latin typeface="Courier New"/>
                <a:cs typeface="Courier New"/>
              </a:rPr>
              <a:t>, &amp;status);</a:t>
            </a:r>
          </a:p>
          <a:p>
            <a:r>
              <a:rPr lang="en-US" altLang="zh-CN" b="1" dirty="0">
                <a:latin typeface="Courier New"/>
                <a:cs typeface="Courier New"/>
              </a:rPr>
              <a:t> } else if (rank == 1) {</a:t>
            </a:r>
          </a:p>
          <a:p>
            <a:r>
              <a:rPr lang="en-US" altLang="zh-CN" b="1" dirty="0">
                <a:latin typeface="Courier New"/>
                <a:cs typeface="Courier New"/>
              </a:rPr>
              <a:t>            </a:t>
            </a:r>
            <a:r>
              <a:rPr lang="en-US" altLang="zh-CN" b="1" dirty="0" err="1">
                <a:latin typeface="Courier New"/>
                <a:cs typeface="Courier New"/>
              </a:rPr>
              <a:t>MPI_Recv</a:t>
            </a:r>
            <a:r>
              <a:rPr lang="en-US" altLang="zh-CN" b="1" dirty="0">
                <a:latin typeface="Courier New"/>
                <a:cs typeface="Courier New"/>
              </a:rPr>
              <a:t>(..., 0, tag, MPI_COMM_WORLD, &amp;status);</a:t>
            </a:r>
          </a:p>
          <a:p>
            <a:r>
              <a:rPr lang="en-US" altLang="zh-CN" b="1" dirty="0">
                <a:latin typeface="Courier New"/>
                <a:cs typeface="Courier New"/>
              </a:rPr>
              <a:t>            </a:t>
            </a:r>
            <a:r>
              <a:rPr lang="en-US" altLang="zh-CN" b="1" dirty="0" err="1">
                <a:latin typeface="Courier New"/>
                <a:cs typeface="Courier New"/>
              </a:rPr>
              <a:t>MPI_Send</a:t>
            </a:r>
            <a:r>
              <a:rPr lang="en-US" altLang="zh-CN" b="1" dirty="0">
                <a:latin typeface="Courier New"/>
                <a:cs typeface="Courier New"/>
              </a:rPr>
              <a:t>(..., 0, tag, MPI_COMM_WORLD);</a:t>
            </a:r>
          </a:p>
          <a:p>
            <a:r>
              <a:rPr lang="en-US" altLang="zh-CN" b="1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35063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CE48F-90E4-2C4D-AB33-95DF77738FC7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Retrieving Further Information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534400" cy="4724400"/>
          </a:xfrm>
        </p:spPr>
        <p:txBody>
          <a:bodyPr/>
          <a:lstStyle/>
          <a:p>
            <a:r>
              <a:rPr lang="en-US" altLang="zh-CN" sz="2000" b="1" dirty="0">
                <a:latin typeface="Courier New" charset="0"/>
              </a:rPr>
              <a:t>Status</a:t>
            </a:r>
            <a:r>
              <a:rPr lang="en-US" altLang="zh-CN" sz="2000" dirty="0"/>
              <a:t> is a data structure allocated in the user</a:t>
            </a:r>
            <a:r>
              <a:rPr lang="zh-CN" altLang="en-US" sz="2000" dirty="0">
                <a:latin typeface="Arial"/>
              </a:rPr>
              <a:t>’</a:t>
            </a:r>
            <a:r>
              <a:rPr lang="en-US" altLang="zh-CN" sz="2000" dirty="0"/>
              <a:t>s program.</a:t>
            </a:r>
          </a:p>
          <a:p>
            <a:r>
              <a:rPr lang="en-US" altLang="zh-CN" sz="2000" dirty="0"/>
              <a:t>In C:</a:t>
            </a:r>
          </a:p>
          <a:p>
            <a:pPr lvl="1">
              <a:buFontTx/>
              <a:buNone/>
            </a:pPr>
            <a:r>
              <a:rPr lang="en-US" altLang="zh-CN" sz="1600" b="1" dirty="0" err="1">
                <a:latin typeface="Courier New" charset="0"/>
              </a:rPr>
              <a:t>int</a:t>
            </a:r>
            <a:r>
              <a:rPr lang="en-US" altLang="zh-CN" sz="1600" b="1" dirty="0">
                <a:latin typeface="Courier New" charset="0"/>
              </a:rPr>
              <a:t> </a:t>
            </a:r>
            <a:r>
              <a:rPr lang="en-US" altLang="zh-CN" sz="1600" b="1" dirty="0" err="1">
                <a:latin typeface="Courier New" charset="0"/>
              </a:rPr>
              <a:t>recvd_tag</a:t>
            </a:r>
            <a:r>
              <a:rPr lang="en-US" altLang="zh-CN" sz="1600" b="1" dirty="0">
                <a:latin typeface="Courier New" charset="0"/>
              </a:rPr>
              <a:t>, </a:t>
            </a:r>
            <a:r>
              <a:rPr lang="en-US" altLang="zh-CN" sz="1600" b="1" dirty="0" err="1">
                <a:latin typeface="Courier New" charset="0"/>
              </a:rPr>
              <a:t>recvd_from</a:t>
            </a:r>
            <a:r>
              <a:rPr lang="en-US" altLang="zh-CN" sz="1600" b="1" dirty="0">
                <a:latin typeface="Courier New" charset="0"/>
              </a:rPr>
              <a:t>, </a:t>
            </a:r>
            <a:r>
              <a:rPr lang="en-US" altLang="zh-CN" sz="1600" b="1" dirty="0" err="1">
                <a:latin typeface="Courier New" charset="0"/>
              </a:rPr>
              <a:t>recvd_count</a:t>
            </a:r>
            <a:r>
              <a:rPr lang="en-US" altLang="zh-CN" sz="1600" b="1" dirty="0">
                <a:latin typeface="Courier New" charset="0"/>
              </a:rPr>
              <a:t>;</a:t>
            </a:r>
          </a:p>
          <a:p>
            <a:pPr lvl="1">
              <a:buFontTx/>
              <a:buNone/>
            </a:pPr>
            <a:r>
              <a:rPr lang="en-US" altLang="zh-CN" sz="1600" b="1" dirty="0" err="1">
                <a:latin typeface="Courier New" charset="0"/>
              </a:rPr>
              <a:t>MPI_Status</a:t>
            </a:r>
            <a:r>
              <a:rPr lang="en-US" altLang="zh-CN" sz="1600" b="1" dirty="0">
                <a:latin typeface="Courier New" charset="0"/>
              </a:rPr>
              <a:t> status;</a:t>
            </a:r>
          </a:p>
          <a:p>
            <a:pPr lvl="1">
              <a:buFontTx/>
              <a:buNone/>
            </a:pPr>
            <a:r>
              <a:rPr lang="en-US" altLang="zh-CN" sz="1600" b="1" dirty="0" err="1">
                <a:latin typeface="Courier New" charset="0"/>
              </a:rPr>
              <a:t>MPI_Recv</a:t>
            </a:r>
            <a:r>
              <a:rPr lang="en-US" altLang="zh-CN" sz="1600" b="1" dirty="0">
                <a:latin typeface="Courier New" charset="0"/>
              </a:rPr>
              <a:t>(..., MPI_ANY_SOURCE, MPI_ANY_TAG, ..., &amp;status )</a:t>
            </a:r>
          </a:p>
          <a:p>
            <a:pPr lvl="1">
              <a:buFontTx/>
              <a:buNone/>
            </a:pPr>
            <a:r>
              <a:rPr lang="en-US" altLang="zh-CN" sz="1600" b="1" dirty="0" err="1">
                <a:latin typeface="Courier New" charset="0"/>
              </a:rPr>
              <a:t>recvd_tag</a:t>
            </a:r>
            <a:r>
              <a:rPr lang="en-US" altLang="zh-CN" sz="1600" b="1" dirty="0">
                <a:latin typeface="Courier New" charset="0"/>
              </a:rPr>
              <a:t>  = </a:t>
            </a:r>
            <a:r>
              <a:rPr lang="en-US" altLang="zh-CN" sz="1600" b="1" dirty="0" err="1">
                <a:latin typeface="Courier New" charset="0"/>
              </a:rPr>
              <a:t>status.MPI_TAG</a:t>
            </a:r>
            <a:r>
              <a:rPr lang="en-US" altLang="zh-CN" sz="1600" b="1" dirty="0">
                <a:latin typeface="Courier New" charset="0"/>
              </a:rPr>
              <a:t>;</a:t>
            </a:r>
          </a:p>
          <a:p>
            <a:pPr lvl="1">
              <a:buFontTx/>
              <a:buNone/>
            </a:pPr>
            <a:r>
              <a:rPr lang="en-US" altLang="zh-CN" sz="1600" b="1" dirty="0" err="1">
                <a:latin typeface="Courier New" charset="0"/>
              </a:rPr>
              <a:t>recvd_from</a:t>
            </a:r>
            <a:r>
              <a:rPr lang="en-US" altLang="zh-CN" sz="1600" b="1" dirty="0">
                <a:latin typeface="Courier New" charset="0"/>
              </a:rPr>
              <a:t> = </a:t>
            </a:r>
            <a:r>
              <a:rPr lang="en-US" altLang="zh-CN" sz="1600" b="1" dirty="0" err="1">
                <a:latin typeface="Courier New" charset="0"/>
              </a:rPr>
              <a:t>status.MPI_SOURCE</a:t>
            </a:r>
            <a:r>
              <a:rPr lang="en-US" altLang="zh-CN" sz="1600" b="1" dirty="0">
                <a:latin typeface="Courier New" charset="0"/>
              </a:rPr>
              <a:t>;</a:t>
            </a:r>
          </a:p>
          <a:p>
            <a:pPr lvl="1">
              <a:buFontTx/>
              <a:buNone/>
            </a:pPr>
            <a:r>
              <a:rPr lang="en-US" altLang="zh-CN" sz="1600" b="1" dirty="0" err="1">
                <a:latin typeface="Courier New" charset="0"/>
              </a:rPr>
              <a:t>MPI_Get_count</a:t>
            </a:r>
            <a:r>
              <a:rPr lang="en-US" altLang="zh-CN" sz="1600" b="1" dirty="0">
                <a:latin typeface="Courier New" charset="0"/>
              </a:rPr>
              <a:t>( &amp;status, </a:t>
            </a:r>
            <a:r>
              <a:rPr lang="en-US" altLang="zh-CN" sz="1600" b="1" dirty="0" err="1">
                <a:latin typeface="Courier New" charset="0"/>
              </a:rPr>
              <a:t>datatype</a:t>
            </a:r>
            <a:r>
              <a:rPr lang="en-US" altLang="zh-CN" sz="1600" b="1" dirty="0">
                <a:latin typeface="Courier New" charset="0"/>
              </a:rPr>
              <a:t>, &amp;</a:t>
            </a:r>
            <a:r>
              <a:rPr lang="en-US" altLang="zh-CN" sz="1600" b="1" dirty="0" err="1">
                <a:latin typeface="Courier New" charset="0"/>
              </a:rPr>
              <a:t>recvd_count</a:t>
            </a:r>
            <a:r>
              <a:rPr lang="en-US" altLang="zh-CN" sz="1600" b="1" dirty="0">
                <a:latin typeface="Courier New" charset="0"/>
              </a:rPr>
              <a:t> );</a:t>
            </a:r>
            <a:endParaRPr lang="en-US" altLang="zh-CN" sz="2000" b="1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2775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711C3-3EC5-2748-A038-70530A2D43F1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MPI is Simple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Many parallel programs can be written using just these six functions, only two of which are non-trivial:</a:t>
            </a:r>
          </a:p>
          <a:p>
            <a:pPr lvl="1">
              <a:lnSpc>
                <a:spcPct val="110000"/>
              </a:lnSpc>
            </a:pPr>
            <a:r>
              <a:rPr lang="en-US" altLang="zh-CN" b="1" dirty="0">
                <a:latin typeface="Courier New" charset="0"/>
              </a:rPr>
              <a:t>MPI_INIT</a:t>
            </a:r>
          </a:p>
          <a:p>
            <a:pPr lvl="1">
              <a:lnSpc>
                <a:spcPct val="110000"/>
              </a:lnSpc>
            </a:pPr>
            <a:r>
              <a:rPr lang="en-US" altLang="zh-CN" b="1" dirty="0">
                <a:latin typeface="Courier New" charset="0"/>
              </a:rPr>
              <a:t>MPI_FINALIZE</a:t>
            </a:r>
          </a:p>
          <a:p>
            <a:pPr lvl="1">
              <a:lnSpc>
                <a:spcPct val="110000"/>
              </a:lnSpc>
            </a:pPr>
            <a:r>
              <a:rPr lang="en-US" altLang="zh-CN" b="1" dirty="0">
                <a:latin typeface="Courier New" charset="0"/>
              </a:rPr>
              <a:t>MPI_COMM_SIZE</a:t>
            </a:r>
          </a:p>
          <a:p>
            <a:pPr lvl="1">
              <a:lnSpc>
                <a:spcPct val="110000"/>
              </a:lnSpc>
            </a:pPr>
            <a:r>
              <a:rPr lang="en-US" altLang="zh-CN" b="1" dirty="0">
                <a:latin typeface="Courier New" charset="0"/>
              </a:rPr>
              <a:t>MPI_COMM_RANK</a:t>
            </a:r>
          </a:p>
          <a:p>
            <a:pPr lvl="1">
              <a:lnSpc>
                <a:spcPct val="110000"/>
              </a:lnSpc>
            </a:pPr>
            <a:r>
              <a:rPr lang="en-US" altLang="zh-CN" b="1" dirty="0">
                <a:latin typeface="Courier New" charset="0"/>
              </a:rPr>
              <a:t>MPI_SEND</a:t>
            </a:r>
          </a:p>
          <a:p>
            <a:pPr lvl="1">
              <a:lnSpc>
                <a:spcPct val="110000"/>
              </a:lnSpc>
            </a:pPr>
            <a:r>
              <a:rPr lang="en-US" altLang="zh-CN" b="1" dirty="0">
                <a:latin typeface="Courier New" charset="0"/>
              </a:rPr>
              <a:t>MPI_RECV</a:t>
            </a:r>
          </a:p>
          <a:p>
            <a:pPr>
              <a:lnSpc>
                <a:spcPct val="110000"/>
              </a:lnSpc>
            </a:pPr>
            <a:r>
              <a:rPr lang="en-US" altLang="zh-CN" dirty="0"/>
              <a:t>Point-to-point (send/</a:t>
            </a:r>
            <a:r>
              <a:rPr lang="en-US" altLang="zh-CN" dirty="0" err="1"/>
              <a:t>recv</a:t>
            </a:r>
            <a:r>
              <a:rPr lang="en-US" altLang="zh-CN" dirty="0"/>
              <a:t>) isn</a:t>
            </a:r>
            <a:r>
              <a:rPr lang="en-US" altLang="en-US" dirty="0">
                <a:latin typeface="Arial"/>
              </a:rPr>
              <a:t>’</a:t>
            </a:r>
            <a:r>
              <a:rPr lang="en-US" altLang="zh-CN" dirty="0"/>
              <a:t>t the only way...</a:t>
            </a:r>
            <a:endParaRPr lang="en-US" altLang="zh-CN" b="1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8478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8293C1-CE2F-8240-B7F3-72BD5A6032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2.</a:t>
            </a:r>
            <a:r>
              <a:rPr kumimoji="1" lang="zh-CN" altLang="en-US" dirty="0"/>
              <a:t> </a:t>
            </a:r>
            <a:r>
              <a:rPr kumimoji="1" lang="en-US" altLang="zh-CN" dirty="0"/>
              <a:t>MPI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programming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A6D129-7B2D-8A44-B301-8F410A90CC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2.4</a:t>
            </a:r>
            <a:r>
              <a:rPr kumimoji="1" lang="zh-CN" altLang="en-US" dirty="0"/>
              <a:t> </a:t>
            </a:r>
            <a:r>
              <a:rPr kumimoji="1" lang="en-US" altLang="zh-CN" dirty="0"/>
              <a:t>Collective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Communications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26599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9CDB7E-17B5-4B8F-91E8-9CB89D5DF41A}" type="slidenum">
              <a:rPr lang="zh-CN" altLang="en-US" smtClean="0">
                <a:latin typeface="Helvetica" pitchFamily="34" charset="0"/>
              </a:rPr>
              <a:pPr/>
              <a:t>39</a:t>
            </a:fld>
            <a:endParaRPr lang="en-US" altLang="zh-CN">
              <a:latin typeface="Helvetica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619500" y="2809734"/>
            <a:ext cx="5387588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altLang="zh-CN" sz="1800" b="1" dirty="0">
                <a:solidFill>
                  <a:schemeClr val="tx1"/>
                </a:solidFill>
                <a:latin typeface="Courier New" pitchFamily="49" charset="0"/>
                <a:ea typeface="+mn-ea"/>
              </a:rPr>
              <a:t>static long </a:t>
            </a:r>
            <a:r>
              <a:rPr lang="en-US" altLang="zh-CN" sz="1800" b="1" dirty="0" err="1">
                <a:solidFill>
                  <a:schemeClr val="tx1"/>
                </a:solidFill>
                <a:latin typeface="Courier New" pitchFamily="49" charset="0"/>
                <a:ea typeface="+mn-ea"/>
              </a:rPr>
              <a:t>num_steps</a:t>
            </a:r>
            <a:r>
              <a:rPr lang="en-US" altLang="zh-CN" sz="1800" b="1" dirty="0">
                <a:solidFill>
                  <a:schemeClr val="tx1"/>
                </a:solidFill>
                <a:latin typeface="Courier New" pitchFamily="49" charset="0"/>
                <a:ea typeface="+mn-ea"/>
              </a:rPr>
              <a:t> = 100000;</a:t>
            </a:r>
          </a:p>
          <a:p>
            <a:pPr eaLnBrk="0" hangingPunct="0">
              <a:defRPr/>
            </a:pPr>
            <a:r>
              <a:rPr lang="en-US" altLang="zh-CN" sz="1800" b="1" dirty="0">
                <a:solidFill>
                  <a:schemeClr val="tx1"/>
                </a:solidFill>
                <a:latin typeface="Courier New" pitchFamily="49" charset="0"/>
                <a:ea typeface="+mn-ea"/>
              </a:rPr>
              <a:t>double step;</a:t>
            </a:r>
          </a:p>
          <a:p>
            <a:pPr eaLnBrk="0" hangingPunct="0">
              <a:defRPr/>
            </a:pPr>
            <a:r>
              <a:rPr lang="en-US" altLang="zh-CN" sz="1800" b="1" dirty="0">
                <a:solidFill>
                  <a:schemeClr val="tx1"/>
                </a:solidFill>
                <a:latin typeface="Courier New" pitchFamily="49" charset="0"/>
                <a:ea typeface="+mn-ea"/>
              </a:rPr>
              <a:t>void main ()</a:t>
            </a:r>
          </a:p>
          <a:p>
            <a:pPr eaLnBrk="0" hangingPunct="0">
              <a:defRPr/>
            </a:pPr>
            <a:r>
              <a:rPr lang="en-US" altLang="zh-CN" sz="1800" b="1" dirty="0">
                <a:solidFill>
                  <a:schemeClr val="tx1"/>
                </a:solidFill>
                <a:latin typeface="Courier New" pitchFamily="49" charset="0"/>
                <a:ea typeface="+mn-ea"/>
              </a:rPr>
              <a:t>{</a:t>
            </a:r>
            <a:r>
              <a:rPr lang="en-US" altLang="zh-CN" sz="1800" b="1" dirty="0" err="1">
                <a:solidFill>
                  <a:schemeClr val="tx1"/>
                </a:solidFill>
                <a:latin typeface="Courier New" pitchFamily="49" charset="0"/>
                <a:ea typeface="+mn-ea"/>
              </a:rPr>
              <a:t>int</a:t>
            </a:r>
            <a:r>
              <a:rPr lang="en-US" altLang="zh-CN" sz="1800" b="1" dirty="0">
                <a:solidFill>
                  <a:schemeClr val="tx1"/>
                </a:solidFill>
                <a:latin typeface="Courier New" pitchFamily="49" charset="0"/>
                <a:ea typeface="+mn-ea"/>
              </a:rPr>
              <a:t> I;				</a:t>
            </a:r>
          </a:p>
          <a:p>
            <a:pPr eaLnBrk="0" hangingPunct="0">
              <a:defRPr/>
            </a:pPr>
            <a:r>
              <a:rPr lang="en-US" altLang="zh-CN" sz="1800" b="1" dirty="0">
                <a:solidFill>
                  <a:schemeClr val="tx1"/>
                </a:solidFill>
                <a:latin typeface="Courier New" pitchFamily="49" charset="0"/>
                <a:ea typeface="+mn-ea"/>
              </a:rPr>
              <a:t> double x, pi, sum = 0.0;</a:t>
            </a:r>
          </a:p>
          <a:p>
            <a:pPr eaLnBrk="0" hangingPunct="0">
              <a:defRPr/>
            </a:pPr>
            <a:r>
              <a:rPr lang="en-US" altLang="zh-CN" sz="1800" b="1" dirty="0">
                <a:solidFill>
                  <a:schemeClr val="tx1"/>
                </a:solidFill>
                <a:latin typeface="Courier New" pitchFamily="49" charset="0"/>
                <a:ea typeface="+mn-ea"/>
              </a:rPr>
              <a:t> step = 1.0/(double) </a:t>
            </a:r>
            <a:r>
              <a:rPr lang="en-US" altLang="zh-CN" sz="1800" b="1" dirty="0" err="1">
                <a:solidFill>
                  <a:schemeClr val="tx1"/>
                </a:solidFill>
                <a:latin typeface="Courier New" pitchFamily="49" charset="0"/>
                <a:ea typeface="+mn-ea"/>
              </a:rPr>
              <a:t>num_steps</a:t>
            </a:r>
            <a:r>
              <a:rPr lang="en-US" altLang="zh-CN" sz="1800" b="1" dirty="0">
                <a:solidFill>
                  <a:schemeClr val="tx1"/>
                </a:solidFill>
                <a:latin typeface="Courier New" pitchFamily="49" charset="0"/>
                <a:ea typeface="+mn-ea"/>
              </a:rPr>
              <a:t>;</a:t>
            </a:r>
          </a:p>
          <a:p>
            <a:pPr eaLnBrk="0" hangingPunct="0">
              <a:defRPr/>
            </a:pPr>
            <a:r>
              <a:rPr lang="en-US" altLang="zh-CN" sz="1800" b="1" dirty="0">
                <a:solidFill>
                  <a:schemeClr val="tx1"/>
                </a:solidFill>
                <a:latin typeface="Courier New" pitchFamily="49" charset="0"/>
                <a:ea typeface="+mn-ea"/>
              </a:rPr>
              <a:t> for (</a:t>
            </a:r>
            <a:r>
              <a:rPr lang="en-US" altLang="zh-CN" sz="1800" b="1" dirty="0" err="1">
                <a:solidFill>
                  <a:schemeClr val="tx1"/>
                </a:solidFill>
                <a:latin typeface="Courier New" pitchFamily="49" charset="0"/>
                <a:ea typeface="+mn-ea"/>
              </a:rPr>
              <a:t>i</a:t>
            </a:r>
            <a:r>
              <a:rPr lang="en-US" altLang="zh-CN" sz="1800" b="1" dirty="0">
                <a:solidFill>
                  <a:schemeClr val="tx1"/>
                </a:solidFill>
                <a:latin typeface="Courier New" pitchFamily="49" charset="0"/>
                <a:ea typeface="+mn-ea"/>
              </a:rPr>
              <a:t>=0; </a:t>
            </a:r>
            <a:r>
              <a:rPr lang="en-US" altLang="zh-CN" sz="1800" b="1" dirty="0" err="1">
                <a:solidFill>
                  <a:schemeClr val="tx1"/>
                </a:solidFill>
                <a:latin typeface="Courier New" pitchFamily="49" charset="0"/>
                <a:ea typeface="+mn-ea"/>
              </a:rPr>
              <a:t>i</a:t>
            </a:r>
            <a:r>
              <a:rPr lang="en-US" altLang="zh-CN" sz="1800" b="1" dirty="0">
                <a:solidFill>
                  <a:schemeClr val="tx1"/>
                </a:solidFill>
                <a:latin typeface="Courier New" pitchFamily="49" charset="0"/>
                <a:ea typeface="+mn-ea"/>
              </a:rPr>
              <a:t>&lt; </a:t>
            </a:r>
            <a:r>
              <a:rPr lang="en-US" altLang="zh-CN" sz="1800" b="1" dirty="0" err="1">
                <a:solidFill>
                  <a:schemeClr val="tx1"/>
                </a:solidFill>
                <a:latin typeface="Courier New" pitchFamily="49" charset="0"/>
                <a:ea typeface="+mn-ea"/>
              </a:rPr>
              <a:t>num_steps</a:t>
            </a:r>
            <a:r>
              <a:rPr lang="en-US" altLang="zh-CN" sz="1800" b="1" dirty="0">
                <a:solidFill>
                  <a:schemeClr val="tx1"/>
                </a:solidFill>
                <a:latin typeface="Courier New" pitchFamily="49" charset="0"/>
                <a:ea typeface="+mn-ea"/>
              </a:rPr>
              <a:t>; </a:t>
            </a:r>
            <a:r>
              <a:rPr lang="en-US" altLang="zh-CN" sz="1800" b="1" dirty="0" err="1">
                <a:solidFill>
                  <a:schemeClr val="tx1"/>
                </a:solidFill>
                <a:latin typeface="Courier New" pitchFamily="49" charset="0"/>
                <a:ea typeface="+mn-ea"/>
              </a:rPr>
              <a:t>i</a:t>
            </a:r>
            <a:r>
              <a:rPr lang="en-US" altLang="zh-CN" sz="1800" b="1" dirty="0">
                <a:solidFill>
                  <a:schemeClr val="tx1"/>
                </a:solidFill>
                <a:latin typeface="Courier New" pitchFamily="49" charset="0"/>
                <a:ea typeface="+mn-ea"/>
              </a:rPr>
              <a:t>++){</a:t>
            </a:r>
          </a:p>
          <a:p>
            <a:pPr eaLnBrk="0" hangingPunct="0">
              <a:defRPr/>
            </a:pPr>
            <a:r>
              <a:rPr lang="en-US" altLang="zh-CN" sz="1800" b="1" dirty="0">
                <a:solidFill>
                  <a:schemeClr val="tx1"/>
                </a:solidFill>
                <a:latin typeface="Courier New" pitchFamily="49" charset="0"/>
                <a:ea typeface="+mn-ea"/>
              </a:rPr>
              <a:t>	</a:t>
            </a:r>
            <a:r>
              <a:rPr lang="zh-CN" altLang="en-US" sz="1800" b="1" dirty="0">
                <a:solidFill>
                  <a:schemeClr val="tx1"/>
                </a:solidFill>
                <a:latin typeface="Courier New" pitchFamily="49" charset="0"/>
                <a:ea typeface="+mn-ea"/>
              </a:rPr>
              <a:t>    </a:t>
            </a:r>
            <a:r>
              <a:rPr lang="en-US" altLang="zh-CN" sz="1800" b="1" dirty="0">
                <a:solidFill>
                  <a:schemeClr val="tx1"/>
                </a:solidFill>
                <a:latin typeface="Courier New" pitchFamily="49" charset="0"/>
                <a:ea typeface="+mn-ea"/>
              </a:rPr>
              <a:t>x = (i+0.5)*step;</a:t>
            </a:r>
          </a:p>
          <a:p>
            <a:pPr eaLnBrk="0" hangingPunct="0">
              <a:defRPr/>
            </a:pPr>
            <a:r>
              <a:rPr lang="en-US" altLang="zh-CN" sz="1800" b="1" dirty="0">
                <a:solidFill>
                  <a:schemeClr val="tx1"/>
                </a:solidFill>
                <a:latin typeface="Courier New" pitchFamily="49" charset="0"/>
                <a:ea typeface="+mn-ea"/>
              </a:rPr>
              <a:t>	</a:t>
            </a:r>
            <a:r>
              <a:rPr lang="zh-CN" altLang="en-US" sz="1800" b="1" dirty="0">
                <a:solidFill>
                  <a:schemeClr val="tx1"/>
                </a:solidFill>
                <a:latin typeface="Courier New" pitchFamily="49" charset="0"/>
                <a:ea typeface="+mn-ea"/>
              </a:rPr>
              <a:t>    </a:t>
            </a:r>
            <a:r>
              <a:rPr lang="en-US" altLang="zh-CN" sz="1800" b="1" dirty="0">
                <a:solidFill>
                  <a:schemeClr val="tx1"/>
                </a:solidFill>
                <a:latin typeface="Courier New" pitchFamily="49" charset="0"/>
                <a:ea typeface="+mn-ea"/>
              </a:rPr>
              <a:t>sum = sum + 4.0/(1.0+x*x);</a:t>
            </a:r>
          </a:p>
          <a:p>
            <a:pPr eaLnBrk="0" hangingPunct="0">
              <a:defRPr/>
            </a:pPr>
            <a:r>
              <a:rPr lang="en-US" altLang="zh-CN" sz="1800" b="1" dirty="0">
                <a:solidFill>
                  <a:schemeClr val="tx1"/>
                </a:solidFill>
                <a:latin typeface="Courier New" pitchFamily="49" charset="0"/>
                <a:ea typeface="+mn-ea"/>
              </a:rPr>
              <a:t>    }</a:t>
            </a:r>
          </a:p>
          <a:p>
            <a:pPr eaLnBrk="0" hangingPunct="0">
              <a:defRPr/>
            </a:pPr>
            <a:r>
              <a:rPr lang="en-US" altLang="zh-CN" sz="1800" b="1" dirty="0">
                <a:solidFill>
                  <a:schemeClr val="tx1"/>
                </a:solidFill>
                <a:latin typeface="Courier New" pitchFamily="49" charset="0"/>
                <a:ea typeface="+mn-ea"/>
              </a:rPr>
              <a:t>    pi = step * sum;</a:t>
            </a:r>
          </a:p>
          <a:p>
            <a:pPr eaLnBrk="0" hangingPunct="0">
              <a:defRPr/>
            </a:pPr>
            <a:r>
              <a:rPr lang="en-US" altLang="zh-CN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+mn-ea"/>
              </a:rPr>
              <a:t>}</a:t>
            </a:r>
          </a:p>
        </p:txBody>
      </p:sp>
      <p:grpSp>
        <p:nvGrpSpPr>
          <p:cNvPr id="8197" name="Group 3"/>
          <p:cNvGrpSpPr>
            <a:grpSpLocks/>
          </p:cNvGrpSpPr>
          <p:nvPr/>
        </p:nvGrpSpPr>
        <p:grpSpPr bwMode="auto">
          <a:xfrm>
            <a:off x="3924300" y="1036638"/>
            <a:ext cx="2971800" cy="1219200"/>
            <a:chOff x="3408" y="672"/>
            <a:chExt cx="1872" cy="768"/>
          </a:xfrm>
        </p:grpSpPr>
        <p:sp>
          <p:nvSpPr>
            <p:cNvPr id="8199" name="Text Box 4"/>
            <p:cNvSpPr txBox="1">
              <a:spLocks noChangeArrowheads="1"/>
            </p:cNvSpPr>
            <p:nvPr/>
          </p:nvSpPr>
          <p:spPr bwMode="auto">
            <a:xfrm>
              <a:off x="3408" y="796"/>
              <a:ext cx="240" cy="51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4800">
                  <a:solidFill>
                    <a:schemeClr val="tx1"/>
                  </a:solidFill>
                  <a:ea typeface="楷体_GB2312" pitchFamily="49" charset="-122"/>
                  <a:sym typeface="Symbol" pitchFamily="18" charset="2"/>
                </a:rPr>
                <a:t></a:t>
              </a:r>
              <a:r>
                <a:rPr lang="zh-CN" altLang="en-US" sz="4000">
                  <a:solidFill>
                    <a:schemeClr val="tx1"/>
                  </a:solidFill>
                  <a:ea typeface="楷体_GB2312" pitchFamily="49" charset="-122"/>
                  <a:sym typeface="Symbol" pitchFamily="18" charset="2"/>
                </a:rPr>
                <a:t> </a:t>
              </a:r>
              <a:endParaRPr lang="zh-CN" altLang="en-US" sz="400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8200" name="Text Box 5"/>
            <p:cNvSpPr txBox="1">
              <a:spLocks noChangeArrowheads="1"/>
            </p:cNvSpPr>
            <p:nvPr/>
          </p:nvSpPr>
          <p:spPr bwMode="auto">
            <a:xfrm>
              <a:off x="3576" y="806"/>
              <a:ext cx="720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tx1"/>
                  </a:solidFill>
                  <a:ea typeface="楷体_GB2312" pitchFamily="49" charset="-122"/>
                </a:rPr>
                <a:t>4.0</a:t>
              </a:r>
            </a:p>
          </p:txBody>
        </p:sp>
        <p:sp>
          <p:nvSpPr>
            <p:cNvPr id="8201" name="Text Box 6"/>
            <p:cNvSpPr txBox="1">
              <a:spLocks noChangeArrowheads="1"/>
            </p:cNvSpPr>
            <p:nvPr/>
          </p:nvSpPr>
          <p:spPr bwMode="auto">
            <a:xfrm>
              <a:off x="3528" y="1056"/>
              <a:ext cx="81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tx1"/>
                  </a:solidFill>
                  <a:ea typeface="楷体_GB2312" pitchFamily="49" charset="-122"/>
                </a:rPr>
                <a:t>(1+x</a:t>
              </a:r>
              <a:r>
                <a:rPr lang="en-US" altLang="zh-CN" baseline="30000">
                  <a:solidFill>
                    <a:schemeClr val="tx1"/>
                  </a:solidFill>
                  <a:ea typeface="楷体_GB2312" pitchFamily="49" charset="-122"/>
                </a:rPr>
                <a:t>2</a:t>
              </a:r>
              <a:r>
                <a:rPr lang="en-US" altLang="zh-CN">
                  <a:solidFill>
                    <a:schemeClr val="tx1"/>
                  </a:solidFill>
                  <a:ea typeface="楷体_GB2312" pitchFamily="49" charset="-122"/>
                </a:rPr>
                <a:t>)</a:t>
              </a:r>
            </a:p>
          </p:txBody>
        </p:sp>
        <p:sp>
          <p:nvSpPr>
            <p:cNvPr id="8202" name="Line 7"/>
            <p:cNvSpPr>
              <a:spLocks noChangeShapeType="1"/>
            </p:cNvSpPr>
            <p:nvPr/>
          </p:nvSpPr>
          <p:spPr bwMode="auto">
            <a:xfrm>
              <a:off x="3696" y="1056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3" name="Text Box 8"/>
            <p:cNvSpPr txBox="1">
              <a:spLocks noChangeArrowheads="1"/>
            </p:cNvSpPr>
            <p:nvPr/>
          </p:nvSpPr>
          <p:spPr bwMode="auto">
            <a:xfrm>
              <a:off x="4272" y="912"/>
              <a:ext cx="1008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tx1"/>
                  </a:solidFill>
                  <a:ea typeface="楷体_GB2312" pitchFamily="49" charset="-122"/>
                </a:rPr>
                <a:t>dx = </a:t>
              </a:r>
              <a:r>
                <a:rPr lang="en-US" altLang="zh-CN" sz="2800">
                  <a:solidFill>
                    <a:schemeClr val="tx1"/>
                  </a:solidFill>
                  <a:ea typeface="楷体_GB2312" pitchFamily="49" charset="-122"/>
                  <a:sym typeface="Symbol" pitchFamily="18" charset="2"/>
                </a:rPr>
                <a:t></a:t>
              </a:r>
              <a:endParaRPr lang="en-US" altLang="zh-CN" sz="280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8204" name="Text Box 9"/>
            <p:cNvSpPr txBox="1">
              <a:spLocks noChangeArrowheads="1"/>
            </p:cNvSpPr>
            <p:nvPr/>
          </p:nvSpPr>
          <p:spPr bwMode="auto">
            <a:xfrm>
              <a:off x="3408" y="1248"/>
              <a:ext cx="192" cy="1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solidFill>
                    <a:schemeClr val="tx1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8205" name="Text Box 10"/>
            <p:cNvSpPr txBox="1">
              <a:spLocks noChangeArrowheads="1"/>
            </p:cNvSpPr>
            <p:nvPr/>
          </p:nvSpPr>
          <p:spPr bwMode="auto">
            <a:xfrm>
              <a:off x="3408" y="672"/>
              <a:ext cx="192" cy="1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solidFill>
                    <a:schemeClr val="tx1"/>
                  </a:solidFill>
                  <a:ea typeface="楷体_GB2312" pitchFamily="49" charset="-122"/>
                </a:rPr>
                <a:t>1</a:t>
              </a:r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-107735" y="732530"/>
            <a:ext cx="3925222" cy="4876800"/>
            <a:chOff x="192" y="1008"/>
            <a:chExt cx="2544" cy="3072"/>
          </a:xfrm>
          <a:noFill/>
        </p:grpSpPr>
        <p:sp>
          <p:nvSpPr>
            <p:cNvPr id="15" name="Rectangle 20"/>
            <p:cNvSpPr>
              <a:spLocks noChangeArrowheads="1"/>
            </p:cNvSpPr>
            <p:nvPr/>
          </p:nvSpPr>
          <p:spPr bwMode="auto">
            <a:xfrm>
              <a:off x="192" y="1008"/>
              <a:ext cx="2544" cy="307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6" name="Rectangle 21"/>
            <p:cNvSpPr>
              <a:spLocks noChangeArrowheads="1"/>
            </p:cNvSpPr>
            <p:nvPr/>
          </p:nvSpPr>
          <p:spPr bwMode="auto">
            <a:xfrm>
              <a:off x="1152" y="1200"/>
              <a:ext cx="144" cy="2304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7" name="Rectangle 22"/>
            <p:cNvSpPr>
              <a:spLocks noChangeArrowheads="1"/>
            </p:cNvSpPr>
            <p:nvPr/>
          </p:nvSpPr>
          <p:spPr bwMode="auto">
            <a:xfrm>
              <a:off x="1296" y="1248"/>
              <a:ext cx="144" cy="2256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8" name="Rectangle 23"/>
            <p:cNvSpPr>
              <a:spLocks noChangeArrowheads="1"/>
            </p:cNvSpPr>
            <p:nvPr/>
          </p:nvSpPr>
          <p:spPr bwMode="auto">
            <a:xfrm>
              <a:off x="1440" y="1344"/>
              <a:ext cx="144" cy="21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9" name="Rectangle 24"/>
            <p:cNvSpPr>
              <a:spLocks noChangeArrowheads="1"/>
            </p:cNvSpPr>
            <p:nvPr/>
          </p:nvSpPr>
          <p:spPr bwMode="auto">
            <a:xfrm>
              <a:off x="1584" y="1440"/>
              <a:ext cx="144" cy="2064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20" name="Rectangle 25"/>
            <p:cNvSpPr>
              <a:spLocks noChangeArrowheads="1"/>
            </p:cNvSpPr>
            <p:nvPr/>
          </p:nvSpPr>
          <p:spPr bwMode="auto">
            <a:xfrm>
              <a:off x="1728" y="1536"/>
              <a:ext cx="144" cy="196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800">
                <a:ea typeface="+mn-ea"/>
              </a:endParaRPr>
            </a:p>
          </p:txBody>
        </p:sp>
        <p:sp>
          <p:nvSpPr>
            <p:cNvPr id="21" name="Rectangle 26"/>
            <p:cNvSpPr>
              <a:spLocks noChangeArrowheads="1"/>
            </p:cNvSpPr>
            <p:nvPr/>
          </p:nvSpPr>
          <p:spPr bwMode="auto">
            <a:xfrm>
              <a:off x="1872" y="1680"/>
              <a:ext cx="144" cy="1824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800">
                <a:ea typeface="+mn-ea"/>
              </a:endParaRPr>
            </a:p>
          </p:txBody>
        </p:sp>
        <p:sp>
          <p:nvSpPr>
            <p:cNvPr id="22" name="Rectangle 27"/>
            <p:cNvSpPr>
              <a:spLocks noChangeArrowheads="1"/>
            </p:cNvSpPr>
            <p:nvPr/>
          </p:nvSpPr>
          <p:spPr bwMode="auto">
            <a:xfrm>
              <a:off x="2016" y="1920"/>
              <a:ext cx="144" cy="1584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800">
                <a:ea typeface="+mn-ea"/>
              </a:endParaRPr>
            </a:p>
          </p:txBody>
        </p:sp>
        <p:sp>
          <p:nvSpPr>
            <p:cNvPr id="23" name="Rectangle 28"/>
            <p:cNvSpPr>
              <a:spLocks noChangeArrowheads="1"/>
            </p:cNvSpPr>
            <p:nvPr/>
          </p:nvSpPr>
          <p:spPr bwMode="auto">
            <a:xfrm>
              <a:off x="2160" y="2208"/>
              <a:ext cx="144" cy="1296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800">
                <a:ea typeface="+mn-ea"/>
              </a:endParaRPr>
            </a:p>
          </p:txBody>
        </p:sp>
        <p:sp>
          <p:nvSpPr>
            <p:cNvPr id="24" name="Line 29"/>
            <p:cNvSpPr>
              <a:spLocks noChangeShapeType="1"/>
            </p:cNvSpPr>
            <p:nvPr/>
          </p:nvSpPr>
          <p:spPr bwMode="auto">
            <a:xfrm>
              <a:off x="1152" y="1056"/>
              <a:ext cx="0" cy="244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25" name="Line 30"/>
            <p:cNvSpPr>
              <a:spLocks noChangeShapeType="1"/>
            </p:cNvSpPr>
            <p:nvPr/>
          </p:nvSpPr>
          <p:spPr bwMode="auto">
            <a:xfrm>
              <a:off x="1104" y="1200"/>
              <a:ext cx="96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26" name="Line 31"/>
            <p:cNvSpPr>
              <a:spLocks noChangeShapeType="1"/>
            </p:cNvSpPr>
            <p:nvPr/>
          </p:nvSpPr>
          <p:spPr bwMode="auto">
            <a:xfrm>
              <a:off x="1104" y="2360"/>
              <a:ext cx="96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27" name="Line 32"/>
            <p:cNvSpPr>
              <a:spLocks noChangeShapeType="1"/>
            </p:cNvSpPr>
            <p:nvPr/>
          </p:nvSpPr>
          <p:spPr bwMode="auto">
            <a:xfrm flipH="1">
              <a:off x="1104" y="3504"/>
              <a:ext cx="1536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28" name="Line 33"/>
            <p:cNvSpPr>
              <a:spLocks noChangeShapeType="1"/>
            </p:cNvSpPr>
            <p:nvPr/>
          </p:nvSpPr>
          <p:spPr bwMode="auto">
            <a:xfrm>
              <a:off x="2304" y="3456"/>
              <a:ext cx="0" cy="96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29" name="Freeform 34"/>
            <p:cNvSpPr>
              <a:spLocks/>
            </p:cNvSpPr>
            <p:nvPr/>
          </p:nvSpPr>
          <p:spPr bwMode="auto">
            <a:xfrm>
              <a:off x="1152" y="1200"/>
              <a:ext cx="1248" cy="1536"/>
            </a:xfrm>
            <a:custGeom>
              <a:avLst/>
              <a:gdLst>
                <a:gd name="T0" fmla="*/ 0 w 1104"/>
                <a:gd name="T1" fmla="*/ 0 h 1344"/>
                <a:gd name="T2" fmla="*/ 192 w 1104"/>
                <a:gd name="T3" fmla="*/ 48 h 1344"/>
                <a:gd name="T4" fmla="*/ 384 w 1104"/>
                <a:gd name="T5" fmla="*/ 144 h 1344"/>
                <a:gd name="T6" fmla="*/ 528 w 1104"/>
                <a:gd name="T7" fmla="*/ 240 h 1344"/>
                <a:gd name="T8" fmla="*/ 720 w 1104"/>
                <a:gd name="T9" fmla="*/ 432 h 1344"/>
                <a:gd name="T10" fmla="*/ 864 w 1104"/>
                <a:gd name="T11" fmla="*/ 672 h 1344"/>
                <a:gd name="T12" fmla="*/ 1008 w 1104"/>
                <a:gd name="T13" fmla="*/ 960 h 1344"/>
                <a:gd name="T14" fmla="*/ 1104 w 1104"/>
                <a:gd name="T15" fmla="*/ 1344 h 13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04"/>
                <a:gd name="T25" fmla="*/ 0 h 1344"/>
                <a:gd name="T26" fmla="*/ 1104 w 1104"/>
                <a:gd name="T27" fmla="*/ 1344 h 13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04" h="1344">
                  <a:moveTo>
                    <a:pt x="0" y="0"/>
                  </a:moveTo>
                  <a:cubicBezTo>
                    <a:pt x="64" y="12"/>
                    <a:pt x="128" y="24"/>
                    <a:pt x="192" y="48"/>
                  </a:cubicBezTo>
                  <a:cubicBezTo>
                    <a:pt x="256" y="72"/>
                    <a:pt x="328" y="112"/>
                    <a:pt x="384" y="144"/>
                  </a:cubicBezTo>
                  <a:cubicBezTo>
                    <a:pt x="440" y="176"/>
                    <a:pt x="472" y="192"/>
                    <a:pt x="528" y="240"/>
                  </a:cubicBezTo>
                  <a:cubicBezTo>
                    <a:pt x="584" y="288"/>
                    <a:pt x="664" y="360"/>
                    <a:pt x="720" y="432"/>
                  </a:cubicBezTo>
                  <a:cubicBezTo>
                    <a:pt x="776" y="504"/>
                    <a:pt x="816" y="584"/>
                    <a:pt x="864" y="672"/>
                  </a:cubicBezTo>
                  <a:cubicBezTo>
                    <a:pt x="912" y="760"/>
                    <a:pt x="968" y="848"/>
                    <a:pt x="1008" y="960"/>
                  </a:cubicBezTo>
                  <a:cubicBezTo>
                    <a:pt x="1048" y="1072"/>
                    <a:pt x="1080" y="1288"/>
                    <a:pt x="1104" y="1344"/>
                  </a:cubicBezTo>
                </a:path>
              </a:pathLst>
            </a:custGeom>
            <a:grp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30" name="Text Box 35"/>
            <p:cNvSpPr txBox="1">
              <a:spLocks noChangeArrowheads="1"/>
            </p:cNvSpPr>
            <p:nvPr/>
          </p:nvSpPr>
          <p:spPr bwMode="auto">
            <a:xfrm rot="-5368534">
              <a:off x="-19" y="2371"/>
              <a:ext cx="1344" cy="250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>
                  <a:ea typeface="+mn-ea"/>
                </a:rPr>
                <a:t>F(x) = 4.0/(1+x</a:t>
              </a:r>
              <a:r>
                <a:rPr lang="en-US" altLang="zh-CN" baseline="30000">
                  <a:ea typeface="+mn-ea"/>
                </a:rPr>
                <a:t>2</a:t>
              </a:r>
              <a:r>
                <a:rPr lang="en-US" altLang="zh-CN">
                  <a:ea typeface="+mn-ea"/>
                </a:rPr>
                <a:t>)</a:t>
              </a:r>
            </a:p>
          </p:txBody>
        </p:sp>
        <p:sp>
          <p:nvSpPr>
            <p:cNvPr id="31" name="Text Box 36"/>
            <p:cNvSpPr txBox="1">
              <a:spLocks noChangeArrowheads="1"/>
            </p:cNvSpPr>
            <p:nvPr/>
          </p:nvSpPr>
          <p:spPr bwMode="auto">
            <a:xfrm>
              <a:off x="816" y="1104"/>
              <a:ext cx="288" cy="19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400">
                  <a:ea typeface="+mn-ea"/>
                </a:rPr>
                <a:t>4.0</a:t>
              </a:r>
            </a:p>
          </p:txBody>
        </p:sp>
        <p:sp>
          <p:nvSpPr>
            <p:cNvPr id="32" name="Text Box 37"/>
            <p:cNvSpPr txBox="1">
              <a:spLocks noChangeArrowheads="1"/>
            </p:cNvSpPr>
            <p:nvPr/>
          </p:nvSpPr>
          <p:spPr bwMode="auto">
            <a:xfrm>
              <a:off x="864" y="2256"/>
              <a:ext cx="288" cy="19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400">
                  <a:ea typeface="+mn-ea"/>
                </a:rPr>
                <a:t>2.0</a:t>
              </a:r>
            </a:p>
          </p:txBody>
        </p:sp>
        <p:sp>
          <p:nvSpPr>
            <p:cNvPr id="33" name="Text Box 38"/>
            <p:cNvSpPr txBox="1">
              <a:spLocks noChangeArrowheads="1"/>
            </p:cNvSpPr>
            <p:nvPr/>
          </p:nvSpPr>
          <p:spPr bwMode="auto">
            <a:xfrm>
              <a:off x="2160" y="3504"/>
              <a:ext cx="288" cy="19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400">
                  <a:ea typeface="+mn-ea"/>
                </a:rPr>
                <a:t>1.0</a:t>
              </a:r>
            </a:p>
          </p:txBody>
        </p:sp>
        <p:sp>
          <p:nvSpPr>
            <p:cNvPr id="34" name="Text Box 39"/>
            <p:cNvSpPr txBox="1">
              <a:spLocks noChangeArrowheads="1"/>
            </p:cNvSpPr>
            <p:nvPr/>
          </p:nvSpPr>
          <p:spPr bwMode="auto">
            <a:xfrm>
              <a:off x="1632" y="3600"/>
              <a:ext cx="288" cy="250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>
                  <a:ea typeface="+mn-ea"/>
                </a:rPr>
                <a:t>X</a:t>
              </a:r>
            </a:p>
          </p:txBody>
        </p:sp>
        <p:sp>
          <p:nvSpPr>
            <p:cNvPr id="35" name="Text Box 40"/>
            <p:cNvSpPr txBox="1">
              <a:spLocks noChangeArrowheads="1"/>
            </p:cNvSpPr>
            <p:nvPr/>
          </p:nvSpPr>
          <p:spPr bwMode="auto">
            <a:xfrm>
              <a:off x="960" y="3552"/>
              <a:ext cx="288" cy="19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400">
                  <a:ea typeface="+mn-ea"/>
                </a:rPr>
                <a:t>0.0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6363"/>
            <a:ext cx="8229600" cy="1143000"/>
          </a:xfrm>
        </p:spPr>
        <p:txBody>
          <a:bodyPr/>
          <a:lstStyle/>
          <a:p>
            <a:r>
              <a:rPr kumimoji="1" lang="en-US" altLang="zh-CN" dirty="0"/>
              <a:t>The pi example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4361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Task/Channel Model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Parallel computation = set of tasks</a:t>
            </a:r>
          </a:p>
          <a:p>
            <a:r>
              <a:rPr lang="en-US" altLang="zh-CN" dirty="0"/>
              <a:t>Task</a:t>
            </a:r>
          </a:p>
          <a:p>
            <a:pPr lvl="1"/>
            <a:r>
              <a:rPr lang="en-US" altLang="zh-CN" dirty="0"/>
              <a:t>Program, local memory, collection of I/O ports</a:t>
            </a:r>
          </a:p>
          <a:p>
            <a:r>
              <a:rPr lang="en-US" altLang="zh-CN" dirty="0"/>
              <a:t>Tasks interact by sending messages through channels</a:t>
            </a:r>
          </a:p>
        </p:txBody>
      </p:sp>
      <p:pic>
        <p:nvPicPr>
          <p:cNvPr id="2" name="Picture 4" descr="Z:\book-pp123\slides-figures\TaskChannelModel.eps">
            <a:extLst>
              <a:ext uri="{FF2B5EF4-FFF2-40B4-BE49-F238E27FC236}">
                <a16:creationId xmlns:a16="http://schemas.microsoft.com/office/drawing/2014/main" id="{AE16F6EF-3242-1C27-1406-3267CA63DB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881" y="4221163"/>
            <a:ext cx="5528238" cy="252699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8">
            <a:extLst>
              <a:ext uri="{FF2B5EF4-FFF2-40B4-BE49-F238E27FC236}">
                <a16:creationId xmlns:a16="http://schemas.microsoft.com/office/drawing/2014/main" id="{8D6A6DBB-5AB7-2CE0-0A20-74A1E609F1B9}"/>
              </a:ext>
            </a:extLst>
          </p:cNvPr>
          <p:cNvGrpSpPr>
            <a:grpSpLocks/>
          </p:cNvGrpSpPr>
          <p:nvPr/>
        </p:nvGrpSpPr>
        <p:grpSpPr bwMode="auto">
          <a:xfrm>
            <a:off x="3948114" y="4373486"/>
            <a:ext cx="1236663" cy="884238"/>
            <a:chOff x="2482" y="3207"/>
            <a:chExt cx="779" cy="557"/>
          </a:xfrm>
        </p:grpSpPr>
        <p:sp>
          <p:nvSpPr>
            <p:cNvPr id="4" name="Text Box 5">
              <a:extLst>
                <a:ext uri="{FF2B5EF4-FFF2-40B4-BE49-F238E27FC236}">
                  <a16:creationId xmlns:a16="http://schemas.microsoft.com/office/drawing/2014/main" id="{03455AAB-4D48-3EE9-1DA2-50B3FF96FB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2" y="3207"/>
              <a:ext cx="489" cy="288"/>
            </a:xfrm>
            <a:prstGeom prst="rect">
              <a:avLst/>
            </a:prstGeom>
            <a:noFill/>
            <a:ln>
              <a:noFill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Task</a:t>
              </a:r>
            </a:p>
          </p:txBody>
        </p:sp>
        <p:sp>
          <p:nvSpPr>
            <p:cNvPr id="5" name="Line 7">
              <a:extLst>
                <a:ext uri="{FF2B5EF4-FFF2-40B4-BE49-F238E27FC236}">
                  <a16:creationId xmlns:a16="http://schemas.microsoft.com/office/drawing/2014/main" id="{8C165D78-FE43-5852-5B55-CCEF20658A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3408"/>
              <a:ext cx="573" cy="356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 type="triangle" w="med" len="med"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" name="Text Box 9">
            <a:extLst>
              <a:ext uri="{FF2B5EF4-FFF2-40B4-BE49-F238E27FC236}">
                <a16:creationId xmlns:a16="http://schemas.microsoft.com/office/drawing/2014/main" id="{3DEA0741-5833-F261-B733-CE03BB63D0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5437" y="4240929"/>
            <a:ext cx="1198563" cy="457200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/>
              <a:t>Channel</a:t>
            </a:r>
          </a:p>
        </p:txBody>
      </p:sp>
      <p:sp>
        <p:nvSpPr>
          <p:cNvPr id="7" name="Line 10">
            <a:extLst>
              <a:ext uri="{FF2B5EF4-FFF2-40B4-BE49-F238E27FC236}">
                <a16:creationId xmlns:a16="http://schemas.microsoft.com/office/drawing/2014/main" id="{B36111F0-78CC-CC49-D751-7E8CED6EEB7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46871" y="4373485"/>
            <a:ext cx="1198564" cy="1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1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OpenMP</a:t>
            </a:r>
            <a:r>
              <a:rPr kumimoji="1" lang="zh-CN" altLang="en-US" dirty="0"/>
              <a:t> </a:t>
            </a:r>
            <a:r>
              <a:rPr kumimoji="1" lang="en-US" altLang="zh-CN" dirty="0"/>
              <a:t>version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200" y="1326023"/>
            <a:ext cx="836345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Courier New"/>
                <a:cs typeface="Courier New"/>
              </a:rPr>
              <a:t>x=0;</a:t>
            </a:r>
          </a:p>
          <a:p>
            <a:r>
              <a:rPr lang="en-US" altLang="zh-CN" sz="2400" b="1" dirty="0">
                <a:latin typeface="Courier New"/>
                <a:cs typeface="Courier New"/>
              </a:rPr>
              <a:t>sum = 0.0;</a:t>
            </a:r>
          </a:p>
          <a:p>
            <a:r>
              <a:rPr lang="en-US" altLang="zh-CN" sz="2400" b="1" dirty="0">
                <a:latin typeface="Courier New"/>
                <a:cs typeface="Courier New"/>
              </a:rPr>
              <a:t>step = 1.0/(double) </a:t>
            </a:r>
            <a:r>
              <a:rPr lang="en-US" altLang="zh-CN" sz="2400" b="1" dirty="0" err="1">
                <a:latin typeface="Courier New"/>
                <a:cs typeface="Courier New"/>
              </a:rPr>
              <a:t>num_steps</a:t>
            </a:r>
            <a:r>
              <a:rPr lang="en-US" altLang="zh-CN" sz="2400" b="1" dirty="0">
                <a:latin typeface="Courier New"/>
                <a:cs typeface="Courier New"/>
              </a:rPr>
              <a:t>;</a:t>
            </a:r>
          </a:p>
          <a:p>
            <a:endParaRPr lang="en-US" altLang="zh-CN" sz="2400" b="1" dirty="0">
              <a:latin typeface="Courier New"/>
              <a:cs typeface="Courier New"/>
            </a:endParaRPr>
          </a:p>
          <a:p>
            <a:r>
              <a:rPr lang="en-US" altLang="zh-CN" sz="2400" b="1" dirty="0">
                <a:solidFill>
                  <a:srgbClr val="FF0000"/>
                </a:solidFill>
                <a:latin typeface="Courier New"/>
                <a:cs typeface="Courier New"/>
              </a:rPr>
              <a:t>#pragma </a:t>
            </a:r>
            <a:r>
              <a:rPr lang="en-US" altLang="zh-CN" sz="2400" b="1" dirty="0" err="1">
                <a:solidFill>
                  <a:srgbClr val="FF0000"/>
                </a:solidFill>
                <a:latin typeface="Courier New"/>
                <a:cs typeface="Courier New"/>
              </a:rPr>
              <a:t>omp</a:t>
            </a:r>
            <a:r>
              <a:rPr lang="en-US" altLang="zh-CN" sz="2400" b="1" dirty="0">
                <a:solidFill>
                  <a:srgbClr val="FF0000"/>
                </a:solidFill>
                <a:latin typeface="Courier New"/>
                <a:cs typeface="Courier New"/>
              </a:rPr>
              <a:t> for reduction(+:sum) private(x)   </a:t>
            </a:r>
            <a:r>
              <a:rPr lang="en-US" altLang="zh-CN" sz="2400" b="1" dirty="0">
                <a:latin typeface="Courier New"/>
                <a:cs typeface="Courier New"/>
              </a:rPr>
              <a:t>   </a:t>
            </a:r>
          </a:p>
          <a:p>
            <a:r>
              <a:rPr lang="en-US" altLang="zh-CN" sz="2400" b="1" dirty="0">
                <a:latin typeface="Courier New"/>
                <a:cs typeface="Courier New"/>
              </a:rPr>
              <a:t>for (</a:t>
            </a:r>
            <a:r>
              <a:rPr lang="en-US" altLang="zh-CN" sz="2400" b="1" dirty="0" err="1">
                <a:latin typeface="Courier New"/>
                <a:cs typeface="Courier New"/>
              </a:rPr>
              <a:t>i</a:t>
            </a:r>
            <a:r>
              <a:rPr lang="en-US" altLang="zh-CN" sz="2400" b="1" dirty="0">
                <a:latin typeface="Courier New"/>
                <a:cs typeface="Courier New"/>
              </a:rPr>
              <a:t>=0; </a:t>
            </a:r>
            <a:r>
              <a:rPr lang="en-US" altLang="zh-CN" sz="2400" b="1" dirty="0" err="1">
                <a:latin typeface="Courier New"/>
                <a:cs typeface="Courier New"/>
              </a:rPr>
              <a:t>i</a:t>
            </a:r>
            <a:r>
              <a:rPr lang="zh-CN" altLang="en-US" sz="2400" b="1" dirty="0">
                <a:latin typeface="Courier New"/>
                <a:cs typeface="Courier New"/>
              </a:rPr>
              <a:t> </a:t>
            </a:r>
            <a:r>
              <a:rPr lang="en-US" altLang="zh-CN" sz="2400" b="1" dirty="0">
                <a:latin typeface="Courier New"/>
                <a:cs typeface="Courier New"/>
              </a:rPr>
              <a:t>&lt;</a:t>
            </a:r>
            <a:r>
              <a:rPr lang="zh-CN" altLang="en-US" sz="2400" b="1" dirty="0">
                <a:latin typeface="Courier New"/>
                <a:cs typeface="Courier New"/>
              </a:rPr>
              <a:t> </a:t>
            </a:r>
            <a:r>
              <a:rPr lang="en-US" altLang="zh-CN" sz="2400" b="1" dirty="0" err="1">
                <a:latin typeface="Courier New"/>
                <a:cs typeface="Courier New"/>
              </a:rPr>
              <a:t>num_steps</a:t>
            </a:r>
            <a:r>
              <a:rPr lang="en-US" altLang="zh-CN" sz="2400" b="1" dirty="0">
                <a:latin typeface="Courier New"/>
                <a:cs typeface="Courier New"/>
              </a:rPr>
              <a:t>; </a:t>
            </a:r>
            <a:r>
              <a:rPr lang="en-US" altLang="zh-CN" sz="2400" b="1" dirty="0" err="1">
                <a:latin typeface="Courier New"/>
                <a:cs typeface="Courier New"/>
              </a:rPr>
              <a:t>i</a:t>
            </a:r>
            <a:r>
              <a:rPr lang="en-US" altLang="zh-CN" sz="2400" b="1" dirty="0">
                <a:latin typeface="Courier New"/>
                <a:cs typeface="Courier New"/>
              </a:rPr>
              <a:t>=i+1){</a:t>
            </a:r>
          </a:p>
          <a:p>
            <a:r>
              <a:rPr lang="zh-CN" altLang="zh-CN" sz="2400" b="1" dirty="0">
                <a:latin typeface="Courier New"/>
                <a:cs typeface="Courier New"/>
              </a:rPr>
              <a:t> </a:t>
            </a:r>
            <a:r>
              <a:rPr lang="zh-CN" altLang="en-US" sz="2400" b="1" dirty="0">
                <a:latin typeface="Courier New"/>
                <a:cs typeface="Courier New"/>
              </a:rPr>
              <a:t>    </a:t>
            </a:r>
            <a:r>
              <a:rPr lang="en-US" altLang="zh-CN" sz="2400" b="1" dirty="0">
                <a:latin typeface="Courier New"/>
                <a:cs typeface="Courier New"/>
              </a:rPr>
              <a:t>x=(i+0.5)*step;</a:t>
            </a:r>
          </a:p>
          <a:p>
            <a:r>
              <a:rPr lang="en-US" altLang="zh-CN" sz="2400" b="1" dirty="0">
                <a:latin typeface="Courier New"/>
                <a:cs typeface="Courier New"/>
              </a:rPr>
              <a:t>  </a:t>
            </a:r>
            <a:r>
              <a:rPr lang="zh-CN" altLang="en-US" sz="2400" b="1" dirty="0">
                <a:latin typeface="Courier New"/>
                <a:cs typeface="Courier New"/>
              </a:rPr>
              <a:t> </a:t>
            </a:r>
            <a:r>
              <a:rPr lang="en-US" altLang="zh-CN" sz="2400" b="1" dirty="0">
                <a:latin typeface="Courier New"/>
                <a:cs typeface="Courier New"/>
              </a:rPr>
              <a:t>sum = sum + 4.0/(1.0+x*x);</a:t>
            </a:r>
          </a:p>
          <a:p>
            <a:r>
              <a:rPr lang="en-US" altLang="zh-CN" sz="2400" b="1" dirty="0">
                <a:latin typeface="Courier New"/>
                <a:cs typeface="Courier New"/>
              </a:rPr>
              <a:t>}</a:t>
            </a:r>
          </a:p>
          <a:p>
            <a:r>
              <a:rPr lang="en-US" altLang="zh-CN" sz="2400" b="1" dirty="0">
                <a:latin typeface="Courier New"/>
                <a:cs typeface="Courier New"/>
              </a:rPr>
              <a:t>pi=step*sum;</a:t>
            </a:r>
            <a:endParaRPr lang="zh-CN" altLang="en-US" sz="2400" b="1" dirty="0">
              <a:latin typeface="Courier New"/>
              <a:cs typeface="Courier New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7200" y="5111675"/>
            <a:ext cx="8045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</a:rPr>
              <a:t>What</a:t>
            </a:r>
            <a:r>
              <a:rPr kumimoji="1" lang="zh-CN" altLang="en-US" sz="2400" dirty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</a:rPr>
              <a:t>are</a:t>
            </a:r>
            <a:r>
              <a:rPr kumimoji="1" lang="zh-CN" altLang="en-US" sz="2400" dirty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</a:rPr>
              <a:t>needed</a:t>
            </a:r>
            <a:r>
              <a:rPr kumimoji="1" lang="zh-CN" altLang="en-US" sz="2400" dirty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</a:rPr>
              <a:t>in</a:t>
            </a:r>
            <a:r>
              <a:rPr kumimoji="1" lang="zh-CN" altLang="en-US" sz="2400" dirty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</a:rPr>
              <a:t>MPI</a:t>
            </a:r>
            <a:r>
              <a:rPr kumimoji="1" lang="zh-CN" altLang="en-US" sz="2400" dirty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</a:rPr>
              <a:t>if</a:t>
            </a:r>
            <a:r>
              <a:rPr kumimoji="1" lang="zh-CN" altLang="en-US" sz="2400" dirty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</a:rPr>
              <a:t>we</a:t>
            </a:r>
            <a:r>
              <a:rPr kumimoji="1" lang="zh-CN" altLang="en-US" sz="2400" dirty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</a:rPr>
              <a:t>wish</a:t>
            </a:r>
            <a:r>
              <a:rPr kumimoji="1" lang="zh-CN" altLang="en-US" sz="2400" dirty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</a:rPr>
              <a:t>each</a:t>
            </a:r>
            <a:r>
              <a:rPr kumimoji="1" lang="zh-CN" altLang="en-US" sz="2400" dirty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</a:rPr>
              <a:t>process</a:t>
            </a:r>
            <a:r>
              <a:rPr kumimoji="1" lang="zh-CN" altLang="en-US" sz="2400" dirty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</a:rPr>
              <a:t>do</a:t>
            </a:r>
            <a:r>
              <a:rPr kumimoji="1" lang="zh-CN" altLang="en-US" sz="2400" dirty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</a:rPr>
              <a:t>part</a:t>
            </a:r>
            <a:r>
              <a:rPr kumimoji="1" lang="zh-CN" altLang="en-US" sz="2400" dirty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</a:rPr>
              <a:t>of</a:t>
            </a:r>
            <a:r>
              <a:rPr kumimoji="1" lang="zh-CN" altLang="en-US" sz="2400" dirty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</a:rPr>
              <a:t>the</a:t>
            </a:r>
            <a:r>
              <a:rPr kumimoji="1" lang="zh-CN" altLang="en-US" sz="2400" dirty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</a:rPr>
              <a:t>calculation?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7200" y="5942672"/>
            <a:ext cx="78909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</a:rPr>
              <a:t>First</a:t>
            </a:r>
            <a:r>
              <a:rPr kumimoji="1" lang="zh-CN" altLang="en-US" sz="2400" dirty="0">
                <a:solidFill>
                  <a:srgbClr val="FF0000"/>
                </a:solidFill>
              </a:rPr>
              <a:t>, </a:t>
            </a:r>
            <a:r>
              <a:rPr kumimoji="1" lang="en-US" altLang="zh-CN" sz="2400" dirty="0">
                <a:solidFill>
                  <a:srgbClr val="FF0000"/>
                </a:solidFill>
              </a:rPr>
              <a:t>each</a:t>
            </a:r>
            <a:r>
              <a:rPr kumimoji="1" lang="zh-CN" altLang="en-US" sz="2400" dirty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</a:rPr>
              <a:t>process</a:t>
            </a:r>
            <a:r>
              <a:rPr kumimoji="1" lang="zh-CN" altLang="en-US" sz="2400" dirty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</a:rPr>
              <a:t>need</a:t>
            </a:r>
            <a:r>
              <a:rPr kumimoji="1" lang="zh-CN" altLang="en-US" sz="2400" dirty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</a:rPr>
              <a:t>to</a:t>
            </a:r>
            <a:r>
              <a:rPr kumimoji="1" lang="zh-CN" altLang="en-US" sz="2400" dirty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</a:rPr>
              <a:t>know</a:t>
            </a:r>
            <a:r>
              <a:rPr kumimoji="1" lang="zh-CN" altLang="en-US" sz="2400" dirty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 err="1">
                <a:solidFill>
                  <a:srgbClr val="FF0000"/>
                </a:solidFill>
              </a:rPr>
              <a:t>num_steps</a:t>
            </a:r>
            <a:r>
              <a:rPr kumimoji="1" lang="en-US" altLang="zh-CN" sz="2400" dirty="0">
                <a:solidFill>
                  <a:srgbClr val="FF0000"/>
                </a:solidFill>
              </a:rPr>
              <a:t>,</a:t>
            </a:r>
            <a:r>
              <a:rPr kumimoji="1" lang="zh-CN" altLang="en-US" sz="2400" dirty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</a:rPr>
              <a:t>also</a:t>
            </a:r>
            <a:r>
              <a:rPr kumimoji="1" lang="zh-CN" altLang="en-US" sz="2400" dirty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</a:rPr>
              <a:t>there</a:t>
            </a:r>
            <a:r>
              <a:rPr kumimoji="1" lang="zh-CN" altLang="en-US" sz="2400" dirty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</a:rPr>
              <a:t>should</a:t>
            </a:r>
            <a:r>
              <a:rPr kumimoji="1" lang="zh-CN" altLang="en-US" sz="2400" dirty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</a:rPr>
              <a:t>be</a:t>
            </a:r>
            <a:r>
              <a:rPr kumimoji="1" lang="zh-CN" altLang="en-US" sz="2400" dirty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</a:rPr>
              <a:t>support</a:t>
            </a:r>
            <a:r>
              <a:rPr kumimoji="1" lang="zh-CN" altLang="en-US" sz="2400" dirty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</a:rPr>
              <a:t>of</a:t>
            </a:r>
            <a:r>
              <a:rPr kumimoji="1" lang="zh-CN" altLang="en-US" sz="2400" dirty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</a:rPr>
              <a:t>reduction.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981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3D20F-D12A-7448-8B49-4AF81008EF33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Example:  PI in C -1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05800" cy="47244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 dirty="0">
                <a:latin typeface="Courier New" charset="0"/>
              </a:rPr>
              <a:t>#include "</a:t>
            </a:r>
            <a:r>
              <a:rPr lang="en-US" altLang="zh-CN" sz="1800" b="1" dirty="0" err="1">
                <a:latin typeface="Courier New" charset="0"/>
              </a:rPr>
              <a:t>mpi.h</a:t>
            </a:r>
            <a:r>
              <a:rPr lang="en-US" altLang="zh-CN" sz="1800" b="1" dirty="0">
                <a:latin typeface="Courier New" charset="0"/>
              </a:rPr>
              <a:t>"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 dirty="0">
                <a:latin typeface="Courier New" charset="0"/>
              </a:rPr>
              <a:t>#include &lt;</a:t>
            </a:r>
            <a:r>
              <a:rPr lang="en-US" altLang="zh-CN" sz="1800" b="1" dirty="0" err="1">
                <a:latin typeface="Courier New" charset="0"/>
              </a:rPr>
              <a:t>math.h</a:t>
            </a:r>
            <a:r>
              <a:rPr lang="en-US" altLang="zh-CN" sz="1800" b="1" dirty="0">
                <a:latin typeface="Courier New" charset="0"/>
              </a:rPr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 dirty="0" err="1">
                <a:latin typeface="Courier New" charset="0"/>
              </a:rPr>
              <a:t>int</a:t>
            </a:r>
            <a:r>
              <a:rPr lang="en-US" altLang="zh-CN" sz="1800" b="1" dirty="0">
                <a:latin typeface="Courier New" charset="0"/>
              </a:rPr>
              <a:t> main(</a:t>
            </a:r>
            <a:r>
              <a:rPr lang="en-US" altLang="zh-CN" sz="1800" b="1" dirty="0" err="1">
                <a:latin typeface="Courier New" charset="0"/>
              </a:rPr>
              <a:t>int</a:t>
            </a:r>
            <a:r>
              <a:rPr lang="en-US" altLang="zh-CN" sz="1800" b="1" dirty="0">
                <a:latin typeface="Courier New" charset="0"/>
              </a:rPr>
              <a:t> </a:t>
            </a:r>
            <a:r>
              <a:rPr lang="en-US" altLang="zh-CN" sz="1800" b="1" dirty="0" err="1">
                <a:latin typeface="Courier New" charset="0"/>
              </a:rPr>
              <a:t>argc</a:t>
            </a:r>
            <a:r>
              <a:rPr lang="en-US" altLang="zh-CN" sz="1800" b="1" dirty="0">
                <a:latin typeface="Courier New" charset="0"/>
              </a:rPr>
              <a:t>, char *</a:t>
            </a:r>
            <a:r>
              <a:rPr lang="en-US" altLang="zh-CN" sz="1800" b="1" dirty="0" err="1">
                <a:latin typeface="Courier New" charset="0"/>
              </a:rPr>
              <a:t>argv</a:t>
            </a:r>
            <a:r>
              <a:rPr lang="en-US" altLang="zh-CN" sz="1800" b="1" dirty="0">
                <a:latin typeface="Courier New" charset="0"/>
              </a:rPr>
              <a:t>[])</a:t>
            </a:r>
          </a:p>
          <a:p>
            <a:pPr>
              <a:buFontTx/>
              <a:buNone/>
            </a:pPr>
            <a:r>
              <a:rPr lang="en-US" altLang="zh-CN" sz="1800" b="1" dirty="0">
                <a:latin typeface="Courier New" charset="0"/>
              </a:rPr>
              <a:t>{</a:t>
            </a:r>
            <a:br>
              <a:rPr lang="en-US" altLang="zh-CN" sz="1800" b="1" dirty="0">
                <a:latin typeface="Courier New" charset="0"/>
              </a:rPr>
            </a:br>
            <a:r>
              <a:rPr lang="en-US" altLang="zh-CN" sz="1800" b="1" dirty="0" err="1">
                <a:latin typeface="Courier New" charset="0"/>
              </a:rPr>
              <a:t>int</a:t>
            </a:r>
            <a:r>
              <a:rPr lang="en-US" altLang="zh-CN" sz="1800" b="1" dirty="0">
                <a:latin typeface="Courier New" charset="0"/>
              </a:rPr>
              <a:t> done = 0, n, </a:t>
            </a:r>
            <a:r>
              <a:rPr lang="en-US" altLang="zh-CN" sz="1800" b="1" dirty="0" err="1">
                <a:latin typeface="Courier New" charset="0"/>
              </a:rPr>
              <a:t>myid</a:t>
            </a:r>
            <a:r>
              <a:rPr lang="en-US" altLang="zh-CN" sz="1800" b="1" dirty="0">
                <a:latin typeface="Courier New" charset="0"/>
              </a:rPr>
              <a:t>, </a:t>
            </a:r>
            <a:r>
              <a:rPr lang="en-US" altLang="zh-CN" sz="1800" b="1" dirty="0" err="1">
                <a:latin typeface="Courier New" charset="0"/>
              </a:rPr>
              <a:t>numprocs</a:t>
            </a:r>
            <a:r>
              <a:rPr lang="en-US" altLang="zh-CN" sz="1800" b="1" dirty="0">
                <a:latin typeface="Courier New" charset="0"/>
              </a:rPr>
              <a:t>, </a:t>
            </a:r>
            <a:r>
              <a:rPr lang="en-US" altLang="zh-CN" sz="1800" b="1" dirty="0" err="1">
                <a:latin typeface="Courier New" charset="0"/>
              </a:rPr>
              <a:t>i</a:t>
            </a:r>
            <a:r>
              <a:rPr lang="en-US" altLang="zh-CN" sz="1800" b="1" dirty="0">
                <a:latin typeface="Courier New" charset="0"/>
              </a:rPr>
              <a:t>, </a:t>
            </a:r>
            <a:r>
              <a:rPr lang="en-US" altLang="zh-CN" sz="1800" b="1" dirty="0" err="1">
                <a:latin typeface="Courier New" charset="0"/>
              </a:rPr>
              <a:t>rc</a:t>
            </a:r>
            <a:r>
              <a:rPr lang="en-US" altLang="zh-CN" sz="1800" b="1" dirty="0">
                <a:latin typeface="Courier New" charset="0"/>
              </a:rPr>
              <a:t>;</a:t>
            </a:r>
            <a:br>
              <a:rPr lang="en-US" altLang="zh-CN" sz="1800" b="1" dirty="0">
                <a:latin typeface="Courier New" charset="0"/>
              </a:rPr>
            </a:br>
            <a:r>
              <a:rPr lang="en-US" altLang="zh-CN" sz="1800" b="1" dirty="0">
                <a:latin typeface="Courier New" charset="0"/>
              </a:rPr>
              <a:t>double PI25DT = 3.141592653589793238462643;</a:t>
            </a:r>
            <a:br>
              <a:rPr lang="en-US" altLang="zh-CN" sz="1800" b="1" dirty="0">
                <a:latin typeface="Courier New" charset="0"/>
              </a:rPr>
            </a:br>
            <a:r>
              <a:rPr lang="en-US" altLang="zh-CN" sz="1800" b="1" dirty="0">
                <a:latin typeface="Courier New" charset="0"/>
              </a:rPr>
              <a:t>double </a:t>
            </a:r>
            <a:r>
              <a:rPr lang="en-US" altLang="zh-CN" sz="1800" b="1" dirty="0" err="1">
                <a:latin typeface="Courier New" charset="0"/>
              </a:rPr>
              <a:t>mypi</a:t>
            </a:r>
            <a:r>
              <a:rPr lang="en-US" altLang="zh-CN" sz="1800" b="1" dirty="0">
                <a:latin typeface="Courier New" charset="0"/>
              </a:rPr>
              <a:t>, pi, h, sum, x, a;</a:t>
            </a:r>
            <a:br>
              <a:rPr lang="en-US" altLang="zh-CN" sz="1800" b="1" dirty="0">
                <a:latin typeface="Courier New" charset="0"/>
              </a:rPr>
            </a:br>
            <a:r>
              <a:rPr lang="en-US" altLang="zh-CN" sz="1800" b="1" dirty="0" err="1">
                <a:latin typeface="Courier New" charset="0"/>
              </a:rPr>
              <a:t>MPI_Init</a:t>
            </a:r>
            <a:r>
              <a:rPr lang="en-US" altLang="zh-CN" sz="1800" b="1" dirty="0">
                <a:latin typeface="Courier New" charset="0"/>
              </a:rPr>
              <a:t>(&amp;</a:t>
            </a:r>
            <a:r>
              <a:rPr lang="en-US" altLang="zh-CN" sz="1800" b="1" dirty="0" err="1">
                <a:latin typeface="Courier New" charset="0"/>
              </a:rPr>
              <a:t>argc</a:t>
            </a:r>
            <a:r>
              <a:rPr lang="en-US" altLang="zh-CN" sz="1800" b="1" dirty="0">
                <a:latin typeface="Courier New" charset="0"/>
              </a:rPr>
              <a:t>,&amp;</a:t>
            </a:r>
            <a:r>
              <a:rPr lang="en-US" altLang="zh-CN" sz="1800" b="1" dirty="0" err="1">
                <a:latin typeface="Courier New" charset="0"/>
              </a:rPr>
              <a:t>argv</a:t>
            </a:r>
            <a:r>
              <a:rPr lang="en-US" altLang="zh-CN" sz="1800" b="1" dirty="0">
                <a:latin typeface="Courier New" charset="0"/>
              </a:rPr>
              <a:t>);</a:t>
            </a:r>
            <a:br>
              <a:rPr lang="en-US" altLang="zh-CN" sz="1800" b="1" dirty="0">
                <a:latin typeface="Courier New" charset="0"/>
              </a:rPr>
            </a:br>
            <a:r>
              <a:rPr lang="en-US" altLang="zh-CN" sz="1800" b="1" dirty="0" err="1">
                <a:latin typeface="Courier New" charset="0"/>
              </a:rPr>
              <a:t>MPI_Comm_size</a:t>
            </a:r>
            <a:r>
              <a:rPr lang="en-US" altLang="zh-CN" sz="1800" b="1" dirty="0">
                <a:latin typeface="Courier New" charset="0"/>
              </a:rPr>
              <a:t>(MPI_COMM_WORLD,&amp;</a:t>
            </a:r>
            <a:r>
              <a:rPr lang="en-US" altLang="zh-CN" sz="1800" b="1" dirty="0" err="1">
                <a:latin typeface="Courier New" charset="0"/>
              </a:rPr>
              <a:t>numprocs</a:t>
            </a:r>
            <a:r>
              <a:rPr lang="en-US" altLang="zh-CN" sz="1800" b="1" dirty="0">
                <a:latin typeface="Courier New" charset="0"/>
              </a:rPr>
              <a:t>);</a:t>
            </a:r>
            <a:br>
              <a:rPr lang="en-US" altLang="zh-CN" sz="1800" b="1" dirty="0">
                <a:latin typeface="Courier New" charset="0"/>
              </a:rPr>
            </a:br>
            <a:r>
              <a:rPr lang="en-US" altLang="zh-CN" sz="1800" b="1" dirty="0" err="1">
                <a:latin typeface="Courier New" charset="0"/>
              </a:rPr>
              <a:t>MPI_Comm_rank</a:t>
            </a:r>
            <a:r>
              <a:rPr lang="en-US" altLang="zh-CN" sz="1800" b="1" dirty="0">
                <a:latin typeface="Courier New" charset="0"/>
              </a:rPr>
              <a:t>(MPI_COMM_WORLD,&amp;</a:t>
            </a:r>
            <a:r>
              <a:rPr lang="en-US" altLang="zh-CN" sz="1800" b="1" dirty="0" err="1">
                <a:latin typeface="Courier New" charset="0"/>
              </a:rPr>
              <a:t>myid</a:t>
            </a:r>
            <a:r>
              <a:rPr lang="en-US" altLang="zh-CN" sz="1800" b="1" dirty="0">
                <a:latin typeface="Courier New" charset="0"/>
              </a:rPr>
              <a:t>);</a:t>
            </a:r>
            <a:br>
              <a:rPr lang="en-US" altLang="zh-CN" sz="1800" b="1" dirty="0">
                <a:latin typeface="Courier New" charset="0"/>
              </a:rPr>
            </a:br>
            <a:r>
              <a:rPr lang="en-US" altLang="zh-CN" sz="1800" b="1" dirty="0">
                <a:latin typeface="Courier New" charset="0"/>
              </a:rPr>
              <a:t>while (!done)  {</a:t>
            </a:r>
            <a:br>
              <a:rPr lang="en-US" altLang="zh-CN" sz="1800" b="1" dirty="0">
                <a:latin typeface="Courier New" charset="0"/>
              </a:rPr>
            </a:br>
            <a:r>
              <a:rPr lang="en-US" altLang="zh-CN" sz="1800" b="1" dirty="0">
                <a:latin typeface="Courier New" charset="0"/>
              </a:rPr>
              <a:t>  if (</a:t>
            </a:r>
            <a:r>
              <a:rPr lang="en-US" altLang="zh-CN" sz="1800" b="1" dirty="0" err="1">
                <a:latin typeface="Courier New" charset="0"/>
              </a:rPr>
              <a:t>myid</a:t>
            </a:r>
            <a:r>
              <a:rPr lang="en-US" altLang="zh-CN" sz="1800" b="1" dirty="0">
                <a:latin typeface="Courier New" charset="0"/>
              </a:rPr>
              <a:t> == 0) {</a:t>
            </a:r>
            <a:br>
              <a:rPr lang="en-US" altLang="zh-CN" sz="1800" b="1" dirty="0">
                <a:latin typeface="Courier New" charset="0"/>
              </a:rPr>
            </a:br>
            <a:r>
              <a:rPr lang="en-US" altLang="zh-CN" sz="1800" b="1" dirty="0">
                <a:latin typeface="Courier New" charset="0"/>
              </a:rPr>
              <a:t>    </a:t>
            </a:r>
            <a:r>
              <a:rPr lang="en-US" altLang="zh-CN" sz="1800" b="1" dirty="0" err="1">
                <a:latin typeface="Courier New" charset="0"/>
              </a:rPr>
              <a:t>printf</a:t>
            </a:r>
            <a:r>
              <a:rPr lang="en-US" altLang="zh-CN" sz="1800" b="1" dirty="0">
                <a:latin typeface="Courier New" charset="0"/>
              </a:rPr>
              <a:t>("Enter the number of intervals: (0 quits) ");</a:t>
            </a:r>
            <a:br>
              <a:rPr lang="en-US" altLang="zh-CN" sz="1800" b="1" dirty="0">
                <a:latin typeface="Courier New" charset="0"/>
              </a:rPr>
            </a:br>
            <a:r>
              <a:rPr lang="en-US" altLang="zh-CN" sz="1800" b="1" dirty="0">
                <a:latin typeface="Courier New" charset="0"/>
              </a:rPr>
              <a:t>    </a:t>
            </a:r>
            <a:r>
              <a:rPr lang="en-US" altLang="zh-CN" sz="1800" b="1" dirty="0" err="1">
                <a:latin typeface="Courier New" charset="0"/>
              </a:rPr>
              <a:t>scanf</a:t>
            </a:r>
            <a:r>
              <a:rPr lang="en-US" altLang="zh-CN" sz="1800" b="1" dirty="0">
                <a:latin typeface="Courier New" charset="0"/>
              </a:rPr>
              <a:t>("%</a:t>
            </a:r>
            <a:r>
              <a:rPr lang="en-US" altLang="zh-CN" sz="1800" b="1" dirty="0" err="1">
                <a:latin typeface="Courier New" charset="0"/>
              </a:rPr>
              <a:t>d",&amp;n</a:t>
            </a:r>
            <a:r>
              <a:rPr lang="en-US" altLang="zh-CN" sz="1800" b="1" dirty="0">
                <a:latin typeface="Courier New" charset="0"/>
              </a:rPr>
              <a:t>);</a:t>
            </a:r>
            <a:br>
              <a:rPr lang="en-US" altLang="zh-CN" sz="1800" b="1" dirty="0">
                <a:latin typeface="Courier New" charset="0"/>
              </a:rPr>
            </a:br>
            <a:r>
              <a:rPr lang="en-US" altLang="zh-CN" sz="1800" b="1" dirty="0">
                <a:latin typeface="Courier New" charset="0"/>
              </a:rPr>
              <a:t>  }</a:t>
            </a:r>
            <a:br>
              <a:rPr lang="en-US" altLang="zh-CN" sz="1800" b="1" dirty="0">
                <a:latin typeface="Courier New" charset="0"/>
              </a:rPr>
            </a:br>
            <a:r>
              <a:rPr lang="en-US" altLang="zh-CN" sz="1800" b="1" dirty="0">
                <a:solidFill>
                  <a:srgbClr val="FF0000"/>
                </a:solidFill>
                <a:latin typeface="Courier New" charset="0"/>
              </a:rPr>
              <a:t>  // let each process know the </a:t>
            </a:r>
            <a:r>
              <a:rPr lang="en-US" altLang="zh-CN" sz="1800" b="1" i="1" u="sng" dirty="0">
                <a:solidFill>
                  <a:srgbClr val="FF0000"/>
                </a:solidFill>
                <a:latin typeface="Courier New" charset="0"/>
              </a:rPr>
              <a:t>n</a:t>
            </a:r>
            <a:r>
              <a:rPr lang="en-US" altLang="zh-CN" sz="1800" b="1" i="1" dirty="0">
                <a:solidFill>
                  <a:srgbClr val="FF0000"/>
                </a:solidFill>
                <a:latin typeface="Courier New" charset="0"/>
              </a:rPr>
              <a:t>, how?</a:t>
            </a:r>
            <a:br>
              <a:rPr lang="en-US" altLang="zh-CN" sz="1800" b="1" dirty="0">
                <a:solidFill>
                  <a:srgbClr val="FF0000"/>
                </a:solidFill>
                <a:latin typeface="Courier New" charset="0"/>
              </a:rPr>
            </a:br>
            <a:r>
              <a:rPr lang="en-US" altLang="zh-CN" sz="1800" b="1" dirty="0">
                <a:latin typeface="Courier New" charset="0"/>
              </a:rPr>
              <a:t>  if (n == 0) break;</a:t>
            </a:r>
          </a:p>
        </p:txBody>
      </p:sp>
    </p:spTree>
    <p:extLst>
      <p:ext uri="{BB962C8B-B14F-4D97-AF65-F5344CB8AC3E}">
        <p14:creationId xmlns:p14="http://schemas.microsoft.com/office/powerpoint/2010/main" val="14293684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3D20F-D12A-7448-8B49-4AF81008EF33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Example:  PI in C -1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05800" cy="47244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 dirty="0">
                <a:latin typeface="Courier New" charset="0"/>
              </a:rPr>
              <a:t>#include "</a:t>
            </a:r>
            <a:r>
              <a:rPr lang="en-US" altLang="zh-CN" sz="1800" b="1" dirty="0" err="1">
                <a:latin typeface="Courier New" charset="0"/>
              </a:rPr>
              <a:t>mpi.h</a:t>
            </a:r>
            <a:r>
              <a:rPr lang="en-US" altLang="zh-CN" sz="1800" b="1" dirty="0">
                <a:latin typeface="Courier New" charset="0"/>
              </a:rPr>
              <a:t>"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 dirty="0">
                <a:latin typeface="Courier New" charset="0"/>
              </a:rPr>
              <a:t>#include &lt;</a:t>
            </a:r>
            <a:r>
              <a:rPr lang="en-US" altLang="zh-CN" sz="1800" b="1" dirty="0" err="1">
                <a:latin typeface="Courier New" charset="0"/>
              </a:rPr>
              <a:t>math.h</a:t>
            </a:r>
            <a:r>
              <a:rPr lang="en-US" altLang="zh-CN" sz="1800" b="1" dirty="0">
                <a:latin typeface="Courier New" charset="0"/>
              </a:rPr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 dirty="0" err="1">
                <a:latin typeface="Courier New" charset="0"/>
              </a:rPr>
              <a:t>int</a:t>
            </a:r>
            <a:r>
              <a:rPr lang="en-US" altLang="zh-CN" sz="1800" b="1" dirty="0">
                <a:latin typeface="Courier New" charset="0"/>
              </a:rPr>
              <a:t> main(</a:t>
            </a:r>
            <a:r>
              <a:rPr lang="en-US" altLang="zh-CN" sz="1800" b="1" dirty="0" err="1">
                <a:latin typeface="Courier New" charset="0"/>
              </a:rPr>
              <a:t>int</a:t>
            </a:r>
            <a:r>
              <a:rPr lang="en-US" altLang="zh-CN" sz="1800" b="1" dirty="0">
                <a:latin typeface="Courier New" charset="0"/>
              </a:rPr>
              <a:t> </a:t>
            </a:r>
            <a:r>
              <a:rPr lang="en-US" altLang="zh-CN" sz="1800" b="1" dirty="0" err="1">
                <a:latin typeface="Courier New" charset="0"/>
              </a:rPr>
              <a:t>argc</a:t>
            </a:r>
            <a:r>
              <a:rPr lang="en-US" altLang="zh-CN" sz="1800" b="1" dirty="0">
                <a:latin typeface="Courier New" charset="0"/>
              </a:rPr>
              <a:t>, char *</a:t>
            </a:r>
            <a:r>
              <a:rPr lang="en-US" altLang="zh-CN" sz="1800" b="1" dirty="0" err="1">
                <a:latin typeface="Courier New" charset="0"/>
              </a:rPr>
              <a:t>argv</a:t>
            </a:r>
            <a:r>
              <a:rPr lang="en-US" altLang="zh-CN" sz="1800" b="1" dirty="0">
                <a:latin typeface="Courier New" charset="0"/>
              </a:rPr>
              <a:t>[])</a:t>
            </a:r>
          </a:p>
          <a:p>
            <a:pPr>
              <a:buFontTx/>
              <a:buNone/>
            </a:pPr>
            <a:r>
              <a:rPr lang="en-US" altLang="zh-CN" sz="1800" b="1" dirty="0">
                <a:latin typeface="Courier New" charset="0"/>
              </a:rPr>
              <a:t>{</a:t>
            </a:r>
            <a:br>
              <a:rPr lang="en-US" altLang="zh-CN" sz="1800" b="1" dirty="0">
                <a:latin typeface="Courier New" charset="0"/>
              </a:rPr>
            </a:br>
            <a:r>
              <a:rPr lang="en-US" altLang="zh-CN" sz="1800" b="1" dirty="0" err="1">
                <a:latin typeface="Courier New" charset="0"/>
              </a:rPr>
              <a:t>int</a:t>
            </a:r>
            <a:r>
              <a:rPr lang="en-US" altLang="zh-CN" sz="1800" b="1" dirty="0">
                <a:latin typeface="Courier New" charset="0"/>
              </a:rPr>
              <a:t> done = 0, n, </a:t>
            </a:r>
            <a:r>
              <a:rPr lang="en-US" altLang="zh-CN" sz="1800" b="1" dirty="0" err="1">
                <a:latin typeface="Courier New" charset="0"/>
              </a:rPr>
              <a:t>myid</a:t>
            </a:r>
            <a:r>
              <a:rPr lang="en-US" altLang="zh-CN" sz="1800" b="1" dirty="0">
                <a:latin typeface="Courier New" charset="0"/>
              </a:rPr>
              <a:t>, </a:t>
            </a:r>
            <a:r>
              <a:rPr lang="en-US" altLang="zh-CN" sz="1800" b="1" dirty="0" err="1">
                <a:latin typeface="Courier New" charset="0"/>
              </a:rPr>
              <a:t>numprocs</a:t>
            </a:r>
            <a:r>
              <a:rPr lang="en-US" altLang="zh-CN" sz="1800" b="1" dirty="0">
                <a:latin typeface="Courier New" charset="0"/>
              </a:rPr>
              <a:t>, </a:t>
            </a:r>
            <a:r>
              <a:rPr lang="en-US" altLang="zh-CN" sz="1800" b="1" dirty="0" err="1">
                <a:latin typeface="Courier New" charset="0"/>
              </a:rPr>
              <a:t>i</a:t>
            </a:r>
            <a:r>
              <a:rPr lang="en-US" altLang="zh-CN" sz="1800" b="1" dirty="0">
                <a:latin typeface="Courier New" charset="0"/>
              </a:rPr>
              <a:t>, </a:t>
            </a:r>
            <a:r>
              <a:rPr lang="en-US" altLang="zh-CN" sz="1800" b="1" dirty="0" err="1">
                <a:latin typeface="Courier New" charset="0"/>
              </a:rPr>
              <a:t>rc</a:t>
            </a:r>
            <a:r>
              <a:rPr lang="en-US" altLang="zh-CN" sz="1800" b="1" dirty="0">
                <a:latin typeface="Courier New" charset="0"/>
              </a:rPr>
              <a:t>;</a:t>
            </a:r>
            <a:br>
              <a:rPr lang="en-US" altLang="zh-CN" sz="1800" b="1" dirty="0">
                <a:latin typeface="Courier New" charset="0"/>
              </a:rPr>
            </a:br>
            <a:r>
              <a:rPr lang="en-US" altLang="zh-CN" sz="1800" b="1" dirty="0">
                <a:latin typeface="Courier New" charset="0"/>
              </a:rPr>
              <a:t>double PI25DT = 3.141592653589793238462643;</a:t>
            </a:r>
            <a:br>
              <a:rPr lang="en-US" altLang="zh-CN" sz="1800" b="1" dirty="0">
                <a:latin typeface="Courier New" charset="0"/>
              </a:rPr>
            </a:br>
            <a:r>
              <a:rPr lang="en-US" altLang="zh-CN" sz="1800" b="1" dirty="0">
                <a:latin typeface="Courier New" charset="0"/>
              </a:rPr>
              <a:t>double </a:t>
            </a:r>
            <a:r>
              <a:rPr lang="en-US" altLang="zh-CN" sz="1800" b="1" dirty="0" err="1">
                <a:latin typeface="Courier New" charset="0"/>
              </a:rPr>
              <a:t>mypi</a:t>
            </a:r>
            <a:r>
              <a:rPr lang="en-US" altLang="zh-CN" sz="1800" b="1" dirty="0">
                <a:latin typeface="Courier New" charset="0"/>
              </a:rPr>
              <a:t>, pi, h, sum, x, a;</a:t>
            </a:r>
            <a:br>
              <a:rPr lang="en-US" altLang="zh-CN" sz="1800" b="1" dirty="0">
                <a:latin typeface="Courier New" charset="0"/>
              </a:rPr>
            </a:br>
            <a:r>
              <a:rPr lang="en-US" altLang="zh-CN" sz="1800" b="1" dirty="0" err="1">
                <a:latin typeface="Courier New" charset="0"/>
              </a:rPr>
              <a:t>MPI_Init</a:t>
            </a:r>
            <a:r>
              <a:rPr lang="en-US" altLang="zh-CN" sz="1800" b="1" dirty="0">
                <a:latin typeface="Courier New" charset="0"/>
              </a:rPr>
              <a:t>(&amp;</a:t>
            </a:r>
            <a:r>
              <a:rPr lang="en-US" altLang="zh-CN" sz="1800" b="1" dirty="0" err="1">
                <a:latin typeface="Courier New" charset="0"/>
              </a:rPr>
              <a:t>argc</a:t>
            </a:r>
            <a:r>
              <a:rPr lang="en-US" altLang="zh-CN" sz="1800" b="1" dirty="0">
                <a:latin typeface="Courier New" charset="0"/>
              </a:rPr>
              <a:t>,&amp;</a:t>
            </a:r>
            <a:r>
              <a:rPr lang="en-US" altLang="zh-CN" sz="1800" b="1" dirty="0" err="1">
                <a:latin typeface="Courier New" charset="0"/>
              </a:rPr>
              <a:t>argv</a:t>
            </a:r>
            <a:r>
              <a:rPr lang="en-US" altLang="zh-CN" sz="1800" b="1" dirty="0">
                <a:latin typeface="Courier New" charset="0"/>
              </a:rPr>
              <a:t>);</a:t>
            </a:r>
            <a:br>
              <a:rPr lang="en-US" altLang="zh-CN" sz="1800" b="1" dirty="0">
                <a:latin typeface="Courier New" charset="0"/>
              </a:rPr>
            </a:br>
            <a:r>
              <a:rPr lang="en-US" altLang="zh-CN" sz="1800" b="1" dirty="0" err="1">
                <a:latin typeface="Courier New" charset="0"/>
              </a:rPr>
              <a:t>MPI_Comm_size</a:t>
            </a:r>
            <a:r>
              <a:rPr lang="en-US" altLang="zh-CN" sz="1800" b="1" dirty="0">
                <a:latin typeface="Courier New" charset="0"/>
              </a:rPr>
              <a:t>(MPI_COMM_WORLD,&amp;</a:t>
            </a:r>
            <a:r>
              <a:rPr lang="en-US" altLang="zh-CN" sz="1800" b="1" dirty="0" err="1">
                <a:latin typeface="Courier New" charset="0"/>
              </a:rPr>
              <a:t>numprocs</a:t>
            </a:r>
            <a:r>
              <a:rPr lang="en-US" altLang="zh-CN" sz="1800" b="1" dirty="0">
                <a:latin typeface="Courier New" charset="0"/>
              </a:rPr>
              <a:t>);</a:t>
            </a:r>
            <a:br>
              <a:rPr lang="en-US" altLang="zh-CN" sz="1800" b="1" dirty="0">
                <a:latin typeface="Courier New" charset="0"/>
              </a:rPr>
            </a:br>
            <a:r>
              <a:rPr lang="en-US" altLang="zh-CN" sz="1800" b="1" dirty="0" err="1">
                <a:latin typeface="Courier New" charset="0"/>
              </a:rPr>
              <a:t>MPI_Comm_rank</a:t>
            </a:r>
            <a:r>
              <a:rPr lang="en-US" altLang="zh-CN" sz="1800" b="1" dirty="0">
                <a:latin typeface="Courier New" charset="0"/>
              </a:rPr>
              <a:t>(MPI_COMM_WORLD,&amp;</a:t>
            </a:r>
            <a:r>
              <a:rPr lang="en-US" altLang="zh-CN" sz="1800" b="1" dirty="0" err="1">
                <a:latin typeface="Courier New" charset="0"/>
              </a:rPr>
              <a:t>myid</a:t>
            </a:r>
            <a:r>
              <a:rPr lang="en-US" altLang="zh-CN" sz="1800" b="1" dirty="0">
                <a:latin typeface="Courier New" charset="0"/>
              </a:rPr>
              <a:t>);</a:t>
            </a:r>
            <a:br>
              <a:rPr lang="en-US" altLang="zh-CN" sz="1800" b="1" dirty="0">
                <a:latin typeface="Courier New" charset="0"/>
              </a:rPr>
            </a:br>
            <a:r>
              <a:rPr lang="en-US" altLang="zh-CN" sz="1800" b="1" dirty="0">
                <a:latin typeface="Courier New" charset="0"/>
              </a:rPr>
              <a:t>while (!done)  {</a:t>
            </a:r>
            <a:br>
              <a:rPr lang="en-US" altLang="zh-CN" sz="1800" b="1" dirty="0">
                <a:latin typeface="Courier New" charset="0"/>
              </a:rPr>
            </a:br>
            <a:r>
              <a:rPr lang="en-US" altLang="zh-CN" sz="1800" b="1" dirty="0">
                <a:latin typeface="Courier New" charset="0"/>
              </a:rPr>
              <a:t>  if (</a:t>
            </a:r>
            <a:r>
              <a:rPr lang="en-US" altLang="zh-CN" sz="1800" b="1" dirty="0" err="1">
                <a:latin typeface="Courier New" charset="0"/>
              </a:rPr>
              <a:t>myid</a:t>
            </a:r>
            <a:r>
              <a:rPr lang="en-US" altLang="zh-CN" sz="1800" b="1" dirty="0">
                <a:latin typeface="Courier New" charset="0"/>
              </a:rPr>
              <a:t> == 0) {</a:t>
            </a:r>
            <a:br>
              <a:rPr lang="en-US" altLang="zh-CN" sz="1800" b="1" dirty="0">
                <a:latin typeface="Courier New" charset="0"/>
              </a:rPr>
            </a:br>
            <a:r>
              <a:rPr lang="en-US" altLang="zh-CN" sz="1800" b="1" dirty="0">
                <a:latin typeface="Courier New" charset="0"/>
              </a:rPr>
              <a:t>    </a:t>
            </a:r>
            <a:r>
              <a:rPr lang="en-US" altLang="zh-CN" sz="1800" b="1" dirty="0" err="1">
                <a:latin typeface="Courier New" charset="0"/>
              </a:rPr>
              <a:t>printf</a:t>
            </a:r>
            <a:r>
              <a:rPr lang="en-US" altLang="zh-CN" sz="1800" b="1" dirty="0">
                <a:latin typeface="Courier New" charset="0"/>
              </a:rPr>
              <a:t>("Enter the number of intervals: (0 quits) ");</a:t>
            </a:r>
            <a:br>
              <a:rPr lang="en-US" altLang="zh-CN" sz="1800" b="1" dirty="0">
                <a:latin typeface="Courier New" charset="0"/>
              </a:rPr>
            </a:br>
            <a:r>
              <a:rPr lang="en-US" altLang="zh-CN" sz="1800" b="1" dirty="0">
                <a:latin typeface="Courier New" charset="0"/>
              </a:rPr>
              <a:t>    </a:t>
            </a:r>
            <a:r>
              <a:rPr lang="en-US" altLang="zh-CN" sz="1800" b="1" dirty="0" err="1">
                <a:latin typeface="Courier New" charset="0"/>
              </a:rPr>
              <a:t>scanf</a:t>
            </a:r>
            <a:r>
              <a:rPr lang="en-US" altLang="zh-CN" sz="1800" b="1" dirty="0">
                <a:latin typeface="Courier New" charset="0"/>
              </a:rPr>
              <a:t>("%</a:t>
            </a:r>
            <a:r>
              <a:rPr lang="en-US" altLang="zh-CN" sz="1800" b="1" dirty="0" err="1">
                <a:latin typeface="Courier New" charset="0"/>
              </a:rPr>
              <a:t>d",&amp;n</a:t>
            </a:r>
            <a:r>
              <a:rPr lang="en-US" altLang="zh-CN" sz="1800" b="1" dirty="0">
                <a:latin typeface="Courier New" charset="0"/>
              </a:rPr>
              <a:t>);</a:t>
            </a:r>
            <a:br>
              <a:rPr lang="en-US" altLang="zh-CN" sz="1800" b="1" dirty="0">
                <a:latin typeface="Courier New" charset="0"/>
              </a:rPr>
            </a:br>
            <a:r>
              <a:rPr lang="en-US" altLang="zh-CN" sz="1800" b="1" dirty="0">
                <a:latin typeface="Courier New" charset="0"/>
              </a:rPr>
              <a:t>  }</a:t>
            </a:r>
            <a:br>
              <a:rPr lang="en-US" altLang="zh-CN" sz="1800" b="1" dirty="0">
                <a:latin typeface="Courier New" charset="0"/>
              </a:rPr>
            </a:br>
            <a:r>
              <a:rPr lang="en-US" altLang="zh-CN" sz="1800" b="1" dirty="0">
                <a:solidFill>
                  <a:srgbClr val="FF0000"/>
                </a:solidFill>
                <a:latin typeface="Courier New" charset="0"/>
              </a:rPr>
              <a:t>  // let each process know the </a:t>
            </a:r>
            <a:r>
              <a:rPr lang="en-US" altLang="zh-CN" sz="1800" b="1" i="1" u="sng" dirty="0">
                <a:solidFill>
                  <a:srgbClr val="FF0000"/>
                </a:solidFill>
                <a:latin typeface="Courier New" charset="0"/>
              </a:rPr>
              <a:t>n</a:t>
            </a:r>
            <a:r>
              <a:rPr lang="en-US" altLang="zh-CN" sz="1800" b="1" i="1" dirty="0">
                <a:solidFill>
                  <a:srgbClr val="FF0000"/>
                </a:solidFill>
                <a:latin typeface="Courier New" charset="0"/>
              </a:rPr>
              <a:t>, how?</a:t>
            </a:r>
          </a:p>
          <a:p>
            <a:pPr>
              <a:buFontTx/>
              <a:buNone/>
            </a:pPr>
            <a:r>
              <a:rPr lang="en-US" altLang="zh-CN" sz="1800" b="1" i="1" dirty="0">
                <a:solidFill>
                  <a:srgbClr val="FF0000"/>
                </a:solidFill>
                <a:latin typeface="Courier New" charset="0"/>
              </a:rPr>
              <a:t>    </a:t>
            </a:r>
            <a:r>
              <a:rPr lang="en-US" altLang="zh-CN" sz="1800" b="1" dirty="0">
                <a:solidFill>
                  <a:srgbClr val="FF0000"/>
                </a:solidFill>
                <a:latin typeface="Courier New" charset="0"/>
              </a:rPr>
              <a:t>// </a:t>
            </a:r>
            <a:r>
              <a:rPr lang="en-US" altLang="zh-CN" sz="1800" b="1" i="1" dirty="0">
                <a:solidFill>
                  <a:srgbClr val="FF0000"/>
                </a:solidFill>
                <a:latin typeface="Courier New" charset="0"/>
              </a:rPr>
              <a:t>This can be done with a loop of send/receive, but</a:t>
            </a:r>
            <a:r>
              <a:rPr lang="mr-IN" altLang="zh-CN" sz="1800" b="1" i="1" dirty="0">
                <a:solidFill>
                  <a:srgbClr val="FF0000"/>
                </a:solidFill>
                <a:latin typeface="Courier New" charset="0"/>
              </a:rPr>
              <a:t>…</a:t>
            </a:r>
            <a:br>
              <a:rPr lang="en-US" altLang="zh-CN" sz="1800" b="1" dirty="0">
                <a:solidFill>
                  <a:srgbClr val="FF0000"/>
                </a:solidFill>
                <a:latin typeface="Courier New" charset="0"/>
              </a:rPr>
            </a:br>
            <a:r>
              <a:rPr lang="en-US" altLang="zh-CN" sz="1800" b="1" dirty="0">
                <a:latin typeface="Courier New" charset="0"/>
              </a:rPr>
              <a:t>  if (n == 0) break;</a:t>
            </a:r>
          </a:p>
        </p:txBody>
      </p:sp>
    </p:spTree>
    <p:extLst>
      <p:ext uri="{BB962C8B-B14F-4D97-AF65-F5344CB8AC3E}">
        <p14:creationId xmlns:p14="http://schemas.microsoft.com/office/powerpoint/2010/main" val="15544993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7B819D-1B3E-1846-A50A-F16F71A56676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Introduction to Collective Operations in MPI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altLang="zh-CN"/>
              <a:t>Collective operations are called by all processes in a communicator.</a:t>
            </a:r>
          </a:p>
          <a:p>
            <a:pPr>
              <a:lnSpc>
                <a:spcPct val="90000"/>
              </a:lnSpc>
            </a:pPr>
            <a:r>
              <a:rPr lang="en-US" altLang="zh-CN" b="1">
                <a:latin typeface="Courier New" charset="0"/>
              </a:rPr>
              <a:t>MPI_BCAST</a:t>
            </a:r>
            <a:r>
              <a:rPr lang="en-US" altLang="zh-CN"/>
              <a:t> distributes data from one process (the root) to all others in a communicator.</a:t>
            </a:r>
          </a:p>
          <a:p>
            <a:pPr>
              <a:lnSpc>
                <a:spcPct val="90000"/>
              </a:lnSpc>
            </a:pPr>
            <a:r>
              <a:rPr lang="en-US" altLang="zh-CN" b="1">
                <a:latin typeface="Courier New" charset="0"/>
              </a:rPr>
              <a:t>MPI_REDUCE</a:t>
            </a:r>
            <a:r>
              <a:rPr lang="en-US" altLang="zh-CN"/>
              <a:t> combines data from all processes in communicator and returns it to one process.</a:t>
            </a:r>
          </a:p>
          <a:p>
            <a:pPr>
              <a:lnSpc>
                <a:spcPct val="90000"/>
              </a:lnSpc>
            </a:pPr>
            <a:r>
              <a:rPr lang="en-US" altLang="zh-CN"/>
              <a:t>In many numerical algorithms, </a:t>
            </a:r>
            <a:r>
              <a:rPr lang="en-US" altLang="zh-CN" b="1">
                <a:latin typeface="Courier New" charset="0"/>
              </a:rPr>
              <a:t>SEND/RECEIVE</a:t>
            </a:r>
            <a:r>
              <a:rPr lang="en-US" altLang="zh-CN"/>
              <a:t> can be replaced by </a:t>
            </a:r>
            <a:r>
              <a:rPr lang="en-US" altLang="zh-CN" b="1">
                <a:latin typeface="Courier New" charset="0"/>
              </a:rPr>
              <a:t>BCAST/REDUCE</a:t>
            </a:r>
            <a:r>
              <a:rPr lang="en-US" altLang="zh-CN"/>
              <a:t>, improving both simplicity and efficiency.</a:t>
            </a:r>
          </a:p>
        </p:txBody>
      </p:sp>
    </p:spTree>
    <p:extLst>
      <p:ext uri="{BB962C8B-B14F-4D97-AF65-F5344CB8AC3E}">
        <p14:creationId xmlns:p14="http://schemas.microsoft.com/office/powerpoint/2010/main" val="21376344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Pi</a:t>
            </a:r>
            <a:endParaRPr kumimoji="1"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09600" y="1676400"/>
            <a:ext cx="83058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 dirty="0">
                <a:latin typeface="Courier New" charset="0"/>
              </a:rPr>
              <a:t>#include "</a:t>
            </a:r>
            <a:r>
              <a:rPr lang="en-US" altLang="zh-CN" sz="1800" b="1" dirty="0" err="1">
                <a:latin typeface="Courier New" charset="0"/>
              </a:rPr>
              <a:t>mpi.h</a:t>
            </a:r>
            <a:r>
              <a:rPr lang="en-US" altLang="zh-CN" sz="1800" b="1" dirty="0">
                <a:latin typeface="Courier New" charset="0"/>
              </a:rPr>
              <a:t>"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 dirty="0">
                <a:latin typeface="Courier New" charset="0"/>
              </a:rPr>
              <a:t>#include &lt;</a:t>
            </a:r>
            <a:r>
              <a:rPr lang="en-US" altLang="zh-CN" sz="1800" b="1" dirty="0" err="1">
                <a:latin typeface="Courier New" charset="0"/>
              </a:rPr>
              <a:t>math.h</a:t>
            </a:r>
            <a:r>
              <a:rPr lang="en-US" altLang="zh-CN" sz="1800" b="1" dirty="0">
                <a:latin typeface="Courier New" charset="0"/>
              </a:rPr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 dirty="0" err="1">
                <a:latin typeface="Courier New" charset="0"/>
              </a:rPr>
              <a:t>int</a:t>
            </a:r>
            <a:r>
              <a:rPr lang="en-US" altLang="zh-CN" sz="1800" b="1" dirty="0">
                <a:latin typeface="Courier New" charset="0"/>
              </a:rPr>
              <a:t> main(</a:t>
            </a:r>
            <a:r>
              <a:rPr lang="en-US" altLang="zh-CN" sz="1800" b="1" dirty="0" err="1">
                <a:latin typeface="Courier New" charset="0"/>
              </a:rPr>
              <a:t>int</a:t>
            </a:r>
            <a:r>
              <a:rPr lang="en-US" altLang="zh-CN" sz="1800" b="1" dirty="0">
                <a:latin typeface="Courier New" charset="0"/>
              </a:rPr>
              <a:t> </a:t>
            </a:r>
            <a:r>
              <a:rPr lang="en-US" altLang="zh-CN" sz="1800" b="1" dirty="0" err="1">
                <a:latin typeface="Courier New" charset="0"/>
              </a:rPr>
              <a:t>argc</a:t>
            </a:r>
            <a:r>
              <a:rPr lang="en-US" altLang="zh-CN" sz="1800" b="1" dirty="0">
                <a:latin typeface="Courier New" charset="0"/>
              </a:rPr>
              <a:t>, char *</a:t>
            </a:r>
            <a:r>
              <a:rPr lang="en-US" altLang="zh-CN" sz="1800" b="1" dirty="0" err="1">
                <a:latin typeface="Courier New" charset="0"/>
              </a:rPr>
              <a:t>argv</a:t>
            </a:r>
            <a:r>
              <a:rPr lang="en-US" altLang="zh-CN" sz="1800" b="1" dirty="0">
                <a:latin typeface="Courier New" charset="0"/>
              </a:rPr>
              <a:t>[])</a:t>
            </a:r>
          </a:p>
          <a:p>
            <a:pPr>
              <a:buFontTx/>
              <a:buNone/>
            </a:pPr>
            <a:r>
              <a:rPr lang="en-US" altLang="zh-CN" sz="1800" b="1" dirty="0">
                <a:latin typeface="Courier New" charset="0"/>
              </a:rPr>
              <a:t>{</a:t>
            </a:r>
            <a:br>
              <a:rPr lang="en-US" altLang="zh-CN" sz="1800" b="1" dirty="0">
                <a:latin typeface="Courier New" charset="0"/>
              </a:rPr>
            </a:br>
            <a:r>
              <a:rPr lang="en-US" altLang="zh-CN" sz="1800" b="1" dirty="0" err="1">
                <a:latin typeface="Courier New" charset="0"/>
              </a:rPr>
              <a:t>int</a:t>
            </a:r>
            <a:r>
              <a:rPr lang="en-US" altLang="zh-CN" sz="1800" b="1" dirty="0">
                <a:latin typeface="Courier New" charset="0"/>
              </a:rPr>
              <a:t> done = 0, n, </a:t>
            </a:r>
            <a:r>
              <a:rPr lang="en-US" altLang="zh-CN" sz="1800" b="1" dirty="0" err="1">
                <a:latin typeface="Courier New" charset="0"/>
              </a:rPr>
              <a:t>myid</a:t>
            </a:r>
            <a:r>
              <a:rPr lang="en-US" altLang="zh-CN" sz="1800" b="1" dirty="0">
                <a:latin typeface="Courier New" charset="0"/>
              </a:rPr>
              <a:t>, </a:t>
            </a:r>
            <a:r>
              <a:rPr lang="en-US" altLang="zh-CN" sz="1800" b="1" dirty="0" err="1">
                <a:latin typeface="Courier New" charset="0"/>
              </a:rPr>
              <a:t>numprocs</a:t>
            </a:r>
            <a:r>
              <a:rPr lang="en-US" altLang="zh-CN" sz="1800" b="1" dirty="0">
                <a:latin typeface="Courier New" charset="0"/>
              </a:rPr>
              <a:t>, </a:t>
            </a:r>
            <a:r>
              <a:rPr lang="en-US" altLang="zh-CN" sz="1800" b="1" dirty="0" err="1">
                <a:latin typeface="Courier New" charset="0"/>
              </a:rPr>
              <a:t>i</a:t>
            </a:r>
            <a:r>
              <a:rPr lang="en-US" altLang="zh-CN" sz="1800" b="1" dirty="0">
                <a:latin typeface="Courier New" charset="0"/>
              </a:rPr>
              <a:t>, </a:t>
            </a:r>
            <a:r>
              <a:rPr lang="en-US" altLang="zh-CN" sz="1800" b="1" dirty="0" err="1">
                <a:latin typeface="Courier New" charset="0"/>
              </a:rPr>
              <a:t>rc</a:t>
            </a:r>
            <a:r>
              <a:rPr lang="en-US" altLang="zh-CN" sz="1800" b="1" dirty="0">
                <a:latin typeface="Courier New" charset="0"/>
              </a:rPr>
              <a:t>;</a:t>
            </a:r>
            <a:br>
              <a:rPr lang="en-US" altLang="zh-CN" sz="1800" b="1" dirty="0">
                <a:latin typeface="Courier New" charset="0"/>
              </a:rPr>
            </a:br>
            <a:r>
              <a:rPr lang="en-US" altLang="zh-CN" sz="1800" b="1" dirty="0">
                <a:latin typeface="Courier New" charset="0"/>
              </a:rPr>
              <a:t>double PI25DT = 3.141592653589793238462643;</a:t>
            </a:r>
            <a:br>
              <a:rPr lang="en-US" altLang="zh-CN" sz="1800" b="1" dirty="0">
                <a:latin typeface="Courier New" charset="0"/>
              </a:rPr>
            </a:br>
            <a:r>
              <a:rPr lang="en-US" altLang="zh-CN" sz="1800" b="1" dirty="0">
                <a:latin typeface="Courier New" charset="0"/>
              </a:rPr>
              <a:t>double </a:t>
            </a:r>
            <a:r>
              <a:rPr lang="en-US" altLang="zh-CN" sz="1800" b="1" dirty="0" err="1">
                <a:latin typeface="Courier New" charset="0"/>
              </a:rPr>
              <a:t>mypi</a:t>
            </a:r>
            <a:r>
              <a:rPr lang="en-US" altLang="zh-CN" sz="1800" b="1" dirty="0">
                <a:latin typeface="Courier New" charset="0"/>
              </a:rPr>
              <a:t>, pi, h, sum, x, a;</a:t>
            </a:r>
            <a:br>
              <a:rPr lang="en-US" altLang="zh-CN" sz="1800" b="1" dirty="0">
                <a:latin typeface="Courier New" charset="0"/>
              </a:rPr>
            </a:br>
            <a:r>
              <a:rPr lang="en-US" altLang="zh-CN" sz="1800" b="1" dirty="0" err="1">
                <a:latin typeface="Courier New" charset="0"/>
              </a:rPr>
              <a:t>MPI_Init</a:t>
            </a:r>
            <a:r>
              <a:rPr lang="en-US" altLang="zh-CN" sz="1800" b="1" dirty="0">
                <a:latin typeface="Courier New" charset="0"/>
              </a:rPr>
              <a:t>(&amp;</a:t>
            </a:r>
            <a:r>
              <a:rPr lang="en-US" altLang="zh-CN" sz="1800" b="1" dirty="0" err="1">
                <a:latin typeface="Courier New" charset="0"/>
              </a:rPr>
              <a:t>argc</a:t>
            </a:r>
            <a:r>
              <a:rPr lang="en-US" altLang="zh-CN" sz="1800" b="1" dirty="0">
                <a:latin typeface="Courier New" charset="0"/>
              </a:rPr>
              <a:t>,&amp;</a:t>
            </a:r>
            <a:r>
              <a:rPr lang="en-US" altLang="zh-CN" sz="1800" b="1" dirty="0" err="1">
                <a:latin typeface="Courier New" charset="0"/>
              </a:rPr>
              <a:t>argv</a:t>
            </a:r>
            <a:r>
              <a:rPr lang="en-US" altLang="zh-CN" sz="1800" b="1" dirty="0">
                <a:latin typeface="Courier New" charset="0"/>
              </a:rPr>
              <a:t>);</a:t>
            </a:r>
            <a:br>
              <a:rPr lang="en-US" altLang="zh-CN" sz="1800" b="1" dirty="0">
                <a:latin typeface="Courier New" charset="0"/>
              </a:rPr>
            </a:br>
            <a:r>
              <a:rPr lang="en-US" altLang="zh-CN" sz="1800" b="1" dirty="0" err="1">
                <a:latin typeface="Courier New" charset="0"/>
              </a:rPr>
              <a:t>MPI_Comm_size</a:t>
            </a:r>
            <a:r>
              <a:rPr lang="en-US" altLang="zh-CN" sz="1800" b="1" dirty="0">
                <a:latin typeface="Courier New" charset="0"/>
              </a:rPr>
              <a:t>(MPI_COMM_WORLD,&amp;</a:t>
            </a:r>
            <a:r>
              <a:rPr lang="en-US" altLang="zh-CN" sz="1800" b="1" dirty="0" err="1">
                <a:latin typeface="Courier New" charset="0"/>
              </a:rPr>
              <a:t>numprocs</a:t>
            </a:r>
            <a:r>
              <a:rPr lang="en-US" altLang="zh-CN" sz="1800" b="1" dirty="0">
                <a:latin typeface="Courier New" charset="0"/>
              </a:rPr>
              <a:t>);</a:t>
            </a:r>
            <a:br>
              <a:rPr lang="en-US" altLang="zh-CN" sz="1800" b="1" dirty="0">
                <a:latin typeface="Courier New" charset="0"/>
              </a:rPr>
            </a:br>
            <a:r>
              <a:rPr lang="en-US" altLang="zh-CN" sz="1800" b="1" dirty="0" err="1">
                <a:latin typeface="Courier New" charset="0"/>
              </a:rPr>
              <a:t>MPI_Comm_rank</a:t>
            </a:r>
            <a:r>
              <a:rPr lang="en-US" altLang="zh-CN" sz="1800" b="1" dirty="0">
                <a:latin typeface="Courier New" charset="0"/>
              </a:rPr>
              <a:t>(MPI_COMM_WORLD,&amp;</a:t>
            </a:r>
            <a:r>
              <a:rPr lang="en-US" altLang="zh-CN" sz="1800" b="1" dirty="0" err="1">
                <a:latin typeface="Courier New" charset="0"/>
              </a:rPr>
              <a:t>myid</a:t>
            </a:r>
            <a:r>
              <a:rPr lang="en-US" altLang="zh-CN" sz="1800" b="1" dirty="0">
                <a:latin typeface="Courier New" charset="0"/>
              </a:rPr>
              <a:t>);</a:t>
            </a:r>
            <a:br>
              <a:rPr lang="en-US" altLang="zh-CN" sz="1800" b="1" dirty="0">
                <a:latin typeface="Courier New" charset="0"/>
              </a:rPr>
            </a:br>
            <a:r>
              <a:rPr lang="en-US" altLang="zh-CN" sz="1800" b="1" dirty="0">
                <a:latin typeface="Courier New" charset="0"/>
              </a:rPr>
              <a:t>while (!done)  {</a:t>
            </a:r>
            <a:br>
              <a:rPr lang="en-US" altLang="zh-CN" sz="1800" b="1" dirty="0">
                <a:latin typeface="Courier New" charset="0"/>
              </a:rPr>
            </a:br>
            <a:r>
              <a:rPr lang="en-US" altLang="zh-CN" sz="1800" b="1" dirty="0">
                <a:latin typeface="Courier New" charset="0"/>
              </a:rPr>
              <a:t>  if (</a:t>
            </a:r>
            <a:r>
              <a:rPr lang="en-US" altLang="zh-CN" sz="1800" b="1" dirty="0" err="1">
                <a:latin typeface="Courier New" charset="0"/>
              </a:rPr>
              <a:t>myid</a:t>
            </a:r>
            <a:r>
              <a:rPr lang="en-US" altLang="zh-CN" sz="1800" b="1" dirty="0">
                <a:latin typeface="Courier New" charset="0"/>
              </a:rPr>
              <a:t> == 0) {</a:t>
            </a:r>
            <a:br>
              <a:rPr lang="en-US" altLang="zh-CN" sz="1800" b="1" dirty="0">
                <a:latin typeface="Courier New" charset="0"/>
              </a:rPr>
            </a:br>
            <a:r>
              <a:rPr lang="en-US" altLang="zh-CN" sz="1800" b="1" dirty="0">
                <a:latin typeface="Courier New" charset="0"/>
              </a:rPr>
              <a:t>    </a:t>
            </a:r>
            <a:r>
              <a:rPr lang="en-US" altLang="zh-CN" sz="1800" b="1" dirty="0" err="1">
                <a:latin typeface="Courier New" charset="0"/>
              </a:rPr>
              <a:t>printf</a:t>
            </a:r>
            <a:r>
              <a:rPr lang="en-US" altLang="zh-CN" sz="1800" b="1" dirty="0">
                <a:latin typeface="Courier New" charset="0"/>
              </a:rPr>
              <a:t>("Enter the number of intervals: (0 quits) ");</a:t>
            </a:r>
            <a:br>
              <a:rPr lang="en-US" altLang="zh-CN" sz="1800" b="1" dirty="0">
                <a:latin typeface="Courier New" charset="0"/>
              </a:rPr>
            </a:br>
            <a:r>
              <a:rPr lang="en-US" altLang="zh-CN" sz="1800" b="1" dirty="0">
                <a:latin typeface="Courier New" charset="0"/>
              </a:rPr>
              <a:t>    </a:t>
            </a:r>
            <a:r>
              <a:rPr lang="en-US" altLang="zh-CN" sz="1800" b="1" dirty="0" err="1">
                <a:latin typeface="Courier New" charset="0"/>
              </a:rPr>
              <a:t>scanf</a:t>
            </a:r>
            <a:r>
              <a:rPr lang="en-US" altLang="zh-CN" sz="1800" b="1" dirty="0">
                <a:latin typeface="Courier New" charset="0"/>
              </a:rPr>
              <a:t>("%</a:t>
            </a:r>
            <a:r>
              <a:rPr lang="en-US" altLang="zh-CN" sz="1800" b="1" dirty="0" err="1">
                <a:latin typeface="Courier New" charset="0"/>
              </a:rPr>
              <a:t>d",&amp;n</a:t>
            </a:r>
            <a:r>
              <a:rPr lang="en-US" altLang="zh-CN" sz="1800" b="1" dirty="0">
                <a:latin typeface="Courier New" charset="0"/>
              </a:rPr>
              <a:t>);</a:t>
            </a:r>
            <a:br>
              <a:rPr lang="en-US" altLang="zh-CN" sz="1800" b="1" dirty="0">
                <a:latin typeface="Courier New" charset="0"/>
              </a:rPr>
            </a:br>
            <a:r>
              <a:rPr lang="en-US" altLang="zh-CN" sz="1800" b="1" dirty="0">
                <a:latin typeface="Courier New" charset="0"/>
              </a:rPr>
              <a:t>  }</a:t>
            </a:r>
            <a:br>
              <a:rPr lang="en-US" altLang="zh-CN" sz="1800" b="1" dirty="0">
                <a:latin typeface="Courier New" charset="0"/>
              </a:rPr>
            </a:br>
            <a:r>
              <a:rPr lang="en-US" altLang="zh-CN" sz="1800" b="1" dirty="0">
                <a:latin typeface="Courier New" charset="0"/>
              </a:rPr>
              <a:t>  </a:t>
            </a:r>
            <a:r>
              <a:rPr lang="en-US" altLang="zh-CN" sz="1800" b="1" dirty="0" err="1">
                <a:solidFill>
                  <a:srgbClr val="FF0000"/>
                </a:solidFill>
                <a:latin typeface="Courier New" charset="0"/>
              </a:rPr>
              <a:t>MPI_Bcast</a:t>
            </a:r>
            <a:r>
              <a:rPr lang="en-US" altLang="zh-CN" sz="1800" b="1" dirty="0">
                <a:solidFill>
                  <a:srgbClr val="FF0000"/>
                </a:solidFill>
                <a:latin typeface="Courier New" charset="0"/>
              </a:rPr>
              <a:t>(&amp;n, 1, MPI_INT, 0, MPI_COMM_WORLD);</a:t>
            </a:r>
            <a:br>
              <a:rPr lang="en-US" altLang="zh-CN" sz="1800" b="1" dirty="0">
                <a:solidFill>
                  <a:srgbClr val="FF0000"/>
                </a:solidFill>
                <a:latin typeface="Courier New" charset="0"/>
              </a:rPr>
            </a:br>
            <a:r>
              <a:rPr lang="en-US" altLang="zh-CN" sz="1800" b="1" dirty="0">
                <a:latin typeface="Courier New" charset="0"/>
              </a:rPr>
              <a:t>  if (n == 0) break;</a:t>
            </a:r>
          </a:p>
        </p:txBody>
      </p:sp>
    </p:spTree>
    <p:extLst>
      <p:ext uri="{BB962C8B-B14F-4D97-AF65-F5344CB8AC3E}">
        <p14:creationId xmlns:p14="http://schemas.microsoft.com/office/powerpoint/2010/main" val="11656078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AEB16-226C-1B4D-B973-1CAB3A7DE03C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Example:  PI in C - 2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82000" cy="4724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1800" dirty="0">
                <a:latin typeface="Courier New" charset="0"/>
              </a:rPr>
              <a:t>    </a:t>
            </a:r>
            <a:r>
              <a:rPr lang="en-US" altLang="zh-CN" sz="1800" b="1" dirty="0">
                <a:latin typeface="Courier New" charset="0"/>
              </a:rPr>
              <a:t>h   = 1.0 / (double) n;</a:t>
            </a:r>
            <a:br>
              <a:rPr lang="en-US" altLang="zh-CN" sz="1800" b="1" dirty="0">
                <a:latin typeface="Courier New" charset="0"/>
              </a:rPr>
            </a:br>
            <a:r>
              <a:rPr lang="en-US" altLang="zh-CN" sz="1800" b="1" dirty="0">
                <a:latin typeface="Courier New" charset="0"/>
              </a:rPr>
              <a:t>  sum = 0.0;</a:t>
            </a:r>
            <a:br>
              <a:rPr lang="en-US" altLang="zh-CN" sz="1800" b="1" dirty="0">
                <a:latin typeface="Courier New" charset="0"/>
              </a:rPr>
            </a:br>
            <a:r>
              <a:rPr lang="en-US" altLang="zh-CN" sz="1800" b="1" dirty="0">
                <a:latin typeface="Courier New" charset="0"/>
              </a:rPr>
              <a:t>  for (</a:t>
            </a:r>
            <a:r>
              <a:rPr lang="en-US" altLang="zh-CN" sz="1800" b="1" dirty="0" err="1">
                <a:latin typeface="Courier New" charset="0"/>
              </a:rPr>
              <a:t>i</a:t>
            </a:r>
            <a:r>
              <a:rPr lang="en-US" altLang="zh-CN" sz="1800" b="1" dirty="0">
                <a:latin typeface="Courier New" charset="0"/>
              </a:rPr>
              <a:t> = </a:t>
            </a:r>
            <a:r>
              <a:rPr lang="en-US" altLang="zh-CN" sz="1800" b="1" dirty="0" err="1">
                <a:latin typeface="Courier New" charset="0"/>
              </a:rPr>
              <a:t>myid</a:t>
            </a:r>
            <a:r>
              <a:rPr lang="en-US" altLang="zh-CN" sz="1800" b="1" dirty="0">
                <a:latin typeface="Courier New" charset="0"/>
              </a:rPr>
              <a:t> + 1; </a:t>
            </a:r>
            <a:r>
              <a:rPr lang="en-US" altLang="zh-CN" sz="1800" b="1" dirty="0" err="1">
                <a:latin typeface="Courier New" charset="0"/>
              </a:rPr>
              <a:t>i</a:t>
            </a:r>
            <a:r>
              <a:rPr lang="en-US" altLang="zh-CN" sz="1800" b="1" dirty="0">
                <a:latin typeface="Courier New" charset="0"/>
              </a:rPr>
              <a:t> &lt;= n; </a:t>
            </a:r>
            <a:r>
              <a:rPr lang="en-US" altLang="zh-CN" sz="1800" b="1" dirty="0" err="1">
                <a:latin typeface="Courier New" charset="0"/>
              </a:rPr>
              <a:t>i</a:t>
            </a:r>
            <a:r>
              <a:rPr lang="en-US" altLang="zh-CN" sz="1800" b="1" dirty="0">
                <a:latin typeface="Courier New" charset="0"/>
              </a:rPr>
              <a:t> += </a:t>
            </a:r>
            <a:r>
              <a:rPr lang="en-US" altLang="zh-CN" sz="1800" b="1" dirty="0" err="1">
                <a:latin typeface="Courier New" charset="0"/>
              </a:rPr>
              <a:t>numprocs</a:t>
            </a:r>
            <a:r>
              <a:rPr lang="en-US" altLang="zh-CN" sz="1800" b="1" dirty="0">
                <a:latin typeface="Courier New" charset="0"/>
              </a:rPr>
              <a:t>) {</a:t>
            </a:r>
            <a:br>
              <a:rPr lang="en-US" altLang="zh-CN" sz="1800" b="1" dirty="0">
                <a:latin typeface="Courier New" charset="0"/>
              </a:rPr>
            </a:br>
            <a:r>
              <a:rPr lang="en-US" altLang="zh-CN" sz="1800" b="1" dirty="0">
                <a:latin typeface="Courier New" charset="0"/>
              </a:rPr>
              <a:t>    x = h * ((double)</a:t>
            </a:r>
            <a:r>
              <a:rPr lang="en-US" altLang="zh-CN" sz="1800" b="1" dirty="0" err="1">
                <a:latin typeface="Courier New" charset="0"/>
              </a:rPr>
              <a:t>i</a:t>
            </a:r>
            <a:r>
              <a:rPr lang="en-US" altLang="zh-CN" sz="1800" b="1" dirty="0">
                <a:latin typeface="Courier New" charset="0"/>
              </a:rPr>
              <a:t> - 0.5);</a:t>
            </a:r>
            <a:br>
              <a:rPr lang="en-US" altLang="zh-CN" sz="1800" b="1" dirty="0">
                <a:latin typeface="Courier New" charset="0"/>
              </a:rPr>
            </a:br>
            <a:r>
              <a:rPr lang="en-US" altLang="zh-CN" sz="1800" b="1" dirty="0">
                <a:latin typeface="Courier New" charset="0"/>
              </a:rPr>
              <a:t>    sum += 4.0 / (1.0 + x*x);</a:t>
            </a:r>
            <a:br>
              <a:rPr lang="en-US" altLang="zh-CN" sz="1800" b="1" dirty="0">
                <a:latin typeface="Courier New" charset="0"/>
              </a:rPr>
            </a:br>
            <a:r>
              <a:rPr lang="en-US" altLang="zh-CN" sz="1800" b="1" dirty="0">
                <a:latin typeface="Courier New" charset="0"/>
              </a:rPr>
              <a:t>  }</a:t>
            </a:r>
            <a:br>
              <a:rPr lang="en-US" altLang="zh-CN" sz="1800" b="1" dirty="0">
                <a:latin typeface="Courier New" charset="0"/>
              </a:rPr>
            </a:br>
            <a:r>
              <a:rPr lang="en-US" altLang="zh-CN" sz="1800" b="1" dirty="0">
                <a:latin typeface="Courier New" charset="0"/>
              </a:rPr>
              <a:t>  </a:t>
            </a:r>
            <a:r>
              <a:rPr lang="en-US" altLang="zh-CN" sz="1800" b="1" dirty="0" err="1">
                <a:latin typeface="Courier New" charset="0"/>
              </a:rPr>
              <a:t>mypi</a:t>
            </a:r>
            <a:r>
              <a:rPr lang="en-US" altLang="zh-CN" sz="1800" b="1" dirty="0">
                <a:latin typeface="Courier New" charset="0"/>
              </a:rPr>
              <a:t> = h * sum;</a:t>
            </a:r>
            <a:br>
              <a:rPr lang="en-US" altLang="zh-CN" sz="1800" b="1" dirty="0">
                <a:latin typeface="Courier New" charset="0"/>
              </a:rPr>
            </a:br>
            <a:r>
              <a:rPr lang="en-US" altLang="zh-CN" sz="1800" b="1" dirty="0">
                <a:latin typeface="Courier New" charset="0"/>
              </a:rPr>
              <a:t>  </a:t>
            </a:r>
            <a:r>
              <a:rPr lang="en-US" altLang="zh-CN" sz="1800" b="1" dirty="0" err="1">
                <a:solidFill>
                  <a:srgbClr val="FF0000"/>
                </a:solidFill>
                <a:latin typeface="Courier New" charset="0"/>
              </a:rPr>
              <a:t>MPI_Reduce</a:t>
            </a:r>
            <a:r>
              <a:rPr lang="en-US" altLang="zh-CN" sz="1800" b="1" dirty="0">
                <a:solidFill>
                  <a:srgbClr val="FF0000"/>
                </a:solidFill>
                <a:latin typeface="Courier New" charset="0"/>
              </a:rPr>
              <a:t>(&amp;</a:t>
            </a:r>
            <a:r>
              <a:rPr lang="en-US" altLang="zh-CN" sz="1800" b="1" dirty="0" err="1">
                <a:solidFill>
                  <a:srgbClr val="FF0000"/>
                </a:solidFill>
                <a:latin typeface="Courier New" charset="0"/>
              </a:rPr>
              <a:t>mypi</a:t>
            </a:r>
            <a:r>
              <a:rPr lang="en-US" altLang="zh-CN" sz="1800" b="1" dirty="0">
                <a:solidFill>
                  <a:srgbClr val="FF0000"/>
                </a:solidFill>
                <a:latin typeface="Courier New" charset="0"/>
              </a:rPr>
              <a:t>, &amp;pi, 1, MPI_DOUBLE, MPI_SUM, 0,</a:t>
            </a:r>
            <a:br>
              <a:rPr lang="en-US" altLang="zh-CN" sz="1800" b="1" dirty="0">
                <a:solidFill>
                  <a:srgbClr val="FF0000"/>
                </a:solidFill>
                <a:latin typeface="Courier New" charset="0"/>
              </a:rPr>
            </a:br>
            <a:r>
              <a:rPr lang="en-US" altLang="zh-CN" sz="1800" b="1" dirty="0">
                <a:solidFill>
                  <a:srgbClr val="FF0000"/>
                </a:solidFill>
                <a:latin typeface="Courier New" charset="0"/>
              </a:rPr>
              <a:t>             MPI_COMM_WORLD);</a:t>
            </a:r>
            <a:br>
              <a:rPr lang="en-US" altLang="zh-CN" sz="1800" b="1" dirty="0">
                <a:latin typeface="Courier New" charset="0"/>
              </a:rPr>
            </a:br>
            <a:r>
              <a:rPr lang="en-US" altLang="zh-CN" sz="1800" b="1" dirty="0">
                <a:latin typeface="Courier New" charset="0"/>
              </a:rPr>
              <a:t>  if (</a:t>
            </a:r>
            <a:r>
              <a:rPr lang="en-US" altLang="zh-CN" sz="1800" b="1" dirty="0" err="1">
                <a:latin typeface="Courier New" charset="0"/>
              </a:rPr>
              <a:t>myid</a:t>
            </a:r>
            <a:r>
              <a:rPr lang="en-US" altLang="zh-CN" sz="1800" b="1" dirty="0">
                <a:latin typeface="Courier New" charset="0"/>
              </a:rPr>
              <a:t> == 0)</a:t>
            </a:r>
            <a:br>
              <a:rPr lang="en-US" altLang="zh-CN" sz="1800" b="1" dirty="0">
                <a:latin typeface="Courier New" charset="0"/>
              </a:rPr>
            </a:br>
            <a:r>
              <a:rPr lang="en-US" altLang="zh-CN" sz="1800" b="1" dirty="0">
                <a:latin typeface="Courier New" charset="0"/>
              </a:rPr>
              <a:t>    </a:t>
            </a:r>
            <a:r>
              <a:rPr lang="en-US" altLang="zh-CN" sz="1800" b="1" dirty="0" err="1">
                <a:latin typeface="Courier New" charset="0"/>
              </a:rPr>
              <a:t>printf</a:t>
            </a:r>
            <a:r>
              <a:rPr lang="en-US" altLang="zh-CN" sz="1800" b="1" dirty="0">
                <a:latin typeface="Courier New" charset="0"/>
              </a:rPr>
              <a:t>("pi is approximately %.16f, Error is %.16f\n",</a:t>
            </a:r>
            <a:br>
              <a:rPr lang="en-US" altLang="zh-CN" sz="1800" b="1" dirty="0">
                <a:latin typeface="Courier New" charset="0"/>
              </a:rPr>
            </a:br>
            <a:r>
              <a:rPr lang="en-US" altLang="zh-CN" sz="1800" b="1" dirty="0">
                <a:latin typeface="Courier New" charset="0"/>
              </a:rPr>
              <a:t>            pi, </a:t>
            </a:r>
            <a:r>
              <a:rPr lang="en-US" altLang="zh-CN" sz="1800" b="1" dirty="0" err="1">
                <a:latin typeface="Courier New" charset="0"/>
              </a:rPr>
              <a:t>fabs</a:t>
            </a:r>
            <a:r>
              <a:rPr lang="en-US" altLang="zh-CN" sz="1800" b="1" dirty="0">
                <a:latin typeface="Courier New" charset="0"/>
              </a:rPr>
              <a:t>(pi - PI25DT));</a:t>
            </a:r>
            <a:br>
              <a:rPr lang="en-US" altLang="zh-CN" sz="1800" b="1" dirty="0">
                <a:latin typeface="Courier New" charset="0"/>
              </a:rPr>
            </a:br>
            <a:r>
              <a:rPr lang="en-US" altLang="zh-CN" sz="1800" b="1" dirty="0">
                <a:latin typeface="Courier New" charset="0"/>
              </a:rPr>
              <a:t>}</a:t>
            </a:r>
            <a:br>
              <a:rPr lang="en-US" altLang="zh-CN" sz="1800" b="1" dirty="0">
                <a:latin typeface="Courier New" charset="0"/>
              </a:rPr>
            </a:br>
            <a:r>
              <a:rPr lang="en-US" altLang="zh-CN" sz="1800" b="1" dirty="0" err="1">
                <a:latin typeface="Courier New" charset="0"/>
              </a:rPr>
              <a:t>MPI_Finalize</a:t>
            </a:r>
            <a:r>
              <a:rPr lang="en-US" altLang="zh-CN" sz="1800" b="1" dirty="0">
                <a:latin typeface="Courier New" charset="0"/>
              </a:rPr>
              <a:t>();</a:t>
            </a:r>
          </a:p>
          <a:p>
            <a:pPr>
              <a:buFontTx/>
              <a:buNone/>
            </a:pPr>
            <a:r>
              <a:rPr lang="en-US" altLang="zh-CN" sz="1800" b="1" dirty="0">
                <a:latin typeface="Courier New" charset="0"/>
              </a:rPr>
              <a:t>  return 0;</a:t>
            </a:r>
          </a:p>
          <a:p>
            <a:pPr>
              <a:buFontTx/>
              <a:buNone/>
            </a:pPr>
            <a:r>
              <a:rPr lang="en-US" altLang="zh-CN" sz="1800" b="1" dirty="0">
                <a:latin typeface="Courier New" charset="0"/>
              </a:rPr>
              <a:t>}</a:t>
            </a:r>
          </a:p>
          <a:p>
            <a:endParaRPr lang="en-US" altLang="zh-CN" sz="1800" b="1" dirty="0"/>
          </a:p>
        </p:txBody>
      </p:sp>
    </p:spTree>
    <p:extLst>
      <p:ext uri="{BB962C8B-B14F-4D97-AF65-F5344CB8AC3E}">
        <p14:creationId xmlns:p14="http://schemas.microsoft.com/office/powerpoint/2010/main" val="31556314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87D47-C214-4F44-B89C-58E4BA383583}" type="slidenum">
              <a:rPr lang="en-US" altLang="zh-CN"/>
              <a:pPr/>
              <a:t>46</a:t>
            </a:fld>
            <a:endParaRPr lang="en-US" altLang="zh-CN" dirty="0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altLang="zh-CN"/>
              <a:t>Alternative set of 6 Functions for Simplified MPI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10000"/>
              </a:lnSpc>
            </a:pPr>
            <a:endParaRPr lang="en-US" altLang="zh-CN" b="1" dirty="0">
              <a:latin typeface="Courier New" charset="0"/>
            </a:endParaRPr>
          </a:p>
          <a:p>
            <a:pPr lvl="1">
              <a:lnSpc>
                <a:spcPct val="110000"/>
              </a:lnSpc>
            </a:pPr>
            <a:r>
              <a:rPr lang="en-US" altLang="zh-CN" b="1" dirty="0">
                <a:latin typeface="Courier New" charset="0"/>
              </a:rPr>
              <a:t>MPI_INIT</a:t>
            </a:r>
          </a:p>
          <a:p>
            <a:pPr lvl="1">
              <a:lnSpc>
                <a:spcPct val="110000"/>
              </a:lnSpc>
            </a:pPr>
            <a:r>
              <a:rPr lang="en-US" altLang="zh-CN" b="1" dirty="0">
                <a:latin typeface="Courier New" charset="0"/>
              </a:rPr>
              <a:t>MPI_FINALIZE</a:t>
            </a:r>
          </a:p>
          <a:p>
            <a:pPr lvl="1">
              <a:lnSpc>
                <a:spcPct val="110000"/>
              </a:lnSpc>
            </a:pPr>
            <a:r>
              <a:rPr lang="en-US" altLang="zh-CN" b="1" dirty="0">
                <a:latin typeface="Courier New" charset="0"/>
              </a:rPr>
              <a:t>MPI_COMM_SIZE</a:t>
            </a:r>
          </a:p>
          <a:p>
            <a:pPr lvl="1">
              <a:lnSpc>
                <a:spcPct val="110000"/>
              </a:lnSpc>
            </a:pPr>
            <a:r>
              <a:rPr lang="en-US" altLang="zh-CN" b="1" dirty="0">
                <a:latin typeface="Courier New" charset="0"/>
              </a:rPr>
              <a:t>MPI_COMM_RANK</a:t>
            </a:r>
          </a:p>
          <a:p>
            <a:pPr lvl="1">
              <a:lnSpc>
                <a:spcPct val="110000"/>
              </a:lnSpc>
            </a:pPr>
            <a:r>
              <a:rPr lang="en-US" altLang="zh-CN" b="1" dirty="0">
                <a:latin typeface="Courier New" charset="0"/>
              </a:rPr>
              <a:t>MPI_BCAST</a:t>
            </a:r>
          </a:p>
          <a:p>
            <a:pPr lvl="1">
              <a:lnSpc>
                <a:spcPct val="110000"/>
              </a:lnSpc>
            </a:pPr>
            <a:r>
              <a:rPr lang="en-US" altLang="zh-CN" b="1" dirty="0">
                <a:latin typeface="Courier New" charset="0"/>
              </a:rPr>
              <a:t>MPI_REDUCE</a:t>
            </a:r>
          </a:p>
          <a:p>
            <a:pPr>
              <a:lnSpc>
                <a:spcPct val="110000"/>
              </a:lnSpc>
            </a:pPr>
            <a:r>
              <a:rPr lang="en-US" altLang="zh-CN" dirty="0"/>
              <a:t>What else are needed (and why)?</a:t>
            </a:r>
            <a:endParaRPr lang="en-US" altLang="zh-CN" b="1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2658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8293C1-CE2F-8240-B7F3-72BD5A6032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2.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Parallelization </a:t>
            </a:r>
            <a:r>
              <a:rPr kumimoji="1" lang="en-US" altLang="zh-CN" dirty="0" err="1"/>
              <a:t>Methodogy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A6D129-7B2D-8A44-B301-8F410A90CC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88710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 Reduction as an example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Given associative operator </a:t>
            </a:r>
            <a:r>
              <a:rPr lang="en-US" altLang="zh-CN">
                <a:sym typeface="Symbol" charset="0"/>
              </a:rPr>
              <a:t></a:t>
            </a:r>
          </a:p>
          <a:p>
            <a:r>
              <a:rPr lang="en-US" altLang="zh-CN" i="1">
                <a:sym typeface="Symbol" charset="0"/>
              </a:rPr>
              <a:t>a</a:t>
            </a:r>
            <a:r>
              <a:rPr lang="en-US" altLang="zh-CN" i="1" baseline="-25000">
                <a:sym typeface="Symbol" charset="0"/>
              </a:rPr>
              <a:t>0</a:t>
            </a:r>
            <a:r>
              <a:rPr lang="en-US" altLang="zh-CN">
                <a:sym typeface="Symbol" charset="0"/>
              </a:rPr>
              <a:t>  </a:t>
            </a:r>
            <a:r>
              <a:rPr lang="en-US" altLang="zh-CN" i="1">
                <a:sym typeface="Symbol" charset="0"/>
              </a:rPr>
              <a:t>a</a:t>
            </a:r>
            <a:r>
              <a:rPr lang="en-US" altLang="zh-CN" i="1" baseline="-25000">
                <a:sym typeface="Symbol" charset="0"/>
              </a:rPr>
              <a:t>1</a:t>
            </a:r>
            <a:r>
              <a:rPr lang="en-US" altLang="zh-CN">
                <a:sym typeface="Symbol" charset="0"/>
              </a:rPr>
              <a:t>  </a:t>
            </a:r>
            <a:r>
              <a:rPr lang="en-US" altLang="zh-CN" i="1">
                <a:sym typeface="Symbol" charset="0"/>
              </a:rPr>
              <a:t>a</a:t>
            </a:r>
            <a:r>
              <a:rPr lang="en-US" altLang="zh-CN" i="1" baseline="-25000">
                <a:sym typeface="Symbol" charset="0"/>
              </a:rPr>
              <a:t>2</a:t>
            </a:r>
            <a:r>
              <a:rPr lang="en-US" altLang="zh-CN">
                <a:sym typeface="Symbol" charset="0"/>
              </a:rPr>
              <a:t>  …  </a:t>
            </a:r>
            <a:r>
              <a:rPr lang="en-US" altLang="zh-CN" i="1">
                <a:sym typeface="Symbol" charset="0"/>
              </a:rPr>
              <a:t>a</a:t>
            </a:r>
            <a:r>
              <a:rPr lang="en-US" altLang="zh-CN" i="1" baseline="-25000">
                <a:sym typeface="Symbol" charset="0"/>
              </a:rPr>
              <a:t>n-1</a:t>
            </a:r>
          </a:p>
          <a:p>
            <a:r>
              <a:rPr lang="en-US" altLang="zh-CN">
                <a:sym typeface="Symbol" charset="0"/>
              </a:rPr>
              <a:t>Examples</a:t>
            </a:r>
          </a:p>
          <a:p>
            <a:pPr lvl="1"/>
            <a:r>
              <a:rPr lang="en-US" altLang="zh-CN">
                <a:sym typeface="Symbol" charset="0"/>
              </a:rPr>
              <a:t>Add</a:t>
            </a:r>
          </a:p>
          <a:p>
            <a:pPr lvl="1"/>
            <a:r>
              <a:rPr lang="en-US" altLang="zh-CN">
                <a:sym typeface="Symbol" charset="0"/>
              </a:rPr>
              <a:t>Multiply</a:t>
            </a:r>
          </a:p>
          <a:p>
            <a:pPr lvl="1"/>
            <a:r>
              <a:rPr lang="en-US" altLang="zh-CN">
                <a:sym typeface="Symbol" charset="0"/>
              </a:rPr>
              <a:t>And, Or</a:t>
            </a:r>
          </a:p>
          <a:p>
            <a:pPr lvl="1"/>
            <a:r>
              <a:rPr lang="en-US" altLang="zh-CN">
                <a:sym typeface="Symbol" charset="0"/>
              </a:rPr>
              <a:t>Maximum, Minimum</a:t>
            </a:r>
          </a:p>
          <a:p>
            <a:endParaRPr lang="zh-CN" altLang="en-US"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3582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Foster</a:t>
            </a:r>
            <a:r>
              <a:rPr lang="en-US" altLang="en-US" dirty="0">
                <a:latin typeface="Arial"/>
              </a:rPr>
              <a:t>’</a:t>
            </a:r>
            <a:r>
              <a:rPr lang="en-US" altLang="zh-CN" dirty="0"/>
              <a:t>s Design Methodology for parallelization*</a:t>
            </a:r>
          </a:p>
        </p:txBody>
      </p:sp>
      <p:pic>
        <p:nvPicPr>
          <p:cNvPr id="5" name="图片 4" descr="屏幕快照 2015-04-29 上午2.40.4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77" y="1522237"/>
            <a:ext cx="6985000" cy="45593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A8E50DA-1388-E4D7-0B5C-22CE63FC1E6F}"/>
              </a:ext>
            </a:extLst>
          </p:cNvPr>
          <p:cNvSpPr txBox="1"/>
          <p:nvPr/>
        </p:nvSpPr>
        <p:spPr>
          <a:xfrm>
            <a:off x="1163255" y="6398696"/>
            <a:ext cx="72168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https://www.academia.edu/371614/Sourcebook_of_Parallel_Computing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61C7B49-11B0-1093-2F02-4EC80F66B55E}"/>
              </a:ext>
            </a:extLst>
          </p:cNvPr>
          <p:cNvSpPr txBox="1"/>
          <p:nvPr/>
        </p:nvSpPr>
        <p:spPr>
          <a:xfrm>
            <a:off x="1160523" y="608153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i="0" dirty="0">
                <a:solidFill>
                  <a:srgbClr val="4B4B4B"/>
                </a:solidFill>
                <a:effectLst/>
                <a:latin typeface="Georgia" panose="02040502050405020303" pitchFamily="18" charset="0"/>
              </a:rPr>
              <a:t>*Sourcebook of Parallel Computing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6132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AB8A-8996-4436-8208-85333C5F7506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1254402" name="Line 2"/>
          <p:cNvSpPr>
            <a:spLocks noChangeShapeType="1"/>
          </p:cNvSpPr>
          <p:nvPr/>
        </p:nvSpPr>
        <p:spPr bwMode="auto">
          <a:xfrm flipH="1">
            <a:off x="2606675" y="5835650"/>
            <a:ext cx="3175" cy="187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54403" name="Line 3"/>
          <p:cNvSpPr>
            <a:spLocks noChangeShapeType="1"/>
          </p:cNvSpPr>
          <p:nvPr/>
        </p:nvSpPr>
        <p:spPr bwMode="auto">
          <a:xfrm flipH="1">
            <a:off x="4191000" y="5818188"/>
            <a:ext cx="3175" cy="187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54404" name="Line 4"/>
          <p:cNvSpPr>
            <a:spLocks noChangeShapeType="1"/>
          </p:cNvSpPr>
          <p:nvPr/>
        </p:nvSpPr>
        <p:spPr bwMode="auto">
          <a:xfrm flipH="1">
            <a:off x="6956425" y="5772150"/>
            <a:ext cx="0" cy="187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544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70706" y="419088"/>
            <a:ext cx="8297863" cy="2581275"/>
          </a:xfrm>
          <a:noFill/>
          <a:ln/>
        </p:spPr>
        <p:txBody>
          <a:bodyPr>
            <a:normAutofit fontScale="92500" lnSpcReduction="20000"/>
          </a:bodyPr>
          <a:lstStyle/>
          <a:p>
            <a:r>
              <a:rPr lang="en-US" altLang="zh-CN" b="1" dirty="0">
                <a:ea typeface="宋体" pitchFamily="2" charset="-122"/>
              </a:rPr>
              <a:t>The</a:t>
            </a:r>
            <a:r>
              <a:rPr lang="zh-CN" altLang="en-US" b="1" dirty="0">
                <a:ea typeface="宋体" pitchFamily="2" charset="-122"/>
              </a:rPr>
              <a:t> </a:t>
            </a:r>
            <a:r>
              <a:rPr lang="en-US" altLang="zh-CN" b="1" dirty="0">
                <a:ea typeface="宋体" pitchFamily="2" charset="-122"/>
              </a:rPr>
              <a:t>message</a:t>
            </a:r>
            <a:r>
              <a:rPr lang="zh-CN" altLang="en-US" b="1" dirty="0">
                <a:ea typeface="宋体" pitchFamily="2" charset="-122"/>
              </a:rPr>
              <a:t> </a:t>
            </a:r>
            <a:r>
              <a:rPr lang="en-US" altLang="zh-CN" b="1" dirty="0">
                <a:ea typeface="宋体" pitchFamily="2" charset="-122"/>
              </a:rPr>
              <a:t>passing</a:t>
            </a:r>
            <a:r>
              <a:rPr lang="zh-CN" altLang="en-US" b="1" dirty="0">
                <a:ea typeface="宋体" pitchFamily="2" charset="-122"/>
              </a:rPr>
              <a:t> </a:t>
            </a:r>
            <a:r>
              <a:rPr lang="en-US" altLang="zh-CN" b="1" dirty="0">
                <a:ea typeface="宋体" pitchFamily="2" charset="-122"/>
              </a:rPr>
              <a:t>paradigm</a:t>
            </a:r>
          </a:p>
          <a:p>
            <a:pPr lvl="1"/>
            <a:r>
              <a:rPr lang="en-US" altLang="zh-CN" b="1" dirty="0">
                <a:ea typeface="宋体" pitchFamily="2" charset="-122"/>
              </a:rPr>
              <a:t>Parallel</a:t>
            </a:r>
            <a:r>
              <a:rPr lang="zh-CN" altLang="en-US" b="1" dirty="0">
                <a:ea typeface="宋体" pitchFamily="2" charset="-122"/>
              </a:rPr>
              <a:t> </a:t>
            </a:r>
            <a:r>
              <a:rPr lang="en-US" altLang="zh-CN" b="1" dirty="0">
                <a:ea typeface="宋体" pitchFamily="2" charset="-122"/>
              </a:rPr>
              <a:t>PROCESSES</a:t>
            </a:r>
          </a:p>
          <a:p>
            <a:pPr lvl="1"/>
            <a:r>
              <a:rPr lang="en-US" altLang="zh-CN" b="1" dirty="0">
                <a:ea typeface="宋体" pitchFamily="2" charset="-122"/>
              </a:rPr>
              <a:t>Separate</a:t>
            </a:r>
            <a:r>
              <a:rPr lang="zh-CN" altLang="en-US" b="1" dirty="0">
                <a:ea typeface="宋体" pitchFamily="2" charset="-122"/>
              </a:rPr>
              <a:t> </a:t>
            </a:r>
            <a:r>
              <a:rPr lang="en-US" altLang="zh-CN" b="1" dirty="0">
                <a:ea typeface="宋体" pitchFamily="2" charset="-122"/>
              </a:rPr>
              <a:t>memory</a:t>
            </a:r>
            <a:r>
              <a:rPr lang="zh-CN" altLang="en-US" b="1" dirty="0">
                <a:ea typeface="宋体" pitchFamily="2" charset="-122"/>
              </a:rPr>
              <a:t> </a:t>
            </a:r>
            <a:r>
              <a:rPr lang="en-US" altLang="zh-CN" b="1" dirty="0">
                <a:ea typeface="宋体" pitchFamily="2" charset="-122"/>
              </a:rPr>
              <a:t>spaces</a:t>
            </a:r>
          </a:p>
          <a:p>
            <a:pPr lvl="1"/>
            <a:r>
              <a:rPr lang="en-US" altLang="zh-CN" b="1" dirty="0">
                <a:ea typeface="宋体" pitchFamily="2" charset="-122"/>
              </a:rPr>
              <a:t>Communication</a:t>
            </a:r>
            <a:r>
              <a:rPr lang="zh-CN" altLang="en-US" b="1" dirty="0">
                <a:ea typeface="宋体" pitchFamily="2" charset="-122"/>
              </a:rPr>
              <a:t> </a:t>
            </a:r>
            <a:r>
              <a:rPr lang="en-US" altLang="zh-CN" b="1" dirty="0">
                <a:ea typeface="宋体" pitchFamily="2" charset="-122"/>
              </a:rPr>
              <a:t>through</a:t>
            </a:r>
            <a:r>
              <a:rPr lang="zh-CN" altLang="en-US" b="1" dirty="0">
                <a:ea typeface="宋体" pitchFamily="2" charset="-122"/>
              </a:rPr>
              <a:t> </a:t>
            </a:r>
            <a:r>
              <a:rPr lang="en-US" altLang="zh-CN" b="1" dirty="0">
                <a:ea typeface="宋体" pitchFamily="2" charset="-122"/>
              </a:rPr>
              <a:t>explicit</a:t>
            </a:r>
            <a:r>
              <a:rPr lang="zh-CN" altLang="en-US" b="1" dirty="0">
                <a:ea typeface="宋体" pitchFamily="2" charset="-122"/>
              </a:rPr>
              <a:t> </a:t>
            </a:r>
            <a:r>
              <a:rPr lang="en-US" altLang="zh-CN" b="1" dirty="0">
                <a:ea typeface="宋体" pitchFamily="2" charset="-122"/>
              </a:rPr>
              <a:t>message</a:t>
            </a:r>
            <a:r>
              <a:rPr lang="zh-CN" altLang="en-US" b="1" dirty="0">
                <a:ea typeface="宋体" pitchFamily="2" charset="-122"/>
              </a:rPr>
              <a:t> </a:t>
            </a:r>
            <a:r>
              <a:rPr lang="en-US" altLang="zh-CN" b="1" dirty="0">
                <a:ea typeface="宋体" pitchFamily="2" charset="-122"/>
              </a:rPr>
              <a:t>send/</a:t>
            </a:r>
            <a:r>
              <a:rPr lang="en-US" altLang="zh-CN" b="1" dirty="0" err="1">
                <a:ea typeface="宋体" pitchFamily="2" charset="-122"/>
              </a:rPr>
              <a:t>recv</a:t>
            </a:r>
            <a:endParaRPr lang="en-US" altLang="zh-CN" b="1" dirty="0">
              <a:ea typeface="宋体" pitchFamily="2" charset="-122"/>
            </a:endParaRPr>
          </a:p>
          <a:p>
            <a:pPr lvl="1"/>
            <a:r>
              <a:rPr lang="en-US" altLang="zh-CN" b="1" dirty="0">
                <a:ea typeface="宋体" pitchFamily="2" charset="-122"/>
              </a:rPr>
              <a:t>Need</a:t>
            </a:r>
            <a:r>
              <a:rPr lang="zh-CN" altLang="en-US" b="1" dirty="0">
                <a:ea typeface="宋体" pitchFamily="2" charset="-122"/>
              </a:rPr>
              <a:t> </a:t>
            </a:r>
            <a:r>
              <a:rPr lang="en-US" altLang="zh-CN" b="1" dirty="0">
                <a:ea typeface="宋体" pitchFamily="2" charset="-122"/>
              </a:rPr>
              <a:t>rewrite</a:t>
            </a:r>
            <a:r>
              <a:rPr lang="zh-CN" altLang="en-US" b="1" dirty="0">
                <a:ea typeface="宋体" pitchFamily="2" charset="-122"/>
              </a:rPr>
              <a:t> </a:t>
            </a:r>
            <a:r>
              <a:rPr lang="en-US" altLang="zh-CN" b="1" dirty="0">
                <a:ea typeface="宋体" pitchFamily="2" charset="-122"/>
              </a:rPr>
              <a:t>code,</a:t>
            </a:r>
            <a:r>
              <a:rPr lang="zh-CN" altLang="en-US" b="1" dirty="0">
                <a:ea typeface="宋体" pitchFamily="2" charset="-122"/>
              </a:rPr>
              <a:t> </a:t>
            </a:r>
            <a:r>
              <a:rPr lang="en-US" altLang="zh-CN" b="1" dirty="0">
                <a:ea typeface="宋体" pitchFamily="2" charset="-122"/>
              </a:rPr>
              <a:t>incremental</a:t>
            </a:r>
            <a:r>
              <a:rPr lang="zh-CN" altLang="en-US" b="1" dirty="0">
                <a:ea typeface="宋体" pitchFamily="2" charset="-122"/>
              </a:rPr>
              <a:t> </a:t>
            </a:r>
            <a:r>
              <a:rPr lang="en-US" altLang="zh-CN" b="1" dirty="0">
                <a:ea typeface="宋体" pitchFamily="2" charset="-122"/>
              </a:rPr>
              <a:t>annotation</a:t>
            </a:r>
            <a:r>
              <a:rPr lang="zh-CN" altLang="en-US" b="1" dirty="0">
                <a:ea typeface="宋体" pitchFamily="2" charset="-122"/>
              </a:rPr>
              <a:t> </a:t>
            </a:r>
            <a:r>
              <a:rPr lang="en-US" altLang="zh-CN" b="1" dirty="0">
                <a:ea typeface="宋体" pitchFamily="2" charset="-122"/>
              </a:rPr>
              <a:t>is</a:t>
            </a:r>
            <a:r>
              <a:rPr lang="zh-CN" altLang="en-US" b="1" dirty="0">
                <a:ea typeface="宋体" pitchFamily="2" charset="-122"/>
              </a:rPr>
              <a:t> </a:t>
            </a:r>
            <a:r>
              <a:rPr lang="en-US" altLang="zh-CN" b="1" dirty="0">
                <a:ea typeface="宋体" pitchFamily="2" charset="-122"/>
              </a:rPr>
              <a:t>not</a:t>
            </a:r>
            <a:r>
              <a:rPr lang="zh-CN" altLang="en-US" b="1" dirty="0">
                <a:ea typeface="宋体" pitchFamily="2" charset="-122"/>
              </a:rPr>
              <a:t> </a:t>
            </a:r>
            <a:r>
              <a:rPr lang="en-US" altLang="zh-CN" b="1" dirty="0">
                <a:ea typeface="宋体" pitchFamily="2" charset="-122"/>
              </a:rPr>
              <a:t>sufficient</a:t>
            </a:r>
          </a:p>
        </p:txBody>
      </p:sp>
      <p:sp>
        <p:nvSpPr>
          <p:cNvPr id="1254406" name="Oval 6"/>
          <p:cNvSpPr>
            <a:spLocks noChangeArrowheads="1"/>
          </p:cNvSpPr>
          <p:nvPr/>
        </p:nvSpPr>
        <p:spPr bwMode="auto">
          <a:xfrm>
            <a:off x="6665913" y="5524500"/>
            <a:ext cx="530225" cy="328613"/>
          </a:xfrm>
          <a:prstGeom prst="ellipse">
            <a:avLst/>
          </a:prstGeom>
          <a:solidFill>
            <a:srgbClr val="CCCC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800">
                <a:solidFill>
                  <a:schemeClr val="tx1"/>
                </a:solidFill>
                <a:ea typeface="宋体" pitchFamily="2" charset="-122"/>
              </a:rPr>
              <a:t>Pn</a:t>
            </a:r>
          </a:p>
        </p:txBody>
      </p:sp>
      <p:sp>
        <p:nvSpPr>
          <p:cNvPr id="1254407" name="Oval 7"/>
          <p:cNvSpPr>
            <a:spLocks noChangeArrowheads="1"/>
          </p:cNvSpPr>
          <p:nvPr/>
        </p:nvSpPr>
        <p:spPr bwMode="auto">
          <a:xfrm>
            <a:off x="3898900" y="5524500"/>
            <a:ext cx="530225" cy="328613"/>
          </a:xfrm>
          <a:prstGeom prst="ellipse">
            <a:avLst/>
          </a:prstGeom>
          <a:solidFill>
            <a:srgbClr val="CCCC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800">
                <a:solidFill>
                  <a:schemeClr val="tx1"/>
                </a:solidFill>
                <a:ea typeface="宋体" pitchFamily="2" charset="-122"/>
              </a:rPr>
              <a:t>P1</a:t>
            </a:r>
          </a:p>
        </p:txBody>
      </p:sp>
      <p:sp>
        <p:nvSpPr>
          <p:cNvPr id="1254408" name="Oval 8"/>
          <p:cNvSpPr>
            <a:spLocks noChangeArrowheads="1"/>
          </p:cNvSpPr>
          <p:nvPr/>
        </p:nvSpPr>
        <p:spPr bwMode="auto">
          <a:xfrm>
            <a:off x="2328863" y="5537200"/>
            <a:ext cx="530225" cy="328613"/>
          </a:xfrm>
          <a:prstGeom prst="ellipse">
            <a:avLst/>
          </a:prstGeom>
          <a:solidFill>
            <a:srgbClr val="CCCC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800">
                <a:solidFill>
                  <a:schemeClr val="tx1"/>
                </a:solidFill>
                <a:ea typeface="宋体" pitchFamily="2" charset="-122"/>
              </a:rPr>
              <a:t>P0</a:t>
            </a:r>
          </a:p>
        </p:txBody>
      </p:sp>
      <p:sp>
        <p:nvSpPr>
          <p:cNvPr id="1254409" name="Rectangle 9"/>
          <p:cNvSpPr>
            <a:spLocks noChangeArrowheads="1"/>
          </p:cNvSpPr>
          <p:nvPr/>
        </p:nvSpPr>
        <p:spPr bwMode="auto">
          <a:xfrm>
            <a:off x="1011238" y="4729163"/>
            <a:ext cx="1079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800">
                <a:solidFill>
                  <a:srgbClr val="006600"/>
                </a:solidFill>
                <a:ea typeface="宋体" pitchFamily="2" charset="-122"/>
              </a:rPr>
              <a:t>y = ..s ...</a:t>
            </a:r>
          </a:p>
        </p:txBody>
      </p:sp>
      <p:grpSp>
        <p:nvGrpSpPr>
          <p:cNvPr id="1254410" name="Group 10"/>
          <p:cNvGrpSpPr>
            <a:grpSpLocks/>
          </p:cNvGrpSpPr>
          <p:nvPr/>
        </p:nvGrpSpPr>
        <p:grpSpPr bwMode="auto">
          <a:xfrm>
            <a:off x="1963738" y="3511550"/>
            <a:ext cx="1214437" cy="2012950"/>
            <a:chOff x="1317" y="2399"/>
            <a:chExt cx="765" cy="1268"/>
          </a:xfrm>
        </p:grpSpPr>
        <p:sp>
          <p:nvSpPr>
            <p:cNvPr id="1254411" name="Rectangle 11"/>
            <p:cNvSpPr>
              <a:spLocks noChangeArrowheads="1"/>
            </p:cNvSpPr>
            <p:nvPr/>
          </p:nvSpPr>
          <p:spPr bwMode="auto">
            <a:xfrm>
              <a:off x="1317" y="2399"/>
              <a:ext cx="765" cy="1192"/>
            </a:xfrm>
            <a:prstGeom prst="rect">
              <a:avLst/>
            </a:prstGeom>
            <a:solidFill>
              <a:srgbClr val="EBD7C3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254412" name="Group 12"/>
            <p:cNvGrpSpPr>
              <a:grpSpLocks/>
            </p:cNvGrpSpPr>
            <p:nvPr/>
          </p:nvGrpSpPr>
          <p:grpSpPr bwMode="auto">
            <a:xfrm>
              <a:off x="1387" y="2480"/>
              <a:ext cx="668" cy="232"/>
              <a:chOff x="2516" y="2804"/>
              <a:chExt cx="668" cy="232"/>
            </a:xfrm>
          </p:grpSpPr>
          <p:sp>
            <p:nvSpPr>
              <p:cNvPr id="1254413" name="Line 13"/>
              <p:cNvSpPr>
                <a:spLocks noChangeShapeType="1"/>
              </p:cNvSpPr>
              <p:nvPr/>
            </p:nvSpPr>
            <p:spPr bwMode="auto">
              <a:xfrm>
                <a:off x="2676" y="2804"/>
                <a:ext cx="1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54414" name="Line 14"/>
              <p:cNvSpPr>
                <a:spLocks noChangeShapeType="1"/>
              </p:cNvSpPr>
              <p:nvPr/>
            </p:nvSpPr>
            <p:spPr bwMode="auto">
              <a:xfrm>
                <a:off x="2850" y="2804"/>
                <a:ext cx="1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54415" name="Line 15"/>
              <p:cNvSpPr>
                <a:spLocks noChangeShapeType="1"/>
              </p:cNvSpPr>
              <p:nvPr/>
            </p:nvSpPr>
            <p:spPr bwMode="auto">
              <a:xfrm>
                <a:off x="3024" y="2804"/>
                <a:ext cx="1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54416" name="Rectangle 16"/>
              <p:cNvSpPr>
                <a:spLocks noChangeArrowheads="1"/>
              </p:cNvSpPr>
              <p:nvPr/>
            </p:nvSpPr>
            <p:spPr bwMode="auto">
              <a:xfrm>
                <a:off x="2516" y="2804"/>
                <a:ext cx="668" cy="22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254417" name="Rectangle 17"/>
            <p:cNvSpPr>
              <a:spLocks noChangeArrowheads="1"/>
            </p:cNvSpPr>
            <p:nvPr/>
          </p:nvSpPr>
          <p:spPr bwMode="auto">
            <a:xfrm>
              <a:off x="1485" y="2800"/>
              <a:ext cx="517" cy="22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pitchFamily="2" charset="-122"/>
                </a:rPr>
                <a:t>s: 12 </a:t>
              </a:r>
            </a:p>
          </p:txBody>
        </p:sp>
        <p:grpSp>
          <p:nvGrpSpPr>
            <p:cNvPr id="1254418" name="Group 18"/>
            <p:cNvGrpSpPr>
              <a:grpSpLocks/>
            </p:cNvGrpSpPr>
            <p:nvPr/>
          </p:nvGrpSpPr>
          <p:grpSpPr bwMode="auto">
            <a:xfrm>
              <a:off x="1565" y="3108"/>
              <a:ext cx="346" cy="423"/>
              <a:chOff x="1450" y="3188"/>
              <a:chExt cx="346" cy="423"/>
            </a:xfrm>
          </p:grpSpPr>
          <p:sp>
            <p:nvSpPr>
              <p:cNvPr id="1254419" name="Rectangle 19"/>
              <p:cNvSpPr>
                <a:spLocks noChangeArrowheads="1"/>
              </p:cNvSpPr>
              <p:nvPr/>
            </p:nvSpPr>
            <p:spPr bwMode="auto">
              <a:xfrm>
                <a:off x="1450" y="3282"/>
                <a:ext cx="32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zh-CN" sz="1800">
                    <a:ea typeface="宋体" pitchFamily="2" charset="-122"/>
                  </a:rPr>
                  <a:t>i: 2</a:t>
                </a:r>
              </a:p>
            </p:txBody>
          </p:sp>
          <p:sp>
            <p:nvSpPr>
              <p:cNvPr id="1254420" name="Rectangle 20"/>
              <p:cNvSpPr>
                <a:spLocks noChangeArrowheads="1"/>
              </p:cNvSpPr>
              <p:nvPr/>
            </p:nvSpPr>
            <p:spPr bwMode="auto">
              <a:xfrm>
                <a:off x="1455" y="3188"/>
                <a:ext cx="334" cy="42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54421" name="Line 21"/>
              <p:cNvSpPr>
                <a:spLocks noChangeShapeType="1"/>
              </p:cNvSpPr>
              <p:nvPr/>
            </p:nvSpPr>
            <p:spPr bwMode="auto">
              <a:xfrm>
                <a:off x="1455" y="3313"/>
                <a:ext cx="34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54422" name="Line 22"/>
              <p:cNvSpPr>
                <a:spLocks noChangeShapeType="1"/>
              </p:cNvSpPr>
              <p:nvPr/>
            </p:nvSpPr>
            <p:spPr bwMode="auto">
              <a:xfrm flipV="1">
                <a:off x="1455" y="3468"/>
                <a:ext cx="34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254423" name="Line 23"/>
            <p:cNvSpPr>
              <a:spLocks noChangeShapeType="1"/>
            </p:cNvSpPr>
            <p:nvPr/>
          </p:nvSpPr>
          <p:spPr bwMode="auto">
            <a:xfrm flipV="1">
              <a:off x="1721" y="3591"/>
              <a:ext cx="0" cy="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54424" name="Rectangle 24"/>
          <p:cNvSpPr>
            <a:spLocks noChangeArrowheads="1"/>
          </p:cNvSpPr>
          <p:nvPr/>
        </p:nvSpPr>
        <p:spPr bwMode="auto">
          <a:xfrm>
            <a:off x="4956175" y="4930775"/>
            <a:ext cx="334963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4425" name="Text Box 25"/>
          <p:cNvSpPr txBox="1">
            <a:spLocks noChangeArrowheads="1"/>
          </p:cNvSpPr>
          <p:nvPr/>
        </p:nvSpPr>
        <p:spPr bwMode="auto">
          <a:xfrm>
            <a:off x="7929563" y="3319463"/>
            <a:ext cx="1214437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altLang="zh-CN" sz="1800">
                <a:solidFill>
                  <a:schemeClr val="accent2"/>
                </a:solidFill>
                <a:ea typeface="宋体" pitchFamily="2" charset="-122"/>
              </a:rPr>
              <a:t>Private memory</a:t>
            </a:r>
            <a:endParaRPr lang="en-US" altLang="zh-CN" sz="1800">
              <a:solidFill>
                <a:schemeClr val="tx1"/>
              </a:solidFill>
              <a:ea typeface="宋体" pitchFamily="2" charset="-122"/>
            </a:endParaRPr>
          </a:p>
        </p:txBody>
      </p:sp>
      <p:grpSp>
        <p:nvGrpSpPr>
          <p:cNvPr id="1254426" name="Group 26"/>
          <p:cNvGrpSpPr>
            <a:grpSpLocks/>
          </p:cNvGrpSpPr>
          <p:nvPr/>
        </p:nvGrpSpPr>
        <p:grpSpPr bwMode="auto">
          <a:xfrm>
            <a:off x="3548063" y="3495675"/>
            <a:ext cx="1214437" cy="2012950"/>
            <a:chOff x="1317" y="2399"/>
            <a:chExt cx="765" cy="1268"/>
          </a:xfrm>
        </p:grpSpPr>
        <p:sp>
          <p:nvSpPr>
            <p:cNvPr id="1254427" name="Rectangle 27"/>
            <p:cNvSpPr>
              <a:spLocks noChangeArrowheads="1"/>
            </p:cNvSpPr>
            <p:nvPr/>
          </p:nvSpPr>
          <p:spPr bwMode="auto">
            <a:xfrm>
              <a:off x="1317" y="2399"/>
              <a:ext cx="765" cy="1192"/>
            </a:xfrm>
            <a:prstGeom prst="rect">
              <a:avLst/>
            </a:prstGeom>
            <a:solidFill>
              <a:srgbClr val="EBD7C3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254428" name="Group 28"/>
            <p:cNvGrpSpPr>
              <a:grpSpLocks/>
            </p:cNvGrpSpPr>
            <p:nvPr/>
          </p:nvGrpSpPr>
          <p:grpSpPr bwMode="auto">
            <a:xfrm>
              <a:off x="1387" y="2480"/>
              <a:ext cx="668" cy="232"/>
              <a:chOff x="2516" y="2804"/>
              <a:chExt cx="668" cy="232"/>
            </a:xfrm>
          </p:grpSpPr>
          <p:sp>
            <p:nvSpPr>
              <p:cNvPr id="1254429" name="Line 29"/>
              <p:cNvSpPr>
                <a:spLocks noChangeShapeType="1"/>
              </p:cNvSpPr>
              <p:nvPr/>
            </p:nvSpPr>
            <p:spPr bwMode="auto">
              <a:xfrm>
                <a:off x="2676" y="2804"/>
                <a:ext cx="1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54430" name="Line 30"/>
              <p:cNvSpPr>
                <a:spLocks noChangeShapeType="1"/>
              </p:cNvSpPr>
              <p:nvPr/>
            </p:nvSpPr>
            <p:spPr bwMode="auto">
              <a:xfrm>
                <a:off x="2850" y="2804"/>
                <a:ext cx="1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54431" name="Line 31"/>
              <p:cNvSpPr>
                <a:spLocks noChangeShapeType="1"/>
              </p:cNvSpPr>
              <p:nvPr/>
            </p:nvSpPr>
            <p:spPr bwMode="auto">
              <a:xfrm>
                <a:off x="3024" y="2804"/>
                <a:ext cx="1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54432" name="Rectangle 32"/>
              <p:cNvSpPr>
                <a:spLocks noChangeArrowheads="1"/>
              </p:cNvSpPr>
              <p:nvPr/>
            </p:nvSpPr>
            <p:spPr bwMode="auto">
              <a:xfrm>
                <a:off x="2516" y="2804"/>
                <a:ext cx="668" cy="22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254433" name="Rectangle 33"/>
            <p:cNvSpPr>
              <a:spLocks noChangeArrowheads="1"/>
            </p:cNvSpPr>
            <p:nvPr/>
          </p:nvSpPr>
          <p:spPr bwMode="auto">
            <a:xfrm>
              <a:off x="1485" y="2800"/>
              <a:ext cx="517" cy="22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pitchFamily="2" charset="-122"/>
                </a:rPr>
                <a:t>s: 14 </a:t>
              </a:r>
            </a:p>
          </p:txBody>
        </p:sp>
        <p:grpSp>
          <p:nvGrpSpPr>
            <p:cNvPr id="1254434" name="Group 34"/>
            <p:cNvGrpSpPr>
              <a:grpSpLocks/>
            </p:cNvGrpSpPr>
            <p:nvPr/>
          </p:nvGrpSpPr>
          <p:grpSpPr bwMode="auto">
            <a:xfrm>
              <a:off x="1565" y="3108"/>
              <a:ext cx="346" cy="423"/>
              <a:chOff x="1450" y="3188"/>
              <a:chExt cx="346" cy="423"/>
            </a:xfrm>
          </p:grpSpPr>
          <p:sp>
            <p:nvSpPr>
              <p:cNvPr id="1254435" name="Rectangle 35"/>
              <p:cNvSpPr>
                <a:spLocks noChangeArrowheads="1"/>
              </p:cNvSpPr>
              <p:nvPr/>
            </p:nvSpPr>
            <p:spPr bwMode="auto">
              <a:xfrm>
                <a:off x="1450" y="3282"/>
                <a:ext cx="32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zh-CN" sz="1800">
                    <a:ea typeface="宋体" pitchFamily="2" charset="-122"/>
                  </a:rPr>
                  <a:t>i: 3</a:t>
                </a:r>
              </a:p>
            </p:txBody>
          </p:sp>
          <p:sp>
            <p:nvSpPr>
              <p:cNvPr id="1254436" name="Rectangle 36"/>
              <p:cNvSpPr>
                <a:spLocks noChangeArrowheads="1"/>
              </p:cNvSpPr>
              <p:nvPr/>
            </p:nvSpPr>
            <p:spPr bwMode="auto">
              <a:xfrm>
                <a:off x="1455" y="3188"/>
                <a:ext cx="334" cy="42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54437" name="Line 37"/>
              <p:cNvSpPr>
                <a:spLocks noChangeShapeType="1"/>
              </p:cNvSpPr>
              <p:nvPr/>
            </p:nvSpPr>
            <p:spPr bwMode="auto">
              <a:xfrm>
                <a:off x="1455" y="3313"/>
                <a:ext cx="34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54438" name="Line 38"/>
              <p:cNvSpPr>
                <a:spLocks noChangeShapeType="1"/>
              </p:cNvSpPr>
              <p:nvPr/>
            </p:nvSpPr>
            <p:spPr bwMode="auto">
              <a:xfrm flipV="1">
                <a:off x="1455" y="3468"/>
                <a:ext cx="34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254439" name="Line 39"/>
            <p:cNvSpPr>
              <a:spLocks noChangeShapeType="1"/>
            </p:cNvSpPr>
            <p:nvPr/>
          </p:nvSpPr>
          <p:spPr bwMode="auto">
            <a:xfrm flipV="1">
              <a:off x="1721" y="3591"/>
              <a:ext cx="0" cy="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54440" name="Group 40"/>
          <p:cNvGrpSpPr>
            <a:grpSpLocks/>
          </p:cNvGrpSpPr>
          <p:nvPr/>
        </p:nvGrpSpPr>
        <p:grpSpPr bwMode="auto">
          <a:xfrm>
            <a:off x="6292850" y="3511550"/>
            <a:ext cx="1214438" cy="2012950"/>
            <a:chOff x="4044" y="2379"/>
            <a:chExt cx="765" cy="1268"/>
          </a:xfrm>
        </p:grpSpPr>
        <p:sp>
          <p:nvSpPr>
            <p:cNvPr id="1254441" name="Rectangle 41"/>
            <p:cNvSpPr>
              <a:spLocks noChangeArrowheads="1"/>
            </p:cNvSpPr>
            <p:nvPr/>
          </p:nvSpPr>
          <p:spPr bwMode="auto">
            <a:xfrm>
              <a:off x="4044" y="2379"/>
              <a:ext cx="765" cy="1192"/>
            </a:xfrm>
            <a:prstGeom prst="rect">
              <a:avLst/>
            </a:prstGeom>
            <a:solidFill>
              <a:srgbClr val="EBD7C3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254442" name="Group 42"/>
            <p:cNvGrpSpPr>
              <a:grpSpLocks/>
            </p:cNvGrpSpPr>
            <p:nvPr/>
          </p:nvGrpSpPr>
          <p:grpSpPr bwMode="auto">
            <a:xfrm>
              <a:off x="4094" y="2460"/>
              <a:ext cx="668" cy="232"/>
              <a:chOff x="2516" y="2804"/>
              <a:chExt cx="668" cy="232"/>
            </a:xfrm>
          </p:grpSpPr>
          <p:sp>
            <p:nvSpPr>
              <p:cNvPr id="1254443" name="Line 43"/>
              <p:cNvSpPr>
                <a:spLocks noChangeShapeType="1"/>
              </p:cNvSpPr>
              <p:nvPr/>
            </p:nvSpPr>
            <p:spPr bwMode="auto">
              <a:xfrm>
                <a:off x="2676" y="2804"/>
                <a:ext cx="1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54444" name="Line 44"/>
              <p:cNvSpPr>
                <a:spLocks noChangeShapeType="1"/>
              </p:cNvSpPr>
              <p:nvPr/>
            </p:nvSpPr>
            <p:spPr bwMode="auto">
              <a:xfrm>
                <a:off x="2850" y="2804"/>
                <a:ext cx="1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54445" name="Line 45"/>
              <p:cNvSpPr>
                <a:spLocks noChangeShapeType="1"/>
              </p:cNvSpPr>
              <p:nvPr/>
            </p:nvSpPr>
            <p:spPr bwMode="auto">
              <a:xfrm>
                <a:off x="3024" y="2804"/>
                <a:ext cx="1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54446" name="Rectangle 46"/>
              <p:cNvSpPr>
                <a:spLocks noChangeArrowheads="1"/>
              </p:cNvSpPr>
              <p:nvPr/>
            </p:nvSpPr>
            <p:spPr bwMode="auto">
              <a:xfrm>
                <a:off x="2516" y="2804"/>
                <a:ext cx="668" cy="22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254447" name="Rectangle 47"/>
            <p:cNvSpPr>
              <a:spLocks noChangeArrowheads="1"/>
            </p:cNvSpPr>
            <p:nvPr/>
          </p:nvSpPr>
          <p:spPr bwMode="auto">
            <a:xfrm>
              <a:off x="4212" y="2780"/>
              <a:ext cx="517" cy="22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pitchFamily="2" charset="-122"/>
                </a:rPr>
                <a:t>s: 11 </a:t>
              </a:r>
            </a:p>
          </p:txBody>
        </p:sp>
        <p:grpSp>
          <p:nvGrpSpPr>
            <p:cNvPr id="1254448" name="Group 48"/>
            <p:cNvGrpSpPr>
              <a:grpSpLocks/>
            </p:cNvGrpSpPr>
            <p:nvPr/>
          </p:nvGrpSpPr>
          <p:grpSpPr bwMode="auto">
            <a:xfrm>
              <a:off x="4292" y="3088"/>
              <a:ext cx="346" cy="423"/>
              <a:chOff x="1450" y="3188"/>
              <a:chExt cx="346" cy="423"/>
            </a:xfrm>
          </p:grpSpPr>
          <p:sp>
            <p:nvSpPr>
              <p:cNvPr id="1254449" name="Rectangle 49"/>
              <p:cNvSpPr>
                <a:spLocks noChangeArrowheads="1"/>
              </p:cNvSpPr>
              <p:nvPr/>
            </p:nvSpPr>
            <p:spPr bwMode="auto">
              <a:xfrm>
                <a:off x="1450" y="3282"/>
                <a:ext cx="32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zh-CN" sz="1800">
                    <a:ea typeface="宋体" pitchFamily="2" charset="-122"/>
                  </a:rPr>
                  <a:t>i: 1</a:t>
                </a:r>
              </a:p>
            </p:txBody>
          </p:sp>
          <p:sp>
            <p:nvSpPr>
              <p:cNvPr id="1254450" name="Rectangle 50"/>
              <p:cNvSpPr>
                <a:spLocks noChangeArrowheads="1"/>
              </p:cNvSpPr>
              <p:nvPr/>
            </p:nvSpPr>
            <p:spPr bwMode="auto">
              <a:xfrm>
                <a:off x="1455" y="3188"/>
                <a:ext cx="334" cy="42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54451" name="Line 51"/>
              <p:cNvSpPr>
                <a:spLocks noChangeShapeType="1"/>
              </p:cNvSpPr>
              <p:nvPr/>
            </p:nvSpPr>
            <p:spPr bwMode="auto">
              <a:xfrm>
                <a:off x="1455" y="3313"/>
                <a:ext cx="34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54452" name="Line 52"/>
              <p:cNvSpPr>
                <a:spLocks noChangeShapeType="1"/>
              </p:cNvSpPr>
              <p:nvPr/>
            </p:nvSpPr>
            <p:spPr bwMode="auto">
              <a:xfrm flipV="1">
                <a:off x="1455" y="3468"/>
                <a:ext cx="34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254453" name="Line 53"/>
            <p:cNvSpPr>
              <a:spLocks noChangeShapeType="1"/>
            </p:cNvSpPr>
            <p:nvPr/>
          </p:nvSpPr>
          <p:spPr bwMode="auto">
            <a:xfrm flipV="1">
              <a:off x="4448" y="3571"/>
              <a:ext cx="0" cy="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54454" name="Group 54"/>
          <p:cNvGrpSpPr>
            <a:grpSpLocks/>
          </p:cNvGrpSpPr>
          <p:nvPr/>
        </p:nvGrpSpPr>
        <p:grpSpPr bwMode="auto">
          <a:xfrm>
            <a:off x="5387975" y="4718050"/>
            <a:ext cx="1250950" cy="1104900"/>
            <a:chOff x="3394" y="2937"/>
            <a:chExt cx="788" cy="696"/>
          </a:xfrm>
        </p:grpSpPr>
        <p:sp>
          <p:nvSpPr>
            <p:cNvPr id="1254455" name="Rectangle 55"/>
            <p:cNvSpPr>
              <a:spLocks noChangeArrowheads="1"/>
            </p:cNvSpPr>
            <p:nvPr/>
          </p:nvSpPr>
          <p:spPr bwMode="auto">
            <a:xfrm>
              <a:off x="3394" y="3402"/>
              <a:ext cx="7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CN" sz="1800">
                  <a:solidFill>
                    <a:srgbClr val="006600"/>
                  </a:solidFill>
                  <a:ea typeface="宋体" pitchFamily="2" charset="-122"/>
                </a:rPr>
                <a:t>send P1,s</a:t>
              </a:r>
            </a:p>
          </p:txBody>
        </p:sp>
        <p:sp>
          <p:nvSpPr>
            <p:cNvPr id="1254456" name="Arc 56"/>
            <p:cNvSpPr>
              <a:spLocks/>
            </p:cNvSpPr>
            <p:nvPr/>
          </p:nvSpPr>
          <p:spPr bwMode="auto">
            <a:xfrm rot="4680000">
              <a:off x="3581" y="2948"/>
              <a:ext cx="591" cy="57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152 w 22359"/>
                <a:gd name="T1" fmla="*/ 24160 h 24160"/>
                <a:gd name="T2" fmla="*/ 22359 w 22359"/>
                <a:gd name="T3" fmla="*/ 13 h 24160"/>
                <a:gd name="T4" fmla="*/ 21600 w 22359"/>
                <a:gd name="T5" fmla="*/ 21600 h 24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359" h="24160" fill="none" extrusionOk="0">
                  <a:moveTo>
                    <a:pt x="152" y="24159"/>
                  </a:moveTo>
                  <a:cubicBezTo>
                    <a:pt x="50" y="23310"/>
                    <a:pt x="0" y="2245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1853" y="-1"/>
                    <a:pt x="22106" y="4"/>
                    <a:pt x="22358" y="13"/>
                  </a:cubicBezTo>
                </a:path>
                <a:path w="22359" h="24160" stroke="0" extrusionOk="0">
                  <a:moveTo>
                    <a:pt x="152" y="24159"/>
                  </a:moveTo>
                  <a:cubicBezTo>
                    <a:pt x="50" y="23310"/>
                    <a:pt x="0" y="2245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1853" y="-1"/>
                    <a:pt x="22106" y="4"/>
                    <a:pt x="22358" y="13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stealth" w="med" len="med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54457" name="AutoShape 57"/>
          <p:cNvSpPr>
            <a:spLocks noChangeArrowheads="1"/>
          </p:cNvSpPr>
          <p:nvPr/>
        </p:nvSpPr>
        <p:spPr bwMode="auto">
          <a:xfrm>
            <a:off x="1963738" y="5929313"/>
            <a:ext cx="5543550" cy="398462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 sz="1800">
                <a:solidFill>
                  <a:schemeClr val="tx1"/>
                </a:solidFill>
                <a:ea typeface="宋体" pitchFamily="2" charset="-122"/>
              </a:rPr>
              <a:t>Network</a:t>
            </a:r>
          </a:p>
        </p:txBody>
      </p:sp>
      <p:grpSp>
        <p:nvGrpSpPr>
          <p:cNvPr id="1254458" name="Group 58"/>
          <p:cNvGrpSpPr>
            <a:grpSpLocks/>
          </p:cNvGrpSpPr>
          <p:nvPr/>
        </p:nvGrpSpPr>
        <p:grpSpPr bwMode="auto">
          <a:xfrm>
            <a:off x="4421188" y="4378325"/>
            <a:ext cx="1833562" cy="1228725"/>
            <a:chOff x="2785" y="2723"/>
            <a:chExt cx="1155" cy="774"/>
          </a:xfrm>
        </p:grpSpPr>
        <p:sp>
          <p:nvSpPr>
            <p:cNvPr id="1254459" name="Arc 59"/>
            <p:cNvSpPr>
              <a:spLocks/>
            </p:cNvSpPr>
            <p:nvPr/>
          </p:nvSpPr>
          <p:spPr bwMode="auto">
            <a:xfrm>
              <a:off x="2785" y="2987"/>
              <a:ext cx="605" cy="51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57 w 21686"/>
                <a:gd name="T1" fmla="*/ 25511 h 25511"/>
                <a:gd name="T2" fmla="*/ 21686 w 21686"/>
                <a:gd name="T3" fmla="*/ 0 h 25511"/>
                <a:gd name="T4" fmla="*/ 21600 w 21686"/>
                <a:gd name="T5" fmla="*/ 21600 h 25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86" h="25511" fill="none" extrusionOk="0">
                  <a:moveTo>
                    <a:pt x="357" y="25510"/>
                  </a:moveTo>
                  <a:cubicBezTo>
                    <a:pt x="119" y="24220"/>
                    <a:pt x="0" y="2291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1628" y="-1"/>
                    <a:pt x="21657" y="0"/>
                    <a:pt x="21685" y="0"/>
                  </a:cubicBezTo>
                </a:path>
                <a:path w="21686" h="25511" stroke="0" extrusionOk="0">
                  <a:moveTo>
                    <a:pt x="357" y="25510"/>
                  </a:moveTo>
                  <a:cubicBezTo>
                    <a:pt x="119" y="24220"/>
                    <a:pt x="0" y="2291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1628" y="-1"/>
                    <a:pt x="21657" y="0"/>
                    <a:pt x="21685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8575" cap="rnd">
              <a:solidFill>
                <a:schemeClr val="accent2"/>
              </a:solidFill>
              <a:round/>
              <a:headEnd type="stealth" w="med" len="med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4460" name="Rectangle 60"/>
            <p:cNvSpPr>
              <a:spLocks noChangeArrowheads="1"/>
            </p:cNvSpPr>
            <p:nvPr/>
          </p:nvSpPr>
          <p:spPr bwMode="auto">
            <a:xfrm>
              <a:off x="2984" y="2723"/>
              <a:ext cx="9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CN" sz="1800">
                  <a:solidFill>
                    <a:srgbClr val="006600"/>
                  </a:solidFill>
                  <a:ea typeface="宋体" pitchFamily="2" charset="-122"/>
                </a:rPr>
                <a:t>receive Pn,s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398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54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54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54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54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Partitioning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/>
              <a:t>Dividing computation and data into pieces</a:t>
            </a:r>
          </a:p>
          <a:p>
            <a:pPr>
              <a:lnSpc>
                <a:spcPct val="90000"/>
              </a:lnSpc>
            </a:pPr>
            <a:r>
              <a:rPr lang="en-US" altLang="zh-CN" sz="2800"/>
              <a:t>Domain decomposition</a:t>
            </a:r>
          </a:p>
          <a:p>
            <a:pPr lvl="1">
              <a:lnSpc>
                <a:spcPct val="90000"/>
              </a:lnSpc>
            </a:pPr>
            <a:r>
              <a:rPr lang="en-US" altLang="zh-CN" sz="2800"/>
              <a:t>Divide data into pieces</a:t>
            </a:r>
          </a:p>
          <a:p>
            <a:pPr lvl="1">
              <a:lnSpc>
                <a:spcPct val="90000"/>
              </a:lnSpc>
            </a:pPr>
            <a:r>
              <a:rPr lang="en-US" altLang="zh-CN" sz="2800"/>
              <a:t>Determine how to associate computations with the data</a:t>
            </a:r>
          </a:p>
          <a:p>
            <a:pPr>
              <a:lnSpc>
                <a:spcPct val="90000"/>
              </a:lnSpc>
            </a:pPr>
            <a:r>
              <a:rPr lang="en-US" altLang="zh-CN" sz="2800"/>
              <a:t>Functional decomposition</a:t>
            </a:r>
          </a:p>
          <a:p>
            <a:pPr lvl="1">
              <a:lnSpc>
                <a:spcPct val="90000"/>
              </a:lnSpc>
            </a:pPr>
            <a:r>
              <a:rPr lang="en-US" altLang="zh-CN" sz="2800"/>
              <a:t>Divide computation into pieces</a:t>
            </a:r>
          </a:p>
          <a:p>
            <a:pPr lvl="1">
              <a:lnSpc>
                <a:spcPct val="90000"/>
              </a:lnSpc>
            </a:pPr>
            <a:r>
              <a:rPr lang="en-US" altLang="zh-CN" sz="2800"/>
              <a:t>Determine how to associate data with the computations</a:t>
            </a:r>
          </a:p>
        </p:txBody>
      </p:sp>
    </p:spTree>
    <p:extLst>
      <p:ext uri="{BB962C8B-B14F-4D97-AF65-F5344CB8AC3E}">
        <p14:creationId xmlns:p14="http://schemas.microsoft.com/office/powerpoint/2010/main" val="27923302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/>
              <a:t>Example Domain Decompositions</a:t>
            </a:r>
          </a:p>
        </p:txBody>
      </p:sp>
      <p:pic>
        <p:nvPicPr>
          <p:cNvPr id="107523" name="Picture 3" descr="Z:\PPinC\slides-figures\DomainDecomposition.e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76400"/>
            <a:ext cx="4979988" cy="47736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131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/>
              <a:t>Example Functional Decomposition</a:t>
            </a:r>
          </a:p>
        </p:txBody>
      </p:sp>
      <p:pic>
        <p:nvPicPr>
          <p:cNvPr id="108547" name="Picture 3" descr="Z:\PPinC\slides-figures\FunctionalDecomposition.e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752600"/>
            <a:ext cx="7467600" cy="44402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58067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Partitioning Checklist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At least 10x more primitive tasks than processors in target computer</a:t>
            </a:r>
          </a:p>
          <a:p>
            <a:r>
              <a:rPr lang="en-US" altLang="zh-CN"/>
              <a:t>Minimize redundant computations and redundant data storage</a:t>
            </a:r>
          </a:p>
          <a:p>
            <a:r>
              <a:rPr lang="en-US" altLang="zh-CN"/>
              <a:t>Primitive tasks roughly the same size</a:t>
            </a:r>
          </a:p>
          <a:p>
            <a:r>
              <a:rPr lang="en-US" altLang="zh-CN"/>
              <a:t>Number of tasks an increasing function of problem size</a:t>
            </a:r>
          </a:p>
        </p:txBody>
      </p:sp>
      <p:sp>
        <p:nvSpPr>
          <p:cNvPr id="4" name="Line 4">
            <a:extLst>
              <a:ext uri="{FF2B5EF4-FFF2-40B4-BE49-F238E27FC236}">
                <a16:creationId xmlns:a16="http://schemas.microsoft.com/office/drawing/2014/main" id="{51C585FC-56BD-604E-A625-504AE6E41EC7}"/>
              </a:ext>
            </a:extLst>
          </p:cNvPr>
          <p:cNvSpPr>
            <a:spLocks noChangeShapeType="1"/>
          </p:cNvSpPr>
          <p:nvPr/>
        </p:nvSpPr>
        <p:spPr bwMode="auto">
          <a:xfrm>
            <a:off x="1173866" y="5828115"/>
            <a:ext cx="6096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id="{F41D0FE9-DAC6-9E44-BEA6-66E78F967735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8666" y="575191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id="{F0D321CD-AC36-B04A-8D3E-E600271B9C12}"/>
              </a:ext>
            </a:extLst>
          </p:cNvPr>
          <p:cNvSpPr>
            <a:spLocks noChangeShapeType="1"/>
          </p:cNvSpPr>
          <p:nvPr/>
        </p:nvSpPr>
        <p:spPr bwMode="auto">
          <a:xfrm>
            <a:off x="1173866" y="575191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" name="Line 7">
            <a:extLst>
              <a:ext uri="{FF2B5EF4-FFF2-40B4-BE49-F238E27FC236}">
                <a16:creationId xmlns:a16="http://schemas.microsoft.com/office/drawing/2014/main" id="{787C1C9A-C029-8F4D-98CB-B9D57B398B7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5866" y="575191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5EB59726-ED56-5F43-8FAE-4012E778F4E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40666" y="575191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D05766A0-2A0B-B645-8C38-9DBBDCBCC107}"/>
              </a:ext>
            </a:extLst>
          </p:cNvPr>
          <p:cNvSpPr>
            <a:spLocks noChangeShapeType="1"/>
          </p:cNvSpPr>
          <p:nvPr/>
        </p:nvSpPr>
        <p:spPr bwMode="auto">
          <a:xfrm>
            <a:off x="2393066" y="575191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69756D6D-B58E-7A44-BBC7-D15035F28DF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02666" y="575191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F7A3E4B6-AC28-B14F-B506-E504E33751A5}"/>
              </a:ext>
            </a:extLst>
          </p:cNvPr>
          <p:cNvSpPr>
            <a:spLocks noChangeShapeType="1"/>
          </p:cNvSpPr>
          <p:nvPr/>
        </p:nvSpPr>
        <p:spPr bwMode="auto">
          <a:xfrm>
            <a:off x="3459866" y="575191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7444D6D2-7067-C541-8C90-264B339AC41C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4666" y="575191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" name="Line 13">
            <a:extLst>
              <a:ext uri="{FF2B5EF4-FFF2-40B4-BE49-F238E27FC236}">
                <a16:creationId xmlns:a16="http://schemas.microsoft.com/office/drawing/2014/main" id="{A11308BE-804F-A641-8BBE-7E08375CDCFD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1866" y="575191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" name="Line 14">
            <a:extLst>
              <a:ext uri="{FF2B5EF4-FFF2-40B4-BE49-F238E27FC236}">
                <a16:creationId xmlns:a16="http://schemas.microsoft.com/office/drawing/2014/main" id="{81FE59A3-3689-A049-9A68-74F0C535917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26666" y="575191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" name="Line 15">
            <a:extLst>
              <a:ext uri="{FF2B5EF4-FFF2-40B4-BE49-F238E27FC236}">
                <a16:creationId xmlns:a16="http://schemas.microsoft.com/office/drawing/2014/main" id="{192BF199-2813-ED47-856D-CED26AA27D4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31466" y="575191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" name="Line 16">
            <a:extLst>
              <a:ext uri="{FF2B5EF4-FFF2-40B4-BE49-F238E27FC236}">
                <a16:creationId xmlns:a16="http://schemas.microsoft.com/office/drawing/2014/main" id="{9AF5C6A2-7595-474D-BFDB-846ED95CD652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8666" y="575191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" name="Line 17">
            <a:extLst>
              <a:ext uri="{FF2B5EF4-FFF2-40B4-BE49-F238E27FC236}">
                <a16:creationId xmlns:a16="http://schemas.microsoft.com/office/drawing/2014/main" id="{59E06102-A184-D842-B228-ED6BA5D9556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45866" y="575191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" name="Line 18">
            <a:extLst>
              <a:ext uri="{FF2B5EF4-FFF2-40B4-BE49-F238E27FC236}">
                <a16:creationId xmlns:a16="http://schemas.microsoft.com/office/drawing/2014/main" id="{3B9702E1-2992-3045-84A6-3B5C6027F46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50666" y="575191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" name="Line 19">
            <a:extLst>
              <a:ext uri="{FF2B5EF4-FFF2-40B4-BE49-F238E27FC236}">
                <a16:creationId xmlns:a16="http://schemas.microsoft.com/office/drawing/2014/main" id="{1EC34598-F442-E749-B8C4-B1C85A67FB72}"/>
              </a:ext>
            </a:extLst>
          </p:cNvPr>
          <p:cNvSpPr>
            <a:spLocks noChangeShapeType="1"/>
          </p:cNvSpPr>
          <p:nvPr/>
        </p:nvSpPr>
        <p:spPr bwMode="auto">
          <a:xfrm>
            <a:off x="6507866" y="575191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" name="Line 20">
            <a:extLst>
              <a:ext uri="{FF2B5EF4-FFF2-40B4-BE49-F238E27FC236}">
                <a16:creationId xmlns:a16="http://schemas.microsoft.com/office/drawing/2014/main" id="{8A23FA52-CB50-3A48-883F-AB274C14C3BA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2666" y="575191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9" name="Line 39">
            <a:extLst>
              <a:ext uri="{FF2B5EF4-FFF2-40B4-BE49-F238E27FC236}">
                <a16:creationId xmlns:a16="http://schemas.microsoft.com/office/drawing/2014/main" id="{CD09CBB3-6948-F743-BF5D-5DAE8073CB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326266" y="575191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" name="Line 40">
            <a:extLst>
              <a:ext uri="{FF2B5EF4-FFF2-40B4-BE49-F238E27FC236}">
                <a16:creationId xmlns:a16="http://schemas.microsoft.com/office/drawing/2014/main" id="{15575B2C-087A-334C-9439-6D870368418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83466" y="575191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" name="Line 41">
            <a:extLst>
              <a:ext uri="{FF2B5EF4-FFF2-40B4-BE49-F238E27FC236}">
                <a16:creationId xmlns:a16="http://schemas.microsoft.com/office/drawing/2014/main" id="{B0D39FB9-FEDF-0B43-B9B5-FD949EBBD3A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31066" y="575191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2" name="Line 42">
            <a:extLst>
              <a:ext uri="{FF2B5EF4-FFF2-40B4-BE49-F238E27FC236}">
                <a16:creationId xmlns:a16="http://schemas.microsoft.com/office/drawing/2014/main" id="{1F467BC1-2EB4-8944-9E28-E4F9261FC2B2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5466" y="575191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" name="Line 43">
            <a:extLst>
              <a:ext uri="{FF2B5EF4-FFF2-40B4-BE49-F238E27FC236}">
                <a16:creationId xmlns:a16="http://schemas.microsoft.com/office/drawing/2014/main" id="{921D0F67-8E6D-624E-92E7-296D9CEA0951}"/>
              </a:ext>
            </a:extLst>
          </p:cNvPr>
          <p:cNvSpPr>
            <a:spLocks noChangeShapeType="1"/>
          </p:cNvSpPr>
          <p:nvPr/>
        </p:nvSpPr>
        <p:spPr bwMode="auto">
          <a:xfrm>
            <a:off x="2697866" y="575191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" name="Line 44">
            <a:extLst>
              <a:ext uri="{FF2B5EF4-FFF2-40B4-BE49-F238E27FC236}">
                <a16:creationId xmlns:a16="http://schemas.microsoft.com/office/drawing/2014/main" id="{9971F2E3-4BDD-5A42-AD53-8D07D7ABD07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0266" y="575191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" name="Line 45">
            <a:extLst>
              <a:ext uri="{FF2B5EF4-FFF2-40B4-BE49-F238E27FC236}">
                <a16:creationId xmlns:a16="http://schemas.microsoft.com/office/drawing/2014/main" id="{AB3F06C3-1D00-0242-8D50-5CA19DF844B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2266" y="575191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6" name="Line 46">
            <a:extLst>
              <a:ext uri="{FF2B5EF4-FFF2-40B4-BE49-F238E27FC236}">
                <a16:creationId xmlns:a16="http://schemas.microsoft.com/office/drawing/2014/main" id="{3A05E34C-24D2-0C40-B57D-CF86B3A6E7BF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9466" y="575191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" name="Line 47">
            <a:extLst>
              <a:ext uri="{FF2B5EF4-FFF2-40B4-BE49-F238E27FC236}">
                <a16:creationId xmlns:a16="http://schemas.microsoft.com/office/drawing/2014/main" id="{926407D8-E56A-134B-8699-D81EFE67CC00}"/>
              </a:ext>
            </a:extLst>
          </p:cNvPr>
          <p:cNvSpPr>
            <a:spLocks noChangeShapeType="1"/>
          </p:cNvSpPr>
          <p:nvPr/>
        </p:nvSpPr>
        <p:spPr bwMode="auto">
          <a:xfrm>
            <a:off x="3917066" y="575191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8" name="Line 48">
            <a:extLst>
              <a:ext uri="{FF2B5EF4-FFF2-40B4-BE49-F238E27FC236}">
                <a16:creationId xmlns:a16="http://schemas.microsoft.com/office/drawing/2014/main" id="{D07B5C89-70C8-F341-8D46-AA2B690204F9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9066" y="575191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" name="Line 49">
            <a:extLst>
              <a:ext uri="{FF2B5EF4-FFF2-40B4-BE49-F238E27FC236}">
                <a16:creationId xmlns:a16="http://schemas.microsoft.com/office/drawing/2014/main" id="{F812598A-5663-FB46-95D1-6BA8FE24415B}"/>
              </a:ext>
            </a:extLst>
          </p:cNvPr>
          <p:cNvSpPr>
            <a:spLocks noChangeShapeType="1"/>
          </p:cNvSpPr>
          <p:nvPr/>
        </p:nvSpPr>
        <p:spPr bwMode="auto">
          <a:xfrm>
            <a:off x="5136266" y="575191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0" name="Line 50">
            <a:extLst>
              <a:ext uri="{FF2B5EF4-FFF2-40B4-BE49-F238E27FC236}">
                <a16:creationId xmlns:a16="http://schemas.microsoft.com/office/drawing/2014/main" id="{0695CEEC-CA95-404A-8D84-4E246C4241C6}"/>
              </a:ext>
            </a:extLst>
          </p:cNvPr>
          <p:cNvSpPr>
            <a:spLocks noChangeShapeType="1"/>
          </p:cNvSpPr>
          <p:nvPr/>
        </p:nvSpPr>
        <p:spPr bwMode="auto">
          <a:xfrm>
            <a:off x="4983866" y="575191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" name="Line 51">
            <a:extLst>
              <a:ext uri="{FF2B5EF4-FFF2-40B4-BE49-F238E27FC236}">
                <a16:creationId xmlns:a16="http://schemas.microsoft.com/office/drawing/2014/main" id="{5BE5202D-C48D-0B45-BBA9-7AAD79F54FF5}"/>
              </a:ext>
            </a:extLst>
          </p:cNvPr>
          <p:cNvSpPr>
            <a:spLocks noChangeShapeType="1"/>
          </p:cNvSpPr>
          <p:nvPr/>
        </p:nvSpPr>
        <p:spPr bwMode="auto">
          <a:xfrm>
            <a:off x="5898266" y="575191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2" name="Line 52">
            <a:extLst>
              <a:ext uri="{FF2B5EF4-FFF2-40B4-BE49-F238E27FC236}">
                <a16:creationId xmlns:a16="http://schemas.microsoft.com/office/drawing/2014/main" id="{A1698122-81E4-B047-886E-516EC7E01FE8}"/>
              </a:ext>
            </a:extLst>
          </p:cNvPr>
          <p:cNvSpPr>
            <a:spLocks noChangeShapeType="1"/>
          </p:cNvSpPr>
          <p:nvPr/>
        </p:nvSpPr>
        <p:spPr bwMode="auto">
          <a:xfrm>
            <a:off x="6203066" y="575191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" name="Line 53">
            <a:extLst>
              <a:ext uri="{FF2B5EF4-FFF2-40B4-BE49-F238E27FC236}">
                <a16:creationId xmlns:a16="http://schemas.microsoft.com/office/drawing/2014/main" id="{6E719F48-0753-B644-83AA-BE831BA3AC2C}"/>
              </a:ext>
            </a:extLst>
          </p:cNvPr>
          <p:cNvSpPr>
            <a:spLocks noChangeShapeType="1"/>
          </p:cNvSpPr>
          <p:nvPr/>
        </p:nvSpPr>
        <p:spPr bwMode="auto">
          <a:xfrm>
            <a:off x="6355466" y="575191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" name="Line 54">
            <a:extLst>
              <a:ext uri="{FF2B5EF4-FFF2-40B4-BE49-F238E27FC236}">
                <a16:creationId xmlns:a16="http://schemas.microsoft.com/office/drawing/2014/main" id="{22F4DA09-E2D5-B343-90F5-6163ECC8F111}"/>
              </a:ext>
            </a:extLst>
          </p:cNvPr>
          <p:cNvSpPr>
            <a:spLocks noChangeShapeType="1"/>
          </p:cNvSpPr>
          <p:nvPr/>
        </p:nvSpPr>
        <p:spPr bwMode="auto">
          <a:xfrm>
            <a:off x="6965066" y="575191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" name="Line 55">
            <a:extLst>
              <a:ext uri="{FF2B5EF4-FFF2-40B4-BE49-F238E27FC236}">
                <a16:creationId xmlns:a16="http://schemas.microsoft.com/office/drawing/2014/main" id="{1E4C5D6B-32A3-F941-A79E-8A5165D7F6CA}"/>
              </a:ext>
            </a:extLst>
          </p:cNvPr>
          <p:cNvSpPr>
            <a:spLocks noChangeShapeType="1"/>
          </p:cNvSpPr>
          <p:nvPr/>
        </p:nvSpPr>
        <p:spPr bwMode="auto">
          <a:xfrm>
            <a:off x="7117466" y="575191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" name="Line 56">
            <a:extLst>
              <a:ext uri="{FF2B5EF4-FFF2-40B4-BE49-F238E27FC236}">
                <a16:creationId xmlns:a16="http://schemas.microsoft.com/office/drawing/2014/main" id="{75052A15-2CB2-D74A-9A52-47233A5FE142}"/>
              </a:ext>
            </a:extLst>
          </p:cNvPr>
          <p:cNvSpPr>
            <a:spLocks noChangeShapeType="1"/>
          </p:cNvSpPr>
          <p:nvPr/>
        </p:nvSpPr>
        <p:spPr bwMode="auto">
          <a:xfrm>
            <a:off x="7269866" y="575191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" name="Line 57">
            <a:extLst>
              <a:ext uri="{FF2B5EF4-FFF2-40B4-BE49-F238E27FC236}">
                <a16:creationId xmlns:a16="http://schemas.microsoft.com/office/drawing/2014/main" id="{9F25C284-0861-244D-9A65-6F6B5C94ECA2}"/>
              </a:ext>
            </a:extLst>
          </p:cNvPr>
          <p:cNvSpPr>
            <a:spLocks noChangeShapeType="1"/>
          </p:cNvSpPr>
          <p:nvPr/>
        </p:nvSpPr>
        <p:spPr bwMode="auto">
          <a:xfrm>
            <a:off x="2088266" y="575191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" name="Line 58">
            <a:extLst>
              <a:ext uri="{FF2B5EF4-FFF2-40B4-BE49-F238E27FC236}">
                <a16:creationId xmlns:a16="http://schemas.microsoft.com/office/drawing/2014/main" id="{84F46EC2-A222-9B44-B1CB-59430EEF4086}"/>
              </a:ext>
            </a:extLst>
          </p:cNvPr>
          <p:cNvSpPr>
            <a:spLocks noChangeShapeType="1"/>
          </p:cNvSpPr>
          <p:nvPr/>
        </p:nvSpPr>
        <p:spPr bwMode="auto">
          <a:xfrm>
            <a:off x="3155066" y="575191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" name="Line 59">
            <a:extLst>
              <a:ext uri="{FF2B5EF4-FFF2-40B4-BE49-F238E27FC236}">
                <a16:creationId xmlns:a16="http://schemas.microsoft.com/office/drawing/2014/main" id="{B15D05FD-CA25-0049-A935-E04D34B279E8}"/>
              </a:ext>
            </a:extLst>
          </p:cNvPr>
          <p:cNvSpPr>
            <a:spLocks noChangeShapeType="1"/>
          </p:cNvSpPr>
          <p:nvPr/>
        </p:nvSpPr>
        <p:spPr bwMode="auto">
          <a:xfrm>
            <a:off x="3307466" y="575191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" name="Line 60">
            <a:extLst>
              <a:ext uri="{FF2B5EF4-FFF2-40B4-BE49-F238E27FC236}">
                <a16:creationId xmlns:a16="http://schemas.microsoft.com/office/drawing/2014/main" id="{2C566526-5236-724F-B2DF-53EEFE7A45DE}"/>
              </a:ext>
            </a:extLst>
          </p:cNvPr>
          <p:cNvSpPr>
            <a:spLocks noChangeShapeType="1"/>
          </p:cNvSpPr>
          <p:nvPr/>
        </p:nvSpPr>
        <p:spPr bwMode="auto">
          <a:xfrm>
            <a:off x="4374266" y="575191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" name="Line 61">
            <a:extLst>
              <a:ext uri="{FF2B5EF4-FFF2-40B4-BE49-F238E27FC236}">
                <a16:creationId xmlns:a16="http://schemas.microsoft.com/office/drawing/2014/main" id="{733E331A-8525-5C42-819B-1B2B8BEA2C5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1066" y="575191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2" name="Line 62">
            <a:extLst>
              <a:ext uri="{FF2B5EF4-FFF2-40B4-BE49-F238E27FC236}">
                <a16:creationId xmlns:a16="http://schemas.microsoft.com/office/drawing/2014/main" id="{7476AF85-807F-124A-BAD6-AFB9B476EE4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3466" y="575191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" name="Line 63">
            <a:extLst>
              <a:ext uri="{FF2B5EF4-FFF2-40B4-BE49-F238E27FC236}">
                <a16:creationId xmlns:a16="http://schemas.microsoft.com/office/drawing/2014/main" id="{DED14102-3E57-1943-B2CF-666D41A74827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0266" y="575191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69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Communication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/>
              <a:t>Determine values passed among tasks</a:t>
            </a:r>
          </a:p>
          <a:p>
            <a:pPr>
              <a:lnSpc>
                <a:spcPct val="90000"/>
              </a:lnSpc>
            </a:pPr>
            <a:r>
              <a:rPr lang="en-US" altLang="zh-CN" sz="2800" dirty="0"/>
              <a:t>Local communication</a:t>
            </a:r>
          </a:p>
          <a:p>
            <a:pPr lvl="1">
              <a:lnSpc>
                <a:spcPct val="90000"/>
              </a:lnSpc>
            </a:pPr>
            <a:r>
              <a:rPr lang="en-US" altLang="zh-CN" sz="2800" dirty="0"/>
              <a:t>Task needs values from a small number of other tasks</a:t>
            </a:r>
          </a:p>
          <a:p>
            <a:pPr lvl="1">
              <a:lnSpc>
                <a:spcPct val="90000"/>
              </a:lnSpc>
            </a:pPr>
            <a:r>
              <a:rPr lang="en-US" altLang="zh-CN" sz="2800" dirty="0"/>
              <a:t>Create channels illustrating data flow</a:t>
            </a:r>
          </a:p>
          <a:p>
            <a:pPr>
              <a:lnSpc>
                <a:spcPct val="90000"/>
              </a:lnSpc>
            </a:pPr>
            <a:r>
              <a:rPr lang="en-US" altLang="zh-CN" sz="2800" dirty="0"/>
              <a:t>Global communication</a:t>
            </a:r>
          </a:p>
          <a:p>
            <a:pPr lvl="1">
              <a:lnSpc>
                <a:spcPct val="90000"/>
              </a:lnSpc>
            </a:pPr>
            <a:r>
              <a:rPr lang="en-US" altLang="zh-CN" sz="2800" dirty="0"/>
              <a:t>Significant number of tasks contribute data to perform a computation</a:t>
            </a:r>
          </a:p>
        </p:txBody>
      </p:sp>
    </p:spTree>
    <p:extLst>
      <p:ext uri="{BB962C8B-B14F-4D97-AF65-F5344CB8AC3E}">
        <p14:creationId xmlns:p14="http://schemas.microsoft.com/office/powerpoint/2010/main" val="5531499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Communication Checklist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Communication operations balanced among tasks</a:t>
            </a:r>
          </a:p>
          <a:p>
            <a:pPr>
              <a:lnSpc>
                <a:spcPct val="90000"/>
              </a:lnSpc>
            </a:pPr>
            <a:r>
              <a:rPr lang="en-US" altLang="zh-CN"/>
              <a:t>Each task communicates with only small group of neighbors</a:t>
            </a:r>
          </a:p>
          <a:p>
            <a:pPr>
              <a:lnSpc>
                <a:spcPct val="90000"/>
              </a:lnSpc>
            </a:pPr>
            <a:r>
              <a:rPr lang="en-US" altLang="zh-CN"/>
              <a:t>Tasks can perform communications concurrently</a:t>
            </a:r>
          </a:p>
          <a:p>
            <a:pPr>
              <a:lnSpc>
                <a:spcPct val="90000"/>
              </a:lnSpc>
            </a:pPr>
            <a:r>
              <a:rPr lang="en-US" altLang="zh-CN"/>
              <a:t>Task can perform computations concurrently</a:t>
            </a:r>
          </a:p>
        </p:txBody>
      </p:sp>
    </p:spTree>
    <p:extLst>
      <p:ext uri="{BB962C8B-B14F-4D97-AF65-F5344CB8AC3E}">
        <p14:creationId xmlns:p14="http://schemas.microsoft.com/office/powerpoint/2010/main" val="35007321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Agglomeration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66018"/>
            <a:ext cx="8229600" cy="4525963"/>
          </a:xfrm>
        </p:spPr>
        <p:txBody>
          <a:bodyPr/>
          <a:lstStyle/>
          <a:p>
            <a:r>
              <a:rPr lang="en-US" altLang="zh-CN" dirty="0"/>
              <a:t>Grouping tasks into larger tasks</a:t>
            </a:r>
          </a:p>
          <a:p>
            <a:r>
              <a:rPr lang="en-US" altLang="zh-CN" dirty="0"/>
              <a:t>Goals</a:t>
            </a:r>
          </a:p>
          <a:p>
            <a:pPr lvl="1"/>
            <a:r>
              <a:rPr lang="en-US" altLang="zh-CN" dirty="0"/>
              <a:t>Improve performance</a:t>
            </a:r>
          </a:p>
          <a:p>
            <a:pPr lvl="1"/>
            <a:r>
              <a:rPr lang="en-US" altLang="zh-CN" dirty="0"/>
              <a:t>Maintain scalability of program</a:t>
            </a:r>
          </a:p>
          <a:p>
            <a:r>
              <a:rPr lang="en-US" altLang="zh-CN" dirty="0"/>
              <a:t>In MPI programming, goal often to create one agglomerated task per processor</a:t>
            </a:r>
          </a:p>
        </p:txBody>
      </p:sp>
      <p:pic>
        <p:nvPicPr>
          <p:cNvPr id="4" name="Picture 4" descr="Z:\PPinC\slides-figures\AgglomerateComm.eps">
            <a:extLst>
              <a:ext uri="{FF2B5EF4-FFF2-40B4-BE49-F238E27FC236}">
                <a16:creationId xmlns:a16="http://schemas.microsoft.com/office/drawing/2014/main" id="{7F9842B1-6B79-1B45-B8E7-99086C687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967" y="4322762"/>
            <a:ext cx="5181600" cy="25352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54589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Agglomeration Checklist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/>
              <a:t>Locality of parallel algorithm has increased</a:t>
            </a:r>
          </a:p>
          <a:p>
            <a:pPr>
              <a:lnSpc>
                <a:spcPct val="90000"/>
              </a:lnSpc>
            </a:pPr>
            <a:r>
              <a:rPr lang="en-US" altLang="zh-CN" sz="2800" dirty="0"/>
              <a:t>Replicated computations take less time than communications they replace</a:t>
            </a:r>
          </a:p>
          <a:p>
            <a:pPr>
              <a:lnSpc>
                <a:spcPct val="90000"/>
              </a:lnSpc>
            </a:pPr>
            <a:r>
              <a:rPr lang="en-US" altLang="zh-CN" sz="2800" dirty="0"/>
              <a:t>Data replication doesn</a:t>
            </a:r>
            <a:r>
              <a:rPr lang="en-US" altLang="zh-CN" sz="2800" dirty="0">
                <a:latin typeface="Arial"/>
              </a:rPr>
              <a:t>’</a:t>
            </a:r>
            <a:r>
              <a:rPr lang="en-US" altLang="zh-CN" sz="2800" dirty="0"/>
              <a:t>t affect scalability</a:t>
            </a:r>
          </a:p>
          <a:p>
            <a:pPr>
              <a:lnSpc>
                <a:spcPct val="90000"/>
              </a:lnSpc>
            </a:pPr>
            <a:r>
              <a:rPr lang="en-US" altLang="zh-CN" sz="2800" dirty="0"/>
              <a:t>Agglomerated tasks have similar computational and communications costs</a:t>
            </a:r>
          </a:p>
          <a:p>
            <a:pPr>
              <a:lnSpc>
                <a:spcPct val="90000"/>
              </a:lnSpc>
            </a:pPr>
            <a:r>
              <a:rPr lang="en-US" altLang="zh-CN" sz="2800" dirty="0"/>
              <a:t>Number of tasks increases with problem size</a:t>
            </a:r>
          </a:p>
          <a:p>
            <a:pPr>
              <a:lnSpc>
                <a:spcPct val="90000"/>
              </a:lnSpc>
            </a:pPr>
            <a:r>
              <a:rPr lang="en-US" altLang="zh-CN" sz="2800" dirty="0"/>
              <a:t>Number of tasks suitable for likely target systems</a:t>
            </a:r>
          </a:p>
          <a:p>
            <a:pPr>
              <a:lnSpc>
                <a:spcPct val="90000"/>
              </a:lnSpc>
            </a:pPr>
            <a:r>
              <a:rPr lang="en-US" altLang="zh-CN" sz="2800" dirty="0"/>
              <a:t>Tradeoff between agglomeration and code modifications costs is reasonable</a:t>
            </a:r>
          </a:p>
        </p:txBody>
      </p:sp>
    </p:spTree>
    <p:extLst>
      <p:ext uri="{BB962C8B-B14F-4D97-AF65-F5344CB8AC3E}">
        <p14:creationId xmlns:p14="http://schemas.microsoft.com/office/powerpoint/2010/main" val="27832639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Mapping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tabLst>
                <a:tab pos="3824288" algn="l"/>
              </a:tabLst>
            </a:pPr>
            <a:r>
              <a:rPr lang="en-US" altLang="zh-CN" dirty="0"/>
              <a:t>Process of assigning tasks to processors</a:t>
            </a:r>
          </a:p>
          <a:p>
            <a:pPr>
              <a:lnSpc>
                <a:spcPct val="90000"/>
              </a:lnSpc>
              <a:tabLst>
                <a:tab pos="3824288" algn="l"/>
              </a:tabLst>
            </a:pPr>
            <a:r>
              <a:rPr lang="en-US" altLang="zh-CN" dirty="0"/>
              <a:t>Centralized multiprocessor: mapping done by operating system</a:t>
            </a:r>
          </a:p>
          <a:p>
            <a:pPr>
              <a:lnSpc>
                <a:spcPct val="90000"/>
              </a:lnSpc>
              <a:tabLst>
                <a:tab pos="3824288" algn="l"/>
              </a:tabLst>
            </a:pPr>
            <a:r>
              <a:rPr lang="en-US" altLang="zh-CN" dirty="0"/>
              <a:t>Distributed memory system: mapping done by user</a:t>
            </a:r>
          </a:p>
        </p:txBody>
      </p:sp>
    </p:spTree>
    <p:extLst>
      <p:ext uri="{BB962C8B-B14F-4D97-AF65-F5344CB8AC3E}">
        <p14:creationId xmlns:p14="http://schemas.microsoft.com/office/powerpoint/2010/main" val="30890852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Mapping Example</a:t>
            </a:r>
          </a:p>
        </p:txBody>
      </p:sp>
      <p:pic>
        <p:nvPicPr>
          <p:cNvPr id="116739" name="Picture 3" descr="Z:\PPinC\slides-figures\Mapping.e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607" y="1357312"/>
            <a:ext cx="7391400" cy="41433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5746C879-58B0-B74F-BF99-72BCDA53D877}"/>
              </a:ext>
            </a:extLst>
          </p:cNvPr>
          <p:cNvSpPr/>
          <p:nvPr/>
        </p:nvSpPr>
        <p:spPr>
          <a:xfrm>
            <a:off x="1279002" y="5751812"/>
            <a:ext cx="7130005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tabLst>
                <a:tab pos="3824288" algn="l"/>
              </a:tabLst>
            </a:pPr>
            <a:r>
              <a:rPr lang="en-US" altLang="zh-CN" sz="2400" dirty="0"/>
              <a:t>Goals of mapping</a:t>
            </a:r>
          </a:p>
          <a:p>
            <a:pPr lvl="1">
              <a:lnSpc>
                <a:spcPct val="90000"/>
              </a:lnSpc>
              <a:tabLst>
                <a:tab pos="3824288" algn="l"/>
              </a:tabLst>
            </a:pPr>
            <a:r>
              <a:rPr lang="en-US" altLang="zh-CN" sz="2400" dirty="0"/>
              <a:t>Maximize processor utilization(load</a:t>
            </a:r>
            <a:r>
              <a:rPr lang="zh-CN" altLang="en-US" sz="2400" dirty="0"/>
              <a:t> </a:t>
            </a:r>
            <a:r>
              <a:rPr lang="en-US" altLang="zh-CN" sz="2400" dirty="0"/>
              <a:t>balance)</a:t>
            </a:r>
          </a:p>
          <a:p>
            <a:pPr lvl="1">
              <a:lnSpc>
                <a:spcPct val="90000"/>
              </a:lnSpc>
              <a:tabLst>
                <a:tab pos="3824288" algn="l"/>
              </a:tabLst>
            </a:pPr>
            <a:r>
              <a:rPr lang="en-US" altLang="zh-CN" sz="2400" dirty="0"/>
              <a:t>Minimize </a:t>
            </a:r>
            <a:r>
              <a:rPr lang="en-US" altLang="zh-CN" sz="2400" dirty="0" err="1"/>
              <a:t>interprocessor</a:t>
            </a:r>
            <a:r>
              <a:rPr lang="en-US" altLang="zh-CN" sz="2400" dirty="0"/>
              <a:t> communication</a:t>
            </a:r>
          </a:p>
        </p:txBody>
      </p:sp>
    </p:spTree>
    <p:extLst>
      <p:ext uri="{BB962C8B-B14F-4D97-AF65-F5344CB8AC3E}">
        <p14:creationId xmlns:p14="http://schemas.microsoft.com/office/powerpoint/2010/main" val="87374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Install, compile and run MPI programs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Installation</a:t>
            </a:r>
          </a:p>
          <a:p>
            <a:pPr lvl="1"/>
            <a:r>
              <a:rPr kumimoji="1" lang="en-US" altLang="zh-CN" dirty="0"/>
              <a:t>Download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MPI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implementation</a:t>
            </a:r>
          </a:p>
          <a:p>
            <a:pPr lvl="2"/>
            <a:r>
              <a:rPr kumimoji="1" lang="en-US" altLang="zh-CN" dirty="0" err="1"/>
              <a:t>OpenMPI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MPICH,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IntelMPI</a:t>
            </a:r>
            <a:r>
              <a:rPr kumimoji="1" lang="zh-CN" altLang="en-US" dirty="0"/>
              <a:t> </a:t>
            </a:r>
            <a:r>
              <a:rPr kumimoji="1" lang="en-US" altLang="zh-CN" dirty="0"/>
              <a:t>etc.</a:t>
            </a:r>
          </a:p>
          <a:p>
            <a:pPr lvl="2"/>
            <a:r>
              <a:rPr kumimoji="1" lang="en-US" altLang="zh-CN" dirty="0">
                <a:hlinkClick r:id="rId2"/>
              </a:rPr>
              <a:t>http://www.open-mpi.org/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Install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reading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documents,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paths</a:t>
            </a:r>
            <a:r>
              <a:rPr kumimoji="1" lang="zh-CN" altLang="en-US" dirty="0"/>
              <a:t> </a:t>
            </a:r>
            <a:r>
              <a:rPr kumimoji="1" lang="en-US" altLang="zh-CN" dirty="0"/>
              <a:t>etc.</a:t>
            </a:r>
          </a:p>
          <a:p>
            <a:r>
              <a:rPr kumimoji="1" lang="en-US" altLang="zh-CN" dirty="0"/>
              <a:t>Compile</a:t>
            </a:r>
          </a:p>
          <a:p>
            <a:pPr lvl="1"/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</a:t>
            </a:r>
            <a:r>
              <a:rPr kumimoji="1" lang="en-US" altLang="zh-CN" dirty="0" err="1"/>
              <a:t>mpicc</a:t>
            </a:r>
            <a:r>
              <a:rPr kumimoji="1" lang="en-US" altLang="zh-CN" dirty="0"/>
              <a:t>”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instead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</a:t>
            </a:r>
            <a:r>
              <a:rPr kumimoji="1" lang="en-US" altLang="zh-CN" dirty="0" err="1"/>
              <a:t>gcc</a:t>
            </a:r>
            <a:r>
              <a:rPr kumimoji="1" lang="en-US" altLang="zh-CN" dirty="0"/>
              <a:t>”</a:t>
            </a:r>
          </a:p>
          <a:p>
            <a:r>
              <a:rPr kumimoji="1" lang="en-US" altLang="zh-CN" dirty="0"/>
              <a:t>Run</a:t>
            </a:r>
          </a:p>
          <a:p>
            <a:pPr lvl="1"/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</a:t>
            </a:r>
            <a:r>
              <a:rPr kumimoji="1" lang="en-US" altLang="zh-CN" dirty="0" err="1"/>
              <a:t>mpirun</a:t>
            </a:r>
            <a:r>
              <a:rPr kumimoji="1" lang="en-US" altLang="zh-CN" dirty="0"/>
              <a:t>”</a:t>
            </a:r>
          </a:p>
          <a:p>
            <a:pPr lvl="1"/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42679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Optimal Mapping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Finding optimal mapping is NP-hard</a:t>
            </a:r>
          </a:p>
          <a:p>
            <a:r>
              <a:rPr lang="en-US" altLang="zh-CN" dirty="0"/>
              <a:t>Must rely on heuristics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Check</a:t>
            </a:r>
            <a:r>
              <a:rPr lang="zh-CN" altLang="en-US" dirty="0"/>
              <a:t> </a:t>
            </a:r>
            <a:r>
              <a:rPr lang="en-US" altLang="zh-CN" dirty="0"/>
              <a:t>my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papers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interested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direction:</a:t>
            </a:r>
            <a:endParaRPr lang="zh-CN" altLang="en-US" dirty="0"/>
          </a:p>
          <a:p>
            <a:pPr lvl="1"/>
            <a:r>
              <a:rPr lang="en-US" altLang="zh-CN" dirty="0"/>
              <a:t>Chen, Hu, et al. “MPIPP: an automatic profile-guided parallel process placement toolset for SMP clusters and </a:t>
            </a:r>
            <a:r>
              <a:rPr lang="en-US" altLang="zh-CN" dirty="0" err="1"/>
              <a:t>multiclusters</a:t>
            </a:r>
            <a:r>
              <a:rPr lang="en-US" altLang="zh-CN" dirty="0"/>
              <a:t>.” </a:t>
            </a:r>
            <a:r>
              <a:rPr lang="en-US" altLang="zh-CN" i="1" dirty="0"/>
              <a:t>Proceedings of the 20th annual international conference on Supercomputing</a:t>
            </a:r>
            <a:r>
              <a:rPr lang="en-US" altLang="zh-CN" dirty="0"/>
              <a:t>. ACM, 2006.</a:t>
            </a:r>
            <a:endParaRPr lang="zh-CN" altLang="en-US" dirty="0"/>
          </a:p>
          <a:p>
            <a:pPr lvl="1"/>
            <a:r>
              <a:rPr lang="en-US" altLang="zh-CN" dirty="0"/>
              <a:t>Zhang, </a:t>
            </a:r>
            <a:r>
              <a:rPr lang="en-US" altLang="zh-CN" dirty="0" err="1"/>
              <a:t>Jin</a:t>
            </a:r>
            <a:r>
              <a:rPr lang="en-US" altLang="zh-CN" dirty="0"/>
              <a:t>, et al. "Process mapping for </a:t>
            </a:r>
            <a:r>
              <a:rPr lang="en-US" altLang="zh-CN" dirty="0" err="1"/>
              <a:t>mpi</a:t>
            </a:r>
            <a:r>
              <a:rPr lang="en-US" altLang="zh-CN" dirty="0"/>
              <a:t> collective communications." </a:t>
            </a:r>
            <a:r>
              <a:rPr lang="en-US" altLang="zh-CN" i="1" dirty="0"/>
              <a:t>European Conference on Parallel Processing</a:t>
            </a:r>
            <a:r>
              <a:rPr lang="en-US" altLang="zh-CN" dirty="0"/>
              <a:t>. Springer Berlin Heidelberg, 2009.</a:t>
            </a:r>
          </a:p>
        </p:txBody>
      </p:sp>
    </p:spTree>
    <p:extLst>
      <p:ext uri="{BB962C8B-B14F-4D97-AF65-F5344CB8AC3E}">
        <p14:creationId xmlns:p14="http://schemas.microsoft.com/office/powerpoint/2010/main" val="371918398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Mapping Decision Tree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Static number of tasks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Structured communication</a:t>
            </a:r>
          </a:p>
          <a:p>
            <a:pPr lvl="2">
              <a:lnSpc>
                <a:spcPct val="90000"/>
              </a:lnSpc>
            </a:pPr>
            <a:r>
              <a:rPr lang="en-US" altLang="zh-CN" sz="2400" dirty="0"/>
              <a:t>Constant computation time per task</a:t>
            </a:r>
          </a:p>
          <a:p>
            <a:pPr lvl="3">
              <a:lnSpc>
                <a:spcPct val="90000"/>
              </a:lnSpc>
            </a:pPr>
            <a:r>
              <a:rPr lang="en-US" altLang="zh-CN" sz="2400" dirty="0"/>
              <a:t>Agglomerate tasks to minimize comm</a:t>
            </a:r>
          </a:p>
          <a:p>
            <a:pPr lvl="3">
              <a:lnSpc>
                <a:spcPct val="90000"/>
              </a:lnSpc>
            </a:pPr>
            <a:r>
              <a:rPr lang="en-US" altLang="zh-CN" sz="2400" dirty="0"/>
              <a:t>Create one task per processor</a:t>
            </a:r>
          </a:p>
          <a:p>
            <a:pPr lvl="2">
              <a:lnSpc>
                <a:spcPct val="90000"/>
              </a:lnSpc>
            </a:pPr>
            <a:r>
              <a:rPr lang="en-US" altLang="zh-CN" sz="2400" dirty="0"/>
              <a:t>Variable computation time per task</a:t>
            </a:r>
          </a:p>
          <a:p>
            <a:pPr lvl="3">
              <a:lnSpc>
                <a:spcPct val="90000"/>
              </a:lnSpc>
            </a:pPr>
            <a:r>
              <a:rPr lang="en-US" altLang="zh-CN" sz="2400" dirty="0"/>
              <a:t>Cyclically map tasks to processors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Unstructured communication</a:t>
            </a:r>
          </a:p>
          <a:p>
            <a:pPr lvl="3">
              <a:lnSpc>
                <a:spcPct val="90000"/>
              </a:lnSpc>
            </a:pPr>
            <a:r>
              <a:rPr lang="en-US" altLang="zh-CN" sz="2400" dirty="0"/>
              <a:t>Use a static load balancing algorithm</a:t>
            </a:r>
          </a:p>
        </p:txBody>
      </p:sp>
    </p:spTree>
    <p:extLst>
      <p:ext uri="{BB962C8B-B14F-4D97-AF65-F5344CB8AC3E}">
        <p14:creationId xmlns:p14="http://schemas.microsoft.com/office/powerpoint/2010/main" val="23832577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Mapping Strategy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Dynamic number of tasks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Frequent communications between tasks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Use a dynamic load balancing algorithm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Many short-lived tasks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Use a run-time task-scheduling algorithm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AB4F25F-169E-4C43-9C73-884CE7C31E76}"/>
              </a:ext>
            </a:extLst>
          </p:cNvPr>
          <p:cNvGrpSpPr/>
          <p:nvPr/>
        </p:nvGrpSpPr>
        <p:grpSpPr>
          <a:xfrm>
            <a:off x="930798" y="4452395"/>
            <a:ext cx="6096000" cy="381000"/>
            <a:chOff x="838200" y="2438400"/>
            <a:chExt cx="6096000" cy="381000"/>
          </a:xfrm>
        </p:grpSpPr>
        <p:sp>
          <p:nvSpPr>
            <p:cNvPr id="5" name="Line 4">
              <a:extLst>
                <a:ext uri="{FF2B5EF4-FFF2-40B4-BE49-F238E27FC236}">
                  <a16:creationId xmlns:a16="http://schemas.microsoft.com/office/drawing/2014/main" id="{00069BCD-F608-7F4E-8F4E-85C1D1BAA2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8200" y="2514600"/>
              <a:ext cx="6096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" name="Line 5">
              <a:extLst>
                <a:ext uri="{FF2B5EF4-FFF2-40B4-BE49-F238E27FC236}">
                  <a16:creationId xmlns:a16="http://schemas.microsoft.com/office/drawing/2014/main" id="{2D22EF0D-FC05-F841-8D3F-16A01F850B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3000" y="24384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" name="Line 6">
              <a:extLst>
                <a:ext uri="{FF2B5EF4-FFF2-40B4-BE49-F238E27FC236}">
                  <a16:creationId xmlns:a16="http://schemas.microsoft.com/office/drawing/2014/main" id="{D1025F20-B137-3C43-8142-88A5128C50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8200" y="24384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" name="Line 7">
              <a:extLst>
                <a:ext uri="{FF2B5EF4-FFF2-40B4-BE49-F238E27FC236}">
                  <a16:creationId xmlns:a16="http://schemas.microsoft.com/office/drawing/2014/main" id="{E31C61A3-F1BF-F448-B2E4-F08C559BC6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0200" y="24384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7DC48A66-52E4-0441-AE9A-CBBCED0C7F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5000" y="24384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Line 9">
              <a:extLst>
                <a:ext uri="{FF2B5EF4-FFF2-40B4-BE49-F238E27FC236}">
                  <a16:creationId xmlns:a16="http://schemas.microsoft.com/office/drawing/2014/main" id="{B7886F3E-4D5D-D643-8F28-3BD7073216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7400" y="24384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Line 10">
              <a:extLst>
                <a:ext uri="{FF2B5EF4-FFF2-40B4-BE49-F238E27FC236}">
                  <a16:creationId xmlns:a16="http://schemas.microsoft.com/office/drawing/2014/main" id="{7A64119A-9BC4-F64C-A778-311B34AC01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7000" y="24384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Line 11">
              <a:extLst>
                <a:ext uri="{FF2B5EF4-FFF2-40B4-BE49-F238E27FC236}">
                  <a16:creationId xmlns:a16="http://schemas.microsoft.com/office/drawing/2014/main" id="{2581B5FE-6075-7447-BA0E-5FF6429DC4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4200" y="24384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Line 12">
              <a:extLst>
                <a:ext uri="{FF2B5EF4-FFF2-40B4-BE49-F238E27FC236}">
                  <a16:creationId xmlns:a16="http://schemas.microsoft.com/office/drawing/2014/main" id="{25B0A0A5-B4F5-4043-B8C6-3169288A14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9000" y="24384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Line 13">
              <a:extLst>
                <a:ext uri="{FF2B5EF4-FFF2-40B4-BE49-F238E27FC236}">
                  <a16:creationId xmlns:a16="http://schemas.microsoft.com/office/drawing/2014/main" id="{D588037D-EC1A-874B-8EC4-153C8F78FC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6200" y="24384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Line 14">
              <a:extLst>
                <a:ext uri="{FF2B5EF4-FFF2-40B4-BE49-F238E27FC236}">
                  <a16:creationId xmlns:a16="http://schemas.microsoft.com/office/drawing/2014/main" id="{7422EF00-0992-5C46-A33B-44956874B0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1000" y="24384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Line 15">
              <a:extLst>
                <a:ext uri="{FF2B5EF4-FFF2-40B4-BE49-F238E27FC236}">
                  <a16:creationId xmlns:a16="http://schemas.microsoft.com/office/drawing/2014/main" id="{91360E47-2683-B744-9B5B-FAFE573FA8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24384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Line 16">
              <a:extLst>
                <a:ext uri="{FF2B5EF4-FFF2-40B4-BE49-F238E27FC236}">
                  <a16:creationId xmlns:a16="http://schemas.microsoft.com/office/drawing/2014/main" id="{CFF3F0A2-F750-D34D-90F0-B9EFED1725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3000" y="24384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Line 17">
              <a:extLst>
                <a:ext uri="{FF2B5EF4-FFF2-40B4-BE49-F238E27FC236}">
                  <a16:creationId xmlns:a16="http://schemas.microsoft.com/office/drawing/2014/main" id="{BD4F0741-D88D-CE44-A6CC-6D8F82A96F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10200" y="24384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Line 18">
              <a:extLst>
                <a:ext uri="{FF2B5EF4-FFF2-40B4-BE49-F238E27FC236}">
                  <a16:creationId xmlns:a16="http://schemas.microsoft.com/office/drawing/2014/main" id="{1C9F3AB1-3BF5-5B4F-812B-5F25C44D88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15000" y="24384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Line 19">
              <a:extLst>
                <a:ext uri="{FF2B5EF4-FFF2-40B4-BE49-F238E27FC236}">
                  <a16:creationId xmlns:a16="http://schemas.microsoft.com/office/drawing/2014/main" id="{59D0DB3A-1B47-1B4B-9F2D-A5E5B515BD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72200" y="24384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Line 20">
              <a:extLst>
                <a:ext uri="{FF2B5EF4-FFF2-40B4-BE49-F238E27FC236}">
                  <a16:creationId xmlns:a16="http://schemas.microsoft.com/office/drawing/2014/main" id="{3F60587E-0236-8E48-8BB8-4C6930CBE0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77000" y="24384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CC61BF2-2306-CA4B-9571-ADC535B95D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4200" y="2667000"/>
              <a:ext cx="304800" cy="152400"/>
              <a:chOff x="1968" y="1680"/>
              <a:chExt cx="192" cy="96"/>
            </a:xfrm>
          </p:grpSpPr>
          <p:sp>
            <p:nvSpPr>
              <p:cNvPr id="99" name="Line 22">
                <a:extLst>
                  <a:ext uri="{FF2B5EF4-FFF2-40B4-BE49-F238E27FC236}">
                    <a16:creationId xmlns:a16="http://schemas.microsoft.com/office/drawing/2014/main" id="{E806537B-19AF-BA4C-9639-B80CFE7484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8" y="177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33CC33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0" name="Line 23">
                <a:extLst>
                  <a:ext uri="{FF2B5EF4-FFF2-40B4-BE49-F238E27FC236}">
                    <a16:creationId xmlns:a16="http://schemas.microsoft.com/office/drawing/2014/main" id="{E9CD5468-C186-FE4B-9F0D-BB4C29E321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68" y="168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1" name="Line 24">
                <a:extLst>
                  <a:ext uri="{FF2B5EF4-FFF2-40B4-BE49-F238E27FC236}">
                    <a16:creationId xmlns:a16="http://schemas.microsoft.com/office/drawing/2014/main" id="{6B12E245-E76C-3A42-86D9-36A510CA84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60" y="168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3" name="Group 25">
              <a:extLst>
                <a:ext uri="{FF2B5EF4-FFF2-40B4-BE49-F238E27FC236}">
                  <a16:creationId xmlns:a16="http://schemas.microsoft.com/office/drawing/2014/main" id="{CEAD03CB-FE0F-CB45-8A96-1946831D6C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67000" y="2667000"/>
              <a:ext cx="304800" cy="152400"/>
              <a:chOff x="1680" y="1680"/>
              <a:chExt cx="192" cy="96"/>
            </a:xfrm>
          </p:grpSpPr>
          <p:sp>
            <p:nvSpPr>
              <p:cNvPr id="96" name="Line 26">
                <a:extLst>
                  <a:ext uri="{FF2B5EF4-FFF2-40B4-BE49-F238E27FC236}">
                    <a16:creationId xmlns:a16="http://schemas.microsoft.com/office/drawing/2014/main" id="{A519D21D-7F2D-B449-A995-34CC59F813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77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99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7" name="Line 27">
                <a:extLst>
                  <a:ext uri="{FF2B5EF4-FFF2-40B4-BE49-F238E27FC236}">
                    <a16:creationId xmlns:a16="http://schemas.microsoft.com/office/drawing/2014/main" id="{2700462A-7CEC-F540-8B15-7C75F7B4CA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80" y="168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8" name="Line 28">
                <a:extLst>
                  <a:ext uri="{FF2B5EF4-FFF2-40B4-BE49-F238E27FC236}">
                    <a16:creationId xmlns:a16="http://schemas.microsoft.com/office/drawing/2014/main" id="{1614EB39-1BE7-874D-9643-22AEF37CCA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72" y="168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4" name="Group 29">
              <a:extLst>
                <a:ext uri="{FF2B5EF4-FFF2-40B4-BE49-F238E27FC236}">
                  <a16:creationId xmlns:a16="http://schemas.microsoft.com/office/drawing/2014/main" id="{A480B3AA-5095-FE4F-9ED7-3B95195F52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9800" y="2667000"/>
              <a:ext cx="304800" cy="152400"/>
              <a:chOff x="1392" y="1680"/>
              <a:chExt cx="192" cy="96"/>
            </a:xfrm>
          </p:grpSpPr>
          <p:sp>
            <p:nvSpPr>
              <p:cNvPr id="93" name="Line 30">
                <a:extLst>
                  <a:ext uri="{FF2B5EF4-FFF2-40B4-BE49-F238E27FC236}">
                    <a16:creationId xmlns:a16="http://schemas.microsoft.com/office/drawing/2014/main" id="{9BFF4C1B-4DFF-F649-A452-34860ADCC9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177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4" name="Line 31">
                <a:extLst>
                  <a:ext uri="{FF2B5EF4-FFF2-40B4-BE49-F238E27FC236}">
                    <a16:creationId xmlns:a16="http://schemas.microsoft.com/office/drawing/2014/main" id="{063896F9-88EE-174E-BC21-B493EBD0A5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2" y="168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5" name="Line 32">
                <a:extLst>
                  <a:ext uri="{FF2B5EF4-FFF2-40B4-BE49-F238E27FC236}">
                    <a16:creationId xmlns:a16="http://schemas.microsoft.com/office/drawing/2014/main" id="{70FF50D8-CCCE-AC48-AA8D-3152284078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84" y="168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5" name="Group 33">
              <a:extLst>
                <a:ext uri="{FF2B5EF4-FFF2-40B4-BE49-F238E27FC236}">
                  <a16:creationId xmlns:a16="http://schemas.microsoft.com/office/drawing/2014/main" id="{7BDCE226-0AF6-3C45-8CD6-26E944EAB5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8200" y="2667000"/>
              <a:ext cx="304800" cy="152400"/>
              <a:chOff x="528" y="1680"/>
              <a:chExt cx="192" cy="96"/>
            </a:xfrm>
          </p:grpSpPr>
          <p:sp>
            <p:nvSpPr>
              <p:cNvPr id="90" name="Line 34">
                <a:extLst>
                  <a:ext uri="{FF2B5EF4-FFF2-40B4-BE49-F238E27FC236}">
                    <a16:creationId xmlns:a16="http://schemas.microsoft.com/office/drawing/2014/main" id="{F80996E4-3938-7D46-83DC-733A6520C4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" y="168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" name="Line 35">
                <a:extLst>
                  <a:ext uri="{FF2B5EF4-FFF2-40B4-BE49-F238E27FC236}">
                    <a16:creationId xmlns:a16="http://schemas.microsoft.com/office/drawing/2014/main" id="{128B1AF4-8563-024E-BA57-6D3509875E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20" y="168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2" name="Line 36">
                <a:extLst>
                  <a:ext uri="{FF2B5EF4-FFF2-40B4-BE49-F238E27FC236}">
                    <a16:creationId xmlns:a16="http://schemas.microsoft.com/office/drawing/2014/main" id="{A053DC1C-EC5C-F346-A2CA-2F659F4294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" y="177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6" name="Group 37">
              <a:extLst>
                <a:ext uri="{FF2B5EF4-FFF2-40B4-BE49-F238E27FC236}">
                  <a16:creationId xmlns:a16="http://schemas.microsoft.com/office/drawing/2014/main" id="{E532C613-3D7D-BE43-BD99-4EBADD20FB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2600" y="2667000"/>
              <a:ext cx="304800" cy="152400"/>
              <a:chOff x="1104" y="1680"/>
              <a:chExt cx="192" cy="96"/>
            </a:xfrm>
          </p:grpSpPr>
          <p:sp>
            <p:nvSpPr>
              <p:cNvPr id="87" name="Line 38">
                <a:extLst>
                  <a:ext uri="{FF2B5EF4-FFF2-40B4-BE49-F238E27FC236}">
                    <a16:creationId xmlns:a16="http://schemas.microsoft.com/office/drawing/2014/main" id="{1259450A-95FD-F042-8424-B6B09129DD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177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8" name="Line 39">
                <a:extLst>
                  <a:ext uri="{FF2B5EF4-FFF2-40B4-BE49-F238E27FC236}">
                    <a16:creationId xmlns:a16="http://schemas.microsoft.com/office/drawing/2014/main" id="{E4128B24-5D3C-9A4A-9E73-A6E1F23412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04" y="168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9" name="Line 40">
                <a:extLst>
                  <a:ext uri="{FF2B5EF4-FFF2-40B4-BE49-F238E27FC236}">
                    <a16:creationId xmlns:a16="http://schemas.microsoft.com/office/drawing/2014/main" id="{D41E80B2-5BF4-9049-A25A-4D953CCB1E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96" y="168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7" name="Group 41">
              <a:extLst>
                <a:ext uri="{FF2B5EF4-FFF2-40B4-BE49-F238E27FC236}">
                  <a16:creationId xmlns:a16="http://schemas.microsoft.com/office/drawing/2014/main" id="{8E82F581-C7B3-B94E-B6AE-8AEEF3DF61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5400" y="2667000"/>
              <a:ext cx="304800" cy="152400"/>
              <a:chOff x="816" y="1680"/>
              <a:chExt cx="192" cy="96"/>
            </a:xfrm>
          </p:grpSpPr>
          <p:sp>
            <p:nvSpPr>
              <p:cNvPr id="84" name="Line 42">
                <a:extLst>
                  <a:ext uri="{FF2B5EF4-FFF2-40B4-BE49-F238E27FC236}">
                    <a16:creationId xmlns:a16="http://schemas.microsoft.com/office/drawing/2014/main" id="{113B573D-8699-404B-8EA0-E223E00613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177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00CC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5" name="Line 43">
                <a:extLst>
                  <a:ext uri="{FF2B5EF4-FFF2-40B4-BE49-F238E27FC236}">
                    <a16:creationId xmlns:a16="http://schemas.microsoft.com/office/drawing/2014/main" id="{DB19D49A-11E4-514F-A458-47D3F4A5DC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16" y="168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6" name="Line 44">
                <a:extLst>
                  <a:ext uri="{FF2B5EF4-FFF2-40B4-BE49-F238E27FC236}">
                    <a16:creationId xmlns:a16="http://schemas.microsoft.com/office/drawing/2014/main" id="{B4F8F55F-3998-4648-A60F-2B76234432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08" y="168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8" name="Line 45">
              <a:extLst>
                <a:ext uri="{FF2B5EF4-FFF2-40B4-BE49-F238E27FC236}">
                  <a16:creationId xmlns:a16="http://schemas.microsoft.com/office/drawing/2014/main" id="{9A951BA4-DD91-9E45-84A2-0E5A7A1F40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0600" y="24384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" name="Line 46">
              <a:extLst>
                <a:ext uri="{FF2B5EF4-FFF2-40B4-BE49-F238E27FC236}">
                  <a16:creationId xmlns:a16="http://schemas.microsoft.com/office/drawing/2014/main" id="{58A4B10A-E5E2-9147-979F-E964C7EA4B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24384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" name="Line 47">
              <a:extLst>
                <a:ext uri="{FF2B5EF4-FFF2-40B4-BE49-F238E27FC236}">
                  <a16:creationId xmlns:a16="http://schemas.microsoft.com/office/drawing/2014/main" id="{B354FBEE-1548-8747-9A52-E6450C8D85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5400" y="24384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" name="Line 48">
              <a:extLst>
                <a:ext uri="{FF2B5EF4-FFF2-40B4-BE49-F238E27FC236}">
                  <a16:creationId xmlns:a16="http://schemas.microsoft.com/office/drawing/2014/main" id="{47B7B038-0F1A-9548-A1D7-0AF4271037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9800" y="24384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" name="Line 49">
              <a:extLst>
                <a:ext uri="{FF2B5EF4-FFF2-40B4-BE49-F238E27FC236}">
                  <a16:creationId xmlns:a16="http://schemas.microsoft.com/office/drawing/2014/main" id="{B889A53E-DB31-2440-8394-046E7948EC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2200" y="24384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" name="Line 50">
              <a:extLst>
                <a:ext uri="{FF2B5EF4-FFF2-40B4-BE49-F238E27FC236}">
                  <a16:creationId xmlns:a16="http://schemas.microsoft.com/office/drawing/2014/main" id="{EDE868FB-0E7A-7749-B5A9-CD25B5FAB5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4600" y="24384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" name="Line 51">
              <a:extLst>
                <a:ext uri="{FF2B5EF4-FFF2-40B4-BE49-F238E27FC236}">
                  <a16:creationId xmlns:a16="http://schemas.microsoft.com/office/drawing/2014/main" id="{3562FCFB-B551-464C-AA99-967E8548A8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6600" y="24384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" name="Line 52">
              <a:extLst>
                <a:ext uri="{FF2B5EF4-FFF2-40B4-BE49-F238E27FC236}">
                  <a16:creationId xmlns:a16="http://schemas.microsoft.com/office/drawing/2014/main" id="{CC3A2229-56C4-7E47-9A56-391B40A8E9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24384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" name="Line 53">
              <a:extLst>
                <a:ext uri="{FF2B5EF4-FFF2-40B4-BE49-F238E27FC236}">
                  <a16:creationId xmlns:a16="http://schemas.microsoft.com/office/drawing/2014/main" id="{F8B9AB8F-8AD4-754C-9DF0-CFCC21AD05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1400" y="24384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" name="Line 54">
              <a:extLst>
                <a:ext uri="{FF2B5EF4-FFF2-40B4-BE49-F238E27FC236}">
                  <a16:creationId xmlns:a16="http://schemas.microsoft.com/office/drawing/2014/main" id="{BC5A32B3-8D61-9E45-B5AC-D8A88CF44F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3400" y="24384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" name="Line 55">
              <a:extLst>
                <a:ext uri="{FF2B5EF4-FFF2-40B4-BE49-F238E27FC236}">
                  <a16:creationId xmlns:a16="http://schemas.microsoft.com/office/drawing/2014/main" id="{AF25FF57-E3E6-7B4C-92B3-7BEE630B78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600" y="24384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" name="Line 56">
              <a:extLst>
                <a:ext uri="{FF2B5EF4-FFF2-40B4-BE49-F238E27FC236}">
                  <a16:creationId xmlns:a16="http://schemas.microsoft.com/office/drawing/2014/main" id="{1BF40B4A-6494-D54F-8FAA-F42342BDF5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8200" y="24384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" name="Line 57">
              <a:extLst>
                <a:ext uri="{FF2B5EF4-FFF2-40B4-BE49-F238E27FC236}">
                  <a16:creationId xmlns:a16="http://schemas.microsoft.com/office/drawing/2014/main" id="{BC14AF03-8BAA-C84C-AA36-A9F2524ECE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2600" y="24384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" name="Line 58">
              <a:extLst>
                <a:ext uri="{FF2B5EF4-FFF2-40B4-BE49-F238E27FC236}">
                  <a16:creationId xmlns:a16="http://schemas.microsoft.com/office/drawing/2014/main" id="{6844AC4B-767A-9048-8957-1B6E017670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67400" y="24384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" name="Line 59">
              <a:extLst>
                <a:ext uri="{FF2B5EF4-FFF2-40B4-BE49-F238E27FC236}">
                  <a16:creationId xmlns:a16="http://schemas.microsoft.com/office/drawing/2014/main" id="{E01FA5AA-8482-D943-B91C-7E2C52C184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9800" y="24384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" name="Line 60">
              <a:extLst>
                <a:ext uri="{FF2B5EF4-FFF2-40B4-BE49-F238E27FC236}">
                  <a16:creationId xmlns:a16="http://schemas.microsoft.com/office/drawing/2014/main" id="{9E580009-847B-0441-BAAB-68AB582FE8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29400" y="24384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" name="Line 61">
              <a:extLst>
                <a:ext uri="{FF2B5EF4-FFF2-40B4-BE49-F238E27FC236}">
                  <a16:creationId xmlns:a16="http://schemas.microsoft.com/office/drawing/2014/main" id="{17C992CB-DC2E-8A41-8392-BD75B9D41C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24384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" name="Line 62">
              <a:extLst>
                <a:ext uri="{FF2B5EF4-FFF2-40B4-BE49-F238E27FC236}">
                  <a16:creationId xmlns:a16="http://schemas.microsoft.com/office/drawing/2014/main" id="{574CEB9D-EAC3-0F44-81B6-35F896669F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34200" y="24384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" name="Line 63">
              <a:extLst>
                <a:ext uri="{FF2B5EF4-FFF2-40B4-BE49-F238E27FC236}">
                  <a16:creationId xmlns:a16="http://schemas.microsoft.com/office/drawing/2014/main" id="{D22C771F-C090-F04C-8829-F3657E80FF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2600" y="24384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" name="Line 64">
              <a:extLst>
                <a:ext uri="{FF2B5EF4-FFF2-40B4-BE49-F238E27FC236}">
                  <a16:creationId xmlns:a16="http://schemas.microsoft.com/office/drawing/2014/main" id="{24ED6E86-525A-A647-9A1B-C5587B6FE5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9400" y="24384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" name="Line 65">
              <a:extLst>
                <a:ext uri="{FF2B5EF4-FFF2-40B4-BE49-F238E27FC236}">
                  <a16:creationId xmlns:a16="http://schemas.microsoft.com/office/drawing/2014/main" id="{581B3F24-74C5-524E-ADF9-FAB61360BF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24384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" name="Line 66">
              <a:extLst>
                <a:ext uri="{FF2B5EF4-FFF2-40B4-BE49-F238E27FC236}">
                  <a16:creationId xmlns:a16="http://schemas.microsoft.com/office/drawing/2014/main" id="{1779C7DD-8CBA-F749-9A86-2777919D05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8600" y="24384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" name="Line 67">
              <a:extLst>
                <a:ext uri="{FF2B5EF4-FFF2-40B4-BE49-F238E27FC236}">
                  <a16:creationId xmlns:a16="http://schemas.microsoft.com/office/drawing/2014/main" id="{118D5A87-9C91-6B4E-BDC9-A8C17E7EAE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5400" y="24384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" name="Line 68">
              <a:extLst>
                <a:ext uri="{FF2B5EF4-FFF2-40B4-BE49-F238E27FC236}">
                  <a16:creationId xmlns:a16="http://schemas.microsoft.com/office/drawing/2014/main" id="{6FF20FB3-AD12-4E4F-AD37-F4907659D9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24384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" name="Line 69">
              <a:extLst>
                <a:ext uri="{FF2B5EF4-FFF2-40B4-BE49-F238E27FC236}">
                  <a16:creationId xmlns:a16="http://schemas.microsoft.com/office/drawing/2014/main" id="{DBC09BF5-8C4E-E444-A3FD-49EB129016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24600" y="24384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53" name="Group 70">
              <a:extLst>
                <a:ext uri="{FF2B5EF4-FFF2-40B4-BE49-F238E27FC236}">
                  <a16:creationId xmlns:a16="http://schemas.microsoft.com/office/drawing/2014/main" id="{1681309F-3047-3048-99F9-34F97A9EE6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8600" y="2667000"/>
              <a:ext cx="304800" cy="152400"/>
              <a:chOff x="816" y="1680"/>
              <a:chExt cx="192" cy="96"/>
            </a:xfrm>
          </p:grpSpPr>
          <p:sp>
            <p:nvSpPr>
              <p:cNvPr id="81" name="Line 71">
                <a:extLst>
                  <a:ext uri="{FF2B5EF4-FFF2-40B4-BE49-F238E27FC236}">
                    <a16:creationId xmlns:a16="http://schemas.microsoft.com/office/drawing/2014/main" id="{3E996188-420E-E544-9094-5875B5818B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177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00CC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2" name="Line 72">
                <a:extLst>
                  <a:ext uri="{FF2B5EF4-FFF2-40B4-BE49-F238E27FC236}">
                    <a16:creationId xmlns:a16="http://schemas.microsoft.com/office/drawing/2014/main" id="{D9CBEB8B-0C95-9746-9F5E-07BB488B00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16" y="168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3" name="Line 73">
                <a:extLst>
                  <a:ext uri="{FF2B5EF4-FFF2-40B4-BE49-F238E27FC236}">
                    <a16:creationId xmlns:a16="http://schemas.microsoft.com/office/drawing/2014/main" id="{17668985-5A29-2546-B9FB-6CEE2FAF01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08" y="168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54" name="Group 74">
              <a:extLst>
                <a:ext uri="{FF2B5EF4-FFF2-40B4-BE49-F238E27FC236}">
                  <a16:creationId xmlns:a16="http://schemas.microsoft.com/office/drawing/2014/main" id="{CB44C498-9CBF-874F-996B-6BF7436B49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1400" y="2667000"/>
              <a:ext cx="304800" cy="152400"/>
              <a:chOff x="1104" y="1680"/>
              <a:chExt cx="192" cy="96"/>
            </a:xfrm>
          </p:grpSpPr>
          <p:sp>
            <p:nvSpPr>
              <p:cNvPr id="78" name="Line 75">
                <a:extLst>
                  <a:ext uri="{FF2B5EF4-FFF2-40B4-BE49-F238E27FC236}">
                    <a16:creationId xmlns:a16="http://schemas.microsoft.com/office/drawing/2014/main" id="{74C5A69B-6264-DA4F-8DAE-5E0070D5C9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177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9" name="Line 76">
                <a:extLst>
                  <a:ext uri="{FF2B5EF4-FFF2-40B4-BE49-F238E27FC236}">
                    <a16:creationId xmlns:a16="http://schemas.microsoft.com/office/drawing/2014/main" id="{57CAB919-553C-B843-B506-2016027B27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04" y="168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0" name="Line 77">
                <a:extLst>
                  <a:ext uri="{FF2B5EF4-FFF2-40B4-BE49-F238E27FC236}">
                    <a16:creationId xmlns:a16="http://schemas.microsoft.com/office/drawing/2014/main" id="{A57C152D-E3D5-5744-8924-2C868A5A3B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96" y="168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55" name="Group 78">
              <a:extLst>
                <a:ext uri="{FF2B5EF4-FFF2-40B4-BE49-F238E27FC236}">
                  <a16:creationId xmlns:a16="http://schemas.microsoft.com/office/drawing/2014/main" id="{46BAF873-C13C-2A49-BAFA-F2A1F7631C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95800" y="2667000"/>
              <a:ext cx="304800" cy="152400"/>
              <a:chOff x="1680" y="1680"/>
              <a:chExt cx="192" cy="96"/>
            </a:xfrm>
          </p:grpSpPr>
          <p:sp>
            <p:nvSpPr>
              <p:cNvPr id="75" name="Line 79">
                <a:extLst>
                  <a:ext uri="{FF2B5EF4-FFF2-40B4-BE49-F238E27FC236}">
                    <a16:creationId xmlns:a16="http://schemas.microsoft.com/office/drawing/2014/main" id="{06F09BD2-9231-0147-AC8E-A735CA1490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77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99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6" name="Line 80">
                <a:extLst>
                  <a:ext uri="{FF2B5EF4-FFF2-40B4-BE49-F238E27FC236}">
                    <a16:creationId xmlns:a16="http://schemas.microsoft.com/office/drawing/2014/main" id="{14AFADEB-7BEC-CD40-9EA6-F02EF25DE1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80" y="168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7" name="Line 81">
                <a:extLst>
                  <a:ext uri="{FF2B5EF4-FFF2-40B4-BE49-F238E27FC236}">
                    <a16:creationId xmlns:a16="http://schemas.microsoft.com/office/drawing/2014/main" id="{B121A65B-B057-BB42-9CBE-9D6E544E1A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72" y="168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56" name="Group 82">
              <a:extLst>
                <a:ext uri="{FF2B5EF4-FFF2-40B4-BE49-F238E27FC236}">
                  <a16:creationId xmlns:a16="http://schemas.microsoft.com/office/drawing/2014/main" id="{176DA133-59C3-8A4A-A823-9D1FF827B3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53000" y="2667000"/>
              <a:ext cx="304800" cy="152400"/>
              <a:chOff x="528" y="1680"/>
              <a:chExt cx="192" cy="96"/>
            </a:xfrm>
          </p:grpSpPr>
          <p:sp>
            <p:nvSpPr>
              <p:cNvPr id="72" name="Line 83">
                <a:extLst>
                  <a:ext uri="{FF2B5EF4-FFF2-40B4-BE49-F238E27FC236}">
                    <a16:creationId xmlns:a16="http://schemas.microsoft.com/office/drawing/2014/main" id="{A920AB9D-A89B-8F45-A56F-73224F3E0E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" y="168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3" name="Line 84">
                <a:extLst>
                  <a:ext uri="{FF2B5EF4-FFF2-40B4-BE49-F238E27FC236}">
                    <a16:creationId xmlns:a16="http://schemas.microsoft.com/office/drawing/2014/main" id="{1EA063B8-05C4-4E47-B2FD-C0A7FBF3F1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20" y="168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4" name="Line 85">
                <a:extLst>
                  <a:ext uri="{FF2B5EF4-FFF2-40B4-BE49-F238E27FC236}">
                    <a16:creationId xmlns:a16="http://schemas.microsoft.com/office/drawing/2014/main" id="{B3E112B1-5483-C14D-9110-0689340BBC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" y="177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57" name="Group 86">
              <a:extLst>
                <a:ext uri="{FF2B5EF4-FFF2-40B4-BE49-F238E27FC236}">
                  <a16:creationId xmlns:a16="http://schemas.microsoft.com/office/drawing/2014/main" id="{AEBDE7D5-7C25-A24A-BE10-44BD9FB3FD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10200" y="2667000"/>
              <a:ext cx="304800" cy="152400"/>
              <a:chOff x="1968" y="1680"/>
              <a:chExt cx="192" cy="96"/>
            </a:xfrm>
          </p:grpSpPr>
          <p:sp>
            <p:nvSpPr>
              <p:cNvPr id="69" name="Line 87">
                <a:extLst>
                  <a:ext uri="{FF2B5EF4-FFF2-40B4-BE49-F238E27FC236}">
                    <a16:creationId xmlns:a16="http://schemas.microsoft.com/office/drawing/2014/main" id="{CF1F12CC-CF9D-004C-8112-9E77CB151E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8" y="177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33CC33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0" name="Line 88">
                <a:extLst>
                  <a:ext uri="{FF2B5EF4-FFF2-40B4-BE49-F238E27FC236}">
                    <a16:creationId xmlns:a16="http://schemas.microsoft.com/office/drawing/2014/main" id="{B195DDEB-0656-C948-941C-F13797340D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68" y="168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1" name="Line 89">
                <a:extLst>
                  <a:ext uri="{FF2B5EF4-FFF2-40B4-BE49-F238E27FC236}">
                    <a16:creationId xmlns:a16="http://schemas.microsoft.com/office/drawing/2014/main" id="{6F40E336-B9CC-744D-9166-D5653ABFAE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60" y="168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58" name="Group 90">
              <a:extLst>
                <a:ext uri="{FF2B5EF4-FFF2-40B4-BE49-F238E27FC236}">
                  <a16:creationId xmlns:a16="http://schemas.microsoft.com/office/drawing/2014/main" id="{384D64C8-FAEB-8747-BB1E-F4673293BF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67400" y="2667000"/>
              <a:ext cx="304800" cy="152400"/>
              <a:chOff x="1104" y="1680"/>
              <a:chExt cx="192" cy="96"/>
            </a:xfrm>
          </p:grpSpPr>
          <p:sp>
            <p:nvSpPr>
              <p:cNvPr id="66" name="Line 91">
                <a:extLst>
                  <a:ext uri="{FF2B5EF4-FFF2-40B4-BE49-F238E27FC236}">
                    <a16:creationId xmlns:a16="http://schemas.microsoft.com/office/drawing/2014/main" id="{B338A012-1E67-084C-95E9-808F3CE08E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177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7" name="Line 92">
                <a:extLst>
                  <a:ext uri="{FF2B5EF4-FFF2-40B4-BE49-F238E27FC236}">
                    <a16:creationId xmlns:a16="http://schemas.microsoft.com/office/drawing/2014/main" id="{4FF7DE39-32F8-2049-AD18-A8C43CC9DF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04" y="168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" name="Line 93">
                <a:extLst>
                  <a:ext uri="{FF2B5EF4-FFF2-40B4-BE49-F238E27FC236}">
                    <a16:creationId xmlns:a16="http://schemas.microsoft.com/office/drawing/2014/main" id="{75DDF900-9D21-5640-BBEA-5553F9BA32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96" y="168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59" name="Group 94">
              <a:extLst>
                <a:ext uri="{FF2B5EF4-FFF2-40B4-BE49-F238E27FC236}">
                  <a16:creationId xmlns:a16="http://schemas.microsoft.com/office/drawing/2014/main" id="{F32E9023-0DF4-7948-BB81-07D5F267AF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4600" y="2667000"/>
              <a:ext cx="304800" cy="152400"/>
              <a:chOff x="1680" y="1680"/>
              <a:chExt cx="192" cy="96"/>
            </a:xfrm>
          </p:grpSpPr>
          <p:sp>
            <p:nvSpPr>
              <p:cNvPr id="63" name="Line 95">
                <a:extLst>
                  <a:ext uri="{FF2B5EF4-FFF2-40B4-BE49-F238E27FC236}">
                    <a16:creationId xmlns:a16="http://schemas.microsoft.com/office/drawing/2014/main" id="{8D466554-2A84-1447-BE10-C159A959E5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77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99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4" name="Line 96">
                <a:extLst>
                  <a:ext uri="{FF2B5EF4-FFF2-40B4-BE49-F238E27FC236}">
                    <a16:creationId xmlns:a16="http://schemas.microsoft.com/office/drawing/2014/main" id="{D073B5B0-4AF6-6841-B28E-D8C9F412C7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80" y="168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5" name="Line 97">
                <a:extLst>
                  <a:ext uri="{FF2B5EF4-FFF2-40B4-BE49-F238E27FC236}">
                    <a16:creationId xmlns:a16="http://schemas.microsoft.com/office/drawing/2014/main" id="{E7C7D930-EEFB-0942-A22B-ACB5F4BFBB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72" y="168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60" name="Line 98">
              <a:extLst>
                <a:ext uri="{FF2B5EF4-FFF2-40B4-BE49-F238E27FC236}">
                  <a16:creationId xmlns:a16="http://schemas.microsoft.com/office/drawing/2014/main" id="{40DD1DD3-59A2-F344-83EA-4FBBE8B412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2819400"/>
              <a:ext cx="152400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" name="Line 99">
              <a:extLst>
                <a:ext uri="{FF2B5EF4-FFF2-40B4-BE49-F238E27FC236}">
                  <a16:creationId xmlns:a16="http://schemas.microsoft.com/office/drawing/2014/main" id="{D2DA9583-8084-8C4C-B0AF-7763EBAFCD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81800" y="26670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" name="Line 100">
              <a:extLst>
                <a:ext uri="{FF2B5EF4-FFF2-40B4-BE49-F238E27FC236}">
                  <a16:creationId xmlns:a16="http://schemas.microsoft.com/office/drawing/2014/main" id="{C9731779-C91C-074A-818B-E0AE4FF7DD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34200" y="26670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102074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Mapping Checklist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Considered designs based on one task per processor and multiple tasks per processor</a:t>
            </a:r>
          </a:p>
          <a:p>
            <a:r>
              <a:rPr lang="en-US" altLang="zh-CN"/>
              <a:t>Evaluated static and dynamic task allocation</a:t>
            </a:r>
          </a:p>
          <a:p>
            <a:r>
              <a:rPr lang="en-US" altLang="zh-CN"/>
              <a:t>If dynamic task allocation chosen, task allocator is not a bottleneck to performance</a:t>
            </a:r>
          </a:p>
          <a:p>
            <a:r>
              <a:rPr lang="en-US" altLang="zh-CN"/>
              <a:t>If static task allocation chosen, ratio of tasks to processors is at least 10:1</a:t>
            </a:r>
          </a:p>
        </p:txBody>
      </p:sp>
    </p:spTree>
    <p:extLst>
      <p:ext uri="{BB962C8B-B14F-4D97-AF65-F5344CB8AC3E}">
        <p14:creationId xmlns:p14="http://schemas.microsoft.com/office/powerpoint/2010/main" val="23793858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Case Studies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Finding the maximum/global</a:t>
            </a:r>
            <a:r>
              <a:rPr lang="zh-CN" altLang="en-US" dirty="0"/>
              <a:t> </a:t>
            </a:r>
            <a:r>
              <a:rPr lang="en-US" altLang="zh-CN" dirty="0"/>
              <a:t>sum</a:t>
            </a:r>
          </a:p>
          <a:p>
            <a:pPr lvl="1"/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reduction</a:t>
            </a:r>
            <a:r>
              <a:rPr lang="zh-CN" altLang="en-US" dirty="0"/>
              <a:t> </a:t>
            </a:r>
            <a:r>
              <a:rPr lang="en-US" altLang="zh-CN" dirty="0"/>
              <a:t>operation</a:t>
            </a:r>
          </a:p>
          <a:p>
            <a:pPr lvl="1"/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show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potential</a:t>
            </a:r>
            <a:r>
              <a:rPr lang="zh-CN" altLang="en-US" dirty="0"/>
              <a:t> </a:t>
            </a:r>
            <a:r>
              <a:rPr lang="en-US" altLang="zh-CN" dirty="0"/>
              <a:t>parallel</a:t>
            </a:r>
            <a:r>
              <a:rPr lang="zh-CN" altLang="en-US" dirty="0"/>
              <a:t> </a:t>
            </a:r>
            <a:r>
              <a:rPr lang="en-US" altLang="zh-CN" dirty="0"/>
              <a:t>implementation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 err="1"/>
              <a:t>MPI_Reduction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9010181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Reduction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Given associative operator </a:t>
            </a:r>
            <a:r>
              <a:rPr lang="en-US" altLang="zh-CN">
                <a:sym typeface="Symbol" charset="0"/>
              </a:rPr>
              <a:t></a:t>
            </a:r>
          </a:p>
          <a:p>
            <a:r>
              <a:rPr lang="en-US" altLang="zh-CN" i="1">
                <a:sym typeface="Symbol" charset="0"/>
              </a:rPr>
              <a:t>a</a:t>
            </a:r>
            <a:r>
              <a:rPr lang="en-US" altLang="zh-CN" i="1" baseline="-25000">
                <a:sym typeface="Symbol" charset="0"/>
              </a:rPr>
              <a:t>0</a:t>
            </a:r>
            <a:r>
              <a:rPr lang="en-US" altLang="zh-CN">
                <a:sym typeface="Symbol" charset="0"/>
              </a:rPr>
              <a:t>  </a:t>
            </a:r>
            <a:r>
              <a:rPr lang="en-US" altLang="zh-CN" i="1">
                <a:sym typeface="Symbol" charset="0"/>
              </a:rPr>
              <a:t>a</a:t>
            </a:r>
            <a:r>
              <a:rPr lang="en-US" altLang="zh-CN" i="1" baseline="-25000">
                <a:sym typeface="Symbol" charset="0"/>
              </a:rPr>
              <a:t>1</a:t>
            </a:r>
            <a:r>
              <a:rPr lang="en-US" altLang="zh-CN">
                <a:sym typeface="Symbol" charset="0"/>
              </a:rPr>
              <a:t>  </a:t>
            </a:r>
            <a:r>
              <a:rPr lang="en-US" altLang="zh-CN" i="1">
                <a:sym typeface="Symbol" charset="0"/>
              </a:rPr>
              <a:t>a</a:t>
            </a:r>
            <a:r>
              <a:rPr lang="en-US" altLang="zh-CN" i="1" baseline="-25000">
                <a:sym typeface="Symbol" charset="0"/>
              </a:rPr>
              <a:t>2</a:t>
            </a:r>
            <a:r>
              <a:rPr lang="en-US" altLang="zh-CN">
                <a:sym typeface="Symbol" charset="0"/>
              </a:rPr>
              <a:t>  …  </a:t>
            </a:r>
            <a:r>
              <a:rPr lang="en-US" altLang="zh-CN" i="1">
                <a:sym typeface="Symbol" charset="0"/>
              </a:rPr>
              <a:t>a</a:t>
            </a:r>
            <a:r>
              <a:rPr lang="en-US" altLang="zh-CN" i="1" baseline="-25000">
                <a:sym typeface="Symbol" charset="0"/>
              </a:rPr>
              <a:t>n-1</a:t>
            </a:r>
          </a:p>
          <a:p>
            <a:r>
              <a:rPr lang="en-US" altLang="zh-CN">
                <a:sym typeface="Symbol" charset="0"/>
              </a:rPr>
              <a:t>Examples</a:t>
            </a:r>
          </a:p>
          <a:p>
            <a:pPr lvl="1"/>
            <a:r>
              <a:rPr lang="en-US" altLang="zh-CN">
                <a:sym typeface="Symbol" charset="0"/>
              </a:rPr>
              <a:t>Add</a:t>
            </a:r>
          </a:p>
          <a:p>
            <a:pPr lvl="1"/>
            <a:r>
              <a:rPr lang="en-US" altLang="zh-CN">
                <a:sym typeface="Symbol" charset="0"/>
              </a:rPr>
              <a:t>Multiply</a:t>
            </a:r>
          </a:p>
          <a:p>
            <a:pPr lvl="1"/>
            <a:r>
              <a:rPr lang="en-US" altLang="zh-CN">
                <a:sym typeface="Symbol" charset="0"/>
              </a:rPr>
              <a:t>And, Or</a:t>
            </a:r>
          </a:p>
          <a:p>
            <a:pPr lvl="1"/>
            <a:r>
              <a:rPr lang="en-US" altLang="zh-CN">
                <a:sym typeface="Symbol" charset="0"/>
              </a:rPr>
              <a:t>Maximum, Minimum</a:t>
            </a:r>
          </a:p>
          <a:p>
            <a:endParaRPr lang="zh-CN" altLang="en-US"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11611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Parallel Reduction Evolution</a:t>
            </a:r>
          </a:p>
        </p:txBody>
      </p:sp>
      <p:pic>
        <p:nvPicPr>
          <p:cNvPr id="74755" name="Picture 3" descr="Z:\book-pp123\slides-figures\ReductionEvolution.e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9" t="40704" r="2211" b="3519"/>
          <a:stretch>
            <a:fillRect/>
          </a:stretch>
        </p:blipFill>
        <p:spPr bwMode="auto">
          <a:xfrm>
            <a:off x="1295400" y="1600200"/>
            <a:ext cx="7467600" cy="4978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357843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Finding Global Sum</a:t>
            </a:r>
          </a:p>
        </p:txBody>
      </p:sp>
      <p:sp>
        <p:nvSpPr>
          <p:cNvPr id="76823" name="Oval 23"/>
          <p:cNvSpPr>
            <a:spLocks noChangeArrowheads="1"/>
          </p:cNvSpPr>
          <p:nvPr/>
        </p:nvSpPr>
        <p:spPr bwMode="auto">
          <a:xfrm>
            <a:off x="1219200" y="20574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4</a:t>
            </a:r>
          </a:p>
        </p:txBody>
      </p:sp>
      <p:sp>
        <p:nvSpPr>
          <p:cNvPr id="76824" name="Oval 24"/>
          <p:cNvSpPr>
            <a:spLocks noChangeArrowheads="1"/>
          </p:cNvSpPr>
          <p:nvPr/>
        </p:nvSpPr>
        <p:spPr bwMode="auto">
          <a:xfrm>
            <a:off x="2286000" y="20574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2</a:t>
            </a:r>
          </a:p>
        </p:txBody>
      </p:sp>
      <p:sp>
        <p:nvSpPr>
          <p:cNvPr id="76825" name="Oval 25"/>
          <p:cNvSpPr>
            <a:spLocks noChangeArrowheads="1"/>
          </p:cNvSpPr>
          <p:nvPr/>
        </p:nvSpPr>
        <p:spPr bwMode="auto">
          <a:xfrm>
            <a:off x="3352800" y="20574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0</a:t>
            </a:r>
          </a:p>
        </p:txBody>
      </p:sp>
      <p:sp>
        <p:nvSpPr>
          <p:cNvPr id="76826" name="Oval 26"/>
          <p:cNvSpPr>
            <a:spLocks noChangeArrowheads="1"/>
          </p:cNvSpPr>
          <p:nvPr/>
        </p:nvSpPr>
        <p:spPr bwMode="auto">
          <a:xfrm>
            <a:off x="4419600" y="20574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7</a:t>
            </a:r>
          </a:p>
        </p:txBody>
      </p:sp>
      <p:sp>
        <p:nvSpPr>
          <p:cNvPr id="76829" name="Oval 29"/>
          <p:cNvSpPr>
            <a:spLocks noChangeArrowheads="1"/>
          </p:cNvSpPr>
          <p:nvPr/>
        </p:nvSpPr>
        <p:spPr bwMode="auto">
          <a:xfrm>
            <a:off x="1219200" y="31242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-3</a:t>
            </a:r>
          </a:p>
        </p:txBody>
      </p:sp>
      <p:sp>
        <p:nvSpPr>
          <p:cNvPr id="76830" name="Oval 30"/>
          <p:cNvSpPr>
            <a:spLocks noChangeArrowheads="1"/>
          </p:cNvSpPr>
          <p:nvPr/>
        </p:nvSpPr>
        <p:spPr bwMode="auto">
          <a:xfrm>
            <a:off x="2286000" y="31242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5</a:t>
            </a:r>
          </a:p>
        </p:txBody>
      </p:sp>
      <p:sp>
        <p:nvSpPr>
          <p:cNvPr id="76831" name="Oval 31"/>
          <p:cNvSpPr>
            <a:spLocks noChangeArrowheads="1"/>
          </p:cNvSpPr>
          <p:nvPr/>
        </p:nvSpPr>
        <p:spPr bwMode="auto">
          <a:xfrm>
            <a:off x="3352800" y="31242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-6</a:t>
            </a:r>
          </a:p>
        </p:txBody>
      </p:sp>
      <p:sp>
        <p:nvSpPr>
          <p:cNvPr id="76832" name="Oval 32"/>
          <p:cNvSpPr>
            <a:spLocks noChangeArrowheads="1"/>
          </p:cNvSpPr>
          <p:nvPr/>
        </p:nvSpPr>
        <p:spPr bwMode="auto">
          <a:xfrm>
            <a:off x="4419600" y="31242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-3</a:t>
            </a:r>
          </a:p>
        </p:txBody>
      </p:sp>
      <p:sp>
        <p:nvSpPr>
          <p:cNvPr id="76834" name="Oval 34"/>
          <p:cNvSpPr>
            <a:spLocks noChangeArrowheads="1"/>
          </p:cNvSpPr>
          <p:nvPr/>
        </p:nvSpPr>
        <p:spPr bwMode="auto">
          <a:xfrm>
            <a:off x="1219200" y="4191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8</a:t>
            </a:r>
          </a:p>
        </p:txBody>
      </p:sp>
      <p:sp>
        <p:nvSpPr>
          <p:cNvPr id="76835" name="Oval 35"/>
          <p:cNvSpPr>
            <a:spLocks noChangeArrowheads="1"/>
          </p:cNvSpPr>
          <p:nvPr/>
        </p:nvSpPr>
        <p:spPr bwMode="auto">
          <a:xfrm>
            <a:off x="2286000" y="4191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1</a:t>
            </a:r>
          </a:p>
        </p:txBody>
      </p:sp>
      <p:sp>
        <p:nvSpPr>
          <p:cNvPr id="76836" name="Oval 36"/>
          <p:cNvSpPr>
            <a:spLocks noChangeArrowheads="1"/>
          </p:cNvSpPr>
          <p:nvPr/>
        </p:nvSpPr>
        <p:spPr bwMode="auto">
          <a:xfrm>
            <a:off x="3352800" y="4191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2</a:t>
            </a:r>
          </a:p>
        </p:txBody>
      </p:sp>
      <p:sp>
        <p:nvSpPr>
          <p:cNvPr id="76837" name="Oval 37"/>
          <p:cNvSpPr>
            <a:spLocks noChangeArrowheads="1"/>
          </p:cNvSpPr>
          <p:nvPr/>
        </p:nvSpPr>
        <p:spPr bwMode="auto">
          <a:xfrm>
            <a:off x="4419600" y="4191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3</a:t>
            </a:r>
          </a:p>
        </p:txBody>
      </p:sp>
      <p:sp>
        <p:nvSpPr>
          <p:cNvPr id="76839" name="Oval 39"/>
          <p:cNvSpPr>
            <a:spLocks noChangeArrowheads="1"/>
          </p:cNvSpPr>
          <p:nvPr/>
        </p:nvSpPr>
        <p:spPr bwMode="auto">
          <a:xfrm>
            <a:off x="1219200" y="52578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-4</a:t>
            </a:r>
          </a:p>
        </p:txBody>
      </p:sp>
      <p:sp>
        <p:nvSpPr>
          <p:cNvPr id="76840" name="Oval 40"/>
          <p:cNvSpPr>
            <a:spLocks noChangeArrowheads="1"/>
          </p:cNvSpPr>
          <p:nvPr/>
        </p:nvSpPr>
        <p:spPr bwMode="auto">
          <a:xfrm>
            <a:off x="2286000" y="52578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4</a:t>
            </a:r>
          </a:p>
        </p:txBody>
      </p:sp>
      <p:sp>
        <p:nvSpPr>
          <p:cNvPr id="76841" name="Oval 41"/>
          <p:cNvSpPr>
            <a:spLocks noChangeArrowheads="1"/>
          </p:cNvSpPr>
          <p:nvPr/>
        </p:nvSpPr>
        <p:spPr bwMode="auto">
          <a:xfrm>
            <a:off x="3352800" y="52578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6</a:t>
            </a:r>
          </a:p>
        </p:txBody>
      </p:sp>
      <p:sp>
        <p:nvSpPr>
          <p:cNvPr id="76842" name="Oval 42"/>
          <p:cNvSpPr>
            <a:spLocks noChangeArrowheads="1"/>
          </p:cNvSpPr>
          <p:nvPr/>
        </p:nvSpPr>
        <p:spPr bwMode="auto">
          <a:xfrm>
            <a:off x="4419600" y="52578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-1</a:t>
            </a:r>
          </a:p>
        </p:txBody>
      </p:sp>
      <p:grpSp>
        <p:nvGrpSpPr>
          <p:cNvPr id="76852" name="Group 52"/>
          <p:cNvGrpSpPr>
            <a:grpSpLocks/>
          </p:cNvGrpSpPr>
          <p:nvPr/>
        </p:nvGrpSpPr>
        <p:grpSpPr bwMode="auto">
          <a:xfrm>
            <a:off x="1524000" y="2667000"/>
            <a:ext cx="3200400" cy="2590800"/>
            <a:chOff x="960" y="1680"/>
            <a:chExt cx="2016" cy="1632"/>
          </a:xfrm>
        </p:grpSpPr>
        <p:sp>
          <p:nvSpPr>
            <p:cNvPr id="76844" name="Line 44"/>
            <p:cNvSpPr>
              <a:spLocks noChangeShapeType="1"/>
            </p:cNvSpPr>
            <p:nvPr/>
          </p:nvSpPr>
          <p:spPr bwMode="auto">
            <a:xfrm>
              <a:off x="960" y="168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845" name="Line 45"/>
            <p:cNvSpPr>
              <a:spLocks noChangeShapeType="1"/>
            </p:cNvSpPr>
            <p:nvPr/>
          </p:nvSpPr>
          <p:spPr bwMode="auto">
            <a:xfrm>
              <a:off x="1632" y="168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846" name="Line 46"/>
            <p:cNvSpPr>
              <a:spLocks noChangeShapeType="1"/>
            </p:cNvSpPr>
            <p:nvPr/>
          </p:nvSpPr>
          <p:spPr bwMode="auto">
            <a:xfrm>
              <a:off x="2304" y="168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847" name="Line 47"/>
            <p:cNvSpPr>
              <a:spLocks noChangeShapeType="1"/>
            </p:cNvSpPr>
            <p:nvPr/>
          </p:nvSpPr>
          <p:spPr bwMode="auto">
            <a:xfrm>
              <a:off x="2976" y="168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848" name="Line 48"/>
            <p:cNvSpPr>
              <a:spLocks noChangeShapeType="1"/>
            </p:cNvSpPr>
            <p:nvPr/>
          </p:nvSpPr>
          <p:spPr bwMode="auto">
            <a:xfrm flipV="1">
              <a:off x="960" y="302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849" name="Line 49"/>
            <p:cNvSpPr>
              <a:spLocks noChangeShapeType="1"/>
            </p:cNvSpPr>
            <p:nvPr/>
          </p:nvSpPr>
          <p:spPr bwMode="auto">
            <a:xfrm flipV="1">
              <a:off x="1632" y="302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850" name="Line 50"/>
            <p:cNvSpPr>
              <a:spLocks noChangeShapeType="1"/>
            </p:cNvSpPr>
            <p:nvPr/>
          </p:nvSpPr>
          <p:spPr bwMode="auto">
            <a:xfrm flipV="1">
              <a:off x="2304" y="302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851" name="Line 51"/>
            <p:cNvSpPr>
              <a:spLocks noChangeShapeType="1"/>
            </p:cNvSpPr>
            <p:nvPr/>
          </p:nvSpPr>
          <p:spPr bwMode="auto">
            <a:xfrm flipV="1">
              <a:off x="2976" y="302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9819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Finding Global Sum</a:t>
            </a:r>
          </a:p>
        </p:txBody>
      </p:sp>
      <p:sp>
        <p:nvSpPr>
          <p:cNvPr id="79875" name="Oval 3"/>
          <p:cNvSpPr>
            <a:spLocks noChangeArrowheads="1"/>
          </p:cNvSpPr>
          <p:nvPr/>
        </p:nvSpPr>
        <p:spPr bwMode="auto">
          <a:xfrm>
            <a:off x="1219200" y="20574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79876" name="Oval 4"/>
          <p:cNvSpPr>
            <a:spLocks noChangeArrowheads="1"/>
          </p:cNvSpPr>
          <p:nvPr/>
        </p:nvSpPr>
        <p:spPr bwMode="auto">
          <a:xfrm>
            <a:off x="2286000" y="20574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79877" name="Oval 5"/>
          <p:cNvSpPr>
            <a:spLocks noChangeArrowheads="1"/>
          </p:cNvSpPr>
          <p:nvPr/>
        </p:nvSpPr>
        <p:spPr bwMode="auto">
          <a:xfrm>
            <a:off x="3352800" y="20574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79878" name="Oval 6"/>
          <p:cNvSpPr>
            <a:spLocks noChangeArrowheads="1"/>
          </p:cNvSpPr>
          <p:nvPr/>
        </p:nvSpPr>
        <p:spPr bwMode="auto">
          <a:xfrm>
            <a:off x="4419600" y="20574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79879" name="Oval 7"/>
          <p:cNvSpPr>
            <a:spLocks noChangeArrowheads="1"/>
          </p:cNvSpPr>
          <p:nvPr/>
        </p:nvSpPr>
        <p:spPr bwMode="auto">
          <a:xfrm>
            <a:off x="1219200" y="31242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1</a:t>
            </a:r>
          </a:p>
        </p:txBody>
      </p:sp>
      <p:sp>
        <p:nvSpPr>
          <p:cNvPr id="79880" name="Oval 8"/>
          <p:cNvSpPr>
            <a:spLocks noChangeArrowheads="1"/>
          </p:cNvSpPr>
          <p:nvPr/>
        </p:nvSpPr>
        <p:spPr bwMode="auto">
          <a:xfrm>
            <a:off x="2286000" y="31242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7</a:t>
            </a:r>
          </a:p>
        </p:txBody>
      </p:sp>
      <p:sp>
        <p:nvSpPr>
          <p:cNvPr id="79881" name="Oval 9"/>
          <p:cNvSpPr>
            <a:spLocks noChangeArrowheads="1"/>
          </p:cNvSpPr>
          <p:nvPr/>
        </p:nvSpPr>
        <p:spPr bwMode="auto">
          <a:xfrm>
            <a:off x="3352800" y="31242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-6</a:t>
            </a:r>
          </a:p>
        </p:txBody>
      </p:sp>
      <p:sp>
        <p:nvSpPr>
          <p:cNvPr id="79882" name="Oval 10"/>
          <p:cNvSpPr>
            <a:spLocks noChangeArrowheads="1"/>
          </p:cNvSpPr>
          <p:nvPr/>
        </p:nvSpPr>
        <p:spPr bwMode="auto">
          <a:xfrm>
            <a:off x="4419600" y="31242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4</a:t>
            </a:r>
          </a:p>
        </p:txBody>
      </p:sp>
      <p:sp>
        <p:nvSpPr>
          <p:cNvPr id="79883" name="Oval 11"/>
          <p:cNvSpPr>
            <a:spLocks noChangeArrowheads="1"/>
          </p:cNvSpPr>
          <p:nvPr/>
        </p:nvSpPr>
        <p:spPr bwMode="auto">
          <a:xfrm>
            <a:off x="1219200" y="4191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4</a:t>
            </a:r>
          </a:p>
        </p:txBody>
      </p:sp>
      <p:sp>
        <p:nvSpPr>
          <p:cNvPr id="79884" name="Oval 12"/>
          <p:cNvSpPr>
            <a:spLocks noChangeArrowheads="1"/>
          </p:cNvSpPr>
          <p:nvPr/>
        </p:nvSpPr>
        <p:spPr bwMode="auto">
          <a:xfrm>
            <a:off x="2286000" y="4191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5</a:t>
            </a:r>
          </a:p>
        </p:txBody>
      </p:sp>
      <p:sp>
        <p:nvSpPr>
          <p:cNvPr id="79885" name="Oval 13"/>
          <p:cNvSpPr>
            <a:spLocks noChangeArrowheads="1"/>
          </p:cNvSpPr>
          <p:nvPr/>
        </p:nvSpPr>
        <p:spPr bwMode="auto">
          <a:xfrm>
            <a:off x="3352800" y="4191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8</a:t>
            </a:r>
          </a:p>
        </p:txBody>
      </p:sp>
      <p:sp>
        <p:nvSpPr>
          <p:cNvPr id="79886" name="Oval 14"/>
          <p:cNvSpPr>
            <a:spLocks noChangeArrowheads="1"/>
          </p:cNvSpPr>
          <p:nvPr/>
        </p:nvSpPr>
        <p:spPr bwMode="auto">
          <a:xfrm>
            <a:off x="4419600" y="4191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2</a:t>
            </a:r>
          </a:p>
        </p:txBody>
      </p:sp>
      <p:sp>
        <p:nvSpPr>
          <p:cNvPr id="79887" name="Oval 15"/>
          <p:cNvSpPr>
            <a:spLocks noChangeArrowheads="1"/>
          </p:cNvSpPr>
          <p:nvPr/>
        </p:nvSpPr>
        <p:spPr bwMode="auto">
          <a:xfrm>
            <a:off x="1219200" y="52578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79888" name="Oval 16"/>
          <p:cNvSpPr>
            <a:spLocks noChangeArrowheads="1"/>
          </p:cNvSpPr>
          <p:nvPr/>
        </p:nvSpPr>
        <p:spPr bwMode="auto">
          <a:xfrm>
            <a:off x="2286000" y="52578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79889" name="Oval 17"/>
          <p:cNvSpPr>
            <a:spLocks noChangeArrowheads="1"/>
          </p:cNvSpPr>
          <p:nvPr/>
        </p:nvSpPr>
        <p:spPr bwMode="auto">
          <a:xfrm>
            <a:off x="3352800" y="52578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79890" name="Oval 18"/>
          <p:cNvSpPr>
            <a:spLocks noChangeArrowheads="1"/>
          </p:cNvSpPr>
          <p:nvPr/>
        </p:nvSpPr>
        <p:spPr bwMode="auto">
          <a:xfrm>
            <a:off x="4419600" y="52578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grpSp>
        <p:nvGrpSpPr>
          <p:cNvPr id="79904" name="Group 32"/>
          <p:cNvGrpSpPr>
            <a:grpSpLocks/>
          </p:cNvGrpSpPr>
          <p:nvPr/>
        </p:nvGrpSpPr>
        <p:grpSpPr bwMode="auto">
          <a:xfrm>
            <a:off x="1828800" y="3429000"/>
            <a:ext cx="2590800" cy="1066800"/>
            <a:chOff x="1152" y="2160"/>
            <a:chExt cx="1632" cy="672"/>
          </a:xfrm>
        </p:grpSpPr>
        <p:sp>
          <p:nvSpPr>
            <p:cNvPr id="79900" name="Line 28"/>
            <p:cNvSpPr>
              <a:spLocks noChangeShapeType="1"/>
            </p:cNvSpPr>
            <p:nvPr/>
          </p:nvSpPr>
          <p:spPr bwMode="auto">
            <a:xfrm>
              <a:off x="1152" y="2160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01" name="Line 29"/>
            <p:cNvSpPr>
              <a:spLocks noChangeShapeType="1"/>
            </p:cNvSpPr>
            <p:nvPr/>
          </p:nvSpPr>
          <p:spPr bwMode="auto">
            <a:xfrm flipH="1">
              <a:off x="2496" y="2160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02" name="Line 30"/>
            <p:cNvSpPr>
              <a:spLocks noChangeShapeType="1"/>
            </p:cNvSpPr>
            <p:nvPr/>
          </p:nvSpPr>
          <p:spPr bwMode="auto">
            <a:xfrm>
              <a:off x="1152" y="2832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03" name="Line 31"/>
            <p:cNvSpPr>
              <a:spLocks noChangeShapeType="1"/>
            </p:cNvSpPr>
            <p:nvPr/>
          </p:nvSpPr>
          <p:spPr bwMode="auto">
            <a:xfrm flipH="1">
              <a:off x="2496" y="2832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87267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Finding Global Sum</a:t>
            </a:r>
          </a:p>
        </p:txBody>
      </p:sp>
      <p:sp>
        <p:nvSpPr>
          <p:cNvPr id="81923" name="Oval 3"/>
          <p:cNvSpPr>
            <a:spLocks noChangeArrowheads="1"/>
          </p:cNvSpPr>
          <p:nvPr/>
        </p:nvSpPr>
        <p:spPr bwMode="auto">
          <a:xfrm>
            <a:off x="1219200" y="20574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81924" name="Oval 4"/>
          <p:cNvSpPr>
            <a:spLocks noChangeArrowheads="1"/>
          </p:cNvSpPr>
          <p:nvPr/>
        </p:nvSpPr>
        <p:spPr bwMode="auto">
          <a:xfrm>
            <a:off x="2286000" y="20574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81925" name="Oval 5"/>
          <p:cNvSpPr>
            <a:spLocks noChangeArrowheads="1"/>
          </p:cNvSpPr>
          <p:nvPr/>
        </p:nvSpPr>
        <p:spPr bwMode="auto">
          <a:xfrm>
            <a:off x="3352800" y="20574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81926" name="Oval 6"/>
          <p:cNvSpPr>
            <a:spLocks noChangeArrowheads="1"/>
          </p:cNvSpPr>
          <p:nvPr/>
        </p:nvSpPr>
        <p:spPr bwMode="auto">
          <a:xfrm>
            <a:off x="4419600" y="20574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81927" name="Oval 7"/>
          <p:cNvSpPr>
            <a:spLocks noChangeArrowheads="1"/>
          </p:cNvSpPr>
          <p:nvPr/>
        </p:nvSpPr>
        <p:spPr bwMode="auto">
          <a:xfrm>
            <a:off x="1219200" y="31242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81928" name="Oval 8"/>
          <p:cNvSpPr>
            <a:spLocks noChangeArrowheads="1"/>
          </p:cNvSpPr>
          <p:nvPr/>
        </p:nvSpPr>
        <p:spPr bwMode="auto">
          <a:xfrm>
            <a:off x="2286000" y="31242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8</a:t>
            </a:r>
          </a:p>
        </p:txBody>
      </p:sp>
      <p:sp>
        <p:nvSpPr>
          <p:cNvPr id="81929" name="Oval 9"/>
          <p:cNvSpPr>
            <a:spLocks noChangeArrowheads="1"/>
          </p:cNvSpPr>
          <p:nvPr/>
        </p:nvSpPr>
        <p:spPr bwMode="auto">
          <a:xfrm>
            <a:off x="3352800" y="31242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-2</a:t>
            </a:r>
          </a:p>
        </p:txBody>
      </p:sp>
      <p:sp>
        <p:nvSpPr>
          <p:cNvPr id="81930" name="Oval 10"/>
          <p:cNvSpPr>
            <a:spLocks noChangeArrowheads="1"/>
          </p:cNvSpPr>
          <p:nvPr/>
        </p:nvSpPr>
        <p:spPr bwMode="auto">
          <a:xfrm>
            <a:off x="4419600" y="31242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81931" name="Oval 11"/>
          <p:cNvSpPr>
            <a:spLocks noChangeArrowheads="1"/>
          </p:cNvSpPr>
          <p:nvPr/>
        </p:nvSpPr>
        <p:spPr bwMode="auto">
          <a:xfrm>
            <a:off x="1219200" y="4191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81932" name="Oval 12"/>
          <p:cNvSpPr>
            <a:spLocks noChangeArrowheads="1"/>
          </p:cNvSpPr>
          <p:nvPr/>
        </p:nvSpPr>
        <p:spPr bwMode="auto">
          <a:xfrm>
            <a:off x="2286000" y="4191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9</a:t>
            </a:r>
          </a:p>
        </p:txBody>
      </p:sp>
      <p:sp>
        <p:nvSpPr>
          <p:cNvPr id="81933" name="Oval 13"/>
          <p:cNvSpPr>
            <a:spLocks noChangeArrowheads="1"/>
          </p:cNvSpPr>
          <p:nvPr/>
        </p:nvSpPr>
        <p:spPr bwMode="auto">
          <a:xfrm>
            <a:off x="3352800" y="4191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10</a:t>
            </a:r>
          </a:p>
        </p:txBody>
      </p:sp>
      <p:sp>
        <p:nvSpPr>
          <p:cNvPr id="81934" name="Oval 14"/>
          <p:cNvSpPr>
            <a:spLocks noChangeArrowheads="1"/>
          </p:cNvSpPr>
          <p:nvPr/>
        </p:nvSpPr>
        <p:spPr bwMode="auto">
          <a:xfrm>
            <a:off x="4419600" y="4191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81935" name="Oval 15"/>
          <p:cNvSpPr>
            <a:spLocks noChangeArrowheads="1"/>
          </p:cNvSpPr>
          <p:nvPr/>
        </p:nvSpPr>
        <p:spPr bwMode="auto">
          <a:xfrm>
            <a:off x="1219200" y="52578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81936" name="Oval 16"/>
          <p:cNvSpPr>
            <a:spLocks noChangeArrowheads="1"/>
          </p:cNvSpPr>
          <p:nvPr/>
        </p:nvSpPr>
        <p:spPr bwMode="auto">
          <a:xfrm>
            <a:off x="2286000" y="52578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81937" name="Oval 17"/>
          <p:cNvSpPr>
            <a:spLocks noChangeArrowheads="1"/>
          </p:cNvSpPr>
          <p:nvPr/>
        </p:nvSpPr>
        <p:spPr bwMode="auto">
          <a:xfrm>
            <a:off x="3352800" y="52578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81938" name="Oval 18"/>
          <p:cNvSpPr>
            <a:spLocks noChangeArrowheads="1"/>
          </p:cNvSpPr>
          <p:nvPr/>
        </p:nvSpPr>
        <p:spPr bwMode="auto">
          <a:xfrm>
            <a:off x="4419600" y="52578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grpSp>
        <p:nvGrpSpPr>
          <p:cNvPr id="81946" name="Group 26"/>
          <p:cNvGrpSpPr>
            <a:grpSpLocks/>
          </p:cNvGrpSpPr>
          <p:nvPr/>
        </p:nvGrpSpPr>
        <p:grpSpPr bwMode="auto">
          <a:xfrm>
            <a:off x="2590800" y="3733800"/>
            <a:ext cx="1066800" cy="457200"/>
            <a:chOff x="1632" y="2352"/>
            <a:chExt cx="672" cy="288"/>
          </a:xfrm>
        </p:grpSpPr>
        <p:sp>
          <p:nvSpPr>
            <p:cNvPr id="81944" name="Line 24"/>
            <p:cNvSpPr>
              <a:spLocks noChangeShapeType="1"/>
            </p:cNvSpPr>
            <p:nvPr/>
          </p:nvSpPr>
          <p:spPr bwMode="auto">
            <a:xfrm>
              <a:off x="1632" y="2352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945" name="Line 25"/>
            <p:cNvSpPr>
              <a:spLocks noChangeShapeType="1"/>
            </p:cNvSpPr>
            <p:nvPr/>
          </p:nvSpPr>
          <p:spPr bwMode="auto">
            <a:xfrm>
              <a:off x="2304" y="2352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085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8293C1-CE2F-8240-B7F3-72BD5A6032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2.</a:t>
            </a:r>
            <a:r>
              <a:rPr kumimoji="1" lang="zh-CN" altLang="en-US" dirty="0"/>
              <a:t> </a:t>
            </a:r>
            <a:r>
              <a:rPr kumimoji="1" lang="en-US" altLang="zh-CN" dirty="0"/>
              <a:t>MPI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programming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A6D129-7B2D-8A44-B301-8F410A90CC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2.1</a:t>
            </a:r>
            <a:r>
              <a:rPr kumimoji="1" lang="zh-CN" altLang="en-US" dirty="0"/>
              <a:t> </a:t>
            </a:r>
            <a:r>
              <a:rPr kumimoji="1" lang="en-US" altLang="zh-CN" dirty="0"/>
              <a:t>Hello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World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616551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Finding Global Sum</a:t>
            </a:r>
          </a:p>
        </p:txBody>
      </p:sp>
      <p:sp>
        <p:nvSpPr>
          <p:cNvPr id="82947" name="Oval 3"/>
          <p:cNvSpPr>
            <a:spLocks noChangeArrowheads="1"/>
          </p:cNvSpPr>
          <p:nvPr/>
        </p:nvSpPr>
        <p:spPr bwMode="auto">
          <a:xfrm>
            <a:off x="1219200" y="20574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82948" name="Oval 4"/>
          <p:cNvSpPr>
            <a:spLocks noChangeArrowheads="1"/>
          </p:cNvSpPr>
          <p:nvPr/>
        </p:nvSpPr>
        <p:spPr bwMode="auto">
          <a:xfrm>
            <a:off x="2286000" y="20574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82949" name="Oval 5"/>
          <p:cNvSpPr>
            <a:spLocks noChangeArrowheads="1"/>
          </p:cNvSpPr>
          <p:nvPr/>
        </p:nvSpPr>
        <p:spPr bwMode="auto">
          <a:xfrm>
            <a:off x="3352800" y="20574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82950" name="Oval 6"/>
          <p:cNvSpPr>
            <a:spLocks noChangeArrowheads="1"/>
          </p:cNvSpPr>
          <p:nvPr/>
        </p:nvSpPr>
        <p:spPr bwMode="auto">
          <a:xfrm>
            <a:off x="4419600" y="20574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82951" name="Oval 7"/>
          <p:cNvSpPr>
            <a:spLocks noChangeArrowheads="1"/>
          </p:cNvSpPr>
          <p:nvPr/>
        </p:nvSpPr>
        <p:spPr bwMode="auto">
          <a:xfrm>
            <a:off x="1219200" y="31242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82952" name="Oval 8"/>
          <p:cNvSpPr>
            <a:spLocks noChangeArrowheads="1"/>
          </p:cNvSpPr>
          <p:nvPr/>
        </p:nvSpPr>
        <p:spPr bwMode="auto">
          <a:xfrm>
            <a:off x="2286000" y="31242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82953" name="Oval 9"/>
          <p:cNvSpPr>
            <a:spLocks noChangeArrowheads="1"/>
          </p:cNvSpPr>
          <p:nvPr/>
        </p:nvSpPr>
        <p:spPr bwMode="auto">
          <a:xfrm>
            <a:off x="3352800" y="31242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82954" name="Oval 10"/>
          <p:cNvSpPr>
            <a:spLocks noChangeArrowheads="1"/>
          </p:cNvSpPr>
          <p:nvPr/>
        </p:nvSpPr>
        <p:spPr bwMode="auto">
          <a:xfrm>
            <a:off x="4419600" y="31242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82955" name="Oval 11"/>
          <p:cNvSpPr>
            <a:spLocks noChangeArrowheads="1"/>
          </p:cNvSpPr>
          <p:nvPr/>
        </p:nvSpPr>
        <p:spPr bwMode="auto">
          <a:xfrm>
            <a:off x="1219200" y="4191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82956" name="Oval 12"/>
          <p:cNvSpPr>
            <a:spLocks noChangeArrowheads="1"/>
          </p:cNvSpPr>
          <p:nvPr/>
        </p:nvSpPr>
        <p:spPr bwMode="auto">
          <a:xfrm>
            <a:off x="2286000" y="4191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17</a:t>
            </a:r>
          </a:p>
        </p:txBody>
      </p:sp>
      <p:sp>
        <p:nvSpPr>
          <p:cNvPr id="82957" name="Oval 13"/>
          <p:cNvSpPr>
            <a:spLocks noChangeArrowheads="1"/>
          </p:cNvSpPr>
          <p:nvPr/>
        </p:nvSpPr>
        <p:spPr bwMode="auto">
          <a:xfrm>
            <a:off x="3352800" y="4191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8</a:t>
            </a:r>
          </a:p>
        </p:txBody>
      </p:sp>
      <p:sp>
        <p:nvSpPr>
          <p:cNvPr id="82958" name="Oval 14"/>
          <p:cNvSpPr>
            <a:spLocks noChangeArrowheads="1"/>
          </p:cNvSpPr>
          <p:nvPr/>
        </p:nvSpPr>
        <p:spPr bwMode="auto">
          <a:xfrm>
            <a:off x="4419600" y="4191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82959" name="Oval 15"/>
          <p:cNvSpPr>
            <a:spLocks noChangeArrowheads="1"/>
          </p:cNvSpPr>
          <p:nvPr/>
        </p:nvSpPr>
        <p:spPr bwMode="auto">
          <a:xfrm>
            <a:off x="1219200" y="52578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82960" name="Oval 16"/>
          <p:cNvSpPr>
            <a:spLocks noChangeArrowheads="1"/>
          </p:cNvSpPr>
          <p:nvPr/>
        </p:nvSpPr>
        <p:spPr bwMode="auto">
          <a:xfrm>
            <a:off x="2286000" y="52578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82961" name="Oval 17"/>
          <p:cNvSpPr>
            <a:spLocks noChangeArrowheads="1"/>
          </p:cNvSpPr>
          <p:nvPr/>
        </p:nvSpPr>
        <p:spPr bwMode="auto">
          <a:xfrm>
            <a:off x="3352800" y="52578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82962" name="Oval 18"/>
          <p:cNvSpPr>
            <a:spLocks noChangeArrowheads="1"/>
          </p:cNvSpPr>
          <p:nvPr/>
        </p:nvSpPr>
        <p:spPr bwMode="auto">
          <a:xfrm>
            <a:off x="4419600" y="52578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82966" name="Line 22"/>
          <p:cNvSpPr>
            <a:spLocks noChangeShapeType="1"/>
          </p:cNvSpPr>
          <p:nvPr/>
        </p:nvSpPr>
        <p:spPr bwMode="auto">
          <a:xfrm>
            <a:off x="2895600" y="44958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211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66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Finding Global Sum</a:t>
            </a:r>
          </a:p>
        </p:txBody>
      </p:sp>
      <p:sp>
        <p:nvSpPr>
          <p:cNvPr id="83971" name="Oval 3"/>
          <p:cNvSpPr>
            <a:spLocks noChangeArrowheads="1"/>
          </p:cNvSpPr>
          <p:nvPr/>
        </p:nvSpPr>
        <p:spPr bwMode="auto">
          <a:xfrm>
            <a:off x="1219200" y="20574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83972" name="Oval 4"/>
          <p:cNvSpPr>
            <a:spLocks noChangeArrowheads="1"/>
          </p:cNvSpPr>
          <p:nvPr/>
        </p:nvSpPr>
        <p:spPr bwMode="auto">
          <a:xfrm>
            <a:off x="2286000" y="20574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83973" name="Oval 5"/>
          <p:cNvSpPr>
            <a:spLocks noChangeArrowheads="1"/>
          </p:cNvSpPr>
          <p:nvPr/>
        </p:nvSpPr>
        <p:spPr bwMode="auto">
          <a:xfrm>
            <a:off x="3352800" y="20574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83974" name="Oval 6"/>
          <p:cNvSpPr>
            <a:spLocks noChangeArrowheads="1"/>
          </p:cNvSpPr>
          <p:nvPr/>
        </p:nvSpPr>
        <p:spPr bwMode="auto">
          <a:xfrm>
            <a:off x="4419600" y="20574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83975" name="Oval 7"/>
          <p:cNvSpPr>
            <a:spLocks noChangeArrowheads="1"/>
          </p:cNvSpPr>
          <p:nvPr/>
        </p:nvSpPr>
        <p:spPr bwMode="auto">
          <a:xfrm>
            <a:off x="1219200" y="31242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83976" name="Oval 8"/>
          <p:cNvSpPr>
            <a:spLocks noChangeArrowheads="1"/>
          </p:cNvSpPr>
          <p:nvPr/>
        </p:nvSpPr>
        <p:spPr bwMode="auto">
          <a:xfrm>
            <a:off x="2286000" y="31242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83977" name="Oval 9"/>
          <p:cNvSpPr>
            <a:spLocks noChangeArrowheads="1"/>
          </p:cNvSpPr>
          <p:nvPr/>
        </p:nvSpPr>
        <p:spPr bwMode="auto">
          <a:xfrm>
            <a:off x="3352800" y="31242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83978" name="Oval 10"/>
          <p:cNvSpPr>
            <a:spLocks noChangeArrowheads="1"/>
          </p:cNvSpPr>
          <p:nvPr/>
        </p:nvSpPr>
        <p:spPr bwMode="auto">
          <a:xfrm>
            <a:off x="4419600" y="31242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83979" name="Oval 11"/>
          <p:cNvSpPr>
            <a:spLocks noChangeArrowheads="1"/>
          </p:cNvSpPr>
          <p:nvPr/>
        </p:nvSpPr>
        <p:spPr bwMode="auto">
          <a:xfrm>
            <a:off x="1219200" y="4191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83980" name="Oval 12"/>
          <p:cNvSpPr>
            <a:spLocks noChangeArrowheads="1"/>
          </p:cNvSpPr>
          <p:nvPr/>
        </p:nvSpPr>
        <p:spPr bwMode="auto">
          <a:xfrm>
            <a:off x="2286000" y="4191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83981" name="Oval 13"/>
          <p:cNvSpPr>
            <a:spLocks noChangeArrowheads="1"/>
          </p:cNvSpPr>
          <p:nvPr/>
        </p:nvSpPr>
        <p:spPr bwMode="auto">
          <a:xfrm>
            <a:off x="3352800" y="4191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25</a:t>
            </a:r>
          </a:p>
        </p:txBody>
      </p:sp>
      <p:sp>
        <p:nvSpPr>
          <p:cNvPr id="83982" name="Oval 14"/>
          <p:cNvSpPr>
            <a:spLocks noChangeArrowheads="1"/>
          </p:cNvSpPr>
          <p:nvPr/>
        </p:nvSpPr>
        <p:spPr bwMode="auto">
          <a:xfrm>
            <a:off x="4419600" y="4191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83983" name="Oval 15"/>
          <p:cNvSpPr>
            <a:spLocks noChangeArrowheads="1"/>
          </p:cNvSpPr>
          <p:nvPr/>
        </p:nvSpPr>
        <p:spPr bwMode="auto">
          <a:xfrm>
            <a:off x="1219200" y="52578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83984" name="Oval 16"/>
          <p:cNvSpPr>
            <a:spLocks noChangeArrowheads="1"/>
          </p:cNvSpPr>
          <p:nvPr/>
        </p:nvSpPr>
        <p:spPr bwMode="auto">
          <a:xfrm>
            <a:off x="2286000" y="52578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83985" name="Oval 17"/>
          <p:cNvSpPr>
            <a:spLocks noChangeArrowheads="1"/>
          </p:cNvSpPr>
          <p:nvPr/>
        </p:nvSpPr>
        <p:spPr bwMode="auto">
          <a:xfrm>
            <a:off x="3352800" y="52578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83986" name="Oval 18"/>
          <p:cNvSpPr>
            <a:spLocks noChangeArrowheads="1"/>
          </p:cNvSpPr>
          <p:nvPr/>
        </p:nvSpPr>
        <p:spPr bwMode="auto">
          <a:xfrm>
            <a:off x="4419600" y="52578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grpSp>
        <p:nvGrpSpPr>
          <p:cNvPr id="84005" name="Group 37"/>
          <p:cNvGrpSpPr>
            <a:grpSpLocks/>
          </p:cNvGrpSpPr>
          <p:nvPr/>
        </p:nvGrpSpPr>
        <p:grpSpPr bwMode="auto">
          <a:xfrm>
            <a:off x="1524000" y="2667000"/>
            <a:ext cx="5667375" cy="2590800"/>
            <a:chOff x="960" y="1680"/>
            <a:chExt cx="3570" cy="1632"/>
          </a:xfrm>
        </p:grpSpPr>
        <p:grpSp>
          <p:nvGrpSpPr>
            <p:cNvPr id="84003" name="Group 35"/>
            <p:cNvGrpSpPr>
              <a:grpSpLocks/>
            </p:cNvGrpSpPr>
            <p:nvPr/>
          </p:nvGrpSpPr>
          <p:grpSpPr bwMode="auto">
            <a:xfrm>
              <a:off x="960" y="1680"/>
              <a:ext cx="2016" cy="1632"/>
              <a:chOff x="960" y="1680"/>
              <a:chExt cx="2016" cy="1632"/>
            </a:xfrm>
          </p:grpSpPr>
          <p:sp>
            <p:nvSpPr>
              <p:cNvPr id="83988" name="Line 20"/>
              <p:cNvSpPr>
                <a:spLocks noChangeShapeType="1"/>
              </p:cNvSpPr>
              <p:nvPr/>
            </p:nvSpPr>
            <p:spPr bwMode="auto">
              <a:xfrm>
                <a:off x="1824" y="2832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3989" name="Line 21"/>
              <p:cNvSpPr>
                <a:spLocks noChangeShapeType="1"/>
              </p:cNvSpPr>
              <p:nvPr/>
            </p:nvSpPr>
            <p:spPr bwMode="auto">
              <a:xfrm>
                <a:off x="1632" y="2352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3990" name="Line 22"/>
              <p:cNvSpPr>
                <a:spLocks noChangeShapeType="1"/>
              </p:cNvSpPr>
              <p:nvPr/>
            </p:nvSpPr>
            <p:spPr bwMode="auto">
              <a:xfrm>
                <a:off x="2304" y="2352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3991" name="Line 23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3992" name="Line 24"/>
              <p:cNvSpPr>
                <a:spLocks noChangeShapeType="1"/>
              </p:cNvSpPr>
              <p:nvPr/>
            </p:nvSpPr>
            <p:spPr bwMode="auto">
              <a:xfrm flipH="1">
                <a:off x="2496" y="2160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3993" name="Line 25"/>
              <p:cNvSpPr>
                <a:spLocks noChangeShapeType="1"/>
              </p:cNvSpPr>
              <p:nvPr/>
            </p:nvSpPr>
            <p:spPr bwMode="auto">
              <a:xfrm>
                <a:off x="1152" y="2832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3994" name="Line 26"/>
              <p:cNvSpPr>
                <a:spLocks noChangeShapeType="1"/>
              </p:cNvSpPr>
              <p:nvPr/>
            </p:nvSpPr>
            <p:spPr bwMode="auto">
              <a:xfrm flipH="1">
                <a:off x="2496" y="2832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3995" name="Line 27"/>
              <p:cNvSpPr>
                <a:spLocks noChangeShapeType="1"/>
              </p:cNvSpPr>
              <p:nvPr/>
            </p:nvSpPr>
            <p:spPr bwMode="auto">
              <a:xfrm>
                <a:off x="960" y="1680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3996" name="Line 28"/>
              <p:cNvSpPr>
                <a:spLocks noChangeShapeType="1"/>
              </p:cNvSpPr>
              <p:nvPr/>
            </p:nvSpPr>
            <p:spPr bwMode="auto">
              <a:xfrm>
                <a:off x="1632" y="1680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3997" name="Line 29"/>
              <p:cNvSpPr>
                <a:spLocks noChangeShapeType="1"/>
              </p:cNvSpPr>
              <p:nvPr/>
            </p:nvSpPr>
            <p:spPr bwMode="auto">
              <a:xfrm>
                <a:off x="2304" y="1680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3998" name="Line 30"/>
              <p:cNvSpPr>
                <a:spLocks noChangeShapeType="1"/>
              </p:cNvSpPr>
              <p:nvPr/>
            </p:nvSpPr>
            <p:spPr bwMode="auto">
              <a:xfrm>
                <a:off x="2976" y="1680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3999" name="Line 31"/>
              <p:cNvSpPr>
                <a:spLocks noChangeShapeType="1"/>
              </p:cNvSpPr>
              <p:nvPr/>
            </p:nvSpPr>
            <p:spPr bwMode="auto">
              <a:xfrm flipV="1">
                <a:off x="960" y="302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4000" name="Line 32"/>
              <p:cNvSpPr>
                <a:spLocks noChangeShapeType="1"/>
              </p:cNvSpPr>
              <p:nvPr/>
            </p:nvSpPr>
            <p:spPr bwMode="auto">
              <a:xfrm flipV="1">
                <a:off x="1632" y="302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4001" name="Line 33"/>
              <p:cNvSpPr>
                <a:spLocks noChangeShapeType="1"/>
              </p:cNvSpPr>
              <p:nvPr/>
            </p:nvSpPr>
            <p:spPr bwMode="auto">
              <a:xfrm flipV="1">
                <a:off x="2304" y="302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4002" name="Line 34"/>
              <p:cNvSpPr>
                <a:spLocks noChangeShapeType="1"/>
              </p:cNvSpPr>
              <p:nvPr/>
            </p:nvSpPr>
            <p:spPr bwMode="auto">
              <a:xfrm flipV="1">
                <a:off x="2976" y="302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84004" name="Text Box 36"/>
            <p:cNvSpPr txBox="1">
              <a:spLocks noChangeArrowheads="1"/>
            </p:cNvSpPr>
            <p:nvPr/>
          </p:nvSpPr>
          <p:spPr bwMode="auto">
            <a:xfrm>
              <a:off x="3302" y="2330"/>
              <a:ext cx="12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Binomial Tree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37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30" name="Rectangle 38"/>
          <p:cNvSpPr>
            <a:spLocks noChangeArrowheads="1"/>
          </p:cNvSpPr>
          <p:nvPr/>
        </p:nvSpPr>
        <p:spPr bwMode="auto">
          <a:xfrm>
            <a:off x="3276600" y="1981200"/>
            <a:ext cx="1828800" cy="18288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31" name="Rectangle 39"/>
          <p:cNvSpPr>
            <a:spLocks noChangeArrowheads="1"/>
          </p:cNvSpPr>
          <p:nvPr/>
        </p:nvSpPr>
        <p:spPr bwMode="auto">
          <a:xfrm>
            <a:off x="1143000" y="4114800"/>
            <a:ext cx="1828800" cy="18288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32" name="Rectangle 40"/>
          <p:cNvSpPr>
            <a:spLocks noChangeArrowheads="1"/>
          </p:cNvSpPr>
          <p:nvPr/>
        </p:nvSpPr>
        <p:spPr bwMode="auto">
          <a:xfrm>
            <a:off x="3276600" y="4114800"/>
            <a:ext cx="1828800" cy="18288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29" name="Rectangle 37"/>
          <p:cNvSpPr>
            <a:spLocks noChangeArrowheads="1"/>
          </p:cNvSpPr>
          <p:nvPr/>
        </p:nvSpPr>
        <p:spPr bwMode="auto">
          <a:xfrm>
            <a:off x="1143000" y="1981200"/>
            <a:ext cx="1828800" cy="18288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Agglomeration</a:t>
            </a:r>
          </a:p>
        </p:txBody>
      </p:sp>
      <p:sp>
        <p:nvSpPr>
          <p:cNvPr id="84995" name="Oval 3"/>
          <p:cNvSpPr>
            <a:spLocks noChangeArrowheads="1"/>
          </p:cNvSpPr>
          <p:nvPr/>
        </p:nvSpPr>
        <p:spPr bwMode="auto">
          <a:xfrm>
            <a:off x="1219200" y="20574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84996" name="Oval 4"/>
          <p:cNvSpPr>
            <a:spLocks noChangeArrowheads="1"/>
          </p:cNvSpPr>
          <p:nvPr/>
        </p:nvSpPr>
        <p:spPr bwMode="auto">
          <a:xfrm>
            <a:off x="2286000" y="20574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84997" name="Oval 5"/>
          <p:cNvSpPr>
            <a:spLocks noChangeArrowheads="1"/>
          </p:cNvSpPr>
          <p:nvPr/>
        </p:nvSpPr>
        <p:spPr bwMode="auto">
          <a:xfrm>
            <a:off x="3352800" y="20574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84998" name="Oval 6"/>
          <p:cNvSpPr>
            <a:spLocks noChangeArrowheads="1"/>
          </p:cNvSpPr>
          <p:nvPr/>
        </p:nvSpPr>
        <p:spPr bwMode="auto">
          <a:xfrm>
            <a:off x="4419600" y="20574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84999" name="Oval 7"/>
          <p:cNvSpPr>
            <a:spLocks noChangeArrowheads="1"/>
          </p:cNvSpPr>
          <p:nvPr/>
        </p:nvSpPr>
        <p:spPr bwMode="auto">
          <a:xfrm>
            <a:off x="1219200" y="31242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85000" name="Oval 8"/>
          <p:cNvSpPr>
            <a:spLocks noChangeArrowheads="1"/>
          </p:cNvSpPr>
          <p:nvPr/>
        </p:nvSpPr>
        <p:spPr bwMode="auto">
          <a:xfrm>
            <a:off x="2286000" y="31242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85001" name="Oval 9"/>
          <p:cNvSpPr>
            <a:spLocks noChangeArrowheads="1"/>
          </p:cNvSpPr>
          <p:nvPr/>
        </p:nvSpPr>
        <p:spPr bwMode="auto">
          <a:xfrm>
            <a:off x="3352800" y="31242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85002" name="Oval 10"/>
          <p:cNvSpPr>
            <a:spLocks noChangeArrowheads="1"/>
          </p:cNvSpPr>
          <p:nvPr/>
        </p:nvSpPr>
        <p:spPr bwMode="auto">
          <a:xfrm>
            <a:off x="4419600" y="31242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85003" name="Oval 11"/>
          <p:cNvSpPr>
            <a:spLocks noChangeArrowheads="1"/>
          </p:cNvSpPr>
          <p:nvPr/>
        </p:nvSpPr>
        <p:spPr bwMode="auto">
          <a:xfrm>
            <a:off x="1219200" y="4191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85004" name="Oval 12"/>
          <p:cNvSpPr>
            <a:spLocks noChangeArrowheads="1"/>
          </p:cNvSpPr>
          <p:nvPr/>
        </p:nvSpPr>
        <p:spPr bwMode="auto">
          <a:xfrm>
            <a:off x="2286000" y="4191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85005" name="Oval 13"/>
          <p:cNvSpPr>
            <a:spLocks noChangeArrowheads="1"/>
          </p:cNvSpPr>
          <p:nvPr/>
        </p:nvSpPr>
        <p:spPr bwMode="auto">
          <a:xfrm>
            <a:off x="3352800" y="4191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85006" name="Oval 14"/>
          <p:cNvSpPr>
            <a:spLocks noChangeArrowheads="1"/>
          </p:cNvSpPr>
          <p:nvPr/>
        </p:nvSpPr>
        <p:spPr bwMode="auto">
          <a:xfrm>
            <a:off x="4419600" y="4191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85007" name="Oval 15"/>
          <p:cNvSpPr>
            <a:spLocks noChangeArrowheads="1"/>
          </p:cNvSpPr>
          <p:nvPr/>
        </p:nvSpPr>
        <p:spPr bwMode="auto">
          <a:xfrm>
            <a:off x="1219200" y="52578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85008" name="Oval 16"/>
          <p:cNvSpPr>
            <a:spLocks noChangeArrowheads="1"/>
          </p:cNvSpPr>
          <p:nvPr/>
        </p:nvSpPr>
        <p:spPr bwMode="auto">
          <a:xfrm>
            <a:off x="2286000" y="52578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85009" name="Oval 17"/>
          <p:cNvSpPr>
            <a:spLocks noChangeArrowheads="1"/>
          </p:cNvSpPr>
          <p:nvPr/>
        </p:nvSpPr>
        <p:spPr bwMode="auto">
          <a:xfrm>
            <a:off x="3352800" y="52578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85010" name="Oval 18"/>
          <p:cNvSpPr>
            <a:spLocks noChangeArrowheads="1"/>
          </p:cNvSpPr>
          <p:nvPr/>
        </p:nvSpPr>
        <p:spPr bwMode="auto">
          <a:xfrm>
            <a:off x="4419600" y="52578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grpSp>
        <p:nvGrpSpPr>
          <p:cNvPr id="85011" name="Group 19"/>
          <p:cNvGrpSpPr>
            <a:grpSpLocks/>
          </p:cNvGrpSpPr>
          <p:nvPr/>
        </p:nvGrpSpPr>
        <p:grpSpPr bwMode="auto">
          <a:xfrm>
            <a:off x="1524000" y="2667000"/>
            <a:ext cx="3902075" cy="2590800"/>
            <a:chOff x="960" y="1680"/>
            <a:chExt cx="2458" cy="1632"/>
          </a:xfrm>
        </p:grpSpPr>
        <p:grpSp>
          <p:nvGrpSpPr>
            <p:cNvPr id="85012" name="Group 20"/>
            <p:cNvGrpSpPr>
              <a:grpSpLocks/>
            </p:cNvGrpSpPr>
            <p:nvPr/>
          </p:nvGrpSpPr>
          <p:grpSpPr bwMode="auto">
            <a:xfrm>
              <a:off x="960" y="1680"/>
              <a:ext cx="2016" cy="1632"/>
              <a:chOff x="960" y="1680"/>
              <a:chExt cx="2016" cy="1632"/>
            </a:xfrm>
          </p:grpSpPr>
          <p:sp>
            <p:nvSpPr>
              <p:cNvPr id="85013" name="Line 21"/>
              <p:cNvSpPr>
                <a:spLocks noChangeShapeType="1"/>
              </p:cNvSpPr>
              <p:nvPr/>
            </p:nvSpPr>
            <p:spPr bwMode="auto">
              <a:xfrm>
                <a:off x="1824" y="2832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5014" name="Line 22"/>
              <p:cNvSpPr>
                <a:spLocks noChangeShapeType="1"/>
              </p:cNvSpPr>
              <p:nvPr/>
            </p:nvSpPr>
            <p:spPr bwMode="auto">
              <a:xfrm>
                <a:off x="1632" y="2352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5015" name="Line 23"/>
              <p:cNvSpPr>
                <a:spLocks noChangeShapeType="1"/>
              </p:cNvSpPr>
              <p:nvPr/>
            </p:nvSpPr>
            <p:spPr bwMode="auto">
              <a:xfrm>
                <a:off x="2304" y="2352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5016" name="Line 24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5017" name="Line 25"/>
              <p:cNvSpPr>
                <a:spLocks noChangeShapeType="1"/>
              </p:cNvSpPr>
              <p:nvPr/>
            </p:nvSpPr>
            <p:spPr bwMode="auto">
              <a:xfrm flipH="1">
                <a:off x="2496" y="2160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5018" name="Line 26"/>
              <p:cNvSpPr>
                <a:spLocks noChangeShapeType="1"/>
              </p:cNvSpPr>
              <p:nvPr/>
            </p:nvSpPr>
            <p:spPr bwMode="auto">
              <a:xfrm>
                <a:off x="1152" y="2832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5019" name="Line 27"/>
              <p:cNvSpPr>
                <a:spLocks noChangeShapeType="1"/>
              </p:cNvSpPr>
              <p:nvPr/>
            </p:nvSpPr>
            <p:spPr bwMode="auto">
              <a:xfrm flipH="1">
                <a:off x="2496" y="2832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5020" name="Line 28"/>
              <p:cNvSpPr>
                <a:spLocks noChangeShapeType="1"/>
              </p:cNvSpPr>
              <p:nvPr/>
            </p:nvSpPr>
            <p:spPr bwMode="auto">
              <a:xfrm>
                <a:off x="960" y="1680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5021" name="Line 29"/>
              <p:cNvSpPr>
                <a:spLocks noChangeShapeType="1"/>
              </p:cNvSpPr>
              <p:nvPr/>
            </p:nvSpPr>
            <p:spPr bwMode="auto">
              <a:xfrm>
                <a:off x="1632" y="1680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5022" name="Line 30"/>
              <p:cNvSpPr>
                <a:spLocks noChangeShapeType="1"/>
              </p:cNvSpPr>
              <p:nvPr/>
            </p:nvSpPr>
            <p:spPr bwMode="auto">
              <a:xfrm>
                <a:off x="2304" y="1680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5023" name="Line 31"/>
              <p:cNvSpPr>
                <a:spLocks noChangeShapeType="1"/>
              </p:cNvSpPr>
              <p:nvPr/>
            </p:nvSpPr>
            <p:spPr bwMode="auto">
              <a:xfrm>
                <a:off x="2976" y="1680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5024" name="Line 32"/>
              <p:cNvSpPr>
                <a:spLocks noChangeShapeType="1"/>
              </p:cNvSpPr>
              <p:nvPr/>
            </p:nvSpPr>
            <p:spPr bwMode="auto">
              <a:xfrm flipV="1">
                <a:off x="960" y="302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5025" name="Line 33"/>
              <p:cNvSpPr>
                <a:spLocks noChangeShapeType="1"/>
              </p:cNvSpPr>
              <p:nvPr/>
            </p:nvSpPr>
            <p:spPr bwMode="auto">
              <a:xfrm flipV="1">
                <a:off x="1632" y="302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5026" name="Line 34"/>
              <p:cNvSpPr>
                <a:spLocks noChangeShapeType="1"/>
              </p:cNvSpPr>
              <p:nvPr/>
            </p:nvSpPr>
            <p:spPr bwMode="auto">
              <a:xfrm flipV="1">
                <a:off x="2304" y="302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5027" name="Line 35"/>
              <p:cNvSpPr>
                <a:spLocks noChangeShapeType="1"/>
              </p:cNvSpPr>
              <p:nvPr/>
            </p:nvSpPr>
            <p:spPr bwMode="auto">
              <a:xfrm flipV="1">
                <a:off x="2976" y="302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85028" name="Text Box 36"/>
            <p:cNvSpPr txBox="1">
              <a:spLocks noChangeArrowheads="1"/>
            </p:cNvSpPr>
            <p:nvPr/>
          </p:nvSpPr>
          <p:spPr bwMode="auto">
            <a:xfrm>
              <a:off x="3302" y="2330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07071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3276600" y="1981200"/>
            <a:ext cx="1828800" cy="18288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1143000" y="4114800"/>
            <a:ext cx="1828800" cy="18288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3276600" y="4114800"/>
            <a:ext cx="1828800" cy="18288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1143000" y="1981200"/>
            <a:ext cx="1828800" cy="18288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2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Agglomeration</a:t>
            </a:r>
          </a:p>
        </p:txBody>
      </p:sp>
      <p:grpSp>
        <p:nvGrpSpPr>
          <p:cNvPr id="86064" name="Group 48"/>
          <p:cNvGrpSpPr>
            <a:grpSpLocks/>
          </p:cNvGrpSpPr>
          <p:nvPr/>
        </p:nvGrpSpPr>
        <p:grpSpPr bwMode="auto">
          <a:xfrm>
            <a:off x="1295400" y="2590800"/>
            <a:ext cx="1524000" cy="609600"/>
            <a:chOff x="3600" y="1392"/>
            <a:chExt cx="960" cy="384"/>
          </a:xfrm>
        </p:grpSpPr>
        <p:sp>
          <p:nvSpPr>
            <p:cNvPr id="86060" name="Rectangle 44"/>
            <p:cNvSpPr>
              <a:spLocks noChangeArrowheads="1"/>
            </p:cNvSpPr>
            <p:nvPr/>
          </p:nvSpPr>
          <p:spPr bwMode="auto">
            <a:xfrm>
              <a:off x="3600" y="1392"/>
              <a:ext cx="240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61" name="Rectangle 45"/>
            <p:cNvSpPr>
              <a:spLocks noChangeArrowheads="1"/>
            </p:cNvSpPr>
            <p:nvPr/>
          </p:nvSpPr>
          <p:spPr bwMode="auto">
            <a:xfrm>
              <a:off x="3840" y="1392"/>
              <a:ext cx="240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62" name="Rectangle 46"/>
            <p:cNvSpPr>
              <a:spLocks noChangeArrowheads="1"/>
            </p:cNvSpPr>
            <p:nvPr/>
          </p:nvSpPr>
          <p:spPr bwMode="auto">
            <a:xfrm>
              <a:off x="4080" y="1392"/>
              <a:ext cx="240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63" name="Rectangle 47"/>
            <p:cNvSpPr>
              <a:spLocks noChangeArrowheads="1"/>
            </p:cNvSpPr>
            <p:nvPr/>
          </p:nvSpPr>
          <p:spPr bwMode="auto">
            <a:xfrm>
              <a:off x="4320" y="1392"/>
              <a:ext cx="240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6065" name="Group 49"/>
          <p:cNvGrpSpPr>
            <a:grpSpLocks/>
          </p:cNvGrpSpPr>
          <p:nvPr/>
        </p:nvGrpSpPr>
        <p:grpSpPr bwMode="auto">
          <a:xfrm>
            <a:off x="3429000" y="2590800"/>
            <a:ext cx="1524000" cy="609600"/>
            <a:chOff x="3600" y="1392"/>
            <a:chExt cx="960" cy="384"/>
          </a:xfrm>
        </p:grpSpPr>
        <p:sp>
          <p:nvSpPr>
            <p:cNvPr id="86066" name="Rectangle 50"/>
            <p:cNvSpPr>
              <a:spLocks noChangeArrowheads="1"/>
            </p:cNvSpPr>
            <p:nvPr/>
          </p:nvSpPr>
          <p:spPr bwMode="auto">
            <a:xfrm>
              <a:off x="3600" y="1392"/>
              <a:ext cx="240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67" name="Rectangle 51"/>
            <p:cNvSpPr>
              <a:spLocks noChangeArrowheads="1"/>
            </p:cNvSpPr>
            <p:nvPr/>
          </p:nvSpPr>
          <p:spPr bwMode="auto">
            <a:xfrm>
              <a:off x="3840" y="1392"/>
              <a:ext cx="240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68" name="Rectangle 52"/>
            <p:cNvSpPr>
              <a:spLocks noChangeArrowheads="1"/>
            </p:cNvSpPr>
            <p:nvPr/>
          </p:nvSpPr>
          <p:spPr bwMode="auto">
            <a:xfrm>
              <a:off x="4080" y="1392"/>
              <a:ext cx="240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69" name="Rectangle 53"/>
            <p:cNvSpPr>
              <a:spLocks noChangeArrowheads="1"/>
            </p:cNvSpPr>
            <p:nvPr/>
          </p:nvSpPr>
          <p:spPr bwMode="auto">
            <a:xfrm>
              <a:off x="4320" y="1392"/>
              <a:ext cx="240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6070" name="Group 54"/>
          <p:cNvGrpSpPr>
            <a:grpSpLocks/>
          </p:cNvGrpSpPr>
          <p:nvPr/>
        </p:nvGrpSpPr>
        <p:grpSpPr bwMode="auto">
          <a:xfrm>
            <a:off x="1295400" y="4724400"/>
            <a:ext cx="1524000" cy="609600"/>
            <a:chOff x="3600" y="1392"/>
            <a:chExt cx="960" cy="384"/>
          </a:xfrm>
        </p:grpSpPr>
        <p:sp>
          <p:nvSpPr>
            <p:cNvPr id="86071" name="Rectangle 55"/>
            <p:cNvSpPr>
              <a:spLocks noChangeArrowheads="1"/>
            </p:cNvSpPr>
            <p:nvPr/>
          </p:nvSpPr>
          <p:spPr bwMode="auto">
            <a:xfrm>
              <a:off x="3600" y="1392"/>
              <a:ext cx="240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72" name="Rectangle 56"/>
            <p:cNvSpPr>
              <a:spLocks noChangeArrowheads="1"/>
            </p:cNvSpPr>
            <p:nvPr/>
          </p:nvSpPr>
          <p:spPr bwMode="auto">
            <a:xfrm>
              <a:off x="3840" y="1392"/>
              <a:ext cx="240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73" name="Rectangle 57"/>
            <p:cNvSpPr>
              <a:spLocks noChangeArrowheads="1"/>
            </p:cNvSpPr>
            <p:nvPr/>
          </p:nvSpPr>
          <p:spPr bwMode="auto">
            <a:xfrm>
              <a:off x="4080" y="1392"/>
              <a:ext cx="240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74" name="Rectangle 58"/>
            <p:cNvSpPr>
              <a:spLocks noChangeArrowheads="1"/>
            </p:cNvSpPr>
            <p:nvPr/>
          </p:nvSpPr>
          <p:spPr bwMode="auto">
            <a:xfrm>
              <a:off x="4320" y="1392"/>
              <a:ext cx="240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6075" name="Group 59"/>
          <p:cNvGrpSpPr>
            <a:grpSpLocks/>
          </p:cNvGrpSpPr>
          <p:nvPr/>
        </p:nvGrpSpPr>
        <p:grpSpPr bwMode="auto">
          <a:xfrm>
            <a:off x="3429000" y="4724400"/>
            <a:ext cx="1524000" cy="609600"/>
            <a:chOff x="3600" y="1392"/>
            <a:chExt cx="960" cy="384"/>
          </a:xfrm>
        </p:grpSpPr>
        <p:sp>
          <p:nvSpPr>
            <p:cNvPr id="86076" name="Rectangle 60"/>
            <p:cNvSpPr>
              <a:spLocks noChangeArrowheads="1"/>
            </p:cNvSpPr>
            <p:nvPr/>
          </p:nvSpPr>
          <p:spPr bwMode="auto">
            <a:xfrm>
              <a:off x="3600" y="1392"/>
              <a:ext cx="240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77" name="Rectangle 61"/>
            <p:cNvSpPr>
              <a:spLocks noChangeArrowheads="1"/>
            </p:cNvSpPr>
            <p:nvPr/>
          </p:nvSpPr>
          <p:spPr bwMode="auto">
            <a:xfrm>
              <a:off x="3840" y="1392"/>
              <a:ext cx="240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78" name="Rectangle 62"/>
            <p:cNvSpPr>
              <a:spLocks noChangeArrowheads="1"/>
            </p:cNvSpPr>
            <p:nvPr/>
          </p:nvSpPr>
          <p:spPr bwMode="auto">
            <a:xfrm>
              <a:off x="4080" y="1392"/>
              <a:ext cx="240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79" name="Rectangle 63"/>
            <p:cNvSpPr>
              <a:spLocks noChangeArrowheads="1"/>
            </p:cNvSpPr>
            <p:nvPr/>
          </p:nvSpPr>
          <p:spPr bwMode="auto">
            <a:xfrm>
              <a:off x="4320" y="1392"/>
              <a:ext cx="240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6097" name="Group 81"/>
          <p:cNvGrpSpPr>
            <a:grpSpLocks/>
          </p:cNvGrpSpPr>
          <p:nvPr/>
        </p:nvGrpSpPr>
        <p:grpSpPr bwMode="auto">
          <a:xfrm>
            <a:off x="1524000" y="2819400"/>
            <a:ext cx="3276600" cy="2590800"/>
            <a:chOff x="960" y="1776"/>
            <a:chExt cx="2064" cy="1632"/>
          </a:xfrm>
        </p:grpSpPr>
        <p:grpSp>
          <p:nvGrpSpPr>
            <p:cNvPr id="86082" name="Group 66"/>
            <p:cNvGrpSpPr>
              <a:grpSpLocks/>
            </p:cNvGrpSpPr>
            <p:nvPr/>
          </p:nvGrpSpPr>
          <p:grpSpPr bwMode="auto">
            <a:xfrm>
              <a:off x="960" y="3120"/>
              <a:ext cx="720" cy="288"/>
              <a:chOff x="960" y="3120"/>
              <a:chExt cx="720" cy="288"/>
            </a:xfrm>
          </p:grpSpPr>
          <p:sp>
            <p:nvSpPr>
              <p:cNvPr id="86080" name="Text Box 64"/>
              <p:cNvSpPr txBox="1">
                <a:spLocks noChangeArrowheads="1"/>
              </p:cNvSpPr>
              <p:nvPr/>
            </p:nvSpPr>
            <p:spPr bwMode="auto">
              <a:xfrm>
                <a:off x="1056" y="3120"/>
                <a:ext cx="4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chemeClr val="bg2"/>
                    </a:solidFill>
                  </a:rPr>
                  <a:t>sum</a:t>
                </a:r>
              </a:p>
            </p:txBody>
          </p:sp>
          <p:sp>
            <p:nvSpPr>
              <p:cNvPr id="86081" name="Line 65"/>
              <p:cNvSpPr>
                <a:spLocks noChangeShapeType="1"/>
              </p:cNvSpPr>
              <p:nvPr/>
            </p:nvSpPr>
            <p:spPr bwMode="auto">
              <a:xfrm>
                <a:off x="960" y="3168"/>
                <a:ext cx="72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86083" name="Group 67"/>
            <p:cNvGrpSpPr>
              <a:grpSpLocks/>
            </p:cNvGrpSpPr>
            <p:nvPr/>
          </p:nvGrpSpPr>
          <p:grpSpPr bwMode="auto">
            <a:xfrm>
              <a:off x="960" y="1776"/>
              <a:ext cx="720" cy="288"/>
              <a:chOff x="960" y="3120"/>
              <a:chExt cx="720" cy="288"/>
            </a:xfrm>
          </p:grpSpPr>
          <p:sp>
            <p:nvSpPr>
              <p:cNvPr id="86084" name="Text Box 68"/>
              <p:cNvSpPr txBox="1">
                <a:spLocks noChangeArrowheads="1"/>
              </p:cNvSpPr>
              <p:nvPr/>
            </p:nvSpPr>
            <p:spPr bwMode="auto">
              <a:xfrm>
                <a:off x="1056" y="3120"/>
                <a:ext cx="4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chemeClr val="bg2"/>
                    </a:solidFill>
                  </a:rPr>
                  <a:t>sum</a:t>
                </a:r>
              </a:p>
            </p:txBody>
          </p:sp>
          <p:sp>
            <p:nvSpPr>
              <p:cNvPr id="86085" name="Line 69"/>
              <p:cNvSpPr>
                <a:spLocks noChangeShapeType="1"/>
              </p:cNvSpPr>
              <p:nvPr/>
            </p:nvSpPr>
            <p:spPr bwMode="auto">
              <a:xfrm>
                <a:off x="960" y="3168"/>
                <a:ext cx="72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86086" name="Group 70"/>
            <p:cNvGrpSpPr>
              <a:grpSpLocks/>
            </p:cNvGrpSpPr>
            <p:nvPr/>
          </p:nvGrpSpPr>
          <p:grpSpPr bwMode="auto">
            <a:xfrm>
              <a:off x="2304" y="1776"/>
              <a:ext cx="720" cy="288"/>
              <a:chOff x="960" y="3120"/>
              <a:chExt cx="720" cy="288"/>
            </a:xfrm>
          </p:grpSpPr>
          <p:sp>
            <p:nvSpPr>
              <p:cNvPr id="86087" name="Text Box 71"/>
              <p:cNvSpPr txBox="1">
                <a:spLocks noChangeArrowheads="1"/>
              </p:cNvSpPr>
              <p:nvPr/>
            </p:nvSpPr>
            <p:spPr bwMode="auto">
              <a:xfrm>
                <a:off x="1056" y="3120"/>
                <a:ext cx="4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chemeClr val="bg2"/>
                    </a:solidFill>
                  </a:rPr>
                  <a:t>sum</a:t>
                </a:r>
              </a:p>
            </p:txBody>
          </p:sp>
          <p:sp>
            <p:nvSpPr>
              <p:cNvPr id="86088" name="Line 72"/>
              <p:cNvSpPr>
                <a:spLocks noChangeShapeType="1"/>
              </p:cNvSpPr>
              <p:nvPr/>
            </p:nvSpPr>
            <p:spPr bwMode="auto">
              <a:xfrm>
                <a:off x="960" y="3168"/>
                <a:ext cx="72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86089" name="Group 73"/>
            <p:cNvGrpSpPr>
              <a:grpSpLocks/>
            </p:cNvGrpSpPr>
            <p:nvPr/>
          </p:nvGrpSpPr>
          <p:grpSpPr bwMode="auto">
            <a:xfrm>
              <a:off x="2304" y="3120"/>
              <a:ext cx="720" cy="288"/>
              <a:chOff x="960" y="3120"/>
              <a:chExt cx="720" cy="288"/>
            </a:xfrm>
          </p:grpSpPr>
          <p:sp>
            <p:nvSpPr>
              <p:cNvPr id="86090" name="Text Box 74"/>
              <p:cNvSpPr txBox="1">
                <a:spLocks noChangeArrowheads="1"/>
              </p:cNvSpPr>
              <p:nvPr/>
            </p:nvSpPr>
            <p:spPr bwMode="auto">
              <a:xfrm>
                <a:off x="1056" y="3120"/>
                <a:ext cx="4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chemeClr val="bg2"/>
                    </a:solidFill>
                  </a:rPr>
                  <a:t>sum</a:t>
                </a:r>
              </a:p>
            </p:txBody>
          </p:sp>
          <p:sp>
            <p:nvSpPr>
              <p:cNvPr id="86091" name="Line 75"/>
              <p:cNvSpPr>
                <a:spLocks noChangeShapeType="1"/>
              </p:cNvSpPr>
              <p:nvPr/>
            </p:nvSpPr>
            <p:spPr bwMode="auto">
              <a:xfrm>
                <a:off x="960" y="3168"/>
                <a:ext cx="72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86094" name="Group 78"/>
          <p:cNvGrpSpPr>
            <a:grpSpLocks/>
          </p:cNvGrpSpPr>
          <p:nvPr/>
        </p:nvGrpSpPr>
        <p:grpSpPr bwMode="auto">
          <a:xfrm>
            <a:off x="2590800" y="3200400"/>
            <a:ext cx="2133600" cy="1524000"/>
            <a:chOff x="1632" y="2016"/>
            <a:chExt cx="1344" cy="960"/>
          </a:xfrm>
        </p:grpSpPr>
        <p:sp>
          <p:nvSpPr>
            <p:cNvPr id="86092" name="Line 76"/>
            <p:cNvSpPr>
              <a:spLocks noChangeShapeType="1"/>
            </p:cNvSpPr>
            <p:nvPr/>
          </p:nvSpPr>
          <p:spPr bwMode="auto">
            <a:xfrm>
              <a:off x="1632" y="2016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6093" name="Line 77"/>
            <p:cNvSpPr>
              <a:spLocks noChangeShapeType="1"/>
            </p:cNvSpPr>
            <p:nvPr/>
          </p:nvSpPr>
          <p:spPr bwMode="auto">
            <a:xfrm>
              <a:off x="2976" y="2016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86096" name="Freeform 80"/>
          <p:cNvSpPr>
            <a:spLocks/>
          </p:cNvSpPr>
          <p:nvPr/>
        </p:nvSpPr>
        <p:spPr bwMode="auto">
          <a:xfrm>
            <a:off x="2590800" y="5334000"/>
            <a:ext cx="2133600" cy="381000"/>
          </a:xfrm>
          <a:custGeom>
            <a:avLst/>
            <a:gdLst>
              <a:gd name="T0" fmla="*/ 0 w 1344"/>
              <a:gd name="T1" fmla="*/ 0 h 240"/>
              <a:gd name="T2" fmla="*/ 768 w 1344"/>
              <a:gd name="T3" fmla="*/ 240 h 240"/>
              <a:gd name="T4" fmla="*/ 1344 w 1344"/>
              <a:gd name="T5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44" h="240">
                <a:moveTo>
                  <a:pt x="0" y="0"/>
                </a:moveTo>
                <a:cubicBezTo>
                  <a:pt x="272" y="120"/>
                  <a:pt x="544" y="240"/>
                  <a:pt x="768" y="240"/>
                </a:cubicBezTo>
                <a:cubicBezTo>
                  <a:pt x="992" y="240"/>
                  <a:pt x="1168" y="120"/>
                  <a:pt x="1344" y="0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05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6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96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8F8AE-3FA3-044D-BC38-0A1DE6AAF584}" type="slidenum">
              <a:rPr lang="en-US" altLang="zh-CN"/>
              <a:pPr/>
              <a:t>74</a:t>
            </a:fld>
            <a:endParaRPr lang="en-US" altLang="zh-CN"/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When to use MPI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Portability and Performance</a:t>
            </a:r>
          </a:p>
          <a:p>
            <a:r>
              <a:rPr lang="en-US" altLang="zh-CN"/>
              <a:t>Irregular Data Structures</a:t>
            </a:r>
          </a:p>
          <a:p>
            <a:r>
              <a:rPr lang="en-US" altLang="zh-CN"/>
              <a:t>Building Tools for Others</a:t>
            </a:r>
          </a:p>
          <a:p>
            <a:pPr lvl="1"/>
            <a:r>
              <a:rPr lang="en-US" altLang="zh-CN"/>
              <a:t>Libraries</a:t>
            </a:r>
          </a:p>
          <a:p>
            <a:r>
              <a:rPr lang="en-US" altLang="zh-CN"/>
              <a:t>Need to Manage memory on a per processor basis</a:t>
            </a:r>
          </a:p>
        </p:txBody>
      </p:sp>
    </p:spTree>
    <p:extLst>
      <p:ext uri="{BB962C8B-B14F-4D97-AF65-F5344CB8AC3E}">
        <p14:creationId xmlns:p14="http://schemas.microsoft.com/office/powerpoint/2010/main" val="100584492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4B3CF-A295-5047-9E5F-F58A2DB3F99E}" type="slidenum">
              <a:rPr lang="en-US" altLang="zh-CN"/>
              <a:pPr/>
              <a:t>75</a:t>
            </a:fld>
            <a:endParaRPr lang="en-US" altLang="zh-CN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Summary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/>
              <a:t>The parallel computing community has cooperated on the development of a standard for message-passing libraries.</a:t>
            </a:r>
          </a:p>
          <a:p>
            <a:pPr>
              <a:lnSpc>
                <a:spcPct val="110000"/>
              </a:lnSpc>
            </a:pPr>
            <a:r>
              <a:rPr lang="en-US" altLang="zh-CN"/>
              <a:t>There are many implementations, on nearly all platforms.</a:t>
            </a:r>
          </a:p>
          <a:p>
            <a:pPr>
              <a:lnSpc>
                <a:spcPct val="110000"/>
              </a:lnSpc>
            </a:pPr>
            <a:r>
              <a:rPr lang="en-US" altLang="zh-CN"/>
              <a:t>MPI subsets are easy to learn and use.</a:t>
            </a:r>
          </a:p>
          <a:p>
            <a:pPr>
              <a:lnSpc>
                <a:spcPct val="110000"/>
              </a:lnSpc>
            </a:pPr>
            <a:r>
              <a:rPr lang="en-US" altLang="zh-CN"/>
              <a:t>Lots of MPI material is available.</a:t>
            </a:r>
          </a:p>
        </p:txBody>
      </p:sp>
    </p:spTree>
    <p:extLst>
      <p:ext uri="{BB962C8B-B14F-4D97-AF65-F5344CB8AC3E}">
        <p14:creationId xmlns:p14="http://schemas.microsoft.com/office/powerpoint/2010/main" val="281689359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C3F23-ACBB-4D94-AF01-9BF600E6DEAE}" type="slidenum">
              <a:rPr lang="zh-CN" altLang="en-US" smtClean="0"/>
              <a:pPr/>
              <a:t>76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611435" y="1323375"/>
            <a:ext cx="832324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tx1"/>
                </a:solidFill>
                <a:latin typeface="Cambria" pitchFamily="18" charset="0"/>
                <a:hlinkClick r:id="rId2"/>
              </a:rPr>
              <a:t>https://computing.llnl.gov/tutorials/mpi/</a:t>
            </a:r>
            <a:endParaRPr lang="en-US" altLang="zh-CN" sz="2800" dirty="0">
              <a:solidFill>
                <a:schemeClr val="tx1"/>
              </a:solidFill>
              <a:latin typeface="Cambria" pitchFamily="18" charset="0"/>
            </a:endParaRPr>
          </a:p>
          <a:p>
            <a:endParaRPr lang="en-US" altLang="zh-CN" sz="2800" dirty="0">
              <a:solidFill>
                <a:schemeClr val="tx1"/>
              </a:solidFill>
              <a:latin typeface="Cambria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altLang="zh-CN" sz="2400" dirty="0">
                <a:solidFill>
                  <a:schemeClr val="tx1"/>
                </a:solidFill>
                <a:latin typeface="Cambria" pitchFamily="18" charset="0"/>
              </a:rPr>
              <a:t>Skip </a:t>
            </a:r>
            <a:r>
              <a:rPr lang="en-US" altLang="zh-CN" sz="2400" dirty="0">
                <a:latin typeface="Cambria" pitchFamily="18" charset="0"/>
              </a:rPr>
              <a:t>LLNL MPI Implementations and Compilers </a:t>
            </a:r>
            <a:r>
              <a:rPr lang="en-US" altLang="zh-CN" sz="2400" dirty="0">
                <a:solidFill>
                  <a:schemeClr val="tx1"/>
                </a:solidFill>
                <a:latin typeface="Cambria" pitchFamily="18" charset="0"/>
              </a:rPr>
              <a:t>Section</a:t>
            </a:r>
          </a:p>
          <a:p>
            <a:endParaRPr lang="en-US" altLang="zh-CN" sz="2400" dirty="0">
              <a:solidFill>
                <a:schemeClr val="tx1"/>
              </a:solidFill>
              <a:latin typeface="Cambria" pitchFamily="18" charset="0"/>
            </a:endParaRPr>
          </a:p>
          <a:p>
            <a:endParaRPr lang="en-US" altLang="zh-CN" sz="24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33400" y="120650"/>
            <a:ext cx="43307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800" dirty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Reference</a:t>
            </a:r>
            <a:endParaRPr kumimoji="1" lang="zh-CN" altLang="en-US" sz="2800" dirty="0">
              <a:solidFill>
                <a:schemeClr val="tx1"/>
              </a:solidFill>
              <a:latin typeface="Times New Roman" pitchFamily="18" charset="0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23000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8293C1-CE2F-8240-B7F3-72BD5A6032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 </a:t>
            </a:r>
            <a:r>
              <a:rPr kumimoji="1" lang="en-US" altLang="zh-CN" dirty="0"/>
              <a:t>Why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mpi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inadequate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big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processing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502233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156"/>
            <a:ext cx="8229600" cy="1143000"/>
          </a:xfrm>
        </p:spPr>
        <p:txBody>
          <a:bodyPr/>
          <a:lstStyle/>
          <a:p>
            <a:r>
              <a:rPr kumimoji="1" lang="en-US" altLang="zh-CN" dirty="0"/>
              <a:t>MPI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HPC</a:t>
            </a:r>
            <a:r>
              <a:rPr kumimoji="1" lang="zh-CN" altLang="en-US" dirty="0"/>
              <a:t> </a:t>
            </a:r>
            <a:r>
              <a:rPr kumimoji="1" lang="en-US" altLang="zh-CN" dirty="0"/>
              <a:t>cluster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architecture</a:t>
            </a:r>
            <a:r>
              <a:rPr kumimoji="1" lang="zh-CN" altLang="en-US" dirty="0"/>
              <a:t> 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08" y="1157155"/>
            <a:ext cx="8084391" cy="564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24346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510112" y="211675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dirty="0" err="1">
                <a:latin typeface="Heiti SC Light"/>
                <a:ea typeface="Heiti SC Light"/>
                <a:cs typeface="Heiti SC Light"/>
              </a:rPr>
              <a:t>Tianhe</a:t>
            </a:r>
            <a:r>
              <a:rPr kumimoji="1" lang="zh-CN" altLang="en-US" dirty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>
                <a:latin typeface="Heiti SC Light"/>
                <a:ea typeface="Heiti SC Light"/>
                <a:cs typeface="Heiti SC Light"/>
              </a:rPr>
              <a:t>-</a:t>
            </a:r>
            <a:r>
              <a:rPr kumimoji="1" lang="zh-CN" altLang="en-US" dirty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>
                <a:latin typeface="Heiti SC Light"/>
                <a:ea typeface="Heiti SC Light"/>
                <a:cs typeface="Heiti SC Light"/>
              </a:rPr>
              <a:t>2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12" y="1061641"/>
            <a:ext cx="8229600" cy="532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784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6DABE0-AD01-8F44-AFAC-7D8AEF3EA01D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Minimal MPI Program (C)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Courier New" charset="0"/>
              </a:rPr>
              <a:t>#include "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charset="0"/>
              </a:rPr>
              <a:t>mpi.h</a:t>
            </a:r>
            <a:r>
              <a:rPr lang="en-US" altLang="zh-CN" sz="2000" b="1" dirty="0">
                <a:solidFill>
                  <a:srgbClr val="FF0000"/>
                </a:solidFill>
                <a:latin typeface="Courier New" charset="0"/>
              </a:rPr>
              <a:t>"</a:t>
            </a:r>
          </a:p>
          <a:p>
            <a:pPr>
              <a:buFontTx/>
              <a:buNone/>
            </a:pPr>
            <a:r>
              <a:rPr lang="en-US" altLang="zh-CN" sz="2000" b="1" dirty="0">
                <a:latin typeface="Courier New" charset="0"/>
              </a:rPr>
              <a:t>#include &lt;</a:t>
            </a:r>
            <a:r>
              <a:rPr lang="en-US" altLang="zh-CN" sz="2000" b="1" dirty="0" err="1">
                <a:latin typeface="Courier New" charset="0"/>
              </a:rPr>
              <a:t>stdio.h</a:t>
            </a:r>
            <a:r>
              <a:rPr lang="en-US" altLang="zh-CN" sz="2000" b="1" dirty="0">
                <a:latin typeface="Courier New" charset="0"/>
              </a:rPr>
              <a:t>&gt;</a:t>
            </a:r>
          </a:p>
          <a:p>
            <a:pPr>
              <a:buFontTx/>
              <a:buNone/>
            </a:pPr>
            <a:endParaRPr lang="en-US" altLang="zh-CN" sz="2000" b="1" dirty="0">
              <a:latin typeface="Courier New" charset="0"/>
            </a:endParaRPr>
          </a:p>
          <a:p>
            <a:pPr>
              <a:buFontTx/>
              <a:buNone/>
            </a:pPr>
            <a:r>
              <a:rPr lang="en-US" altLang="zh-CN" sz="2000" b="1" dirty="0" err="1">
                <a:latin typeface="Courier New" charset="0"/>
              </a:rPr>
              <a:t>int</a:t>
            </a:r>
            <a:r>
              <a:rPr lang="en-US" altLang="zh-CN" sz="2000" b="1" dirty="0">
                <a:latin typeface="Courier New" charset="0"/>
              </a:rPr>
              <a:t> main( </a:t>
            </a:r>
            <a:r>
              <a:rPr lang="en-US" altLang="zh-CN" sz="2000" b="1" dirty="0" err="1">
                <a:latin typeface="Courier New" charset="0"/>
              </a:rPr>
              <a:t>int</a:t>
            </a:r>
            <a:r>
              <a:rPr lang="en-US" altLang="zh-CN" sz="2000" b="1" dirty="0">
                <a:latin typeface="Courier New" charset="0"/>
              </a:rPr>
              <a:t> </a:t>
            </a:r>
            <a:r>
              <a:rPr lang="en-US" altLang="zh-CN" sz="2000" b="1" dirty="0" err="1">
                <a:latin typeface="Courier New" charset="0"/>
              </a:rPr>
              <a:t>argc</a:t>
            </a:r>
            <a:r>
              <a:rPr lang="en-US" altLang="zh-CN" sz="2000" b="1" dirty="0">
                <a:latin typeface="Courier New" charset="0"/>
              </a:rPr>
              <a:t>, char *</a:t>
            </a:r>
            <a:r>
              <a:rPr lang="en-US" altLang="zh-CN" sz="2000" b="1" dirty="0" err="1">
                <a:latin typeface="Courier New" charset="0"/>
              </a:rPr>
              <a:t>argv</a:t>
            </a:r>
            <a:r>
              <a:rPr lang="en-US" altLang="zh-CN" sz="2000" b="1" dirty="0">
                <a:latin typeface="Courier New" charset="0"/>
              </a:rPr>
              <a:t>[] )</a:t>
            </a:r>
          </a:p>
          <a:p>
            <a:pPr>
              <a:buFontTx/>
              <a:buNone/>
            </a:pPr>
            <a:r>
              <a:rPr lang="en-US" altLang="zh-CN" sz="2000" b="1" dirty="0">
                <a:latin typeface="Courier New" charset="0"/>
              </a:rPr>
              <a:t>{</a:t>
            </a:r>
          </a:p>
          <a:p>
            <a:pPr>
              <a:buFontTx/>
              <a:buNone/>
            </a:pPr>
            <a:r>
              <a:rPr lang="en-US" altLang="zh-CN" sz="2000" b="1" dirty="0">
                <a:latin typeface="Courier New" charset="0"/>
              </a:rPr>
              <a:t>    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charset="0"/>
              </a:rPr>
              <a:t>MPI_Init</a:t>
            </a:r>
            <a:r>
              <a:rPr lang="en-US" altLang="zh-CN" sz="2000" b="1" dirty="0">
                <a:solidFill>
                  <a:srgbClr val="FF0000"/>
                </a:solidFill>
                <a:latin typeface="Courier New" charset="0"/>
              </a:rPr>
              <a:t>( &amp;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charset="0"/>
              </a:rPr>
              <a:t>argc</a:t>
            </a:r>
            <a:r>
              <a:rPr lang="en-US" altLang="zh-CN" sz="2000" b="1" dirty="0">
                <a:solidFill>
                  <a:srgbClr val="FF0000"/>
                </a:solidFill>
                <a:latin typeface="Courier New" charset="0"/>
              </a:rPr>
              <a:t>, &amp;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charset="0"/>
              </a:rPr>
              <a:t>argv</a:t>
            </a:r>
            <a:r>
              <a:rPr lang="en-US" altLang="zh-CN" sz="2000" b="1" dirty="0">
                <a:solidFill>
                  <a:srgbClr val="FF0000"/>
                </a:solidFill>
                <a:latin typeface="Courier New" charset="0"/>
              </a:rPr>
              <a:t> );</a:t>
            </a:r>
          </a:p>
          <a:p>
            <a:pPr>
              <a:buFontTx/>
              <a:buNone/>
            </a:pPr>
            <a:r>
              <a:rPr lang="en-US" altLang="zh-CN" sz="2000" b="1" dirty="0">
                <a:latin typeface="Courier New" charset="0"/>
              </a:rPr>
              <a:t>    </a:t>
            </a:r>
            <a:r>
              <a:rPr lang="en-US" altLang="zh-CN" sz="2000" b="1" dirty="0" err="1">
                <a:latin typeface="Courier New" charset="0"/>
              </a:rPr>
              <a:t>printf</a:t>
            </a:r>
            <a:r>
              <a:rPr lang="en-US" altLang="zh-CN" sz="2000" b="1" dirty="0">
                <a:latin typeface="Courier New" charset="0"/>
              </a:rPr>
              <a:t>( "Hello, world!\n" );</a:t>
            </a:r>
          </a:p>
          <a:p>
            <a:pPr>
              <a:buFontTx/>
              <a:buNone/>
            </a:pPr>
            <a:r>
              <a:rPr lang="en-US" altLang="zh-CN" sz="2000" b="1" dirty="0">
                <a:latin typeface="Courier New" charset="0"/>
              </a:rPr>
              <a:t>    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charset="0"/>
              </a:rPr>
              <a:t>MPI_Finalize</a:t>
            </a:r>
            <a:r>
              <a:rPr lang="en-US" altLang="zh-CN" sz="2000" b="1" dirty="0">
                <a:solidFill>
                  <a:srgbClr val="FF0000"/>
                </a:solidFill>
                <a:latin typeface="Courier New" charset="0"/>
              </a:rPr>
              <a:t>();</a:t>
            </a:r>
          </a:p>
          <a:p>
            <a:pPr>
              <a:buFontTx/>
              <a:buNone/>
            </a:pPr>
            <a:r>
              <a:rPr lang="en-US" altLang="zh-CN" sz="2000" b="1" dirty="0">
                <a:latin typeface="Courier New" charset="0"/>
              </a:rPr>
              <a:t>    return 0;</a:t>
            </a:r>
          </a:p>
          <a:p>
            <a:pPr>
              <a:buFontTx/>
              <a:buNone/>
            </a:pPr>
            <a:r>
              <a:rPr lang="en-US" altLang="zh-CN" sz="2000" dirty="0">
                <a:latin typeface="Courier New" charset="0"/>
              </a:rPr>
              <a:t>}</a:t>
            </a:r>
            <a:endParaRPr lang="en-US" altLang="zh-CN" sz="2000" dirty="0">
              <a:latin typeface="Courier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6592" y="5317927"/>
            <a:ext cx="73947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Use</a:t>
            </a:r>
            <a:r>
              <a:rPr kumimoji="1" lang="zh-CN" altLang="en-US" sz="2000" dirty="0"/>
              <a:t> </a:t>
            </a:r>
            <a:r>
              <a:rPr kumimoji="1" lang="en-US" altLang="zh-CN" sz="2000" i="1" dirty="0" err="1"/>
              <a:t>mpicc</a:t>
            </a:r>
            <a:r>
              <a:rPr kumimoji="1" lang="zh-CN" altLang="en-US" sz="2000" i="1" dirty="0"/>
              <a:t> </a:t>
            </a:r>
            <a:r>
              <a:rPr kumimoji="1" lang="en-US" altLang="zh-CN" sz="2000" dirty="0"/>
              <a:t>to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compile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code,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and</a:t>
            </a:r>
            <a:r>
              <a:rPr kumimoji="1" lang="zh-CN" altLang="en-US" sz="2000" dirty="0"/>
              <a:t> </a:t>
            </a:r>
            <a:r>
              <a:rPr kumimoji="1" lang="en-US" altLang="zh-CN" sz="2000" i="1" dirty="0" err="1"/>
              <a:t>mpirun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run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code</a:t>
            </a:r>
            <a:endParaRPr kumimoji="1" lang="zh-CN" altLang="en-US" sz="2000" dirty="0"/>
          </a:p>
          <a:p>
            <a:r>
              <a:rPr kumimoji="1" lang="en-US" altLang="zh-CN" sz="2000" b="1" i="1" dirty="0">
                <a:latin typeface="Courier New" charset="0"/>
                <a:ea typeface="Courier New" charset="0"/>
                <a:cs typeface="Courier New" charset="0"/>
              </a:rPr>
              <a:t>$</a:t>
            </a:r>
            <a:r>
              <a:rPr kumimoji="1" lang="en-US" altLang="zh-CN" sz="2000" b="1" i="1" dirty="0" err="1">
                <a:latin typeface="Courier New" charset="0"/>
                <a:ea typeface="Courier New" charset="0"/>
                <a:cs typeface="Courier New" charset="0"/>
              </a:rPr>
              <a:t>mpicc</a:t>
            </a:r>
            <a:r>
              <a:rPr kumimoji="1" lang="zh-CN" altLang="en-US" sz="2000" b="1" i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kumimoji="1" lang="mr-IN" altLang="zh-CN" sz="2000" b="1" i="1" dirty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kumimoji="1" lang="en-US" altLang="zh-CN" sz="2000" b="1" i="1" dirty="0">
                <a:latin typeface="Courier New" charset="0"/>
                <a:ea typeface="Courier New" charset="0"/>
                <a:cs typeface="Courier New" charset="0"/>
              </a:rPr>
              <a:t>o </a:t>
            </a:r>
            <a:r>
              <a:rPr kumimoji="1" lang="en-US" altLang="zh-CN" sz="2000" b="1" i="1" dirty="0" err="1">
                <a:latin typeface="Courier New" charset="0"/>
                <a:ea typeface="Courier New" charset="0"/>
                <a:cs typeface="Courier New" charset="0"/>
              </a:rPr>
              <a:t>mpi_helloworld</a:t>
            </a:r>
            <a:r>
              <a:rPr kumimoji="1" lang="en-US" altLang="zh-CN" sz="2000" b="1" i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kumimoji="1" lang="en-US" altLang="zh-CN" sz="2000" b="1" i="1" dirty="0" err="1">
                <a:latin typeface="Courier New" charset="0"/>
                <a:ea typeface="Courier New" charset="0"/>
                <a:cs typeface="Courier New" charset="0"/>
              </a:rPr>
              <a:t>mpi_helloworld.c</a:t>
            </a:r>
            <a:endParaRPr kumimoji="1" lang="zh-CN" altLang="en-US" sz="2000" b="1" i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kumimoji="1" lang="en-US" altLang="zh-CN" sz="2000" b="1" i="1" dirty="0">
                <a:latin typeface="Courier New" charset="0"/>
                <a:ea typeface="Courier New" charset="0"/>
                <a:cs typeface="Courier New" charset="0"/>
              </a:rPr>
              <a:t>$</a:t>
            </a:r>
            <a:r>
              <a:rPr kumimoji="1" lang="en-US" altLang="zh-CN" sz="2000" b="1" i="1" dirty="0" err="1">
                <a:latin typeface="Courier New" charset="0"/>
                <a:ea typeface="Courier New" charset="0"/>
                <a:cs typeface="Courier New" charset="0"/>
              </a:rPr>
              <a:t>mpirun</a:t>
            </a:r>
            <a:r>
              <a:rPr kumimoji="1" lang="zh-CN" altLang="en-US" sz="2000" b="1" i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kumimoji="1" lang="en-US" altLang="zh-CN" sz="2000" b="1" i="1" dirty="0">
                <a:latin typeface="Courier New" charset="0"/>
                <a:ea typeface="Courier New" charset="0"/>
                <a:cs typeface="Courier New" charset="0"/>
              </a:rPr>
              <a:t>–np</a:t>
            </a:r>
            <a:r>
              <a:rPr kumimoji="1" lang="zh-CN" altLang="en-US" sz="2000" b="1" i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kumimoji="1" lang="en-US" altLang="zh-CN" sz="2000" b="1" i="1" dirty="0">
                <a:latin typeface="Courier New" charset="0"/>
                <a:ea typeface="Courier New" charset="0"/>
                <a:cs typeface="Courier New" charset="0"/>
              </a:rPr>
              <a:t>4</a:t>
            </a:r>
            <a:r>
              <a:rPr kumimoji="1" lang="zh-CN" altLang="en-US" sz="2000" b="1" i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kumimoji="1" lang="en-US" altLang="zh-CN" sz="2000" b="1" i="1" dirty="0">
                <a:latin typeface="Courier New" charset="0"/>
                <a:ea typeface="Courier New" charset="0"/>
                <a:cs typeface="Courier New" charset="0"/>
              </a:rPr>
              <a:t>./</a:t>
            </a:r>
            <a:r>
              <a:rPr kumimoji="1" lang="en-US" altLang="zh-CN" sz="2000" b="1" i="1" dirty="0" err="1">
                <a:latin typeface="Courier New" charset="0"/>
                <a:ea typeface="Courier New" charset="0"/>
                <a:cs typeface="Courier New" charset="0"/>
              </a:rPr>
              <a:t>mpi_helloworld</a:t>
            </a:r>
            <a:endParaRPr kumimoji="1" lang="zh-CN" altLang="en-US" sz="2000" b="1" i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16273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208488"/>
            <a:ext cx="8229600" cy="1143000"/>
          </a:xfrm>
        </p:spPr>
        <p:txBody>
          <a:bodyPr/>
          <a:lstStyle/>
          <a:p>
            <a:r>
              <a:rPr kumimoji="1" lang="en-US" altLang="zh-CN" dirty="0">
                <a:latin typeface="Heiti SC Light"/>
                <a:ea typeface="Heiti SC Light"/>
                <a:cs typeface="Heiti SC Light"/>
              </a:rPr>
              <a:t>Typical</a:t>
            </a:r>
            <a:r>
              <a:rPr kumimoji="1" lang="zh-CN" altLang="en-US" dirty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>
                <a:latin typeface="Heiti SC Light"/>
                <a:ea typeface="Heiti SC Light"/>
                <a:cs typeface="Heiti SC Light"/>
              </a:rPr>
              <a:t>Software</a:t>
            </a:r>
            <a:r>
              <a:rPr kumimoji="1" lang="zh-CN" altLang="en-US" dirty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>
                <a:latin typeface="Heiti SC Light"/>
                <a:ea typeface="Heiti SC Light"/>
                <a:cs typeface="Heiti SC Light"/>
              </a:rPr>
              <a:t>Stack</a:t>
            </a:r>
            <a:r>
              <a:rPr kumimoji="1" lang="zh-CN" altLang="en-US" dirty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>
                <a:latin typeface="Heiti SC Light"/>
                <a:ea typeface="Heiti SC Light"/>
                <a:cs typeface="Heiti SC Light"/>
              </a:rPr>
              <a:t>of</a:t>
            </a:r>
            <a:r>
              <a:rPr kumimoji="1" lang="zh-CN" altLang="en-US" dirty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>
                <a:latin typeface="Heiti SC Light"/>
                <a:ea typeface="Heiti SC Light"/>
                <a:cs typeface="Heiti SC Light"/>
              </a:rPr>
              <a:t>HPC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pic>
        <p:nvPicPr>
          <p:cNvPr id="6" name="图片 5" descr="屏幕快照 2015-12-26 上午12.53.3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13353"/>
            <a:ext cx="7951148" cy="506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92598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Calibri" charset="0"/>
                <a:ea typeface="宋体" charset="0"/>
              </a:rPr>
              <a:t>10 Year for 1000X Performance</a:t>
            </a:r>
            <a:endParaRPr lang="zh-CN" altLang="en-US">
              <a:latin typeface="Calibri" charset="0"/>
              <a:ea typeface="宋体" charset="0"/>
            </a:endParaRPr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412875"/>
            <a:ext cx="6994525" cy="399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Box 6"/>
          <p:cNvSpPr txBox="1">
            <a:spLocks noChangeArrowheads="1"/>
          </p:cNvSpPr>
          <p:nvPr/>
        </p:nvSpPr>
        <p:spPr bwMode="auto">
          <a:xfrm>
            <a:off x="357188" y="5473700"/>
            <a:ext cx="7786687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FF0000"/>
                </a:solidFill>
                <a:latin typeface="Calibri" charset="0"/>
                <a:ea typeface="黑体" charset="0"/>
                <a:cs typeface="黑体" charset="0"/>
              </a:rPr>
              <a:t>1998(</a:t>
            </a:r>
            <a:r>
              <a:rPr lang="en-US" altLang="zh-CN" sz="2800" b="1" dirty="0" err="1">
                <a:solidFill>
                  <a:srgbClr val="FF0000"/>
                </a:solidFill>
                <a:latin typeface="Calibri" charset="0"/>
                <a:ea typeface="黑体" charset="0"/>
                <a:cs typeface="黑体" charset="0"/>
              </a:rPr>
              <a:t>Tflops</a:t>
            </a:r>
            <a:r>
              <a:rPr lang="en-US" altLang="zh-CN" sz="2800" b="1" dirty="0">
                <a:solidFill>
                  <a:srgbClr val="FF0000"/>
                </a:solidFill>
                <a:latin typeface="Calibri" charset="0"/>
                <a:ea typeface="黑体" charset="0"/>
                <a:cs typeface="黑体" charset="0"/>
              </a:rPr>
              <a:t>) </a:t>
            </a:r>
            <a:r>
              <a:rPr lang="en-US" altLang="zh-CN" sz="2800" b="1" dirty="0">
                <a:solidFill>
                  <a:srgbClr val="FF0000"/>
                </a:solidFill>
                <a:latin typeface="Calibri" charset="0"/>
                <a:ea typeface="黑体" charset="0"/>
                <a:cs typeface="黑体" charset="0"/>
                <a:sym typeface="Wingdings" charset="0"/>
              </a:rPr>
              <a:t></a:t>
            </a:r>
            <a:r>
              <a:rPr lang="en-US" altLang="zh-CN" sz="2800" b="1" dirty="0">
                <a:solidFill>
                  <a:srgbClr val="FF0000"/>
                </a:solidFill>
                <a:latin typeface="Calibri" charset="0"/>
                <a:ea typeface="黑体" charset="0"/>
                <a:cs typeface="黑体" charset="0"/>
              </a:rPr>
              <a:t>2008(</a:t>
            </a:r>
            <a:r>
              <a:rPr lang="en-US" altLang="zh-CN" sz="2800" b="1" dirty="0" err="1">
                <a:solidFill>
                  <a:srgbClr val="FF0000"/>
                </a:solidFill>
                <a:latin typeface="Calibri" charset="0"/>
                <a:ea typeface="黑体" charset="0"/>
                <a:cs typeface="黑体" charset="0"/>
              </a:rPr>
              <a:t>Pflops</a:t>
            </a:r>
            <a:r>
              <a:rPr lang="en-US" altLang="zh-CN" sz="2800" b="1" dirty="0">
                <a:solidFill>
                  <a:srgbClr val="FF0000"/>
                </a:solidFill>
                <a:latin typeface="Calibri" charset="0"/>
                <a:ea typeface="黑体" charset="0"/>
                <a:cs typeface="黑体" charset="0"/>
              </a:rPr>
              <a:t>) </a:t>
            </a:r>
            <a:r>
              <a:rPr lang="en-US" altLang="zh-CN" sz="2800" b="1" dirty="0">
                <a:solidFill>
                  <a:srgbClr val="FF0000"/>
                </a:solidFill>
                <a:latin typeface="Calibri" charset="0"/>
                <a:ea typeface="黑体" charset="0"/>
                <a:cs typeface="黑体" charset="0"/>
                <a:sym typeface="Wingdings" charset="0"/>
              </a:rPr>
              <a:t>2021?</a:t>
            </a:r>
            <a:r>
              <a:rPr lang="zh-CN" altLang="en-US" sz="2800" b="1" dirty="0">
                <a:solidFill>
                  <a:srgbClr val="FF0000"/>
                </a:solidFill>
                <a:latin typeface="Calibri" charset="0"/>
                <a:ea typeface="黑体" charset="0"/>
                <a:cs typeface="黑体" charset="0"/>
                <a:sym typeface="Wingdings" charset="0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Calibri" charset="0"/>
                <a:ea typeface="黑体" charset="0"/>
                <a:cs typeface="黑体" charset="0"/>
              </a:rPr>
              <a:t>(</a:t>
            </a:r>
            <a:r>
              <a:rPr lang="en-US" altLang="zh-CN" sz="2800" b="1" dirty="0" err="1">
                <a:solidFill>
                  <a:srgbClr val="FF0000"/>
                </a:solidFill>
                <a:latin typeface="Calibri" charset="0"/>
                <a:ea typeface="黑体" charset="0"/>
                <a:cs typeface="黑体" charset="0"/>
              </a:rPr>
              <a:t>Eflops</a:t>
            </a:r>
            <a:r>
              <a:rPr lang="en-US" altLang="zh-CN" sz="2800" b="1" dirty="0">
                <a:solidFill>
                  <a:srgbClr val="FF0000"/>
                </a:solidFill>
                <a:latin typeface="Calibri" charset="0"/>
                <a:ea typeface="黑体" charset="0"/>
                <a:cs typeface="黑体" charset="0"/>
              </a:rPr>
              <a:t>)</a:t>
            </a:r>
          </a:p>
          <a:p>
            <a:pPr eaLnBrk="1" hangingPunct="1"/>
            <a:r>
              <a:rPr lang="en-US" altLang="zh-CN" sz="2800" b="1" dirty="0">
                <a:solidFill>
                  <a:srgbClr val="FF0000"/>
                </a:solidFill>
                <a:latin typeface="Calibri" charset="0"/>
                <a:ea typeface="黑体" charset="0"/>
                <a:cs typeface="黑体" charset="0"/>
              </a:rPr>
              <a:t>What are the challenges to build </a:t>
            </a:r>
            <a:r>
              <a:rPr lang="en-US" altLang="zh-CN" sz="2800" b="1" dirty="0" err="1">
                <a:solidFill>
                  <a:srgbClr val="FF0000"/>
                </a:solidFill>
                <a:latin typeface="Calibri" charset="0"/>
                <a:ea typeface="黑体" charset="0"/>
                <a:cs typeface="黑体" charset="0"/>
              </a:rPr>
              <a:t>Eflops</a:t>
            </a:r>
            <a:r>
              <a:rPr lang="en-US" altLang="zh-CN" sz="2800" b="1" dirty="0">
                <a:solidFill>
                  <a:srgbClr val="FF0000"/>
                </a:solidFill>
                <a:latin typeface="Calibri" charset="0"/>
                <a:ea typeface="黑体" charset="0"/>
                <a:cs typeface="黑体" charset="0"/>
              </a:rPr>
              <a:t> computers and beyond?</a:t>
            </a:r>
            <a:endParaRPr lang="zh-CN" altLang="en-US" sz="3200" b="1" dirty="0">
              <a:solidFill>
                <a:srgbClr val="FF0000"/>
              </a:solidFill>
              <a:latin typeface="Calibri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20829B33-0EE8-804C-9866-B2D75C628E29}" type="slidenum">
              <a:rPr lang="zh-CN" altLang="en-US">
                <a:solidFill>
                  <a:srgbClr val="898989"/>
                </a:solidFill>
                <a:latin typeface="Calibri" charset="0"/>
              </a:rPr>
              <a:pPr eaLnBrk="1" hangingPunct="1"/>
              <a:t>81</a:t>
            </a:fld>
            <a:endParaRPr lang="zh-CN" altLang="en-US">
              <a:solidFill>
                <a:srgbClr val="89898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37447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Calibri" charset="0"/>
                <a:ea typeface="宋体" charset="0"/>
              </a:rPr>
              <a:t>Availability</a:t>
            </a:r>
            <a:endParaRPr lang="zh-CN" altLang="en-US" dirty="0">
              <a:latin typeface="Calibri" charset="0"/>
              <a:ea typeface="宋体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24B35F82-A6C6-4644-BFDD-F366A4DA098B}" type="slidenum">
              <a:rPr lang="zh-CN" altLang="en-US">
                <a:solidFill>
                  <a:srgbClr val="898989"/>
                </a:solidFill>
                <a:latin typeface="Calibri" charset="0"/>
              </a:rPr>
              <a:pPr eaLnBrk="1" hangingPunct="1"/>
              <a:t>82</a:t>
            </a:fld>
            <a:endParaRPr lang="zh-CN" altLang="en-US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3130" y="1417638"/>
            <a:ext cx="8980870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b="1" dirty="0">
              <a:latin typeface="Courier New"/>
              <a:cs typeface="Courier New"/>
            </a:endParaRPr>
          </a:p>
          <a:p>
            <a:r>
              <a:rPr lang="en-US" altLang="zh-CN" sz="1600" b="1" dirty="0" err="1">
                <a:latin typeface="Courier New"/>
                <a:cs typeface="Courier New"/>
              </a:rPr>
              <a:t>MPI_Init</a:t>
            </a:r>
            <a:r>
              <a:rPr lang="en-US" altLang="zh-CN" sz="1600" b="1" dirty="0">
                <a:latin typeface="Courier New"/>
                <a:cs typeface="Courier New"/>
              </a:rPr>
              <a:t>(&amp;</a:t>
            </a:r>
            <a:r>
              <a:rPr lang="en-US" altLang="zh-CN" sz="1600" b="1" dirty="0" err="1">
                <a:latin typeface="Courier New"/>
                <a:cs typeface="Courier New"/>
              </a:rPr>
              <a:t>argc</a:t>
            </a:r>
            <a:r>
              <a:rPr lang="en-US" altLang="zh-CN" sz="1600" b="1" dirty="0">
                <a:latin typeface="Courier New"/>
                <a:cs typeface="Courier New"/>
              </a:rPr>
              <a:t>,&amp;</a:t>
            </a:r>
            <a:r>
              <a:rPr lang="en-US" altLang="zh-CN" sz="1600" b="1" dirty="0" err="1">
                <a:latin typeface="Courier New"/>
                <a:cs typeface="Courier New"/>
              </a:rPr>
              <a:t>argv</a:t>
            </a:r>
            <a:r>
              <a:rPr lang="en-US" altLang="zh-CN" sz="1600" b="1" dirty="0">
                <a:latin typeface="Courier New"/>
                <a:cs typeface="Courier New"/>
              </a:rPr>
              <a:t>);</a:t>
            </a:r>
          </a:p>
          <a:p>
            <a:r>
              <a:rPr lang="en-US" altLang="zh-CN" sz="1600" b="1" dirty="0" err="1">
                <a:latin typeface="Courier New"/>
                <a:cs typeface="Courier New"/>
              </a:rPr>
              <a:t>MPI_Comm_size</a:t>
            </a:r>
            <a:r>
              <a:rPr lang="en-US" altLang="zh-CN" sz="1600" b="1" dirty="0">
                <a:latin typeface="Courier New"/>
                <a:cs typeface="Courier New"/>
              </a:rPr>
              <a:t>(MPI_COMM_WORLD,&amp;</a:t>
            </a:r>
            <a:r>
              <a:rPr lang="en-US" altLang="zh-CN" sz="1600" b="1" dirty="0" err="1">
                <a:latin typeface="Courier New"/>
                <a:cs typeface="Courier New"/>
              </a:rPr>
              <a:t>numprocs</a:t>
            </a:r>
            <a:r>
              <a:rPr lang="en-US" altLang="zh-CN" sz="1600" b="1" dirty="0">
                <a:latin typeface="Courier New"/>
                <a:cs typeface="Courier New"/>
              </a:rPr>
              <a:t>);</a:t>
            </a:r>
          </a:p>
          <a:p>
            <a:r>
              <a:rPr lang="en-US" altLang="zh-CN" sz="1600" b="1" dirty="0" err="1">
                <a:latin typeface="Courier New"/>
                <a:cs typeface="Courier New"/>
              </a:rPr>
              <a:t>MPI_Comm_rank</a:t>
            </a:r>
            <a:r>
              <a:rPr lang="en-US" altLang="zh-CN" sz="1600" b="1" dirty="0">
                <a:latin typeface="Courier New"/>
                <a:cs typeface="Courier New"/>
              </a:rPr>
              <a:t>(MPI_COMM_WORLD,&amp;</a:t>
            </a:r>
            <a:r>
              <a:rPr lang="en-US" altLang="zh-CN" sz="1600" b="1" dirty="0" err="1">
                <a:latin typeface="Courier New"/>
                <a:cs typeface="Courier New"/>
              </a:rPr>
              <a:t>myid</a:t>
            </a:r>
            <a:r>
              <a:rPr lang="en-US" altLang="zh-CN" sz="1600" b="1" dirty="0">
                <a:latin typeface="Courier New"/>
                <a:cs typeface="Courier New"/>
              </a:rPr>
              <a:t>);</a:t>
            </a:r>
          </a:p>
          <a:p>
            <a:endParaRPr lang="en-US" altLang="zh-CN" sz="1600" b="1" dirty="0">
              <a:latin typeface="Courier New"/>
              <a:cs typeface="Courier New"/>
            </a:endParaRPr>
          </a:p>
          <a:p>
            <a:r>
              <a:rPr lang="en-US" altLang="zh-CN" sz="1600" b="1" dirty="0">
                <a:latin typeface="Courier New"/>
                <a:cs typeface="Courier New"/>
              </a:rPr>
              <a:t>tag=1234;source=0;destination=1;count=1;</a:t>
            </a:r>
          </a:p>
          <a:p>
            <a:r>
              <a:rPr lang="en-US" altLang="zh-CN" sz="1600" b="1" dirty="0">
                <a:latin typeface="Courier New"/>
                <a:cs typeface="Courier New"/>
              </a:rPr>
              <a:t>    </a:t>
            </a:r>
          </a:p>
          <a:p>
            <a:r>
              <a:rPr lang="zh-CN" altLang="zh-CN" sz="1600" b="1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Courier New"/>
                <a:cs typeface="Courier New"/>
              </a:rPr>
              <a:t>if(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/>
                <a:cs typeface="Courier New"/>
              </a:rPr>
              <a:t>myid</a:t>
            </a:r>
            <a:r>
              <a:rPr lang="en-US" altLang="zh-CN" sz="1600" b="1" dirty="0">
                <a:solidFill>
                  <a:srgbClr val="FF0000"/>
                </a:solidFill>
                <a:latin typeface="Courier New"/>
                <a:cs typeface="Courier New"/>
              </a:rPr>
              <a:t> == source)</a:t>
            </a:r>
            <a:r>
              <a:rPr lang="en-US" altLang="zh-CN" sz="1600" b="1" dirty="0">
                <a:latin typeface="Courier New"/>
                <a:cs typeface="Courier New"/>
              </a:rPr>
              <a:t>{</a:t>
            </a:r>
          </a:p>
          <a:p>
            <a:r>
              <a:rPr lang="en-US" altLang="zh-CN" sz="1600" b="1" dirty="0">
                <a:latin typeface="Courier New"/>
                <a:cs typeface="Courier New"/>
              </a:rPr>
              <a:t>   buffer=5678;</a:t>
            </a:r>
          </a:p>
          <a:p>
            <a:r>
              <a:rPr lang="en-US" altLang="zh-CN" sz="1600" b="1" dirty="0">
                <a:latin typeface="Courier New"/>
                <a:cs typeface="Courier New"/>
              </a:rPr>
              <a:t>   </a:t>
            </a:r>
            <a:r>
              <a:rPr lang="en-US" altLang="zh-CN" sz="1600" b="1" dirty="0" err="1">
                <a:latin typeface="Courier New"/>
                <a:cs typeface="Courier New"/>
              </a:rPr>
              <a:t>MPI_Send</a:t>
            </a:r>
            <a:r>
              <a:rPr lang="en-US" altLang="zh-CN" sz="1600" b="1" dirty="0">
                <a:latin typeface="Courier New"/>
                <a:cs typeface="Courier New"/>
              </a:rPr>
              <a:t>(&amp;</a:t>
            </a:r>
            <a:r>
              <a:rPr lang="en-US" altLang="zh-CN" sz="1600" b="1" dirty="0" err="1">
                <a:latin typeface="Courier New"/>
                <a:cs typeface="Courier New"/>
              </a:rPr>
              <a:t>buffer,count,MPI_INT,destination,tag,MPI_COMM_WORLD</a:t>
            </a:r>
            <a:r>
              <a:rPr lang="en-US" altLang="zh-CN" sz="1600" b="1" dirty="0">
                <a:latin typeface="Courier New"/>
                <a:cs typeface="Courier New"/>
              </a:rPr>
              <a:t>);</a:t>
            </a:r>
          </a:p>
          <a:p>
            <a:r>
              <a:rPr lang="en-US" altLang="zh-CN" sz="1600" b="1" dirty="0">
                <a:latin typeface="Courier New"/>
                <a:cs typeface="Courier New"/>
              </a:rPr>
              <a:t>   </a:t>
            </a:r>
            <a:r>
              <a:rPr lang="en-US" altLang="zh-CN" sz="1600" b="1" dirty="0" err="1">
                <a:latin typeface="Courier New"/>
                <a:cs typeface="Courier New"/>
              </a:rPr>
              <a:t>printf</a:t>
            </a:r>
            <a:r>
              <a:rPr lang="en-US" altLang="zh-CN" sz="1600" b="1" dirty="0">
                <a:latin typeface="Courier New"/>
                <a:cs typeface="Courier New"/>
              </a:rPr>
              <a:t>("processor %d  sent %d\n",</a:t>
            </a:r>
            <a:r>
              <a:rPr lang="en-US" altLang="zh-CN" sz="1600" b="1" dirty="0" err="1">
                <a:latin typeface="Courier New"/>
                <a:cs typeface="Courier New"/>
              </a:rPr>
              <a:t>myid,buffer</a:t>
            </a:r>
            <a:r>
              <a:rPr lang="en-US" altLang="zh-CN" sz="1600" b="1" dirty="0">
                <a:latin typeface="Courier New"/>
                <a:cs typeface="Courier New"/>
              </a:rPr>
              <a:t>);</a:t>
            </a:r>
          </a:p>
          <a:p>
            <a:r>
              <a:rPr lang="en-US" altLang="zh-CN" sz="1600" b="1" dirty="0">
                <a:latin typeface="Courier New"/>
                <a:cs typeface="Courier New"/>
              </a:rPr>
              <a:t>}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Courier New"/>
                <a:cs typeface="Courier New"/>
              </a:rPr>
              <a:t>if(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/>
                <a:cs typeface="Courier New"/>
              </a:rPr>
              <a:t>myid</a:t>
            </a:r>
            <a:r>
              <a:rPr lang="en-US" altLang="zh-CN" sz="1600" b="1" dirty="0">
                <a:solidFill>
                  <a:srgbClr val="FF0000"/>
                </a:solidFill>
                <a:latin typeface="Courier New"/>
                <a:cs typeface="Courier New"/>
              </a:rPr>
              <a:t> == destination){</a:t>
            </a:r>
            <a:r>
              <a:rPr lang="en-US" altLang="zh-CN" sz="1600" b="1" dirty="0">
                <a:latin typeface="Courier New"/>
                <a:cs typeface="Courier New"/>
              </a:rPr>
              <a:t>    	</a:t>
            </a:r>
            <a:r>
              <a:rPr lang="en-US" altLang="zh-CN" sz="1600" b="1" dirty="0" err="1">
                <a:latin typeface="Courier New"/>
                <a:cs typeface="Courier New"/>
              </a:rPr>
              <a:t>MPI_Recv</a:t>
            </a:r>
            <a:r>
              <a:rPr lang="en-US" altLang="zh-CN" sz="1600" b="1" dirty="0">
                <a:latin typeface="Courier New"/>
                <a:cs typeface="Courier New"/>
              </a:rPr>
              <a:t>(&amp;</a:t>
            </a:r>
            <a:r>
              <a:rPr lang="en-US" altLang="zh-CN" sz="1600" b="1" dirty="0" err="1">
                <a:latin typeface="Courier New"/>
                <a:cs typeface="Courier New"/>
              </a:rPr>
              <a:t>buffer,count,MPI_INT,source,tag,MPI_COMM_WORLD,&amp;status</a:t>
            </a:r>
            <a:r>
              <a:rPr lang="en-US" altLang="zh-CN" sz="1600" b="1" dirty="0">
                <a:latin typeface="Courier New"/>
                <a:cs typeface="Courier New"/>
              </a:rPr>
              <a:t>);</a:t>
            </a:r>
          </a:p>
          <a:p>
            <a:r>
              <a:rPr lang="en-US" altLang="zh-CN" sz="1600" b="1" dirty="0">
                <a:latin typeface="Courier New"/>
                <a:cs typeface="Courier New"/>
              </a:rPr>
              <a:t>       </a:t>
            </a:r>
            <a:r>
              <a:rPr lang="en-US" altLang="zh-CN" sz="1600" b="1" dirty="0" err="1">
                <a:latin typeface="Courier New"/>
                <a:cs typeface="Courier New"/>
              </a:rPr>
              <a:t>printf</a:t>
            </a:r>
            <a:r>
              <a:rPr lang="en-US" altLang="zh-CN" sz="1600" b="1" dirty="0">
                <a:latin typeface="Courier New"/>
                <a:cs typeface="Courier New"/>
              </a:rPr>
              <a:t>("processor %d  got %d\n",</a:t>
            </a:r>
            <a:r>
              <a:rPr lang="en-US" altLang="zh-CN" sz="1600" b="1" dirty="0" err="1">
                <a:latin typeface="Courier New"/>
                <a:cs typeface="Courier New"/>
              </a:rPr>
              <a:t>myid,buffer</a:t>
            </a:r>
            <a:r>
              <a:rPr lang="en-US" altLang="zh-CN" sz="1600" b="1" dirty="0">
                <a:latin typeface="Courier New"/>
                <a:cs typeface="Courier New"/>
              </a:rPr>
              <a:t>);</a:t>
            </a:r>
          </a:p>
          <a:p>
            <a:r>
              <a:rPr lang="en-US" altLang="zh-CN" sz="1600" b="1" dirty="0">
                <a:latin typeface="Courier New"/>
                <a:cs typeface="Courier New"/>
              </a:rPr>
              <a:t>    }</a:t>
            </a:r>
          </a:p>
          <a:p>
            <a:endParaRPr lang="en-US" altLang="zh-CN" sz="1600" b="1" dirty="0">
              <a:latin typeface="Courier New"/>
              <a:cs typeface="Courier New"/>
            </a:endParaRPr>
          </a:p>
          <a:p>
            <a:r>
              <a:rPr lang="en-US" altLang="zh-CN" sz="1600" b="1" dirty="0" err="1">
                <a:latin typeface="Courier New"/>
                <a:cs typeface="Courier New"/>
              </a:rPr>
              <a:t>MPI_Finalize</a:t>
            </a:r>
            <a:r>
              <a:rPr lang="en-US" altLang="zh-CN" sz="1600" b="1" dirty="0">
                <a:latin typeface="Courier New"/>
                <a:cs typeface="Courier New"/>
              </a:rPr>
              <a:t>();</a:t>
            </a:r>
          </a:p>
          <a:p>
            <a:endParaRPr lang="zh-CN" altLang="en-US" dirty="0"/>
          </a:p>
        </p:txBody>
      </p:sp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1508389" y="5957343"/>
            <a:ext cx="77866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FF0000"/>
                </a:solidFill>
                <a:latin typeface="Calibri" charset="0"/>
                <a:ea typeface="黑体" charset="0"/>
                <a:cs typeface="黑体" charset="0"/>
              </a:rPr>
              <a:t>What</a:t>
            </a:r>
            <a:r>
              <a:rPr lang="zh-CN" altLang="en-US" sz="2800" b="1" dirty="0">
                <a:solidFill>
                  <a:srgbClr val="FF0000"/>
                </a:solidFill>
                <a:latin typeface="Calibri" charset="0"/>
                <a:ea typeface="黑体" charset="0"/>
                <a:cs typeface="黑体" charset="0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Calibri" charset="0"/>
                <a:ea typeface="黑体" charset="0"/>
                <a:cs typeface="黑体" charset="0"/>
              </a:rPr>
              <a:t>happens</a:t>
            </a:r>
            <a:r>
              <a:rPr lang="zh-CN" altLang="en-US" sz="2800" b="1" dirty="0">
                <a:solidFill>
                  <a:srgbClr val="FF0000"/>
                </a:solidFill>
                <a:latin typeface="Calibri" charset="0"/>
                <a:ea typeface="黑体" charset="0"/>
                <a:cs typeface="黑体" charset="0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Calibri" charset="0"/>
                <a:ea typeface="黑体" charset="0"/>
                <a:cs typeface="黑体" charset="0"/>
              </a:rPr>
              <a:t>if</a:t>
            </a:r>
            <a:r>
              <a:rPr lang="zh-CN" altLang="en-US" sz="2800" b="1" dirty="0">
                <a:solidFill>
                  <a:srgbClr val="FF0000"/>
                </a:solidFill>
                <a:latin typeface="Calibri" charset="0"/>
                <a:ea typeface="黑体" charset="0"/>
                <a:cs typeface="黑体" charset="0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Calibri" charset="0"/>
                <a:ea typeface="黑体" charset="0"/>
                <a:cs typeface="黑体" charset="0"/>
              </a:rPr>
              <a:t>process</a:t>
            </a:r>
            <a:r>
              <a:rPr lang="zh-CN" altLang="en-US" sz="2800" b="1" dirty="0">
                <a:solidFill>
                  <a:srgbClr val="FF0000"/>
                </a:solidFill>
                <a:latin typeface="Calibri" charset="0"/>
                <a:ea typeface="黑体" charset="0"/>
                <a:cs typeface="黑体" charset="0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Calibri" charset="0"/>
                <a:ea typeface="黑体" charset="0"/>
                <a:cs typeface="黑体" charset="0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latin typeface="Calibri" charset="0"/>
                <a:ea typeface="黑体" charset="0"/>
                <a:cs typeface="黑体" charset="0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Calibri" charset="0"/>
                <a:ea typeface="黑体" charset="0"/>
                <a:cs typeface="黑体" charset="0"/>
              </a:rPr>
              <a:t>crashes?</a:t>
            </a:r>
            <a:endParaRPr lang="zh-CN" altLang="en-US" sz="3200" b="1" dirty="0">
              <a:solidFill>
                <a:srgbClr val="FF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82286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Calibri" charset="0"/>
                <a:ea typeface="宋体" charset="0"/>
              </a:rPr>
              <a:t>Availability</a:t>
            </a:r>
            <a:endParaRPr lang="zh-CN" altLang="en-US" dirty="0">
              <a:latin typeface="Calibri" charset="0"/>
              <a:ea typeface="宋体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>
                <a:latin typeface="Calibri" charset="0"/>
                <a:ea typeface="宋体" charset="0"/>
              </a:rPr>
              <a:t>MTBF of Petaflops machine is likely just a few hours*</a:t>
            </a:r>
          </a:p>
          <a:p>
            <a:pPr lvl="1" eaLnBrk="1" hangingPunct="1"/>
            <a:r>
              <a:rPr lang="en-US" altLang="zh-CN">
                <a:latin typeface="Calibri" charset="0"/>
                <a:ea typeface="宋体" charset="0"/>
              </a:rPr>
              <a:t>What if an application runs 20 days or even longer?</a:t>
            </a:r>
          </a:p>
          <a:p>
            <a:pPr lvl="1" eaLnBrk="1" hangingPunct="1"/>
            <a:r>
              <a:rPr lang="en-US" altLang="zh-CN">
                <a:latin typeface="Calibri" charset="0"/>
                <a:ea typeface="宋体" charset="0"/>
              </a:rPr>
              <a:t>Restart from the beginning does not help</a:t>
            </a:r>
          </a:p>
          <a:p>
            <a:pPr eaLnBrk="1" hangingPunct="1"/>
            <a:r>
              <a:rPr lang="en-US" altLang="zh-CN">
                <a:latin typeface="Calibri" charset="0"/>
                <a:ea typeface="宋体" charset="0"/>
              </a:rPr>
              <a:t>Classic fault tolerance mechanisms do not fit well</a:t>
            </a:r>
          </a:p>
          <a:p>
            <a:pPr lvl="1" eaLnBrk="1" hangingPunct="1"/>
            <a:r>
              <a:rPr lang="en-US" altLang="zh-CN">
                <a:latin typeface="Calibri" charset="0"/>
                <a:ea typeface="宋体" charset="0"/>
              </a:rPr>
              <a:t>Lockstep, n-version programming…</a:t>
            </a:r>
          </a:p>
          <a:p>
            <a:pPr eaLnBrk="1" hangingPunct="1"/>
            <a:r>
              <a:rPr lang="en-US" altLang="zh-CN">
                <a:solidFill>
                  <a:schemeClr val="accent2"/>
                </a:solidFill>
                <a:latin typeface="Calibri" charset="0"/>
                <a:ea typeface="宋体" charset="0"/>
              </a:rPr>
              <a:t>Checkpoint and Restart</a:t>
            </a:r>
          </a:p>
          <a:p>
            <a:pPr eaLnBrk="1" hangingPunct="1"/>
            <a:endParaRPr lang="zh-CN" altLang="en-US">
              <a:latin typeface="Calibri" charset="0"/>
              <a:ea typeface="宋体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550" y="3643313"/>
            <a:ext cx="3560763" cy="256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24B35F82-A6C6-4644-BFDD-F366A4DA098B}" type="slidenum">
              <a:rPr lang="zh-CN" altLang="en-US">
                <a:solidFill>
                  <a:srgbClr val="898989"/>
                </a:solidFill>
                <a:latin typeface="Calibri" charset="0"/>
              </a:rPr>
              <a:pPr eaLnBrk="1" hangingPunct="1"/>
              <a:t>83</a:t>
            </a:fld>
            <a:endParaRPr lang="zh-CN" altLang="en-US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3318" name="TextBox 5"/>
          <p:cNvSpPr txBox="1">
            <a:spLocks noChangeArrowheads="1"/>
          </p:cNvSpPr>
          <p:nvPr/>
        </p:nvSpPr>
        <p:spPr bwMode="auto">
          <a:xfrm>
            <a:off x="214313" y="6324600"/>
            <a:ext cx="79295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1200"/>
              <a:t>* Fabrizio Petrini and Kei Davis and José Carlos Sancho. System-Level Fault-Tolerance in Large-Scale Parallel Machines with Buffered Coscheduling. FTPDS04, 2004. 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905364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96296E-6 L 0.39288 0.0652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35" y="3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2050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Calibri" charset="0"/>
                <a:ea typeface="宋体" charset="0"/>
              </a:rPr>
              <a:t>What’s</a:t>
            </a:r>
            <a:r>
              <a:rPr lang="zh-CN" altLang="en-US" dirty="0">
                <a:latin typeface="Calibri" charset="0"/>
                <a:ea typeface="宋体" charset="0"/>
              </a:rPr>
              <a:t> </a:t>
            </a:r>
            <a:r>
              <a:rPr lang="en-US" altLang="zh-CN" dirty="0">
                <a:latin typeface="Calibri" charset="0"/>
                <a:ea typeface="宋体" charset="0"/>
              </a:rPr>
              <a:t>in</a:t>
            </a:r>
            <a:r>
              <a:rPr lang="zh-CN" altLang="en-US" dirty="0">
                <a:latin typeface="Calibri" charset="0"/>
                <a:ea typeface="宋体" charset="0"/>
              </a:rPr>
              <a:t> </a:t>
            </a:r>
            <a:r>
              <a:rPr lang="en-US" altLang="zh-CN" dirty="0">
                <a:latin typeface="Calibri" charset="0"/>
                <a:ea typeface="宋体" charset="0"/>
              </a:rPr>
              <a:t>checkpoint?</a:t>
            </a:r>
            <a:endParaRPr lang="zh-CN" altLang="en-US" dirty="0">
              <a:latin typeface="Calibri" charset="0"/>
              <a:ea typeface="宋体" charset="0"/>
            </a:endParaRPr>
          </a:p>
        </p:txBody>
      </p:sp>
      <p:sp>
        <p:nvSpPr>
          <p:cNvPr id="14339" name="内容占位符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zh-CN" dirty="0">
                <a:latin typeface="Calibri" charset="0"/>
                <a:ea typeface="宋体" charset="0"/>
              </a:rPr>
              <a:t>Applications can write its own checkpoint</a:t>
            </a:r>
          </a:p>
          <a:p>
            <a:pPr lvl="1" eaLnBrk="1" hangingPunct="1"/>
            <a:r>
              <a:rPr lang="en-US" altLang="zh-CN" dirty="0">
                <a:latin typeface="Calibri" charset="0"/>
                <a:ea typeface="宋体" charset="0"/>
              </a:rPr>
              <a:t>Compact, only save necessary state variables</a:t>
            </a:r>
          </a:p>
          <a:p>
            <a:pPr lvl="1" eaLnBrk="1" hangingPunct="1"/>
            <a:r>
              <a:rPr lang="en-US" altLang="zh-CN" dirty="0">
                <a:latin typeface="Calibri" charset="0"/>
                <a:ea typeface="宋体" charset="0"/>
              </a:rPr>
              <a:t>Not trivial, especially when multiple people are involved</a:t>
            </a:r>
            <a:r>
              <a:rPr lang="zh-CN" altLang="en-US" dirty="0">
                <a:latin typeface="Calibri" charset="0"/>
                <a:ea typeface="宋体" charset="0"/>
              </a:rPr>
              <a:t> </a:t>
            </a:r>
            <a:r>
              <a:rPr lang="en-US" altLang="zh-CN" dirty="0">
                <a:latin typeface="Calibri" charset="0"/>
                <a:ea typeface="宋体" charset="0"/>
              </a:rPr>
              <a:t>to</a:t>
            </a:r>
            <a:r>
              <a:rPr lang="zh-CN" altLang="en-US" dirty="0">
                <a:latin typeface="Calibri" charset="0"/>
                <a:ea typeface="宋体" charset="0"/>
              </a:rPr>
              <a:t> </a:t>
            </a:r>
            <a:r>
              <a:rPr lang="en-US" altLang="zh-CN" dirty="0">
                <a:latin typeface="Calibri" charset="0"/>
                <a:ea typeface="宋体" charset="0"/>
              </a:rPr>
              <a:t>write</a:t>
            </a:r>
            <a:r>
              <a:rPr lang="zh-CN" altLang="en-US" dirty="0">
                <a:latin typeface="Calibri" charset="0"/>
                <a:ea typeface="宋体" charset="0"/>
              </a:rPr>
              <a:t> </a:t>
            </a:r>
            <a:r>
              <a:rPr lang="en-US" altLang="zh-CN" dirty="0">
                <a:latin typeface="Calibri" charset="0"/>
                <a:ea typeface="宋体" charset="0"/>
              </a:rPr>
              <a:t>software</a:t>
            </a:r>
          </a:p>
          <a:p>
            <a:r>
              <a:rPr lang="en-US" altLang="zh-CN" dirty="0">
                <a:latin typeface="Calibri" charset="0"/>
                <a:ea typeface="宋体" charset="0"/>
              </a:rPr>
              <a:t>Save</a:t>
            </a:r>
            <a:r>
              <a:rPr lang="zh-CN" altLang="en-US" dirty="0">
                <a:latin typeface="Calibri" charset="0"/>
                <a:ea typeface="宋体" charset="0"/>
              </a:rPr>
              <a:t> </a:t>
            </a:r>
            <a:r>
              <a:rPr lang="en-US" altLang="zh-CN" dirty="0">
                <a:latin typeface="Calibri" charset="0"/>
                <a:ea typeface="宋体" charset="0"/>
              </a:rPr>
              <a:t>the</a:t>
            </a:r>
            <a:r>
              <a:rPr lang="zh-CN" altLang="en-US" dirty="0">
                <a:latin typeface="Calibri" charset="0"/>
                <a:ea typeface="宋体" charset="0"/>
              </a:rPr>
              <a:t> </a:t>
            </a:r>
            <a:r>
              <a:rPr lang="en-US" altLang="zh-CN" dirty="0">
                <a:latin typeface="Calibri" charset="0"/>
                <a:ea typeface="宋体" charset="0"/>
              </a:rPr>
              <a:t>memory</a:t>
            </a:r>
            <a:r>
              <a:rPr lang="zh-CN" altLang="en-US" dirty="0">
                <a:latin typeface="Calibri" charset="0"/>
                <a:ea typeface="宋体" charset="0"/>
              </a:rPr>
              <a:t> </a:t>
            </a:r>
            <a:r>
              <a:rPr lang="en-US" altLang="zh-CN" dirty="0">
                <a:latin typeface="Calibri" charset="0"/>
                <a:ea typeface="宋体" charset="0"/>
              </a:rPr>
              <a:t>state</a:t>
            </a:r>
            <a:r>
              <a:rPr lang="zh-CN" altLang="en-US" dirty="0">
                <a:latin typeface="Calibri" charset="0"/>
                <a:ea typeface="宋体" charset="0"/>
              </a:rPr>
              <a:t> </a:t>
            </a:r>
            <a:r>
              <a:rPr lang="en-US" altLang="zh-CN" dirty="0">
                <a:latin typeface="Calibri" charset="0"/>
                <a:ea typeface="宋体" charset="0"/>
              </a:rPr>
              <a:t>automatically</a:t>
            </a:r>
          </a:p>
          <a:p>
            <a:pPr lvl="1"/>
            <a:r>
              <a:rPr lang="en-US" altLang="zh-CN" dirty="0">
                <a:latin typeface="Calibri" charset="0"/>
                <a:ea typeface="宋体" charset="0"/>
              </a:rPr>
              <a:t>Heavy I/O overhead on checkpointing</a:t>
            </a:r>
          </a:p>
          <a:p>
            <a:pPr lvl="2"/>
            <a:r>
              <a:rPr lang="en-US" altLang="zh-CN" sz="3200" dirty="0">
                <a:latin typeface="Calibri" charset="0"/>
                <a:ea typeface="宋体" charset="0"/>
              </a:rPr>
              <a:t>Sunway</a:t>
            </a:r>
            <a:r>
              <a:rPr lang="zh-CN" altLang="en-US" sz="3200" dirty="0">
                <a:latin typeface="Calibri" charset="0"/>
                <a:ea typeface="宋体" charset="0"/>
              </a:rPr>
              <a:t> </a:t>
            </a:r>
            <a:r>
              <a:rPr lang="en-US" altLang="zh-CN" sz="3200" dirty="0" err="1">
                <a:latin typeface="Calibri" charset="0"/>
                <a:ea typeface="宋体" charset="0"/>
              </a:rPr>
              <a:t>TaihuLight</a:t>
            </a:r>
            <a:endParaRPr lang="en-US" altLang="zh-CN" sz="3200" dirty="0">
              <a:latin typeface="Calibri" charset="0"/>
              <a:ea typeface="宋体" charset="0"/>
            </a:endParaRPr>
          </a:p>
          <a:p>
            <a:pPr lvl="3"/>
            <a:r>
              <a:rPr lang="en-US" altLang="zh-CN" sz="2800" dirty="0">
                <a:latin typeface="Calibri" charset="0"/>
                <a:ea typeface="宋体" charset="0"/>
              </a:rPr>
              <a:t>500GB/s</a:t>
            </a:r>
            <a:r>
              <a:rPr lang="zh-CN" altLang="en-US" sz="2800" dirty="0">
                <a:latin typeface="Calibri" charset="0"/>
                <a:ea typeface="宋体" charset="0"/>
              </a:rPr>
              <a:t> </a:t>
            </a:r>
            <a:r>
              <a:rPr lang="en-US" altLang="zh-CN" sz="2800" dirty="0">
                <a:latin typeface="Calibri" charset="0"/>
                <a:ea typeface="宋体" charset="0"/>
              </a:rPr>
              <a:t>IO,</a:t>
            </a:r>
            <a:r>
              <a:rPr lang="zh-CN" altLang="en-US" sz="2800" dirty="0">
                <a:latin typeface="Calibri" charset="0"/>
                <a:ea typeface="宋体" charset="0"/>
              </a:rPr>
              <a:t> </a:t>
            </a:r>
            <a:r>
              <a:rPr lang="en-US" altLang="zh-CN" sz="2800" dirty="0">
                <a:latin typeface="Calibri" charset="0"/>
                <a:ea typeface="宋体" charset="0"/>
              </a:rPr>
              <a:t>1.3PB</a:t>
            </a:r>
            <a:r>
              <a:rPr lang="zh-CN" altLang="en-US" sz="2800" dirty="0">
                <a:latin typeface="Calibri" charset="0"/>
                <a:ea typeface="宋体" charset="0"/>
              </a:rPr>
              <a:t> </a:t>
            </a:r>
            <a:r>
              <a:rPr lang="en-US" altLang="zh-CN" sz="2800" dirty="0">
                <a:latin typeface="Calibri" charset="0"/>
                <a:ea typeface="宋体" charset="0"/>
              </a:rPr>
              <a:t>memory,</a:t>
            </a:r>
            <a:r>
              <a:rPr lang="zh-CN" altLang="en-US" sz="2800" dirty="0">
                <a:latin typeface="Calibri" charset="0"/>
                <a:ea typeface="宋体" charset="0"/>
              </a:rPr>
              <a:t> </a:t>
            </a:r>
            <a:r>
              <a:rPr lang="en-US" altLang="zh-CN" sz="2800" dirty="0">
                <a:latin typeface="Calibri" charset="0"/>
                <a:ea typeface="宋体" charset="0"/>
              </a:rPr>
              <a:t>what</a:t>
            </a:r>
            <a:r>
              <a:rPr lang="zh-CN" altLang="en-US" sz="2800" dirty="0">
                <a:latin typeface="Calibri" charset="0"/>
                <a:ea typeface="宋体" charset="0"/>
              </a:rPr>
              <a:t> </a:t>
            </a:r>
            <a:r>
              <a:rPr lang="en-US" altLang="zh-CN" sz="2800" dirty="0">
                <a:latin typeface="Calibri" charset="0"/>
                <a:ea typeface="宋体" charset="0"/>
              </a:rPr>
              <a:t>is</a:t>
            </a:r>
            <a:r>
              <a:rPr lang="zh-CN" altLang="en-US" sz="2800" dirty="0">
                <a:latin typeface="Calibri" charset="0"/>
                <a:ea typeface="宋体" charset="0"/>
              </a:rPr>
              <a:t> </a:t>
            </a:r>
            <a:r>
              <a:rPr lang="en-US" altLang="zh-CN" sz="2800" dirty="0">
                <a:latin typeface="Calibri" charset="0"/>
                <a:ea typeface="宋体" charset="0"/>
              </a:rPr>
              <a:t>the</a:t>
            </a:r>
            <a:r>
              <a:rPr lang="zh-CN" altLang="en-US" sz="2800" dirty="0">
                <a:latin typeface="Calibri" charset="0"/>
                <a:ea typeface="宋体" charset="0"/>
              </a:rPr>
              <a:t> </a:t>
            </a:r>
            <a:r>
              <a:rPr lang="en-US" altLang="zh-CN" sz="2800" dirty="0">
                <a:latin typeface="Calibri" charset="0"/>
                <a:ea typeface="宋体" charset="0"/>
              </a:rPr>
              <a:t>time</a:t>
            </a:r>
            <a:r>
              <a:rPr lang="zh-CN" altLang="en-US" sz="2800" dirty="0">
                <a:latin typeface="Calibri" charset="0"/>
                <a:ea typeface="宋体" charset="0"/>
              </a:rPr>
              <a:t> </a:t>
            </a:r>
            <a:r>
              <a:rPr lang="en-US" altLang="zh-CN" sz="2800" dirty="0">
                <a:latin typeface="Calibri" charset="0"/>
                <a:ea typeface="宋体" charset="0"/>
              </a:rPr>
              <a:t>for</a:t>
            </a:r>
            <a:r>
              <a:rPr lang="zh-CN" altLang="en-US" sz="2800" dirty="0">
                <a:latin typeface="Calibri" charset="0"/>
                <a:ea typeface="宋体" charset="0"/>
              </a:rPr>
              <a:t> </a:t>
            </a:r>
            <a:r>
              <a:rPr lang="en-US" altLang="zh-CN" sz="2800" dirty="0">
                <a:latin typeface="Calibri" charset="0"/>
                <a:ea typeface="宋体" charset="0"/>
              </a:rPr>
              <a:t>a</a:t>
            </a:r>
            <a:r>
              <a:rPr lang="zh-CN" altLang="en-US" sz="2800" dirty="0">
                <a:latin typeface="Calibri" charset="0"/>
                <a:ea typeface="宋体" charset="0"/>
              </a:rPr>
              <a:t> </a:t>
            </a:r>
            <a:r>
              <a:rPr lang="en-US" altLang="zh-CN" sz="2800" dirty="0">
                <a:latin typeface="Calibri" charset="0"/>
                <a:ea typeface="宋体" charset="0"/>
              </a:rPr>
              <a:t>checkpoint?</a:t>
            </a:r>
          </a:p>
          <a:p>
            <a:pPr lvl="3"/>
            <a:r>
              <a:rPr lang="en-US" altLang="zh-CN" sz="2800" dirty="0">
                <a:latin typeface="Calibri" charset="0"/>
                <a:ea typeface="宋体" charset="0"/>
              </a:rPr>
              <a:t>MTBF</a:t>
            </a:r>
            <a:r>
              <a:rPr lang="zh-CN" altLang="en-US" sz="2800" dirty="0">
                <a:latin typeface="Calibri" charset="0"/>
                <a:ea typeface="宋体" charset="0"/>
              </a:rPr>
              <a:t> </a:t>
            </a:r>
            <a:r>
              <a:rPr lang="en-US" altLang="zh-CN" sz="2800" dirty="0">
                <a:latin typeface="Calibri" charset="0"/>
                <a:ea typeface="宋体" charset="0"/>
              </a:rPr>
              <a:t>of</a:t>
            </a:r>
            <a:r>
              <a:rPr lang="zh-CN" altLang="en-US" sz="2800" dirty="0">
                <a:latin typeface="Calibri" charset="0"/>
                <a:ea typeface="宋体" charset="0"/>
              </a:rPr>
              <a:t> </a:t>
            </a:r>
            <a:r>
              <a:rPr lang="en-US" altLang="zh-CN" sz="2800" dirty="0">
                <a:latin typeface="Calibri" charset="0"/>
                <a:ea typeface="宋体" charset="0"/>
              </a:rPr>
              <a:t>this</a:t>
            </a:r>
            <a:r>
              <a:rPr lang="zh-CN" altLang="en-US" sz="2800" dirty="0">
                <a:latin typeface="Calibri" charset="0"/>
                <a:ea typeface="宋体" charset="0"/>
              </a:rPr>
              <a:t> </a:t>
            </a:r>
            <a:r>
              <a:rPr lang="en-US" altLang="zh-CN" sz="2800" dirty="0">
                <a:latin typeface="Calibri" charset="0"/>
                <a:ea typeface="宋体" charset="0"/>
              </a:rPr>
              <a:t>machine</a:t>
            </a:r>
            <a:r>
              <a:rPr lang="zh-CN" altLang="en-US" sz="2800" dirty="0">
                <a:latin typeface="Calibri" charset="0"/>
                <a:ea typeface="宋体" charset="0"/>
              </a:rPr>
              <a:t> </a:t>
            </a:r>
            <a:r>
              <a:rPr lang="en-US" altLang="zh-CN" sz="2800" dirty="0">
                <a:latin typeface="Calibri" charset="0"/>
                <a:ea typeface="宋体" charset="0"/>
              </a:rPr>
              <a:t>is</a:t>
            </a:r>
            <a:r>
              <a:rPr lang="zh-CN" altLang="en-US" sz="2800" dirty="0">
                <a:latin typeface="Calibri" charset="0"/>
                <a:ea typeface="宋体" charset="0"/>
              </a:rPr>
              <a:t> </a:t>
            </a:r>
            <a:r>
              <a:rPr lang="en-US" altLang="zh-CN" sz="2800" dirty="0">
                <a:latin typeface="Calibri" charset="0"/>
                <a:ea typeface="宋体" charset="0"/>
              </a:rPr>
              <a:t>a</a:t>
            </a:r>
            <a:r>
              <a:rPr lang="zh-CN" altLang="en-US" sz="2800" dirty="0">
                <a:latin typeface="Calibri" charset="0"/>
                <a:ea typeface="宋体" charset="0"/>
              </a:rPr>
              <a:t> </a:t>
            </a:r>
            <a:r>
              <a:rPr lang="en-US" altLang="zh-CN" sz="2800" dirty="0">
                <a:latin typeface="Calibri" charset="0"/>
                <a:ea typeface="宋体" charset="0"/>
              </a:rPr>
              <a:t>few</a:t>
            </a:r>
            <a:r>
              <a:rPr lang="zh-CN" altLang="en-US" sz="2800" dirty="0">
                <a:latin typeface="Calibri" charset="0"/>
                <a:ea typeface="宋体" charset="0"/>
              </a:rPr>
              <a:t> </a:t>
            </a:r>
            <a:r>
              <a:rPr lang="en-US" altLang="zh-CN" sz="2800" dirty="0">
                <a:latin typeface="Calibri" charset="0"/>
                <a:ea typeface="宋体" charset="0"/>
              </a:rPr>
              <a:t>hours</a:t>
            </a:r>
            <a:r>
              <a:rPr lang="zh-CN" altLang="en-US" sz="2800" dirty="0">
                <a:latin typeface="Calibri" charset="0"/>
                <a:ea typeface="宋体" charset="0"/>
              </a:rPr>
              <a:t> </a:t>
            </a:r>
            <a:r>
              <a:rPr lang="en-US" altLang="zh-CN" sz="2800" dirty="0">
                <a:latin typeface="Calibri" charset="0"/>
                <a:ea typeface="宋体" charset="0"/>
              </a:rPr>
              <a:t>only</a:t>
            </a:r>
            <a:r>
              <a:rPr lang="zh-CN" altLang="en-US" sz="2800" dirty="0">
                <a:latin typeface="Calibri" charset="0"/>
                <a:ea typeface="宋体" charset="0"/>
              </a:rPr>
              <a:t> </a:t>
            </a:r>
            <a:endParaRPr lang="en-US" altLang="zh-CN" sz="2800" dirty="0">
              <a:latin typeface="Calibri" charset="0"/>
              <a:ea typeface="宋体" charset="0"/>
            </a:endParaRPr>
          </a:p>
          <a:p>
            <a:endParaRPr lang="en-US" altLang="zh-CN" dirty="0">
              <a:latin typeface="Calibri" charset="0"/>
              <a:ea typeface="宋体" charset="0"/>
            </a:endParaRPr>
          </a:p>
          <a:p>
            <a:pPr eaLnBrk="1" hangingPunct="1">
              <a:buFont typeface="Arial" charset="0"/>
              <a:buNone/>
            </a:pPr>
            <a:endParaRPr lang="zh-CN" altLang="en-US" dirty="0">
              <a:latin typeface="Calibri" charset="0"/>
              <a:ea typeface="宋体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705DB101-E9BB-144B-A01A-F157AB7DCD80}" type="slidenum">
              <a:rPr lang="zh-CN" altLang="en-US">
                <a:solidFill>
                  <a:srgbClr val="898989"/>
                </a:solidFill>
                <a:latin typeface="Calibri" charset="0"/>
              </a:rPr>
              <a:pPr eaLnBrk="1" hangingPunct="1"/>
              <a:t>84</a:t>
            </a:fld>
            <a:endParaRPr lang="zh-CN" altLang="en-US">
              <a:solidFill>
                <a:srgbClr val="89898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69261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Calibri" charset="0"/>
                <a:ea typeface="宋体" charset="0"/>
              </a:rPr>
              <a:t>When</a:t>
            </a:r>
            <a:r>
              <a:rPr lang="zh-CN" altLang="en-US" dirty="0">
                <a:latin typeface="Calibri" charset="0"/>
                <a:ea typeface="宋体" charset="0"/>
              </a:rPr>
              <a:t> </a:t>
            </a:r>
            <a:r>
              <a:rPr lang="en-US" altLang="zh-CN" dirty="0">
                <a:latin typeface="Calibri" charset="0"/>
                <a:ea typeface="宋体" charset="0"/>
              </a:rPr>
              <a:t>to</a:t>
            </a:r>
            <a:r>
              <a:rPr lang="zh-CN" altLang="en-US" dirty="0">
                <a:latin typeface="Calibri" charset="0"/>
                <a:ea typeface="宋体" charset="0"/>
              </a:rPr>
              <a:t> </a:t>
            </a:r>
            <a:r>
              <a:rPr lang="en-US" altLang="zh-CN" dirty="0">
                <a:latin typeface="Calibri" charset="0"/>
                <a:ea typeface="宋体" charset="0"/>
              </a:rPr>
              <a:t>save</a:t>
            </a:r>
            <a:r>
              <a:rPr lang="zh-CN" altLang="en-US" dirty="0">
                <a:latin typeface="Calibri" charset="0"/>
                <a:ea typeface="宋体" charset="0"/>
              </a:rPr>
              <a:t> </a:t>
            </a:r>
            <a:r>
              <a:rPr lang="en-US" altLang="zh-CN" dirty="0">
                <a:latin typeface="Calibri" charset="0"/>
                <a:ea typeface="宋体" charset="0"/>
              </a:rPr>
              <a:t>checkpoints</a:t>
            </a:r>
            <a:endParaRPr lang="zh-CN" altLang="en-US" dirty="0">
              <a:latin typeface="Calibri" charset="0"/>
              <a:ea typeface="宋体" charset="0"/>
            </a:endParaRPr>
          </a:p>
        </p:txBody>
      </p:sp>
      <p:sp>
        <p:nvSpPr>
          <p:cNvPr id="14339" name="内容占位符 4"/>
          <p:cNvSpPr>
            <a:spLocks noGrp="1"/>
          </p:cNvSpPr>
          <p:nvPr>
            <p:ph sz="quarter" idx="1"/>
          </p:nvPr>
        </p:nvSpPr>
        <p:spPr>
          <a:xfrm>
            <a:off x="457200" y="1277471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Calibri" charset="0"/>
                <a:ea typeface="宋体" charset="0"/>
              </a:rPr>
              <a:t>Checkpoints</a:t>
            </a:r>
            <a:r>
              <a:rPr lang="zh-CN" altLang="en-US" dirty="0">
                <a:latin typeface="Calibri" charset="0"/>
                <a:ea typeface="宋体" charset="0"/>
              </a:rPr>
              <a:t> </a:t>
            </a:r>
            <a:r>
              <a:rPr lang="en-US" altLang="zh-CN" dirty="0">
                <a:latin typeface="Calibri" charset="0"/>
                <a:ea typeface="宋体" charset="0"/>
              </a:rPr>
              <a:t>can</a:t>
            </a:r>
            <a:r>
              <a:rPr lang="zh-CN" altLang="en-US" dirty="0">
                <a:latin typeface="Calibri" charset="0"/>
                <a:ea typeface="宋体" charset="0"/>
              </a:rPr>
              <a:t> </a:t>
            </a:r>
            <a:r>
              <a:rPr lang="en-US" altLang="zh-CN" dirty="0">
                <a:latin typeface="Calibri" charset="0"/>
                <a:ea typeface="宋体" charset="0"/>
              </a:rPr>
              <a:t>not</a:t>
            </a:r>
            <a:r>
              <a:rPr lang="zh-CN" altLang="en-US" dirty="0">
                <a:latin typeface="Calibri" charset="0"/>
                <a:ea typeface="宋体" charset="0"/>
              </a:rPr>
              <a:t> </a:t>
            </a:r>
            <a:r>
              <a:rPr lang="en-US" altLang="zh-CN" dirty="0">
                <a:latin typeface="Calibri" charset="0"/>
                <a:ea typeface="宋体" charset="0"/>
              </a:rPr>
              <a:t>be</a:t>
            </a:r>
            <a:r>
              <a:rPr lang="zh-CN" altLang="en-US" dirty="0">
                <a:latin typeface="Calibri" charset="0"/>
                <a:ea typeface="宋体" charset="0"/>
              </a:rPr>
              <a:t> </a:t>
            </a:r>
            <a:r>
              <a:rPr lang="en-US" altLang="zh-CN" dirty="0">
                <a:latin typeface="Calibri" charset="0"/>
                <a:ea typeface="宋体" charset="0"/>
              </a:rPr>
              <a:t>saved</a:t>
            </a:r>
            <a:r>
              <a:rPr lang="zh-CN" altLang="en-US" dirty="0">
                <a:latin typeface="Calibri" charset="0"/>
                <a:ea typeface="宋体" charset="0"/>
              </a:rPr>
              <a:t> </a:t>
            </a:r>
            <a:r>
              <a:rPr lang="en-US" altLang="zh-CN" dirty="0">
                <a:latin typeface="Calibri" charset="0"/>
                <a:ea typeface="宋体" charset="0"/>
              </a:rPr>
              <a:t>at</a:t>
            </a:r>
            <a:r>
              <a:rPr lang="zh-CN" altLang="en-US" dirty="0">
                <a:latin typeface="Calibri" charset="0"/>
                <a:ea typeface="宋体" charset="0"/>
              </a:rPr>
              <a:t> </a:t>
            </a:r>
            <a:r>
              <a:rPr lang="en-US" altLang="zh-CN" dirty="0">
                <a:latin typeface="Calibri" charset="0"/>
                <a:ea typeface="宋体" charset="0"/>
              </a:rPr>
              <a:t>any</a:t>
            </a:r>
            <a:r>
              <a:rPr lang="zh-CN" altLang="en-US" dirty="0">
                <a:latin typeface="Calibri" charset="0"/>
                <a:ea typeface="宋体" charset="0"/>
              </a:rPr>
              <a:t> </a:t>
            </a:r>
            <a:r>
              <a:rPr lang="en-US" altLang="zh-CN" dirty="0">
                <a:latin typeface="Calibri" charset="0"/>
                <a:ea typeface="宋体" charset="0"/>
              </a:rPr>
              <a:t>points.</a:t>
            </a:r>
            <a:r>
              <a:rPr lang="zh-CN" altLang="en-US" dirty="0">
                <a:latin typeface="Calibri" charset="0"/>
                <a:ea typeface="宋体" charset="0"/>
              </a:rPr>
              <a:t> </a:t>
            </a:r>
            <a:endParaRPr lang="en-US" altLang="zh-CN" dirty="0">
              <a:latin typeface="Calibri" charset="0"/>
              <a:ea typeface="宋体" charset="0"/>
            </a:endParaRPr>
          </a:p>
          <a:p>
            <a:pPr lvl="1"/>
            <a:r>
              <a:rPr lang="en-US" altLang="zh-CN" dirty="0">
                <a:latin typeface="Calibri" charset="0"/>
                <a:ea typeface="宋体" charset="0"/>
              </a:rPr>
              <a:t>Coordination</a:t>
            </a:r>
            <a:r>
              <a:rPr lang="zh-CN" altLang="en-US" dirty="0">
                <a:latin typeface="Calibri" charset="0"/>
                <a:ea typeface="宋体" charset="0"/>
              </a:rPr>
              <a:t> </a:t>
            </a:r>
            <a:r>
              <a:rPr lang="en-US" altLang="zh-CN" dirty="0">
                <a:latin typeface="Calibri" charset="0"/>
                <a:ea typeface="宋体" charset="0"/>
              </a:rPr>
              <a:t>is</a:t>
            </a:r>
            <a:r>
              <a:rPr lang="zh-CN" altLang="en-US" dirty="0">
                <a:latin typeface="Calibri" charset="0"/>
                <a:ea typeface="宋体" charset="0"/>
              </a:rPr>
              <a:t> </a:t>
            </a:r>
            <a:r>
              <a:rPr lang="en-US" altLang="zh-CN" dirty="0">
                <a:latin typeface="Calibri" charset="0"/>
                <a:ea typeface="宋体" charset="0"/>
              </a:rPr>
              <a:t>necessary</a:t>
            </a:r>
          </a:p>
          <a:p>
            <a:pPr eaLnBrk="1" hangingPunct="1"/>
            <a:r>
              <a:rPr lang="en-US" altLang="zh-CN" dirty="0">
                <a:latin typeface="Calibri" charset="0"/>
                <a:ea typeface="宋体" charset="0"/>
              </a:rPr>
              <a:t>How</a:t>
            </a:r>
            <a:r>
              <a:rPr lang="zh-CN" altLang="en-US" dirty="0">
                <a:latin typeface="Calibri" charset="0"/>
                <a:ea typeface="宋体" charset="0"/>
              </a:rPr>
              <a:t> </a:t>
            </a:r>
            <a:r>
              <a:rPr lang="en-US" altLang="zh-CN" dirty="0">
                <a:latin typeface="Calibri" charset="0"/>
                <a:ea typeface="宋体" charset="0"/>
              </a:rPr>
              <a:t>frequent</a:t>
            </a:r>
            <a:r>
              <a:rPr lang="zh-CN" altLang="en-US" dirty="0">
                <a:latin typeface="Calibri" charset="0"/>
                <a:ea typeface="宋体" charset="0"/>
              </a:rPr>
              <a:t> </a:t>
            </a:r>
            <a:r>
              <a:rPr lang="en-US" altLang="zh-CN" dirty="0">
                <a:latin typeface="Calibri" charset="0"/>
                <a:ea typeface="宋体" charset="0"/>
              </a:rPr>
              <a:t>should</a:t>
            </a:r>
            <a:r>
              <a:rPr lang="zh-CN" altLang="en-US" dirty="0">
                <a:latin typeface="Calibri" charset="0"/>
                <a:ea typeface="宋体" charset="0"/>
              </a:rPr>
              <a:t> </a:t>
            </a:r>
            <a:r>
              <a:rPr lang="en-US" altLang="zh-CN" dirty="0">
                <a:latin typeface="Calibri" charset="0"/>
                <a:ea typeface="宋体" charset="0"/>
              </a:rPr>
              <a:t>we</a:t>
            </a:r>
            <a:r>
              <a:rPr lang="zh-CN" altLang="en-US" dirty="0">
                <a:latin typeface="Calibri" charset="0"/>
                <a:ea typeface="宋体" charset="0"/>
              </a:rPr>
              <a:t> </a:t>
            </a:r>
            <a:r>
              <a:rPr lang="en-US" altLang="zh-CN" dirty="0">
                <a:latin typeface="Calibri" charset="0"/>
                <a:ea typeface="宋体" charset="0"/>
              </a:rPr>
              <a:t>write</a:t>
            </a:r>
            <a:r>
              <a:rPr lang="zh-CN" altLang="en-US" dirty="0">
                <a:latin typeface="Calibri" charset="0"/>
                <a:ea typeface="宋体" charset="0"/>
              </a:rPr>
              <a:t> </a:t>
            </a:r>
            <a:r>
              <a:rPr lang="en-US" altLang="zh-CN" dirty="0">
                <a:latin typeface="Calibri" charset="0"/>
                <a:ea typeface="宋体" charset="0"/>
              </a:rPr>
              <a:t>checkpoint?</a:t>
            </a:r>
          </a:p>
          <a:p>
            <a:pPr lvl="1"/>
            <a:r>
              <a:rPr lang="en-US" altLang="zh-CN" dirty="0">
                <a:latin typeface="Calibri" charset="0"/>
                <a:ea typeface="宋体" charset="0"/>
              </a:rPr>
              <a:t>Too</a:t>
            </a:r>
            <a:r>
              <a:rPr lang="zh-CN" altLang="en-US" dirty="0">
                <a:latin typeface="Calibri" charset="0"/>
                <a:ea typeface="宋体" charset="0"/>
              </a:rPr>
              <a:t> </a:t>
            </a:r>
            <a:r>
              <a:rPr lang="en-US" altLang="zh-CN" dirty="0">
                <a:latin typeface="Calibri" charset="0"/>
                <a:ea typeface="宋体" charset="0"/>
              </a:rPr>
              <a:t>long?</a:t>
            </a:r>
            <a:r>
              <a:rPr lang="zh-CN" altLang="en-US" dirty="0">
                <a:latin typeface="Calibri" charset="0"/>
                <a:ea typeface="宋体" charset="0"/>
              </a:rPr>
              <a:t> </a:t>
            </a:r>
            <a:r>
              <a:rPr lang="en-US" altLang="zh-CN" dirty="0">
                <a:latin typeface="Calibri" charset="0"/>
                <a:ea typeface="宋体" charset="0"/>
              </a:rPr>
              <a:t>Too</a:t>
            </a:r>
            <a:r>
              <a:rPr lang="zh-CN" altLang="en-US" dirty="0">
                <a:latin typeface="Calibri" charset="0"/>
                <a:ea typeface="宋体" charset="0"/>
              </a:rPr>
              <a:t> </a:t>
            </a:r>
            <a:r>
              <a:rPr lang="en-US" altLang="zh-CN" dirty="0">
                <a:latin typeface="Calibri" charset="0"/>
                <a:ea typeface="宋体" charset="0"/>
              </a:rPr>
              <a:t>short?</a:t>
            </a:r>
          </a:p>
          <a:p>
            <a:pPr lvl="1"/>
            <a:r>
              <a:rPr lang="en-US" altLang="zh-CN" dirty="0">
                <a:latin typeface="Calibri" charset="0"/>
                <a:ea typeface="宋体" charset="0"/>
              </a:rPr>
              <a:t>Given</a:t>
            </a:r>
            <a:r>
              <a:rPr lang="zh-CN" altLang="en-US" dirty="0">
                <a:latin typeface="Calibri" charset="0"/>
                <a:ea typeface="宋体" charset="0"/>
              </a:rPr>
              <a:t> </a:t>
            </a:r>
            <a:r>
              <a:rPr lang="en-US" altLang="zh-CN" dirty="0">
                <a:latin typeface="Calibri" charset="0"/>
                <a:ea typeface="宋体" charset="0"/>
              </a:rPr>
              <a:t>a</a:t>
            </a:r>
            <a:r>
              <a:rPr lang="zh-CN" altLang="en-US" dirty="0">
                <a:latin typeface="Calibri" charset="0"/>
                <a:ea typeface="宋体" charset="0"/>
              </a:rPr>
              <a:t> </a:t>
            </a:r>
            <a:r>
              <a:rPr lang="en-US" altLang="zh-CN" dirty="0">
                <a:latin typeface="Calibri" charset="0"/>
                <a:ea typeface="宋体" charset="0"/>
              </a:rPr>
              <a:t>MTTF</a:t>
            </a:r>
            <a:r>
              <a:rPr lang="zh-CN" altLang="en-US" dirty="0">
                <a:latin typeface="Calibri" charset="0"/>
                <a:ea typeface="宋体" charset="0"/>
              </a:rPr>
              <a:t> </a:t>
            </a:r>
            <a:r>
              <a:rPr lang="en-US" altLang="zh-CN" dirty="0">
                <a:latin typeface="Calibri" charset="0"/>
                <a:ea typeface="宋体" charset="0"/>
              </a:rPr>
              <a:t>and</a:t>
            </a:r>
            <a:r>
              <a:rPr lang="zh-CN" altLang="en-US" dirty="0">
                <a:latin typeface="Calibri" charset="0"/>
                <a:ea typeface="宋体" charset="0"/>
              </a:rPr>
              <a:t> </a:t>
            </a:r>
            <a:r>
              <a:rPr lang="en-US" altLang="zh-CN" dirty="0">
                <a:latin typeface="Calibri" charset="0"/>
                <a:ea typeface="宋体" charset="0"/>
              </a:rPr>
              <a:t>the</a:t>
            </a:r>
            <a:r>
              <a:rPr lang="zh-CN" altLang="en-US" dirty="0">
                <a:latin typeface="Calibri" charset="0"/>
                <a:ea typeface="宋体" charset="0"/>
              </a:rPr>
              <a:t> </a:t>
            </a:r>
            <a:r>
              <a:rPr lang="en-US" altLang="zh-CN" dirty="0">
                <a:latin typeface="Calibri" charset="0"/>
                <a:ea typeface="宋体" charset="0"/>
              </a:rPr>
              <a:t>time</a:t>
            </a:r>
            <a:r>
              <a:rPr lang="zh-CN" altLang="en-US" dirty="0">
                <a:latin typeface="Calibri" charset="0"/>
                <a:ea typeface="宋体" charset="0"/>
              </a:rPr>
              <a:t> </a:t>
            </a:r>
            <a:r>
              <a:rPr lang="en-US" altLang="zh-CN" dirty="0">
                <a:latin typeface="Calibri" charset="0"/>
                <a:ea typeface="宋体" charset="0"/>
              </a:rPr>
              <a:t>for</a:t>
            </a:r>
            <a:r>
              <a:rPr lang="zh-CN" altLang="en-US" dirty="0">
                <a:latin typeface="Calibri" charset="0"/>
                <a:ea typeface="宋体" charset="0"/>
              </a:rPr>
              <a:t> </a:t>
            </a:r>
            <a:r>
              <a:rPr lang="en-US" altLang="zh-CN" dirty="0">
                <a:latin typeface="Calibri" charset="0"/>
                <a:ea typeface="宋体" charset="0"/>
              </a:rPr>
              <a:t>a</a:t>
            </a:r>
            <a:r>
              <a:rPr lang="zh-CN" altLang="en-US" dirty="0">
                <a:latin typeface="Calibri" charset="0"/>
                <a:ea typeface="宋体" charset="0"/>
              </a:rPr>
              <a:t> </a:t>
            </a:r>
            <a:r>
              <a:rPr lang="en-US" altLang="zh-CN" dirty="0">
                <a:latin typeface="Calibri" charset="0"/>
                <a:ea typeface="宋体" charset="0"/>
              </a:rPr>
              <a:t>checkpoint</a:t>
            </a:r>
            <a:r>
              <a:rPr lang="zh-CN" altLang="en-US" dirty="0">
                <a:latin typeface="Calibri" charset="0"/>
                <a:ea typeface="宋体" charset="0"/>
              </a:rPr>
              <a:t> </a:t>
            </a:r>
            <a:r>
              <a:rPr lang="en-US" altLang="zh-CN" dirty="0">
                <a:latin typeface="Calibri" charset="0"/>
                <a:ea typeface="宋体" charset="0"/>
              </a:rPr>
              <a:t>writing,</a:t>
            </a:r>
            <a:r>
              <a:rPr lang="zh-CN" altLang="en-US" dirty="0">
                <a:latin typeface="Calibri" charset="0"/>
                <a:ea typeface="宋体" charset="0"/>
              </a:rPr>
              <a:t> </a:t>
            </a:r>
            <a:r>
              <a:rPr lang="en-US" altLang="zh-CN" dirty="0">
                <a:latin typeface="Calibri" charset="0"/>
                <a:ea typeface="宋体" charset="0"/>
              </a:rPr>
              <a:t>what</a:t>
            </a:r>
            <a:r>
              <a:rPr lang="zh-CN" altLang="en-US" dirty="0">
                <a:latin typeface="Calibri" charset="0"/>
                <a:ea typeface="宋体" charset="0"/>
              </a:rPr>
              <a:t> </a:t>
            </a:r>
            <a:r>
              <a:rPr lang="en-US" altLang="zh-CN" dirty="0">
                <a:latin typeface="Calibri" charset="0"/>
                <a:ea typeface="宋体" charset="0"/>
              </a:rPr>
              <a:t>is</a:t>
            </a:r>
            <a:r>
              <a:rPr lang="zh-CN" altLang="en-US" dirty="0">
                <a:latin typeface="Calibri" charset="0"/>
                <a:ea typeface="宋体" charset="0"/>
              </a:rPr>
              <a:t> </a:t>
            </a:r>
            <a:r>
              <a:rPr lang="en-US" altLang="zh-CN" dirty="0">
                <a:latin typeface="Calibri" charset="0"/>
                <a:ea typeface="宋体" charset="0"/>
              </a:rPr>
              <a:t>the</a:t>
            </a:r>
            <a:r>
              <a:rPr lang="zh-CN" altLang="en-US" dirty="0">
                <a:latin typeface="Calibri" charset="0"/>
                <a:ea typeface="宋体" charset="0"/>
              </a:rPr>
              <a:t> </a:t>
            </a:r>
            <a:r>
              <a:rPr lang="en-US" altLang="zh-CN" dirty="0">
                <a:latin typeface="Calibri" charset="0"/>
                <a:ea typeface="宋体" charset="0"/>
              </a:rPr>
              <a:t>optimal</a:t>
            </a:r>
            <a:r>
              <a:rPr lang="zh-CN" altLang="en-US" dirty="0">
                <a:latin typeface="Calibri" charset="0"/>
                <a:ea typeface="宋体" charset="0"/>
              </a:rPr>
              <a:t> </a:t>
            </a:r>
            <a:r>
              <a:rPr lang="en-US" altLang="zh-CN" dirty="0">
                <a:latin typeface="Calibri" charset="0"/>
                <a:ea typeface="宋体" charset="0"/>
              </a:rPr>
              <a:t>checkpoint</a:t>
            </a:r>
            <a:r>
              <a:rPr lang="zh-CN" altLang="en-US" dirty="0">
                <a:latin typeface="Calibri" charset="0"/>
                <a:ea typeface="宋体" charset="0"/>
              </a:rPr>
              <a:t> </a:t>
            </a:r>
            <a:r>
              <a:rPr lang="en-US" altLang="zh-CN" dirty="0">
                <a:latin typeface="Calibri" charset="0"/>
                <a:ea typeface="宋体" charset="0"/>
              </a:rPr>
              <a:t>interval?</a:t>
            </a:r>
          </a:p>
          <a:p>
            <a:pPr eaLnBrk="1" hangingPunct="1">
              <a:buFont typeface="Arial" charset="0"/>
              <a:buNone/>
            </a:pPr>
            <a:endParaRPr lang="zh-CN" altLang="en-US" dirty="0">
              <a:latin typeface="Calibri" charset="0"/>
              <a:ea typeface="宋体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705DB101-E9BB-144B-A01A-F157AB7DCD80}" type="slidenum">
              <a:rPr lang="zh-CN" altLang="en-US">
                <a:solidFill>
                  <a:srgbClr val="898989"/>
                </a:solidFill>
                <a:latin typeface="Calibri" charset="0"/>
              </a:rPr>
              <a:pPr eaLnBrk="1" hangingPunct="1"/>
              <a:t>85</a:t>
            </a:fld>
            <a:endParaRPr lang="zh-CN" altLang="en-US">
              <a:solidFill>
                <a:srgbClr val="898989"/>
              </a:solidFill>
              <a:latin typeface="Calibri" charset="0"/>
            </a:endParaRPr>
          </a:p>
        </p:txBody>
      </p:sp>
      <p:pic>
        <p:nvPicPr>
          <p:cNvPr id="2" name="图片 1" descr="屏幕快照 2015-05-06 下午12.11.0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506" y="4368800"/>
            <a:ext cx="4584700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070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Calibri" charset="0"/>
                <a:ea typeface="宋体" charset="0"/>
              </a:rPr>
              <a:t>File Checkpointing?</a:t>
            </a:r>
            <a:endParaRPr lang="zh-CN" altLang="en-US" dirty="0">
              <a:latin typeface="Calibri" charset="0"/>
              <a:ea typeface="宋体" charset="0"/>
            </a:endParaRPr>
          </a:p>
        </p:txBody>
      </p:sp>
      <p:sp>
        <p:nvSpPr>
          <p:cNvPr id="15363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en-US" altLang="zh-CN">
              <a:latin typeface="Calibri" charset="0"/>
              <a:ea typeface="宋体" charset="0"/>
            </a:endParaRPr>
          </a:p>
          <a:p>
            <a:pPr eaLnBrk="1" hangingPunct="1"/>
            <a:endParaRPr lang="en-US" altLang="zh-CN">
              <a:latin typeface="Calibri" charset="0"/>
              <a:ea typeface="宋体" charset="0"/>
            </a:endParaRPr>
          </a:p>
          <a:p>
            <a:pPr eaLnBrk="1" hangingPunct="1"/>
            <a:endParaRPr lang="en-US" altLang="zh-CN">
              <a:latin typeface="Calibri" charset="0"/>
              <a:ea typeface="宋体" charset="0"/>
            </a:endParaRPr>
          </a:p>
          <a:p>
            <a:pPr eaLnBrk="1" hangingPunct="1"/>
            <a:endParaRPr lang="en-US" altLang="zh-CN">
              <a:latin typeface="Calibri" charset="0"/>
              <a:ea typeface="宋体" charset="0"/>
            </a:endParaRPr>
          </a:p>
          <a:p>
            <a:pPr eaLnBrk="1" hangingPunct="1"/>
            <a:r>
              <a:rPr lang="en-US" altLang="zh-CN">
                <a:latin typeface="Calibri" charset="0"/>
                <a:ea typeface="宋体" charset="0"/>
              </a:rPr>
              <a:t>We propose a way to solve the file system consistency problem by leveraging a user-level file system*</a:t>
            </a:r>
          </a:p>
          <a:p>
            <a:pPr lvl="1" eaLnBrk="1" hangingPunct="1"/>
            <a:r>
              <a:rPr lang="en-US" altLang="zh-CN">
                <a:latin typeface="Calibri" charset="0"/>
                <a:ea typeface="宋体" charset="0"/>
              </a:rPr>
              <a:t>Buffer file changes until the next checkpoint</a:t>
            </a:r>
          </a:p>
          <a:p>
            <a:pPr lvl="1" eaLnBrk="1" hangingPunct="1"/>
            <a:endParaRPr lang="en-US" altLang="zh-CN">
              <a:latin typeface="Calibri" charset="0"/>
              <a:ea typeface="宋体" charset="0"/>
            </a:endParaRPr>
          </a:p>
        </p:txBody>
      </p:sp>
      <p:sp>
        <p:nvSpPr>
          <p:cNvPr id="15364" name="TextBox 5"/>
          <p:cNvSpPr txBox="1">
            <a:spLocks noChangeArrowheads="1"/>
          </p:cNvSpPr>
          <p:nvPr/>
        </p:nvSpPr>
        <p:spPr bwMode="auto">
          <a:xfrm>
            <a:off x="357188" y="6119813"/>
            <a:ext cx="7858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1400">
                <a:latin typeface="Arial Unicode MS" charset="0"/>
                <a:cs typeface="Arial Unicode MS" charset="0"/>
              </a:rPr>
              <a:t>*Ruini Xue, Wenguang Chen, Weimin Zheng: CprFS: A User-Level File System to Support Consistent File States for Checkpoint and Restart. ICS 2008: 114-123</a:t>
            </a:r>
            <a:endParaRPr lang="zh-CN" altLang="en-US" sz="1400">
              <a:latin typeface="Arial Unicode MS" charset="0"/>
              <a:cs typeface="Arial Unicode MS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579D961F-C955-5B4E-9942-5AF079B1D110}" type="slidenum">
              <a:rPr lang="zh-CN" altLang="en-US">
                <a:solidFill>
                  <a:srgbClr val="898989"/>
                </a:solidFill>
                <a:latin typeface="Calibri" charset="0"/>
              </a:rPr>
              <a:pPr eaLnBrk="1" hangingPunct="1"/>
              <a:t>86</a:t>
            </a:fld>
            <a:endParaRPr lang="zh-CN" altLang="en-US">
              <a:solidFill>
                <a:srgbClr val="898989"/>
              </a:solidFill>
              <a:latin typeface="Calibri" charset="0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1000125" y="2214563"/>
            <a:ext cx="7072313" cy="15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1357313" y="2000250"/>
            <a:ext cx="714375" cy="428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>
                <a:solidFill>
                  <a:srgbClr val="FFFFFF"/>
                </a:solidFill>
                <a:latin typeface="Calibri" charset="0"/>
                <a:ea typeface="宋体" charset="0"/>
                <a:cs typeface="宋体" charset="0"/>
              </a:rPr>
              <a:t>CKPT</a:t>
            </a:r>
            <a:endParaRPr lang="zh-CN" altLang="en-US">
              <a:solidFill>
                <a:srgbClr val="FFFFFF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2428875" y="2786063"/>
            <a:ext cx="1714500" cy="428625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/>
            <a:r>
              <a:rPr lang="en-US" altLang="zh-CN">
                <a:solidFill>
                  <a:srgbClr val="000000"/>
                </a:solidFill>
                <a:latin typeface="Calibri" charset="0"/>
              </a:rPr>
              <a:t>read(buf, “foo”)</a:t>
            </a:r>
            <a:endParaRPr lang="zh-CN" altLang="en-US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4429125" y="2786063"/>
            <a:ext cx="1428750" cy="428625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/>
            <a:r>
              <a:rPr lang="en-US" altLang="zh-CN">
                <a:solidFill>
                  <a:srgbClr val="000000"/>
                </a:solidFill>
                <a:latin typeface="Calibri" charset="0"/>
              </a:rPr>
              <a:t>unlink(“foo”)</a:t>
            </a:r>
            <a:endParaRPr lang="zh-CN" altLang="en-US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4" name="爆炸形 1 13"/>
          <p:cNvSpPr>
            <a:spLocks noChangeArrowheads="1"/>
          </p:cNvSpPr>
          <p:nvPr/>
        </p:nvSpPr>
        <p:spPr bwMode="auto">
          <a:xfrm>
            <a:off x="6572250" y="1928813"/>
            <a:ext cx="1357313" cy="642937"/>
          </a:xfrm>
          <a:prstGeom prst="irregularSeal1">
            <a:avLst/>
          </a:prstGeom>
          <a:gradFill rotWithShape="1">
            <a:gsLst>
              <a:gs pos="0">
                <a:srgbClr val="9B2D2A"/>
              </a:gs>
              <a:gs pos="80000">
                <a:srgbClr val="CB3D3A"/>
              </a:gs>
              <a:gs pos="100000">
                <a:srgbClr val="CE3B37"/>
              </a:gs>
            </a:gsLst>
            <a:lin ang="16200000"/>
          </a:gradFill>
          <a:ln w="9525">
            <a:solidFill>
              <a:srgbClr val="BE4B48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/>
            <a:r>
              <a:rPr lang="en-US" altLang="zh-CN">
                <a:solidFill>
                  <a:srgbClr val="FFFFFF"/>
                </a:solidFill>
                <a:latin typeface="Calibri" charset="0"/>
              </a:rPr>
              <a:t>crash</a:t>
            </a:r>
            <a:endParaRPr lang="zh-CN" altLang="en-US">
              <a:solidFill>
                <a:srgbClr val="FFFFFF"/>
              </a:solidFill>
              <a:latin typeface="Calibri" charset="0"/>
            </a:endParaRPr>
          </a:p>
        </p:txBody>
      </p:sp>
      <p:cxnSp>
        <p:nvCxnSpPr>
          <p:cNvPr id="21" name="直接箭头连接符 20"/>
          <p:cNvCxnSpPr>
            <a:stCxn id="13" idx="0"/>
          </p:cNvCxnSpPr>
          <p:nvPr/>
        </p:nvCxnSpPr>
        <p:spPr>
          <a:xfrm rot="5400000" flipH="1" flipV="1">
            <a:off x="4858544" y="2499519"/>
            <a:ext cx="571500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2" idx="0"/>
          </p:cNvCxnSpPr>
          <p:nvPr/>
        </p:nvCxnSpPr>
        <p:spPr>
          <a:xfrm rot="5400000" flipH="1" flipV="1">
            <a:off x="3000375" y="2500313"/>
            <a:ext cx="571500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任意多边形 30"/>
          <p:cNvSpPr/>
          <p:nvPr/>
        </p:nvSpPr>
        <p:spPr>
          <a:xfrm>
            <a:off x="1785938" y="1562100"/>
            <a:ext cx="5286375" cy="366713"/>
          </a:xfrm>
          <a:custGeom>
            <a:avLst/>
            <a:gdLst>
              <a:gd name="connsiteX0" fmla="*/ 5537200 w 5537200"/>
              <a:gd name="connsiteY0" fmla="*/ 330200 h 406400"/>
              <a:gd name="connsiteX1" fmla="*/ 2616200 w 5537200"/>
              <a:gd name="connsiteY1" fmla="*/ 12700 h 406400"/>
              <a:gd name="connsiteX2" fmla="*/ 0 w 5537200"/>
              <a:gd name="connsiteY2" fmla="*/ 406400 h 40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37200" h="406400">
                <a:moveTo>
                  <a:pt x="5537200" y="330200"/>
                </a:moveTo>
                <a:cubicBezTo>
                  <a:pt x="4538133" y="165100"/>
                  <a:pt x="3539067" y="0"/>
                  <a:pt x="2616200" y="12700"/>
                </a:cubicBezTo>
                <a:cubicBezTo>
                  <a:pt x="1693333" y="25400"/>
                  <a:pt x="846666" y="215900"/>
                  <a:pt x="0" y="406400"/>
                </a:cubicBezTo>
              </a:path>
            </a:pathLst>
          </a:custGeom>
          <a:ln w="158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40" name="直接连接符 39"/>
          <p:cNvCxnSpPr>
            <a:stCxn id="11" idx="3"/>
          </p:cNvCxnSpPr>
          <p:nvPr/>
        </p:nvCxnSpPr>
        <p:spPr>
          <a:xfrm>
            <a:off x="2071688" y="2214563"/>
            <a:ext cx="1214437" cy="0"/>
          </a:xfrm>
          <a:prstGeom prst="line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圆角矩形 43"/>
          <p:cNvSpPr>
            <a:spLocks noChangeArrowheads="1"/>
          </p:cNvSpPr>
          <p:nvPr/>
        </p:nvSpPr>
        <p:spPr bwMode="auto">
          <a:xfrm>
            <a:off x="2428875" y="2786063"/>
            <a:ext cx="1714500" cy="4286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B2D2A"/>
              </a:gs>
              <a:gs pos="80000">
                <a:srgbClr val="CB3D3A"/>
              </a:gs>
              <a:gs pos="100000">
                <a:srgbClr val="CE3B37"/>
              </a:gs>
            </a:gsLst>
            <a:lin ang="16200000"/>
          </a:gradFill>
          <a:ln w="9525">
            <a:solidFill>
              <a:srgbClr val="BE4B48"/>
            </a:solidFill>
            <a:round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/>
            <a:r>
              <a:rPr lang="en-US" altLang="zh-CN">
                <a:solidFill>
                  <a:srgbClr val="FFFFFF"/>
                </a:solidFill>
                <a:latin typeface="Calibri" charset="0"/>
              </a:rPr>
              <a:t>File Not Found!</a:t>
            </a:r>
            <a:endParaRPr lang="zh-CN" altLang="en-US">
              <a:solidFill>
                <a:srgbClr val="FFFFFF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87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/>
      <p:bldP spid="11" grpId="0" animBg="1"/>
      <p:bldP spid="11" grpId="1" animBg="1"/>
      <p:bldP spid="12" grpId="0" animBg="1"/>
      <p:bldP spid="12" grpId="1" animBg="1"/>
      <p:bldP spid="13" grpId="0" animBg="1"/>
      <p:bldP spid="14" grpId="0" animBg="1"/>
      <p:bldP spid="44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156"/>
            <a:ext cx="8229600" cy="1143000"/>
          </a:xfrm>
        </p:spPr>
        <p:txBody>
          <a:bodyPr/>
          <a:lstStyle/>
          <a:p>
            <a:r>
              <a:rPr kumimoji="1" lang="en-US" altLang="zh-CN" dirty="0"/>
              <a:t>Revisit HPC</a:t>
            </a:r>
            <a:r>
              <a:rPr kumimoji="1" lang="zh-CN" altLang="en-US" dirty="0"/>
              <a:t> </a:t>
            </a:r>
            <a:r>
              <a:rPr kumimoji="1" lang="en-US" altLang="zh-CN" dirty="0"/>
              <a:t>cluster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architecture</a:t>
            </a:r>
            <a:r>
              <a:rPr kumimoji="1" lang="zh-CN" altLang="en-US" dirty="0"/>
              <a:t> 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1182" y="2156099"/>
            <a:ext cx="4982817" cy="3480854"/>
          </a:xfrm>
          <a:prstGeom prst="rect">
            <a:avLst/>
          </a:prstGeom>
        </p:spPr>
      </p:pic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06016" y="1588668"/>
            <a:ext cx="4161182" cy="4525963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dirty="0"/>
              <a:t>Separated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storage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compute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nodes</a:t>
            </a:r>
          </a:p>
          <a:p>
            <a:r>
              <a:rPr kumimoji="1" lang="en-US" altLang="zh-CN" dirty="0"/>
              <a:t>Homogeneous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compute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nodes</a:t>
            </a:r>
          </a:p>
          <a:p>
            <a:r>
              <a:rPr kumimoji="1" lang="en-US" altLang="zh-CN" dirty="0"/>
              <a:t>Batch</a:t>
            </a:r>
            <a:r>
              <a:rPr kumimoji="1" lang="zh-CN" altLang="en-US" dirty="0"/>
              <a:t> </a:t>
            </a:r>
            <a:r>
              <a:rPr kumimoji="1" lang="en-US" altLang="zh-CN" dirty="0"/>
              <a:t>scheduler</a:t>
            </a:r>
          </a:p>
          <a:p>
            <a:pPr lvl="1"/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none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scheduling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policy</a:t>
            </a:r>
          </a:p>
          <a:p>
            <a:r>
              <a:rPr kumimoji="1" lang="en-US" altLang="zh-CN" dirty="0"/>
              <a:t>Fault-tolerance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checkpoints(</a:t>
            </a:r>
            <a:r>
              <a:rPr kumimoji="1" lang="zh-CN" altLang="en-US" dirty="0"/>
              <a:t> </a:t>
            </a:r>
            <a:r>
              <a:rPr kumimoji="1" lang="en-US" altLang="zh-CN" dirty="0"/>
              <a:t>high</a:t>
            </a:r>
            <a:r>
              <a:rPr kumimoji="1" lang="zh-CN" altLang="en-US" dirty="0"/>
              <a:t> </a:t>
            </a:r>
            <a:r>
              <a:rPr kumimoji="1" lang="en-US" altLang="zh-CN" dirty="0"/>
              <a:t>overhead)</a:t>
            </a:r>
          </a:p>
        </p:txBody>
      </p:sp>
    </p:spTree>
    <p:extLst>
      <p:ext uri="{BB962C8B-B14F-4D97-AF65-F5344CB8AC3E}">
        <p14:creationId xmlns:p14="http://schemas.microsoft.com/office/powerpoint/2010/main" val="290181195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Challenges to Big data systems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More cost sensitive</a:t>
            </a:r>
          </a:p>
          <a:p>
            <a:pPr lvl="1"/>
            <a:r>
              <a:rPr kumimoji="1" lang="en-US" altLang="zh-CN" dirty="0"/>
              <a:t>Tend to use cheap computers whose MTBF may not as high as in HPC systems</a:t>
            </a:r>
          </a:p>
          <a:p>
            <a:pPr lvl="1"/>
            <a:r>
              <a:rPr kumimoji="1" lang="en-US" altLang="zh-CN" dirty="0"/>
              <a:t>Fault</a:t>
            </a:r>
            <a:r>
              <a:rPr kumimoji="1" lang="zh-CN" altLang="en-US" dirty="0"/>
              <a:t> </a:t>
            </a:r>
            <a:r>
              <a:rPr kumimoji="1" lang="en-US" altLang="zh-CN" dirty="0"/>
              <a:t>tolerance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becomes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important</a:t>
            </a:r>
          </a:p>
          <a:p>
            <a:r>
              <a:rPr kumimoji="1" lang="en-US" altLang="zh-CN" dirty="0"/>
              <a:t>Elastic demand</a:t>
            </a:r>
          </a:p>
          <a:p>
            <a:pPr lvl="1"/>
            <a:r>
              <a:rPr kumimoji="1" lang="en-US" altLang="zh-CN" dirty="0"/>
              <a:t>Can not fix the number of computers used</a:t>
            </a:r>
          </a:p>
          <a:p>
            <a:pPr lvl="1"/>
            <a:r>
              <a:rPr kumimoji="1" lang="en-US" altLang="zh-CN" dirty="0"/>
              <a:t>Adding/updating new machines all years long, heterogeneous nodes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481659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Challenges to Big data systems(cont’d)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Production workload and analysis workload co-exist in the same cluster for better utilization</a:t>
            </a:r>
          </a:p>
          <a:p>
            <a:pPr lvl="1"/>
            <a:r>
              <a:rPr kumimoji="1" lang="en-US" altLang="zh-CN" dirty="0"/>
              <a:t>The required resources may not be fully available</a:t>
            </a:r>
          </a:p>
          <a:p>
            <a:pPr lvl="1"/>
            <a:r>
              <a:rPr kumimoji="1" lang="en-US" altLang="zh-CN" dirty="0"/>
              <a:t>May kill some tasks for jobs with higher priority</a:t>
            </a:r>
          </a:p>
          <a:p>
            <a:pPr marL="457200" lvl="1" indent="0" algn="ctr">
              <a:buNone/>
            </a:pPr>
            <a:endParaRPr kumimoji="1" lang="en-US" altLang="zh-CN" b="1" dirty="0">
              <a:solidFill>
                <a:srgbClr val="FF0000"/>
              </a:solidFill>
            </a:endParaRPr>
          </a:p>
          <a:p>
            <a:pPr marL="457200" lvl="1" indent="0" algn="ctr">
              <a:buNone/>
            </a:pPr>
            <a:r>
              <a:rPr kumimoji="1" lang="en-US" altLang="zh-CN" b="1" dirty="0">
                <a:solidFill>
                  <a:srgbClr val="FF0000"/>
                </a:solidFill>
              </a:rPr>
              <a:t>Strong</a:t>
            </a:r>
            <a:r>
              <a:rPr kumimoji="1" lang="zh-CN" altLang="en-US" b="1" dirty="0">
                <a:solidFill>
                  <a:srgbClr val="FF0000"/>
                </a:solidFill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</a:rPr>
              <a:t>demands</a:t>
            </a:r>
            <a:r>
              <a:rPr kumimoji="1" lang="zh-CN" altLang="en-US" b="1" dirty="0">
                <a:solidFill>
                  <a:srgbClr val="FF0000"/>
                </a:solidFill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</a:rPr>
              <a:t>on fault tolerance and the support of heterogeneous nodes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326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71700"/>
            <a:ext cx="9144000" cy="251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475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1371</TotalTime>
  <Words>4620</Words>
  <Application>Microsoft Macintosh PowerPoint</Application>
  <PresentationFormat>全屏显示(4:3)</PresentationFormat>
  <Paragraphs>701</Paragraphs>
  <Slides>89</Slides>
  <Notes>25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89</vt:i4>
      </vt:variant>
    </vt:vector>
  </HeadingPairs>
  <TitlesOfParts>
    <vt:vector size="103" baseType="lpstr">
      <vt:lpstr>Arial Unicode MS</vt:lpstr>
      <vt:lpstr>Heiti SC Light</vt:lpstr>
      <vt:lpstr>Arial</vt:lpstr>
      <vt:lpstr>Calibri</vt:lpstr>
      <vt:lpstr>Cambria</vt:lpstr>
      <vt:lpstr>Cambria Math</vt:lpstr>
      <vt:lpstr>Courier</vt:lpstr>
      <vt:lpstr>Courier New</vt:lpstr>
      <vt:lpstr>Georgia</vt:lpstr>
      <vt:lpstr>Helvetica</vt:lpstr>
      <vt:lpstr>Times New Roman</vt:lpstr>
      <vt:lpstr>Office 主题</vt:lpstr>
      <vt:lpstr>文档</vt:lpstr>
      <vt:lpstr>Document</vt:lpstr>
      <vt:lpstr>Introduction to Big Data Systems </vt:lpstr>
      <vt:lpstr>1. Message Passing Paradigm</vt:lpstr>
      <vt:lpstr>We have talked a lot on single machine</vt:lpstr>
      <vt:lpstr>Task/Channel Model</vt:lpstr>
      <vt:lpstr>PowerPoint 演示文稿</vt:lpstr>
      <vt:lpstr>Install, compile and run MPI programs</vt:lpstr>
      <vt:lpstr>2. MPI programming</vt:lpstr>
      <vt:lpstr>A Minimal MPI Program (C)</vt:lpstr>
      <vt:lpstr>PowerPoint 演示文稿</vt:lpstr>
      <vt:lpstr>Check the pthread array_sum</vt:lpstr>
      <vt:lpstr>Finding Out About the Environment</vt:lpstr>
      <vt:lpstr>Better Hello (C)</vt:lpstr>
      <vt:lpstr>PowerPoint 演示文稿</vt:lpstr>
      <vt:lpstr>2. MPI programming</vt:lpstr>
      <vt:lpstr>MPI Basic Send/Receive</vt:lpstr>
      <vt:lpstr>What is message passing?</vt:lpstr>
      <vt:lpstr>MPI Basic (Blocking) Send/Receive</vt:lpstr>
      <vt:lpstr>MPI Tags</vt:lpstr>
      <vt:lpstr>PowerPoint 演示文稿</vt:lpstr>
      <vt:lpstr>Communicator</vt:lpstr>
      <vt:lpstr>MPI Datatypes</vt:lpstr>
      <vt:lpstr>Why Datatypes?</vt:lpstr>
      <vt:lpstr>MPI Basic (Blocking) Send</vt:lpstr>
      <vt:lpstr>MPI Basic (Blocking) Receive</vt:lpstr>
      <vt:lpstr>Send_recv samples</vt:lpstr>
      <vt:lpstr>Quiz</vt:lpstr>
      <vt:lpstr>PowerPoint 演示文稿</vt:lpstr>
      <vt:lpstr>PowerPoint 演示文稿</vt:lpstr>
      <vt:lpstr>PowerPoint 演示文稿</vt:lpstr>
      <vt:lpstr>PowerPoint 演示文稿</vt:lpstr>
      <vt:lpstr>Q&amp;A  &amp; break 1</vt:lpstr>
      <vt:lpstr>2. MPI programming</vt:lpstr>
      <vt:lpstr>Sources of Deadlocks</vt:lpstr>
      <vt:lpstr>Some Solutions to the “unsafe” Problem</vt:lpstr>
      <vt:lpstr>PowerPoint 演示文稿</vt:lpstr>
      <vt:lpstr>Retrieving Further Information</vt:lpstr>
      <vt:lpstr>MPI is Simple</vt:lpstr>
      <vt:lpstr>2. MPI programming</vt:lpstr>
      <vt:lpstr>The pi example</vt:lpstr>
      <vt:lpstr>The OpenMP version</vt:lpstr>
      <vt:lpstr>Example:  PI in C -1</vt:lpstr>
      <vt:lpstr>Example:  PI in C -1</vt:lpstr>
      <vt:lpstr>Introduction to Collective Operations in MPI</vt:lpstr>
      <vt:lpstr>Pi</vt:lpstr>
      <vt:lpstr>Example:  PI in C - 2</vt:lpstr>
      <vt:lpstr>Alternative set of 6 Functions for Simplified MPI</vt:lpstr>
      <vt:lpstr>2. Parallelization Methodogy</vt:lpstr>
      <vt:lpstr>Use Reduction as an example</vt:lpstr>
      <vt:lpstr>Foster’s Design Methodology for parallelization*</vt:lpstr>
      <vt:lpstr>Partitioning</vt:lpstr>
      <vt:lpstr>Example Domain Decompositions</vt:lpstr>
      <vt:lpstr>Example Functional Decomposition</vt:lpstr>
      <vt:lpstr>Partitioning Checklist</vt:lpstr>
      <vt:lpstr>Communication</vt:lpstr>
      <vt:lpstr>Communication Checklist</vt:lpstr>
      <vt:lpstr>Agglomeration</vt:lpstr>
      <vt:lpstr>Agglomeration Checklist</vt:lpstr>
      <vt:lpstr>Mapping</vt:lpstr>
      <vt:lpstr>Mapping Example</vt:lpstr>
      <vt:lpstr>Optimal Mapping</vt:lpstr>
      <vt:lpstr>Mapping Decision Tree</vt:lpstr>
      <vt:lpstr>Mapping Strategy</vt:lpstr>
      <vt:lpstr>Mapping Checklist</vt:lpstr>
      <vt:lpstr>Case Studies</vt:lpstr>
      <vt:lpstr>Reduction</vt:lpstr>
      <vt:lpstr>Parallel Reduction Evolution</vt:lpstr>
      <vt:lpstr>Finding Global Sum</vt:lpstr>
      <vt:lpstr>Finding Global Sum</vt:lpstr>
      <vt:lpstr>Finding Global Sum</vt:lpstr>
      <vt:lpstr>Finding Global Sum</vt:lpstr>
      <vt:lpstr>Finding Global Sum</vt:lpstr>
      <vt:lpstr>Agglomeration</vt:lpstr>
      <vt:lpstr>Agglomeration</vt:lpstr>
      <vt:lpstr>When to use MPI</vt:lpstr>
      <vt:lpstr>Summary</vt:lpstr>
      <vt:lpstr>PowerPoint 演示文稿</vt:lpstr>
      <vt:lpstr> Why mpi is inadequate for big data processing</vt:lpstr>
      <vt:lpstr>MPI and HPC cluster architecture </vt:lpstr>
      <vt:lpstr>Tianhe - 2</vt:lpstr>
      <vt:lpstr>Typical Software Stack of HPC</vt:lpstr>
      <vt:lpstr>10 Year for 1000X Performance</vt:lpstr>
      <vt:lpstr>Availability</vt:lpstr>
      <vt:lpstr>Availability</vt:lpstr>
      <vt:lpstr>What’s in checkpoint?</vt:lpstr>
      <vt:lpstr>When to save checkpoints</vt:lpstr>
      <vt:lpstr>File Checkpointing?</vt:lpstr>
      <vt:lpstr>Revisit HPC cluster architecture </vt:lpstr>
      <vt:lpstr>Challenges to Big data systems</vt:lpstr>
      <vt:lpstr>Challenges to Big data systems(cont’d)</vt:lpstr>
    </vt:vector>
  </TitlesOfParts>
  <Company>Tsinghua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wenguang</dc:creator>
  <cp:lastModifiedBy>Microsoft Office User</cp:lastModifiedBy>
  <cp:revision>161</cp:revision>
  <dcterms:created xsi:type="dcterms:W3CDTF">2015-03-01T08:00:15Z</dcterms:created>
  <dcterms:modified xsi:type="dcterms:W3CDTF">2023-09-25T01:21:48Z</dcterms:modified>
</cp:coreProperties>
</file>