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6" r:id="rId2"/>
    <p:sldId id="471" r:id="rId3"/>
    <p:sldId id="457" r:id="rId4"/>
    <p:sldId id="472" r:id="rId5"/>
    <p:sldId id="473" r:id="rId6"/>
    <p:sldId id="424" r:id="rId7"/>
    <p:sldId id="425" r:id="rId8"/>
    <p:sldId id="426" r:id="rId9"/>
    <p:sldId id="427" r:id="rId10"/>
    <p:sldId id="474" r:id="rId11"/>
    <p:sldId id="429" r:id="rId12"/>
    <p:sldId id="430" r:id="rId13"/>
    <p:sldId id="431" r:id="rId14"/>
    <p:sldId id="432" r:id="rId15"/>
    <p:sldId id="433" r:id="rId16"/>
    <p:sldId id="434" r:id="rId17"/>
    <p:sldId id="475" r:id="rId18"/>
    <p:sldId id="435" r:id="rId19"/>
    <p:sldId id="436" r:id="rId20"/>
    <p:sldId id="437" r:id="rId21"/>
    <p:sldId id="438" r:id="rId22"/>
    <p:sldId id="476" r:id="rId23"/>
    <p:sldId id="453" r:id="rId24"/>
    <p:sldId id="443" r:id="rId25"/>
    <p:sldId id="399" r:id="rId26"/>
    <p:sldId id="480" r:id="rId27"/>
    <p:sldId id="479" r:id="rId28"/>
    <p:sldId id="477" r:id="rId29"/>
    <p:sldId id="478" r:id="rId30"/>
    <p:sldId id="481" r:id="rId31"/>
    <p:sldId id="482" r:id="rId32"/>
    <p:sldId id="393" r:id="rId33"/>
    <p:sldId id="450" r:id="rId34"/>
    <p:sldId id="460" r:id="rId35"/>
    <p:sldId id="380" r:id="rId36"/>
    <p:sldId id="384" r:id="rId37"/>
    <p:sldId id="411" r:id="rId38"/>
    <p:sldId id="414" r:id="rId39"/>
    <p:sldId id="467" r:id="rId40"/>
    <p:sldId id="468" r:id="rId41"/>
    <p:sldId id="483" r:id="rId42"/>
    <p:sldId id="469" r:id="rId43"/>
    <p:sldId id="470" r:id="rId44"/>
    <p:sldId id="413" r:id="rId45"/>
    <p:sldId id="461" r:id="rId46"/>
    <p:sldId id="462" r:id="rId47"/>
    <p:sldId id="463" r:id="rId48"/>
    <p:sldId id="464" r:id="rId49"/>
    <p:sldId id="446" r:id="rId50"/>
    <p:sldId id="404" r:id="rId51"/>
    <p:sldId id="406" r:id="rId52"/>
    <p:sldId id="405" r:id="rId53"/>
    <p:sldId id="395" r:id="rId54"/>
    <p:sldId id="389" r:id="rId55"/>
    <p:sldId id="398" r:id="rId56"/>
    <p:sldId id="465" r:id="rId57"/>
    <p:sldId id="332" r:id="rId58"/>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1AE"/>
    <a:srgbClr val="F1C724"/>
    <a:srgbClr val="F1F01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14"/>
    <p:restoredTop sz="67909" autoAdjust="0"/>
  </p:normalViewPr>
  <p:slideViewPr>
    <p:cSldViewPr snapToGrid="0" snapToObjects="1">
      <p:cViewPr varScale="1">
        <p:scale>
          <a:sx n="87" d="100"/>
          <a:sy n="87" d="100"/>
        </p:scale>
        <p:origin x="310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873788-2AD3-2041-B933-30A616E52201}" type="datetimeFigureOut">
              <a:rPr kumimoji="1" lang="zh-CN" altLang="en-US" smtClean="0"/>
              <a:t>2023/10/8</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4D72FB-FFC0-F64D-B6DF-4B8F529D22BC}" type="slidenum">
              <a:rPr kumimoji="1" lang="zh-CN" altLang="en-US" smtClean="0"/>
              <a:t>‹#›</a:t>
            </a:fld>
            <a:endParaRPr kumimoji="1" lang="zh-CN" altLang="en-US"/>
          </a:p>
        </p:txBody>
      </p:sp>
    </p:spTree>
    <p:extLst>
      <p:ext uri="{BB962C8B-B14F-4D97-AF65-F5344CB8AC3E}">
        <p14:creationId xmlns:p14="http://schemas.microsoft.com/office/powerpoint/2010/main" val="6279395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24D72FB-FFC0-F64D-B6DF-4B8F529D22BC}" type="slidenum">
              <a:rPr kumimoji="1" lang="zh-CN" altLang="en-US" smtClean="0"/>
              <a:t>4</a:t>
            </a:fld>
            <a:endParaRPr kumimoji="1" lang="zh-CN" altLang="en-US"/>
          </a:p>
        </p:txBody>
      </p:sp>
    </p:spTree>
    <p:extLst>
      <p:ext uri="{BB962C8B-B14F-4D97-AF65-F5344CB8AC3E}">
        <p14:creationId xmlns:p14="http://schemas.microsoft.com/office/powerpoint/2010/main" val="1662613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-Separated compute and storage</a:t>
            </a:r>
          </a:p>
          <a:p>
            <a:r>
              <a:rPr kumimoji="1" lang="en-US" altLang="zh-CN" dirty="0"/>
              <a:t>-Homogeneous</a:t>
            </a:r>
            <a:r>
              <a:rPr kumimoji="1" lang="zh-CN" altLang="en-US" dirty="0"/>
              <a:t> </a:t>
            </a:r>
            <a:r>
              <a:rPr kumimoji="1" lang="en-US" altLang="zh-CN" dirty="0"/>
              <a:t>machines</a:t>
            </a:r>
            <a:endParaRPr kumimoji="1" lang="zh-CN" altLang="en-US" dirty="0"/>
          </a:p>
        </p:txBody>
      </p:sp>
      <p:sp>
        <p:nvSpPr>
          <p:cNvPr id="4" name="幻灯片编号占位符 3"/>
          <p:cNvSpPr>
            <a:spLocks noGrp="1"/>
          </p:cNvSpPr>
          <p:nvPr>
            <p:ph type="sldNum" sz="quarter" idx="10"/>
          </p:nvPr>
        </p:nvSpPr>
        <p:spPr/>
        <p:txBody>
          <a:bodyPr/>
          <a:lstStyle/>
          <a:p>
            <a:fld id="{E24D72FB-FFC0-F64D-B6DF-4B8F529D22BC}" type="slidenum">
              <a:rPr kumimoji="1" lang="zh-CN" altLang="en-US" smtClean="0"/>
              <a:t>25</a:t>
            </a:fld>
            <a:endParaRPr kumimoji="1" lang="zh-CN" altLang="en-US"/>
          </a:p>
        </p:txBody>
      </p:sp>
    </p:spTree>
    <p:extLst>
      <p:ext uri="{BB962C8B-B14F-4D97-AF65-F5344CB8AC3E}">
        <p14:creationId xmlns:p14="http://schemas.microsoft.com/office/powerpoint/2010/main" val="977613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24D72FB-FFC0-F64D-B6DF-4B8F529D22BC}" type="slidenum">
              <a:rPr kumimoji="1" lang="zh-CN" altLang="en-US" smtClean="0"/>
              <a:t>27</a:t>
            </a:fld>
            <a:endParaRPr kumimoji="1" lang="zh-CN" altLang="en-US"/>
          </a:p>
        </p:txBody>
      </p:sp>
    </p:spTree>
    <p:extLst>
      <p:ext uri="{BB962C8B-B14F-4D97-AF65-F5344CB8AC3E}">
        <p14:creationId xmlns:p14="http://schemas.microsoft.com/office/powerpoint/2010/main" val="3435060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24D72FB-FFC0-F64D-B6DF-4B8F529D22BC}" type="slidenum">
              <a:rPr kumimoji="1" lang="zh-CN" altLang="en-US" smtClean="0"/>
              <a:t>28</a:t>
            </a:fld>
            <a:endParaRPr kumimoji="1" lang="zh-CN" altLang="en-US"/>
          </a:p>
        </p:txBody>
      </p:sp>
    </p:spTree>
    <p:extLst>
      <p:ext uri="{BB962C8B-B14F-4D97-AF65-F5344CB8AC3E}">
        <p14:creationId xmlns:p14="http://schemas.microsoft.com/office/powerpoint/2010/main" val="3134298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A4062A1B-22A9-5B4C-8730-C102ADAAB578}" type="slidenum">
              <a:rPr lang="en-US" altLang="zh-CN" sz="1200"/>
              <a:pPr/>
              <a:t>32</a:t>
            </a:fld>
            <a:endParaRPr lang="en-US" altLang="zh-CN" sz="1200"/>
          </a:p>
        </p:txBody>
      </p:sp>
      <p:sp>
        <p:nvSpPr>
          <p:cNvPr id="102403" name="Rectangle 2"/>
          <p:cNvSpPr>
            <a:spLocks noGrp="1" noRot="1" noChangeAspect="1" noChangeArrowheads="1" noTextEdit="1"/>
          </p:cNvSpPr>
          <p:nvPr>
            <p:ph type="sldImg"/>
          </p:nvPr>
        </p:nvSpPr>
        <p:spPr>
          <a:solidFill>
            <a:srgbClr val="FFFFFF"/>
          </a:solidFill>
          <a:ln/>
        </p:spPr>
      </p:sp>
      <p:sp>
        <p:nvSpPr>
          <p:cNvPr id="10240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dirty="0">
                <a:ea typeface="ＭＳ Ｐゴシック" charset="-128"/>
              </a:rPr>
              <a:t>1000TB</a:t>
            </a:r>
            <a:r>
              <a:rPr lang="zh-CN" altLang="en-US" dirty="0">
                <a:ea typeface="ＭＳ Ｐゴシック" charset="-128"/>
              </a:rPr>
              <a:t> </a:t>
            </a:r>
            <a:r>
              <a:rPr lang="en-US" altLang="zh-CN" dirty="0">
                <a:ea typeface="ＭＳ Ｐゴシック" charset="-128"/>
              </a:rPr>
              <a:t>/</a:t>
            </a:r>
            <a:r>
              <a:rPr lang="zh-CN" altLang="en-US" dirty="0">
                <a:ea typeface="ＭＳ Ｐゴシック" charset="-128"/>
              </a:rPr>
              <a:t> </a:t>
            </a:r>
            <a:r>
              <a:rPr lang="en-US" altLang="zh-CN" dirty="0">
                <a:ea typeface="ＭＳ Ｐゴシック" charset="-128"/>
              </a:rPr>
              <a:t>1M</a:t>
            </a:r>
            <a:r>
              <a:rPr lang="zh-CN" altLang="en-US" dirty="0">
                <a:ea typeface="ＭＳ Ｐゴシック" charset="-128"/>
              </a:rPr>
              <a:t> </a:t>
            </a:r>
            <a:r>
              <a:rPr lang="en-US" altLang="zh-CN" dirty="0">
                <a:ea typeface="ＭＳ Ｐゴシック" charset="-128"/>
              </a:rPr>
              <a:t>=</a:t>
            </a:r>
            <a:r>
              <a:rPr lang="zh-CN" altLang="en-US" dirty="0">
                <a:ea typeface="ＭＳ Ｐゴシック" charset="-128"/>
              </a:rPr>
              <a:t> </a:t>
            </a:r>
            <a:r>
              <a:rPr lang="en-US" altLang="zh-CN" dirty="0">
                <a:ea typeface="ＭＳ Ｐゴシック" charset="-128"/>
              </a:rPr>
              <a:t>1GB</a:t>
            </a:r>
            <a:endParaRPr lang="zh-CN" altLang="zh-CN" dirty="0">
              <a:ea typeface="ＭＳ Ｐゴシック" charset="-128"/>
            </a:endParaRPr>
          </a:p>
        </p:txBody>
      </p:sp>
    </p:spTree>
    <p:extLst>
      <p:ext uri="{BB962C8B-B14F-4D97-AF65-F5344CB8AC3E}">
        <p14:creationId xmlns:p14="http://schemas.microsoft.com/office/powerpoint/2010/main" val="849647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Single</a:t>
            </a:r>
            <a:r>
              <a:rPr kumimoji="1" lang="zh-CN" altLang="en-US" baseline="0" dirty="0"/>
              <a:t> </a:t>
            </a:r>
            <a:r>
              <a:rPr kumimoji="1" lang="en-US" altLang="zh-CN" baseline="0" dirty="0"/>
              <a:t>master:</a:t>
            </a:r>
            <a:endParaRPr kumimoji="1" lang="zh-CN" altLang="en-US" baseline="0" dirty="0"/>
          </a:p>
          <a:p>
            <a:r>
              <a:rPr kumimoji="1" lang="en-US" altLang="zh-CN" baseline="0" dirty="0"/>
              <a:t>Reduce</a:t>
            </a:r>
            <a:r>
              <a:rPr kumimoji="1" lang="zh-CN" altLang="en-US" baseline="0" dirty="0"/>
              <a:t> </a:t>
            </a:r>
            <a:r>
              <a:rPr kumimoji="1" lang="en-US" altLang="zh-CN" baseline="0" dirty="0"/>
              <a:t>query</a:t>
            </a:r>
            <a:r>
              <a:rPr kumimoji="1" lang="zh-CN" altLang="en-US" baseline="0" dirty="0"/>
              <a:t> </a:t>
            </a:r>
            <a:r>
              <a:rPr kumimoji="1" lang="en-US" altLang="zh-CN" baseline="0" dirty="0"/>
              <a:t>to</a:t>
            </a:r>
            <a:r>
              <a:rPr kumimoji="1" lang="zh-CN" altLang="en-US" baseline="0" dirty="0"/>
              <a:t> </a:t>
            </a:r>
            <a:r>
              <a:rPr kumimoji="1" lang="en-US" altLang="zh-CN" baseline="0" dirty="0"/>
              <a:t>master</a:t>
            </a:r>
            <a:r>
              <a:rPr kumimoji="1" lang="zh-CN" altLang="en-US" baseline="0" dirty="0"/>
              <a:t>  </a:t>
            </a:r>
            <a:r>
              <a:rPr kumimoji="1" lang="en-US" altLang="zh-CN" baseline="0" dirty="0"/>
              <a:t>-</a:t>
            </a:r>
            <a:r>
              <a:rPr kumimoji="1" lang="zh-CN" altLang="en-US" baseline="0" dirty="0"/>
              <a:t> </a:t>
            </a:r>
            <a:r>
              <a:rPr kumimoji="1" lang="en-US" altLang="zh-CN" baseline="0" dirty="0"/>
              <a:t>meta</a:t>
            </a:r>
            <a:r>
              <a:rPr kumimoji="1" lang="zh-CN" altLang="en-US" baseline="0" dirty="0"/>
              <a:t> </a:t>
            </a:r>
            <a:r>
              <a:rPr kumimoji="1" lang="en-US" altLang="zh-CN" baseline="0" dirty="0"/>
              <a:t>data</a:t>
            </a:r>
            <a:r>
              <a:rPr kumimoji="1" lang="zh-CN" altLang="en-US" baseline="0" dirty="0"/>
              <a:t> </a:t>
            </a:r>
            <a:r>
              <a:rPr kumimoji="1" lang="en-US" altLang="zh-CN" baseline="0" dirty="0"/>
              <a:t>in</a:t>
            </a:r>
            <a:r>
              <a:rPr kumimoji="1" lang="zh-CN" altLang="en-US" baseline="0" dirty="0"/>
              <a:t> </a:t>
            </a:r>
            <a:r>
              <a:rPr kumimoji="1" lang="en-US" altLang="zh-CN" baseline="0" dirty="0"/>
              <a:t>memory</a:t>
            </a:r>
            <a:endParaRPr kumimoji="1" lang="zh-CN" altLang="en-US" baseline="0" dirty="0"/>
          </a:p>
          <a:p>
            <a:r>
              <a:rPr kumimoji="1" lang="en-US" altLang="zh-CN" baseline="0" dirty="0"/>
              <a:t>Meta</a:t>
            </a:r>
            <a:r>
              <a:rPr kumimoji="1" lang="zh-CN" altLang="en-US" baseline="0" dirty="0"/>
              <a:t> </a:t>
            </a:r>
            <a:r>
              <a:rPr kumimoji="1" lang="en-US" altLang="zh-CN" baseline="0" dirty="0"/>
              <a:t>data</a:t>
            </a:r>
            <a:r>
              <a:rPr kumimoji="1" lang="zh-CN" altLang="en-US" baseline="0" dirty="0"/>
              <a:t> </a:t>
            </a:r>
            <a:r>
              <a:rPr kumimoji="1" lang="en-US" altLang="zh-CN" baseline="0" dirty="0"/>
              <a:t>in</a:t>
            </a:r>
            <a:r>
              <a:rPr kumimoji="1" lang="zh-CN" altLang="en-US" baseline="0" dirty="0"/>
              <a:t> </a:t>
            </a:r>
            <a:r>
              <a:rPr kumimoji="1" lang="en-US" altLang="zh-CN" baseline="0" dirty="0"/>
              <a:t>memory</a:t>
            </a:r>
            <a:r>
              <a:rPr kumimoji="1" lang="zh-CN" altLang="en-US" baseline="0" dirty="0"/>
              <a:t> </a:t>
            </a:r>
            <a:r>
              <a:rPr kumimoji="1" lang="mr-IN" altLang="zh-CN" baseline="0" dirty="0"/>
              <a:t>–</a:t>
            </a:r>
            <a:r>
              <a:rPr kumimoji="1" lang="zh-CN" altLang="en-US" baseline="0" dirty="0"/>
              <a:t> </a:t>
            </a:r>
            <a:r>
              <a:rPr kumimoji="1" lang="en-US" altLang="zh-CN" baseline="0" dirty="0"/>
              <a:t>reduce</a:t>
            </a:r>
            <a:r>
              <a:rPr kumimoji="1" lang="zh-CN" altLang="en-US" baseline="0" dirty="0"/>
              <a:t> </a:t>
            </a:r>
            <a:r>
              <a:rPr kumimoji="1" lang="en-US" altLang="zh-CN" baseline="0" dirty="0"/>
              <a:t>meta</a:t>
            </a:r>
            <a:r>
              <a:rPr kumimoji="1" lang="zh-CN" altLang="en-US" baseline="0" dirty="0"/>
              <a:t> </a:t>
            </a:r>
            <a:r>
              <a:rPr kumimoji="1" lang="en-US" altLang="zh-CN" baseline="0" dirty="0"/>
              <a:t>data</a:t>
            </a:r>
            <a:r>
              <a:rPr kumimoji="1" lang="zh-CN" altLang="en-US" baseline="0" dirty="0"/>
              <a:t> </a:t>
            </a:r>
            <a:r>
              <a:rPr kumimoji="1" lang="en-US" altLang="zh-CN" baseline="0" dirty="0"/>
              <a:t>size</a:t>
            </a:r>
            <a:endParaRPr kumimoji="1" lang="zh-CN" altLang="en-US" baseline="0" dirty="0"/>
          </a:p>
          <a:p>
            <a:r>
              <a:rPr kumimoji="1" lang="en-US" altLang="zh-CN" baseline="0" dirty="0"/>
              <a:t>Chunk</a:t>
            </a:r>
            <a:r>
              <a:rPr kumimoji="1" lang="zh-CN" altLang="en-US" baseline="0" dirty="0"/>
              <a:t> </a:t>
            </a:r>
            <a:r>
              <a:rPr kumimoji="1" lang="en-US" altLang="zh-CN" baseline="0" dirty="0"/>
              <a:t>size</a:t>
            </a:r>
            <a:r>
              <a:rPr kumimoji="1" lang="zh-CN" altLang="en-US" baseline="0" dirty="0"/>
              <a:t> </a:t>
            </a:r>
            <a:r>
              <a:rPr kumimoji="1" lang="mr-IN" altLang="zh-CN" baseline="0" dirty="0"/>
              <a:t>–</a:t>
            </a:r>
            <a:r>
              <a:rPr kumimoji="1" lang="zh-CN" altLang="en-US" baseline="0" dirty="0"/>
              <a:t> </a:t>
            </a:r>
            <a:r>
              <a:rPr kumimoji="1" lang="en-US" altLang="zh-CN" baseline="0" dirty="0"/>
              <a:t>large?</a:t>
            </a:r>
            <a:r>
              <a:rPr kumimoji="1" lang="zh-CN" altLang="en-US" baseline="0" dirty="0"/>
              <a:t>  </a:t>
            </a:r>
            <a:r>
              <a:rPr kumimoji="1" lang="en-US" altLang="zh-CN" baseline="0" dirty="0"/>
              <a:t>Smaller</a:t>
            </a:r>
            <a:r>
              <a:rPr kumimoji="1" lang="zh-CN" altLang="en-US" baseline="0" dirty="0"/>
              <a:t> </a:t>
            </a:r>
            <a:r>
              <a:rPr kumimoji="1" lang="en-US" altLang="zh-CN" baseline="0" dirty="0"/>
              <a:t>meta</a:t>
            </a:r>
            <a:r>
              <a:rPr kumimoji="1" lang="zh-CN" altLang="en-US" baseline="0" dirty="0"/>
              <a:t> </a:t>
            </a:r>
            <a:r>
              <a:rPr kumimoji="1" lang="en-US" altLang="zh-CN" baseline="0" dirty="0"/>
              <a:t>data</a:t>
            </a:r>
            <a:r>
              <a:rPr kumimoji="1" lang="zh-CN" altLang="en-US" baseline="0" dirty="0"/>
              <a:t> </a:t>
            </a:r>
            <a:r>
              <a:rPr kumimoji="1" lang="en-US" altLang="zh-CN" baseline="0" dirty="0"/>
              <a:t>size,</a:t>
            </a:r>
            <a:r>
              <a:rPr kumimoji="1" lang="zh-CN" altLang="en-US" baseline="0" dirty="0"/>
              <a:t> </a:t>
            </a:r>
            <a:r>
              <a:rPr kumimoji="1" lang="en-US" altLang="zh-CN" baseline="0" dirty="0"/>
              <a:t>poor</a:t>
            </a:r>
            <a:r>
              <a:rPr kumimoji="1" lang="zh-CN" altLang="en-US" baseline="0" dirty="0"/>
              <a:t> </a:t>
            </a:r>
            <a:r>
              <a:rPr kumimoji="1" lang="en-US" altLang="zh-CN" baseline="0" dirty="0"/>
              <a:t>for</a:t>
            </a:r>
            <a:r>
              <a:rPr kumimoji="1" lang="zh-CN" altLang="en-US" baseline="0" dirty="0"/>
              <a:t> </a:t>
            </a:r>
            <a:r>
              <a:rPr kumimoji="1" lang="en-US" altLang="zh-CN" baseline="0" dirty="0"/>
              <a:t>small</a:t>
            </a:r>
            <a:r>
              <a:rPr kumimoji="1" lang="zh-CN" altLang="en-US" baseline="0" dirty="0"/>
              <a:t> </a:t>
            </a:r>
            <a:r>
              <a:rPr kumimoji="1" lang="en-US" altLang="zh-CN" baseline="0" dirty="0"/>
              <a:t>files.</a:t>
            </a:r>
            <a:r>
              <a:rPr kumimoji="1" lang="zh-CN" altLang="en-US" baseline="0" dirty="0"/>
              <a:t> </a:t>
            </a:r>
            <a:r>
              <a:rPr kumimoji="1" lang="en-US" altLang="zh-CN" baseline="0" dirty="0"/>
              <a:t>Good</a:t>
            </a:r>
            <a:r>
              <a:rPr kumimoji="1" lang="zh-CN" altLang="en-US" baseline="0" dirty="0"/>
              <a:t> </a:t>
            </a:r>
            <a:r>
              <a:rPr kumimoji="1" lang="en-US" altLang="zh-CN" baseline="0" dirty="0"/>
              <a:t>performance</a:t>
            </a:r>
            <a:r>
              <a:rPr kumimoji="1" lang="zh-CN" altLang="en-US" baseline="0" dirty="0"/>
              <a:t> </a:t>
            </a:r>
            <a:r>
              <a:rPr kumimoji="1" lang="en-US" altLang="zh-CN" baseline="0" dirty="0"/>
              <a:t>in</a:t>
            </a:r>
            <a:r>
              <a:rPr kumimoji="1" lang="zh-CN" altLang="en-US" baseline="0" dirty="0"/>
              <a:t> </a:t>
            </a:r>
            <a:r>
              <a:rPr kumimoji="1" lang="en-US" altLang="zh-CN" baseline="0" dirty="0"/>
              <a:t>disks</a:t>
            </a:r>
            <a:endParaRPr kumimoji="1" lang="zh-CN" altLang="en-US" baseline="0" dirty="0"/>
          </a:p>
          <a:p>
            <a:r>
              <a:rPr kumimoji="1" lang="en-US" altLang="zh-CN" baseline="0" dirty="0"/>
              <a:t>Number</a:t>
            </a:r>
            <a:r>
              <a:rPr kumimoji="1" lang="zh-CN" altLang="en-US" baseline="0" dirty="0"/>
              <a:t> </a:t>
            </a:r>
            <a:r>
              <a:rPr kumimoji="1" lang="en-US" altLang="zh-CN" baseline="0" dirty="0"/>
              <a:t>of</a:t>
            </a:r>
            <a:r>
              <a:rPr kumimoji="1" lang="zh-CN" altLang="en-US" baseline="0" dirty="0"/>
              <a:t> </a:t>
            </a:r>
            <a:r>
              <a:rPr kumimoji="1" lang="en-US" altLang="zh-CN" baseline="0" dirty="0"/>
              <a:t>replica</a:t>
            </a:r>
            <a:r>
              <a:rPr kumimoji="1" lang="zh-CN" altLang="en-US" baseline="0" dirty="0"/>
              <a:t> </a:t>
            </a:r>
            <a:r>
              <a:rPr kumimoji="1" lang="en-US" altLang="zh-CN" baseline="0" dirty="0"/>
              <a:t>?</a:t>
            </a:r>
            <a:endParaRPr kumimoji="1" lang="zh-CN" altLang="en-US" baseline="0" dirty="0"/>
          </a:p>
        </p:txBody>
      </p:sp>
      <p:sp>
        <p:nvSpPr>
          <p:cNvPr id="4" name="幻灯片编号占位符 3"/>
          <p:cNvSpPr>
            <a:spLocks noGrp="1"/>
          </p:cNvSpPr>
          <p:nvPr>
            <p:ph type="sldNum" sz="quarter" idx="10"/>
          </p:nvPr>
        </p:nvSpPr>
        <p:spPr/>
        <p:txBody>
          <a:bodyPr/>
          <a:lstStyle/>
          <a:p>
            <a:fld id="{E24D72FB-FFC0-F64D-B6DF-4B8F529D22BC}" type="slidenum">
              <a:rPr kumimoji="1" lang="zh-CN" altLang="en-US" smtClean="0"/>
              <a:t>33</a:t>
            </a:fld>
            <a:endParaRPr kumimoji="1" lang="zh-CN" altLang="en-US"/>
          </a:p>
        </p:txBody>
      </p:sp>
    </p:spTree>
    <p:extLst>
      <p:ext uri="{BB962C8B-B14F-4D97-AF65-F5344CB8AC3E}">
        <p14:creationId xmlns:p14="http://schemas.microsoft.com/office/powerpoint/2010/main" val="836781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24D72FB-FFC0-F64D-B6DF-4B8F529D22BC}" type="slidenum">
              <a:rPr kumimoji="1" lang="zh-CN" altLang="en-US" smtClean="0"/>
              <a:t>34</a:t>
            </a:fld>
            <a:endParaRPr kumimoji="1" lang="zh-CN" altLang="en-US"/>
          </a:p>
        </p:txBody>
      </p:sp>
    </p:spTree>
    <p:extLst>
      <p:ext uri="{BB962C8B-B14F-4D97-AF65-F5344CB8AC3E}">
        <p14:creationId xmlns:p14="http://schemas.microsoft.com/office/powerpoint/2010/main" val="4117361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D2BC175D-CED7-FD44-9440-433584780FC6}" type="slidenum">
              <a:rPr lang="en-US" altLang="zh-CN" sz="1200"/>
              <a:pPr/>
              <a:t>35</a:t>
            </a:fld>
            <a:endParaRPr lang="en-US" altLang="zh-CN" sz="1200"/>
          </a:p>
        </p:txBody>
      </p:sp>
      <p:sp>
        <p:nvSpPr>
          <p:cNvPr id="103427" name="Rectangle 2"/>
          <p:cNvSpPr>
            <a:spLocks noGrp="1" noRot="1" noChangeAspect="1" noChangeArrowheads="1" noTextEdit="1"/>
          </p:cNvSpPr>
          <p:nvPr>
            <p:ph type="sldImg"/>
          </p:nvPr>
        </p:nvSpPr>
        <p:spPr>
          <a:solidFill>
            <a:srgbClr val="FFFFFF"/>
          </a:solidFill>
          <a:ln/>
        </p:spPr>
      </p:sp>
      <p:sp>
        <p:nvSpPr>
          <p:cNvPr id="1034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ea typeface="ＭＳ Ｐゴシック" charset="-128"/>
            </a:endParaRPr>
          </a:p>
        </p:txBody>
      </p:sp>
    </p:spTree>
    <p:extLst>
      <p:ext uri="{BB962C8B-B14F-4D97-AF65-F5344CB8AC3E}">
        <p14:creationId xmlns:p14="http://schemas.microsoft.com/office/powerpoint/2010/main" val="1920773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A264F3DC-F7BE-504F-9EE5-0493D9612ABC}" type="slidenum">
              <a:rPr lang="en-US" altLang="zh-CN" sz="1200"/>
              <a:pPr/>
              <a:t>36</a:t>
            </a:fld>
            <a:endParaRPr lang="en-US" altLang="zh-CN" sz="1200"/>
          </a:p>
        </p:txBody>
      </p:sp>
      <p:sp>
        <p:nvSpPr>
          <p:cNvPr id="107523" name="Rectangle 2"/>
          <p:cNvSpPr>
            <a:spLocks noGrp="1" noRot="1" noChangeAspect="1" noChangeArrowheads="1" noTextEdit="1"/>
          </p:cNvSpPr>
          <p:nvPr>
            <p:ph type="sldImg"/>
          </p:nvPr>
        </p:nvSpPr>
        <p:spPr>
          <a:solidFill>
            <a:srgbClr val="FFFFFF"/>
          </a:solidFill>
          <a:ln/>
        </p:spPr>
      </p:sp>
      <p:sp>
        <p:nvSpPr>
          <p:cNvPr id="1075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ea typeface="ＭＳ Ｐゴシック" charset="-128"/>
            </a:endParaRPr>
          </a:p>
        </p:txBody>
      </p:sp>
    </p:spTree>
    <p:extLst>
      <p:ext uri="{BB962C8B-B14F-4D97-AF65-F5344CB8AC3E}">
        <p14:creationId xmlns:p14="http://schemas.microsoft.com/office/powerpoint/2010/main" val="2075146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Closest</a:t>
            </a:r>
          </a:p>
          <a:p>
            <a:endParaRPr lang="en" altLang="zh-CN" sz="1200" kern="1200" dirty="0">
              <a:solidFill>
                <a:schemeClr val="tx1"/>
              </a:solidFill>
              <a:effectLst/>
              <a:latin typeface="+mn-lt"/>
              <a:ea typeface="+mn-ea"/>
              <a:cs typeface="+mn-cs"/>
            </a:endParaRPr>
          </a:p>
          <a:p>
            <a:r>
              <a:rPr lang="en" altLang="zh-CN" sz="1200" kern="1200" dirty="0">
                <a:solidFill>
                  <a:schemeClr val="tx1"/>
                </a:solidFill>
                <a:effectLst/>
                <a:latin typeface="+mn-lt"/>
                <a:ea typeface="+mn-ea"/>
                <a:cs typeface="+mn-cs"/>
              </a:rPr>
              <a:t>First, using the fixed chunk size, the client translates the file name and byte offset specified by the application into a chunk index within the file. </a:t>
            </a:r>
          </a:p>
          <a:p>
            <a:r>
              <a:rPr lang="en" altLang="zh-CN" sz="1200" kern="1200" dirty="0">
                <a:solidFill>
                  <a:schemeClr val="tx1"/>
                </a:solidFill>
                <a:effectLst/>
                <a:latin typeface="+mn-lt"/>
                <a:ea typeface="+mn-ea"/>
                <a:cs typeface="+mn-cs"/>
              </a:rPr>
              <a:t>Then, it sends the master a request containing the file name and chunk index. The master replies with the corresponding chunk handle and locations of the replicas. The client caches this information using the file name and chunk index as the key. </a:t>
            </a:r>
            <a:endParaRPr lang="en" altLang="zh-CN" dirty="0"/>
          </a:p>
          <a:p>
            <a:r>
              <a:rPr lang="en" altLang="zh-CN" sz="1200" kern="1200" dirty="0">
                <a:solidFill>
                  <a:schemeClr val="tx1"/>
                </a:solidFill>
                <a:effectLst/>
                <a:latin typeface="+mn-lt"/>
                <a:ea typeface="+mn-ea"/>
                <a:cs typeface="+mn-cs"/>
              </a:rPr>
              <a:t>The client then sends a request to one of the replicas, most likely the closest one. The request specifies the chunk handle and a byte range within that chunk. Further reads of the same chunk require no more client-master interaction until the cached information expires or the file is reopened. In fact, the client typically asks for multiple chunks in the same request and the master can also include the </a:t>
            </a:r>
            <a:r>
              <a:rPr lang="en" altLang="zh-CN" sz="1200" kern="1200" dirty="0" err="1">
                <a:solidFill>
                  <a:schemeClr val="tx1"/>
                </a:solidFill>
                <a:effectLst/>
                <a:latin typeface="+mn-lt"/>
                <a:ea typeface="+mn-ea"/>
                <a:cs typeface="+mn-cs"/>
              </a:rPr>
              <a:t>informa</a:t>
            </a:r>
            <a:r>
              <a:rPr lang="en" altLang="zh-CN" sz="1200" kern="1200" dirty="0">
                <a:solidFill>
                  <a:schemeClr val="tx1"/>
                </a:solidFill>
                <a:effectLst/>
                <a:latin typeface="+mn-lt"/>
                <a:ea typeface="+mn-ea"/>
                <a:cs typeface="+mn-cs"/>
              </a:rPr>
              <a:t>- </a:t>
            </a:r>
            <a:r>
              <a:rPr lang="en" altLang="zh-CN" sz="1200" kern="1200" dirty="0" err="1">
                <a:solidFill>
                  <a:schemeClr val="tx1"/>
                </a:solidFill>
                <a:effectLst/>
                <a:latin typeface="+mn-lt"/>
                <a:ea typeface="+mn-ea"/>
                <a:cs typeface="+mn-cs"/>
              </a:rPr>
              <a:t>tion</a:t>
            </a:r>
            <a:r>
              <a:rPr lang="en" altLang="zh-CN" sz="1200" kern="1200" dirty="0">
                <a:solidFill>
                  <a:schemeClr val="tx1"/>
                </a:solidFill>
                <a:effectLst/>
                <a:latin typeface="+mn-lt"/>
                <a:ea typeface="+mn-ea"/>
                <a:cs typeface="+mn-cs"/>
              </a:rPr>
              <a:t> for chunks immediately following those requested. This extra information sidesteps several future client-master interactions at practically no extra cost. </a:t>
            </a:r>
            <a:endParaRPr lang="en" altLang="zh-CN" dirty="0"/>
          </a:p>
        </p:txBody>
      </p:sp>
      <p:sp>
        <p:nvSpPr>
          <p:cNvPr id="4" name="灯片编号占位符 3"/>
          <p:cNvSpPr>
            <a:spLocks noGrp="1"/>
          </p:cNvSpPr>
          <p:nvPr>
            <p:ph type="sldNum" sz="quarter" idx="5"/>
          </p:nvPr>
        </p:nvSpPr>
        <p:spPr/>
        <p:txBody>
          <a:bodyPr/>
          <a:lstStyle/>
          <a:p>
            <a:fld id="{E24D72FB-FFC0-F64D-B6DF-4B8F529D22BC}" type="slidenum">
              <a:rPr kumimoji="1" lang="zh-CN" altLang="en-US" smtClean="0"/>
              <a:t>37</a:t>
            </a:fld>
            <a:endParaRPr kumimoji="1" lang="zh-CN" altLang="en-US"/>
          </a:p>
        </p:txBody>
      </p:sp>
    </p:spTree>
    <p:extLst>
      <p:ext uri="{BB962C8B-B14F-4D97-AF65-F5344CB8AC3E}">
        <p14:creationId xmlns:p14="http://schemas.microsoft.com/office/powerpoint/2010/main" val="902394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Also,</a:t>
            </a:r>
            <a:r>
              <a:rPr kumimoji="1" lang="zh-CN" altLang="en-US" dirty="0"/>
              <a:t> </a:t>
            </a:r>
            <a:r>
              <a:rPr kumimoji="1" lang="en-US" altLang="zh-CN" dirty="0"/>
              <a:t>the</a:t>
            </a:r>
            <a:r>
              <a:rPr kumimoji="1" lang="zh-CN" altLang="en-US" dirty="0"/>
              <a:t> </a:t>
            </a:r>
            <a:r>
              <a:rPr kumimoji="1" lang="en-US" altLang="zh-CN" dirty="0"/>
              <a:t>master</a:t>
            </a:r>
            <a:r>
              <a:rPr kumimoji="1" lang="zh-CN" altLang="en-US" dirty="0"/>
              <a:t> </a:t>
            </a:r>
            <a:r>
              <a:rPr kumimoji="1" lang="en-US" altLang="zh-CN" dirty="0"/>
              <a:t>should</a:t>
            </a:r>
            <a:r>
              <a:rPr kumimoji="1" lang="zh-CN" altLang="en-US" dirty="0"/>
              <a:t> </a:t>
            </a:r>
            <a:r>
              <a:rPr kumimoji="1" lang="en-US" altLang="zh-CN" dirty="0"/>
              <a:t>not</a:t>
            </a:r>
            <a:r>
              <a:rPr kumimoji="1" lang="zh-CN" altLang="en-US" dirty="0"/>
              <a:t> </a:t>
            </a:r>
            <a:r>
              <a:rPr kumimoji="1" lang="en-US" altLang="zh-CN" dirty="0"/>
              <a:t>be</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a:t>path</a:t>
            </a:r>
            <a:r>
              <a:rPr kumimoji="1" lang="zh-CN" altLang="en-US" dirty="0"/>
              <a:t> </a:t>
            </a:r>
          </a:p>
        </p:txBody>
      </p:sp>
      <p:sp>
        <p:nvSpPr>
          <p:cNvPr id="4" name="灯片编号占位符 3"/>
          <p:cNvSpPr>
            <a:spLocks noGrp="1"/>
          </p:cNvSpPr>
          <p:nvPr>
            <p:ph type="sldNum" sz="quarter" idx="5"/>
          </p:nvPr>
        </p:nvSpPr>
        <p:spPr/>
        <p:txBody>
          <a:bodyPr/>
          <a:lstStyle/>
          <a:p>
            <a:fld id="{E24D72FB-FFC0-F64D-B6DF-4B8F529D22BC}" type="slidenum">
              <a:rPr kumimoji="1" lang="zh-CN" altLang="en-US" smtClean="0"/>
              <a:t>38</a:t>
            </a:fld>
            <a:endParaRPr kumimoji="1" lang="zh-CN" altLang="en-US"/>
          </a:p>
        </p:txBody>
      </p:sp>
    </p:spTree>
    <p:extLst>
      <p:ext uri="{BB962C8B-B14F-4D97-AF65-F5344CB8AC3E}">
        <p14:creationId xmlns:p14="http://schemas.microsoft.com/office/powerpoint/2010/main" val="3498889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24D72FB-FFC0-F64D-B6DF-4B8F529D22BC}" type="slidenum">
              <a:rPr kumimoji="1" lang="zh-CN" altLang="en-US" smtClean="0"/>
              <a:t>6</a:t>
            </a:fld>
            <a:endParaRPr kumimoji="1" lang="zh-CN" altLang="en-US"/>
          </a:p>
        </p:txBody>
      </p:sp>
    </p:spTree>
    <p:extLst>
      <p:ext uri="{BB962C8B-B14F-4D97-AF65-F5344CB8AC3E}">
        <p14:creationId xmlns:p14="http://schemas.microsoft.com/office/powerpoint/2010/main" val="1084355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1.</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 client asks the master which </a:t>
            </a:r>
            <a:r>
              <a:rPr lang="en-US" altLang="zh-CN" sz="1200" b="0" i="0" u="none" strike="noStrike" kern="1200" baseline="0" dirty="0" err="1">
                <a:solidFill>
                  <a:schemeClr val="tx1"/>
                </a:solidFill>
                <a:latin typeface="+mn-lt"/>
                <a:ea typeface="+mn-ea"/>
                <a:cs typeface="+mn-cs"/>
              </a:rPr>
              <a:t>chunkserver</a:t>
            </a:r>
            <a:r>
              <a:rPr lang="en-US" altLang="zh-CN" sz="1200" b="0" i="0" u="none" strike="noStrike" kern="1200" baseline="0" dirty="0">
                <a:solidFill>
                  <a:schemeClr val="tx1"/>
                </a:solidFill>
                <a:latin typeface="+mn-lt"/>
                <a:ea typeface="+mn-ea"/>
                <a:cs typeface="+mn-cs"/>
              </a:rPr>
              <a:t> holds</a:t>
            </a:r>
          </a:p>
          <a:p>
            <a:r>
              <a:rPr lang="en-US" altLang="zh-CN" sz="1200" b="0" i="0" u="none" strike="noStrike" kern="1200" baseline="0" dirty="0">
                <a:solidFill>
                  <a:schemeClr val="tx1"/>
                </a:solidFill>
                <a:latin typeface="+mn-lt"/>
                <a:ea typeface="+mn-ea"/>
                <a:cs typeface="+mn-cs"/>
              </a:rPr>
              <a:t>the current lease</a:t>
            </a:r>
            <a:endParaRPr lang="zh-CN" altLang="en-US"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2.</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 master replies with the identity of the primary and</a:t>
            </a:r>
          </a:p>
          <a:p>
            <a:r>
              <a:rPr lang="en-US" altLang="zh-CN" sz="1200" b="0" i="0" u="none" strike="noStrike" kern="1200" baseline="0" dirty="0">
                <a:solidFill>
                  <a:schemeClr val="tx1"/>
                </a:solidFill>
                <a:latin typeface="+mn-lt"/>
                <a:ea typeface="+mn-ea"/>
                <a:cs typeface="+mn-cs"/>
              </a:rPr>
              <a:t>the locations of the other (secondary) replicas</a:t>
            </a:r>
            <a:endParaRPr lang="zh-CN" altLang="en-US"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3.</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 client pushes the data to all the replicas. A client</a:t>
            </a:r>
          </a:p>
          <a:p>
            <a:r>
              <a:rPr lang="en-US" altLang="zh-CN" sz="1200" b="0" i="0" u="none" strike="noStrike" kern="1200" baseline="0" dirty="0">
                <a:solidFill>
                  <a:schemeClr val="tx1"/>
                </a:solidFill>
                <a:latin typeface="+mn-lt"/>
                <a:ea typeface="+mn-ea"/>
                <a:cs typeface="+mn-cs"/>
              </a:rPr>
              <a:t>can do so in any order.</a:t>
            </a:r>
            <a:endParaRPr lang="zh-CN" altLang="en-US"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4.</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Once all the replicas have acknowledged receiving the</a:t>
            </a:r>
          </a:p>
          <a:p>
            <a:r>
              <a:rPr lang="en-US" altLang="zh-CN" sz="1200" b="0" i="0" u="none" strike="noStrike" kern="1200" baseline="0" dirty="0">
                <a:solidFill>
                  <a:schemeClr val="tx1"/>
                </a:solidFill>
                <a:latin typeface="+mn-lt"/>
                <a:ea typeface="+mn-ea"/>
                <a:cs typeface="+mn-cs"/>
              </a:rPr>
              <a:t>data, the client sends a write request to the primary.</a:t>
            </a:r>
            <a:endParaRPr lang="zh-CN" altLang="en-US"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5.</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 primary forwards the write request to all secondary</a:t>
            </a:r>
          </a:p>
          <a:p>
            <a:r>
              <a:rPr lang="en-US" altLang="zh-CN" sz="1200" b="0" i="0" u="none" strike="noStrike" kern="1200" baseline="0" dirty="0">
                <a:solidFill>
                  <a:schemeClr val="tx1"/>
                </a:solidFill>
                <a:latin typeface="+mn-lt"/>
                <a:ea typeface="+mn-ea"/>
                <a:cs typeface="+mn-cs"/>
              </a:rPr>
              <a:t>replicas. Each secondary replica applies mutations</a:t>
            </a:r>
          </a:p>
          <a:p>
            <a:r>
              <a:rPr lang="en-US" altLang="zh-CN" sz="1200" b="0" i="0" u="none" strike="noStrike" kern="1200" baseline="0" dirty="0">
                <a:solidFill>
                  <a:schemeClr val="tx1"/>
                </a:solidFill>
                <a:latin typeface="+mn-lt"/>
                <a:ea typeface="+mn-ea"/>
                <a:cs typeface="+mn-cs"/>
              </a:rPr>
              <a:t>in the same serial number order assigned by</a:t>
            </a:r>
          </a:p>
          <a:p>
            <a:r>
              <a:rPr lang="en-US" altLang="zh-CN" sz="1200" b="0" i="0" u="none" strike="noStrike" kern="1200" baseline="0" dirty="0">
                <a:solidFill>
                  <a:schemeClr val="tx1"/>
                </a:solidFill>
                <a:latin typeface="+mn-lt"/>
                <a:ea typeface="+mn-ea"/>
                <a:cs typeface="+mn-cs"/>
              </a:rPr>
              <a:t>the primary.</a:t>
            </a:r>
            <a:endParaRPr lang="zh-CN" altLang="en-US"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6.</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 </a:t>
            </a:r>
            <a:r>
              <a:rPr lang="en-US" altLang="zh-CN" sz="1200" b="0" i="0" u="none" strike="noStrike" kern="1200" baseline="0" dirty="0" err="1">
                <a:solidFill>
                  <a:schemeClr val="tx1"/>
                </a:solidFill>
                <a:latin typeface="+mn-lt"/>
                <a:ea typeface="+mn-ea"/>
                <a:cs typeface="+mn-cs"/>
              </a:rPr>
              <a:t>secondaries</a:t>
            </a:r>
            <a:r>
              <a:rPr lang="en-US" altLang="zh-CN" sz="1200" b="0" i="0" u="none" strike="noStrike" kern="1200" baseline="0" dirty="0">
                <a:solidFill>
                  <a:schemeClr val="tx1"/>
                </a:solidFill>
                <a:latin typeface="+mn-lt"/>
                <a:ea typeface="+mn-ea"/>
                <a:cs typeface="+mn-cs"/>
              </a:rPr>
              <a:t> all reply to the </a:t>
            </a:r>
            <a:r>
              <a:rPr lang="en-US" altLang="zh-CN" sz="1200" b="0" i="0" u="none" strike="noStrike" kern="1200" baseline="0" dirty="0" err="1">
                <a:solidFill>
                  <a:schemeClr val="tx1"/>
                </a:solidFill>
                <a:latin typeface="+mn-lt"/>
                <a:ea typeface="+mn-ea"/>
                <a:cs typeface="+mn-cs"/>
              </a:rPr>
              <a:t>primar</a:t>
            </a:r>
            <a:endParaRPr lang="zh-CN" altLang="en-US"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7.</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 primary replies to the client. Any errors encountered</a:t>
            </a:r>
          </a:p>
          <a:p>
            <a:r>
              <a:rPr lang="en-US" altLang="zh-CN" sz="1200" b="0" i="0" u="none" strike="noStrike" kern="1200" baseline="0" dirty="0">
                <a:solidFill>
                  <a:schemeClr val="tx1"/>
                </a:solidFill>
                <a:latin typeface="+mn-lt"/>
                <a:ea typeface="+mn-ea"/>
                <a:cs typeface="+mn-cs"/>
              </a:rPr>
              <a:t>at any of the replicas are reported to the client.</a:t>
            </a:r>
            <a:endParaRPr lang="zh-CN" altLang="en-US" sz="1200" b="0" i="0" u="none" strike="noStrike" kern="1200" baseline="0" dirty="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E24D72FB-FFC0-F64D-B6DF-4B8F529D22BC}" type="slidenum">
              <a:rPr kumimoji="1" lang="zh-CN" altLang="en-US" smtClean="0"/>
              <a:t>44</a:t>
            </a:fld>
            <a:endParaRPr kumimoji="1" lang="zh-CN" altLang="en-US"/>
          </a:p>
        </p:txBody>
      </p:sp>
    </p:spTree>
    <p:extLst>
      <p:ext uri="{BB962C8B-B14F-4D97-AF65-F5344CB8AC3E}">
        <p14:creationId xmlns:p14="http://schemas.microsoft.com/office/powerpoint/2010/main" val="1510535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1.</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 client asks the master which </a:t>
            </a:r>
            <a:r>
              <a:rPr lang="en-US" altLang="zh-CN" sz="1200" b="0" i="0" u="none" strike="noStrike" kern="1200" baseline="0" dirty="0" err="1">
                <a:solidFill>
                  <a:schemeClr val="tx1"/>
                </a:solidFill>
                <a:latin typeface="+mn-lt"/>
                <a:ea typeface="+mn-ea"/>
                <a:cs typeface="+mn-cs"/>
              </a:rPr>
              <a:t>chunkserver</a:t>
            </a:r>
            <a:r>
              <a:rPr lang="en-US" altLang="zh-CN" sz="1200" b="0" i="0" u="none" strike="noStrike" kern="1200" baseline="0" dirty="0">
                <a:solidFill>
                  <a:schemeClr val="tx1"/>
                </a:solidFill>
                <a:latin typeface="+mn-lt"/>
                <a:ea typeface="+mn-ea"/>
                <a:cs typeface="+mn-cs"/>
              </a:rPr>
              <a:t> holds</a:t>
            </a:r>
          </a:p>
          <a:p>
            <a:r>
              <a:rPr lang="en-US" altLang="zh-CN" sz="1200" b="0" i="0" u="none" strike="noStrike" kern="1200" baseline="0" dirty="0">
                <a:solidFill>
                  <a:schemeClr val="tx1"/>
                </a:solidFill>
                <a:latin typeface="+mn-lt"/>
                <a:ea typeface="+mn-ea"/>
                <a:cs typeface="+mn-cs"/>
              </a:rPr>
              <a:t>the current lease</a:t>
            </a:r>
            <a:endParaRPr lang="zh-CN" altLang="en-US"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2.</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 master replies with the identity of the primary and</a:t>
            </a:r>
          </a:p>
          <a:p>
            <a:r>
              <a:rPr lang="en-US" altLang="zh-CN" sz="1200" b="0" i="0" u="none" strike="noStrike" kern="1200" baseline="0" dirty="0">
                <a:solidFill>
                  <a:schemeClr val="tx1"/>
                </a:solidFill>
                <a:latin typeface="+mn-lt"/>
                <a:ea typeface="+mn-ea"/>
                <a:cs typeface="+mn-cs"/>
              </a:rPr>
              <a:t>the locations of the other (secondary) replicas</a:t>
            </a:r>
            <a:endParaRPr lang="zh-CN" altLang="en-US"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3.</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 client pushes the data to all the replicas. A client</a:t>
            </a:r>
          </a:p>
          <a:p>
            <a:r>
              <a:rPr lang="en-US" altLang="zh-CN" sz="1200" b="0" i="0" u="none" strike="noStrike" kern="1200" baseline="0" dirty="0">
                <a:solidFill>
                  <a:schemeClr val="tx1"/>
                </a:solidFill>
                <a:latin typeface="+mn-lt"/>
                <a:ea typeface="+mn-ea"/>
                <a:cs typeface="+mn-cs"/>
              </a:rPr>
              <a:t>can do so in any order.</a:t>
            </a:r>
            <a:endParaRPr lang="zh-CN" altLang="en-US"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4.</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Once all the replicas have acknowledged receiving the</a:t>
            </a:r>
          </a:p>
          <a:p>
            <a:r>
              <a:rPr lang="en-US" altLang="zh-CN" sz="1200" b="0" i="0" u="none" strike="noStrike" kern="1200" baseline="0" dirty="0">
                <a:solidFill>
                  <a:schemeClr val="tx1"/>
                </a:solidFill>
                <a:latin typeface="+mn-lt"/>
                <a:ea typeface="+mn-ea"/>
                <a:cs typeface="+mn-cs"/>
              </a:rPr>
              <a:t>data, the client sends a write request to the primary.</a:t>
            </a:r>
            <a:endParaRPr lang="zh-CN" altLang="en-US"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5.</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 primary forwards the write request to all secondary</a:t>
            </a:r>
          </a:p>
          <a:p>
            <a:r>
              <a:rPr lang="en-US" altLang="zh-CN" sz="1200" b="0" i="0" u="none" strike="noStrike" kern="1200" baseline="0" dirty="0">
                <a:solidFill>
                  <a:schemeClr val="tx1"/>
                </a:solidFill>
                <a:latin typeface="+mn-lt"/>
                <a:ea typeface="+mn-ea"/>
                <a:cs typeface="+mn-cs"/>
              </a:rPr>
              <a:t>replicas. Each secondary replica applies mutations</a:t>
            </a:r>
          </a:p>
          <a:p>
            <a:r>
              <a:rPr lang="en-US" altLang="zh-CN" sz="1200" b="0" i="0" u="none" strike="noStrike" kern="1200" baseline="0" dirty="0">
                <a:solidFill>
                  <a:schemeClr val="tx1"/>
                </a:solidFill>
                <a:latin typeface="+mn-lt"/>
                <a:ea typeface="+mn-ea"/>
                <a:cs typeface="+mn-cs"/>
              </a:rPr>
              <a:t>in the same serial number order assigned by</a:t>
            </a:r>
          </a:p>
          <a:p>
            <a:r>
              <a:rPr lang="en-US" altLang="zh-CN" sz="1200" b="0" i="0" u="none" strike="noStrike" kern="1200" baseline="0" dirty="0">
                <a:solidFill>
                  <a:schemeClr val="tx1"/>
                </a:solidFill>
                <a:latin typeface="+mn-lt"/>
                <a:ea typeface="+mn-ea"/>
                <a:cs typeface="+mn-cs"/>
              </a:rPr>
              <a:t>the primary.</a:t>
            </a:r>
            <a:endParaRPr lang="zh-CN" altLang="en-US"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6.</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 </a:t>
            </a:r>
            <a:r>
              <a:rPr lang="en-US" altLang="zh-CN" sz="1200" b="0" i="0" u="none" strike="noStrike" kern="1200" baseline="0" dirty="0" err="1">
                <a:solidFill>
                  <a:schemeClr val="tx1"/>
                </a:solidFill>
                <a:latin typeface="+mn-lt"/>
                <a:ea typeface="+mn-ea"/>
                <a:cs typeface="+mn-cs"/>
              </a:rPr>
              <a:t>secondaries</a:t>
            </a:r>
            <a:r>
              <a:rPr lang="en-US" altLang="zh-CN" sz="1200" b="0" i="0" u="none" strike="noStrike" kern="1200" baseline="0" dirty="0">
                <a:solidFill>
                  <a:schemeClr val="tx1"/>
                </a:solidFill>
                <a:latin typeface="+mn-lt"/>
                <a:ea typeface="+mn-ea"/>
                <a:cs typeface="+mn-cs"/>
              </a:rPr>
              <a:t> all reply to the </a:t>
            </a:r>
            <a:r>
              <a:rPr lang="en-US" altLang="zh-CN" sz="1200" b="0" i="0" u="none" strike="noStrike" kern="1200" baseline="0" dirty="0" err="1">
                <a:solidFill>
                  <a:schemeClr val="tx1"/>
                </a:solidFill>
                <a:latin typeface="+mn-lt"/>
                <a:ea typeface="+mn-ea"/>
                <a:cs typeface="+mn-cs"/>
              </a:rPr>
              <a:t>primar</a:t>
            </a:r>
            <a:endParaRPr lang="zh-CN" altLang="en-US"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7.</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The primary replies to the client. Any errors encountered</a:t>
            </a:r>
          </a:p>
          <a:p>
            <a:r>
              <a:rPr lang="en-US" altLang="zh-CN" sz="1200" b="0" i="0" u="none" strike="noStrike" kern="1200" baseline="0" dirty="0">
                <a:solidFill>
                  <a:schemeClr val="tx1"/>
                </a:solidFill>
                <a:latin typeface="+mn-lt"/>
                <a:ea typeface="+mn-ea"/>
                <a:cs typeface="+mn-cs"/>
              </a:rPr>
              <a:t>at any of the replicas are reported to the client.</a:t>
            </a:r>
            <a:endParaRPr lang="zh-CN" altLang="en-US" sz="1200" b="0" i="0" u="none" strike="noStrike" kern="1200" baseline="0" dirty="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E24D72FB-FFC0-F64D-B6DF-4B8F529D22BC}" type="slidenum">
              <a:rPr kumimoji="1" lang="zh-CN" altLang="en-US" smtClean="0"/>
              <a:t>45</a:t>
            </a:fld>
            <a:endParaRPr kumimoji="1" lang="zh-CN" altLang="en-US"/>
          </a:p>
        </p:txBody>
      </p:sp>
    </p:spTree>
    <p:extLst>
      <p:ext uri="{BB962C8B-B14F-4D97-AF65-F5344CB8AC3E}">
        <p14:creationId xmlns:p14="http://schemas.microsoft.com/office/powerpoint/2010/main" val="456136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24D72FB-FFC0-F64D-B6DF-4B8F529D22BC}" type="slidenum">
              <a:rPr kumimoji="1" lang="zh-CN" altLang="en-US" smtClean="0"/>
              <a:t>46</a:t>
            </a:fld>
            <a:endParaRPr kumimoji="1" lang="zh-CN" altLang="en-US"/>
          </a:p>
        </p:txBody>
      </p:sp>
    </p:spTree>
    <p:extLst>
      <p:ext uri="{BB962C8B-B14F-4D97-AF65-F5344CB8AC3E}">
        <p14:creationId xmlns:p14="http://schemas.microsoft.com/office/powerpoint/2010/main" val="1346191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24D72FB-FFC0-F64D-B6DF-4B8F529D22BC}" type="slidenum">
              <a:rPr kumimoji="1" lang="zh-CN" altLang="en-US" smtClean="0"/>
              <a:t>47</a:t>
            </a:fld>
            <a:endParaRPr kumimoji="1" lang="zh-CN" altLang="en-US"/>
          </a:p>
        </p:txBody>
      </p:sp>
    </p:spTree>
    <p:extLst>
      <p:ext uri="{BB962C8B-B14F-4D97-AF65-F5344CB8AC3E}">
        <p14:creationId xmlns:p14="http://schemas.microsoft.com/office/powerpoint/2010/main" val="2662623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a:t>
            </a:r>
            <a:r>
              <a:rPr kumimoji="1" lang="zh-CN" altLang="en-US" dirty="0"/>
              <a:t> </a:t>
            </a:r>
            <a:r>
              <a:rPr kumimoji="1" lang="en-US" altLang="zh-CN" dirty="0"/>
              <a:t>lot</a:t>
            </a:r>
            <a:r>
              <a:rPr kumimoji="1" lang="zh-CN" altLang="en-US" dirty="0"/>
              <a:t> </a:t>
            </a:r>
            <a:r>
              <a:rPr kumimoji="1" lang="en-US" altLang="zh-CN" dirty="0"/>
              <a:t>of</a:t>
            </a:r>
            <a:r>
              <a:rPr kumimoji="1" lang="zh-CN" altLang="en-US" dirty="0"/>
              <a:t> </a:t>
            </a:r>
            <a:r>
              <a:rPr kumimoji="1" lang="en-US" altLang="zh-CN" dirty="0"/>
              <a:t>details</a:t>
            </a:r>
            <a:endParaRPr kumimoji="1" lang="zh-CN" altLang="en-US" dirty="0"/>
          </a:p>
        </p:txBody>
      </p:sp>
      <p:sp>
        <p:nvSpPr>
          <p:cNvPr id="4" name="灯片编号占位符 3"/>
          <p:cNvSpPr>
            <a:spLocks noGrp="1"/>
          </p:cNvSpPr>
          <p:nvPr>
            <p:ph type="sldNum" sz="quarter" idx="5"/>
          </p:nvPr>
        </p:nvSpPr>
        <p:spPr/>
        <p:txBody>
          <a:bodyPr/>
          <a:lstStyle/>
          <a:p>
            <a:fld id="{E24D72FB-FFC0-F64D-B6DF-4B8F529D22BC}" type="slidenum">
              <a:rPr kumimoji="1" lang="zh-CN" altLang="en-US" smtClean="0"/>
              <a:t>48</a:t>
            </a:fld>
            <a:endParaRPr kumimoji="1" lang="zh-CN" altLang="en-US"/>
          </a:p>
        </p:txBody>
      </p:sp>
    </p:spTree>
    <p:extLst>
      <p:ext uri="{BB962C8B-B14F-4D97-AF65-F5344CB8AC3E}">
        <p14:creationId xmlns:p14="http://schemas.microsoft.com/office/powerpoint/2010/main" val="755777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35866A00-9856-BF42-B2B7-E757ABE335F4}" type="slidenum">
              <a:rPr lang="en-US" altLang="zh-CN" sz="1200"/>
              <a:pPr/>
              <a:t>50</a:t>
            </a:fld>
            <a:endParaRPr lang="en-US" altLang="zh-CN" sz="1200"/>
          </a:p>
        </p:txBody>
      </p:sp>
      <p:sp>
        <p:nvSpPr>
          <p:cNvPr id="105475" name="Rectangle 2"/>
          <p:cNvSpPr>
            <a:spLocks noGrp="1" noRot="1" noChangeAspect="1" noChangeArrowheads="1" noTextEdit="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ea typeface="ＭＳ Ｐゴシック" charset="-128"/>
            </a:endParaRPr>
          </a:p>
        </p:txBody>
      </p:sp>
    </p:spTree>
    <p:extLst>
      <p:ext uri="{BB962C8B-B14F-4D97-AF65-F5344CB8AC3E}">
        <p14:creationId xmlns:p14="http://schemas.microsoft.com/office/powerpoint/2010/main" val="2156527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7EC465B5-ADCC-2749-A37E-C236CCEDACD1}" type="slidenum">
              <a:rPr lang="en-US" altLang="zh-CN" sz="1200"/>
              <a:pPr/>
              <a:t>51</a:t>
            </a:fld>
            <a:endParaRPr lang="en-US" altLang="zh-CN" sz="1200"/>
          </a:p>
        </p:txBody>
      </p:sp>
      <p:sp>
        <p:nvSpPr>
          <p:cNvPr id="110595" name="Rectangle 2"/>
          <p:cNvSpPr>
            <a:spLocks noGrp="1" noRot="1" noChangeAspect="1" noChangeArrowheads="1" noTextEdit="1"/>
          </p:cNvSpPr>
          <p:nvPr>
            <p:ph type="sldImg"/>
          </p:nvPr>
        </p:nvSpPr>
        <p:spPr>
          <a:solidFill>
            <a:srgbClr val="FFFFFF"/>
          </a:solidFill>
          <a:ln/>
        </p:spPr>
      </p:sp>
      <p:sp>
        <p:nvSpPr>
          <p:cNvPr id="1105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ea typeface="ＭＳ Ｐゴシック" charset="-128"/>
            </a:endParaRPr>
          </a:p>
        </p:txBody>
      </p:sp>
    </p:spTree>
    <p:extLst>
      <p:ext uri="{BB962C8B-B14F-4D97-AF65-F5344CB8AC3E}">
        <p14:creationId xmlns:p14="http://schemas.microsoft.com/office/powerpoint/2010/main" val="21162546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D98D9D06-EA40-4642-B9F9-2361E65C74B8}" type="slidenum">
              <a:rPr lang="en-US" altLang="zh-CN" sz="1200"/>
              <a:pPr/>
              <a:t>52</a:t>
            </a:fld>
            <a:endParaRPr lang="en-US" altLang="zh-CN" sz="1200"/>
          </a:p>
        </p:txBody>
      </p:sp>
      <p:sp>
        <p:nvSpPr>
          <p:cNvPr id="106499" name="Rectangle 2"/>
          <p:cNvSpPr>
            <a:spLocks noGrp="1" noRot="1" noChangeAspect="1" noChangeArrowheads="1" noTextEdit="1"/>
          </p:cNvSpPr>
          <p:nvPr>
            <p:ph type="sldImg"/>
          </p:nvPr>
        </p:nvSpPr>
        <p:spPr>
          <a:solidFill>
            <a:srgbClr val="FFFFFF"/>
          </a:solidFill>
          <a:ln/>
        </p:spPr>
      </p:sp>
      <p:sp>
        <p:nvSpPr>
          <p:cNvPr id="10650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ea typeface="ＭＳ Ｐゴシック" charset="-128"/>
            </a:endParaRPr>
          </a:p>
        </p:txBody>
      </p:sp>
    </p:spTree>
    <p:extLst>
      <p:ext uri="{BB962C8B-B14F-4D97-AF65-F5344CB8AC3E}">
        <p14:creationId xmlns:p14="http://schemas.microsoft.com/office/powerpoint/2010/main" val="2261936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1521E84E-BBD0-BB4B-B61A-B54760D9F7F1}" type="slidenum">
              <a:rPr lang="en-US" altLang="zh-CN" sz="1200"/>
              <a:pPr/>
              <a:t>53</a:t>
            </a:fld>
            <a:endParaRPr lang="en-US" altLang="zh-CN" sz="1200"/>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dirty="0">
              <a:ea typeface="ＭＳ Ｐゴシック" charset="-128"/>
            </a:endParaRPr>
          </a:p>
        </p:txBody>
      </p:sp>
    </p:spTree>
    <p:extLst>
      <p:ext uri="{BB962C8B-B14F-4D97-AF65-F5344CB8AC3E}">
        <p14:creationId xmlns:p14="http://schemas.microsoft.com/office/powerpoint/2010/main" val="27954498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064BFFFC-05D8-DA4F-96BB-49198E5AC596}" type="slidenum">
              <a:rPr lang="en-US" altLang="zh-CN" sz="1200"/>
              <a:pPr/>
              <a:t>54</a:t>
            </a:fld>
            <a:endParaRPr lang="en-US" altLang="zh-CN" sz="1200"/>
          </a:p>
        </p:txBody>
      </p:sp>
      <p:sp>
        <p:nvSpPr>
          <p:cNvPr id="112643" name="Rectangle 2"/>
          <p:cNvSpPr>
            <a:spLocks noGrp="1" noRot="1" noChangeAspect="1" noChangeArrowheads="1" noTextEdit="1"/>
          </p:cNvSpPr>
          <p:nvPr>
            <p:ph type="sldImg"/>
          </p:nvPr>
        </p:nvSpPr>
        <p:spPr>
          <a:solidFill>
            <a:srgbClr val="FFFFFF"/>
          </a:solidFill>
          <a:ln/>
        </p:spPr>
      </p:sp>
      <p:sp>
        <p:nvSpPr>
          <p:cNvPr id="1126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ea typeface="ＭＳ Ｐゴシック" charset="-128"/>
            </a:endParaRPr>
          </a:p>
        </p:txBody>
      </p:sp>
    </p:spTree>
    <p:extLst>
      <p:ext uri="{BB962C8B-B14F-4D97-AF65-F5344CB8AC3E}">
        <p14:creationId xmlns:p14="http://schemas.microsoft.com/office/powerpoint/2010/main" val="110886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Looks</a:t>
            </a:r>
            <a:r>
              <a:rPr kumimoji="1" lang="zh-CN" altLang="en-US" dirty="0"/>
              <a:t> </a:t>
            </a:r>
            <a:r>
              <a:rPr kumimoji="1" lang="en-US" altLang="zh-CN" dirty="0"/>
              <a:t>great,</a:t>
            </a:r>
            <a:r>
              <a:rPr kumimoji="1" lang="zh-CN" altLang="en-US" dirty="0"/>
              <a:t> </a:t>
            </a:r>
            <a:r>
              <a:rPr kumimoji="1" lang="en-US" altLang="zh-CN" dirty="0"/>
              <a:t>but</a:t>
            </a:r>
            <a:r>
              <a:rPr kumimoji="1" lang="zh-CN" altLang="en-US" dirty="0"/>
              <a:t> </a:t>
            </a:r>
            <a:r>
              <a:rPr kumimoji="1" lang="en-US" altLang="zh-CN" dirty="0"/>
              <a:t>what</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dirty="0"/>
              <a:t>problem</a:t>
            </a:r>
            <a:r>
              <a:rPr kumimoji="1" lang="zh-CN" altLang="en-US" dirty="0"/>
              <a:t> </a:t>
            </a:r>
            <a:r>
              <a:rPr kumimoji="1" lang="en-US" altLang="zh-CN" dirty="0"/>
              <a:t>of</a:t>
            </a:r>
            <a:r>
              <a:rPr kumimoji="1" lang="zh-CN" altLang="en-US" dirty="0"/>
              <a:t> </a:t>
            </a:r>
            <a:r>
              <a:rPr kumimoji="1" lang="en-US" altLang="zh-CN" dirty="0"/>
              <a:t>this</a:t>
            </a:r>
            <a:r>
              <a:rPr kumimoji="1" lang="zh-CN" altLang="en-US" dirty="0"/>
              <a:t> </a:t>
            </a:r>
            <a:r>
              <a:rPr kumimoji="1" lang="en-US" altLang="zh-CN" dirty="0"/>
              <a:t>solution?</a:t>
            </a:r>
            <a:endParaRPr kumimoji="1" lang="zh-CN" altLang="en-US" dirty="0"/>
          </a:p>
        </p:txBody>
      </p:sp>
      <p:sp>
        <p:nvSpPr>
          <p:cNvPr id="4" name="幻灯片编号占位符 3"/>
          <p:cNvSpPr>
            <a:spLocks noGrp="1"/>
          </p:cNvSpPr>
          <p:nvPr>
            <p:ph type="sldNum" sz="quarter" idx="10"/>
          </p:nvPr>
        </p:nvSpPr>
        <p:spPr/>
        <p:txBody>
          <a:bodyPr/>
          <a:lstStyle/>
          <a:p>
            <a:fld id="{E24D72FB-FFC0-F64D-B6DF-4B8F529D22BC}" type="slidenum">
              <a:rPr kumimoji="1" lang="zh-CN" altLang="en-US" smtClean="0"/>
              <a:t>8</a:t>
            </a:fld>
            <a:endParaRPr kumimoji="1" lang="zh-CN" altLang="en-US"/>
          </a:p>
        </p:txBody>
      </p:sp>
    </p:spTree>
    <p:extLst>
      <p:ext uri="{BB962C8B-B14F-4D97-AF65-F5344CB8AC3E}">
        <p14:creationId xmlns:p14="http://schemas.microsoft.com/office/powerpoint/2010/main" val="1632050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24D72FB-FFC0-F64D-B6DF-4B8F529D22BC}" type="slidenum">
              <a:rPr kumimoji="1" lang="zh-CN" altLang="en-US" smtClean="0"/>
              <a:t>10</a:t>
            </a:fld>
            <a:endParaRPr kumimoji="1" lang="zh-CN" altLang="en-US"/>
          </a:p>
        </p:txBody>
      </p:sp>
    </p:spTree>
    <p:extLst>
      <p:ext uri="{BB962C8B-B14F-4D97-AF65-F5344CB8AC3E}">
        <p14:creationId xmlns:p14="http://schemas.microsoft.com/office/powerpoint/2010/main" val="378656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24D72FB-FFC0-F64D-B6DF-4B8F529D22BC}" type="slidenum">
              <a:rPr kumimoji="1" lang="zh-CN" altLang="en-US" smtClean="0"/>
              <a:t>11</a:t>
            </a:fld>
            <a:endParaRPr kumimoji="1" lang="zh-CN" altLang="en-US"/>
          </a:p>
        </p:txBody>
      </p:sp>
    </p:spTree>
    <p:extLst>
      <p:ext uri="{BB962C8B-B14F-4D97-AF65-F5344CB8AC3E}">
        <p14:creationId xmlns:p14="http://schemas.microsoft.com/office/powerpoint/2010/main" val="2648670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24D72FB-FFC0-F64D-B6DF-4B8F529D22BC}" type="slidenum">
              <a:rPr kumimoji="1" lang="zh-CN" altLang="en-US" smtClean="0"/>
              <a:t>13</a:t>
            </a:fld>
            <a:endParaRPr kumimoji="1" lang="zh-CN" altLang="en-US"/>
          </a:p>
        </p:txBody>
      </p:sp>
    </p:spTree>
    <p:extLst>
      <p:ext uri="{BB962C8B-B14F-4D97-AF65-F5344CB8AC3E}">
        <p14:creationId xmlns:p14="http://schemas.microsoft.com/office/powerpoint/2010/main" val="318838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What</a:t>
            </a:r>
            <a:r>
              <a:rPr kumimoji="1" lang="zh-CN" altLang="en-US" dirty="0"/>
              <a:t> </a:t>
            </a:r>
            <a:r>
              <a:rPr kumimoji="1" lang="en-US" altLang="zh-CN" dirty="0"/>
              <a:t>are</a:t>
            </a:r>
            <a:r>
              <a:rPr kumimoji="1" lang="zh-CN" altLang="en-US" dirty="0"/>
              <a:t> </a:t>
            </a:r>
            <a:r>
              <a:rPr kumimoji="1" lang="en-US" altLang="zh-CN" dirty="0"/>
              <a:t>the</a:t>
            </a:r>
            <a:r>
              <a:rPr kumimoji="1" lang="zh-CN" altLang="en-US" dirty="0"/>
              <a:t> </a:t>
            </a:r>
            <a:r>
              <a:rPr kumimoji="1" lang="en-US" altLang="zh-CN" dirty="0"/>
              <a:t>potential</a:t>
            </a:r>
            <a:r>
              <a:rPr kumimoji="1" lang="zh-CN" altLang="en-US" dirty="0"/>
              <a:t> </a:t>
            </a:r>
            <a:r>
              <a:rPr kumimoji="1" lang="en-US" altLang="zh-CN" dirty="0"/>
              <a:t>problems</a:t>
            </a:r>
            <a:r>
              <a:rPr kumimoji="1" lang="zh-CN" altLang="en-US" dirty="0"/>
              <a:t> </a:t>
            </a:r>
            <a:r>
              <a:rPr kumimoji="1" lang="en-US" altLang="zh-CN" dirty="0"/>
              <a:t>of</a:t>
            </a:r>
            <a:r>
              <a:rPr kumimoji="1" lang="zh-CN" altLang="en-US" dirty="0"/>
              <a:t> </a:t>
            </a:r>
            <a:r>
              <a:rPr kumimoji="1" lang="en-US" altLang="zh-CN" dirty="0"/>
              <a:t>software</a:t>
            </a:r>
            <a:r>
              <a:rPr kumimoji="1" lang="zh-CN" altLang="en-US" dirty="0"/>
              <a:t> </a:t>
            </a:r>
            <a:r>
              <a:rPr kumimoji="1" lang="en-US" altLang="zh-CN" dirty="0"/>
              <a:t>raid?</a:t>
            </a:r>
            <a:endParaRPr kumimoji="1" lang="zh-CN" altLang="en-US" dirty="0"/>
          </a:p>
        </p:txBody>
      </p:sp>
      <p:sp>
        <p:nvSpPr>
          <p:cNvPr id="4" name="幻灯片编号占位符 3"/>
          <p:cNvSpPr>
            <a:spLocks noGrp="1"/>
          </p:cNvSpPr>
          <p:nvPr>
            <p:ph type="sldNum" sz="quarter" idx="10"/>
          </p:nvPr>
        </p:nvSpPr>
        <p:spPr/>
        <p:txBody>
          <a:bodyPr/>
          <a:lstStyle/>
          <a:p>
            <a:fld id="{E24D72FB-FFC0-F64D-B6DF-4B8F529D22BC}" type="slidenum">
              <a:rPr kumimoji="1" lang="zh-CN" altLang="en-US" smtClean="0"/>
              <a:t>19</a:t>
            </a:fld>
            <a:endParaRPr kumimoji="1" lang="zh-CN" altLang="en-US"/>
          </a:p>
        </p:txBody>
      </p:sp>
    </p:spTree>
    <p:extLst>
      <p:ext uri="{BB962C8B-B14F-4D97-AF65-F5344CB8AC3E}">
        <p14:creationId xmlns:p14="http://schemas.microsoft.com/office/powerpoint/2010/main" val="1233792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Recovery</a:t>
            </a:r>
            <a:r>
              <a:rPr kumimoji="1" lang="zh-CN" altLang="en-US" dirty="0"/>
              <a:t> </a:t>
            </a:r>
            <a:r>
              <a:rPr kumimoji="1" lang="en-US" altLang="zh-CN" dirty="0"/>
              <a:t>time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problem,</a:t>
            </a:r>
            <a:r>
              <a:rPr kumimoji="1" lang="zh-CN" altLang="en-US" baseline="0" dirty="0"/>
              <a:t> </a:t>
            </a:r>
            <a:r>
              <a:rPr kumimoji="1" lang="en-US" altLang="zh-CN" baseline="0" dirty="0"/>
              <a:t>reconstructing</a:t>
            </a:r>
            <a:r>
              <a:rPr kumimoji="1" lang="zh-CN" altLang="en-US" baseline="0" dirty="0"/>
              <a:t> </a:t>
            </a:r>
            <a:r>
              <a:rPr kumimoji="1" lang="en-US" altLang="zh-CN" baseline="0" dirty="0"/>
              <a:t>RAID</a:t>
            </a:r>
            <a:r>
              <a:rPr kumimoji="1" lang="zh-CN" altLang="en-US" baseline="0" dirty="0"/>
              <a:t> </a:t>
            </a:r>
            <a:r>
              <a:rPr kumimoji="1" lang="en-US" altLang="zh-CN" baseline="0" dirty="0"/>
              <a:t>while</a:t>
            </a:r>
            <a:r>
              <a:rPr kumimoji="1" lang="zh-CN" altLang="en-US" baseline="0" dirty="0"/>
              <a:t> </a:t>
            </a:r>
            <a:endParaRPr kumimoji="1" lang="zh-CN" altLang="en-US" dirty="0"/>
          </a:p>
        </p:txBody>
      </p:sp>
      <p:sp>
        <p:nvSpPr>
          <p:cNvPr id="4" name="幻灯片编号占位符 3"/>
          <p:cNvSpPr>
            <a:spLocks noGrp="1"/>
          </p:cNvSpPr>
          <p:nvPr>
            <p:ph type="sldNum" sz="quarter" idx="10"/>
          </p:nvPr>
        </p:nvSpPr>
        <p:spPr/>
        <p:txBody>
          <a:bodyPr/>
          <a:lstStyle/>
          <a:p>
            <a:fld id="{E24D72FB-FFC0-F64D-B6DF-4B8F529D22BC}" type="slidenum">
              <a:rPr kumimoji="1" lang="zh-CN" altLang="en-US" smtClean="0"/>
              <a:t>21</a:t>
            </a:fld>
            <a:endParaRPr kumimoji="1" lang="zh-CN" altLang="en-US"/>
          </a:p>
        </p:txBody>
      </p:sp>
    </p:spTree>
    <p:extLst>
      <p:ext uri="{BB962C8B-B14F-4D97-AF65-F5344CB8AC3E}">
        <p14:creationId xmlns:p14="http://schemas.microsoft.com/office/powerpoint/2010/main" val="1516743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What</a:t>
            </a:r>
            <a:r>
              <a:rPr kumimoji="1" lang="zh-CN" altLang="en-US" dirty="0"/>
              <a:t> </a:t>
            </a:r>
            <a:r>
              <a:rPr kumimoji="1" lang="en-US" altLang="zh-CN" dirty="0"/>
              <a:t>are</a:t>
            </a:r>
            <a:r>
              <a:rPr kumimoji="1" lang="zh-CN" altLang="en-US" dirty="0"/>
              <a:t> </a:t>
            </a:r>
            <a:r>
              <a:rPr kumimoji="1" lang="en-US" altLang="zh-CN" dirty="0"/>
              <a:t>the</a:t>
            </a:r>
            <a:r>
              <a:rPr kumimoji="1" lang="zh-CN" altLang="en-US" dirty="0"/>
              <a:t> </a:t>
            </a:r>
            <a:r>
              <a:rPr kumimoji="1" lang="en-US" altLang="zh-CN" dirty="0"/>
              <a:t>potential</a:t>
            </a:r>
            <a:r>
              <a:rPr kumimoji="1" lang="zh-CN" altLang="en-US" dirty="0"/>
              <a:t> </a:t>
            </a:r>
            <a:r>
              <a:rPr kumimoji="1" lang="en-US" altLang="zh-CN" dirty="0"/>
              <a:t>problems</a:t>
            </a:r>
            <a:r>
              <a:rPr kumimoji="1" lang="zh-CN" altLang="en-US" dirty="0"/>
              <a:t> </a:t>
            </a:r>
            <a:r>
              <a:rPr kumimoji="1" lang="en-US" altLang="zh-CN" dirty="0"/>
              <a:t>of</a:t>
            </a:r>
            <a:r>
              <a:rPr kumimoji="1" lang="zh-CN" altLang="en-US" dirty="0"/>
              <a:t> </a:t>
            </a:r>
            <a:r>
              <a:rPr kumimoji="1" lang="en-US" altLang="zh-CN" dirty="0"/>
              <a:t>software</a:t>
            </a:r>
            <a:r>
              <a:rPr kumimoji="1" lang="zh-CN" altLang="en-US" dirty="0"/>
              <a:t> </a:t>
            </a:r>
            <a:r>
              <a:rPr kumimoji="1" lang="en-US" altLang="zh-CN" dirty="0"/>
              <a:t>raid?</a:t>
            </a:r>
            <a:endParaRPr kumimoji="1" lang="zh-CN" altLang="en-US" dirty="0"/>
          </a:p>
        </p:txBody>
      </p:sp>
      <p:sp>
        <p:nvSpPr>
          <p:cNvPr id="4" name="幻灯片编号占位符 3"/>
          <p:cNvSpPr>
            <a:spLocks noGrp="1"/>
          </p:cNvSpPr>
          <p:nvPr>
            <p:ph type="sldNum" sz="quarter" idx="10"/>
          </p:nvPr>
        </p:nvSpPr>
        <p:spPr/>
        <p:txBody>
          <a:bodyPr/>
          <a:lstStyle/>
          <a:p>
            <a:fld id="{E24D72FB-FFC0-F64D-B6DF-4B8F529D22BC}" type="slidenum">
              <a:rPr kumimoji="1" lang="zh-CN" altLang="en-US" smtClean="0"/>
              <a:t>22</a:t>
            </a:fld>
            <a:endParaRPr kumimoji="1" lang="zh-CN" altLang="en-US"/>
          </a:p>
        </p:txBody>
      </p:sp>
    </p:spTree>
    <p:extLst>
      <p:ext uri="{BB962C8B-B14F-4D97-AF65-F5344CB8AC3E}">
        <p14:creationId xmlns:p14="http://schemas.microsoft.com/office/powerpoint/2010/main" val="2142187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58AACDB0-31B1-9545-AE74-78C3662FF07D}" type="datetimeFigureOut">
              <a:rPr kumimoji="1" lang="zh-CN" altLang="en-US" smtClean="0"/>
              <a:t>2023/10/8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7453611-9E9F-9044-9B72-372ECFE30791}" type="slidenum">
              <a:rPr kumimoji="1" lang="zh-CN" altLang="en-US" smtClean="0"/>
              <a:t>‹#›</a:t>
            </a:fld>
            <a:endParaRPr kumimoji="1" lang="zh-CN" altLang="en-US"/>
          </a:p>
        </p:txBody>
      </p:sp>
    </p:spTree>
    <p:extLst>
      <p:ext uri="{BB962C8B-B14F-4D97-AF65-F5344CB8AC3E}">
        <p14:creationId xmlns:p14="http://schemas.microsoft.com/office/powerpoint/2010/main" val="2623603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8AACDB0-31B1-9545-AE74-78C3662FF07D}" type="datetimeFigureOut">
              <a:rPr kumimoji="1" lang="zh-CN" altLang="en-US" smtClean="0"/>
              <a:t>2023/10/8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7453611-9E9F-9044-9B72-372ECFE30791}" type="slidenum">
              <a:rPr kumimoji="1" lang="zh-CN" altLang="en-US" smtClean="0"/>
              <a:t>‹#›</a:t>
            </a:fld>
            <a:endParaRPr kumimoji="1" lang="zh-CN" altLang="en-US"/>
          </a:p>
        </p:txBody>
      </p:sp>
    </p:spTree>
    <p:extLst>
      <p:ext uri="{BB962C8B-B14F-4D97-AF65-F5344CB8AC3E}">
        <p14:creationId xmlns:p14="http://schemas.microsoft.com/office/powerpoint/2010/main" val="1357651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8AACDB0-31B1-9545-AE74-78C3662FF07D}" type="datetimeFigureOut">
              <a:rPr kumimoji="1" lang="zh-CN" altLang="en-US" smtClean="0"/>
              <a:t>2023/10/8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7453611-9E9F-9044-9B72-372ECFE30791}" type="slidenum">
              <a:rPr kumimoji="1" lang="zh-CN" altLang="en-US" smtClean="0"/>
              <a:t>‹#›</a:t>
            </a:fld>
            <a:endParaRPr kumimoji="1" lang="zh-CN" altLang="en-US"/>
          </a:p>
        </p:txBody>
      </p:sp>
    </p:spTree>
    <p:extLst>
      <p:ext uri="{BB962C8B-B14F-4D97-AF65-F5344CB8AC3E}">
        <p14:creationId xmlns:p14="http://schemas.microsoft.com/office/powerpoint/2010/main" val="3672143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8AACDB0-31B1-9545-AE74-78C3662FF07D}" type="datetimeFigureOut">
              <a:rPr kumimoji="1" lang="zh-CN" altLang="en-US" smtClean="0"/>
              <a:t>2023/10/8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7453611-9E9F-9044-9B72-372ECFE30791}" type="slidenum">
              <a:rPr kumimoji="1" lang="zh-CN" altLang="en-US" smtClean="0"/>
              <a:t>‹#›</a:t>
            </a:fld>
            <a:endParaRPr kumimoji="1" lang="zh-CN" altLang="en-US"/>
          </a:p>
        </p:txBody>
      </p:sp>
    </p:spTree>
    <p:extLst>
      <p:ext uri="{BB962C8B-B14F-4D97-AF65-F5344CB8AC3E}">
        <p14:creationId xmlns:p14="http://schemas.microsoft.com/office/powerpoint/2010/main" val="2342429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58AACDB0-31B1-9545-AE74-78C3662FF07D}" type="datetimeFigureOut">
              <a:rPr kumimoji="1" lang="zh-CN" altLang="en-US" smtClean="0"/>
              <a:t>2023/10/8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7453611-9E9F-9044-9B72-372ECFE30791}" type="slidenum">
              <a:rPr kumimoji="1" lang="zh-CN" altLang="en-US" smtClean="0"/>
              <a:t>‹#›</a:t>
            </a:fld>
            <a:endParaRPr kumimoji="1" lang="zh-CN" altLang="en-US"/>
          </a:p>
        </p:txBody>
      </p:sp>
    </p:spTree>
    <p:extLst>
      <p:ext uri="{BB962C8B-B14F-4D97-AF65-F5344CB8AC3E}">
        <p14:creationId xmlns:p14="http://schemas.microsoft.com/office/powerpoint/2010/main" val="746588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58AACDB0-31B1-9545-AE74-78C3662FF07D}" type="datetimeFigureOut">
              <a:rPr kumimoji="1" lang="zh-CN" altLang="en-US" smtClean="0"/>
              <a:t>2023/10/8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7453611-9E9F-9044-9B72-372ECFE30791}" type="slidenum">
              <a:rPr kumimoji="1" lang="zh-CN" altLang="en-US" smtClean="0"/>
              <a:t>‹#›</a:t>
            </a:fld>
            <a:endParaRPr kumimoji="1" lang="zh-CN" altLang="en-US"/>
          </a:p>
        </p:txBody>
      </p:sp>
    </p:spTree>
    <p:extLst>
      <p:ext uri="{BB962C8B-B14F-4D97-AF65-F5344CB8AC3E}">
        <p14:creationId xmlns:p14="http://schemas.microsoft.com/office/powerpoint/2010/main" val="355005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58AACDB0-31B1-9545-AE74-78C3662FF07D}" type="datetimeFigureOut">
              <a:rPr kumimoji="1" lang="zh-CN" altLang="en-US" smtClean="0"/>
              <a:t>2023/10/8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7453611-9E9F-9044-9B72-372ECFE30791}" type="slidenum">
              <a:rPr kumimoji="1" lang="zh-CN" altLang="en-US" smtClean="0"/>
              <a:t>‹#›</a:t>
            </a:fld>
            <a:endParaRPr kumimoji="1" lang="zh-CN" altLang="en-US"/>
          </a:p>
        </p:txBody>
      </p:sp>
    </p:spTree>
    <p:extLst>
      <p:ext uri="{BB962C8B-B14F-4D97-AF65-F5344CB8AC3E}">
        <p14:creationId xmlns:p14="http://schemas.microsoft.com/office/powerpoint/2010/main" val="362942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58AACDB0-31B1-9545-AE74-78C3662FF07D}" type="datetimeFigureOut">
              <a:rPr kumimoji="1" lang="zh-CN" altLang="en-US" smtClean="0"/>
              <a:t>2023/10/8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7453611-9E9F-9044-9B72-372ECFE30791}" type="slidenum">
              <a:rPr kumimoji="1" lang="zh-CN" altLang="en-US" smtClean="0"/>
              <a:t>‹#›</a:t>
            </a:fld>
            <a:endParaRPr kumimoji="1" lang="zh-CN" altLang="en-US"/>
          </a:p>
        </p:txBody>
      </p:sp>
    </p:spTree>
    <p:extLst>
      <p:ext uri="{BB962C8B-B14F-4D97-AF65-F5344CB8AC3E}">
        <p14:creationId xmlns:p14="http://schemas.microsoft.com/office/powerpoint/2010/main" val="2537510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AACDB0-31B1-9545-AE74-78C3662FF07D}" type="datetimeFigureOut">
              <a:rPr kumimoji="1" lang="zh-CN" altLang="en-US" smtClean="0"/>
              <a:t>2023/10/8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7453611-9E9F-9044-9B72-372ECFE30791}" type="slidenum">
              <a:rPr kumimoji="1" lang="zh-CN" altLang="en-US" smtClean="0"/>
              <a:t>‹#›</a:t>
            </a:fld>
            <a:endParaRPr kumimoji="1" lang="zh-CN" altLang="en-US"/>
          </a:p>
        </p:txBody>
      </p:sp>
    </p:spTree>
    <p:extLst>
      <p:ext uri="{BB962C8B-B14F-4D97-AF65-F5344CB8AC3E}">
        <p14:creationId xmlns:p14="http://schemas.microsoft.com/office/powerpoint/2010/main" val="365593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8AACDB0-31B1-9545-AE74-78C3662FF07D}" type="datetimeFigureOut">
              <a:rPr kumimoji="1" lang="zh-CN" altLang="en-US" smtClean="0"/>
              <a:t>2023/10/8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7453611-9E9F-9044-9B72-372ECFE30791}" type="slidenum">
              <a:rPr kumimoji="1" lang="zh-CN" altLang="en-US" smtClean="0"/>
              <a:t>‹#›</a:t>
            </a:fld>
            <a:endParaRPr kumimoji="1" lang="zh-CN" altLang="en-US"/>
          </a:p>
        </p:txBody>
      </p:sp>
    </p:spTree>
    <p:extLst>
      <p:ext uri="{BB962C8B-B14F-4D97-AF65-F5344CB8AC3E}">
        <p14:creationId xmlns:p14="http://schemas.microsoft.com/office/powerpoint/2010/main" val="1138827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8AACDB0-31B1-9545-AE74-78C3662FF07D}" type="datetimeFigureOut">
              <a:rPr kumimoji="1" lang="zh-CN" altLang="en-US" smtClean="0"/>
              <a:t>2023/10/8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7453611-9E9F-9044-9B72-372ECFE30791}" type="slidenum">
              <a:rPr kumimoji="1" lang="zh-CN" altLang="en-US" smtClean="0"/>
              <a:t>‹#›</a:t>
            </a:fld>
            <a:endParaRPr kumimoji="1" lang="zh-CN" altLang="en-US"/>
          </a:p>
        </p:txBody>
      </p:sp>
    </p:spTree>
    <p:extLst>
      <p:ext uri="{BB962C8B-B14F-4D97-AF65-F5344CB8AC3E}">
        <p14:creationId xmlns:p14="http://schemas.microsoft.com/office/powerpoint/2010/main" val="205571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AACDB0-31B1-9545-AE74-78C3662FF07D}" type="datetimeFigureOut">
              <a:rPr kumimoji="1" lang="zh-CN" altLang="en-US" smtClean="0"/>
              <a:t>2023/10/8</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53611-9E9F-9044-9B72-372ECFE30791}" type="slidenum">
              <a:rPr kumimoji="1" lang="zh-CN" altLang="en-US" smtClean="0"/>
              <a:t>‹#›</a:t>
            </a:fld>
            <a:endParaRPr kumimoji="1" lang="zh-CN" altLang="en-US"/>
          </a:p>
        </p:txBody>
      </p:sp>
    </p:spTree>
    <p:extLst>
      <p:ext uri="{BB962C8B-B14F-4D97-AF65-F5344CB8AC3E}">
        <p14:creationId xmlns:p14="http://schemas.microsoft.com/office/powerpoint/2010/main" val="897114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en-US" altLang="zh-CN" dirty="0"/>
              <a:t>Introduction to Big Data Systems</a:t>
            </a:r>
            <a:br>
              <a:rPr kumimoji="1" lang="zh-CN" altLang="en-US" dirty="0"/>
            </a:br>
            <a:endParaRPr kumimoji="1" lang="zh-CN" altLang="en-US" dirty="0"/>
          </a:p>
        </p:txBody>
      </p:sp>
      <p:sp>
        <p:nvSpPr>
          <p:cNvPr id="3" name="副标题 2"/>
          <p:cNvSpPr>
            <a:spLocks noGrp="1"/>
          </p:cNvSpPr>
          <p:nvPr>
            <p:ph type="subTitle" idx="1"/>
          </p:nvPr>
        </p:nvSpPr>
        <p:spPr>
          <a:xfrm>
            <a:off x="1138347" y="3874397"/>
            <a:ext cx="7086600" cy="2318483"/>
          </a:xfrm>
        </p:spPr>
        <p:txBody>
          <a:bodyPr>
            <a:normAutofit fontScale="77500" lnSpcReduction="20000"/>
          </a:bodyPr>
          <a:lstStyle/>
          <a:p>
            <a:br>
              <a:rPr kumimoji="1" lang="en-US" altLang="zh-CN" dirty="0"/>
            </a:br>
            <a:r>
              <a:rPr kumimoji="1" lang="en-US" altLang="zh-CN" dirty="0"/>
              <a:t>Lecture</a:t>
            </a:r>
            <a:r>
              <a:rPr kumimoji="1" lang="zh-CN" altLang="en-US" dirty="0"/>
              <a:t> </a:t>
            </a:r>
            <a:r>
              <a:rPr kumimoji="1" lang="en-US" altLang="zh-CN" dirty="0"/>
              <a:t>3.</a:t>
            </a:r>
            <a:r>
              <a:rPr kumimoji="1" lang="zh-CN" altLang="en-US" dirty="0"/>
              <a:t> </a:t>
            </a:r>
            <a:r>
              <a:rPr kumimoji="1" lang="en-US" altLang="zh-CN" dirty="0"/>
              <a:t>Parallel/Distributed </a:t>
            </a:r>
            <a:r>
              <a:rPr kumimoji="1" lang="zh-CN" altLang="en-US" dirty="0"/>
              <a:t> </a:t>
            </a:r>
            <a:r>
              <a:rPr kumimoji="1" lang="en-US" altLang="zh-CN" dirty="0"/>
              <a:t>I/O</a:t>
            </a:r>
            <a:r>
              <a:rPr kumimoji="1" lang="zh-CN" altLang="en-US" dirty="0"/>
              <a:t> </a:t>
            </a:r>
            <a:r>
              <a:rPr kumimoji="1" lang="en-US" altLang="zh-CN" dirty="0"/>
              <a:t>systems</a:t>
            </a:r>
          </a:p>
          <a:p>
            <a:endParaRPr kumimoji="1" lang="en-US" altLang="zh-CN" dirty="0"/>
          </a:p>
          <a:p>
            <a:endParaRPr kumimoji="1" lang="en-US" altLang="zh-CN" dirty="0"/>
          </a:p>
          <a:p>
            <a:r>
              <a:rPr kumimoji="1" lang="en-US" altLang="zh-CN" dirty="0"/>
              <a:t>Wenguang</a:t>
            </a:r>
            <a:r>
              <a:rPr kumimoji="1" lang="zh-CN" altLang="en-US" dirty="0"/>
              <a:t> </a:t>
            </a:r>
            <a:r>
              <a:rPr kumimoji="1" lang="en-US" altLang="zh-CN" dirty="0"/>
              <a:t>CHEN</a:t>
            </a:r>
          </a:p>
          <a:p>
            <a:r>
              <a:rPr kumimoji="1" lang="en-US" altLang="zh-CN" dirty="0"/>
              <a:t>Tsinghua</a:t>
            </a:r>
            <a:r>
              <a:rPr kumimoji="1" lang="zh-CN" altLang="en-US" dirty="0"/>
              <a:t> </a:t>
            </a:r>
            <a:r>
              <a:rPr kumimoji="1" lang="en-US" altLang="zh-CN" dirty="0"/>
              <a:t>University</a:t>
            </a:r>
            <a:endParaRPr kumimoji="1" lang="zh-CN" altLang="en-US" dirty="0"/>
          </a:p>
        </p:txBody>
      </p:sp>
    </p:spTree>
    <p:extLst>
      <p:ext uri="{BB962C8B-B14F-4D97-AF65-F5344CB8AC3E}">
        <p14:creationId xmlns:p14="http://schemas.microsoft.com/office/powerpoint/2010/main" val="2236242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33CA77-443B-4543-AC42-C51CB3C8FAEC}"/>
              </a:ext>
            </a:extLst>
          </p:cNvPr>
          <p:cNvSpPr>
            <a:spLocks noGrp="1"/>
          </p:cNvSpPr>
          <p:nvPr>
            <p:ph type="title"/>
          </p:nvPr>
        </p:nvSpPr>
        <p:spPr/>
        <p:txBody>
          <a:bodyPr>
            <a:normAutofit/>
          </a:bodyPr>
          <a:lstStyle/>
          <a:p>
            <a:r>
              <a:rPr lang="en-US" altLang="zh-CN" dirty="0">
                <a:solidFill>
                  <a:srgbClr val="000000"/>
                </a:solidFill>
              </a:rPr>
              <a:t>RAID</a:t>
            </a:r>
            <a:endParaRPr kumimoji="1" lang="zh-CN" altLang="en-US" dirty="0"/>
          </a:p>
        </p:txBody>
      </p:sp>
      <p:sp>
        <p:nvSpPr>
          <p:cNvPr id="3" name="内容占位符 2">
            <a:extLst>
              <a:ext uri="{FF2B5EF4-FFF2-40B4-BE49-F238E27FC236}">
                <a16:creationId xmlns:a16="http://schemas.microsoft.com/office/drawing/2014/main" id="{D0574D51-5661-0E4F-92E5-CEFAD59424EB}"/>
              </a:ext>
            </a:extLst>
          </p:cNvPr>
          <p:cNvSpPr>
            <a:spLocks noGrp="1"/>
          </p:cNvSpPr>
          <p:nvPr>
            <p:ph idx="1"/>
          </p:nvPr>
        </p:nvSpPr>
        <p:spPr/>
        <p:txBody>
          <a:bodyPr>
            <a:normAutofit fontScale="92500" lnSpcReduction="10000"/>
          </a:bodyPr>
          <a:lstStyle/>
          <a:p>
            <a:pPr>
              <a:lnSpc>
                <a:spcPct val="120000"/>
              </a:lnSpc>
              <a:spcBef>
                <a:spcPts val="0"/>
              </a:spcBef>
            </a:pPr>
            <a:r>
              <a:rPr lang="en-US" altLang="zh-CN" dirty="0">
                <a:solidFill>
                  <a:srgbClr val="000000"/>
                </a:solidFill>
              </a:rPr>
              <a:t>Large arrays without  redundancy too unreliable to be useful</a:t>
            </a:r>
          </a:p>
          <a:p>
            <a:pPr lvl="1">
              <a:lnSpc>
                <a:spcPct val="120000"/>
              </a:lnSpc>
              <a:spcBef>
                <a:spcPts val="0"/>
              </a:spcBef>
            </a:pPr>
            <a:r>
              <a:rPr lang="zh-CN" altLang="en-US" sz="3200" dirty="0">
                <a:solidFill>
                  <a:srgbClr val="000000"/>
                </a:solidFill>
                <a:latin typeface="Arial"/>
              </a:rPr>
              <a:t>“</a:t>
            </a:r>
            <a:r>
              <a:rPr lang="en-US" altLang="zh-CN" sz="3200" dirty="0">
                <a:solidFill>
                  <a:srgbClr val="000000"/>
                </a:solidFill>
              </a:rPr>
              <a:t>Redundant Arrays of Independent(Inexpensive) Disks</a:t>
            </a:r>
            <a:r>
              <a:rPr lang="zh-CN" altLang="en-US" sz="3200" dirty="0">
                <a:solidFill>
                  <a:srgbClr val="000000"/>
                </a:solidFill>
                <a:latin typeface="Arial"/>
              </a:rPr>
              <a:t>”</a:t>
            </a:r>
            <a:endParaRPr lang="en-US" altLang="zh-CN" dirty="0">
              <a:solidFill>
                <a:srgbClr val="000000"/>
              </a:solidFill>
            </a:endParaRPr>
          </a:p>
          <a:p>
            <a:pPr>
              <a:lnSpc>
                <a:spcPct val="120000"/>
              </a:lnSpc>
              <a:spcBef>
                <a:spcPts val="0"/>
              </a:spcBef>
            </a:pPr>
            <a:r>
              <a:rPr lang="en-US" altLang="zh-CN" dirty="0">
                <a:solidFill>
                  <a:srgbClr val="000000"/>
                </a:solidFill>
              </a:rPr>
              <a:t>However, Redundancy means cost…</a:t>
            </a:r>
          </a:p>
          <a:p>
            <a:pPr lvl="1">
              <a:lnSpc>
                <a:spcPct val="120000"/>
              </a:lnSpc>
              <a:spcBef>
                <a:spcPts val="0"/>
              </a:spcBef>
            </a:pPr>
            <a:r>
              <a:rPr lang="en-US" altLang="zh-CN" dirty="0">
                <a:solidFill>
                  <a:srgbClr val="000000"/>
                </a:solidFill>
              </a:rPr>
              <a:t>Many alternative approaches to achieving this redundancy</a:t>
            </a:r>
          </a:p>
          <a:p>
            <a:pPr lvl="1">
              <a:lnSpc>
                <a:spcPct val="120000"/>
              </a:lnSpc>
              <a:spcBef>
                <a:spcPts val="0"/>
              </a:spcBef>
            </a:pPr>
            <a:r>
              <a:rPr lang="en-US" altLang="zh-CN" dirty="0">
                <a:solidFill>
                  <a:srgbClr val="000000"/>
                </a:solidFill>
              </a:rPr>
              <a:t>Metrics to evaluate alternatives</a:t>
            </a:r>
            <a:r>
              <a:rPr lang="zh-CN" altLang="en-US" dirty="0">
                <a:solidFill>
                  <a:srgbClr val="000000"/>
                </a:solidFill>
              </a:rPr>
              <a:t>？</a:t>
            </a:r>
            <a:endParaRPr lang="en-US" altLang="zh-CN" dirty="0">
              <a:solidFill>
                <a:srgbClr val="000000"/>
              </a:solidFill>
            </a:endParaRPr>
          </a:p>
          <a:p>
            <a:pPr lvl="2">
              <a:lnSpc>
                <a:spcPct val="120000"/>
              </a:lnSpc>
              <a:spcBef>
                <a:spcPts val="0"/>
              </a:spcBef>
            </a:pPr>
            <a:r>
              <a:rPr lang="en-US" altLang="zh-CN" dirty="0">
                <a:solidFill>
                  <a:srgbClr val="000000"/>
                </a:solidFill>
              </a:rPr>
              <a:t>Wasted space due to redundancy, and more?</a:t>
            </a:r>
          </a:p>
          <a:p>
            <a:pPr lvl="2">
              <a:lnSpc>
                <a:spcPct val="120000"/>
              </a:lnSpc>
              <a:spcBef>
                <a:spcPts val="0"/>
              </a:spcBef>
            </a:pPr>
            <a:endParaRPr lang="en-US" altLang="zh-CN" dirty="0">
              <a:solidFill>
                <a:srgbClr val="000000"/>
              </a:solidFill>
            </a:endParaRPr>
          </a:p>
          <a:p>
            <a:pPr lvl="1">
              <a:lnSpc>
                <a:spcPct val="120000"/>
              </a:lnSpc>
              <a:spcBef>
                <a:spcPts val="0"/>
              </a:spcBef>
            </a:pPr>
            <a:endParaRPr lang="en-US" altLang="zh-CN" dirty="0">
              <a:solidFill>
                <a:srgbClr val="000000"/>
              </a:solidFill>
            </a:endParaRPr>
          </a:p>
          <a:p>
            <a:pPr lvl="1">
              <a:lnSpc>
                <a:spcPct val="120000"/>
              </a:lnSpc>
              <a:spcBef>
                <a:spcPts val="0"/>
              </a:spcBef>
            </a:pPr>
            <a:endParaRPr lang="en-US" altLang="zh-CN" dirty="0">
              <a:solidFill>
                <a:srgbClr val="000000"/>
              </a:solidFill>
            </a:endParaRPr>
          </a:p>
          <a:p>
            <a:pPr marL="457200" lvl="1" indent="0">
              <a:lnSpc>
                <a:spcPct val="120000"/>
              </a:lnSpc>
              <a:spcBef>
                <a:spcPts val="0"/>
              </a:spcBef>
              <a:buNone/>
            </a:pPr>
            <a:endParaRPr kumimoji="1" lang="zh-CN" altLang="en-US" dirty="0"/>
          </a:p>
        </p:txBody>
      </p:sp>
    </p:spTree>
    <p:extLst>
      <p:ext uri="{BB962C8B-B14F-4D97-AF65-F5344CB8AC3E}">
        <p14:creationId xmlns:p14="http://schemas.microsoft.com/office/powerpoint/2010/main" val="358311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CN">
                <a:solidFill>
                  <a:srgbClr val="000000"/>
                </a:solidFill>
              </a:rPr>
              <a:t>RAID Level 1</a:t>
            </a:r>
          </a:p>
        </p:txBody>
      </p:sp>
      <p:sp>
        <p:nvSpPr>
          <p:cNvPr id="110595" name="Rectangle 3"/>
          <p:cNvSpPr>
            <a:spLocks noGrp="1" noChangeArrowheads="1"/>
          </p:cNvSpPr>
          <p:nvPr>
            <p:ph type="body" idx="1"/>
          </p:nvPr>
        </p:nvSpPr>
        <p:spPr>
          <a:xfrm>
            <a:off x="457200" y="3203983"/>
            <a:ext cx="8664677" cy="3550777"/>
          </a:xfrm>
        </p:spPr>
        <p:txBody>
          <a:bodyPr>
            <a:normAutofit/>
          </a:bodyPr>
          <a:lstStyle/>
          <a:p>
            <a:r>
              <a:rPr lang="en-US" altLang="zh-CN" sz="2400" dirty="0">
                <a:solidFill>
                  <a:srgbClr val="000000"/>
                </a:solidFill>
              </a:rPr>
              <a:t>Also known as </a:t>
            </a:r>
            <a:r>
              <a:rPr lang="zh-CN" altLang="en-US" sz="2400" i="1" dirty="0">
                <a:solidFill>
                  <a:srgbClr val="000000"/>
                </a:solidFill>
                <a:latin typeface="Arial"/>
              </a:rPr>
              <a:t>“</a:t>
            </a:r>
            <a:r>
              <a:rPr lang="en-US" altLang="zh-CN" sz="2400" i="1" dirty="0">
                <a:solidFill>
                  <a:srgbClr val="000000"/>
                </a:solidFill>
              </a:rPr>
              <a:t>mirroring</a:t>
            </a:r>
            <a:r>
              <a:rPr lang="zh-CN" altLang="en-US" sz="2400" i="1" dirty="0">
                <a:solidFill>
                  <a:srgbClr val="000000"/>
                </a:solidFill>
                <a:latin typeface="Arial"/>
              </a:rPr>
              <a:t>”</a:t>
            </a:r>
            <a:endParaRPr lang="en-US" altLang="zh-CN" sz="2400" i="1" dirty="0">
              <a:solidFill>
                <a:srgbClr val="000000"/>
              </a:solidFill>
            </a:endParaRPr>
          </a:p>
          <a:p>
            <a:pPr>
              <a:spcBef>
                <a:spcPct val="100000"/>
              </a:spcBef>
            </a:pPr>
            <a:r>
              <a:rPr lang="en-US" altLang="zh-CN" sz="2400" dirty="0">
                <a:solidFill>
                  <a:srgbClr val="000000"/>
                </a:solidFill>
              </a:rPr>
              <a:t>To read a block:</a:t>
            </a:r>
          </a:p>
          <a:p>
            <a:pPr lvl="1">
              <a:spcBef>
                <a:spcPct val="30000"/>
              </a:spcBef>
            </a:pPr>
            <a:r>
              <a:rPr lang="en-US" altLang="zh-CN" sz="2000" dirty="0">
                <a:solidFill>
                  <a:srgbClr val="000000"/>
                </a:solidFill>
              </a:rPr>
              <a:t>read from either data disk or backup</a:t>
            </a:r>
          </a:p>
          <a:p>
            <a:pPr>
              <a:spcBef>
                <a:spcPct val="100000"/>
              </a:spcBef>
            </a:pPr>
            <a:r>
              <a:rPr lang="en-US" altLang="zh-CN" sz="2400" dirty="0">
                <a:solidFill>
                  <a:srgbClr val="000000"/>
                </a:solidFill>
              </a:rPr>
              <a:t>To write a block:</a:t>
            </a:r>
          </a:p>
          <a:p>
            <a:pPr lvl="1">
              <a:spcBef>
                <a:spcPct val="30000"/>
              </a:spcBef>
            </a:pPr>
            <a:r>
              <a:rPr lang="en-US" altLang="zh-CN" sz="2000" dirty="0">
                <a:solidFill>
                  <a:srgbClr val="000000"/>
                </a:solidFill>
              </a:rPr>
              <a:t>write both data and backup disks</a:t>
            </a:r>
          </a:p>
          <a:p>
            <a:pPr>
              <a:spcBef>
                <a:spcPct val="100000"/>
              </a:spcBef>
            </a:pPr>
            <a:r>
              <a:rPr lang="en-US" altLang="zh-CN" sz="2400" dirty="0">
                <a:solidFill>
                  <a:srgbClr val="000000"/>
                </a:solidFill>
              </a:rPr>
              <a:t>How many failure can tolerate? What is</a:t>
            </a:r>
            <a:r>
              <a:rPr lang="zh-CN" altLang="en-US" sz="2400" dirty="0">
                <a:solidFill>
                  <a:srgbClr val="000000"/>
                </a:solidFill>
              </a:rPr>
              <a:t> </a:t>
            </a:r>
            <a:r>
              <a:rPr lang="en-US" altLang="zh-CN" sz="2400" dirty="0">
                <a:solidFill>
                  <a:srgbClr val="000000"/>
                </a:solidFill>
              </a:rPr>
              <a:t>the cost for redundancy? </a:t>
            </a:r>
          </a:p>
        </p:txBody>
      </p:sp>
      <p:sp>
        <p:nvSpPr>
          <p:cNvPr id="110599" name="Rectangle 7"/>
          <p:cNvSpPr>
            <a:spLocks noChangeArrowheads="1"/>
          </p:cNvSpPr>
          <p:nvPr/>
        </p:nvSpPr>
        <p:spPr bwMode="auto">
          <a:xfrm>
            <a:off x="1176338" y="1417638"/>
            <a:ext cx="919162" cy="15541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1</a:t>
            </a:r>
            <a:endParaRPr lang="en-US" altLang="zh-CN">
              <a:solidFill>
                <a:srgbClr val="000000"/>
              </a:solidFill>
            </a:endParaRPr>
          </a:p>
        </p:txBody>
      </p:sp>
      <p:sp>
        <p:nvSpPr>
          <p:cNvPr id="110600" name="Rectangle 8"/>
          <p:cNvSpPr>
            <a:spLocks noChangeArrowheads="1"/>
          </p:cNvSpPr>
          <p:nvPr/>
        </p:nvSpPr>
        <p:spPr bwMode="auto">
          <a:xfrm>
            <a:off x="3919538" y="1417638"/>
            <a:ext cx="919162" cy="1554163"/>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2</a:t>
            </a:r>
            <a:endParaRPr lang="en-US" altLang="zh-CN">
              <a:solidFill>
                <a:srgbClr val="000000"/>
              </a:solidFill>
            </a:endParaRPr>
          </a:p>
        </p:txBody>
      </p:sp>
      <p:sp>
        <p:nvSpPr>
          <p:cNvPr id="110601" name="Rectangle 9" descr="Wide upward diagonal"/>
          <p:cNvSpPr>
            <a:spLocks noChangeArrowheads="1"/>
          </p:cNvSpPr>
          <p:nvPr/>
        </p:nvSpPr>
        <p:spPr bwMode="auto">
          <a:xfrm>
            <a:off x="4975225" y="1417638"/>
            <a:ext cx="919163" cy="1554163"/>
          </a:xfrm>
          <a:prstGeom prst="rect">
            <a:avLst/>
          </a:prstGeom>
          <a:pattFill prst="wdUpDiag">
            <a:fgClr>
              <a:srgbClr val="CC00FF"/>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B</a:t>
            </a:r>
            <a:r>
              <a:rPr lang="en-US" altLang="zh-CN" sz="2400" b="1" baseline="-25000">
                <a:solidFill>
                  <a:srgbClr val="000000"/>
                </a:solidFill>
                <a:latin typeface="Helvetica" charset="0"/>
              </a:rPr>
              <a:t>2</a:t>
            </a:r>
            <a:endParaRPr lang="en-US" altLang="zh-CN">
              <a:solidFill>
                <a:srgbClr val="000000"/>
              </a:solidFill>
            </a:endParaRPr>
          </a:p>
        </p:txBody>
      </p:sp>
      <p:sp>
        <p:nvSpPr>
          <p:cNvPr id="110602" name="Rectangle 10" descr="Wide upward diagonal"/>
          <p:cNvSpPr>
            <a:spLocks noChangeArrowheads="1"/>
          </p:cNvSpPr>
          <p:nvPr/>
        </p:nvSpPr>
        <p:spPr bwMode="auto">
          <a:xfrm>
            <a:off x="2286000" y="1417638"/>
            <a:ext cx="919163" cy="1554163"/>
          </a:xfrm>
          <a:prstGeom prst="rect">
            <a:avLst/>
          </a:prstGeom>
          <a:pattFill prst="wdUpDiag">
            <a:fgClr>
              <a:schemeClr val="accent1"/>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B</a:t>
            </a:r>
            <a:r>
              <a:rPr lang="en-US" altLang="zh-CN" sz="2400" b="1" baseline="-25000">
                <a:solidFill>
                  <a:srgbClr val="000000"/>
                </a:solidFill>
                <a:latin typeface="Helvetica" charset="0"/>
              </a:rPr>
              <a:t>1</a:t>
            </a:r>
            <a:endParaRPr lang="en-US" altLang="zh-CN">
              <a:solidFill>
                <a:srgbClr val="000000"/>
              </a:solidFill>
            </a:endParaRPr>
          </a:p>
        </p:txBody>
      </p:sp>
      <p:sp>
        <p:nvSpPr>
          <p:cNvPr id="110603" name="Rectangle 11"/>
          <p:cNvSpPr>
            <a:spLocks noChangeArrowheads="1"/>
          </p:cNvSpPr>
          <p:nvPr/>
        </p:nvSpPr>
        <p:spPr bwMode="auto">
          <a:xfrm>
            <a:off x="6711950" y="1417638"/>
            <a:ext cx="919163" cy="155416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3</a:t>
            </a:r>
            <a:endParaRPr lang="en-US" altLang="zh-CN">
              <a:solidFill>
                <a:srgbClr val="000000"/>
              </a:solidFill>
            </a:endParaRPr>
          </a:p>
        </p:txBody>
      </p:sp>
      <p:sp>
        <p:nvSpPr>
          <p:cNvPr id="110604" name="Rectangle 12" descr="Wide upward diagonal"/>
          <p:cNvSpPr>
            <a:spLocks noChangeArrowheads="1"/>
          </p:cNvSpPr>
          <p:nvPr/>
        </p:nvSpPr>
        <p:spPr bwMode="auto">
          <a:xfrm>
            <a:off x="7767638" y="1417638"/>
            <a:ext cx="919162" cy="1554163"/>
          </a:xfrm>
          <a:prstGeom prst="rect">
            <a:avLst/>
          </a:prstGeom>
          <a:pattFill prst="wdUpDiag">
            <a:fgClr>
              <a:schemeClr val="folHlink"/>
            </a:fgClr>
            <a:bgClr>
              <a:srgbClr val="FFFFFF"/>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B</a:t>
            </a:r>
            <a:r>
              <a:rPr lang="en-US" altLang="zh-CN" sz="2400" b="1" baseline="-25000">
                <a:solidFill>
                  <a:srgbClr val="000000"/>
                </a:solidFill>
                <a:latin typeface="Helvetica" charset="0"/>
              </a:rPr>
              <a:t>3</a:t>
            </a:r>
            <a:endParaRPr lang="en-US" altLang="zh-CN">
              <a:solidFill>
                <a:srgbClr val="000000"/>
              </a:solidFill>
            </a:endParaRPr>
          </a:p>
        </p:txBody>
      </p:sp>
    </p:spTree>
    <p:extLst>
      <p:ext uri="{BB962C8B-B14F-4D97-AF65-F5344CB8AC3E}">
        <p14:creationId xmlns:p14="http://schemas.microsoft.com/office/powerpoint/2010/main" val="51240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CN">
                <a:solidFill>
                  <a:srgbClr val="000000"/>
                </a:solidFill>
              </a:rPr>
              <a:t>RAID Levels 2 &amp; 3</a:t>
            </a:r>
          </a:p>
        </p:txBody>
      </p:sp>
      <p:sp>
        <p:nvSpPr>
          <p:cNvPr id="112643" name="Rectangle 3"/>
          <p:cNvSpPr>
            <a:spLocks noGrp="1" noChangeArrowheads="1"/>
          </p:cNvSpPr>
          <p:nvPr>
            <p:ph type="body" idx="1"/>
          </p:nvPr>
        </p:nvSpPr>
        <p:spPr>
          <a:xfrm>
            <a:off x="668338" y="3292475"/>
            <a:ext cx="7772400" cy="3157538"/>
          </a:xfrm>
        </p:spPr>
        <p:txBody>
          <a:bodyPr>
            <a:normAutofit fontScale="92500" lnSpcReduction="10000"/>
          </a:bodyPr>
          <a:lstStyle/>
          <a:p>
            <a:r>
              <a:rPr lang="en-US" altLang="zh-CN" dirty="0">
                <a:solidFill>
                  <a:srgbClr val="000000"/>
                </a:solidFill>
              </a:rPr>
              <a:t>These are </a:t>
            </a:r>
            <a:r>
              <a:rPr lang="en-US" altLang="zh-CN" i="1" dirty="0">
                <a:solidFill>
                  <a:srgbClr val="000000"/>
                </a:solidFill>
              </a:rPr>
              <a:t>bit-interleaved</a:t>
            </a:r>
            <a:r>
              <a:rPr lang="en-US" altLang="zh-CN" dirty="0">
                <a:solidFill>
                  <a:srgbClr val="000000"/>
                </a:solidFill>
              </a:rPr>
              <a:t> schemes</a:t>
            </a:r>
          </a:p>
          <a:p>
            <a:r>
              <a:rPr lang="en-US" altLang="zh-CN" dirty="0">
                <a:solidFill>
                  <a:srgbClr val="000000"/>
                </a:solidFill>
              </a:rPr>
              <a:t>In Raid Level 2, P contains memory-style ECC</a:t>
            </a:r>
          </a:p>
          <a:p>
            <a:r>
              <a:rPr lang="en-US" altLang="zh-CN" dirty="0">
                <a:solidFill>
                  <a:srgbClr val="000000"/>
                </a:solidFill>
              </a:rPr>
              <a:t>In Raid Level 3, P contains simple parity</a:t>
            </a:r>
          </a:p>
          <a:p>
            <a:r>
              <a:rPr lang="en-US" altLang="zh-CN" dirty="0">
                <a:solidFill>
                  <a:srgbClr val="000000"/>
                </a:solidFill>
              </a:rPr>
              <a:t>Rarely used today</a:t>
            </a:r>
          </a:p>
          <a:p>
            <a:r>
              <a:rPr lang="en-US" altLang="zh-CN" dirty="0">
                <a:solidFill>
                  <a:srgbClr val="000000"/>
                </a:solidFill>
              </a:rPr>
              <a:t>Good for large data read/write, poor for small data transfer</a:t>
            </a:r>
          </a:p>
        </p:txBody>
      </p:sp>
      <p:sp>
        <p:nvSpPr>
          <p:cNvPr id="112644" name="Rectangle 4"/>
          <p:cNvSpPr>
            <a:spLocks noChangeArrowheads="1"/>
          </p:cNvSpPr>
          <p:nvPr/>
        </p:nvSpPr>
        <p:spPr bwMode="auto">
          <a:xfrm>
            <a:off x="1540728" y="1243615"/>
            <a:ext cx="919162" cy="15541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1</a:t>
            </a:r>
            <a:endParaRPr lang="en-US" altLang="zh-CN">
              <a:solidFill>
                <a:srgbClr val="000000"/>
              </a:solidFill>
            </a:endParaRPr>
          </a:p>
        </p:txBody>
      </p:sp>
      <p:sp>
        <p:nvSpPr>
          <p:cNvPr id="112645" name="Rectangle 5"/>
          <p:cNvSpPr>
            <a:spLocks noChangeArrowheads="1"/>
          </p:cNvSpPr>
          <p:nvPr/>
        </p:nvSpPr>
        <p:spPr bwMode="auto">
          <a:xfrm>
            <a:off x="3082190" y="1243615"/>
            <a:ext cx="919163" cy="1554163"/>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2</a:t>
            </a:r>
            <a:endParaRPr lang="en-US" altLang="zh-CN">
              <a:solidFill>
                <a:srgbClr val="000000"/>
              </a:solidFill>
            </a:endParaRPr>
          </a:p>
        </p:txBody>
      </p:sp>
      <p:sp>
        <p:nvSpPr>
          <p:cNvPr id="112648" name="Rectangle 8"/>
          <p:cNvSpPr>
            <a:spLocks noChangeArrowheads="1"/>
          </p:cNvSpPr>
          <p:nvPr/>
        </p:nvSpPr>
        <p:spPr bwMode="auto">
          <a:xfrm>
            <a:off x="4672865" y="1243615"/>
            <a:ext cx="919163" cy="155416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3</a:t>
            </a:r>
            <a:endParaRPr lang="en-US" altLang="zh-CN">
              <a:solidFill>
                <a:srgbClr val="000000"/>
              </a:solidFill>
            </a:endParaRPr>
          </a:p>
        </p:txBody>
      </p:sp>
      <p:sp>
        <p:nvSpPr>
          <p:cNvPr id="112649" name="Rectangle 9" descr="5%"/>
          <p:cNvSpPr>
            <a:spLocks noChangeArrowheads="1"/>
          </p:cNvSpPr>
          <p:nvPr/>
        </p:nvSpPr>
        <p:spPr bwMode="auto">
          <a:xfrm>
            <a:off x="7698640" y="1243615"/>
            <a:ext cx="919163" cy="1554163"/>
          </a:xfrm>
          <a:prstGeom prst="rect">
            <a:avLst/>
          </a:prstGeom>
          <a:pattFill prst="pct5">
            <a:fgClr>
              <a:schemeClr val="tx1"/>
            </a:fgClr>
            <a:bgClr>
              <a:schemeClr val="bg1"/>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P</a:t>
            </a:r>
            <a:endParaRPr lang="en-US" altLang="zh-CN">
              <a:solidFill>
                <a:srgbClr val="000000"/>
              </a:solidFill>
            </a:endParaRPr>
          </a:p>
        </p:txBody>
      </p:sp>
      <p:sp>
        <p:nvSpPr>
          <p:cNvPr id="112651" name="Text Box 11"/>
          <p:cNvSpPr txBox="1">
            <a:spLocks noChangeArrowheads="1"/>
          </p:cNvSpPr>
          <p:nvPr/>
        </p:nvSpPr>
        <p:spPr bwMode="auto">
          <a:xfrm>
            <a:off x="6177815" y="1842103"/>
            <a:ext cx="55537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800" b="1">
                <a:solidFill>
                  <a:srgbClr val="000000"/>
                </a:solidFill>
                <a:latin typeface="Helvetica" charset="0"/>
              </a:rPr>
              <a:t>• • •</a:t>
            </a:r>
          </a:p>
        </p:txBody>
      </p:sp>
    </p:spTree>
    <p:extLst>
      <p:ext uri="{BB962C8B-B14F-4D97-AF65-F5344CB8AC3E}">
        <p14:creationId xmlns:p14="http://schemas.microsoft.com/office/powerpoint/2010/main" val="618604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a:solidFill>
                  <a:srgbClr val="000000"/>
                </a:solidFill>
              </a:rPr>
              <a:t>RAID Level 4</a:t>
            </a:r>
          </a:p>
        </p:txBody>
      </p:sp>
      <p:sp>
        <p:nvSpPr>
          <p:cNvPr id="113667" name="Rectangle 3"/>
          <p:cNvSpPr>
            <a:spLocks noGrp="1" noChangeArrowheads="1"/>
          </p:cNvSpPr>
          <p:nvPr>
            <p:ph type="body" idx="1"/>
          </p:nvPr>
        </p:nvSpPr>
        <p:spPr>
          <a:xfrm>
            <a:off x="685800" y="4564063"/>
            <a:ext cx="7772400" cy="1989137"/>
          </a:xfrm>
        </p:spPr>
        <p:txBody>
          <a:bodyPr>
            <a:normAutofit fontScale="70000" lnSpcReduction="20000"/>
          </a:bodyPr>
          <a:lstStyle/>
          <a:p>
            <a:r>
              <a:rPr lang="en-US" altLang="zh-CN" i="1" dirty="0">
                <a:solidFill>
                  <a:srgbClr val="000000"/>
                </a:solidFill>
              </a:rPr>
              <a:t>Block-interleaved parity</a:t>
            </a:r>
          </a:p>
          <a:p>
            <a:r>
              <a:rPr lang="en-US" altLang="zh-CN" dirty="0">
                <a:solidFill>
                  <a:srgbClr val="000000"/>
                </a:solidFill>
              </a:rPr>
              <a:t>Wasted storage is small: one parity block for N data blocks</a:t>
            </a:r>
          </a:p>
          <a:p>
            <a:r>
              <a:rPr lang="en-US" altLang="zh-CN" dirty="0">
                <a:solidFill>
                  <a:srgbClr val="000000"/>
                </a:solidFill>
              </a:rPr>
              <a:t>Key problem: </a:t>
            </a:r>
          </a:p>
          <a:p>
            <a:pPr lvl="1"/>
            <a:r>
              <a:rPr lang="en-US" altLang="zh-CN" dirty="0">
                <a:solidFill>
                  <a:srgbClr val="000000"/>
                </a:solidFill>
              </a:rPr>
              <a:t>parity disk becomes a hot spot</a:t>
            </a:r>
          </a:p>
          <a:p>
            <a:pPr lvl="1"/>
            <a:r>
              <a:rPr lang="en-US" altLang="zh-CN" dirty="0">
                <a:solidFill>
                  <a:srgbClr val="000000"/>
                </a:solidFill>
              </a:rPr>
              <a:t>write access to parity disk on every write to any block</a:t>
            </a:r>
            <a:endParaRPr lang="en-US" altLang="zh-CN" i="1" dirty="0">
              <a:solidFill>
                <a:srgbClr val="000000"/>
              </a:solidFill>
            </a:endParaRPr>
          </a:p>
        </p:txBody>
      </p:sp>
      <p:grpSp>
        <p:nvGrpSpPr>
          <p:cNvPr id="113696" name="Group 32"/>
          <p:cNvGrpSpPr>
            <a:grpSpLocks/>
          </p:cNvGrpSpPr>
          <p:nvPr/>
        </p:nvGrpSpPr>
        <p:grpSpPr bwMode="auto">
          <a:xfrm>
            <a:off x="1804988" y="1355725"/>
            <a:ext cx="841375" cy="1919288"/>
            <a:chOff x="653" y="1029"/>
            <a:chExt cx="530" cy="1209"/>
          </a:xfrm>
        </p:grpSpPr>
        <p:sp>
          <p:nvSpPr>
            <p:cNvPr id="113668" name="Rectangle 4"/>
            <p:cNvSpPr>
              <a:spLocks noChangeAspect="1" noChangeArrowheads="1"/>
            </p:cNvSpPr>
            <p:nvPr/>
          </p:nvSpPr>
          <p:spPr bwMode="auto">
            <a:xfrm>
              <a:off x="653" y="1029"/>
              <a:ext cx="530" cy="3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0,0</a:t>
              </a:r>
              <a:endParaRPr lang="en-US" altLang="zh-CN" sz="2400" b="1">
                <a:solidFill>
                  <a:srgbClr val="000000"/>
                </a:solidFill>
                <a:latin typeface="Helvetica" charset="0"/>
              </a:endParaRPr>
            </a:p>
          </p:txBody>
        </p:sp>
        <p:sp>
          <p:nvSpPr>
            <p:cNvPr id="113669" name="Rectangle 5"/>
            <p:cNvSpPr>
              <a:spLocks noChangeAspect="1" noChangeArrowheads="1"/>
            </p:cNvSpPr>
            <p:nvPr/>
          </p:nvSpPr>
          <p:spPr bwMode="auto">
            <a:xfrm>
              <a:off x="653" y="1327"/>
              <a:ext cx="530" cy="3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1,0</a:t>
              </a:r>
              <a:endParaRPr lang="en-US" altLang="zh-CN">
                <a:solidFill>
                  <a:srgbClr val="000000"/>
                </a:solidFill>
              </a:endParaRPr>
            </a:p>
          </p:txBody>
        </p:sp>
        <p:sp>
          <p:nvSpPr>
            <p:cNvPr id="113670" name="Rectangle 6"/>
            <p:cNvSpPr>
              <a:spLocks noChangeAspect="1" noChangeArrowheads="1"/>
            </p:cNvSpPr>
            <p:nvPr/>
          </p:nvSpPr>
          <p:spPr bwMode="auto">
            <a:xfrm>
              <a:off x="653" y="1633"/>
              <a:ext cx="530" cy="3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2,0</a:t>
              </a:r>
              <a:endParaRPr lang="en-US" altLang="zh-CN">
                <a:solidFill>
                  <a:srgbClr val="000000"/>
                </a:solidFill>
              </a:endParaRPr>
            </a:p>
          </p:txBody>
        </p:sp>
        <p:sp>
          <p:nvSpPr>
            <p:cNvPr id="113671" name="Rectangle 7"/>
            <p:cNvSpPr>
              <a:spLocks noChangeAspect="1" noChangeArrowheads="1"/>
            </p:cNvSpPr>
            <p:nvPr/>
          </p:nvSpPr>
          <p:spPr bwMode="auto">
            <a:xfrm>
              <a:off x="653" y="1938"/>
              <a:ext cx="530" cy="3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3,0</a:t>
              </a:r>
              <a:endParaRPr lang="en-US" altLang="zh-CN">
                <a:solidFill>
                  <a:srgbClr val="000000"/>
                </a:solidFill>
              </a:endParaRPr>
            </a:p>
          </p:txBody>
        </p:sp>
      </p:grpSp>
      <p:grpSp>
        <p:nvGrpSpPr>
          <p:cNvPr id="113697" name="Group 33"/>
          <p:cNvGrpSpPr>
            <a:grpSpLocks/>
          </p:cNvGrpSpPr>
          <p:nvPr/>
        </p:nvGrpSpPr>
        <p:grpSpPr bwMode="auto">
          <a:xfrm>
            <a:off x="3260725" y="1355725"/>
            <a:ext cx="841375" cy="1919288"/>
            <a:chOff x="1570" y="1020"/>
            <a:chExt cx="530" cy="1209"/>
          </a:xfrm>
        </p:grpSpPr>
        <p:sp>
          <p:nvSpPr>
            <p:cNvPr id="113687" name="Rectangle 23"/>
            <p:cNvSpPr>
              <a:spLocks noChangeAspect="1" noChangeArrowheads="1"/>
            </p:cNvSpPr>
            <p:nvPr/>
          </p:nvSpPr>
          <p:spPr bwMode="auto">
            <a:xfrm>
              <a:off x="1570" y="1020"/>
              <a:ext cx="530" cy="300"/>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0,1</a:t>
              </a:r>
              <a:endParaRPr lang="en-US" altLang="zh-CN" sz="2400" b="1">
                <a:solidFill>
                  <a:srgbClr val="000000"/>
                </a:solidFill>
                <a:latin typeface="Helvetica" charset="0"/>
              </a:endParaRPr>
            </a:p>
          </p:txBody>
        </p:sp>
        <p:sp>
          <p:nvSpPr>
            <p:cNvPr id="113688" name="Rectangle 24"/>
            <p:cNvSpPr>
              <a:spLocks noChangeAspect="1" noChangeArrowheads="1"/>
            </p:cNvSpPr>
            <p:nvPr/>
          </p:nvSpPr>
          <p:spPr bwMode="auto">
            <a:xfrm>
              <a:off x="1570" y="1318"/>
              <a:ext cx="530" cy="300"/>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1,1</a:t>
              </a:r>
              <a:endParaRPr lang="en-US" altLang="zh-CN">
                <a:solidFill>
                  <a:srgbClr val="000000"/>
                </a:solidFill>
              </a:endParaRPr>
            </a:p>
          </p:txBody>
        </p:sp>
        <p:sp>
          <p:nvSpPr>
            <p:cNvPr id="113689" name="Rectangle 25"/>
            <p:cNvSpPr>
              <a:spLocks noChangeAspect="1" noChangeArrowheads="1"/>
            </p:cNvSpPr>
            <p:nvPr/>
          </p:nvSpPr>
          <p:spPr bwMode="auto">
            <a:xfrm>
              <a:off x="1570" y="1624"/>
              <a:ext cx="530" cy="300"/>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2,1</a:t>
              </a:r>
              <a:endParaRPr lang="en-US" altLang="zh-CN">
                <a:solidFill>
                  <a:srgbClr val="000000"/>
                </a:solidFill>
              </a:endParaRPr>
            </a:p>
          </p:txBody>
        </p:sp>
        <p:sp>
          <p:nvSpPr>
            <p:cNvPr id="113690" name="Rectangle 26"/>
            <p:cNvSpPr>
              <a:spLocks noChangeAspect="1" noChangeArrowheads="1"/>
            </p:cNvSpPr>
            <p:nvPr/>
          </p:nvSpPr>
          <p:spPr bwMode="auto">
            <a:xfrm>
              <a:off x="1570" y="1929"/>
              <a:ext cx="530" cy="300"/>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3,1</a:t>
              </a:r>
              <a:endParaRPr lang="en-US" altLang="zh-CN">
                <a:solidFill>
                  <a:srgbClr val="000000"/>
                </a:solidFill>
              </a:endParaRPr>
            </a:p>
          </p:txBody>
        </p:sp>
      </p:grpSp>
      <p:grpSp>
        <p:nvGrpSpPr>
          <p:cNvPr id="113698" name="Group 34"/>
          <p:cNvGrpSpPr>
            <a:grpSpLocks/>
          </p:cNvGrpSpPr>
          <p:nvPr/>
        </p:nvGrpSpPr>
        <p:grpSpPr bwMode="auto">
          <a:xfrm>
            <a:off x="4697413" y="1355725"/>
            <a:ext cx="841375" cy="1919288"/>
            <a:chOff x="2475" y="1010"/>
            <a:chExt cx="530" cy="1209"/>
          </a:xfrm>
        </p:grpSpPr>
        <p:sp>
          <p:nvSpPr>
            <p:cNvPr id="113691" name="Rectangle 27"/>
            <p:cNvSpPr>
              <a:spLocks noChangeAspect="1" noChangeArrowheads="1"/>
            </p:cNvSpPr>
            <p:nvPr/>
          </p:nvSpPr>
          <p:spPr bwMode="auto">
            <a:xfrm>
              <a:off x="2475" y="1010"/>
              <a:ext cx="530" cy="3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0,2</a:t>
              </a:r>
              <a:endParaRPr lang="en-US" altLang="zh-CN" sz="2400" b="1">
                <a:solidFill>
                  <a:srgbClr val="000000"/>
                </a:solidFill>
                <a:latin typeface="Helvetica" charset="0"/>
              </a:endParaRPr>
            </a:p>
          </p:txBody>
        </p:sp>
        <p:sp>
          <p:nvSpPr>
            <p:cNvPr id="113692" name="Rectangle 28"/>
            <p:cNvSpPr>
              <a:spLocks noChangeAspect="1" noChangeArrowheads="1"/>
            </p:cNvSpPr>
            <p:nvPr/>
          </p:nvSpPr>
          <p:spPr bwMode="auto">
            <a:xfrm>
              <a:off x="2475" y="1308"/>
              <a:ext cx="530" cy="3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1,2</a:t>
              </a:r>
              <a:endParaRPr lang="en-US" altLang="zh-CN">
                <a:solidFill>
                  <a:srgbClr val="000000"/>
                </a:solidFill>
              </a:endParaRPr>
            </a:p>
          </p:txBody>
        </p:sp>
        <p:sp>
          <p:nvSpPr>
            <p:cNvPr id="113693" name="Rectangle 29"/>
            <p:cNvSpPr>
              <a:spLocks noChangeAspect="1" noChangeArrowheads="1"/>
            </p:cNvSpPr>
            <p:nvPr/>
          </p:nvSpPr>
          <p:spPr bwMode="auto">
            <a:xfrm>
              <a:off x="2475" y="1614"/>
              <a:ext cx="530" cy="3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2,2</a:t>
              </a:r>
              <a:endParaRPr lang="en-US" altLang="zh-CN">
                <a:solidFill>
                  <a:srgbClr val="000000"/>
                </a:solidFill>
              </a:endParaRPr>
            </a:p>
          </p:txBody>
        </p:sp>
        <p:sp>
          <p:nvSpPr>
            <p:cNvPr id="113694" name="Rectangle 30"/>
            <p:cNvSpPr>
              <a:spLocks noChangeAspect="1" noChangeArrowheads="1"/>
            </p:cNvSpPr>
            <p:nvPr/>
          </p:nvSpPr>
          <p:spPr bwMode="auto">
            <a:xfrm>
              <a:off x="2475" y="1919"/>
              <a:ext cx="530" cy="3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3,2</a:t>
              </a:r>
              <a:endParaRPr lang="en-US" altLang="zh-CN">
                <a:solidFill>
                  <a:srgbClr val="000000"/>
                </a:solidFill>
              </a:endParaRPr>
            </a:p>
          </p:txBody>
        </p:sp>
      </p:grpSp>
      <p:grpSp>
        <p:nvGrpSpPr>
          <p:cNvPr id="113699" name="Group 35"/>
          <p:cNvGrpSpPr>
            <a:grpSpLocks/>
          </p:cNvGrpSpPr>
          <p:nvPr/>
        </p:nvGrpSpPr>
        <p:grpSpPr bwMode="auto">
          <a:xfrm>
            <a:off x="6170613" y="1355725"/>
            <a:ext cx="841375" cy="1919288"/>
            <a:chOff x="2475" y="1010"/>
            <a:chExt cx="530" cy="1209"/>
          </a:xfrm>
        </p:grpSpPr>
        <p:sp>
          <p:nvSpPr>
            <p:cNvPr id="113700" name="Rectangle 36" descr="5%"/>
            <p:cNvSpPr>
              <a:spLocks noChangeAspect="1" noChangeArrowheads="1"/>
            </p:cNvSpPr>
            <p:nvPr/>
          </p:nvSpPr>
          <p:spPr bwMode="auto">
            <a:xfrm>
              <a:off x="2475" y="1010"/>
              <a:ext cx="530" cy="300"/>
            </a:xfrm>
            <a:prstGeom prst="rect">
              <a:avLst/>
            </a:prstGeom>
            <a:pattFill prst="pct5">
              <a:fgClr>
                <a:schemeClr val="tx2"/>
              </a:fgClr>
              <a:bgClr>
                <a:schemeClr val="bg1"/>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P</a:t>
              </a:r>
              <a:r>
                <a:rPr lang="en-US" altLang="zh-CN" sz="2400" b="1" baseline="-25000">
                  <a:solidFill>
                    <a:srgbClr val="000000"/>
                  </a:solidFill>
                  <a:latin typeface="Helvetica" charset="0"/>
                </a:rPr>
                <a:t>0</a:t>
              </a:r>
              <a:endParaRPr lang="en-US" altLang="zh-CN" sz="2400" b="1">
                <a:solidFill>
                  <a:srgbClr val="000000"/>
                </a:solidFill>
                <a:latin typeface="Helvetica" charset="0"/>
              </a:endParaRPr>
            </a:p>
          </p:txBody>
        </p:sp>
        <p:sp>
          <p:nvSpPr>
            <p:cNvPr id="113701" name="Rectangle 37" descr="5%"/>
            <p:cNvSpPr>
              <a:spLocks noChangeAspect="1" noChangeArrowheads="1"/>
            </p:cNvSpPr>
            <p:nvPr/>
          </p:nvSpPr>
          <p:spPr bwMode="auto">
            <a:xfrm>
              <a:off x="2475" y="1308"/>
              <a:ext cx="530" cy="300"/>
            </a:xfrm>
            <a:prstGeom prst="rect">
              <a:avLst/>
            </a:prstGeom>
            <a:pattFill prst="pct5">
              <a:fgClr>
                <a:schemeClr val="tx2"/>
              </a:fgClr>
              <a:bgClr>
                <a:schemeClr val="bg1"/>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P</a:t>
              </a:r>
              <a:r>
                <a:rPr lang="en-US" altLang="zh-CN" sz="2400" b="1" baseline="-25000">
                  <a:solidFill>
                    <a:srgbClr val="000000"/>
                  </a:solidFill>
                  <a:latin typeface="Helvetica" charset="0"/>
                </a:rPr>
                <a:t>1</a:t>
              </a:r>
              <a:endParaRPr lang="en-US" altLang="zh-CN">
                <a:solidFill>
                  <a:srgbClr val="000000"/>
                </a:solidFill>
              </a:endParaRPr>
            </a:p>
          </p:txBody>
        </p:sp>
        <p:sp>
          <p:nvSpPr>
            <p:cNvPr id="113702" name="Rectangle 38" descr="5%"/>
            <p:cNvSpPr>
              <a:spLocks noChangeAspect="1" noChangeArrowheads="1"/>
            </p:cNvSpPr>
            <p:nvPr/>
          </p:nvSpPr>
          <p:spPr bwMode="auto">
            <a:xfrm>
              <a:off x="2475" y="1614"/>
              <a:ext cx="530" cy="300"/>
            </a:xfrm>
            <a:prstGeom prst="rect">
              <a:avLst/>
            </a:prstGeom>
            <a:pattFill prst="pct5">
              <a:fgClr>
                <a:schemeClr val="tx2"/>
              </a:fgClr>
              <a:bgClr>
                <a:schemeClr val="bg1"/>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P</a:t>
              </a:r>
              <a:r>
                <a:rPr lang="en-US" altLang="zh-CN" sz="2400" b="1" baseline="-25000">
                  <a:solidFill>
                    <a:srgbClr val="000000"/>
                  </a:solidFill>
                  <a:latin typeface="Helvetica" charset="0"/>
                </a:rPr>
                <a:t>2</a:t>
              </a:r>
              <a:endParaRPr lang="en-US" altLang="zh-CN">
                <a:solidFill>
                  <a:srgbClr val="000000"/>
                </a:solidFill>
              </a:endParaRPr>
            </a:p>
          </p:txBody>
        </p:sp>
        <p:sp>
          <p:nvSpPr>
            <p:cNvPr id="113703" name="Rectangle 39" descr="5%"/>
            <p:cNvSpPr>
              <a:spLocks noChangeAspect="1" noChangeArrowheads="1"/>
            </p:cNvSpPr>
            <p:nvPr/>
          </p:nvSpPr>
          <p:spPr bwMode="auto">
            <a:xfrm>
              <a:off x="2475" y="1919"/>
              <a:ext cx="530" cy="300"/>
            </a:xfrm>
            <a:prstGeom prst="rect">
              <a:avLst/>
            </a:prstGeom>
            <a:pattFill prst="pct5">
              <a:fgClr>
                <a:schemeClr val="tx2"/>
              </a:fgClr>
              <a:bgClr>
                <a:schemeClr val="bg1"/>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P</a:t>
              </a:r>
              <a:r>
                <a:rPr lang="en-US" altLang="zh-CN" sz="2400" b="1" baseline="-25000">
                  <a:solidFill>
                    <a:srgbClr val="000000"/>
                  </a:solidFill>
                  <a:latin typeface="Helvetica" charset="0"/>
                </a:rPr>
                <a:t>3</a:t>
              </a:r>
              <a:endParaRPr lang="en-US" altLang="zh-CN">
                <a:solidFill>
                  <a:srgbClr val="000000"/>
                </a:solidFill>
              </a:endParaRPr>
            </a:p>
          </p:txBody>
        </p:sp>
      </p:grpSp>
      <p:sp>
        <p:nvSpPr>
          <p:cNvPr id="113704" name="Text Box 40"/>
          <p:cNvSpPr txBox="1">
            <a:spLocks noChangeArrowheads="1"/>
          </p:cNvSpPr>
          <p:nvPr/>
        </p:nvSpPr>
        <p:spPr bwMode="auto">
          <a:xfrm>
            <a:off x="3043238" y="3727450"/>
            <a:ext cx="3292475" cy="4667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400" b="1">
                <a:solidFill>
                  <a:srgbClr val="000000"/>
                </a:solidFill>
                <a:latin typeface="Helvetica" charset="0"/>
              </a:rPr>
              <a:t>D</a:t>
            </a:r>
            <a:r>
              <a:rPr lang="en-US" altLang="zh-CN" sz="2400" b="1" baseline="-25000">
                <a:solidFill>
                  <a:srgbClr val="000000"/>
                </a:solidFill>
                <a:latin typeface="Helvetica" charset="0"/>
              </a:rPr>
              <a:t>0,0</a:t>
            </a:r>
            <a:r>
              <a:rPr lang="en-US" altLang="zh-CN" b="1">
                <a:solidFill>
                  <a:srgbClr val="000000"/>
                </a:solidFill>
              </a:rPr>
              <a:t> </a:t>
            </a:r>
            <a:r>
              <a:rPr lang="en-US" altLang="zh-CN" sz="2400" b="1">
                <a:solidFill>
                  <a:srgbClr val="000000"/>
                </a:solidFill>
                <a:latin typeface="Symbol" charset="0"/>
                <a:sym typeface="Symbol" charset="0"/>
              </a:rPr>
              <a:t></a:t>
            </a:r>
            <a:r>
              <a:rPr lang="en-US" altLang="zh-CN">
                <a:solidFill>
                  <a:srgbClr val="000000"/>
                </a:solidFill>
                <a:sym typeface="Symbol" charset="0"/>
              </a:rPr>
              <a:t> </a:t>
            </a:r>
            <a:r>
              <a:rPr lang="en-US" altLang="zh-CN" sz="2400" b="1">
                <a:solidFill>
                  <a:srgbClr val="000000"/>
                </a:solidFill>
                <a:latin typeface="Helvetica" charset="0"/>
                <a:sym typeface="Symbol" charset="0"/>
              </a:rPr>
              <a:t>D</a:t>
            </a:r>
            <a:r>
              <a:rPr lang="en-US" altLang="zh-CN" sz="2400" b="1" baseline="-25000">
                <a:solidFill>
                  <a:srgbClr val="000000"/>
                </a:solidFill>
                <a:latin typeface="Helvetica" charset="0"/>
                <a:sym typeface="Symbol" charset="0"/>
              </a:rPr>
              <a:t>0,1</a:t>
            </a:r>
            <a:r>
              <a:rPr lang="en-US" altLang="zh-CN">
                <a:solidFill>
                  <a:srgbClr val="000000"/>
                </a:solidFill>
                <a:sym typeface="Symbol" charset="0"/>
              </a:rPr>
              <a:t> </a:t>
            </a:r>
            <a:r>
              <a:rPr lang="en-US" altLang="zh-CN" sz="2400" b="1">
                <a:solidFill>
                  <a:srgbClr val="000000"/>
                </a:solidFill>
                <a:latin typeface="Symbol" charset="0"/>
                <a:sym typeface="Symbol" charset="0"/>
              </a:rPr>
              <a:t></a:t>
            </a:r>
            <a:r>
              <a:rPr lang="en-US" altLang="zh-CN">
                <a:solidFill>
                  <a:srgbClr val="000000"/>
                </a:solidFill>
                <a:sym typeface="Symbol" charset="0"/>
              </a:rPr>
              <a:t>  </a:t>
            </a:r>
            <a:r>
              <a:rPr lang="en-US" altLang="zh-CN" sz="2400" b="1">
                <a:solidFill>
                  <a:srgbClr val="000000"/>
                </a:solidFill>
                <a:latin typeface="Helvetica" charset="0"/>
                <a:sym typeface="Symbol" charset="0"/>
              </a:rPr>
              <a:t>D</a:t>
            </a:r>
            <a:r>
              <a:rPr lang="en-US" altLang="zh-CN" sz="2400" b="1" baseline="-25000">
                <a:solidFill>
                  <a:srgbClr val="000000"/>
                </a:solidFill>
                <a:latin typeface="Helvetica" charset="0"/>
                <a:sym typeface="Symbol" charset="0"/>
              </a:rPr>
              <a:t>0,2</a:t>
            </a:r>
            <a:r>
              <a:rPr lang="en-US" altLang="zh-CN">
                <a:solidFill>
                  <a:srgbClr val="000000"/>
                </a:solidFill>
                <a:sym typeface="Symbol" charset="0"/>
              </a:rPr>
              <a:t>  </a:t>
            </a:r>
            <a:r>
              <a:rPr lang="en-US" altLang="zh-CN" sz="2400" b="1">
                <a:solidFill>
                  <a:srgbClr val="000000"/>
                </a:solidFill>
                <a:latin typeface="Helvetica" charset="0"/>
                <a:sym typeface="Symbol" charset="0"/>
              </a:rPr>
              <a:t>=</a:t>
            </a:r>
            <a:r>
              <a:rPr lang="en-US" altLang="zh-CN">
                <a:solidFill>
                  <a:srgbClr val="000000"/>
                </a:solidFill>
                <a:sym typeface="Symbol" charset="0"/>
              </a:rPr>
              <a:t>  </a:t>
            </a:r>
            <a:r>
              <a:rPr lang="en-US" altLang="zh-CN" sz="2400" b="1">
                <a:solidFill>
                  <a:srgbClr val="000000"/>
                </a:solidFill>
                <a:latin typeface="Helvetica" charset="0"/>
                <a:sym typeface="Symbol" charset="0"/>
              </a:rPr>
              <a:t>P</a:t>
            </a:r>
            <a:r>
              <a:rPr lang="en-US" altLang="zh-CN" sz="2400" b="1" baseline="-25000">
                <a:solidFill>
                  <a:srgbClr val="000000"/>
                </a:solidFill>
                <a:latin typeface="Helvetica" charset="0"/>
                <a:sym typeface="Symbol" charset="0"/>
              </a:rPr>
              <a:t>0</a:t>
            </a:r>
            <a:endParaRPr lang="en-US" altLang="zh-CN" sz="2400" b="1">
              <a:solidFill>
                <a:srgbClr val="000000"/>
              </a:solidFill>
              <a:latin typeface="Helvetica" charset="0"/>
              <a:sym typeface="Symbol" charset="0"/>
            </a:endParaRPr>
          </a:p>
        </p:txBody>
      </p:sp>
    </p:spTree>
    <p:extLst>
      <p:ext uri="{BB962C8B-B14F-4D97-AF65-F5344CB8AC3E}">
        <p14:creationId xmlns:p14="http://schemas.microsoft.com/office/powerpoint/2010/main" val="91616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6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zh-CN" dirty="0">
                <a:solidFill>
                  <a:srgbClr val="000000"/>
                </a:solidFill>
              </a:rPr>
              <a:t>RAID Level 5</a:t>
            </a:r>
          </a:p>
        </p:txBody>
      </p:sp>
      <p:sp>
        <p:nvSpPr>
          <p:cNvPr id="114691" name="Rectangle 3"/>
          <p:cNvSpPr>
            <a:spLocks noGrp="1" noChangeArrowheads="1"/>
          </p:cNvSpPr>
          <p:nvPr>
            <p:ph type="body" idx="1"/>
          </p:nvPr>
        </p:nvSpPr>
        <p:spPr>
          <a:xfrm>
            <a:off x="685800" y="4564063"/>
            <a:ext cx="7772400" cy="1989137"/>
          </a:xfrm>
        </p:spPr>
        <p:txBody>
          <a:bodyPr>
            <a:normAutofit fontScale="92500"/>
          </a:bodyPr>
          <a:lstStyle/>
          <a:p>
            <a:r>
              <a:rPr lang="en-US" altLang="zh-CN" i="1">
                <a:solidFill>
                  <a:srgbClr val="000000"/>
                </a:solidFill>
              </a:rPr>
              <a:t>Rotated parity</a:t>
            </a:r>
          </a:p>
          <a:p>
            <a:r>
              <a:rPr lang="en-US" altLang="zh-CN">
                <a:solidFill>
                  <a:srgbClr val="000000"/>
                </a:solidFill>
              </a:rPr>
              <a:t>Wastage is small: same as in Raid 4</a:t>
            </a:r>
          </a:p>
          <a:p>
            <a:r>
              <a:rPr lang="en-US" altLang="zh-CN">
                <a:solidFill>
                  <a:srgbClr val="000000"/>
                </a:solidFill>
              </a:rPr>
              <a:t>Parity update traffic is distributed across disks</a:t>
            </a:r>
          </a:p>
        </p:txBody>
      </p:sp>
      <p:grpSp>
        <p:nvGrpSpPr>
          <p:cNvPr id="114714" name="Group 26"/>
          <p:cNvGrpSpPr>
            <a:grpSpLocks/>
          </p:cNvGrpSpPr>
          <p:nvPr/>
        </p:nvGrpSpPr>
        <p:grpSpPr bwMode="auto">
          <a:xfrm>
            <a:off x="1971675" y="1338263"/>
            <a:ext cx="841375" cy="1919287"/>
            <a:chOff x="653" y="980"/>
            <a:chExt cx="530" cy="1209"/>
          </a:xfrm>
        </p:grpSpPr>
        <p:sp>
          <p:nvSpPr>
            <p:cNvPr id="114693" name="Rectangle 5"/>
            <p:cNvSpPr>
              <a:spLocks noChangeAspect="1" noChangeArrowheads="1"/>
            </p:cNvSpPr>
            <p:nvPr/>
          </p:nvSpPr>
          <p:spPr bwMode="auto">
            <a:xfrm>
              <a:off x="653" y="980"/>
              <a:ext cx="530" cy="3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0,0</a:t>
              </a:r>
              <a:endParaRPr lang="en-US" altLang="zh-CN" sz="2400" b="1">
                <a:solidFill>
                  <a:srgbClr val="000000"/>
                </a:solidFill>
                <a:latin typeface="Helvetica" charset="0"/>
              </a:endParaRPr>
            </a:p>
          </p:txBody>
        </p:sp>
        <p:sp>
          <p:nvSpPr>
            <p:cNvPr id="114694" name="Rectangle 6"/>
            <p:cNvSpPr>
              <a:spLocks noChangeAspect="1" noChangeArrowheads="1"/>
            </p:cNvSpPr>
            <p:nvPr/>
          </p:nvSpPr>
          <p:spPr bwMode="auto">
            <a:xfrm>
              <a:off x="653" y="1278"/>
              <a:ext cx="530" cy="3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1,0</a:t>
              </a:r>
              <a:endParaRPr lang="en-US" altLang="zh-CN">
                <a:solidFill>
                  <a:srgbClr val="000000"/>
                </a:solidFill>
              </a:endParaRPr>
            </a:p>
          </p:txBody>
        </p:sp>
        <p:sp>
          <p:nvSpPr>
            <p:cNvPr id="114695" name="Rectangle 7"/>
            <p:cNvSpPr>
              <a:spLocks noChangeAspect="1" noChangeArrowheads="1"/>
            </p:cNvSpPr>
            <p:nvPr/>
          </p:nvSpPr>
          <p:spPr bwMode="auto">
            <a:xfrm>
              <a:off x="653" y="1584"/>
              <a:ext cx="530" cy="3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2,0</a:t>
              </a:r>
              <a:endParaRPr lang="en-US" altLang="zh-CN">
                <a:solidFill>
                  <a:srgbClr val="000000"/>
                </a:solidFill>
              </a:endParaRPr>
            </a:p>
          </p:txBody>
        </p:sp>
        <p:sp>
          <p:nvSpPr>
            <p:cNvPr id="114696" name="Rectangle 8" descr="5%"/>
            <p:cNvSpPr>
              <a:spLocks noChangeAspect="1" noChangeArrowheads="1"/>
            </p:cNvSpPr>
            <p:nvPr/>
          </p:nvSpPr>
          <p:spPr bwMode="auto">
            <a:xfrm>
              <a:off x="653" y="1889"/>
              <a:ext cx="530" cy="300"/>
            </a:xfrm>
            <a:prstGeom prst="rect">
              <a:avLst/>
            </a:prstGeom>
            <a:pattFill prst="pct5">
              <a:fgClr>
                <a:schemeClr val="tx2"/>
              </a:fgClr>
              <a:bgClr>
                <a:schemeClr val="bg1"/>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P</a:t>
              </a:r>
              <a:r>
                <a:rPr lang="en-US" altLang="zh-CN" sz="2400" b="1" baseline="-25000">
                  <a:solidFill>
                    <a:srgbClr val="000000"/>
                  </a:solidFill>
                  <a:latin typeface="Helvetica" charset="0"/>
                </a:rPr>
                <a:t>3</a:t>
              </a:r>
              <a:endParaRPr lang="en-US" altLang="zh-CN">
                <a:solidFill>
                  <a:srgbClr val="000000"/>
                </a:solidFill>
              </a:endParaRPr>
            </a:p>
          </p:txBody>
        </p:sp>
      </p:grpSp>
      <p:grpSp>
        <p:nvGrpSpPr>
          <p:cNvPr id="114715" name="Group 27"/>
          <p:cNvGrpSpPr>
            <a:grpSpLocks/>
          </p:cNvGrpSpPr>
          <p:nvPr/>
        </p:nvGrpSpPr>
        <p:grpSpPr bwMode="auto">
          <a:xfrm>
            <a:off x="3427413" y="1338263"/>
            <a:ext cx="841375" cy="1919287"/>
            <a:chOff x="1570" y="980"/>
            <a:chExt cx="530" cy="1209"/>
          </a:xfrm>
        </p:grpSpPr>
        <p:sp>
          <p:nvSpPr>
            <p:cNvPr id="114698" name="Rectangle 10"/>
            <p:cNvSpPr>
              <a:spLocks noChangeAspect="1" noChangeArrowheads="1"/>
            </p:cNvSpPr>
            <p:nvPr/>
          </p:nvSpPr>
          <p:spPr bwMode="auto">
            <a:xfrm>
              <a:off x="1570" y="980"/>
              <a:ext cx="530" cy="300"/>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0,1</a:t>
              </a:r>
              <a:endParaRPr lang="en-US" altLang="zh-CN" sz="2400" b="1">
                <a:solidFill>
                  <a:srgbClr val="000000"/>
                </a:solidFill>
                <a:latin typeface="Helvetica" charset="0"/>
              </a:endParaRPr>
            </a:p>
          </p:txBody>
        </p:sp>
        <p:sp>
          <p:nvSpPr>
            <p:cNvPr id="114699" name="Rectangle 11"/>
            <p:cNvSpPr>
              <a:spLocks noChangeAspect="1" noChangeArrowheads="1"/>
            </p:cNvSpPr>
            <p:nvPr/>
          </p:nvSpPr>
          <p:spPr bwMode="auto">
            <a:xfrm>
              <a:off x="1570" y="1278"/>
              <a:ext cx="530" cy="300"/>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1,1</a:t>
              </a:r>
              <a:endParaRPr lang="en-US" altLang="zh-CN">
                <a:solidFill>
                  <a:srgbClr val="000000"/>
                </a:solidFill>
              </a:endParaRPr>
            </a:p>
          </p:txBody>
        </p:sp>
        <p:sp>
          <p:nvSpPr>
            <p:cNvPr id="114700" name="Rectangle 12" descr="5%"/>
            <p:cNvSpPr>
              <a:spLocks noChangeAspect="1" noChangeArrowheads="1"/>
            </p:cNvSpPr>
            <p:nvPr/>
          </p:nvSpPr>
          <p:spPr bwMode="auto">
            <a:xfrm>
              <a:off x="1570" y="1584"/>
              <a:ext cx="530" cy="300"/>
            </a:xfrm>
            <a:prstGeom prst="rect">
              <a:avLst/>
            </a:prstGeom>
            <a:pattFill prst="pct5">
              <a:fgClr>
                <a:schemeClr val="tx2"/>
              </a:fgClr>
              <a:bgClr>
                <a:schemeClr val="bg1"/>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P</a:t>
              </a:r>
              <a:r>
                <a:rPr lang="en-US" altLang="zh-CN" sz="2400" b="1" baseline="-25000">
                  <a:solidFill>
                    <a:srgbClr val="000000"/>
                  </a:solidFill>
                  <a:latin typeface="Helvetica" charset="0"/>
                </a:rPr>
                <a:t>2</a:t>
              </a:r>
              <a:endParaRPr lang="en-US" altLang="zh-CN">
                <a:solidFill>
                  <a:srgbClr val="000000"/>
                </a:solidFill>
              </a:endParaRPr>
            </a:p>
          </p:txBody>
        </p:sp>
        <p:sp>
          <p:nvSpPr>
            <p:cNvPr id="114701" name="Rectangle 13"/>
            <p:cNvSpPr>
              <a:spLocks noChangeAspect="1" noChangeArrowheads="1"/>
            </p:cNvSpPr>
            <p:nvPr/>
          </p:nvSpPr>
          <p:spPr bwMode="auto">
            <a:xfrm>
              <a:off x="1570" y="1889"/>
              <a:ext cx="530" cy="300"/>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3,1</a:t>
              </a:r>
              <a:endParaRPr lang="en-US" altLang="zh-CN">
                <a:solidFill>
                  <a:srgbClr val="000000"/>
                </a:solidFill>
              </a:endParaRPr>
            </a:p>
          </p:txBody>
        </p:sp>
      </p:grpSp>
      <p:grpSp>
        <p:nvGrpSpPr>
          <p:cNvPr id="114716" name="Group 28"/>
          <p:cNvGrpSpPr>
            <a:grpSpLocks/>
          </p:cNvGrpSpPr>
          <p:nvPr/>
        </p:nvGrpSpPr>
        <p:grpSpPr bwMode="auto">
          <a:xfrm>
            <a:off x="4864100" y="1338263"/>
            <a:ext cx="841375" cy="1919287"/>
            <a:chOff x="2475" y="980"/>
            <a:chExt cx="530" cy="1209"/>
          </a:xfrm>
        </p:grpSpPr>
        <p:sp>
          <p:nvSpPr>
            <p:cNvPr id="114703" name="Rectangle 15"/>
            <p:cNvSpPr>
              <a:spLocks noChangeAspect="1" noChangeArrowheads="1"/>
            </p:cNvSpPr>
            <p:nvPr/>
          </p:nvSpPr>
          <p:spPr bwMode="auto">
            <a:xfrm>
              <a:off x="2475" y="980"/>
              <a:ext cx="530" cy="3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0,2</a:t>
              </a:r>
              <a:endParaRPr lang="en-US" altLang="zh-CN" sz="2400" b="1">
                <a:solidFill>
                  <a:srgbClr val="000000"/>
                </a:solidFill>
                <a:latin typeface="Helvetica" charset="0"/>
              </a:endParaRPr>
            </a:p>
          </p:txBody>
        </p:sp>
        <p:sp>
          <p:nvSpPr>
            <p:cNvPr id="114704" name="Rectangle 16" descr="5%"/>
            <p:cNvSpPr>
              <a:spLocks noChangeAspect="1" noChangeArrowheads="1"/>
            </p:cNvSpPr>
            <p:nvPr/>
          </p:nvSpPr>
          <p:spPr bwMode="auto">
            <a:xfrm>
              <a:off x="2475" y="1278"/>
              <a:ext cx="530" cy="300"/>
            </a:xfrm>
            <a:prstGeom prst="rect">
              <a:avLst/>
            </a:prstGeom>
            <a:pattFill prst="pct5">
              <a:fgClr>
                <a:schemeClr val="tx2"/>
              </a:fgClr>
              <a:bgClr>
                <a:schemeClr val="bg1"/>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P</a:t>
              </a:r>
              <a:r>
                <a:rPr lang="en-US" altLang="zh-CN" sz="2400" b="1" baseline="-25000">
                  <a:solidFill>
                    <a:srgbClr val="000000"/>
                  </a:solidFill>
                  <a:latin typeface="Helvetica" charset="0"/>
                </a:rPr>
                <a:t>1</a:t>
              </a:r>
              <a:endParaRPr lang="en-US" altLang="zh-CN">
                <a:solidFill>
                  <a:srgbClr val="000000"/>
                </a:solidFill>
              </a:endParaRPr>
            </a:p>
          </p:txBody>
        </p:sp>
        <p:sp>
          <p:nvSpPr>
            <p:cNvPr id="114705" name="Rectangle 17"/>
            <p:cNvSpPr>
              <a:spLocks noChangeAspect="1" noChangeArrowheads="1"/>
            </p:cNvSpPr>
            <p:nvPr/>
          </p:nvSpPr>
          <p:spPr bwMode="auto">
            <a:xfrm>
              <a:off x="2475" y="1584"/>
              <a:ext cx="530" cy="3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2,2</a:t>
              </a:r>
              <a:endParaRPr lang="en-US" altLang="zh-CN">
                <a:solidFill>
                  <a:srgbClr val="000000"/>
                </a:solidFill>
              </a:endParaRPr>
            </a:p>
          </p:txBody>
        </p:sp>
        <p:sp>
          <p:nvSpPr>
            <p:cNvPr id="114706" name="Rectangle 18"/>
            <p:cNvSpPr>
              <a:spLocks noChangeAspect="1" noChangeArrowheads="1"/>
            </p:cNvSpPr>
            <p:nvPr/>
          </p:nvSpPr>
          <p:spPr bwMode="auto">
            <a:xfrm>
              <a:off x="2475" y="1889"/>
              <a:ext cx="530" cy="3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3,2</a:t>
              </a:r>
              <a:endParaRPr lang="en-US" altLang="zh-CN">
                <a:solidFill>
                  <a:srgbClr val="000000"/>
                </a:solidFill>
              </a:endParaRPr>
            </a:p>
          </p:txBody>
        </p:sp>
      </p:grpSp>
      <p:grpSp>
        <p:nvGrpSpPr>
          <p:cNvPr id="114717" name="Group 29"/>
          <p:cNvGrpSpPr>
            <a:grpSpLocks/>
          </p:cNvGrpSpPr>
          <p:nvPr/>
        </p:nvGrpSpPr>
        <p:grpSpPr bwMode="auto">
          <a:xfrm>
            <a:off x="6403975" y="1338263"/>
            <a:ext cx="841375" cy="1919287"/>
            <a:chOff x="4393" y="980"/>
            <a:chExt cx="530" cy="1209"/>
          </a:xfrm>
        </p:grpSpPr>
        <p:sp>
          <p:nvSpPr>
            <p:cNvPr id="114709" name="Rectangle 21" descr="5%"/>
            <p:cNvSpPr>
              <a:spLocks noChangeAspect="1" noChangeArrowheads="1"/>
            </p:cNvSpPr>
            <p:nvPr/>
          </p:nvSpPr>
          <p:spPr bwMode="auto">
            <a:xfrm>
              <a:off x="4393" y="980"/>
              <a:ext cx="530" cy="300"/>
            </a:xfrm>
            <a:prstGeom prst="rect">
              <a:avLst/>
            </a:prstGeom>
            <a:pattFill prst="pct5">
              <a:fgClr>
                <a:schemeClr val="tx2"/>
              </a:fgClr>
              <a:bgClr>
                <a:schemeClr val="bg1"/>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P</a:t>
              </a:r>
              <a:r>
                <a:rPr lang="en-US" altLang="zh-CN" sz="2400" b="1" baseline="-25000">
                  <a:solidFill>
                    <a:srgbClr val="000000"/>
                  </a:solidFill>
                  <a:latin typeface="Helvetica" charset="0"/>
                </a:rPr>
                <a:t>0</a:t>
              </a:r>
              <a:endParaRPr lang="en-US" altLang="zh-CN" sz="2400" b="1">
                <a:solidFill>
                  <a:srgbClr val="000000"/>
                </a:solidFill>
                <a:latin typeface="Helvetica" charset="0"/>
              </a:endParaRPr>
            </a:p>
          </p:txBody>
        </p:sp>
        <p:sp>
          <p:nvSpPr>
            <p:cNvPr id="114710" name="Rectangle 22"/>
            <p:cNvSpPr>
              <a:spLocks noChangeAspect="1" noChangeArrowheads="1"/>
            </p:cNvSpPr>
            <p:nvPr/>
          </p:nvSpPr>
          <p:spPr bwMode="auto">
            <a:xfrm>
              <a:off x="4393" y="1278"/>
              <a:ext cx="530" cy="3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1,3</a:t>
              </a:r>
              <a:endParaRPr lang="en-US" altLang="zh-CN">
                <a:solidFill>
                  <a:srgbClr val="000000"/>
                </a:solidFill>
              </a:endParaRPr>
            </a:p>
          </p:txBody>
        </p:sp>
        <p:sp>
          <p:nvSpPr>
            <p:cNvPr id="114711" name="Rectangle 23"/>
            <p:cNvSpPr>
              <a:spLocks noChangeAspect="1" noChangeArrowheads="1"/>
            </p:cNvSpPr>
            <p:nvPr/>
          </p:nvSpPr>
          <p:spPr bwMode="auto">
            <a:xfrm>
              <a:off x="4393" y="1584"/>
              <a:ext cx="530" cy="3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2,3</a:t>
              </a:r>
              <a:endParaRPr lang="en-US" altLang="zh-CN">
                <a:solidFill>
                  <a:srgbClr val="000000"/>
                </a:solidFill>
              </a:endParaRPr>
            </a:p>
          </p:txBody>
        </p:sp>
        <p:sp>
          <p:nvSpPr>
            <p:cNvPr id="114712" name="Rectangle 24"/>
            <p:cNvSpPr>
              <a:spLocks noChangeAspect="1" noChangeArrowheads="1"/>
            </p:cNvSpPr>
            <p:nvPr/>
          </p:nvSpPr>
          <p:spPr bwMode="auto">
            <a:xfrm>
              <a:off x="4393" y="1889"/>
              <a:ext cx="530" cy="3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solidFill>
                    <a:srgbClr val="000000"/>
                  </a:solidFill>
                  <a:latin typeface="Helvetica" charset="0"/>
                </a:rPr>
                <a:t>D</a:t>
              </a:r>
              <a:r>
                <a:rPr lang="en-US" altLang="zh-CN" sz="2400" b="1" baseline="-25000">
                  <a:solidFill>
                    <a:srgbClr val="000000"/>
                  </a:solidFill>
                  <a:latin typeface="Helvetica" charset="0"/>
                </a:rPr>
                <a:t>3,3</a:t>
              </a:r>
              <a:endParaRPr lang="en-US" altLang="zh-CN">
                <a:solidFill>
                  <a:srgbClr val="000000"/>
                </a:solidFill>
              </a:endParaRPr>
            </a:p>
          </p:txBody>
        </p:sp>
      </p:grpSp>
      <p:sp>
        <p:nvSpPr>
          <p:cNvPr id="114713" name="Text Box 25"/>
          <p:cNvSpPr txBox="1">
            <a:spLocks noChangeArrowheads="1"/>
          </p:cNvSpPr>
          <p:nvPr/>
        </p:nvSpPr>
        <p:spPr bwMode="auto">
          <a:xfrm>
            <a:off x="3025775" y="3778250"/>
            <a:ext cx="3224213" cy="4667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2400" b="1">
                <a:solidFill>
                  <a:srgbClr val="000000"/>
                </a:solidFill>
                <a:latin typeface="Helvetica" charset="0"/>
              </a:rPr>
              <a:t>D</a:t>
            </a:r>
            <a:r>
              <a:rPr lang="en-US" altLang="zh-CN" sz="2400" b="1" baseline="-25000">
                <a:solidFill>
                  <a:srgbClr val="000000"/>
                </a:solidFill>
                <a:latin typeface="Helvetica" charset="0"/>
              </a:rPr>
              <a:t>0,0</a:t>
            </a:r>
            <a:r>
              <a:rPr lang="en-US" altLang="zh-CN" b="1">
                <a:solidFill>
                  <a:srgbClr val="000000"/>
                </a:solidFill>
              </a:rPr>
              <a:t> </a:t>
            </a:r>
            <a:r>
              <a:rPr lang="en-US" altLang="zh-CN" sz="2400" b="1">
                <a:solidFill>
                  <a:srgbClr val="000000"/>
                </a:solidFill>
                <a:latin typeface="Symbol" charset="0"/>
                <a:sym typeface="Symbol" charset="0"/>
              </a:rPr>
              <a:t></a:t>
            </a:r>
            <a:r>
              <a:rPr lang="en-US" altLang="zh-CN">
                <a:solidFill>
                  <a:srgbClr val="000000"/>
                </a:solidFill>
                <a:sym typeface="Symbol" charset="0"/>
              </a:rPr>
              <a:t> </a:t>
            </a:r>
            <a:r>
              <a:rPr lang="en-US" altLang="zh-CN" sz="2400" b="1">
                <a:solidFill>
                  <a:srgbClr val="000000"/>
                </a:solidFill>
                <a:latin typeface="Helvetica" charset="0"/>
                <a:sym typeface="Symbol" charset="0"/>
              </a:rPr>
              <a:t>D</a:t>
            </a:r>
            <a:r>
              <a:rPr lang="en-US" altLang="zh-CN" sz="2400" b="1" baseline="-25000">
                <a:solidFill>
                  <a:srgbClr val="000000"/>
                </a:solidFill>
                <a:latin typeface="Helvetica" charset="0"/>
                <a:sym typeface="Symbol" charset="0"/>
              </a:rPr>
              <a:t>0,1</a:t>
            </a:r>
            <a:r>
              <a:rPr lang="en-US" altLang="zh-CN">
                <a:solidFill>
                  <a:srgbClr val="000000"/>
                </a:solidFill>
                <a:sym typeface="Symbol" charset="0"/>
              </a:rPr>
              <a:t> </a:t>
            </a:r>
            <a:r>
              <a:rPr lang="en-US" altLang="zh-CN" sz="2400" b="1">
                <a:solidFill>
                  <a:srgbClr val="000000"/>
                </a:solidFill>
                <a:latin typeface="Symbol" charset="0"/>
                <a:sym typeface="Symbol" charset="0"/>
              </a:rPr>
              <a:t></a:t>
            </a:r>
            <a:r>
              <a:rPr lang="en-US" altLang="zh-CN">
                <a:solidFill>
                  <a:srgbClr val="000000"/>
                </a:solidFill>
                <a:sym typeface="Symbol" charset="0"/>
              </a:rPr>
              <a:t>  </a:t>
            </a:r>
            <a:r>
              <a:rPr lang="en-US" altLang="zh-CN" sz="2400" b="1">
                <a:solidFill>
                  <a:srgbClr val="000000"/>
                </a:solidFill>
                <a:latin typeface="Helvetica" charset="0"/>
                <a:sym typeface="Symbol" charset="0"/>
              </a:rPr>
              <a:t>D</a:t>
            </a:r>
            <a:r>
              <a:rPr lang="en-US" altLang="zh-CN" sz="2400" b="1" baseline="-25000">
                <a:solidFill>
                  <a:srgbClr val="000000"/>
                </a:solidFill>
                <a:latin typeface="Helvetica" charset="0"/>
                <a:sym typeface="Symbol" charset="0"/>
              </a:rPr>
              <a:t>0,2</a:t>
            </a:r>
            <a:r>
              <a:rPr lang="en-US" altLang="zh-CN">
                <a:solidFill>
                  <a:srgbClr val="000000"/>
                </a:solidFill>
                <a:sym typeface="Symbol" charset="0"/>
              </a:rPr>
              <a:t> </a:t>
            </a:r>
            <a:r>
              <a:rPr lang="en-US" altLang="zh-CN" sz="2400" b="1">
                <a:solidFill>
                  <a:srgbClr val="000000"/>
                </a:solidFill>
                <a:latin typeface="Helvetica" charset="0"/>
                <a:sym typeface="Symbol" charset="0"/>
              </a:rPr>
              <a:t>=</a:t>
            </a:r>
            <a:r>
              <a:rPr lang="en-US" altLang="zh-CN">
                <a:solidFill>
                  <a:srgbClr val="000000"/>
                </a:solidFill>
                <a:sym typeface="Symbol" charset="0"/>
              </a:rPr>
              <a:t>  </a:t>
            </a:r>
            <a:r>
              <a:rPr lang="en-US" altLang="zh-CN" sz="2400" b="1">
                <a:solidFill>
                  <a:srgbClr val="000000"/>
                </a:solidFill>
                <a:latin typeface="Helvetica" charset="0"/>
                <a:sym typeface="Symbol" charset="0"/>
              </a:rPr>
              <a:t>P</a:t>
            </a:r>
            <a:r>
              <a:rPr lang="en-US" altLang="zh-CN" sz="2400" b="1" baseline="-25000">
                <a:solidFill>
                  <a:srgbClr val="000000"/>
                </a:solidFill>
                <a:latin typeface="Helvetica" charset="0"/>
                <a:sym typeface="Symbol" charset="0"/>
              </a:rPr>
              <a:t>0</a:t>
            </a:r>
            <a:endParaRPr lang="en-US" altLang="zh-CN" sz="2400" b="1">
              <a:solidFill>
                <a:srgbClr val="000000"/>
              </a:solidFill>
              <a:latin typeface="Helvetica" charset="0"/>
              <a:sym typeface="Symbol" charset="0"/>
            </a:endParaRPr>
          </a:p>
        </p:txBody>
      </p:sp>
    </p:spTree>
    <p:extLst>
      <p:ext uri="{BB962C8B-B14F-4D97-AF65-F5344CB8AC3E}">
        <p14:creationId xmlns:p14="http://schemas.microsoft.com/office/powerpoint/2010/main" val="588247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701675" y="0"/>
            <a:ext cx="7772400" cy="762000"/>
          </a:xfrm>
        </p:spPr>
        <p:txBody>
          <a:bodyPr/>
          <a:lstStyle/>
          <a:p>
            <a:r>
              <a:rPr lang="en-US" altLang="zh-CN"/>
              <a:t>RAID 5 Actions</a:t>
            </a:r>
          </a:p>
        </p:txBody>
      </p:sp>
      <p:sp>
        <p:nvSpPr>
          <p:cNvPr id="115788" name="Line 76"/>
          <p:cNvSpPr>
            <a:spLocks noChangeShapeType="1"/>
          </p:cNvSpPr>
          <p:nvPr/>
        </p:nvSpPr>
        <p:spPr bwMode="auto">
          <a:xfrm>
            <a:off x="217488" y="3648075"/>
            <a:ext cx="8723312" cy="0"/>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89" name="Line 77"/>
          <p:cNvSpPr>
            <a:spLocks noChangeShapeType="1"/>
          </p:cNvSpPr>
          <p:nvPr/>
        </p:nvSpPr>
        <p:spPr bwMode="auto">
          <a:xfrm>
            <a:off x="4511675" y="939800"/>
            <a:ext cx="0" cy="5616575"/>
          </a:xfrm>
          <a:prstGeom prst="line">
            <a:avLst/>
          </a:prstGeom>
          <a:noFill/>
          <a:ln w="9525">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115794" name="Group 82"/>
          <p:cNvGrpSpPr>
            <a:grpSpLocks/>
          </p:cNvGrpSpPr>
          <p:nvPr/>
        </p:nvGrpSpPr>
        <p:grpSpPr bwMode="auto">
          <a:xfrm>
            <a:off x="712788" y="1112838"/>
            <a:ext cx="3438525" cy="2047875"/>
            <a:chOff x="449" y="701"/>
            <a:chExt cx="2166" cy="1290"/>
          </a:xfrm>
        </p:grpSpPr>
        <p:sp>
          <p:nvSpPr>
            <p:cNvPr id="115716" name="Rectangle 4"/>
            <p:cNvSpPr>
              <a:spLocks noChangeArrowheads="1"/>
            </p:cNvSpPr>
            <p:nvPr/>
          </p:nvSpPr>
          <p:spPr bwMode="auto">
            <a:xfrm>
              <a:off x="506" y="1715"/>
              <a:ext cx="432" cy="27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latin typeface="Helvetica" charset="0"/>
                </a:rPr>
                <a:t>D</a:t>
              </a:r>
              <a:endParaRPr lang="en-US" altLang="zh-CN"/>
            </a:p>
          </p:txBody>
        </p:sp>
        <p:sp>
          <p:nvSpPr>
            <p:cNvPr id="115717" name="Rectangle 5"/>
            <p:cNvSpPr>
              <a:spLocks noChangeArrowheads="1"/>
            </p:cNvSpPr>
            <p:nvPr/>
          </p:nvSpPr>
          <p:spPr bwMode="auto">
            <a:xfrm>
              <a:off x="1065" y="1716"/>
              <a:ext cx="432" cy="273"/>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latin typeface="Helvetica" charset="0"/>
                </a:rPr>
                <a:t>D</a:t>
              </a:r>
              <a:endParaRPr lang="en-US" altLang="zh-CN"/>
            </a:p>
          </p:txBody>
        </p:sp>
        <p:sp>
          <p:nvSpPr>
            <p:cNvPr id="115718" name="Rectangle 6"/>
            <p:cNvSpPr>
              <a:spLocks noChangeArrowheads="1"/>
            </p:cNvSpPr>
            <p:nvPr/>
          </p:nvSpPr>
          <p:spPr bwMode="auto">
            <a:xfrm>
              <a:off x="1624" y="1717"/>
              <a:ext cx="432" cy="27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latin typeface="Helvetica" charset="0"/>
                </a:rPr>
                <a:t>D</a:t>
              </a:r>
              <a:endParaRPr lang="en-US" altLang="zh-CN"/>
            </a:p>
          </p:txBody>
        </p:sp>
        <p:sp>
          <p:nvSpPr>
            <p:cNvPr id="115719" name="Rectangle 7" descr="5%"/>
            <p:cNvSpPr>
              <a:spLocks noChangeArrowheads="1"/>
            </p:cNvSpPr>
            <p:nvPr/>
          </p:nvSpPr>
          <p:spPr bwMode="auto">
            <a:xfrm>
              <a:off x="2183" y="1718"/>
              <a:ext cx="432" cy="273"/>
            </a:xfrm>
            <a:prstGeom prst="rect">
              <a:avLst/>
            </a:prstGeom>
            <a:pattFill prst="pct5">
              <a:fgClr>
                <a:schemeClr val="tx2"/>
              </a:fgClr>
              <a:bgClr>
                <a:schemeClr val="bg1"/>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latin typeface="Helvetica" charset="0"/>
                </a:rPr>
                <a:t>P</a:t>
              </a:r>
              <a:endParaRPr lang="en-US" altLang="zh-CN"/>
            </a:p>
          </p:txBody>
        </p:sp>
        <p:sp>
          <p:nvSpPr>
            <p:cNvPr id="115720" name="Line 8"/>
            <p:cNvSpPr>
              <a:spLocks noChangeShapeType="1"/>
            </p:cNvSpPr>
            <p:nvPr/>
          </p:nvSpPr>
          <p:spPr bwMode="auto">
            <a:xfrm flipV="1">
              <a:off x="717" y="1547"/>
              <a:ext cx="0" cy="16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21" name="Line 9"/>
            <p:cNvSpPr>
              <a:spLocks noChangeShapeType="1"/>
            </p:cNvSpPr>
            <p:nvPr/>
          </p:nvSpPr>
          <p:spPr bwMode="auto">
            <a:xfrm flipH="1">
              <a:off x="449" y="1547"/>
              <a:ext cx="263"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90" name="Text Box 78"/>
            <p:cNvSpPr txBox="1">
              <a:spLocks noChangeArrowheads="1"/>
            </p:cNvSpPr>
            <p:nvPr/>
          </p:nvSpPr>
          <p:spPr bwMode="auto">
            <a:xfrm>
              <a:off x="732" y="701"/>
              <a:ext cx="1520" cy="294"/>
            </a:xfrm>
            <a:prstGeom prst="rect">
              <a:avLst/>
            </a:prstGeom>
            <a:noFill/>
            <a:ln w="9525">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400" b="1">
                  <a:latin typeface="Helvetica" charset="0"/>
                </a:rPr>
                <a:t>Fault-free Read</a:t>
              </a:r>
            </a:p>
          </p:txBody>
        </p:sp>
      </p:grpSp>
      <p:grpSp>
        <p:nvGrpSpPr>
          <p:cNvPr id="115795" name="Group 83"/>
          <p:cNvGrpSpPr>
            <a:grpSpLocks/>
          </p:cNvGrpSpPr>
          <p:nvPr/>
        </p:nvGrpSpPr>
        <p:grpSpPr bwMode="auto">
          <a:xfrm>
            <a:off x="4813300" y="1112838"/>
            <a:ext cx="3860800" cy="2066925"/>
            <a:chOff x="3032" y="701"/>
            <a:chExt cx="2432" cy="1302"/>
          </a:xfrm>
        </p:grpSpPr>
        <p:sp>
          <p:nvSpPr>
            <p:cNvPr id="115723" name="Rectangle 11"/>
            <p:cNvSpPr>
              <a:spLocks noChangeArrowheads="1"/>
            </p:cNvSpPr>
            <p:nvPr/>
          </p:nvSpPr>
          <p:spPr bwMode="auto">
            <a:xfrm>
              <a:off x="3223" y="1727"/>
              <a:ext cx="432" cy="27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latin typeface="Helvetica" charset="0"/>
                </a:rPr>
                <a:t>D</a:t>
              </a:r>
              <a:endParaRPr lang="en-US" altLang="zh-CN"/>
            </a:p>
          </p:txBody>
        </p:sp>
        <p:sp>
          <p:nvSpPr>
            <p:cNvPr id="115724" name="Rectangle 12"/>
            <p:cNvSpPr>
              <a:spLocks noChangeArrowheads="1"/>
            </p:cNvSpPr>
            <p:nvPr/>
          </p:nvSpPr>
          <p:spPr bwMode="auto">
            <a:xfrm>
              <a:off x="3782" y="1728"/>
              <a:ext cx="432" cy="273"/>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latin typeface="Helvetica" charset="0"/>
                </a:rPr>
                <a:t>D</a:t>
              </a:r>
              <a:endParaRPr lang="en-US" altLang="zh-CN"/>
            </a:p>
          </p:txBody>
        </p:sp>
        <p:sp>
          <p:nvSpPr>
            <p:cNvPr id="115725" name="Rectangle 13"/>
            <p:cNvSpPr>
              <a:spLocks noChangeArrowheads="1"/>
            </p:cNvSpPr>
            <p:nvPr/>
          </p:nvSpPr>
          <p:spPr bwMode="auto">
            <a:xfrm>
              <a:off x="4341" y="1729"/>
              <a:ext cx="432" cy="27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latin typeface="Helvetica" charset="0"/>
                </a:rPr>
                <a:t>D</a:t>
              </a:r>
              <a:endParaRPr lang="en-US" altLang="zh-CN"/>
            </a:p>
          </p:txBody>
        </p:sp>
        <p:sp>
          <p:nvSpPr>
            <p:cNvPr id="115726" name="Rectangle 14" descr="5%"/>
            <p:cNvSpPr>
              <a:spLocks noChangeArrowheads="1"/>
            </p:cNvSpPr>
            <p:nvPr/>
          </p:nvSpPr>
          <p:spPr bwMode="auto">
            <a:xfrm>
              <a:off x="4900" y="1730"/>
              <a:ext cx="432" cy="273"/>
            </a:xfrm>
            <a:prstGeom prst="rect">
              <a:avLst/>
            </a:prstGeom>
            <a:pattFill prst="pct5">
              <a:fgClr>
                <a:schemeClr val="tx2"/>
              </a:fgClr>
              <a:bgClr>
                <a:schemeClr val="bg1"/>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latin typeface="Helvetica" charset="0"/>
                </a:rPr>
                <a:t>P</a:t>
              </a:r>
              <a:endParaRPr lang="en-US" altLang="zh-CN"/>
            </a:p>
          </p:txBody>
        </p:sp>
        <p:sp>
          <p:nvSpPr>
            <p:cNvPr id="115731" name="Line 19"/>
            <p:cNvSpPr>
              <a:spLocks noChangeShapeType="1"/>
            </p:cNvSpPr>
            <p:nvPr/>
          </p:nvSpPr>
          <p:spPr bwMode="auto">
            <a:xfrm>
              <a:off x="3032" y="1294"/>
              <a:ext cx="1652"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32" name="Line 20"/>
            <p:cNvSpPr>
              <a:spLocks noChangeShapeType="1"/>
            </p:cNvSpPr>
            <p:nvPr/>
          </p:nvSpPr>
          <p:spPr bwMode="auto">
            <a:xfrm flipV="1">
              <a:off x="3432" y="1294"/>
              <a:ext cx="0" cy="432"/>
            </a:xfrm>
            <a:prstGeom prst="line">
              <a:avLst/>
            </a:prstGeom>
            <a:noFill/>
            <a:ln w="9525">
              <a:solidFill>
                <a:schemeClr val="tx1"/>
              </a:solidFill>
              <a:round/>
              <a:headEnd type="triangle" w="lg" len="lg"/>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33" name="Text Box 21"/>
            <p:cNvSpPr txBox="1">
              <a:spLocks noChangeArrowheads="1"/>
            </p:cNvSpPr>
            <p:nvPr/>
          </p:nvSpPr>
          <p:spPr bwMode="auto">
            <a:xfrm>
              <a:off x="4678" y="1100"/>
              <a:ext cx="337"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3600" b="1">
                  <a:latin typeface="Symbol" charset="0"/>
                  <a:sym typeface="Symbol" charset="0"/>
                </a:rPr>
                <a:t></a:t>
              </a:r>
              <a:endParaRPr lang="en-US" altLang="zh-CN"/>
            </a:p>
          </p:txBody>
        </p:sp>
        <p:sp>
          <p:nvSpPr>
            <p:cNvPr id="115734" name="Line 22"/>
            <p:cNvSpPr>
              <a:spLocks noChangeShapeType="1"/>
            </p:cNvSpPr>
            <p:nvPr/>
          </p:nvSpPr>
          <p:spPr bwMode="auto">
            <a:xfrm flipV="1">
              <a:off x="3558" y="1431"/>
              <a:ext cx="0" cy="29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35" name="Line 23"/>
            <p:cNvSpPr>
              <a:spLocks noChangeShapeType="1"/>
            </p:cNvSpPr>
            <p:nvPr/>
          </p:nvSpPr>
          <p:spPr bwMode="auto">
            <a:xfrm>
              <a:off x="3558" y="1428"/>
              <a:ext cx="1119"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36" name="Line 24"/>
            <p:cNvSpPr>
              <a:spLocks noChangeShapeType="1"/>
            </p:cNvSpPr>
            <p:nvPr/>
          </p:nvSpPr>
          <p:spPr bwMode="auto">
            <a:xfrm flipV="1">
              <a:off x="4998" y="1431"/>
              <a:ext cx="0" cy="3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37" name="Line 25"/>
            <p:cNvSpPr>
              <a:spLocks noChangeShapeType="1"/>
            </p:cNvSpPr>
            <p:nvPr/>
          </p:nvSpPr>
          <p:spPr bwMode="auto">
            <a:xfrm>
              <a:off x="5019" y="1317"/>
              <a:ext cx="20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38" name="Line 26"/>
            <p:cNvSpPr>
              <a:spLocks noChangeShapeType="1"/>
            </p:cNvSpPr>
            <p:nvPr/>
          </p:nvSpPr>
          <p:spPr bwMode="auto">
            <a:xfrm>
              <a:off x="5229" y="1317"/>
              <a:ext cx="0" cy="411"/>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115742" name="Group 30"/>
            <p:cNvGrpSpPr>
              <a:grpSpLocks/>
            </p:cNvGrpSpPr>
            <p:nvPr/>
          </p:nvGrpSpPr>
          <p:grpSpPr bwMode="auto">
            <a:xfrm>
              <a:off x="3573" y="1463"/>
              <a:ext cx="205" cy="250"/>
              <a:chOff x="4338" y="572"/>
              <a:chExt cx="205" cy="250"/>
            </a:xfrm>
          </p:grpSpPr>
          <p:sp>
            <p:nvSpPr>
              <p:cNvPr id="115739" name="Text Box 27"/>
              <p:cNvSpPr txBox="1">
                <a:spLocks noChangeArrowheads="1"/>
              </p:cNvSpPr>
              <p:nvPr/>
            </p:nvSpPr>
            <p:spPr bwMode="auto">
              <a:xfrm>
                <a:off x="4338" y="572"/>
                <a:ext cx="205"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a:latin typeface="Helvetica" charset="0"/>
                  </a:rPr>
                  <a:t>1</a:t>
                </a:r>
              </a:p>
            </p:txBody>
          </p:sp>
          <p:sp>
            <p:nvSpPr>
              <p:cNvPr id="115741" name="Oval 29"/>
              <p:cNvSpPr>
                <a:spLocks noChangeArrowheads="1"/>
              </p:cNvSpPr>
              <p:nvPr/>
            </p:nvSpPr>
            <p:spPr bwMode="auto">
              <a:xfrm>
                <a:off x="4342" y="598"/>
                <a:ext cx="198" cy="198"/>
              </a:xfrm>
              <a:prstGeom prst="ellipse">
                <a:avLst/>
              </a:prstGeom>
              <a:noFill/>
              <a:ln w="25400">
                <a:solidFill>
                  <a:schemeClr val="bg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115743" name="Group 31"/>
            <p:cNvGrpSpPr>
              <a:grpSpLocks/>
            </p:cNvGrpSpPr>
            <p:nvPr/>
          </p:nvGrpSpPr>
          <p:grpSpPr bwMode="auto">
            <a:xfrm>
              <a:off x="3207" y="1370"/>
              <a:ext cx="205" cy="250"/>
              <a:chOff x="4338" y="572"/>
              <a:chExt cx="205" cy="250"/>
            </a:xfrm>
          </p:grpSpPr>
          <p:sp>
            <p:nvSpPr>
              <p:cNvPr id="115744" name="Text Box 32"/>
              <p:cNvSpPr txBox="1">
                <a:spLocks noChangeArrowheads="1"/>
              </p:cNvSpPr>
              <p:nvPr/>
            </p:nvSpPr>
            <p:spPr bwMode="auto">
              <a:xfrm>
                <a:off x="4338" y="572"/>
                <a:ext cx="205"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a:latin typeface="Helvetica" charset="0"/>
                  </a:rPr>
                  <a:t>2</a:t>
                </a:r>
              </a:p>
            </p:txBody>
          </p:sp>
          <p:sp>
            <p:nvSpPr>
              <p:cNvPr id="115745" name="Oval 33"/>
              <p:cNvSpPr>
                <a:spLocks noChangeArrowheads="1"/>
              </p:cNvSpPr>
              <p:nvPr/>
            </p:nvSpPr>
            <p:spPr bwMode="auto">
              <a:xfrm>
                <a:off x="4342" y="598"/>
                <a:ext cx="198" cy="198"/>
              </a:xfrm>
              <a:prstGeom prst="ellipse">
                <a:avLst/>
              </a:prstGeom>
              <a:noFill/>
              <a:ln w="25400">
                <a:solidFill>
                  <a:schemeClr val="bg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115746" name="Group 34"/>
            <p:cNvGrpSpPr>
              <a:grpSpLocks/>
            </p:cNvGrpSpPr>
            <p:nvPr/>
          </p:nvGrpSpPr>
          <p:grpSpPr bwMode="auto">
            <a:xfrm>
              <a:off x="4770" y="1478"/>
              <a:ext cx="205" cy="250"/>
              <a:chOff x="4338" y="572"/>
              <a:chExt cx="205" cy="250"/>
            </a:xfrm>
          </p:grpSpPr>
          <p:sp>
            <p:nvSpPr>
              <p:cNvPr id="115747" name="Text Box 35"/>
              <p:cNvSpPr txBox="1">
                <a:spLocks noChangeArrowheads="1"/>
              </p:cNvSpPr>
              <p:nvPr/>
            </p:nvSpPr>
            <p:spPr bwMode="auto">
              <a:xfrm>
                <a:off x="4338" y="572"/>
                <a:ext cx="205"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a:latin typeface="Helvetica" charset="0"/>
                  </a:rPr>
                  <a:t>3</a:t>
                </a:r>
              </a:p>
            </p:txBody>
          </p:sp>
          <p:sp>
            <p:nvSpPr>
              <p:cNvPr id="115748" name="Oval 36"/>
              <p:cNvSpPr>
                <a:spLocks noChangeArrowheads="1"/>
              </p:cNvSpPr>
              <p:nvPr/>
            </p:nvSpPr>
            <p:spPr bwMode="auto">
              <a:xfrm>
                <a:off x="4342" y="598"/>
                <a:ext cx="198" cy="198"/>
              </a:xfrm>
              <a:prstGeom prst="ellipse">
                <a:avLst/>
              </a:prstGeom>
              <a:noFill/>
              <a:ln w="25400">
                <a:solidFill>
                  <a:schemeClr val="bg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115749" name="Group 37"/>
            <p:cNvGrpSpPr>
              <a:grpSpLocks/>
            </p:cNvGrpSpPr>
            <p:nvPr/>
          </p:nvGrpSpPr>
          <p:grpSpPr bwMode="auto">
            <a:xfrm>
              <a:off x="5259" y="1403"/>
              <a:ext cx="205" cy="250"/>
              <a:chOff x="4338" y="572"/>
              <a:chExt cx="205" cy="250"/>
            </a:xfrm>
          </p:grpSpPr>
          <p:sp>
            <p:nvSpPr>
              <p:cNvPr id="115750" name="Text Box 38"/>
              <p:cNvSpPr txBox="1">
                <a:spLocks noChangeArrowheads="1"/>
              </p:cNvSpPr>
              <p:nvPr/>
            </p:nvSpPr>
            <p:spPr bwMode="auto">
              <a:xfrm>
                <a:off x="4338" y="572"/>
                <a:ext cx="205"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a:latin typeface="Helvetica" charset="0"/>
                  </a:rPr>
                  <a:t>4</a:t>
                </a:r>
              </a:p>
            </p:txBody>
          </p:sp>
          <p:sp>
            <p:nvSpPr>
              <p:cNvPr id="115751" name="Oval 39"/>
              <p:cNvSpPr>
                <a:spLocks noChangeArrowheads="1"/>
              </p:cNvSpPr>
              <p:nvPr/>
            </p:nvSpPr>
            <p:spPr bwMode="auto">
              <a:xfrm>
                <a:off x="4342" y="598"/>
                <a:ext cx="198" cy="198"/>
              </a:xfrm>
              <a:prstGeom prst="ellipse">
                <a:avLst/>
              </a:prstGeom>
              <a:noFill/>
              <a:ln w="25400">
                <a:solidFill>
                  <a:schemeClr val="bg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115791" name="Text Box 79"/>
            <p:cNvSpPr txBox="1">
              <a:spLocks noChangeArrowheads="1"/>
            </p:cNvSpPr>
            <p:nvPr/>
          </p:nvSpPr>
          <p:spPr bwMode="auto">
            <a:xfrm>
              <a:off x="3539" y="701"/>
              <a:ext cx="1530" cy="294"/>
            </a:xfrm>
            <a:prstGeom prst="rect">
              <a:avLst/>
            </a:prstGeom>
            <a:noFill/>
            <a:ln w="9525">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400" b="1">
                  <a:latin typeface="Helvetica" charset="0"/>
                </a:rPr>
                <a:t>Fault-free Write</a:t>
              </a:r>
            </a:p>
          </p:txBody>
        </p:sp>
      </p:grpSp>
      <p:grpSp>
        <p:nvGrpSpPr>
          <p:cNvPr id="115797" name="Group 85"/>
          <p:cNvGrpSpPr>
            <a:grpSpLocks/>
          </p:cNvGrpSpPr>
          <p:nvPr/>
        </p:nvGrpSpPr>
        <p:grpSpPr bwMode="auto">
          <a:xfrm>
            <a:off x="481013" y="4006850"/>
            <a:ext cx="3722687" cy="2616200"/>
            <a:chOff x="303" y="2524"/>
            <a:chExt cx="2345" cy="1648"/>
          </a:xfrm>
        </p:grpSpPr>
        <p:sp>
          <p:nvSpPr>
            <p:cNvPr id="115752" name="Rectangle 40"/>
            <p:cNvSpPr>
              <a:spLocks noChangeArrowheads="1"/>
            </p:cNvSpPr>
            <p:nvPr/>
          </p:nvSpPr>
          <p:spPr bwMode="auto">
            <a:xfrm>
              <a:off x="539" y="3749"/>
              <a:ext cx="432" cy="27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latin typeface="Helvetica" charset="0"/>
                </a:rPr>
                <a:t>D</a:t>
              </a:r>
              <a:endParaRPr lang="en-US" altLang="zh-CN"/>
            </a:p>
          </p:txBody>
        </p:sp>
        <p:sp>
          <p:nvSpPr>
            <p:cNvPr id="115753" name="Rectangle 41"/>
            <p:cNvSpPr>
              <a:spLocks noChangeArrowheads="1"/>
            </p:cNvSpPr>
            <p:nvPr/>
          </p:nvSpPr>
          <p:spPr bwMode="auto">
            <a:xfrm>
              <a:off x="1098" y="3750"/>
              <a:ext cx="432" cy="273"/>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latin typeface="Helvetica" charset="0"/>
                </a:rPr>
                <a:t>D</a:t>
              </a:r>
              <a:endParaRPr lang="en-US" altLang="zh-CN"/>
            </a:p>
          </p:txBody>
        </p:sp>
        <p:sp>
          <p:nvSpPr>
            <p:cNvPr id="115754" name="Rectangle 42"/>
            <p:cNvSpPr>
              <a:spLocks noChangeArrowheads="1"/>
            </p:cNvSpPr>
            <p:nvPr/>
          </p:nvSpPr>
          <p:spPr bwMode="auto">
            <a:xfrm>
              <a:off x="1657" y="3751"/>
              <a:ext cx="432" cy="27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latin typeface="Helvetica" charset="0"/>
                </a:rPr>
                <a:t>D</a:t>
              </a:r>
              <a:endParaRPr lang="en-US" altLang="zh-CN"/>
            </a:p>
          </p:txBody>
        </p:sp>
        <p:sp>
          <p:nvSpPr>
            <p:cNvPr id="115755" name="Rectangle 43" descr="5%"/>
            <p:cNvSpPr>
              <a:spLocks noChangeArrowheads="1"/>
            </p:cNvSpPr>
            <p:nvPr/>
          </p:nvSpPr>
          <p:spPr bwMode="auto">
            <a:xfrm>
              <a:off x="2216" y="3752"/>
              <a:ext cx="432" cy="273"/>
            </a:xfrm>
            <a:prstGeom prst="rect">
              <a:avLst/>
            </a:prstGeom>
            <a:pattFill prst="pct5">
              <a:fgClr>
                <a:schemeClr val="tx2"/>
              </a:fgClr>
              <a:bgClr>
                <a:schemeClr val="bg1"/>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latin typeface="Helvetica" charset="0"/>
                </a:rPr>
                <a:t>P</a:t>
              </a:r>
              <a:endParaRPr lang="en-US" altLang="zh-CN"/>
            </a:p>
          </p:txBody>
        </p:sp>
        <p:sp>
          <p:nvSpPr>
            <p:cNvPr id="115759" name="Line 47"/>
            <p:cNvSpPr>
              <a:spLocks noChangeShapeType="1"/>
            </p:cNvSpPr>
            <p:nvPr/>
          </p:nvSpPr>
          <p:spPr bwMode="auto">
            <a:xfrm>
              <a:off x="495" y="3635"/>
              <a:ext cx="537" cy="537"/>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61" name="Line 49"/>
            <p:cNvSpPr>
              <a:spLocks noChangeShapeType="1"/>
            </p:cNvSpPr>
            <p:nvPr/>
          </p:nvSpPr>
          <p:spPr bwMode="auto">
            <a:xfrm flipH="1">
              <a:off x="463" y="3644"/>
              <a:ext cx="495" cy="516"/>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62" name="Line 50"/>
            <p:cNvSpPr>
              <a:spLocks noChangeShapeType="1"/>
            </p:cNvSpPr>
            <p:nvPr/>
          </p:nvSpPr>
          <p:spPr bwMode="auto">
            <a:xfrm flipH="1">
              <a:off x="887" y="3347"/>
              <a:ext cx="411"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63" name="Line 51"/>
            <p:cNvSpPr>
              <a:spLocks noChangeShapeType="1"/>
            </p:cNvSpPr>
            <p:nvPr/>
          </p:nvSpPr>
          <p:spPr bwMode="auto">
            <a:xfrm>
              <a:off x="1305" y="3348"/>
              <a:ext cx="0" cy="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64" name="Line 52"/>
            <p:cNvSpPr>
              <a:spLocks noChangeShapeType="1"/>
            </p:cNvSpPr>
            <p:nvPr/>
          </p:nvSpPr>
          <p:spPr bwMode="auto">
            <a:xfrm>
              <a:off x="1851" y="3207"/>
              <a:ext cx="0" cy="5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65" name="Line 53"/>
            <p:cNvSpPr>
              <a:spLocks noChangeShapeType="1"/>
            </p:cNvSpPr>
            <p:nvPr/>
          </p:nvSpPr>
          <p:spPr bwMode="auto">
            <a:xfrm flipH="1">
              <a:off x="887" y="3206"/>
              <a:ext cx="963"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66" name="Line 54"/>
            <p:cNvSpPr>
              <a:spLocks noChangeShapeType="1"/>
            </p:cNvSpPr>
            <p:nvPr/>
          </p:nvSpPr>
          <p:spPr bwMode="auto">
            <a:xfrm flipH="1">
              <a:off x="890" y="3071"/>
              <a:ext cx="153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67" name="Line 55"/>
            <p:cNvSpPr>
              <a:spLocks noChangeShapeType="1"/>
            </p:cNvSpPr>
            <p:nvPr/>
          </p:nvSpPr>
          <p:spPr bwMode="auto">
            <a:xfrm>
              <a:off x="2421" y="3072"/>
              <a:ext cx="0" cy="6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68" name="Text Box 56"/>
            <p:cNvSpPr txBox="1">
              <a:spLocks noChangeArrowheads="1"/>
            </p:cNvSpPr>
            <p:nvPr/>
          </p:nvSpPr>
          <p:spPr bwMode="auto">
            <a:xfrm>
              <a:off x="557" y="3002"/>
              <a:ext cx="337"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3600" b="1">
                  <a:latin typeface="Helvetica" charset="0"/>
                  <a:sym typeface="Symbol" charset="0"/>
                </a:rPr>
                <a:t></a:t>
              </a:r>
              <a:endParaRPr lang="en-US" altLang="zh-CN">
                <a:latin typeface="Helvetica" charset="0"/>
              </a:endParaRPr>
            </a:p>
          </p:txBody>
        </p:sp>
        <p:sp>
          <p:nvSpPr>
            <p:cNvPr id="115769" name="Line 57"/>
            <p:cNvSpPr>
              <a:spLocks noChangeShapeType="1"/>
            </p:cNvSpPr>
            <p:nvPr/>
          </p:nvSpPr>
          <p:spPr bwMode="auto">
            <a:xfrm flipH="1">
              <a:off x="303" y="3222"/>
              <a:ext cx="237"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92" name="Text Box 80"/>
            <p:cNvSpPr txBox="1">
              <a:spLocks noChangeArrowheads="1"/>
            </p:cNvSpPr>
            <p:nvPr/>
          </p:nvSpPr>
          <p:spPr bwMode="auto">
            <a:xfrm>
              <a:off x="727" y="2524"/>
              <a:ext cx="1531" cy="294"/>
            </a:xfrm>
            <a:prstGeom prst="rect">
              <a:avLst/>
            </a:prstGeom>
            <a:noFill/>
            <a:ln w="9525">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400" b="1">
                  <a:latin typeface="Helvetica" charset="0"/>
                </a:rPr>
                <a:t>Degraded Read</a:t>
              </a:r>
            </a:p>
          </p:txBody>
        </p:sp>
      </p:grpSp>
      <p:grpSp>
        <p:nvGrpSpPr>
          <p:cNvPr id="115796" name="Group 84"/>
          <p:cNvGrpSpPr>
            <a:grpSpLocks/>
          </p:cNvGrpSpPr>
          <p:nvPr/>
        </p:nvGrpSpPr>
        <p:grpSpPr bwMode="auto">
          <a:xfrm>
            <a:off x="4938713" y="4006850"/>
            <a:ext cx="3525837" cy="2584450"/>
            <a:chOff x="3111" y="2524"/>
            <a:chExt cx="2221" cy="1628"/>
          </a:xfrm>
        </p:grpSpPr>
        <p:sp>
          <p:nvSpPr>
            <p:cNvPr id="115770" name="Rectangle 58"/>
            <p:cNvSpPr>
              <a:spLocks noChangeArrowheads="1"/>
            </p:cNvSpPr>
            <p:nvPr/>
          </p:nvSpPr>
          <p:spPr bwMode="auto">
            <a:xfrm>
              <a:off x="3223" y="3739"/>
              <a:ext cx="432" cy="27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latin typeface="Helvetica" charset="0"/>
                </a:rPr>
                <a:t>D</a:t>
              </a:r>
              <a:endParaRPr lang="en-US" altLang="zh-CN"/>
            </a:p>
          </p:txBody>
        </p:sp>
        <p:sp>
          <p:nvSpPr>
            <p:cNvPr id="115771" name="Rectangle 59"/>
            <p:cNvSpPr>
              <a:spLocks noChangeArrowheads="1"/>
            </p:cNvSpPr>
            <p:nvPr/>
          </p:nvSpPr>
          <p:spPr bwMode="auto">
            <a:xfrm>
              <a:off x="3782" y="3740"/>
              <a:ext cx="432" cy="273"/>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latin typeface="Helvetica" charset="0"/>
                </a:rPr>
                <a:t>D</a:t>
              </a:r>
              <a:endParaRPr lang="en-US" altLang="zh-CN"/>
            </a:p>
          </p:txBody>
        </p:sp>
        <p:sp>
          <p:nvSpPr>
            <p:cNvPr id="115772" name="Rectangle 60"/>
            <p:cNvSpPr>
              <a:spLocks noChangeArrowheads="1"/>
            </p:cNvSpPr>
            <p:nvPr/>
          </p:nvSpPr>
          <p:spPr bwMode="auto">
            <a:xfrm>
              <a:off x="4341" y="3741"/>
              <a:ext cx="432" cy="27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latin typeface="Helvetica" charset="0"/>
                </a:rPr>
                <a:t>D</a:t>
              </a:r>
              <a:endParaRPr lang="en-US" altLang="zh-CN"/>
            </a:p>
          </p:txBody>
        </p:sp>
        <p:sp>
          <p:nvSpPr>
            <p:cNvPr id="115773" name="Rectangle 61" descr="5%"/>
            <p:cNvSpPr>
              <a:spLocks noChangeArrowheads="1"/>
            </p:cNvSpPr>
            <p:nvPr/>
          </p:nvSpPr>
          <p:spPr bwMode="auto">
            <a:xfrm>
              <a:off x="4900" y="3742"/>
              <a:ext cx="432" cy="273"/>
            </a:xfrm>
            <a:prstGeom prst="rect">
              <a:avLst/>
            </a:prstGeom>
            <a:pattFill prst="pct5">
              <a:fgClr>
                <a:schemeClr val="tx2"/>
              </a:fgClr>
              <a:bgClr>
                <a:schemeClr val="bg1"/>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b="1">
                  <a:latin typeface="Helvetica" charset="0"/>
                </a:rPr>
                <a:t>P</a:t>
              </a:r>
              <a:endParaRPr lang="en-US" altLang="zh-CN"/>
            </a:p>
          </p:txBody>
        </p:sp>
        <p:grpSp>
          <p:nvGrpSpPr>
            <p:cNvPr id="115777" name="Group 65"/>
            <p:cNvGrpSpPr>
              <a:grpSpLocks/>
            </p:cNvGrpSpPr>
            <p:nvPr/>
          </p:nvGrpSpPr>
          <p:grpSpPr bwMode="auto">
            <a:xfrm>
              <a:off x="3139" y="3615"/>
              <a:ext cx="569" cy="537"/>
              <a:chOff x="463" y="3245"/>
              <a:chExt cx="569" cy="537"/>
            </a:xfrm>
          </p:grpSpPr>
          <p:sp>
            <p:nvSpPr>
              <p:cNvPr id="115778" name="Line 66"/>
              <p:cNvSpPr>
                <a:spLocks noChangeShapeType="1"/>
              </p:cNvSpPr>
              <p:nvPr/>
            </p:nvSpPr>
            <p:spPr bwMode="auto">
              <a:xfrm>
                <a:off x="495" y="3245"/>
                <a:ext cx="537" cy="537"/>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79" name="Line 67"/>
              <p:cNvSpPr>
                <a:spLocks noChangeShapeType="1"/>
              </p:cNvSpPr>
              <p:nvPr/>
            </p:nvSpPr>
            <p:spPr bwMode="auto">
              <a:xfrm flipH="1">
                <a:off x="463" y="3254"/>
                <a:ext cx="495" cy="516"/>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115780" name="Text Box 68"/>
            <p:cNvSpPr txBox="1">
              <a:spLocks noChangeArrowheads="1"/>
            </p:cNvSpPr>
            <p:nvPr/>
          </p:nvSpPr>
          <p:spPr bwMode="auto">
            <a:xfrm>
              <a:off x="4674" y="3045"/>
              <a:ext cx="337"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3600" b="1">
                  <a:latin typeface="Helvetica" charset="0"/>
                  <a:sym typeface="Symbol" charset="0"/>
                </a:rPr>
                <a:t></a:t>
              </a:r>
              <a:endParaRPr lang="en-US" altLang="zh-CN">
                <a:latin typeface="Helvetica" charset="0"/>
              </a:endParaRPr>
            </a:p>
          </p:txBody>
        </p:sp>
        <p:sp>
          <p:nvSpPr>
            <p:cNvPr id="115781" name="Line 69"/>
            <p:cNvSpPr>
              <a:spLocks noChangeShapeType="1"/>
            </p:cNvSpPr>
            <p:nvPr/>
          </p:nvSpPr>
          <p:spPr bwMode="auto">
            <a:xfrm>
              <a:off x="4969" y="3253"/>
              <a:ext cx="14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82" name="Line 70"/>
            <p:cNvSpPr>
              <a:spLocks noChangeShapeType="1"/>
            </p:cNvSpPr>
            <p:nvPr/>
          </p:nvSpPr>
          <p:spPr bwMode="auto">
            <a:xfrm>
              <a:off x="5116" y="3253"/>
              <a:ext cx="0" cy="484"/>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83" name="Line 71"/>
            <p:cNvSpPr>
              <a:spLocks noChangeShapeType="1"/>
            </p:cNvSpPr>
            <p:nvPr/>
          </p:nvSpPr>
          <p:spPr bwMode="auto">
            <a:xfrm flipV="1">
              <a:off x="4455" y="3343"/>
              <a:ext cx="0" cy="39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84" name="Line 72"/>
            <p:cNvSpPr>
              <a:spLocks noChangeShapeType="1"/>
            </p:cNvSpPr>
            <p:nvPr/>
          </p:nvSpPr>
          <p:spPr bwMode="auto">
            <a:xfrm>
              <a:off x="4458" y="3343"/>
              <a:ext cx="279"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85" name="Line 73"/>
            <p:cNvSpPr>
              <a:spLocks noChangeShapeType="1"/>
            </p:cNvSpPr>
            <p:nvPr/>
          </p:nvSpPr>
          <p:spPr bwMode="auto">
            <a:xfrm flipV="1">
              <a:off x="4005" y="3247"/>
              <a:ext cx="0" cy="4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86" name="Line 74"/>
            <p:cNvSpPr>
              <a:spLocks noChangeShapeType="1"/>
            </p:cNvSpPr>
            <p:nvPr/>
          </p:nvSpPr>
          <p:spPr bwMode="auto">
            <a:xfrm>
              <a:off x="4005" y="3244"/>
              <a:ext cx="726"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87" name="Line 75"/>
            <p:cNvSpPr>
              <a:spLocks noChangeShapeType="1"/>
            </p:cNvSpPr>
            <p:nvPr/>
          </p:nvSpPr>
          <p:spPr bwMode="auto">
            <a:xfrm>
              <a:off x="3111" y="3142"/>
              <a:ext cx="162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15793" name="Text Box 81"/>
            <p:cNvSpPr txBox="1">
              <a:spLocks noChangeArrowheads="1"/>
            </p:cNvSpPr>
            <p:nvPr/>
          </p:nvSpPr>
          <p:spPr bwMode="auto">
            <a:xfrm>
              <a:off x="3534" y="2524"/>
              <a:ext cx="1541" cy="294"/>
            </a:xfrm>
            <a:prstGeom prst="rect">
              <a:avLst/>
            </a:prstGeom>
            <a:noFill/>
            <a:ln w="9525">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400" b="1">
                  <a:latin typeface="Helvetica" charset="0"/>
                </a:rPr>
                <a:t>Degraded Write</a:t>
              </a:r>
            </a:p>
          </p:txBody>
        </p:sp>
      </p:grpSp>
    </p:spTree>
    <p:extLst>
      <p:ext uri="{BB962C8B-B14F-4D97-AF65-F5344CB8AC3E}">
        <p14:creationId xmlns:p14="http://schemas.microsoft.com/office/powerpoint/2010/main" val="1805984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5794"/>
                                        </p:tgtEl>
                                        <p:attrNameLst>
                                          <p:attrName>style.visibility</p:attrName>
                                        </p:attrNameLst>
                                      </p:cBhvr>
                                      <p:to>
                                        <p:strVal val="visible"/>
                                      </p:to>
                                    </p:set>
                                    <p:anim calcmode="lin" valueType="num">
                                      <p:cBhvr additive="base">
                                        <p:cTn id="7" dur="500" fill="hold"/>
                                        <p:tgtEl>
                                          <p:spTgt spid="115794"/>
                                        </p:tgtEl>
                                        <p:attrNameLst>
                                          <p:attrName>ppt_x</p:attrName>
                                        </p:attrNameLst>
                                      </p:cBhvr>
                                      <p:tavLst>
                                        <p:tav tm="0">
                                          <p:val>
                                            <p:strVal val="0-#ppt_w/2"/>
                                          </p:val>
                                        </p:tav>
                                        <p:tav tm="100000">
                                          <p:val>
                                            <p:strVal val="#ppt_x"/>
                                          </p:val>
                                        </p:tav>
                                      </p:tavLst>
                                    </p:anim>
                                    <p:anim calcmode="lin" valueType="num">
                                      <p:cBhvr additive="base">
                                        <p:cTn id="8" dur="500" fill="hold"/>
                                        <p:tgtEl>
                                          <p:spTgt spid="1157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15795"/>
                                        </p:tgtEl>
                                        <p:attrNameLst>
                                          <p:attrName>style.visibility</p:attrName>
                                        </p:attrNameLst>
                                      </p:cBhvr>
                                      <p:to>
                                        <p:strVal val="visible"/>
                                      </p:to>
                                    </p:set>
                                    <p:anim calcmode="lin" valueType="num">
                                      <p:cBhvr additive="base">
                                        <p:cTn id="13" dur="500" fill="hold"/>
                                        <p:tgtEl>
                                          <p:spTgt spid="115795"/>
                                        </p:tgtEl>
                                        <p:attrNameLst>
                                          <p:attrName>ppt_x</p:attrName>
                                        </p:attrNameLst>
                                      </p:cBhvr>
                                      <p:tavLst>
                                        <p:tav tm="0">
                                          <p:val>
                                            <p:strVal val="1+#ppt_w/2"/>
                                          </p:val>
                                        </p:tav>
                                        <p:tav tm="100000">
                                          <p:val>
                                            <p:strVal val="#ppt_x"/>
                                          </p:val>
                                        </p:tav>
                                      </p:tavLst>
                                    </p:anim>
                                    <p:anim calcmode="lin" valueType="num">
                                      <p:cBhvr additive="base">
                                        <p:cTn id="14" dur="500" fill="hold"/>
                                        <p:tgtEl>
                                          <p:spTgt spid="1157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5797"/>
                                        </p:tgtEl>
                                        <p:attrNameLst>
                                          <p:attrName>style.visibility</p:attrName>
                                        </p:attrNameLst>
                                      </p:cBhvr>
                                      <p:to>
                                        <p:strVal val="visible"/>
                                      </p:to>
                                    </p:set>
                                    <p:anim calcmode="lin" valueType="num">
                                      <p:cBhvr additive="base">
                                        <p:cTn id="19" dur="500" fill="hold"/>
                                        <p:tgtEl>
                                          <p:spTgt spid="115797"/>
                                        </p:tgtEl>
                                        <p:attrNameLst>
                                          <p:attrName>ppt_x</p:attrName>
                                        </p:attrNameLst>
                                      </p:cBhvr>
                                      <p:tavLst>
                                        <p:tav tm="0">
                                          <p:val>
                                            <p:strVal val="0-#ppt_w/2"/>
                                          </p:val>
                                        </p:tav>
                                        <p:tav tm="100000">
                                          <p:val>
                                            <p:strVal val="#ppt_x"/>
                                          </p:val>
                                        </p:tav>
                                      </p:tavLst>
                                    </p:anim>
                                    <p:anim calcmode="lin" valueType="num">
                                      <p:cBhvr additive="base">
                                        <p:cTn id="20" dur="500" fill="hold"/>
                                        <p:tgtEl>
                                          <p:spTgt spid="11579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15796"/>
                                        </p:tgtEl>
                                        <p:attrNameLst>
                                          <p:attrName>style.visibility</p:attrName>
                                        </p:attrNameLst>
                                      </p:cBhvr>
                                      <p:to>
                                        <p:strVal val="visible"/>
                                      </p:to>
                                    </p:set>
                                    <p:anim calcmode="lin" valueType="num">
                                      <p:cBhvr additive="base">
                                        <p:cTn id="25" dur="500" fill="hold"/>
                                        <p:tgtEl>
                                          <p:spTgt spid="115796"/>
                                        </p:tgtEl>
                                        <p:attrNameLst>
                                          <p:attrName>ppt_x</p:attrName>
                                        </p:attrNameLst>
                                      </p:cBhvr>
                                      <p:tavLst>
                                        <p:tav tm="0">
                                          <p:val>
                                            <p:strVal val="1+#ppt_w/2"/>
                                          </p:val>
                                        </p:tav>
                                        <p:tav tm="100000">
                                          <p:val>
                                            <p:strVal val="#ppt_x"/>
                                          </p:val>
                                        </p:tav>
                                      </p:tavLst>
                                    </p:anim>
                                    <p:anim calcmode="lin" valueType="num">
                                      <p:cBhvr additive="base">
                                        <p:cTn id="26" dur="500" fill="hold"/>
                                        <p:tgtEl>
                                          <p:spTgt spid="1157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Comparing</a:t>
            </a:r>
            <a:r>
              <a:rPr kumimoji="1" lang="zh-CN" altLang="en-US" dirty="0"/>
              <a:t> </a:t>
            </a:r>
            <a:r>
              <a:rPr kumimoji="1" lang="en-US" altLang="zh-CN" dirty="0"/>
              <a:t>RAID</a:t>
            </a:r>
            <a:endParaRPr kumimoji="1" lang="zh-CN" altLang="en-US" dirty="0"/>
          </a:p>
        </p:txBody>
      </p:sp>
      <p:pic>
        <p:nvPicPr>
          <p:cNvPr id="5" name="图片 4" descr="屏幕快照 2015-03-25 下午12.25.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1647825"/>
            <a:ext cx="8902700" cy="4622800"/>
          </a:xfrm>
          <a:prstGeom prst="rect">
            <a:avLst/>
          </a:prstGeom>
        </p:spPr>
      </p:pic>
      <p:sp>
        <p:nvSpPr>
          <p:cNvPr id="6" name="矩形 5"/>
          <p:cNvSpPr/>
          <p:nvPr/>
        </p:nvSpPr>
        <p:spPr>
          <a:xfrm>
            <a:off x="2111374" y="6174254"/>
            <a:ext cx="5445125" cy="369332"/>
          </a:xfrm>
          <a:prstGeom prst="rect">
            <a:avLst/>
          </a:prstGeom>
        </p:spPr>
        <p:txBody>
          <a:bodyPr wrap="square">
            <a:spAutoFit/>
          </a:bodyPr>
          <a:lstStyle/>
          <a:p>
            <a:r>
              <a:rPr lang="en-US" altLang="zh-CN" dirty="0"/>
              <a:t>http://</a:t>
            </a:r>
            <a:r>
              <a:rPr lang="en-US" altLang="zh-CN" dirty="0" err="1"/>
              <a:t>pages.cs.wisc.edu</a:t>
            </a:r>
            <a:r>
              <a:rPr lang="en-US" altLang="zh-CN" dirty="0"/>
              <a:t>/~</a:t>
            </a:r>
            <a:r>
              <a:rPr lang="en-US" altLang="zh-CN" dirty="0" err="1"/>
              <a:t>remzi</a:t>
            </a:r>
            <a:r>
              <a:rPr lang="en-US" altLang="zh-CN" dirty="0"/>
              <a:t>/OSTEP/file-</a:t>
            </a:r>
            <a:r>
              <a:rPr lang="en-US" altLang="zh-CN" dirty="0" err="1"/>
              <a:t>raid.pdf</a:t>
            </a:r>
            <a:endParaRPr lang="zh-CN" altLang="en-US" dirty="0"/>
          </a:p>
        </p:txBody>
      </p:sp>
    </p:spTree>
    <p:extLst>
      <p:ext uri="{BB962C8B-B14F-4D97-AF65-F5344CB8AC3E}">
        <p14:creationId xmlns:p14="http://schemas.microsoft.com/office/powerpoint/2010/main" val="644414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F9E9F-067C-2F4B-B88E-CFC2DB5127B0}"/>
              </a:ext>
            </a:extLst>
          </p:cNvPr>
          <p:cNvSpPr>
            <a:spLocks noGrp="1"/>
          </p:cNvSpPr>
          <p:nvPr>
            <p:ph type="title"/>
          </p:nvPr>
        </p:nvSpPr>
        <p:spPr/>
        <p:txBody>
          <a:bodyPr/>
          <a:lstStyle/>
          <a:p>
            <a:r>
              <a:rPr kumimoji="1" lang="en-US" altLang="zh-CN" dirty="0"/>
              <a:t>Is RAID5 good enough?</a:t>
            </a:r>
            <a:endParaRPr kumimoji="1" lang="zh-CN" altLang="en-US" dirty="0"/>
          </a:p>
        </p:txBody>
      </p:sp>
      <p:sp>
        <p:nvSpPr>
          <p:cNvPr id="3" name="内容占位符 2">
            <a:extLst>
              <a:ext uri="{FF2B5EF4-FFF2-40B4-BE49-F238E27FC236}">
                <a16:creationId xmlns:a16="http://schemas.microsoft.com/office/drawing/2014/main" id="{4B48DBBF-E521-814A-9515-AFACA5413A66}"/>
              </a:ext>
            </a:extLst>
          </p:cNvPr>
          <p:cNvSpPr>
            <a:spLocks noGrp="1"/>
          </p:cNvSpPr>
          <p:nvPr>
            <p:ph idx="1"/>
          </p:nvPr>
        </p:nvSpPr>
        <p:spPr>
          <a:xfrm>
            <a:off x="457200" y="1600200"/>
            <a:ext cx="8229600" cy="4983162"/>
          </a:xfrm>
        </p:spPr>
        <p:txBody>
          <a:bodyPr>
            <a:normAutofit fontScale="92500" lnSpcReduction="20000"/>
          </a:bodyPr>
          <a:lstStyle/>
          <a:p>
            <a:pPr>
              <a:lnSpc>
                <a:spcPct val="120000"/>
              </a:lnSpc>
              <a:spcBef>
                <a:spcPts val="0"/>
              </a:spcBef>
            </a:pPr>
            <a:r>
              <a:rPr lang="en-US" altLang="zh-CN" sz="3100" dirty="0">
                <a:solidFill>
                  <a:srgbClr val="000000"/>
                </a:solidFill>
              </a:rPr>
              <a:t>Large number of disks in a server, e.g. 24 </a:t>
            </a:r>
          </a:p>
          <a:p>
            <a:pPr marL="57150" indent="0">
              <a:lnSpc>
                <a:spcPct val="120000"/>
              </a:lnSpc>
              <a:spcBef>
                <a:spcPts val="0"/>
              </a:spcBef>
              <a:buNone/>
            </a:pPr>
            <a:r>
              <a:rPr lang="en-US" altLang="zh-CN" sz="3100" dirty="0">
                <a:solidFill>
                  <a:srgbClr val="000000"/>
                </a:solidFill>
                <a:sym typeface="Wingdings" pitchFamily="2" charset="2"/>
              </a:rPr>
              <a:t>High failure rate: </a:t>
            </a:r>
          </a:p>
          <a:p>
            <a:pPr marL="57150" indent="0">
              <a:lnSpc>
                <a:spcPct val="120000"/>
              </a:lnSpc>
              <a:spcBef>
                <a:spcPts val="0"/>
              </a:spcBef>
              <a:buNone/>
            </a:pPr>
            <a:r>
              <a:rPr lang="en-US" altLang="zh-CN" sz="3100" dirty="0">
                <a:solidFill>
                  <a:srgbClr val="000000"/>
                </a:solidFill>
                <a:sym typeface="Wingdings" pitchFamily="2" charset="2"/>
              </a:rPr>
              <a:t>50000 hours/24 = ~2000 hours</a:t>
            </a:r>
          </a:p>
          <a:p>
            <a:pPr marL="57150" indent="0">
              <a:lnSpc>
                <a:spcPct val="120000"/>
              </a:lnSpc>
              <a:spcBef>
                <a:spcPts val="0"/>
              </a:spcBef>
              <a:buNone/>
            </a:pPr>
            <a:endParaRPr lang="en-US" altLang="zh-CN" sz="3100" dirty="0">
              <a:solidFill>
                <a:srgbClr val="000000"/>
              </a:solidFill>
            </a:endParaRPr>
          </a:p>
          <a:p>
            <a:pPr>
              <a:lnSpc>
                <a:spcPct val="120000"/>
              </a:lnSpc>
              <a:spcBef>
                <a:spcPts val="0"/>
              </a:spcBef>
            </a:pPr>
            <a:r>
              <a:rPr lang="en-US" altLang="zh-CN" sz="3100" dirty="0">
                <a:solidFill>
                  <a:srgbClr val="000000"/>
                </a:solidFill>
              </a:rPr>
              <a:t>Disks are larger, e.g. 8TB</a:t>
            </a:r>
          </a:p>
          <a:p>
            <a:pPr marL="0" indent="0">
              <a:lnSpc>
                <a:spcPct val="120000"/>
              </a:lnSpc>
              <a:spcBef>
                <a:spcPts val="0"/>
              </a:spcBef>
              <a:buNone/>
            </a:pPr>
            <a:r>
              <a:rPr lang="en-US" altLang="zh-CN" sz="3100" dirty="0">
                <a:solidFill>
                  <a:srgbClr val="000000"/>
                </a:solidFill>
                <a:sym typeface="Wingdings" pitchFamily="2" charset="2"/>
              </a:rPr>
              <a:t>Long recovery times : </a:t>
            </a:r>
          </a:p>
          <a:p>
            <a:pPr marL="0" indent="0">
              <a:lnSpc>
                <a:spcPct val="120000"/>
              </a:lnSpc>
              <a:spcBef>
                <a:spcPts val="0"/>
              </a:spcBef>
              <a:buNone/>
            </a:pPr>
            <a:r>
              <a:rPr lang="en-US" altLang="zh-CN" sz="3100" dirty="0">
                <a:solidFill>
                  <a:srgbClr val="000000"/>
                </a:solidFill>
                <a:sym typeface="Wingdings" pitchFamily="2" charset="2"/>
              </a:rPr>
              <a:t>8TB / 20MB/s = 400,000s (~100 hours)</a:t>
            </a:r>
          </a:p>
          <a:p>
            <a:pPr marL="0" indent="0">
              <a:lnSpc>
                <a:spcPct val="120000"/>
              </a:lnSpc>
              <a:spcBef>
                <a:spcPts val="0"/>
              </a:spcBef>
              <a:buNone/>
            </a:pPr>
            <a:endParaRPr lang="en-US" altLang="zh-CN" sz="3100" dirty="0">
              <a:solidFill>
                <a:srgbClr val="000000"/>
              </a:solidFill>
              <a:sym typeface="Wingdings" pitchFamily="2" charset="2"/>
            </a:endParaRPr>
          </a:p>
          <a:p>
            <a:pPr marL="0" indent="0">
              <a:lnSpc>
                <a:spcPct val="120000"/>
              </a:lnSpc>
              <a:spcBef>
                <a:spcPts val="0"/>
              </a:spcBef>
              <a:buNone/>
            </a:pPr>
            <a:r>
              <a:rPr lang="en-US" altLang="zh-CN" sz="3100" dirty="0">
                <a:solidFill>
                  <a:srgbClr val="000000"/>
                </a:solidFill>
                <a:sym typeface="Wingdings" pitchFamily="2" charset="2"/>
              </a:rPr>
              <a:t>100hours is close to 2000 hours</a:t>
            </a:r>
            <a:r>
              <a:rPr lang="zh-CN" altLang="en-US" sz="3100" dirty="0">
                <a:solidFill>
                  <a:srgbClr val="000000"/>
                </a:solidFill>
                <a:sym typeface="Wingdings" pitchFamily="2" charset="2"/>
              </a:rPr>
              <a:t>：</a:t>
            </a:r>
            <a:endParaRPr lang="en-US" altLang="zh-CN" sz="3100" dirty="0">
              <a:solidFill>
                <a:srgbClr val="000000"/>
              </a:solidFill>
              <a:sym typeface="Wingdings" pitchFamily="2" charset="2"/>
            </a:endParaRPr>
          </a:p>
          <a:p>
            <a:pPr marL="0" indent="0">
              <a:lnSpc>
                <a:spcPct val="120000"/>
              </a:lnSpc>
              <a:spcBef>
                <a:spcPts val="0"/>
              </a:spcBef>
              <a:buNone/>
            </a:pPr>
            <a:r>
              <a:rPr lang="en-US" altLang="zh-CN" sz="3100" dirty="0">
                <a:solidFill>
                  <a:srgbClr val="000000"/>
                </a:solidFill>
                <a:sym typeface="Wingdings" pitchFamily="2" charset="2"/>
              </a:rPr>
              <a:t>The probability to have two disk failure at the same time is not very small</a:t>
            </a:r>
            <a:endParaRPr lang="en-US" altLang="zh-CN" sz="3100" dirty="0">
              <a:solidFill>
                <a:srgbClr val="000000"/>
              </a:solidFill>
            </a:endParaRPr>
          </a:p>
          <a:p>
            <a:endParaRPr kumimoji="1" lang="zh-CN" altLang="en-US" dirty="0"/>
          </a:p>
        </p:txBody>
      </p:sp>
    </p:spTree>
    <p:extLst>
      <p:ext uri="{BB962C8B-B14F-4D97-AF65-F5344CB8AC3E}">
        <p14:creationId xmlns:p14="http://schemas.microsoft.com/office/powerpoint/2010/main" val="1987757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zh-CN" dirty="0">
                <a:solidFill>
                  <a:srgbClr val="000000"/>
                </a:solidFill>
              </a:rPr>
              <a:t>RAID Level 6</a:t>
            </a:r>
          </a:p>
        </p:txBody>
      </p:sp>
      <p:sp>
        <p:nvSpPr>
          <p:cNvPr id="114691" name="Rectangle 3"/>
          <p:cNvSpPr>
            <a:spLocks noGrp="1" noChangeArrowheads="1"/>
          </p:cNvSpPr>
          <p:nvPr>
            <p:ph type="body" idx="1"/>
          </p:nvPr>
        </p:nvSpPr>
        <p:spPr>
          <a:xfrm>
            <a:off x="685800" y="3834253"/>
            <a:ext cx="7772400" cy="2718948"/>
          </a:xfrm>
        </p:spPr>
        <p:txBody>
          <a:bodyPr>
            <a:normAutofit lnSpcReduction="10000"/>
          </a:bodyPr>
          <a:lstStyle/>
          <a:p>
            <a:r>
              <a:rPr lang="en-US" altLang="zh-CN" dirty="0">
                <a:solidFill>
                  <a:srgbClr val="000000"/>
                </a:solidFill>
              </a:rPr>
              <a:t>Tolerate</a:t>
            </a:r>
            <a:r>
              <a:rPr lang="zh-CN" altLang="en-US" dirty="0">
                <a:solidFill>
                  <a:srgbClr val="000000"/>
                </a:solidFill>
              </a:rPr>
              <a:t> </a:t>
            </a:r>
            <a:r>
              <a:rPr lang="en-US" altLang="zh-CN" dirty="0">
                <a:solidFill>
                  <a:srgbClr val="000000"/>
                </a:solidFill>
              </a:rPr>
              <a:t>2</a:t>
            </a:r>
            <a:r>
              <a:rPr lang="zh-CN" altLang="en-US" dirty="0">
                <a:solidFill>
                  <a:srgbClr val="000000"/>
                </a:solidFill>
              </a:rPr>
              <a:t> </a:t>
            </a:r>
            <a:r>
              <a:rPr lang="en-US" altLang="zh-CN" dirty="0">
                <a:solidFill>
                  <a:srgbClr val="000000"/>
                </a:solidFill>
              </a:rPr>
              <a:t>disk</a:t>
            </a:r>
            <a:r>
              <a:rPr lang="zh-CN" altLang="en-US" dirty="0">
                <a:solidFill>
                  <a:srgbClr val="000000"/>
                </a:solidFill>
              </a:rPr>
              <a:t> </a:t>
            </a:r>
            <a:r>
              <a:rPr lang="en-US" altLang="zh-CN" dirty="0">
                <a:solidFill>
                  <a:srgbClr val="000000"/>
                </a:solidFill>
              </a:rPr>
              <a:t>failures</a:t>
            </a:r>
          </a:p>
          <a:p>
            <a:r>
              <a:rPr lang="en-US" altLang="zh-CN" dirty="0">
                <a:solidFill>
                  <a:srgbClr val="000000"/>
                </a:solidFill>
              </a:rPr>
              <a:t>Read</a:t>
            </a:r>
            <a:r>
              <a:rPr lang="zh-CN" altLang="en-US" dirty="0">
                <a:solidFill>
                  <a:srgbClr val="000000"/>
                </a:solidFill>
              </a:rPr>
              <a:t> </a:t>
            </a:r>
            <a:r>
              <a:rPr lang="en-US" altLang="zh-CN" dirty="0">
                <a:solidFill>
                  <a:srgbClr val="000000"/>
                </a:solidFill>
              </a:rPr>
              <a:t>performance</a:t>
            </a:r>
            <a:r>
              <a:rPr lang="zh-CN" altLang="en-US" dirty="0">
                <a:solidFill>
                  <a:srgbClr val="000000"/>
                </a:solidFill>
              </a:rPr>
              <a:t> </a:t>
            </a:r>
            <a:r>
              <a:rPr lang="en-US" altLang="zh-CN" dirty="0">
                <a:solidFill>
                  <a:srgbClr val="000000"/>
                </a:solidFill>
              </a:rPr>
              <a:t>is</a:t>
            </a:r>
            <a:r>
              <a:rPr lang="zh-CN" altLang="en-US" dirty="0">
                <a:solidFill>
                  <a:srgbClr val="000000"/>
                </a:solidFill>
              </a:rPr>
              <a:t> </a:t>
            </a:r>
            <a:r>
              <a:rPr lang="en-US" altLang="zh-CN" dirty="0">
                <a:solidFill>
                  <a:srgbClr val="000000"/>
                </a:solidFill>
              </a:rPr>
              <a:t>good,</a:t>
            </a:r>
            <a:r>
              <a:rPr lang="zh-CN" altLang="en-US" dirty="0">
                <a:solidFill>
                  <a:srgbClr val="000000"/>
                </a:solidFill>
              </a:rPr>
              <a:t> </a:t>
            </a:r>
            <a:r>
              <a:rPr lang="en-US" altLang="zh-CN" dirty="0">
                <a:solidFill>
                  <a:srgbClr val="000000"/>
                </a:solidFill>
              </a:rPr>
              <a:t>while</a:t>
            </a:r>
            <a:r>
              <a:rPr lang="zh-CN" altLang="en-US" dirty="0">
                <a:solidFill>
                  <a:srgbClr val="000000"/>
                </a:solidFill>
              </a:rPr>
              <a:t> </a:t>
            </a:r>
            <a:r>
              <a:rPr lang="en-US" altLang="zh-CN" dirty="0">
                <a:solidFill>
                  <a:srgbClr val="000000"/>
                </a:solidFill>
              </a:rPr>
              <a:t>write</a:t>
            </a:r>
            <a:r>
              <a:rPr lang="zh-CN" altLang="en-US" dirty="0">
                <a:solidFill>
                  <a:srgbClr val="000000"/>
                </a:solidFill>
              </a:rPr>
              <a:t> </a:t>
            </a:r>
            <a:r>
              <a:rPr lang="en-US" altLang="zh-CN" dirty="0">
                <a:solidFill>
                  <a:srgbClr val="000000"/>
                </a:solidFill>
              </a:rPr>
              <a:t>performance</a:t>
            </a:r>
            <a:r>
              <a:rPr lang="zh-CN" altLang="en-US" dirty="0">
                <a:solidFill>
                  <a:srgbClr val="000000"/>
                </a:solidFill>
              </a:rPr>
              <a:t> </a:t>
            </a:r>
            <a:r>
              <a:rPr lang="en-US" altLang="zh-CN" dirty="0">
                <a:solidFill>
                  <a:srgbClr val="000000"/>
                </a:solidFill>
              </a:rPr>
              <a:t>is</a:t>
            </a:r>
            <a:r>
              <a:rPr lang="zh-CN" altLang="en-US" dirty="0">
                <a:solidFill>
                  <a:srgbClr val="000000"/>
                </a:solidFill>
              </a:rPr>
              <a:t> </a:t>
            </a:r>
            <a:r>
              <a:rPr lang="en-US" altLang="zh-CN" dirty="0">
                <a:solidFill>
                  <a:srgbClr val="000000"/>
                </a:solidFill>
              </a:rPr>
              <a:t>a</a:t>
            </a:r>
            <a:r>
              <a:rPr lang="zh-CN" altLang="en-US" dirty="0">
                <a:solidFill>
                  <a:srgbClr val="000000"/>
                </a:solidFill>
              </a:rPr>
              <a:t> </a:t>
            </a:r>
            <a:r>
              <a:rPr lang="en-US" altLang="zh-CN" dirty="0">
                <a:solidFill>
                  <a:srgbClr val="000000"/>
                </a:solidFill>
              </a:rPr>
              <a:t>little</a:t>
            </a:r>
            <a:r>
              <a:rPr lang="zh-CN" altLang="en-US" dirty="0">
                <a:solidFill>
                  <a:srgbClr val="000000"/>
                </a:solidFill>
              </a:rPr>
              <a:t> </a:t>
            </a:r>
            <a:r>
              <a:rPr lang="en-US" altLang="zh-CN" dirty="0">
                <a:solidFill>
                  <a:srgbClr val="000000"/>
                </a:solidFill>
              </a:rPr>
              <a:t>slower</a:t>
            </a:r>
          </a:p>
          <a:p>
            <a:r>
              <a:rPr lang="en-US" altLang="zh-CN" dirty="0">
                <a:solidFill>
                  <a:srgbClr val="000000"/>
                </a:solidFill>
              </a:rPr>
              <a:t>Parity update traffic is distributed across disks</a:t>
            </a:r>
          </a:p>
        </p:txBody>
      </p:sp>
      <p:grpSp>
        <p:nvGrpSpPr>
          <p:cNvPr id="114714" name="Group 26"/>
          <p:cNvGrpSpPr>
            <a:grpSpLocks/>
          </p:cNvGrpSpPr>
          <p:nvPr/>
        </p:nvGrpSpPr>
        <p:grpSpPr bwMode="auto">
          <a:xfrm>
            <a:off x="1971675" y="1338263"/>
            <a:ext cx="841375" cy="1919287"/>
            <a:chOff x="653" y="980"/>
            <a:chExt cx="530" cy="1209"/>
          </a:xfrm>
        </p:grpSpPr>
        <p:sp>
          <p:nvSpPr>
            <p:cNvPr id="114693" name="Rectangle 5"/>
            <p:cNvSpPr>
              <a:spLocks noChangeAspect="1" noChangeArrowheads="1"/>
            </p:cNvSpPr>
            <p:nvPr/>
          </p:nvSpPr>
          <p:spPr bwMode="auto">
            <a:xfrm>
              <a:off x="653" y="980"/>
              <a:ext cx="530" cy="3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dirty="0">
                  <a:solidFill>
                    <a:srgbClr val="000000"/>
                  </a:solidFill>
                  <a:latin typeface="Helvetica" charset="0"/>
                </a:rPr>
                <a:t>D</a:t>
              </a:r>
              <a:r>
                <a:rPr lang="en-US" altLang="zh-CN" sz="2400" b="1" baseline="-25000" dirty="0">
                  <a:solidFill>
                    <a:srgbClr val="000000"/>
                  </a:solidFill>
                  <a:latin typeface="Helvetica" charset="0"/>
                </a:rPr>
                <a:t>0</a:t>
              </a:r>
              <a:endParaRPr lang="en-US" altLang="zh-CN" sz="2400" b="1" dirty="0">
                <a:solidFill>
                  <a:srgbClr val="000000"/>
                </a:solidFill>
                <a:latin typeface="Helvetica" charset="0"/>
              </a:endParaRPr>
            </a:p>
          </p:txBody>
        </p:sp>
        <p:sp>
          <p:nvSpPr>
            <p:cNvPr id="114694" name="Rectangle 6"/>
            <p:cNvSpPr>
              <a:spLocks noChangeAspect="1" noChangeArrowheads="1"/>
            </p:cNvSpPr>
            <p:nvPr/>
          </p:nvSpPr>
          <p:spPr bwMode="auto">
            <a:xfrm>
              <a:off x="653" y="1278"/>
              <a:ext cx="530" cy="3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dirty="0">
                  <a:solidFill>
                    <a:srgbClr val="000000"/>
                  </a:solidFill>
                  <a:latin typeface="Helvetica" charset="0"/>
                </a:rPr>
                <a:t>D</a:t>
              </a:r>
              <a:r>
                <a:rPr lang="zh-CN" altLang="zh-CN" sz="2400" b="1" baseline="-25000" dirty="0">
                  <a:solidFill>
                    <a:srgbClr val="000000"/>
                  </a:solidFill>
                  <a:latin typeface="Helvetica" charset="0"/>
                </a:rPr>
                <a:t>2</a:t>
              </a:r>
              <a:endParaRPr lang="en-US" altLang="zh-CN" dirty="0">
                <a:solidFill>
                  <a:srgbClr val="000000"/>
                </a:solidFill>
              </a:endParaRPr>
            </a:p>
          </p:txBody>
        </p:sp>
        <p:sp>
          <p:nvSpPr>
            <p:cNvPr id="114695" name="Rectangle 7"/>
            <p:cNvSpPr>
              <a:spLocks noChangeAspect="1" noChangeArrowheads="1"/>
            </p:cNvSpPr>
            <p:nvPr/>
          </p:nvSpPr>
          <p:spPr bwMode="auto">
            <a:xfrm>
              <a:off x="653" y="1584"/>
              <a:ext cx="530" cy="300"/>
            </a:xfrm>
            <a:prstGeom prst="rect">
              <a:avLst/>
            </a:prstGeom>
            <a:pattFill prst="pct5">
              <a:fgClr>
                <a:schemeClr val="tx2"/>
              </a:fgClr>
              <a:bgClr>
                <a:schemeClr val="bg1"/>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dirty="0">
                  <a:solidFill>
                    <a:srgbClr val="000000"/>
                  </a:solidFill>
                  <a:latin typeface="Helvetica" charset="0"/>
                </a:rPr>
                <a:t>P</a:t>
              </a:r>
              <a:r>
                <a:rPr lang="zh-CN" altLang="zh-CN" sz="2400" b="1" baseline="-25000" dirty="0">
                  <a:solidFill>
                    <a:srgbClr val="000000"/>
                  </a:solidFill>
                  <a:latin typeface="Helvetica" charset="0"/>
                </a:rPr>
                <a:t>4</a:t>
              </a:r>
              <a:endParaRPr lang="en-US" altLang="zh-CN" sz="2400" b="1" baseline="-25000" dirty="0">
                <a:solidFill>
                  <a:srgbClr val="000000"/>
                </a:solidFill>
                <a:latin typeface="Helvetica" charset="0"/>
              </a:endParaRPr>
            </a:p>
          </p:txBody>
        </p:sp>
        <p:sp>
          <p:nvSpPr>
            <p:cNvPr id="114696" name="Rectangle 8" descr="5%"/>
            <p:cNvSpPr>
              <a:spLocks noChangeAspect="1" noChangeArrowheads="1"/>
            </p:cNvSpPr>
            <p:nvPr/>
          </p:nvSpPr>
          <p:spPr bwMode="auto">
            <a:xfrm>
              <a:off x="653" y="1889"/>
              <a:ext cx="530" cy="300"/>
            </a:xfrm>
            <a:prstGeom prst="rect">
              <a:avLst/>
            </a:prstGeom>
            <a:pattFill prst="pct5">
              <a:fgClr>
                <a:schemeClr val="tx2"/>
              </a:fgClr>
              <a:bgClr>
                <a:schemeClr val="bg1"/>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dirty="0">
                  <a:solidFill>
                    <a:srgbClr val="000000"/>
                  </a:solidFill>
                  <a:latin typeface="Helvetica" charset="0"/>
                </a:rPr>
                <a:t>P</a:t>
              </a:r>
              <a:r>
                <a:rPr lang="zh-CN" altLang="zh-CN" sz="2400" b="1" baseline="-25000" dirty="0">
                  <a:solidFill>
                    <a:srgbClr val="000000"/>
                  </a:solidFill>
                  <a:latin typeface="Helvetica" charset="0"/>
                </a:rPr>
                <a:t>6</a:t>
              </a:r>
              <a:endParaRPr lang="en-US" altLang="zh-CN" dirty="0">
                <a:solidFill>
                  <a:srgbClr val="000000"/>
                </a:solidFill>
              </a:endParaRPr>
            </a:p>
          </p:txBody>
        </p:sp>
      </p:grpSp>
      <p:grpSp>
        <p:nvGrpSpPr>
          <p:cNvPr id="114715" name="Group 27"/>
          <p:cNvGrpSpPr>
            <a:grpSpLocks/>
          </p:cNvGrpSpPr>
          <p:nvPr/>
        </p:nvGrpSpPr>
        <p:grpSpPr bwMode="auto">
          <a:xfrm>
            <a:off x="3427413" y="1338263"/>
            <a:ext cx="841375" cy="1919287"/>
            <a:chOff x="1570" y="980"/>
            <a:chExt cx="530" cy="1209"/>
          </a:xfrm>
        </p:grpSpPr>
        <p:sp>
          <p:nvSpPr>
            <p:cNvPr id="114698" name="Rectangle 10"/>
            <p:cNvSpPr>
              <a:spLocks noChangeAspect="1" noChangeArrowheads="1"/>
            </p:cNvSpPr>
            <p:nvPr/>
          </p:nvSpPr>
          <p:spPr bwMode="auto">
            <a:xfrm>
              <a:off x="1570" y="980"/>
              <a:ext cx="530" cy="300"/>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dirty="0">
                  <a:solidFill>
                    <a:srgbClr val="000000"/>
                  </a:solidFill>
                  <a:latin typeface="Helvetica" charset="0"/>
                </a:rPr>
                <a:t>D</a:t>
              </a:r>
              <a:r>
                <a:rPr lang="en-US" altLang="zh-CN" sz="2400" b="1" baseline="-25000" dirty="0">
                  <a:solidFill>
                    <a:srgbClr val="000000"/>
                  </a:solidFill>
                  <a:latin typeface="Helvetica" charset="0"/>
                </a:rPr>
                <a:t>1</a:t>
              </a:r>
              <a:endParaRPr lang="en-US" altLang="zh-CN" sz="2400" b="1" dirty="0">
                <a:solidFill>
                  <a:srgbClr val="000000"/>
                </a:solidFill>
                <a:latin typeface="Helvetica" charset="0"/>
              </a:endParaRPr>
            </a:p>
          </p:txBody>
        </p:sp>
        <p:sp>
          <p:nvSpPr>
            <p:cNvPr id="114699" name="Rectangle 11"/>
            <p:cNvSpPr>
              <a:spLocks noChangeAspect="1" noChangeArrowheads="1"/>
            </p:cNvSpPr>
            <p:nvPr/>
          </p:nvSpPr>
          <p:spPr bwMode="auto">
            <a:xfrm>
              <a:off x="1570" y="1278"/>
              <a:ext cx="530" cy="300"/>
            </a:xfrm>
            <a:prstGeom prst="rect">
              <a:avLst/>
            </a:prstGeom>
            <a:pattFill prst="pct5">
              <a:fgClr>
                <a:schemeClr val="tx2"/>
              </a:fgClr>
              <a:bgClr>
                <a:schemeClr val="bg1"/>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dirty="0">
                  <a:solidFill>
                    <a:srgbClr val="000000"/>
                  </a:solidFill>
                  <a:latin typeface="Helvetica" charset="0"/>
                </a:rPr>
                <a:t>P</a:t>
              </a:r>
              <a:r>
                <a:rPr lang="en-US" altLang="zh-CN" sz="2400" b="1" baseline="-25000" dirty="0">
                  <a:solidFill>
                    <a:srgbClr val="000000"/>
                  </a:solidFill>
                  <a:latin typeface="Helvetica" charset="0"/>
                </a:rPr>
                <a:t>2</a:t>
              </a:r>
            </a:p>
          </p:txBody>
        </p:sp>
        <p:sp>
          <p:nvSpPr>
            <p:cNvPr id="114700" name="Rectangle 12" descr="5%"/>
            <p:cNvSpPr>
              <a:spLocks noChangeAspect="1" noChangeArrowheads="1"/>
            </p:cNvSpPr>
            <p:nvPr/>
          </p:nvSpPr>
          <p:spPr bwMode="auto">
            <a:xfrm>
              <a:off x="1570" y="1584"/>
              <a:ext cx="530" cy="300"/>
            </a:xfrm>
            <a:prstGeom prst="rect">
              <a:avLst/>
            </a:prstGeom>
            <a:pattFill prst="pct5">
              <a:fgClr>
                <a:schemeClr val="tx2"/>
              </a:fgClr>
              <a:bgClr>
                <a:schemeClr val="bg1"/>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dirty="0">
                  <a:solidFill>
                    <a:srgbClr val="000000"/>
                  </a:solidFill>
                  <a:latin typeface="Helvetica" charset="0"/>
                </a:rPr>
                <a:t>P</a:t>
              </a:r>
              <a:r>
                <a:rPr lang="zh-CN" altLang="zh-CN" sz="2400" b="1" baseline="-25000" dirty="0">
                  <a:solidFill>
                    <a:srgbClr val="000000"/>
                  </a:solidFill>
                  <a:latin typeface="Helvetica" charset="0"/>
                </a:rPr>
                <a:t>5</a:t>
              </a:r>
              <a:endParaRPr lang="en-US" altLang="zh-CN" dirty="0">
                <a:solidFill>
                  <a:srgbClr val="000000"/>
                </a:solidFill>
              </a:endParaRPr>
            </a:p>
          </p:txBody>
        </p:sp>
        <p:sp>
          <p:nvSpPr>
            <p:cNvPr id="114701" name="Rectangle 13"/>
            <p:cNvSpPr>
              <a:spLocks noChangeAspect="1" noChangeArrowheads="1"/>
            </p:cNvSpPr>
            <p:nvPr/>
          </p:nvSpPr>
          <p:spPr bwMode="auto">
            <a:xfrm>
              <a:off x="1570" y="1889"/>
              <a:ext cx="530" cy="300"/>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dirty="0">
                  <a:solidFill>
                    <a:srgbClr val="000000"/>
                  </a:solidFill>
                  <a:latin typeface="Helvetica" charset="0"/>
                </a:rPr>
                <a:t>D</a:t>
              </a:r>
              <a:r>
                <a:rPr lang="zh-CN" altLang="zh-CN" sz="2400" b="1" baseline="-25000" dirty="0">
                  <a:solidFill>
                    <a:srgbClr val="000000"/>
                  </a:solidFill>
                  <a:latin typeface="Helvetica" charset="0"/>
                </a:rPr>
                <a:t>6</a:t>
              </a:r>
              <a:endParaRPr lang="en-US" altLang="zh-CN" dirty="0">
                <a:solidFill>
                  <a:srgbClr val="000000"/>
                </a:solidFill>
              </a:endParaRPr>
            </a:p>
          </p:txBody>
        </p:sp>
      </p:grpSp>
      <p:grpSp>
        <p:nvGrpSpPr>
          <p:cNvPr id="114716" name="Group 28"/>
          <p:cNvGrpSpPr>
            <a:grpSpLocks/>
          </p:cNvGrpSpPr>
          <p:nvPr/>
        </p:nvGrpSpPr>
        <p:grpSpPr bwMode="auto">
          <a:xfrm>
            <a:off x="4864100" y="1338263"/>
            <a:ext cx="841375" cy="1919287"/>
            <a:chOff x="2475" y="980"/>
            <a:chExt cx="530" cy="1209"/>
          </a:xfrm>
        </p:grpSpPr>
        <p:sp>
          <p:nvSpPr>
            <p:cNvPr id="114703" name="Rectangle 15"/>
            <p:cNvSpPr>
              <a:spLocks noChangeAspect="1" noChangeArrowheads="1"/>
            </p:cNvSpPr>
            <p:nvPr/>
          </p:nvSpPr>
          <p:spPr bwMode="auto">
            <a:xfrm>
              <a:off x="2475" y="980"/>
              <a:ext cx="530" cy="300"/>
            </a:xfrm>
            <a:prstGeom prst="rect">
              <a:avLst/>
            </a:prstGeom>
            <a:pattFill prst="pct5">
              <a:fgClr>
                <a:schemeClr val="tx2"/>
              </a:fgClr>
              <a:bgClr>
                <a:schemeClr val="bg1"/>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dirty="0">
                  <a:solidFill>
                    <a:srgbClr val="000000"/>
                  </a:solidFill>
                  <a:latin typeface="Helvetica" charset="0"/>
                </a:rPr>
                <a:t>P</a:t>
              </a:r>
              <a:r>
                <a:rPr lang="zh-CN" altLang="zh-CN" sz="2400" b="1" baseline="-25000" dirty="0">
                  <a:solidFill>
                    <a:srgbClr val="000000"/>
                  </a:solidFill>
                  <a:latin typeface="Helvetica" charset="0"/>
                </a:rPr>
                <a:t>0</a:t>
              </a:r>
              <a:endParaRPr lang="en-US" altLang="zh-CN" sz="2400" b="1" baseline="-25000" dirty="0">
                <a:solidFill>
                  <a:srgbClr val="000000"/>
                </a:solidFill>
                <a:latin typeface="Helvetica" charset="0"/>
              </a:endParaRPr>
            </a:p>
          </p:txBody>
        </p:sp>
        <p:sp>
          <p:nvSpPr>
            <p:cNvPr id="114704" name="Rectangle 16" descr="5%"/>
            <p:cNvSpPr>
              <a:spLocks noChangeAspect="1" noChangeArrowheads="1"/>
            </p:cNvSpPr>
            <p:nvPr/>
          </p:nvSpPr>
          <p:spPr bwMode="auto">
            <a:xfrm>
              <a:off x="2475" y="1278"/>
              <a:ext cx="530" cy="300"/>
            </a:xfrm>
            <a:prstGeom prst="rect">
              <a:avLst/>
            </a:prstGeom>
            <a:pattFill prst="pct5">
              <a:fgClr>
                <a:schemeClr val="tx2"/>
              </a:fgClr>
              <a:bgClr>
                <a:schemeClr val="bg1"/>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dirty="0">
                  <a:solidFill>
                    <a:srgbClr val="000000"/>
                  </a:solidFill>
                  <a:latin typeface="Helvetica" charset="0"/>
                </a:rPr>
                <a:t>P</a:t>
              </a:r>
              <a:r>
                <a:rPr lang="zh-CN" altLang="zh-CN" sz="2400" b="1" baseline="-25000" dirty="0">
                  <a:solidFill>
                    <a:srgbClr val="000000"/>
                  </a:solidFill>
                  <a:latin typeface="Helvetica" charset="0"/>
                </a:rPr>
                <a:t>3</a:t>
              </a:r>
              <a:endParaRPr lang="en-US" altLang="zh-CN" dirty="0">
                <a:solidFill>
                  <a:srgbClr val="000000"/>
                </a:solidFill>
              </a:endParaRPr>
            </a:p>
          </p:txBody>
        </p:sp>
        <p:sp>
          <p:nvSpPr>
            <p:cNvPr id="114705" name="Rectangle 17"/>
            <p:cNvSpPr>
              <a:spLocks noChangeAspect="1" noChangeArrowheads="1"/>
            </p:cNvSpPr>
            <p:nvPr/>
          </p:nvSpPr>
          <p:spPr bwMode="auto">
            <a:xfrm>
              <a:off x="2475" y="1584"/>
              <a:ext cx="530" cy="3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dirty="0">
                  <a:solidFill>
                    <a:srgbClr val="000000"/>
                  </a:solidFill>
                  <a:latin typeface="Helvetica" charset="0"/>
                </a:rPr>
                <a:t>D</a:t>
              </a:r>
              <a:r>
                <a:rPr lang="zh-CN" altLang="zh-CN" sz="2400" b="1" baseline="-25000" dirty="0">
                  <a:solidFill>
                    <a:srgbClr val="000000"/>
                  </a:solidFill>
                  <a:latin typeface="Helvetica" charset="0"/>
                </a:rPr>
                <a:t>4</a:t>
              </a:r>
              <a:endParaRPr lang="en-US" altLang="zh-CN" dirty="0">
                <a:solidFill>
                  <a:srgbClr val="000000"/>
                </a:solidFill>
              </a:endParaRPr>
            </a:p>
          </p:txBody>
        </p:sp>
        <p:sp>
          <p:nvSpPr>
            <p:cNvPr id="114706" name="Rectangle 18"/>
            <p:cNvSpPr>
              <a:spLocks noChangeAspect="1" noChangeArrowheads="1"/>
            </p:cNvSpPr>
            <p:nvPr/>
          </p:nvSpPr>
          <p:spPr bwMode="auto">
            <a:xfrm>
              <a:off x="2475" y="1889"/>
              <a:ext cx="530" cy="3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dirty="0">
                  <a:solidFill>
                    <a:srgbClr val="000000"/>
                  </a:solidFill>
                  <a:latin typeface="Helvetica" charset="0"/>
                </a:rPr>
                <a:t>D</a:t>
              </a:r>
              <a:r>
                <a:rPr lang="zh-CN" altLang="zh-CN" sz="2400" b="1" baseline="-25000" dirty="0">
                  <a:solidFill>
                    <a:srgbClr val="000000"/>
                  </a:solidFill>
                  <a:latin typeface="Helvetica" charset="0"/>
                </a:rPr>
                <a:t>7</a:t>
              </a:r>
              <a:endParaRPr lang="en-US" altLang="zh-CN" dirty="0">
                <a:solidFill>
                  <a:srgbClr val="000000"/>
                </a:solidFill>
              </a:endParaRPr>
            </a:p>
          </p:txBody>
        </p:sp>
      </p:grpSp>
      <p:grpSp>
        <p:nvGrpSpPr>
          <p:cNvPr id="114717" name="Group 29"/>
          <p:cNvGrpSpPr>
            <a:grpSpLocks/>
          </p:cNvGrpSpPr>
          <p:nvPr/>
        </p:nvGrpSpPr>
        <p:grpSpPr bwMode="auto">
          <a:xfrm>
            <a:off x="6403975" y="1338263"/>
            <a:ext cx="841375" cy="1919287"/>
            <a:chOff x="4393" y="980"/>
            <a:chExt cx="530" cy="1209"/>
          </a:xfrm>
        </p:grpSpPr>
        <p:sp>
          <p:nvSpPr>
            <p:cNvPr id="114709" name="Rectangle 21" descr="5%"/>
            <p:cNvSpPr>
              <a:spLocks noChangeAspect="1" noChangeArrowheads="1"/>
            </p:cNvSpPr>
            <p:nvPr/>
          </p:nvSpPr>
          <p:spPr bwMode="auto">
            <a:xfrm>
              <a:off x="4393" y="980"/>
              <a:ext cx="530" cy="300"/>
            </a:xfrm>
            <a:prstGeom prst="rect">
              <a:avLst/>
            </a:prstGeom>
            <a:pattFill prst="pct5">
              <a:fgClr>
                <a:schemeClr val="tx2"/>
              </a:fgClr>
              <a:bgClr>
                <a:schemeClr val="bg1"/>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dirty="0">
                  <a:solidFill>
                    <a:srgbClr val="000000"/>
                  </a:solidFill>
                  <a:latin typeface="Helvetica" charset="0"/>
                </a:rPr>
                <a:t>P</a:t>
              </a:r>
              <a:r>
                <a:rPr lang="zh-CN" altLang="zh-CN" sz="2400" b="1" baseline="-25000" dirty="0">
                  <a:solidFill>
                    <a:srgbClr val="000000"/>
                  </a:solidFill>
                  <a:latin typeface="Helvetica" charset="0"/>
                </a:rPr>
                <a:t>1</a:t>
              </a:r>
              <a:endParaRPr lang="en-US" altLang="zh-CN" sz="2400" b="1" dirty="0">
                <a:solidFill>
                  <a:srgbClr val="000000"/>
                </a:solidFill>
                <a:latin typeface="Helvetica" charset="0"/>
              </a:endParaRPr>
            </a:p>
          </p:txBody>
        </p:sp>
        <p:sp>
          <p:nvSpPr>
            <p:cNvPr id="114710" name="Rectangle 22"/>
            <p:cNvSpPr>
              <a:spLocks noChangeAspect="1" noChangeArrowheads="1"/>
            </p:cNvSpPr>
            <p:nvPr/>
          </p:nvSpPr>
          <p:spPr bwMode="auto">
            <a:xfrm>
              <a:off x="4393" y="1278"/>
              <a:ext cx="530" cy="3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dirty="0">
                  <a:solidFill>
                    <a:srgbClr val="000000"/>
                  </a:solidFill>
                  <a:latin typeface="Helvetica" charset="0"/>
                </a:rPr>
                <a:t>D</a:t>
              </a:r>
              <a:r>
                <a:rPr lang="en-US" altLang="zh-CN" sz="2400" b="1" baseline="-25000" dirty="0">
                  <a:solidFill>
                    <a:srgbClr val="000000"/>
                  </a:solidFill>
                  <a:latin typeface="Helvetica" charset="0"/>
                </a:rPr>
                <a:t>3</a:t>
              </a:r>
              <a:endParaRPr lang="en-US" altLang="zh-CN" dirty="0">
                <a:solidFill>
                  <a:srgbClr val="000000"/>
                </a:solidFill>
              </a:endParaRPr>
            </a:p>
          </p:txBody>
        </p:sp>
        <p:sp>
          <p:nvSpPr>
            <p:cNvPr id="114711" name="Rectangle 23"/>
            <p:cNvSpPr>
              <a:spLocks noChangeAspect="1" noChangeArrowheads="1"/>
            </p:cNvSpPr>
            <p:nvPr/>
          </p:nvSpPr>
          <p:spPr bwMode="auto">
            <a:xfrm>
              <a:off x="4393" y="1584"/>
              <a:ext cx="530" cy="3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dirty="0">
                  <a:solidFill>
                    <a:srgbClr val="000000"/>
                  </a:solidFill>
                  <a:latin typeface="Helvetica" charset="0"/>
                </a:rPr>
                <a:t>D</a:t>
              </a:r>
              <a:r>
                <a:rPr lang="zh-CN" altLang="zh-CN" sz="2400" b="1" baseline="-25000" dirty="0">
                  <a:solidFill>
                    <a:srgbClr val="000000"/>
                  </a:solidFill>
                  <a:latin typeface="Helvetica" charset="0"/>
                </a:rPr>
                <a:t>5</a:t>
              </a:r>
              <a:endParaRPr lang="en-US" altLang="zh-CN" dirty="0">
                <a:solidFill>
                  <a:srgbClr val="000000"/>
                </a:solidFill>
              </a:endParaRPr>
            </a:p>
          </p:txBody>
        </p:sp>
        <p:sp>
          <p:nvSpPr>
            <p:cNvPr id="114712" name="Rectangle 24"/>
            <p:cNvSpPr>
              <a:spLocks noChangeAspect="1" noChangeArrowheads="1"/>
            </p:cNvSpPr>
            <p:nvPr/>
          </p:nvSpPr>
          <p:spPr bwMode="auto">
            <a:xfrm>
              <a:off x="4393" y="1889"/>
              <a:ext cx="530" cy="300"/>
            </a:xfrm>
            <a:prstGeom prst="rect">
              <a:avLst/>
            </a:prstGeom>
            <a:pattFill prst="pct5">
              <a:fgClr>
                <a:schemeClr val="tx2"/>
              </a:fgClr>
              <a:bgClr>
                <a:schemeClr val="bg1"/>
              </a:bgClr>
            </a:patt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dirty="0">
                  <a:solidFill>
                    <a:srgbClr val="000000"/>
                  </a:solidFill>
                  <a:latin typeface="Helvetica" charset="0"/>
                </a:rPr>
                <a:t>P7</a:t>
              </a:r>
            </a:p>
          </p:txBody>
        </p:sp>
      </p:grpSp>
    </p:spTree>
    <p:extLst>
      <p:ext uri="{BB962C8B-B14F-4D97-AF65-F5344CB8AC3E}">
        <p14:creationId xmlns:p14="http://schemas.microsoft.com/office/powerpoint/2010/main" val="917242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zh-CN" dirty="0">
                <a:cs typeface="Times New Roman" charset="0"/>
              </a:rPr>
              <a:t>Software based RAID</a:t>
            </a:r>
            <a:endParaRPr lang="en-US" altLang="zh-CN" u="sng" dirty="0">
              <a:cs typeface="Times New Roman" charset="0"/>
            </a:endParaRPr>
          </a:p>
        </p:txBody>
      </p:sp>
      <p:sp>
        <p:nvSpPr>
          <p:cNvPr id="15363" name="Content Placeholder 2"/>
          <p:cNvSpPr>
            <a:spLocks noGrp="1"/>
          </p:cNvSpPr>
          <p:nvPr>
            <p:ph idx="1"/>
          </p:nvPr>
        </p:nvSpPr>
        <p:spPr/>
        <p:txBody>
          <a:bodyPr>
            <a:normAutofit fontScale="92500"/>
          </a:bodyPr>
          <a:lstStyle/>
          <a:p>
            <a:r>
              <a:rPr lang="en-US" altLang="zh-CN" dirty="0">
                <a:latin typeface="+mj-lt"/>
                <a:cs typeface="Times New Roman" charset="0"/>
              </a:rPr>
              <a:t>Software implementations are provided by many Operating Systems. </a:t>
            </a:r>
          </a:p>
          <a:p>
            <a:r>
              <a:rPr lang="en-US" altLang="zh-CN" dirty="0">
                <a:latin typeface="+mj-lt"/>
                <a:cs typeface="Times New Roman" charset="0"/>
              </a:rPr>
              <a:t>A software layer sits above the disk device drivers and provides an abstraction layer between the logical drives(RAIDs) and physical drives.</a:t>
            </a:r>
            <a:endParaRPr lang="en-US" altLang="zh-CN" u="sng" dirty="0">
              <a:latin typeface="+mj-lt"/>
              <a:cs typeface="Times New Roman" charset="0"/>
            </a:endParaRPr>
          </a:p>
          <a:p>
            <a:r>
              <a:rPr lang="en-US" altLang="zh-CN" dirty="0">
                <a:latin typeface="+mj-lt"/>
                <a:cs typeface="Times New Roman" charset="0"/>
              </a:rPr>
              <a:t>Server's processor is used to run the RAID software.</a:t>
            </a:r>
          </a:p>
          <a:p>
            <a:r>
              <a:rPr lang="en-US" altLang="zh-CN" dirty="0">
                <a:latin typeface="+mj-lt"/>
                <a:cs typeface="Times New Roman" charset="0"/>
              </a:rPr>
              <a:t>Used for simpler configurations like RAID0 and RAID1.</a:t>
            </a:r>
          </a:p>
          <a:p>
            <a:pPr marL="457200" lvl="1" indent="0">
              <a:buNone/>
            </a:pPr>
            <a:endParaRPr lang="en-US" altLang="zh-CN" dirty="0">
              <a:latin typeface="Times New Roman" charset="0"/>
              <a:cs typeface="Times New Roman" charset="0"/>
            </a:endParaRPr>
          </a:p>
        </p:txBody>
      </p:sp>
    </p:spTree>
    <p:extLst>
      <p:ext uri="{BB962C8B-B14F-4D97-AF65-F5344CB8AC3E}">
        <p14:creationId xmlns:p14="http://schemas.microsoft.com/office/powerpoint/2010/main" val="146269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1F312-493C-AF40-B908-70089B4D6DFC}"/>
              </a:ext>
            </a:extLst>
          </p:cNvPr>
          <p:cNvSpPr>
            <a:spLocks noGrp="1"/>
          </p:cNvSpPr>
          <p:nvPr>
            <p:ph type="title"/>
          </p:nvPr>
        </p:nvSpPr>
        <p:spPr/>
        <p:txBody>
          <a:bodyPr/>
          <a:lstStyle/>
          <a:p>
            <a:r>
              <a:rPr kumimoji="1" lang="en-US" altLang="zh-CN" dirty="0"/>
              <a:t>Demand for Parallel I/O Systems</a:t>
            </a:r>
            <a:endParaRPr kumimoji="1" lang="zh-CN" altLang="en-US" dirty="0"/>
          </a:p>
        </p:txBody>
      </p:sp>
      <p:sp>
        <p:nvSpPr>
          <p:cNvPr id="3" name="内容占位符 2">
            <a:extLst>
              <a:ext uri="{FF2B5EF4-FFF2-40B4-BE49-F238E27FC236}">
                <a16:creationId xmlns:a16="http://schemas.microsoft.com/office/drawing/2014/main" id="{0248D211-1720-CE4D-99C0-DFD94ABD79A4}"/>
              </a:ext>
            </a:extLst>
          </p:cNvPr>
          <p:cNvSpPr>
            <a:spLocks noGrp="1"/>
          </p:cNvSpPr>
          <p:nvPr>
            <p:ph idx="1"/>
          </p:nvPr>
        </p:nvSpPr>
        <p:spPr/>
        <p:txBody>
          <a:bodyPr/>
          <a:lstStyle/>
          <a:p>
            <a:r>
              <a:rPr kumimoji="1" lang="en-US" altLang="zh-CN" dirty="0"/>
              <a:t>Performance</a:t>
            </a:r>
          </a:p>
          <a:p>
            <a:pPr lvl="1"/>
            <a:r>
              <a:rPr kumimoji="1" lang="en-US" altLang="zh-CN" dirty="0"/>
              <a:t>Fill the gap between memory and I/O devices</a:t>
            </a:r>
          </a:p>
          <a:p>
            <a:pPr lvl="2"/>
            <a:r>
              <a:rPr kumimoji="1" lang="en-US" altLang="zh-CN" dirty="0"/>
              <a:t>Memory: 10-100GB/s</a:t>
            </a:r>
          </a:p>
          <a:p>
            <a:pPr lvl="2"/>
            <a:r>
              <a:rPr kumimoji="1" lang="en-US" altLang="zh-CN" dirty="0"/>
              <a:t>Single Disk: 100MB/s, use multiple disks would be good</a:t>
            </a:r>
          </a:p>
          <a:p>
            <a:r>
              <a:rPr kumimoji="1" lang="en-US" altLang="zh-CN" dirty="0"/>
              <a:t>Fault-tolerance</a:t>
            </a:r>
          </a:p>
          <a:p>
            <a:pPr lvl="1"/>
            <a:r>
              <a:rPr kumimoji="1" lang="en-US" altLang="zh-CN" dirty="0"/>
              <a:t>Disk failure</a:t>
            </a:r>
          </a:p>
          <a:p>
            <a:pPr lvl="1"/>
            <a:r>
              <a:rPr kumimoji="1" lang="en-US" altLang="zh-CN" dirty="0"/>
              <a:t>Node failure</a:t>
            </a:r>
          </a:p>
        </p:txBody>
      </p:sp>
      <p:cxnSp>
        <p:nvCxnSpPr>
          <p:cNvPr id="4" name="直接箭头连接符 8">
            <a:extLst>
              <a:ext uri="{FF2B5EF4-FFF2-40B4-BE49-F238E27FC236}">
                <a16:creationId xmlns:a16="http://schemas.microsoft.com/office/drawing/2014/main" id="{51422667-374C-EB40-8BB7-7CC4BD69065C}"/>
              </a:ext>
            </a:extLst>
          </p:cNvPr>
          <p:cNvCxnSpPr/>
          <p:nvPr/>
        </p:nvCxnSpPr>
        <p:spPr>
          <a:xfrm>
            <a:off x="1142999" y="6130720"/>
            <a:ext cx="7072313" cy="15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 name="圆角矩形 4">
            <a:extLst>
              <a:ext uri="{FF2B5EF4-FFF2-40B4-BE49-F238E27FC236}">
                <a16:creationId xmlns:a16="http://schemas.microsoft.com/office/drawing/2014/main" id="{BC7CEEF4-EC93-BB41-A79A-51536006FCD1}"/>
              </a:ext>
            </a:extLst>
          </p:cNvPr>
          <p:cNvSpPr/>
          <p:nvPr/>
        </p:nvSpPr>
        <p:spPr>
          <a:xfrm>
            <a:off x="1500187" y="5916407"/>
            <a:ext cx="714375"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dirty="0">
                <a:solidFill>
                  <a:srgbClr val="FFFFFF"/>
                </a:solidFill>
                <a:latin typeface="Calibri" charset="0"/>
                <a:ea typeface="宋体" charset="0"/>
                <a:cs typeface="宋体" charset="0"/>
              </a:rPr>
              <a:t>CKPT</a:t>
            </a:r>
            <a:endParaRPr lang="zh-CN" altLang="en-US" dirty="0">
              <a:solidFill>
                <a:srgbClr val="FFFFFF"/>
              </a:solidFill>
              <a:latin typeface="Calibri" charset="0"/>
              <a:ea typeface="宋体" charset="0"/>
              <a:cs typeface="宋体" charset="0"/>
            </a:endParaRPr>
          </a:p>
        </p:txBody>
      </p:sp>
      <p:sp>
        <p:nvSpPr>
          <p:cNvPr id="8" name="爆炸形 1 7">
            <a:extLst>
              <a:ext uri="{FF2B5EF4-FFF2-40B4-BE49-F238E27FC236}">
                <a16:creationId xmlns:a16="http://schemas.microsoft.com/office/drawing/2014/main" id="{AEC72F27-35DC-8A46-93B3-78F6A3E0EF8D}"/>
              </a:ext>
            </a:extLst>
          </p:cNvPr>
          <p:cNvSpPr>
            <a:spLocks noChangeArrowheads="1"/>
          </p:cNvSpPr>
          <p:nvPr/>
        </p:nvSpPr>
        <p:spPr bwMode="auto">
          <a:xfrm>
            <a:off x="6715124" y="5844970"/>
            <a:ext cx="1357313" cy="642937"/>
          </a:xfrm>
          <a:prstGeom prst="irregularSeal1">
            <a:avLst/>
          </a:prstGeom>
          <a:gradFill rotWithShape="1">
            <a:gsLst>
              <a:gs pos="0">
                <a:srgbClr val="9B2D2A"/>
              </a:gs>
              <a:gs pos="80000">
                <a:srgbClr val="CB3D3A"/>
              </a:gs>
              <a:gs pos="100000">
                <a:srgbClr val="CE3B37"/>
              </a:gs>
            </a:gsLst>
            <a:lin ang="16200000"/>
          </a:gradFill>
          <a:ln w="9525">
            <a:solidFill>
              <a:srgbClr val="BE4B48"/>
            </a:solidFill>
            <a:miter lim="800000"/>
            <a:headEnd/>
            <a:tailEnd/>
          </a:ln>
          <a:effectLst>
            <a:outerShdw blurRad="63500" dist="23000" dir="5400000" rotWithShape="0">
              <a:srgbClr val="000000">
                <a:alpha val="34999"/>
              </a:srgbClr>
            </a:outerShdw>
          </a:effectLst>
        </p:spPr>
        <p:txBody>
          <a:bodyPr anchor="ctr"/>
          <a:lstStyle/>
          <a:p>
            <a:pPr algn="ctr"/>
            <a:r>
              <a:rPr lang="en-US" altLang="zh-CN" dirty="0">
                <a:solidFill>
                  <a:srgbClr val="FFFFFF"/>
                </a:solidFill>
                <a:latin typeface="Calibri" charset="0"/>
              </a:rPr>
              <a:t>crash</a:t>
            </a:r>
            <a:endParaRPr lang="zh-CN" altLang="en-US" dirty="0">
              <a:solidFill>
                <a:srgbClr val="FFFFFF"/>
              </a:solidFill>
              <a:latin typeface="Calibri" charset="0"/>
            </a:endParaRPr>
          </a:p>
        </p:txBody>
      </p:sp>
      <p:sp>
        <p:nvSpPr>
          <p:cNvPr id="11" name="任意多边形 30">
            <a:extLst>
              <a:ext uri="{FF2B5EF4-FFF2-40B4-BE49-F238E27FC236}">
                <a16:creationId xmlns:a16="http://schemas.microsoft.com/office/drawing/2014/main" id="{E52339F6-4A2E-CD4F-ADE1-9F0D4054A7A1}"/>
              </a:ext>
            </a:extLst>
          </p:cNvPr>
          <p:cNvSpPr/>
          <p:nvPr/>
        </p:nvSpPr>
        <p:spPr>
          <a:xfrm>
            <a:off x="1928812" y="5478257"/>
            <a:ext cx="5286375" cy="366713"/>
          </a:xfrm>
          <a:custGeom>
            <a:avLst/>
            <a:gdLst>
              <a:gd name="connsiteX0" fmla="*/ 5537200 w 5537200"/>
              <a:gd name="connsiteY0" fmla="*/ 330200 h 406400"/>
              <a:gd name="connsiteX1" fmla="*/ 2616200 w 5537200"/>
              <a:gd name="connsiteY1" fmla="*/ 12700 h 406400"/>
              <a:gd name="connsiteX2" fmla="*/ 0 w 5537200"/>
              <a:gd name="connsiteY2" fmla="*/ 406400 h 406400"/>
            </a:gdLst>
            <a:ahLst/>
            <a:cxnLst>
              <a:cxn ang="0">
                <a:pos x="connsiteX0" y="connsiteY0"/>
              </a:cxn>
              <a:cxn ang="0">
                <a:pos x="connsiteX1" y="connsiteY1"/>
              </a:cxn>
              <a:cxn ang="0">
                <a:pos x="connsiteX2" y="connsiteY2"/>
              </a:cxn>
            </a:cxnLst>
            <a:rect l="l" t="t" r="r" b="b"/>
            <a:pathLst>
              <a:path w="5537200" h="406400">
                <a:moveTo>
                  <a:pt x="5537200" y="330200"/>
                </a:moveTo>
                <a:cubicBezTo>
                  <a:pt x="4538133" y="165100"/>
                  <a:pt x="3539067" y="0"/>
                  <a:pt x="2616200" y="12700"/>
                </a:cubicBezTo>
                <a:cubicBezTo>
                  <a:pt x="1693333" y="25400"/>
                  <a:pt x="846666" y="215900"/>
                  <a:pt x="0" y="406400"/>
                </a:cubicBezTo>
              </a:path>
            </a:pathLst>
          </a:custGeom>
          <a:ln w="15875">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4" name="爆炸形 1 13">
            <a:extLst>
              <a:ext uri="{FF2B5EF4-FFF2-40B4-BE49-F238E27FC236}">
                <a16:creationId xmlns:a16="http://schemas.microsoft.com/office/drawing/2014/main" id="{D3C72F7B-02F9-7A4E-9EFC-3DED4230440F}"/>
              </a:ext>
            </a:extLst>
          </p:cNvPr>
          <p:cNvSpPr>
            <a:spLocks noChangeArrowheads="1"/>
          </p:cNvSpPr>
          <p:nvPr/>
        </p:nvSpPr>
        <p:spPr bwMode="auto">
          <a:xfrm>
            <a:off x="1071563" y="5749670"/>
            <a:ext cx="1643062" cy="642937"/>
          </a:xfrm>
          <a:prstGeom prst="irregularSeal1">
            <a:avLst/>
          </a:prstGeom>
          <a:gradFill rotWithShape="1">
            <a:gsLst>
              <a:gs pos="0">
                <a:srgbClr val="9B2D2A"/>
              </a:gs>
              <a:gs pos="80000">
                <a:srgbClr val="CB3D3A"/>
              </a:gs>
              <a:gs pos="100000">
                <a:srgbClr val="CE3B37"/>
              </a:gs>
            </a:gsLst>
            <a:lin ang="16200000"/>
          </a:gradFill>
          <a:ln w="9525">
            <a:solidFill>
              <a:srgbClr val="BE4B48"/>
            </a:solidFill>
            <a:miter lim="800000"/>
            <a:headEnd/>
            <a:tailEnd/>
          </a:ln>
          <a:effectLst>
            <a:outerShdw blurRad="63500" dist="23000" dir="5400000" rotWithShape="0">
              <a:srgbClr val="000000">
                <a:alpha val="34999"/>
              </a:srgbClr>
            </a:outerShdw>
          </a:effectLst>
        </p:spPr>
        <p:txBody>
          <a:bodyPr anchor="ctr"/>
          <a:lstStyle/>
          <a:p>
            <a:pPr algn="ctr"/>
            <a:r>
              <a:rPr lang="en-US" altLang="zh-CN" dirty="0">
                <a:solidFill>
                  <a:srgbClr val="FFFFFF"/>
                </a:solidFill>
                <a:latin typeface="Calibri" charset="0"/>
              </a:rPr>
              <a:t>failure</a:t>
            </a:r>
            <a:endParaRPr lang="zh-CN" altLang="en-US" dirty="0">
              <a:solidFill>
                <a:srgbClr val="FFFFFF"/>
              </a:solidFill>
              <a:latin typeface="Calibri" charset="0"/>
            </a:endParaRPr>
          </a:p>
        </p:txBody>
      </p:sp>
    </p:spTree>
    <p:extLst>
      <p:ext uri="{BB962C8B-B14F-4D97-AF65-F5344CB8AC3E}">
        <p14:creationId xmlns:p14="http://schemas.microsoft.com/office/powerpoint/2010/main" val="34875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mph" presetSubtype="0" fill="hold" grpId="1" nodeType="clickEffect">
                                  <p:stCondLst>
                                    <p:cond delay="0"/>
                                  </p:stCondLst>
                                  <p:childTnLst>
                                    <p:animClr clrSpc="hsl" dir="cw">
                                      <p:cBhvr override="childStyle">
                                        <p:cTn id="19" dur="500" fill="hold"/>
                                        <p:tgtEl>
                                          <p:spTgt spid="5"/>
                                        </p:tgtEl>
                                        <p:attrNameLst>
                                          <p:attrName>style.color</p:attrName>
                                        </p:attrNameLst>
                                      </p:cBhvr>
                                      <p:by>
                                        <p:hsl h="10842353" s="0" l="0"/>
                                      </p:by>
                                    </p:animClr>
                                    <p:animClr clrSpc="hsl" dir="cw">
                                      <p:cBhvr>
                                        <p:cTn id="20" dur="500" fill="hold"/>
                                        <p:tgtEl>
                                          <p:spTgt spid="5"/>
                                        </p:tgtEl>
                                        <p:attrNameLst>
                                          <p:attrName>fillcolor</p:attrName>
                                        </p:attrNameLst>
                                      </p:cBhvr>
                                      <p:by>
                                        <p:hsl h="10842353" s="0" l="0"/>
                                      </p:by>
                                    </p:animClr>
                                    <p:animClr clrSpc="hsl" dir="cw">
                                      <p:cBhvr>
                                        <p:cTn id="21" dur="500" fill="hold"/>
                                        <p:tgtEl>
                                          <p:spTgt spid="5"/>
                                        </p:tgtEl>
                                        <p:attrNameLst>
                                          <p:attrName>stroke.color</p:attrName>
                                        </p:attrNameLst>
                                      </p:cBhvr>
                                      <p:by>
                                        <p:hsl h="10842353" s="0" l="0"/>
                                      </p:by>
                                    </p:animClr>
                                    <p:set>
                                      <p:cBhvr>
                                        <p:cTn id="22" dur="500" fill="hold"/>
                                        <p:tgtEl>
                                          <p:spTgt spid="5"/>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85800" y="38100"/>
            <a:ext cx="7848600" cy="1162050"/>
          </a:xfrm>
        </p:spPr>
        <p:txBody>
          <a:bodyPr>
            <a:normAutofit/>
          </a:bodyPr>
          <a:lstStyle/>
          <a:p>
            <a:r>
              <a:rPr lang="en-US" altLang="zh-CN" sz="4400" b="0" dirty="0"/>
              <a:t>Hardware based RAID</a:t>
            </a:r>
          </a:p>
        </p:txBody>
      </p:sp>
      <p:sp>
        <p:nvSpPr>
          <p:cNvPr id="16387" name="Text Placeholder 3"/>
          <p:cNvSpPr>
            <a:spLocks noGrp="1"/>
          </p:cNvSpPr>
          <p:nvPr>
            <p:ph type="body" idx="2"/>
          </p:nvPr>
        </p:nvSpPr>
        <p:spPr/>
        <p:txBody>
          <a:bodyPr/>
          <a:lstStyle/>
          <a:p>
            <a:endParaRPr lang="en-US" altLang="zh-CN" dirty="0">
              <a:latin typeface="+mj-lt"/>
            </a:endParaRPr>
          </a:p>
          <a:p>
            <a:endParaRPr lang="en-US" altLang="zh-CN" dirty="0">
              <a:latin typeface="+mj-lt"/>
            </a:endParaRPr>
          </a:p>
          <a:p>
            <a:endParaRPr lang="en-US" altLang="zh-CN" dirty="0">
              <a:latin typeface="+mj-lt"/>
            </a:endParaRPr>
          </a:p>
          <a:p>
            <a:endParaRPr lang="en-US" altLang="zh-CN" dirty="0">
              <a:latin typeface="+mj-lt"/>
            </a:endParaRPr>
          </a:p>
          <a:p>
            <a:endParaRPr lang="en-US" altLang="zh-CN" dirty="0">
              <a:latin typeface="+mj-lt"/>
            </a:endParaRPr>
          </a:p>
          <a:p>
            <a:endParaRPr lang="en-US" altLang="zh-CN" dirty="0">
              <a:latin typeface="+mj-lt"/>
            </a:endParaRPr>
          </a:p>
          <a:p>
            <a:endParaRPr lang="en-US" altLang="zh-CN" dirty="0">
              <a:latin typeface="+mj-lt"/>
            </a:endParaRPr>
          </a:p>
          <a:p>
            <a:endParaRPr lang="en-US" altLang="zh-CN" dirty="0">
              <a:latin typeface="+mj-lt"/>
            </a:endParaRPr>
          </a:p>
          <a:p>
            <a:endParaRPr lang="en-US" altLang="zh-CN" dirty="0">
              <a:latin typeface="+mj-lt"/>
            </a:endParaRPr>
          </a:p>
          <a:p>
            <a:endParaRPr lang="en-US" altLang="zh-CN" dirty="0">
              <a:latin typeface="+mj-lt"/>
            </a:endParaRPr>
          </a:p>
          <a:p>
            <a:endParaRPr lang="en-US" altLang="zh-CN" dirty="0">
              <a:latin typeface="+mj-lt"/>
            </a:endParaRPr>
          </a:p>
          <a:p>
            <a:endParaRPr lang="en-US" altLang="zh-CN" dirty="0">
              <a:latin typeface="+mj-lt"/>
            </a:endParaRPr>
          </a:p>
          <a:p>
            <a:endParaRPr lang="en-US" altLang="zh-CN" dirty="0">
              <a:latin typeface="+mj-lt"/>
            </a:endParaRPr>
          </a:p>
          <a:p>
            <a:endParaRPr lang="zh-CN" altLang="en-US" dirty="0">
              <a:latin typeface="+mj-lt"/>
            </a:endParaRPr>
          </a:p>
        </p:txBody>
      </p:sp>
      <p:sp>
        <p:nvSpPr>
          <p:cNvPr id="16388" name="Content Placeholder 2"/>
          <p:cNvSpPr>
            <a:spLocks noGrp="1"/>
          </p:cNvSpPr>
          <p:nvPr>
            <p:ph sz="half" idx="1"/>
          </p:nvPr>
        </p:nvSpPr>
        <p:spPr>
          <a:xfrm>
            <a:off x="3575050" y="1200150"/>
            <a:ext cx="5441950" cy="5657850"/>
          </a:xfrm>
        </p:spPr>
        <p:txBody>
          <a:bodyPr>
            <a:normAutofit/>
          </a:bodyPr>
          <a:lstStyle/>
          <a:p>
            <a:r>
              <a:rPr lang="en-US" altLang="zh-CN" dirty="0">
                <a:latin typeface="+mj-lt"/>
                <a:cs typeface="Times New Roman" charset="0"/>
              </a:rPr>
              <a:t>A hardware implementation of RAID requires at least a special-purpose RAID controller.</a:t>
            </a:r>
          </a:p>
          <a:p>
            <a:r>
              <a:rPr lang="en-US" altLang="zh-CN" dirty="0">
                <a:latin typeface="+mj-lt"/>
                <a:cs typeface="Times New Roman" charset="0"/>
              </a:rPr>
              <a:t>On a desktop system this may be built into the motherboard.</a:t>
            </a:r>
          </a:p>
          <a:p>
            <a:r>
              <a:rPr lang="en-US" altLang="zh-CN" dirty="0">
                <a:latin typeface="+mj-lt"/>
                <a:cs typeface="Times New Roman" charset="0"/>
              </a:rPr>
              <a:t>Processor is not used for RAID calculations as a separate controller present.</a:t>
            </a:r>
          </a:p>
          <a:p>
            <a:pPr>
              <a:buFont typeface="Wingdings 2" charset="0"/>
              <a:buNone/>
            </a:pPr>
            <a:endParaRPr lang="zh-CN" altLang="en-US" dirty="0">
              <a:latin typeface="+mj-lt"/>
            </a:endParaRPr>
          </a:p>
        </p:txBody>
      </p:sp>
      <p:pic>
        <p:nvPicPr>
          <p:cNvPr id="163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2857500" cy="2619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90" name="Rectangle 6"/>
          <p:cNvSpPr>
            <a:spLocks noChangeArrowheads="1"/>
          </p:cNvSpPr>
          <p:nvPr/>
        </p:nvSpPr>
        <p:spPr bwMode="auto">
          <a:xfrm>
            <a:off x="228600" y="5181600"/>
            <a:ext cx="3581400"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a:r>
              <a:rPr lang="en-US" altLang="zh-CN" sz="1600">
                <a:latin typeface="+mj-lt"/>
                <a:cs typeface="Times New Roman" charset="0"/>
              </a:rPr>
              <a:t>A PCI-bus-based, IDE/ATA hard disk RAID</a:t>
            </a:r>
            <a:br>
              <a:rPr lang="en-US" altLang="zh-CN" sz="1600">
                <a:latin typeface="+mj-lt"/>
                <a:cs typeface="Times New Roman" charset="0"/>
              </a:rPr>
            </a:br>
            <a:r>
              <a:rPr lang="en-US" altLang="zh-CN" sz="1600">
                <a:latin typeface="+mj-lt"/>
                <a:cs typeface="Times New Roman" charset="0"/>
              </a:rPr>
              <a:t>controller, supporting levels 0, 1, and 01.</a:t>
            </a:r>
          </a:p>
        </p:txBody>
      </p:sp>
    </p:spTree>
    <p:extLst>
      <p:ext uri="{BB962C8B-B14F-4D97-AF65-F5344CB8AC3E}">
        <p14:creationId xmlns:p14="http://schemas.microsoft.com/office/powerpoint/2010/main" val="248368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90600"/>
            <a:ext cx="9144000" cy="4679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3" name="Rectangle 2"/>
          <p:cNvSpPr txBox="1">
            <a:spLocks noChangeArrowheads="1"/>
          </p:cNvSpPr>
          <p:nvPr/>
        </p:nvSpPr>
        <p:spPr>
          <a:xfrm>
            <a:off x="457200" y="2746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ltLang="zh-CN" dirty="0">
                <a:solidFill>
                  <a:srgbClr val="000000"/>
                </a:solidFill>
              </a:rPr>
              <a:t>About</a:t>
            </a:r>
            <a:r>
              <a:rPr lang="zh-CN" altLang="en-US" dirty="0">
                <a:solidFill>
                  <a:srgbClr val="000000"/>
                </a:solidFill>
              </a:rPr>
              <a:t> </a:t>
            </a:r>
            <a:r>
              <a:rPr lang="en-US" altLang="zh-CN" dirty="0">
                <a:solidFill>
                  <a:srgbClr val="000000"/>
                </a:solidFill>
              </a:rPr>
              <a:t>Recovery</a:t>
            </a:r>
            <a:r>
              <a:rPr lang="zh-CN" altLang="en-US" dirty="0">
                <a:solidFill>
                  <a:srgbClr val="000000"/>
                </a:solidFill>
              </a:rPr>
              <a:t> </a:t>
            </a:r>
            <a:r>
              <a:rPr lang="en-US" altLang="zh-CN" dirty="0">
                <a:solidFill>
                  <a:srgbClr val="000000"/>
                </a:solidFill>
              </a:rPr>
              <a:t>/</a:t>
            </a:r>
            <a:r>
              <a:rPr lang="zh-CN" altLang="en-US" dirty="0">
                <a:solidFill>
                  <a:srgbClr val="000000"/>
                </a:solidFill>
              </a:rPr>
              <a:t> </a:t>
            </a:r>
            <a:r>
              <a:rPr lang="en-US" altLang="zh-CN" dirty="0">
                <a:solidFill>
                  <a:srgbClr val="000000"/>
                </a:solidFill>
              </a:rPr>
              <a:t>with</a:t>
            </a:r>
            <a:r>
              <a:rPr lang="zh-CN" altLang="en-US" dirty="0">
                <a:solidFill>
                  <a:srgbClr val="000000"/>
                </a:solidFill>
              </a:rPr>
              <a:t> </a:t>
            </a:r>
            <a:r>
              <a:rPr lang="en-US" altLang="zh-CN" dirty="0">
                <a:solidFill>
                  <a:srgbClr val="000000"/>
                </a:solidFill>
              </a:rPr>
              <a:t>service</a:t>
            </a:r>
          </a:p>
        </p:txBody>
      </p:sp>
    </p:spTree>
    <p:extLst>
      <p:ext uri="{BB962C8B-B14F-4D97-AF65-F5344CB8AC3E}">
        <p14:creationId xmlns:p14="http://schemas.microsoft.com/office/powerpoint/2010/main" val="1760804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47635"/>
            <a:ext cx="8229600" cy="1143000"/>
          </a:xfrm>
        </p:spPr>
        <p:txBody>
          <a:bodyPr>
            <a:normAutofit fontScale="90000"/>
          </a:bodyPr>
          <a:lstStyle/>
          <a:p>
            <a:r>
              <a:rPr lang="en-US" altLang="zh-CN" dirty="0">
                <a:cs typeface="Times New Roman" charset="0"/>
              </a:rPr>
              <a:t>Is RAID</a:t>
            </a:r>
            <a:r>
              <a:rPr lang="zh-CN" altLang="en-US" dirty="0">
                <a:cs typeface="Times New Roman" charset="0"/>
              </a:rPr>
              <a:t> </a:t>
            </a:r>
            <a:r>
              <a:rPr lang="en-US" altLang="zh-CN" dirty="0">
                <a:cs typeface="Times New Roman" charset="0"/>
              </a:rPr>
              <a:t>sufficient for big data storage?</a:t>
            </a:r>
            <a:endParaRPr lang="en-US" altLang="zh-CN" u="sng" dirty="0">
              <a:cs typeface="Times New Roman" charset="0"/>
            </a:endParaRPr>
          </a:p>
        </p:txBody>
      </p:sp>
      <p:sp>
        <p:nvSpPr>
          <p:cNvPr id="15363" name="Content Placeholder 2"/>
          <p:cNvSpPr>
            <a:spLocks noGrp="1"/>
          </p:cNvSpPr>
          <p:nvPr>
            <p:ph idx="1"/>
          </p:nvPr>
        </p:nvSpPr>
        <p:spPr>
          <a:xfrm>
            <a:off x="457200" y="966425"/>
            <a:ext cx="8229600" cy="4525963"/>
          </a:xfrm>
        </p:spPr>
        <p:txBody>
          <a:bodyPr>
            <a:normAutofit/>
          </a:bodyPr>
          <a:lstStyle/>
          <a:p>
            <a:r>
              <a:rPr lang="en-US" altLang="zh-CN" dirty="0">
                <a:latin typeface="+mj-lt"/>
                <a:cs typeface="Times New Roman" charset="0"/>
              </a:rPr>
              <a:t>RAID provide good reliability for storage in a single node</a:t>
            </a:r>
          </a:p>
          <a:p>
            <a:pPr lvl="1"/>
            <a:r>
              <a:rPr lang="en-US" altLang="zh-CN" dirty="0">
                <a:latin typeface="+mj-lt"/>
                <a:cs typeface="Times New Roman" charset="0"/>
              </a:rPr>
              <a:t>but it can not tolerate node/network failure</a:t>
            </a:r>
          </a:p>
          <a:p>
            <a:r>
              <a:rPr lang="en-US" altLang="zh-CN" dirty="0">
                <a:latin typeface="+mj-lt"/>
                <a:cs typeface="Times New Roman" charset="0"/>
              </a:rPr>
              <a:t>We need a way to distributed file/strips across nodes</a:t>
            </a:r>
          </a:p>
          <a:p>
            <a:pPr marL="457200" lvl="1" indent="0">
              <a:buNone/>
            </a:pPr>
            <a:endParaRPr lang="en-US" altLang="zh-CN" dirty="0">
              <a:latin typeface="Times New Roman" charset="0"/>
              <a:cs typeface="Times New Roman" charset="0"/>
            </a:endParaRPr>
          </a:p>
        </p:txBody>
      </p:sp>
      <p:sp>
        <p:nvSpPr>
          <p:cNvPr id="4" name="圆柱体 3">
            <a:extLst>
              <a:ext uri="{FF2B5EF4-FFF2-40B4-BE49-F238E27FC236}">
                <a16:creationId xmlns:a16="http://schemas.microsoft.com/office/drawing/2014/main" id="{B823E340-7AB0-4641-80D9-519D9144CCF4}"/>
              </a:ext>
            </a:extLst>
          </p:cNvPr>
          <p:cNvSpPr/>
          <p:nvPr/>
        </p:nvSpPr>
        <p:spPr>
          <a:xfrm>
            <a:off x="6648342" y="3681710"/>
            <a:ext cx="1219200" cy="780537"/>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dirty="0"/>
              <a:t>node1</a:t>
            </a:r>
            <a:endParaRPr kumimoji="1" lang="zh-CN" altLang="en-US" dirty="0"/>
          </a:p>
        </p:txBody>
      </p:sp>
      <p:sp>
        <p:nvSpPr>
          <p:cNvPr id="5" name="圆柱体 4">
            <a:extLst>
              <a:ext uri="{FF2B5EF4-FFF2-40B4-BE49-F238E27FC236}">
                <a16:creationId xmlns:a16="http://schemas.microsoft.com/office/drawing/2014/main" id="{BA446844-F722-9047-A96B-710774F76BD1}"/>
              </a:ext>
            </a:extLst>
          </p:cNvPr>
          <p:cNvSpPr/>
          <p:nvPr/>
        </p:nvSpPr>
        <p:spPr>
          <a:xfrm>
            <a:off x="6648342" y="4793334"/>
            <a:ext cx="1219200" cy="78053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dirty="0"/>
              <a:t>node2</a:t>
            </a:r>
            <a:endParaRPr kumimoji="1" lang="zh-CN" altLang="en-US" dirty="0"/>
          </a:p>
        </p:txBody>
      </p:sp>
      <p:sp>
        <p:nvSpPr>
          <p:cNvPr id="6" name="圆柱体 5">
            <a:extLst>
              <a:ext uri="{FF2B5EF4-FFF2-40B4-BE49-F238E27FC236}">
                <a16:creationId xmlns:a16="http://schemas.microsoft.com/office/drawing/2014/main" id="{BAF1B7B5-6FA2-CB43-BA6D-717FD0EAA10A}"/>
              </a:ext>
            </a:extLst>
          </p:cNvPr>
          <p:cNvSpPr/>
          <p:nvPr/>
        </p:nvSpPr>
        <p:spPr>
          <a:xfrm>
            <a:off x="6648342" y="5928283"/>
            <a:ext cx="1219200" cy="78053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dirty="0"/>
              <a:t>node3</a:t>
            </a:r>
            <a:endParaRPr kumimoji="1" lang="zh-CN" altLang="en-US" dirty="0"/>
          </a:p>
        </p:txBody>
      </p:sp>
      <p:sp>
        <p:nvSpPr>
          <p:cNvPr id="7" name="矩形 6">
            <a:extLst>
              <a:ext uri="{FF2B5EF4-FFF2-40B4-BE49-F238E27FC236}">
                <a16:creationId xmlns:a16="http://schemas.microsoft.com/office/drawing/2014/main" id="{CF3476DA-BF5A-6949-A457-6C653082EB64}"/>
              </a:ext>
            </a:extLst>
          </p:cNvPr>
          <p:cNvSpPr/>
          <p:nvPr/>
        </p:nvSpPr>
        <p:spPr>
          <a:xfrm>
            <a:off x="1341235" y="3605814"/>
            <a:ext cx="932329" cy="93232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CN" dirty="0"/>
              <a:t>c1</a:t>
            </a:r>
            <a:endParaRPr kumimoji="1" lang="zh-CN" altLang="en-US" dirty="0"/>
          </a:p>
        </p:txBody>
      </p:sp>
      <p:cxnSp>
        <p:nvCxnSpPr>
          <p:cNvPr id="8" name="直线连接符 7">
            <a:extLst>
              <a:ext uri="{FF2B5EF4-FFF2-40B4-BE49-F238E27FC236}">
                <a16:creationId xmlns:a16="http://schemas.microsoft.com/office/drawing/2014/main" id="{741E3CEC-7D5C-FC44-951A-C9AD17FD34B2}"/>
              </a:ext>
            </a:extLst>
          </p:cNvPr>
          <p:cNvCxnSpPr>
            <a:cxnSpLocks/>
            <a:stCxn id="7" idx="3"/>
            <a:endCxn id="4" idx="2"/>
          </p:cNvCxnSpPr>
          <p:nvPr/>
        </p:nvCxnSpPr>
        <p:spPr>
          <a:xfrm>
            <a:off x="2273564" y="4071979"/>
            <a:ext cx="4374778" cy="0"/>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9" name="直线连接符 8">
            <a:extLst>
              <a:ext uri="{FF2B5EF4-FFF2-40B4-BE49-F238E27FC236}">
                <a16:creationId xmlns:a16="http://schemas.microsoft.com/office/drawing/2014/main" id="{1EC5366A-2819-B64F-B101-195C7E360084}"/>
              </a:ext>
            </a:extLst>
          </p:cNvPr>
          <p:cNvCxnSpPr>
            <a:cxnSpLocks/>
            <a:stCxn id="7" idx="3"/>
            <a:endCxn id="5" idx="2"/>
          </p:cNvCxnSpPr>
          <p:nvPr/>
        </p:nvCxnSpPr>
        <p:spPr>
          <a:xfrm>
            <a:off x="2273564" y="4071979"/>
            <a:ext cx="4374778" cy="1111624"/>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10" name="直线连接符 9">
            <a:extLst>
              <a:ext uri="{FF2B5EF4-FFF2-40B4-BE49-F238E27FC236}">
                <a16:creationId xmlns:a16="http://schemas.microsoft.com/office/drawing/2014/main" id="{0B03EC7E-9B93-804A-8C0E-0C76BBADE7B9}"/>
              </a:ext>
            </a:extLst>
          </p:cNvPr>
          <p:cNvCxnSpPr>
            <a:cxnSpLocks/>
            <a:stCxn id="7" idx="3"/>
            <a:endCxn id="6" idx="2"/>
          </p:cNvCxnSpPr>
          <p:nvPr/>
        </p:nvCxnSpPr>
        <p:spPr>
          <a:xfrm>
            <a:off x="2273564" y="4071979"/>
            <a:ext cx="4374778" cy="2246573"/>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9" name="乘 18">
            <a:extLst>
              <a:ext uri="{FF2B5EF4-FFF2-40B4-BE49-F238E27FC236}">
                <a16:creationId xmlns:a16="http://schemas.microsoft.com/office/drawing/2014/main" id="{333D9894-128B-174C-9074-8697D1893C79}"/>
              </a:ext>
            </a:extLst>
          </p:cNvPr>
          <p:cNvSpPr/>
          <p:nvPr/>
        </p:nvSpPr>
        <p:spPr>
          <a:xfrm>
            <a:off x="4263730" y="3833503"/>
            <a:ext cx="573741" cy="484094"/>
          </a:xfrm>
          <a:prstGeom prst="mathMultiply">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 name="乘 19">
            <a:extLst>
              <a:ext uri="{FF2B5EF4-FFF2-40B4-BE49-F238E27FC236}">
                <a16:creationId xmlns:a16="http://schemas.microsoft.com/office/drawing/2014/main" id="{ED5E84EA-3AF8-5A42-B3B3-20700F6CB8CA}"/>
              </a:ext>
            </a:extLst>
          </p:cNvPr>
          <p:cNvSpPr/>
          <p:nvPr/>
        </p:nvSpPr>
        <p:spPr>
          <a:xfrm>
            <a:off x="7006930" y="3913312"/>
            <a:ext cx="573741" cy="484094"/>
          </a:xfrm>
          <a:prstGeom prst="mathMultiply">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6263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CA265-D694-5046-B217-1557BC125E78}"/>
              </a:ext>
            </a:extLst>
          </p:cNvPr>
          <p:cNvSpPr>
            <a:spLocks noGrp="1"/>
          </p:cNvSpPr>
          <p:nvPr>
            <p:ph type="title"/>
          </p:nvPr>
        </p:nvSpPr>
        <p:spPr/>
        <p:txBody>
          <a:bodyPr/>
          <a:lstStyle/>
          <a:p>
            <a:r>
              <a:rPr kumimoji="1" lang="en-US" altLang="zh-CN" dirty="0"/>
              <a:t>Break,</a:t>
            </a:r>
            <a:r>
              <a:rPr kumimoji="1" lang="zh-CN" altLang="en-US" dirty="0"/>
              <a:t> </a:t>
            </a:r>
            <a:r>
              <a:rPr kumimoji="1" lang="en-US" altLang="zh-CN" dirty="0"/>
              <a:t>Q&amp;A</a:t>
            </a:r>
            <a:endParaRPr kumimoji="1" lang="zh-CN" altLang="en-US" dirty="0"/>
          </a:p>
        </p:txBody>
      </p:sp>
      <p:sp>
        <p:nvSpPr>
          <p:cNvPr id="3" name="文本占位符 2">
            <a:extLst>
              <a:ext uri="{FF2B5EF4-FFF2-40B4-BE49-F238E27FC236}">
                <a16:creationId xmlns:a16="http://schemas.microsoft.com/office/drawing/2014/main" id="{FA215F7B-5081-4C47-AC73-0D72EFBB2089}"/>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507945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Parallel</a:t>
            </a:r>
            <a:r>
              <a:rPr kumimoji="1" lang="zh-CN" altLang="en-US" dirty="0"/>
              <a:t> </a:t>
            </a:r>
            <a:r>
              <a:rPr kumimoji="1" lang="en-US" altLang="zh-CN" dirty="0"/>
              <a:t>I/O</a:t>
            </a:r>
            <a:r>
              <a:rPr kumimoji="1" lang="zh-CN" altLang="en-US" dirty="0"/>
              <a:t> </a:t>
            </a:r>
            <a:r>
              <a:rPr kumimoji="1" lang="en-US" altLang="zh-CN" dirty="0"/>
              <a:t>Systems</a:t>
            </a:r>
            <a:endParaRPr kumimoji="1" lang="zh-CN" altLang="en-US" dirty="0"/>
          </a:p>
        </p:txBody>
      </p:sp>
      <p:sp>
        <p:nvSpPr>
          <p:cNvPr id="3" name="内容占位符 2"/>
          <p:cNvSpPr>
            <a:spLocks noGrp="1"/>
          </p:cNvSpPr>
          <p:nvPr>
            <p:ph idx="1"/>
          </p:nvPr>
        </p:nvSpPr>
        <p:spPr/>
        <p:txBody>
          <a:bodyPr/>
          <a:lstStyle/>
          <a:p>
            <a:r>
              <a:rPr kumimoji="1" lang="en-US" altLang="zh-CN" dirty="0"/>
              <a:t>Disk</a:t>
            </a:r>
            <a:r>
              <a:rPr kumimoji="1" lang="zh-CN" altLang="en-US" dirty="0"/>
              <a:t> </a:t>
            </a:r>
            <a:r>
              <a:rPr kumimoji="1" lang="en-US" altLang="zh-CN" dirty="0"/>
              <a:t>level</a:t>
            </a:r>
            <a:endParaRPr kumimoji="1" lang="zh-CN" altLang="en-US" dirty="0"/>
          </a:p>
          <a:p>
            <a:pPr lvl="1"/>
            <a:r>
              <a:rPr kumimoji="1" lang="en-US" altLang="zh-CN" dirty="0"/>
              <a:t>RAID</a:t>
            </a:r>
          </a:p>
          <a:p>
            <a:pPr lvl="2"/>
            <a:r>
              <a:rPr kumimoji="1" lang="en-US" altLang="zh-CN" dirty="0"/>
              <a:t>RAID is good but it can not tolerate node failure</a:t>
            </a:r>
            <a:endParaRPr kumimoji="1" lang="zh-CN" altLang="en-US" dirty="0"/>
          </a:p>
          <a:p>
            <a:r>
              <a:rPr kumimoji="1" lang="en-US" altLang="zh-CN" dirty="0">
                <a:solidFill>
                  <a:srgbClr val="FF0000"/>
                </a:solidFill>
              </a:rPr>
              <a:t>Node</a:t>
            </a:r>
            <a:r>
              <a:rPr kumimoji="1" lang="zh-CN" altLang="en-US" dirty="0">
                <a:solidFill>
                  <a:srgbClr val="FF0000"/>
                </a:solidFill>
              </a:rPr>
              <a:t> </a:t>
            </a:r>
            <a:r>
              <a:rPr kumimoji="1" lang="en-US" altLang="zh-CN" dirty="0">
                <a:solidFill>
                  <a:srgbClr val="FF0000"/>
                </a:solidFill>
              </a:rPr>
              <a:t>level</a:t>
            </a:r>
            <a:endParaRPr kumimoji="1" lang="zh-CN" altLang="en-US" dirty="0">
              <a:solidFill>
                <a:srgbClr val="FF0000"/>
              </a:solidFill>
            </a:endParaRPr>
          </a:p>
          <a:p>
            <a:pPr lvl="1"/>
            <a:r>
              <a:rPr kumimoji="1" lang="en-US" altLang="zh-CN" dirty="0">
                <a:solidFill>
                  <a:srgbClr val="FF0000"/>
                </a:solidFill>
              </a:rPr>
              <a:t>Google</a:t>
            </a:r>
            <a:r>
              <a:rPr kumimoji="1" lang="zh-CN" altLang="en-US" dirty="0">
                <a:solidFill>
                  <a:srgbClr val="FF0000"/>
                </a:solidFill>
              </a:rPr>
              <a:t> </a:t>
            </a:r>
            <a:r>
              <a:rPr kumimoji="1" lang="en-US" altLang="zh-CN" dirty="0">
                <a:solidFill>
                  <a:srgbClr val="FF0000"/>
                </a:solidFill>
              </a:rPr>
              <a:t>File</a:t>
            </a:r>
            <a:r>
              <a:rPr kumimoji="1" lang="zh-CN" altLang="en-US" dirty="0">
                <a:solidFill>
                  <a:srgbClr val="FF0000"/>
                </a:solidFill>
              </a:rPr>
              <a:t> </a:t>
            </a:r>
            <a:r>
              <a:rPr kumimoji="1" lang="en-US" altLang="zh-CN" dirty="0">
                <a:solidFill>
                  <a:srgbClr val="FF0000"/>
                </a:solidFill>
              </a:rPr>
              <a:t>Systems</a:t>
            </a:r>
            <a:r>
              <a:rPr kumimoji="1" lang="zh-CN" altLang="en-US" dirty="0">
                <a:solidFill>
                  <a:srgbClr val="FF0000"/>
                </a:solidFill>
              </a:rPr>
              <a:t> </a:t>
            </a:r>
            <a:r>
              <a:rPr kumimoji="1" lang="en-US" altLang="zh-CN" dirty="0">
                <a:solidFill>
                  <a:srgbClr val="FF0000"/>
                </a:solidFill>
              </a:rPr>
              <a:t>and</a:t>
            </a:r>
            <a:r>
              <a:rPr kumimoji="1" lang="zh-CN" altLang="en-US" dirty="0">
                <a:solidFill>
                  <a:srgbClr val="FF0000"/>
                </a:solidFill>
              </a:rPr>
              <a:t> </a:t>
            </a:r>
            <a:r>
              <a:rPr kumimoji="1" lang="en-US" altLang="zh-CN" dirty="0">
                <a:solidFill>
                  <a:srgbClr val="FF0000"/>
                </a:solidFill>
              </a:rPr>
              <a:t>HDFS</a:t>
            </a:r>
            <a:endParaRPr kumimoji="1" lang="zh-CN" altLang="en-US" dirty="0">
              <a:solidFill>
                <a:srgbClr val="FF0000"/>
              </a:solidFill>
            </a:endParaRPr>
          </a:p>
          <a:p>
            <a:endParaRPr kumimoji="1" lang="zh-CN" altLang="en-US" dirty="0"/>
          </a:p>
        </p:txBody>
      </p:sp>
    </p:spTree>
    <p:extLst>
      <p:ext uri="{BB962C8B-B14F-4D97-AF65-F5344CB8AC3E}">
        <p14:creationId xmlns:p14="http://schemas.microsoft.com/office/powerpoint/2010/main" val="199206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156"/>
            <a:ext cx="8229600" cy="1143000"/>
          </a:xfrm>
        </p:spPr>
        <p:txBody>
          <a:bodyPr>
            <a:normAutofit fontScale="90000"/>
          </a:bodyPr>
          <a:lstStyle/>
          <a:p>
            <a:r>
              <a:rPr kumimoji="1" lang="en-US" altLang="zh-CN" dirty="0"/>
              <a:t>Review:</a:t>
            </a:r>
            <a:br>
              <a:rPr kumimoji="1" lang="en-US" altLang="zh-CN" dirty="0"/>
            </a:br>
            <a:r>
              <a:rPr kumimoji="1" lang="en-US" altLang="zh-CN" dirty="0"/>
              <a:t>MPI</a:t>
            </a:r>
            <a:r>
              <a:rPr kumimoji="1" lang="zh-CN" altLang="en-US" dirty="0"/>
              <a:t> </a:t>
            </a:r>
            <a:r>
              <a:rPr kumimoji="1" lang="en-US" altLang="zh-CN" dirty="0"/>
              <a:t>and</a:t>
            </a:r>
            <a:r>
              <a:rPr kumimoji="1" lang="zh-CN" altLang="en-US" dirty="0"/>
              <a:t> </a:t>
            </a:r>
            <a:r>
              <a:rPr kumimoji="1" lang="en-US" altLang="zh-CN" dirty="0"/>
              <a:t>HPC</a:t>
            </a:r>
            <a:r>
              <a:rPr kumimoji="1" lang="zh-CN" altLang="en-US" dirty="0"/>
              <a:t> </a:t>
            </a:r>
            <a:r>
              <a:rPr kumimoji="1" lang="en-US" altLang="zh-CN" dirty="0"/>
              <a:t>cluster</a:t>
            </a:r>
            <a:r>
              <a:rPr kumimoji="1" lang="zh-CN" altLang="en-US" dirty="0"/>
              <a:t> </a:t>
            </a:r>
            <a:r>
              <a:rPr kumimoji="1" lang="en-US" altLang="zh-CN" dirty="0"/>
              <a:t>architecture</a:t>
            </a:r>
            <a:r>
              <a:rPr kumimoji="1" lang="zh-CN" altLang="en-US" dirty="0"/>
              <a:t> </a:t>
            </a:r>
          </a:p>
        </p:txBody>
      </p:sp>
      <p:pic>
        <p:nvPicPr>
          <p:cNvPr id="6" name="图片 5"/>
          <p:cNvPicPr>
            <a:picLocks noChangeAspect="1"/>
          </p:cNvPicPr>
          <p:nvPr/>
        </p:nvPicPr>
        <p:blipFill>
          <a:blip r:embed="rId3"/>
          <a:stretch>
            <a:fillRect/>
          </a:stretch>
        </p:blipFill>
        <p:spPr>
          <a:xfrm>
            <a:off x="602408" y="1157155"/>
            <a:ext cx="8084391" cy="5647525"/>
          </a:xfrm>
          <a:prstGeom prst="rect">
            <a:avLst/>
          </a:prstGeom>
        </p:spPr>
      </p:pic>
    </p:spTree>
    <p:extLst>
      <p:ext uri="{BB962C8B-B14F-4D97-AF65-F5344CB8AC3E}">
        <p14:creationId xmlns:p14="http://schemas.microsoft.com/office/powerpoint/2010/main" val="1847323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0855D-5B6F-9949-8CAC-13A1D860C1B1}"/>
              </a:ext>
            </a:extLst>
          </p:cNvPr>
          <p:cNvSpPr>
            <a:spLocks noGrp="1"/>
          </p:cNvSpPr>
          <p:nvPr>
            <p:ph type="title"/>
          </p:nvPr>
        </p:nvSpPr>
        <p:spPr/>
        <p:txBody>
          <a:bodyPr/>
          <a:lstStyle/>
          <a:p>
            <a:r>
              <a:rPr kumimoji="1" lang="en-US" altLang="zh-CN" dirty="0"/>
              <a:t>Data Center Architecture </a:t>
            </a:r>
            <a:endParaRPr kumimoji="1" lang="zh-CN" altLang="en-US" dirty="0"/>
          </a:p>
        </p:txBody>
      </p:sp>
      <p:grpSp>
        <p:nvGrpSpPr>
          <p:cNvPr id="62" name="组合 61">
            <a:extLst>
              <a:ext uri="{FF2B5EF4-FFF2-40B4-BE49-F238E27FC236}">
                <a16:creationId xmlns:a16="http://schemas.microsoft.com/office/drawing/2014/main" id="{42CDA984-AEA6-CC4E-8ABA-78C45B7E146C}"/>
              </a:ext>
            </a:extLst>
          </p:cNvPr>
          <p:cNvGrpSpPr/>
          <p:nvPr/>
        </p:nvGrpSpPr>
        <p:grpSpPr>
          <a:xfrm>
            <a:off x="396036" y="3262825"/>
            <a:ext cx="4451654" cy="2857520"/>
            <a:chOff x="393190" y="2873819"/>
            <a:chExt cx="4451654" cy="2857520"/>
          </a:xfrm>
        </p:grpSpPr>
        <p:sp>
          <p:nvSpPr>
            <p:cNvPr id="5" name="云形标注 4">
              <a:extLst>
                <a:ext uri="{FF2B5EF4-FFF2-40B4-BE49-F238E27FC236}">
                  <a16:creationId xmlns:a16="http://schemas.microsoft.com/office/drawing/2014/main" id="{EAA33B3F-47A5-FE4C-83D2-2C08F7400E45}"/>
                </a:ext>
              </a:extLst>
            </p:cNvPr>
            <p:cNvSpPr/>
            <p:nvPr/>
          </p:nvSpPr>
          <p:spPr>
            <a:xfrm>
              <a:off x="393190" y="2873819"/>
              <a:ext cx="3857652" cy="2857520"/>
            </a:xfrm>
            <a:prstGeom prst="cloudCallout">
              <a:avLst>
                <a:gd name="adj1" fmla="val -37239"/>
                <a:gd name="adj2" fmla="val 29180"/>
              </a:avLst>
            </a:prstGeom>
            <a:solidFill>
              <a:srgbClr val="0121BF">
                <a:alpha val="10000"/>
              </a:srgbClr>
            </a:solidFill>
            <a:ln w="12700">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defRPr/>
              </a:pPr>
              <a:r>
                <a:rPr lang="en-US" altLang="zh-CN" dirty="0">
                  <a:solidFill>
                    <a:srgbClr val="0121BF"/>
                  </a:solidFill>
                  <a:latin typeface="Calibri" charset="0"/>
                </a:rPr>
                <a:t>Google Cloud Infrastructure</a:t>
              </a:r>
              <a:endParaRPr lang="zh-CN" altLang="en-US" dirty="0">
                <a:solidFill>
                  <a:srgbClr val="0121BF"/>
                </a:solidFill>
                <a:latin typeface="Calibri" charset="0"/>
              </a:endParaRPr>
            </a:p>
          </p:txBody>
        </p:sp>
        <p:pic>
          <p:nvPicPr>
            <p:cNvPr id="6" name="图片 4" descr="server1.png">
              <a:extLst>
                <a:ext uri="{FF2B5EF4-FFF2-40B4-BE49-F238E27FC236}">
                  <a16:creationId xmlns:a16="http://schemas.microsoft.com/office/drawing/2014/main" id="{10B8FA0E-B8D3-354C-AD86-AB7E50CBAB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2182" y="3302419"/>
              <a:ext cx="334962" cy="50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图片 5" descr="server1.png">
              <a:extLst>
                <a:ext uri="{FF2B5EF4-FFF2-40B4-BE49-F238E27FC236}">
                  <a16:creationId xmlns:a16="http://schemas.microsoft.com/office/drawing/2014/main" id="{2B0A8EA1-1A48-934C-B034-10BBAD1703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5182" y="3445294"/>
              <a:ext cx="334962" cy="50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图片 6" descr="server1.png">
              <a:extLst>
                <a:ext uri="{FF2B5EF4-FFF2-40B4-BE49-F238E27FC236}">
                  <a16:creationId xmlns:a16="http://schemas.microsoft.com/office/drawing/2014/main" id="{3AFCB13E-2AD4-7540-B6EC-DF4BBCE249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694" y="3945357"/>
              <a:ext cx="334963" cy="50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图片 7" descr="server1.png">
              <a:extLst>
                <a:ext uri="{FF2B5EF4-FFF2-40B4-BE49-F238E27FC236}">
                  <a16:creationId xmlns:a16="http://schemas.microsoft.com/office/drawing/2014/main" id="{A375E69C-C805-AF48-A530-006C60F22B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8069" y="4659732"/>
              <a:ext cx="334963" cy="500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图片 8" descr="server1.png">
              <a:extLst>
                <a:ext uri="{FF2B5EF4-FFF2-40B4-BE49-F238E27FC236}">
                  <a16:creationId xmlns:a16="http://schemas.microsoft.com/office/drawing/2014/main" id="{2FDB4C96-452E-4842-9B53-F6B4628B0F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7944" y="4731169"/>
              <a:ext cx="334963" cy="50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图片 9" descr="server1.png">
              <a:extLst>
                <a:ext uri="{FF2B5EF4-FFF2-40B4-BE49-F238E27FC236}">
                  <a16:creationId xmlns:a16="http://schemas.microsoft.com/office/drawing/2014/main" id="{CEEC857B-0728-AE41-B384-2BC2564186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6744" y="3302419"/>
              <a:ext cx="334963" cy="50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TextBox 20">
              <a:extLst>
                <a:ext uri="{FF2B5EF4-FFF2-40B4-BE49-F238E27FC236}">
                  <a16:creationId xmlns:a16="http://schemas.microsoft.com/office/drawing/2014/main" id="{CCE36FDC-769B-954B-9F04-C59B70CA4832}"/>
                </a:ext>
              </a:extLst>
            </p:cNvPr>
            <p:cNvSpPr txBox="1">
              <a:spLocks noChangeArrowheads="1"/>
            </p:cNvSpPr>
            <p:nvPr/>
          </p:nvSpPr>
          <p:spPr bwMode="auto">
            <a:xfrm>
              <a:off x="1493632" y="5231232"/>
              <a:ext cx="6937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a:t>Node</a:t>
              </a:r>
              <a:endParaRPr kumimoji="0" lang="zh-CN" altLang="en-US" sz="1800"/>
            </a:p>
          </p:txBody>
        </p:sp>
        <p:sp>
          <p:nvSpPr>
            <p:cNvPr id="19" name="TextBox 21">
              <a:extLst>
                <a:ext uri="{FF2B5EF4-FFF2-40B4-BE49-F238E27FC236}">
                  <a16:creationId xmlns:a16="http://schemas.microsoft.com/office/drawing/2014/main" id="{25F8918C-2F90-4349-9F2F-792D69635491}"/>
                </a:ext>
              </a:extLst>
            </p:cNvPr>
            <p:cNvSpPr txBox="1">
              <a:spLocks noChangeArrowheads="1"/>
            </p:cNvSpPr>
            <p:nvPr/>
          </p:nvSpPr>
          <p:spPr bwMode="auto">
            <a:xfrm>
              <a:off x="2565194" y="5159794"/>
              <a:ext cx="6937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a:t>Node</a:t>
              </a:r>
              <a:endParaRPr kumimoji="0" lang="zh-CN" altLang="en-US" sz="1800"/>
            </a:p>
          </p:txBody>
        </p:sp>
        <p:sp>
          <p:nvSpPr>
            <p:cNvPr id="20" name="TextBox 22">
              <a:extLst>
                <a:ext uri="{FF2B5EF4-FFF2-40B4-BE49-F238E27FC236}">
                  <a16:creationId xmlns:a16="http://schemas.microsoft.com/office/drawing/2014/main" id="{8341588E-2598-3249-8FF8-9F7854E9CF73}"/>
                </a:ext>
              </a:extLst>
            </p:cNvPr>
            <p:cNvSpPr txBox="1">
              <a:spLocks noChangeArrowheads="1"/>
            </p:cNvSpPr>
            <p:nvPr/>
          </p:nvSpPr>
          <p:spPr bwMode="auto">
            <a:xfrm>
              <a:off x="564944" y="4516857"/>
              <a:ext cx="6937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a:t>Node</a:t>
              </a:r>
              <a:endParaRPr kumimoji="0" lang="zh-CN" altLang="en-US" sz="1800"/>
            </a:p>
          </p:txBody>
        </p:sp>
        <p:sp>
          <p:nvSpPr>
            <p:cNvPr id="21" name="TextBox 23">
              <a:extLst>
                <a:ext uri="{FF2B5EF4-FFF2-40B4-BE49-F238E27FC236}">
                  <a16:creationId xmlns:a16="http://schemas.microsoft.com/office/drawing/2014/main" id="{A51F6BAF-3149-4C44-A38C-396F682D69B7}"/>
                </a:ext>
              </a:extLst>
            </p:cNvPr>
            <p:cNvSpPr txBox="1">
              <a:spLocks noChangeArrowheads="1"/>
            </p:cNvSpPr>
            <p:nvPr/>
          </p:nvSpPr>
          <p:spPr bwMode="auto">
            <a:xfrm>
              <a:off x="2208007" y="4588294"/>
              <a:ext cx="39846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a:t>…</a:t>
              </a:r>
              <a:endParaRPr kumimoji="0" lang="zh-CN" altLang="en-US"/>
            </a:p>
          </p:txBody>
        </p:sp>
        <p:sp>
          <p:nvSpPr>
            <p:cNvPr id="24" name="Text Box 26">
              <a:extLst>
                <a:ext uri="{FF2B5EF4-FFF2-40B4-BE49-F238E27FC236}">
                  <a16:creationId xmlns:a16="http://schemas.microsoft.com/office/drawing/2014/main" id="{463299DA-5C3F-3241-A9FB-48F9F200FCA5}"/>
                </a:ext>
              </a:extLst>
            </p:cNvPr>
            <p:cNvSpPr txBox="1">
              <a:spLocks noChangeArrowheads="1"/>
            </p:cNvSpPr>
            <p:nvPr/>
          </p:nvSpPr>
          <p:spPr bwMode="auto">
            <a:xfrm>
              <a:off x="4151107" y="3516732"/>
              <a:ext cx="6937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1800">
                  <a:solidFill>
                    <a:srgbClr val="0000FF"/>
                  </a:solidFill>
                </a:rPr>
                <a:t>Node</a:t>
              </a:r>
            </a:p>
          </p:txBody>
        </p:sp>
        <p:cxnSp>
          <p:nvCxnSpPr>
            <p:cNvPr id="25" name="直接连接符 44">
              <a:extLst>
                <a:ext uri="{FF2B5EF4-FFF2-40B4-BE49-F238E27FC236}">
                  <a16:creationId xmlns:a16="http://schemas.microsoft.com/office/drawing/2014/main" id="{67C62B98-727C-4A4B-A64F-20F36A394264}"/>
                </a:ext>
              </a:extLst>
            </p:cNvPr>
            <p:cNvCxnSpPr/>
            <p:nvPr/>
          </p:nvCxnSpPr>
          <p:spPr>
            <a:xfrm rot="5400000" flipH="1" flipV="1">
              <a:off x="2761250" y="4177926"/>
              <a:ext cx="822325" cy="35718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sp>
        <p:nvSpPr>
          <p:cNvPr id="26" name="矩形 25">
            <a:extLst>
              <a:ext uri="{FF2B5EF4-FFF2-40B4-BE49-F238E27FC236}">
                <a16:creationId xmlns:a16="http://schemas.microsoft.com/office/drawing/2014/main" id="{7EA8DCAF-C03F-FD43-8E35-2916D89CDBB4}"/>
              </a:ext>
            </a:extLst>
          </p:cNvPr>
          <p:cNvSpPr/>
          <p:nvPr/>
        </p:nvSpPr>
        <p:spPr>
          <a:xfrm>
            <a:off x="147484" y="6424392"/>
            <a:ext cx="8849031" cy="369332"/>
          </a:xfrm>
          <a:prstGeom prst="rect">
            <a:avLst/>
          </a:prstGeom>
        </p:spPr>
        <p:txBody>
          <a:bodyPr wrap="square">
            <a:spAutoFit/>
          </a:bodyPr>
          <a:lstStyle/>
          <a:p>
            <a:r>
              <a:rPr lang="en-US" altLang="zh-CN" dirty="0"/>
              <a:t>The Google file system, Sanjay Ghemawat, Howard </a:t>
            </a:r>
            <a:r>
              <a:rPr lang="en-US" altLang="zh-CN" dirty="0" err="1"/>
              <a:t>Gobioff</a:t>
            </a:r>
            <a:r>
              <a:rPr lang="en-US" altLang="zh-CN" dirty="0"/>
              <a:t>, Shun-</a:t>
            </a:r>
            <a:r>
              <a:rPr lang="en-US" altLang="zh-CN" dirty="0" err="1"/>
              <a:t>Tak</a:t>
            </a:r>
            <a:r>
              <a:rPr lang="en-US" altLang="zh-CN" dirty="0"/>
              <a:t> Leung</a:t>
            </a:r>
            <a:r>
              <a:rPr lang="zh-CN" altLang="en-US" dirty="0"/>
              <a:t>，</a:t>
            </a:r>
            <a:r>
              <a:rPr lang="en-US" altLang="zh-CN" dirty="0"/>
              <a:t>SOSP 2003</a:t>
            </a:r>
            <a:endParaRPr lang="zh-CN" altLang="en-US" dirty="0"/>
          </a:p>
        </p:txBody>
      </p:sp>
      <p:sp>
        <p:nvSpPr>
          <p:cNvPr id="27" name="矩形 26">
            <a:extLst>
              <a:ext uri="{FF2B5EF4-FFF2-40B4-BE49-F238E27FC236}">
                <a16:creationId xmlns:a16="http://schemas.microsoft.com/office/drawing/2014/main" id="{12980CF1-A54F-A544-9272-3B24BE32B9B7}"/>
              </a:ext>
            </a:extLst>
          </p:cNvPr>
          <p:cNvSpPr/>
          <p:nvPr/>
        </p:nvSpPr>
        <p:spPr>
          <a:xfrm>
            <a:off x="324464" y="1371684"/>
            <a:ext cx="8495070" cy="1569660"/>
          </a:xfrm>
          <a:prstGeom prst="rect">
            <a:avLst/>
          </a:prstGeom>
        </p:spPr>
        <p:txBody>
          <a:bodyPr wrap="square">
            <a:spAutoFit/>
          </a:bodyPr>
          <a:lstStyle/>
          <a:p>
            <a:r>
              <a:rPr kumimoji="1" lang="en-US" altLang="zh-CN" sz="2400" dirty="0"/>
              <a:t>Merge</a:t>
            </a:r>
            <a:r>
              <a:rPr kumimoji="1" lang="zh-CN" altLang="en-US" sz="2400" dirty="0"/>
              <a:t> </a:t>
            </a:r>
            <a:r>
              <a:rPr kumimoji="1" lang="en-US" altLang="zh-CN" sz="2400" dirty="0"/>
              <a:t>compute</a:t>
            </a:r>
            <a:r>
              <a:rPr kumimoji="1" lang="zh-CN" altLang="en-US" sz="2400" dirty="0"/>
              <a:t> </a:t>
            </a:r>
            <a:r>
              <a:rPr kumimoji="1" lang="en-US" altLang="zh-CN" sz="2400" dirty="0"/>
              <a:t>and</a:t>
            </a:r>
            <a:r>
              <a:rPr kumimoji="1" lang="zh-CN" altLang="en-US" sz="2400" dirty="0"/>
              <a:t> </a:t>
            </a:r>
            <a:r>
              <a:rPr kumimoji="1" lang="en-US" altLang="zh-CN" sz="2400" dirty="0"/>
              <a:t>storage</a:t>
            </a:r>
            <a:r>
              <a:rPr kumimoji="1" lang="zh-CN" altLang="en-US" sz="2400" dirty="0"/>
              <a:t> </a:t>
            </a:r>
            <a:r>
              <a:rPr kumimoji="1" lang="en-US" altLang="zh-CN" sz="2400" dirty="0"/>
              <a:t>nodes</a:t>
            </a:r>
          </a:p>
          <a:p>
            <a:r>
              <a:rPr kumimoji="1" lang="en-US" altLang="zh-CN" sz="2400" dirty="0"/>
              <a:t>Connected with Networks</a:t>
            </a:r>
          </a:p>
          <a:p>
            <a:r>
              <a:rPr kumimoji="1" lang="en-US" altLang="zh-CN" sz="2400" dirty="0"/>
              <a:t>	Node – Rack – Datacenter layers</a:t>
            </a:r>
          </a:p>
          <a:p>
            <a:r>
              <a:rPr kumimoji="1" lang="en-US" altLang="zh-CN" sz="2400" dirty="0"/>
              <a:t> 	</a:t>
            </a:r>
            <a:r>
              <a:rPr kumimoji="1" lang="en-US" altLang="zh-CN" sz="2400" dirty="0" err="1"/>
              <a:t>Oversubscripted</a:t>
            </a:r>
            <a:r>
              <a:rPr kumimoji="1" lang="en-US" altLang="zh-CN" sz="2400" dirty="0"/>
              <a:t> high level network</a:t>
            </a:r>
          </a:p>
        </p:txBody>
      </p:sp>
      <p:grpSp>
        <p:nvGrpSpPr>
          <p:cNvPr id="61" name="组合 60">
            <a:extLst>
              <a:ext uri="{FF2B5EF4-FFF2-40B4-BE49-F238E27FC236}">
                <a16:creationId xmlns:a16="http://schemas.microsoft.com/office/drawing/2014/main" id="{E5B64B70-D584-8047-9A46-7D69138CD514}"/>
              </a:ext>
            </a:extLst>
          </p:cNvPr>
          <p:cNvGrpSpPr/>
          <p:nvPr/>
        </p:nvGrpSpPr>
        <p:grpSpPr>
          <a:xfrm>
            <a:off x="5426667" y="2476480"/>
            <a:ext cx="3018651" cy="3916119"/>
            <a:chOff x="272629" y="1789942"/>
            <a:chExt cx="3960704" cy="4433945"/>
          </a:xfrm>
        </p:grpSpPr>
        <p:cxnSp>
          <p:nvCxnSpPr>
            <p:cNvPr id="28" name="Straight Connector 86">
              <a:extLst>
                <a:ext uri="{FF2B5EF4-FFF2-40B4-BE49-F238E27FC236}">
                  <a16:creationId xmlns:a16="http://schemas.microsoft.com/office/drawing/2014/main" id="{C309728C-00EC-4840-98CB-EB4435230F6C}"/>
                </a:ext>
              </a:extLst>
            </p:cNvPr>
            <p:cNvCxnSpPr>
              <a:endCxn id="59" idx="2"/>
            </p:cNvCxnSpPr>
            <p:nvPr/>
          </p:nvCxnSpPr>
          <p:spPr>
            <a:xfrm flipH="1" flipV="1">
              <a:off x="3069757" y="2169426"/>
              <a:ext cx="1163576" cy="350165"/>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31">
              <a:extLst>
                <a:ext uri="{FF2B5EF4-FFF2-40B4-BE49-F238E27FC236}">
                  <a16:creationId xmlns:a16="http://schemas.microsoft.com/office/drawing/2014/main" id="{896009BD-33F3-E244-9028-23E1CC557656}"/>
                </a:ext>
              </a:extLst>
            </p:cNvPr>
            <p:cNvCxnSpPr>
              <a:stCxn id="33" idx="0"/>
              <a:endCxn id="59" idx="2"/>
            </p:cNvCxnSpPr>
            <p:nvPr/>
          </p:nvCxnSpPr>
          <p:spPr>
            <a:xfrm flipV="1">
              <a:off x="1794196" y="2169426"/>
              <a:ext cx="1275561" cy="350165"/>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8">
              <a:extLst>
                <a:ext uri="{FF2B5EF4-FFF2-40B4-BE49-F238E27FC236}">
                  <a16:creationId xmlns:a16="http://schemas.microsoft.com/office/drawing/2014/main" id="{F6ABE5BB-FDA4-3F4D-A70B-424682987AAF}"/>
                </a:ext>
              </a:extLst>
            </p:cNvPr>
            <p:cNvCxnSpPr>
              <a:stCxn id="36" idx="3"/>
              <a:endCxn id="33" idx="2"/>
            </p:cNvCxnSpPr>
            <p:nvPr/>
          </p:nvCxnSpPr>
          <p:spPr>
            <a:xfrm flipV="1">
              <a:off x="666245" y="2899075"/>
              <a:ext cx="1127951" cy="523733"/>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152">
              <a:extLst>
                <a:ext uri="{FF2B5EF4-FFF2-40B4-BE49-F238E27FC236}">
                  <a16:creationId xmlns:a16="http://schemas.microsoft.com/office/drawing/2014/main" id="{58CA3536-BF6E-274F-A3FD-221D12002228}"/>
                </a:ext>
              </a:extLst>
            </p:cNvPr>
            <p:cNvCxnSpPr>
              <a:stCxn id="44" idx="3"/>
              <a:endCxn id="33" idx="2"/>
            </p:cNvCxnSpPr>
            <p:nvPr/>
          </p:nvCxnSpPr>
          <p:spPr>
            <a:xfrm flipV="1">
              <a:off x="1605877" y="2899075"/>
              <a:ext cx="188319" cy="523733"/>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153">
              <a:extLst>
                <a:ext uri="{FF2B5EF4-FFF2-40B4-BE49-F238E27FC236}">
                  <a16:creationId xmlns:a16="http://schemas.microsoft.com/office/drawing/2014/main" id="{4CA63848-D0E2-5041-9B01-3BBC4C0B7CA0}"/>
                </a:ext>
              </a:extLst>
            </p:cNvPr>
            <p:cNvCxnSpPr>
              <a:stCxn id="52" idx="3"/>
              <a:endCxn id="33" idx="2"/>
            </p:cNvCxnSpPr>
            <p:nvPr/>
          </p:nvCxnSpPr>
          <p:spPr>
            <a:xfrm flipH="1" flipV="1">
              <a:off x="1794196" y="2899075"/>
              <a:ext cx="1393333" cy="523733"/>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33" name="Rectangle 24">
              <a:extLst>
                <a:ext uri="{FF2B5EF4-FFF2-40B4-BE49-F238E27FC236}">
                  <a16:creationId xmlns:a16="http://schemas.microsoft.com/office/drawing/2014/main" id="{2B827CF2-3171-1046-B26F-A9D56D33C0B3}"/>
                </a:ext>
              </a:extLst>
            </p:cNvPr>
            <p:cNvSpPr/>
            <p:nvPr/>
          </p:nvSpPr>
          <p:spPr>
            <a:xfrm>
              <a:off x="1248869" y="2519591"/>
              <a:ext cx="1090654" cy="379484"/>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b="1" dirty="0">
                <a:solidFill>
                  <a:srgbClr val="000000"/>
                </a:solidFill>
              </a:endParaRPr>
            </a:p>
          </p:txBody>
        </p:sp>
        <p:grpSp>
          <p:nvGrpSpPr>
            <p:cNvPr id="34" name="Group 13">
              <a:extLst>
                <a:ext uri="{FF2B5EF4-FFF2-40B4-BE49-F238E27FC236}">
                  <a16:creationId xmlns:a16="http://schemas.microsoft.com/office/drawing/2014/main" id="{EE4C2E7B-E69E-D94C-A912-6D14FA45F76F}"/>
                </a:ext>
              </a:extLst>
            </p:cNvPr>
            <p:cNvGrpSpPr/>
            <p:nvPr/>
          </p:nvGrpSpPr>
          <p:grpSpPr>
            <a:xfrm>
              <a:off x="272629" y="3422808"/>
              <a:ext cx="787232" cy="2801079"/>
              <a:chOff x="496881" y="3422808"/>
              <a:chExt cx="787232" cy="2801079"/>
            </a:xfrm>
          </p:grpSpPr>
          <p:sp>
            <p:nvSpPr>
              <p:cNvPr id="35" name="Rounded Rectangle 15">
                <a:extLst>
                  <a:ext uri="{FF2B5EF4-FFF2-40B4-BE49-F238E27FC236}">
                    <a16:creationId xmlns:a16="http://schemas.microsoft.com/office/drawing/2014/main" id="{A8D8E4BD-04E5-BA43-A6C3-5EFEF324F534}"/>
                  </a:ext>
                </a:extLst>
              </p:cNvPr>
              <p:cNvSpPr/>
              <p:nvPr/>
            </p:nvSpPr>
            <p:spPr>
              <a:xfrm>
                <a:off x="496882" y="3422809"/>
                <a:ext cx="787230" cy="2801078"/>
              </a:xfrm>
              <a:prstGeom prst="round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 Same Side Corner Rectangle 16">
                <a:extLst>
                  <a:ext uri="{FF2B5EF4-FFF2-40B4-BE49-F238E27FC236}">
                    <a16:creationId xmlns:a16="http://schemas.microsoft.com/office/drawing/2014/main" id="{8631DF37-39CD-3742-B586-AAA291360AB9}"/>
                  </a:ext>
                </a:extLst>
              </p:cNvPr>
              <p:cNvSpPr/>
              <p:nvPr/>
            </p:nvSpPr>
            <p:spPr>
              <a:xfrm>
                <a:off x="496881" y="3422808"/>
                <a:ext cx="787232" cy="415414"/>
              </a:xfrm>
              <a:prstGeom prst="round2Same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t" anchorCtr="0"/>
              <a:lstStyle/>
              <a:p>
                <a:pPr algn="ctr"/>
                <a:endParaRPr lang="en-US" b="1" dirty="0"/>
              </a:p>
            </p:txBody>
          </p:sp>
          <p:grpSp>
            <p:nvGrpSpPr>
              <p:cNvPr id="37" name="Group 12">
                <a:extLst>
                  <a:ext uri="{FF2B5EF4-FFF2-40B4-BE49-F238E27FC236}">
                    <a16:creationId xmlns:a16="http://schemas.microsoft.com/office/drawing/2014/main" id="{B30CE78E-6CDB-1546-A3CA-1BFD80CE717B}"/>
                  </a:ext>
                </a:extLst>
              </p:cNvPr>
              <p:cNvGrpSpPr/>
              <p:nvPr/>
            </p:nvGrpSpPr>
            <p:grpSpPr>
              <a:xfrm>
                <a:off x="661756" y="3961862"/>
                <a:ext cx="477145" cy="2114173"/>
                <a:chOff x="647645" y="4046528"/>
                <a:chExt cx="477145" cy="2114173"/>
              </a:xfrm>
            </p:grpSpPr>
            <p:sp>
              <p:nvSpPr>
                <p:cNvPr id="38" name="Oval 19">
                  <a:extLst>
                    <a:ext uri="{FF2B5EF4-FFF2-40B4-BE49-F238E27FC236}">
                      <a16:creationId xmlns:a16="http://schemas.microsoft.com/office/drawing/2014/main" id="{063CF67E-B29D-8A40-A647-6F00FE0D73F4}"/>
                    </a:ext>
                  </a:extLst>
                </p:cNvPr>
                <p:cNvSpPr/>
                <p:nvPr/>
              </p:nvSpPr>
              <p:spPr>
                <a:xfrm>
                  <a:off x="647645" y="4046528"/>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122">
                  <a:extLst>
                    <a:ext uri="{FF2B5EF4-FFF2-40B4-BE49-F238E27FC236}">
                      <a16:creationId xmlns:a16="http://schemas.microsoft.com/office/drawing/2014/main" id="{04057B33-F272-AF47-9CAE-46A5E4AB9F0D}"/>
                    </a:ext>
                  </a:extLst>
                </p:cNvPr>
                <p:cNvSpPr/>
                <p:nvPr/>
              </p:nvSpPr>
              <p:spPr>
                <a:xfrm>
                  <a:off x="652134" y="4596693"/>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123">
                  <a:extLst>
                    <a:ext uri="{FF2B5EF4-FFF2-40B4-BE49-F238E27FC236}">
                      <a16:creationId xmlns:a16="http://schemas.microsoft.com/office/drawing/2014/main" id="{F3FCB089-A4EA-4C45-B3F1-0F66A9B84081}"/>
                    </a:ext>
                  </a:extLst>
                </p:cNvPr>
                <p:cNvSpPr/>
                <p:nvPr/>
              </p:nvSpPr>
              <p:spPr>
                <a:xfrm>
                  <a:off x="656623" y="5146858"/>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124">
                  <a:extLst>
                    <a:ext uri="{FF2B5EF4-FFF2-40B4-BE49-F238E27FC236}">
                      <a16:creationId xmlns:a16="http://schemas.microsoft.com/office/drawing/2014/main" id="{80ECFCE0-7FC0-7941-AD2F-2FAC4E0963AA}"/>
                    </a:ext>
                  </a:extLst>
                </p:cNvPr>
                <p:cNvSpPr/>
                <p:nvPr/>
              </p:nvSpPr>
              <p:spPr>
                <a:xfrm>
                  <a:off x="661112" y="5697023"/>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42" name="Group 57">
              <a:extLst>
                <a:ext uri="{FF2B5EF4-FFF2-40B4-BE49-F238E27FC236}">
                  <a16:creationId xmlns:a16="http://schemas.microsoft.com/office/drawing/2014/main" id="{9D94684B-69AF-BA4E-B548-D129DDA075F6}"/>
                </a:ext>
              </a:extLst>
            </p:cNvPr>
            <p:cNvGrpSpPr/>
            <p:nvPr/>
          </p:nvGrpSpPr>
          <p:grpSpPr>
            <a:xfrm>
              <a:off x="1212261" y="3422808"/>
              <a:ext cx="787232" cy="2801079"/>
              <a:chOff x="496881" y="3422808"/>
              <a:chExt cx="787232" cy="2801079"/>
            </a:xfrm>
          </p:grpSpPr>
          <p:sp>
            <p:nvSpPr>
              <p:cNvPr id="43" name="Rounded Rectangle 58">
                <a:extLst>
                  <a:ext uri="{FF2B5EF4-FFF2-40B4-BE49-F238E27FC236}">
                    <a16:creationId xmlns:a16="http://schemas.microsoft.com/office/drawing/2014/main" id="{9AA63E25-BA8A-1942-B579-D9C04FEC5DB0}"/>
                  </a:ext>
                </a:extLst>
              </p:cNvPr>
              <p:cNvSpPr/>
              <p:nvPr/>
            </p:nvSpPr>
            <p:spPr>
              <a:xfrm>
                <a:off x="496882" y="3422809"/>
                <a:ext cx="787230" cy="2801078"/>
              </a:xfrm>
              <a:prstGeom prst="round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ound Same Side Corner Rectangle 61">
                <a:extLst>
                  <a:ext uri="{FF2B5EF4-FFF2-40B4-BE49-F238E27FC236}">
                    <a16:creationId xmlns:a16="http://schemas.microsoft.com/office/drawing/2014/main" id="{163A5C47-AD72-AA4F-BEF9-B3B2F5104E6F}"/>
                  </a:ext>
                </a:extLst>
              </p:cNvPr>
              <p:cNvSpPr/>
              <p:nvPr/>
            </p:nvSpPr>
            <p:spPr>
              <a:xfrm>
                <a:off x="496881" y="3422808"/>
                <a:ext cx="787232" cy="415414"/>
              </a:xfrm>
              <a:prstGeom prst="round2Same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t" anchorCtr="0"/>
              <a:lstStyle/>
              <a:p>
                <a:pPr algn="ctr"/>
                <a:endParaRPr lang="en-US" b="1" dirty="0"/>
              </a:p>
            </p:txBody>
          </p:sp>
          <p:grpSp>
            <p:nvGrpSpPr>
              <p:cNvPr id="45" name="Group 62">
                <a:extLst>
                  <a:ext uri="{FF2B5EF4-FFF2-40B4-BE49-F238E27FC236}">
                    <a16:creationId xmlns:a16="http://schemas.microsoft.com/office/drawing/2014/main" id="{33D7F4C0-6A4D-6F48-A387-948E046D068D}"/>
                  </a:ext>
                </a:extLst>
              </p:cNvPr>
              <p:cNvGrpSpPr/>
              <p:nvPr/>
            </p:nvGrpSpPr>
            <p:grpSpPr>
              <a:xfrm>
                <a:off x="661756" y="3961862"/>
                <a:ext cx="477145" cy="2114173"/>
                <a:chOff x="647645" y="4046528"/>
                <a:chExt cx="477145" cy="2114173"/>
              </a:xfrm>
            </p:grpSpPr>
            <p:sp>
              <p:nvSpPr>
                <p:cNvPr id="46" name="Oval 65">
                  <a:extLst>
                    <a:ext uri="{FF2B5EF4-FFF2-40B4-BE49-F238E27FC236}">
                      <a16:creationId xmlns:a16="http://schemas.microsoft.com/office/drawing/2014/main" id="{4134AE7B-D90E-BD45-ACB5-53C26EDD58C5}"/>
                    </a:ext>
                  </a:extLst>
                </p:cNvPr>
                <p:cNvSpPr/>
                <p:nvPr/>
              </p:nvSpPr>
              <p:spPr>
                <a:xfrm>
                  <a:off x="647645" y="4046528"/>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66">
                  <a:extLst>
                    <a:ext uri="{FF2B5EF4-FFF2-40B4-BE49-F238E27FC236}">
                      <a16:creationId xmlns:a16="http://schemas.microsoft.com/office/drawing/2014/main" id="{1D4A33DE-2A9B-D149-A09E-9D983ACD8F59}"/>
                    </a:ext>
                  </a:extLst>
                </p:cNvPr>
                <p:cNvSpPr/>
                <p:nvPr/>
              </p:nvSpPr>
              <p:spPr>
                <a:xfrm>
                  <a:off x="652134" y="4596693"/>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67">
                  <a:extLst>
                    <a:ext uri="{FF2B5EF4-FFF2-40B4-BE49-F238E27FC236}">
                      <a16:creationId xmlns:a16="http://schemas.microsoft.com/office/drawing/2014/main" id="{73CF454C-3A9F-BC45-9A25-87D6ADF13FAD}"/>
                    </a:ext>
                  </a:extLst>
                </p:cNvPr>
                <p:cNvSpPr/>
                <p:nvPr/>
              </p:nvSpPr>
              <p:spPr>
                <a:xfrm>
                  <a:off x="656623" y="5146858"/>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68">
                  <a:extLst>
                    <a:ext uri="{FF2B5EF4-FFF2-40B4-BE49-F238E27FC236}">
                      <a16:creationId xmlns:a16="http://schemas.microsoft.com/office/drawing/2014/main" id="{B50234F3-CDE0-6449-8A46-651A862D76B5}"/>
                    </a:ext>
                  </a:extLst>
                </p:cNvPr>
                <p:cNvSpPr/>
                <p:nvPr/>
              </p:nvSpPr>
              <p:spPr>
                <a:xfrm>
                  <a:off x="661112" y="5697023"/>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0" name="Group 69">
              <a:extLst>
                <a:ext uri="{FF2B5EF4-FFF2-40B4-BE49-F238E27FC236}">
                  <a16:creationId xmlns:a16="http://schemas.microsoft.com/office/drawing/2014/main" id="{F42A8B17-5B30-D74C-869C-F3BCA4FCC567}"/>
                </a:ext>
              </a:extLst>
            </p:cNvPr>
            <p:cNvGrpSpPr/>
            <p:nvPr/>
          </p:nvGrpSpPr>
          <p:grpSpPr>
            <a:xfrm>
              <a:off x="2793913" y="3422808"/>
              <a:ext cx="787232" cy="2801079"/>
              <a:chOff x="496881" y="3422808"/>
              <a:chExt cx="787232" cy="2801079"/>
            </a:xfrm>
          </p:grpSpPr>
          <p:sp>
            <p:nvSpPr>
              <p:cNvPr id="51" name="Rounded Rectangle 70">
                <a:extLst>
                  <a:ext uri="{FF2B5EF4-FFF2-40B4-BE49-F238E27FC236}">
                    <a16:creationId xmlns:a16="http://schemas.microsoft.com/office/drawing/2014/main" id="{4B1BD036-AB7C-0748-9F09-5700CD901233}"/>
                  </a:ext>
                </a:extLst>
              </p:cNvPr>
              <p:cNvSpPr/>
              <p:nvPr/>
            </p:nvSpPr>
            <p:spPr>
              <a:xfrm>
                <a:off x="496882" y="3422809"/>
                <a:ext cx="787230" cy="2801078"/>
              </a:xfrm>
              <a:prstGeom prst="round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ound Same Side Corner Rectangle 71">
                <a:extLst>
                  <a:ext uri="{FF2B5EF4-FFF2-40B4-BE49-F238E27FC236}">
                    <a16:creationId xmlns:a16="http://schemas.microsoft.com/office/drawing/2014/main" id="{396FC4B9-C81D-6946-B04E-26D6ABE90B87}"/>
                  </a:ext>
                </a:extLst>
              </p:cNvPr>
              <p:cNvSpPr/>
              <p:nvPr/>
            </p:nvSpPr>
            <p:spPr>
              <a:xfrm>
                <a:off x="496881" y="3422808"/>
                <a:ext cx="787232" cy="415414"/>
              </a:xfrm>
              <a:prstGeom prst="round2Same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t" anchorCtr="0"/>
              <a:lstStyle/>
              <a:p>
                <a:pPr algn="ctr"/>
                <a:endParaRPr lang="en-US" b="1" dirty="0"/>
              </a:p>
            </p:txBody>
          </p:sp>
          <p:grpSp>
            <p:nvGrpSpPr>
              <p:cNvPr id="53" name="Group 72">
                <a:extLst>
                  <a:ext uri="{FF2B5EF4-FFF2-40B4-BE49-F238E27FC236}">
                    <a16:creationId xmlns:a16="http://schemas.microsoft.com/office/drawing/2014/main" id="{61CF7134-F934-F042-B02F-D1186B072BB0}"/>
                  </a:ext>
                </a:extLst>
              </p:cNvPr>
              <p:cNvGrpSpPr/>
              <p:nvPr/>
            </p:nvGrpSpPr>
            <p:grpSpPr>
              <a:xfrm>
                <a:off x="661756" y="3961862"/>
                <a:ext cx="477145" cy="2114173"/>
                <a:chOff x="647645" y="4046528"/>
                <a:chExt cx="477145" cy="2114173"/>
              </a:xfrm>
            </p:grpSpPr>
            <p:sp>
              <p:nvSpPr>
                <p:cNvPr id="54" name="Oval 73">
                  <a:extLst>
                    <a:ext uri="{FF2B5EF4-FFF2-40B4-BE49-F238E27FC236}">
                      <a16:creationId xmlns:a16="http://schemas.microsoft.com/office/drawing/2014/main" id="{55779D3F-4E52-4342-9001-EEB9F36D5477}"/>
                    </a:ext>
                  </a:extLst>
                </p:cNvPr>
                <p:cNvSpPr/>
                <p:nvPr/>
              </p:nvSpPr>
              <p:spPr>
                <a:xfrm>
                  <a:off x="647645" y="4046528"/>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74">
                  <a:extLst>
                    <a:ext uri="{FF2B5EF4-FFF2-40B4-BE49-F238E27FC236}">
                      <a16:creationId xmlns:a16="http://schemas.microsoft.com/office/drawing/2014/main" id="{D3232043-B852-434A-9B19-4D683875363E}"/>
                    </a:ext>
                  </a:extLst>
                </p:cNvPr>
                <p:cNvSpPr/>
                <p:nvPr/>
              </p:nvSpPr>
              <p:spPr>
                <a:xfrm>
                  <a:off x="652134" y="4596693"/>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75">
                  <a:extLst>
                    <a:ext uri="{FF2B5EF4-FFF2-40B4-BE49-F238E27FC236}">
                      <a16:creationId xmlns:a16="http://schemas.microsoft.com/office/drawing/2014/main" id="{72C5D9F3-6207-AC45-A4D4-2C4FF5C29ED2}"/>
                    </a:ext>
                  </a:extLst>
                </p:cNvPr>
                <p:cNvSpPr/>
                <p:nvPr/>
              </p:nvSpPr>
              <p:spPr>
                <a:xfrm>
                  <a:off x="656623" y="5146858"/>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76">
                  <a:extLst>
                    <a:ext uri="{FF2B5EF4-FFF2-40B4-BE49-F238E27FC236}">
                      <a16:creationId xmlns:a16="http://schemas.microsoft.com/office/drawing/2014/main" id="{DEFC83D5-3FA3-0C49-9E3F-93519026DCC5}"/>
                    </a:ext>
                  </a:extLst>
                </p:cNvPr>
                <p:cNvSpPr/>
                <p:nvPr/>
              </p:nvSpPr>
              <p:spPr>
                <a:xfrm>
                  <a:off x="661112" y="5697023"/>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58" name="TextBox 29">
              <a:extLst>
                <a:ext uri="{FF2B5EF4-FFF2-40B4-BE49-F238E27FC236}">
                  <a16:creationId xmlns:a16="http://schemas.microsoft.com/office/drawing/2014/main" id="{563922F3-4866-E14F-93D2-D79EB542471D}"/>
                </a:ext>
              </a:extLst>
            </p:cNvPr>
            <p:cNvSpPr txBox="1"/>
            <p:nvPr/>
          </p:nvSpPr>
          <p:spPr>
            <a:xfrm>
              <a:off x="2144889" y="4512027"/>
              <a:ext cx="538829" cy="707886"/>
            </a:xfrm>
            <a:prstGeom prst="rect">
              <a:avLst/>
            </a:prstGeom>
            <a:noFill/>
          </p:spPr>
          <p:txBody>
            <a:bodyPr wrap="none" rtlCol="0">
              <a:spAutoFit/>
            </a:bodyPr>
            <a:lstStyle/>
            <a:p>
              <a:r>
                <a:rPr lang="en-US" sz="4000" dirty="0"/>
                <a:t>…</a:t>
              </a:r>
            </a:p>
          </p:txBody>
        </p:sp>
        <p:sp>
          <p:nvSpPr>
            <p:cNvPr id="59" name="Rectangle 82">
              <a:extLst>
                <a:ext uri="{FF2B5EF4-FFF2-40B4-BE49-F238E27FC236}">
                  <a16:creationId xmlns:a16="http://schemas.microsoft.com/office/drawing/2014/main" id="{7853639F-A69D-474F-8823-2208BBE9A086}"/>
                </a:ext>
              </a:extLst>
            </p:cNvPr>
            <p:cNvSpPr/>
            <p:nvPr/>
          </p:nvSpPr>
          <p:spPr>
            <a:xfrm>
              <a:off x="2524430" y="1789942"/>
              <a:ext cx="1090654" cy="379484"/>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b="1" dirty="0">
                <a:solidFill>
                  <a:srgbClr val="000000"/>
                </a:solidFill>
              </a:endParaRPr>
            </a:p>
          </p:txBody>
        </p:sp>
        <p:sp>
          <p:nvSpPr>
            <p:cNvPr id="60" name="TextBox 85">
              <a:extLst>
                <a:ext uri="{FF2B5EF4-FFF2-40B4-BE49-F238E27FC236}">
                  <a16:creationId xmlns:a16="http://schemas.microsoft.com/office/drawing/2014/main" id="{561206E9-5219-4F4C-AEAE-F9DCF7C15610}"/>
                </a:ext>
              </a:extLst>
            </p:cNvPr>
            <p:cNvSpPr txBox="1"/>
            <p:nvPr/>
          </p:nvSpPr>
          <p:spPr>
            <a:xfrm>
              <a:off x="2983288" y="2165648"/>
              <a:ext cx="538829" cy="707886"/>
            </a:xfrm>
            <a:prstGeom prst="rect">
              <a:avLst/>
            </a:prstGeom>
            <a:noFill/>
          </p:spPr>
          <p:txBody>
            <a:bodyPr wrap="none" rtlCol="0">
              <a:spAutoFit/>
            </a:bodyPr>
            <a:lstStyle/>
            <a:p>
              <a:r>
                <a:rPr lang="en-US" sz="4000" dirty="0"/>
                <a:t>…</a:t>
              </a:r>
            </a:p>
          </p:txBody>
        </p:sp>
      </p:grpSp>
    </p:spTree>
    <p:extLst>
      <p:ext uri="{BB962C8B-B14F-4D97-AF65-F5344CB8AC3E}">
        <p14:creationId xmlns:p14="http://schemas.microsoft.com/office/powerpoint/2010/main" val="921386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20EC90-E8A1-3C49-8749-F7729171677D}"/>
              </a:ext>
            </a:extLst>
          </p:cNvPr>
          <p:cNvSpPr>
            <a:spLocks noGrp="1"/>
          </p:cNvSpPr>
          <p:nvPr>
            <p:ph type="title"/>
          </p:nvPr>
        </p:nvSpPr>
        <p:spPr/>
        <p:txBody>
          <a:bodyPr/>
          <a:lstStyle/>
          <a:p>
            <a:r>
              <a:rPr kumimoji="1" lang="en-US" altLang="zh-CN" dirty="0"/>
              <a:t>Problem Statement</a:t>
            </a:r>
            <a:endParaRPr kumimoji="1" lang="zh-CN" altLang="en-US" dirty="0"/>
          </a:p>
        </p:txBody>
      </p:sp>
      <p:sp>
        <p:nvSpPr>
          <p:cNvPr id="3" name="内容占位符 2">
            <a:extLst>
              <a:ext uri="{FF2B5EF4-FFF2-40B4-BE49-F238E27FC236}">
                <a16:creationId xmlns:a16="http://schemas.microsoft.com/office/drawing/2014/main" id="{25E206E1-F823-454C-BC54-F2EACF1D5761}"/>
              </a:ext>
            </a:extLst>
          </p:cNvPr>
          <p:cNvSpPr>
            <a:spLocks noGrp="1"/>
          </p:cNvSpPr>
          <p:nvPr>
            <p:ph idx="1"/>
          </p:nvPr>
        </p:nvSpPr>
        <p:spPr>
          <a:xfrm>
            <a:off x="294968" y="1213618"/>
            <a:ext cx="8391832" cy="2290591"/>
          </a:xfrm>
        </p:spPr>
        <p:txBody>
          <a:bodyPr>
            <a:normAutofit fontScale="77500" lnSpcReduction="20000"/>
          </a:bodyPr>
          <a:lstStyle/>
          <a:p>
            <a:r>
              <a:rPr kumimoji="1" lang="en-US" altLang="zh-CN" dirty="0"/>
              <a:t>Given a set of  large files and </a:t>
            </a:r>
            <a:r>
              <a:rPr kumimoji="1" lang="en-US" altLang="zh-CN" i="1" dirty="0">
                <a:solidFill>
                  <a:srgbClr val="0070C0"/>
                </a:solidFill>
              </a:rPr>
              <a:t>N</a:t>
            </a:r>
            <a:r>
              <a:rPr kumimoji="1" lang="en-US" altLang="zh-CN" dirty="0"/>
              <a:t> machine nodes</a:t>
            </a:r>
          </a:p>
          <a:p>
            <a:pPr lvl="1"/>
            <a:r>
              <a:rPr kumimoji="1" lang="en-US" altLang="zh-CN" dirty="0"/>
              <a:t>Find a way to distribute the file into nodes.</a:t>
            </a:r>
          </a:p>
          <a:p>
            <a:r>
              <a:rPr kumimoji="1" lang="en-US" altLang="zh-CN" dirty="0"/>
              <a:t>Objective: </a:t>
            </a:r>
          </a:p>
          <a:p>
            <a:pPr lvl="1"/>
            <a:r>
              <a:rPr kumimoji="1" lang="en-US" altLang="zh-CN" dirty="0"/>
              <a:t>Tolerate node failure</a:t>
            </a:r>
          </a:p>
          <a:p>
            <a:pPr lvl="1"/>
            <a:r>
              <a:rPr kumimoji="1" lang="en-US" altLang="zh-CN" dirty="0"/>
              <a:t>Read a long sequential part of the file as fast as possible</a:t>
            </a:r>
          </a:p>
          <a:p>
            <a:pPr lvl="1"/>
            <a:r>
              <a:rPr kumimoji="1" lang="en-US" altLang="zh-CN" dirty="0"/>
              <a:t> Write are mostly large append mode write</a:t>
            </a:r>
            <a:endParaRPr kumimoji="1" lang="zh-CN" altLang="en-US" dirty="0"/>
          </a:p>
        </p:txBody>
      </p:sp>
      <p:sp>
        <p:nvSpPr>
          <p:cNvPr id="15" name="AutoShape 4">
            <a:extLst>
              <a:ext uri="{FF2B5EF4-FFF2-40B4-BE49-F238E27FC236}">
                <a16:creationId xmlns:a16="http://schemas.microsoft.com/office/drawing/2014/main" id="{AF1216E8-A570-A04F-B5C5-B23E08398630}"/>
              </a:ext>
            </a:extLst>
          </p:cNvPr>
          <p:cNvSpPr>
            <a:spLocks noChangeArrowheads="1"/>
          </p:cNvSpPr>
          <p:nvPr/>
        </p:nvSpPr>
        <p:spPr bwMode="auto">
          <a:xfrm>
            <a:off x="1591324" y="5866198"/>
            <a:ext cx="801688" cy="835025"/>
          </a:xfrm>
          <a:prstGeom prst="can">
            <a:avLst>
              <a:gd name="adj" fmla="val 26040"/>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dirty="0">
                <a:solidFill>
                  <a:srgbClr val="000000"/>
                </a:solidFill>
                <a:latin typeface="Helvetica" charset="0"/>
              </a:rPr>
              <a:t>node 0</a:t>
            </a:r>
          </a:p>
        </p:txBody>
      </p:sp>
      <p:sp>
        <p:nvSpPr>
          <p:cNvPr id="16" name="AutoShape 5">
            <a:extLst>
              <a:ext uri="{FF2B5EF4-FFF2-40B4-BE49-F238E27FC236}">
                <a16:creationId xmlns:a16="http://schemas.microsoft.com/office/drawing/2014/main" id="{AEB725AA-447A-AF43-9ED6-F99E50C551FB}"/>
              </a:ext>
            </a:extLst>
          </p:cNvPr>
          <p:cNvSpPr>
            <a:spLocks noChangeArrowheads="1"/>
          </p:cNvSpPr>
          <p:nvPr/>
        </p:nvSpPr>
        <p:spPr bwMode="auto">
          <a:xfrm>
            <a:off x="2697812" y="5866198"/>
            <a:ext cx="801687" cy="835025"/>
          </a:xfrm>
          <a:prstGeom prst="can">
            <a:avLst>
              <a:gd name="adj" fmla="val 26040"/>
            </a:avLst>
          </a:prstGeom>
          <a:solidFill>
            <a:srgbClr val="CC00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dirty="0">
                <a:solidFill>
                  <a:srgbClr val="000000"/>
                </a:solidFill>
                <a:latin typeface="Helvetica" charset="0"/>
              </a:rPr>
              <a:t>node 1</a:t>
            </a:r>
            <a:endParaRPr lang="en-US" altLang="zh-CN" sz="1800" b="1" dirty="0">
              <a:solidFill>
                <a:srgbClr val="000000"/>
              </a:solidFill>
              <a:latin typeface="Helvetica" charset="0"/>
            </a:endParaRPr>
          </a:p>
        </p:txBody>
      </p:sp>
      <p:sp>
        <p:nvSpPr>
          <p:cNvPr id="17" name="AutoShape 6">
            <a:extLst>
              <a:ext uri="{FF2B5EF4-FFF2-40B4-BE49-F238E27FC236}">
                <a16:creationId xmlns:a16="http://schemas.microsoft.com/office/drawing/2014/main" id="{7DF83271-CD9C-7148-A5CB-93AF8B62EEF9}"/>
              </a:ext>
            </a:extLst>
          </p:cNvPr>
          <p:cNvSpPr>
            <a:spLocks noChangeArrowheads="1"/>
          </p:cNvSpPr>
          <p:nvPr/>
        </p:nvSpPr>
        <p:spPr bwMode="auto">
          <a:xfrm>
            <a:off x="3886849" y="5866198"/>
            <a:ext cx="801688" cy="835025"/>
          </a:xfrm>
          <a:prstGeom prst="can">
            <a:avLst>
              <a:gd name="adj" fmla="val 26040"/>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dirty="0">
                <a:solidFill>
                  <a:srgbClr val="000000"/>
                </a:solidFill>
                <a:latin typeface="Helvetica" charset="0"/>
              </a:rPr>
              <a:t>node 2</a:t>
            </a:r>
            <a:endParaRPr lang="en-US" altLang="zh-CN" sz="1800" b="1" dirty="0">
              <a:solidFill>
                <a:srgbClr val="000000"/>
              </a:solidFill>
              <a:latin typeface="Helvetica" charset="0"/>
            </a:endParaRPr>
          </a:p>
        </p:txBody>
      </p:sp>
      <p:sp>
        <p:nvSpPr>
          <p:cNvPr id="18" name="Text Box 7">
            <a:extLst>
              <a:ext uri="{FF2B5EF4-FFF2-40B4-BE49-F238E27FC236}">
                <a16:creationId xmlns:a16="http://schemas.microsoft.com/office/drawing/2014/main" id="{CCDB2AA5-F713-4F4E-9D2D-DD85A02F10DE}"/>
              </a:ext>
            </a:extLst>
          </p:cNvPr>
          <p:cNvSpPr txBox="1">
            <a:spLocks noChangeArrowheads="1"/>
          </p:cNvSpPr>
          <p:nvPr/>
        </p:nvSpPr>
        <p:spPr bwMode="auto">
          <a:xfrm>
            <a:off x="5306074" y="6118611"/>
            <a:ext cx="55537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800" b="1">
                <a:solidFill>
                  <a:srgbClr val="000000"/>
                </a:solidFill>
                <a:latin typeface="Helvetica" charset="0"/>
              </a:rPr>
              <a:t>• • •</a:t>
            </a:r>
          </a:p>
        </p:txBody>
      </p:sp>
      <p:sp>
        <p:nvSpPr>
          <p:cNvPr id="19" name="AutoShape 8">
            <a:extLst>
              <a:ext uri="{FF2B5EF4-FFF2-40B4-BE49-F238E27FC236}">
                <a16:creationId xmlns:a16="http://schemas.microsoft.com/office/drawing/2014/main" id="{979AE79A-2BDA-4349-8F2F-411396F565FA}"/>
              </a:ext>
            </a:extLst>
          </p:cNvPr>
          <p:cNvSpPr>
            <a:spLocks noChangeArrowheads="1"/>
          </p:cNvSpPr>
          <p:nvPr/>
        </p:nvSpPr>
        <p:spPr bwMode="auto">
          <a:xfrm>
            <a:off x="6496699" y="5866198"/>
            <a:ext cx="801688" cy="835025"/>
          </a:xfrm>
          <a:prstGeom prst="can">
            <a:avLst>
              <a:gd name="adj" fmla="val 26040"/>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dirty="0">
                <a:solidFill>
                  <a:srgbClr val="000000"/>
                </a:solidFill>
                <a:latin typeface="Helvetica" charset="0"/>
              </a:rPr>
              <a:t>node N-1</a:t>
            </a:r>
          </a:p>
        </p:txBody>
      </p:sp>
      <p:sp>
        <p:nvSpPr>
          <p:cNvPr id="20" name="矩形 19">
            <a:extLst>
              <a:ext uri="{FF2B5EF4-FFF2-40B4-BE49-F238E27FC236}">
                <a16:creationId xmlns:a16="http://schemas.microsoft.com/office/drawing/2014/main" id="{58E5B446-E2BB-F049-AEC9-9A85E34991F3}"/>
              </a:ext>
            </a:extLst>
          </p:cNvPr>
          <p:cNvSpPr/>
          <p:nvPr/>
        </p:nvSpPr>
        <p:spPr>
          <a:xfrm>
            <a:off x="1461541" y="4203178"/>
            <a:ext cx="6220917"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endParaRPr lang="zh-CN" altLang="en-US" sz="2800" dirty="0"/>
          </a:p>
        </p:txBody>
      </p:sp>
      <p:sp>
        <p:nvSpPr>
          <p:cNvPr id="21" name="文本框 20">
            <a:extLst>
              <a:ext uri="{FF2B5EF4-FFF2-40B4-BE49-F238E27FC236}">
                <a16:creationId xmlns:a16="http://schemas.microsoft.com/office/drawing/2014/main" id="{DD007FEA-4030-C24F-A8F7-E849C57101D5}"/>
              </a:ext>
            </a:extLst>
          </p:cNvPr>
          <p:cNvSpPr txBox="1"/>
          <p:nvPr/>
        </p:nvSpPr>
        <p:spPr>
          <a:xfrm>
            <a:off x="650380" y="4233955"/>
            <a:ext cx="811161" cy="461665"/>
          </a:xfrm>
          <a:prstGeom prst="rect">
            <a:avLst/>
          </a:prstGeom>
          <a:noFill/>
        </p:spPr>
        <p:txBody>
          <a:bodyPr wrap="square" rtlCol="0">
            <a:spAutoFit/>
          </a:bodyPr>
          <a:lstStyle/>
          <a:p>
            <a:r>
              <a:rPr kumimoji="1" lang="en-US" altLang="zh-CN" sz="2400" dirty="0"/>
              <a:t>File2</a:t>
            </a:r>
            <a:endParaRPr kumimoji="1" lang="zh-CN" altLang="en-US" sz="2400" dirty="0"/>
          </a:p>
        </p:txBody>
      </p:sp>
      <p:sp>
        <p:nvSpPr>
          <p:cNvPr id="22" name="矩形 21">
            <a:extLst>
              <a:ext uri="{FF2B5EF4-FFF2-40B4-BE49-F238E27FC236}">
                <a16:creationId xmlns:a16="http://schemas.microsoft.com/office/drawing/2014/main" id="{C454643F-1917-4945-B2EA-C703A4801626}"/>
              </a:ext>
            </a:extLst>
          </p:cNvPr>
          <p:cNvSpPr/>
          <p:nvPr/>
        </p:nvSpPr>
        <p:spPr>
          <a:xfrm>
            <a:off x="1461541" y="3473433"/>
            <a:ext cx="6220917"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zh-CN" altLang="en-US" sz="2800" dirty="0"/>
          </a:p>
        </p:txBody>
      </p:sp>
      <p:sp>
        <p:nvSpPr>
          <p:cNvPr id="23" name="文本框 22">
            <a:extLst>
              <a:ext uri="{FF2B5EF4-FFF2-40B4-BE49-F238E27FC236}">
                <a16:creationId xmlns:a16="http://schemas.microsoft.com/office/drawing/2014/main" id="{C0F13696-55DD-1F44-9BEE-A8FCA0CF62F9}"/>
              </a:ext>
            </a:extLst>
          </p:cNvPr>
          <p:cNvSpPr txBox="1"/>
          <p:nvPr/>
        </p:nvSpPr>
        <p:spPr>
          <a:xfrm>
            <a:off x="650380" y="3504210"/>
            <a:ext cx="811161" cy="461665"/>
          </a:xfrm>
          <a:prstGeom prst="rect">
            <a:avLst/>
          </a:prstGeom>
          <a:noFill/>
        </p:spPr>
        <p:txBody>
          <a:bodyPr wrap="square" rtlCol="0">
            <a:spAutoFit/>
          </a:bodyPr>
          <a:lstStyle/>
          <a:p>
            <a:r>
              <a:rPr kumimoji="1" lang="en-US" altLang="zh-CN" sz="2400" dirty="0"/>
              <a:t>File1</a:t>
            </a:r>
            <a:endParaRPr kumimoji="1" lang="zh-CN" altLang="en-US" sz="2400" dirty="0"/>
          </a:p>
        </p:txBody>
      </p:sp>
      <p:sp>
        <p:nvSpPr>
          <p:cNvPr id="24" name="矩形 23">
            <a:extLst>
              <a:ext uri="{FF2B5EF4-FFF2-40B4-BE49-F238E27FC236}">
                <a16:creationId xmlns:a16="http://schemas.microsoft.com/office/drawing/2014/main" id="{B211290B-58AF-F443-9AF0-90670CE44EE7}"/>
              </a:ext>
            </a:extLst>
          </p:cNvPr>
          <p:cNvSpPr/>
          <p:nvPr/>
        </p:nvSpPr>
        <p:spPr>
          <a:xfrm>
            <a:off x="1461541" y="4994478"/>
            <a:ext cx="6220917"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endParaRPr lang="zh-CN" altLang="en-US" sz="2800" dirty="0"/>
          </a:p>
        </p:txBody>
      </p:sp>
      <p:sp>
        <p:nvSpPr>
          <p:cNvPr id="31" name="文本框 30">
            <a:extLst>
              <a:ext uri="{FF2B5EF4-FFF2-40B4-BE49-F238E27FC236}">
                <a16:creationId xmlns:a16="http://schemas.microsoft.com/office/drawing/2014/main" id="{50C25A9D-9D93-1E49-B22E-0246CA0BC409}"/>
              </a:ext>
            </a:extLst>
          </p:cNvPr>
          <p:cNvSpPr txBox="1"/>
          <p:nvPr/>
        </p:nvSpPr>
        <p:spPr>
          <a:xfrm>
            <a:off x="650379" y="4999465"/>
            <a:ext cx="811161" cy="461665"/>
          </a:xfrm>
          <a:prstGeom prst="rect">
            <a:avLst/>
          </a:prstGeom>
          <a:noFill/>
        </p:spPr>
        <p:txBody>
          <a:bodyPr wrap="square" rtlCol="0">
            <a:spAutoFit/>
          </a:bodyPr>
          <a:lstStyle/>
          <a:p>
            <a:r>
              <a:rPr kumimoji="1" lang="en-US" altLang="zh-CN" sz="2400" dirty="0"/>
              <a:t>File3</a:t>
            </a:r>
            <a:endParaRPr kumimoji="1" lang="zh-CN" altLang="en-US" sz="2400" dirty="0"/>
          </a:p>
        </p:txBody>
      </p:sp>
    </p:spTree>
    <p:extLst>
      <p:ext uri="{BB962C8B-B14F-4D97-AF65-F5344CB8AC3E}">
        <p14:creationId xmlns:p14="http://schemas.microsoft.com/office/powerpoint/2010/main" val="486877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AA073A-CD62-354F-B6EB-A5BE3D1C78F7}"/>
              </a:ext>
            </a:extLst>
          </p:cNvPr>
          <p:cNvSpPr>
            <a:spLocks noGrp="1"/>
          </p:cNvSpPr>
          <p:nvPr>
            <p:ph type="title"/>
          </p:nvPr>
        </p:nvSpPr>
        <p:spPr/>
        <p:txBody>
          <a:bodyPr/>
          <a:lstStyle/>
          <a:p>
            <a:r>
              <a:rPr kumimoji="1" lang="en-US" altLang="zh-CN" dirty="0"/>
              <a:t>Duplicate Whole Files to Nodes</a:t>
            </a:r>
            <a:endParaRPr kumimoji="1" lang="zh-CN" altLang="en-US" dirty="0"/>
          </a:p>
        </p:txBody>
      </p:sp>
      <p:sp>
        <p:nvSpPr>
          <p:cNvPr id="4" name="AutoShape 4">
            <a:extLst>
              <a:ext uri="{FF2B5EF4-FFF2-40B4-BE49-F238E27FC236}">
                <a16:creationId xmlns:a16="http://schemas.microsoft.com/office/drawing/2014/main" id="{89FA41DA-F0C6-6E45-B698-E80E02767A69}"/>
              </a:ext>
            </a:extLst>
          </p:cNvPr>
          <p:cNvSpPr>
            <a:spLocks noChangeArrowheads="1"/>
          </p:cNvSpPr>
          <p:nvPr/>
        </p:nvSpPr>
        <p:spPr bwMode="auto">
          <a:xfrm>
            <a:off x="1591324" y="5212061"/>
            <a:ext cx="801688" cy="835025"/>
          </a:xfrm>
          <a:prstGeom prst="can">
            <a:avLst>
              <a:gd name="adj" fmla="val 26040"/>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dirty="0">
                <a:solidFill>
                  <a:srgbClr val="000000"/>
                </a:solidFill>
                <a:latin typeface="Helvetica" charset="0"/>
              </a:rPr>
              <a:t>node 0</a:t>
            </a:r>
          </a:p>
        </p:txBody>
      </p:sp>
      <p:sp>
        <p:nvSpPr>
          <p:cNvPr id="5" name="AutoShape 5">
            <a:extLst>
              <a:ext uri="{FF2B5EF4-FFF2-40B4-BE49-F238E27FC236}">
                <a16:creationId xmlns:a16="http://schemas.microsoft.com/office/drawing/2014/main" id="{AF0289F3-D65C-074D-A8D0-320044B580EE}"/>
              </a:ext>
            </a:extLst>
          </p:cNvPr>
          <p:cNvSpPr>
            <a:spLocks noChangeArrowheads="1"/>
          </p:cNvSpPr>
          <p:nvPr/>
        </p:nvSpPr>
        <p:spPr bwMode="auto">
          <a:xfrm>
            <a:off x="2697812" y="5212061"/>
            <a:ext cx="801687" cy="835025"/>
          </a:xfrm>
          <a:prstGeom prst="can">
            <a:avLst>
              <a:gd name="adj" fmla="val 26040"/>
            </a:avLst>
          </a:prstGeom>
          <a:solidFill>
            <a:srgbClr val="CC00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dirty="0">
                <a:solidFill>
                  <a:srgbClr val="000000"/>
                </a:solidFill>
                <a:latin typeface="Helvetica" charset="0"/>
              </a:rPr>
              <a:t>node 1</a:t>
            </a:r>
            <a:endParaRPr lang="en-US" altLang="zh-CN" sz="1800" b="1" dirty="0">
              <a:solidFill>
                <a:srgbClr val="000000"/>
              </a:solidFill>
              <a:latin typeface="Helvetica" charset="0"/>
            </a:endParaRPr>
          </a:p>
        </p:txBody>
      </p:sp>
      <p:sp>
        <p:nvSpPr>
          <p:cNvPr id="6" name="AutoShape 6">
            <a:extLst>
              <a:ext uri="{FF2B5EF4-FFF2-40B4-BE49-F238E27FC236}">
                <a16:creationId xmlns:a16="http://schemas.microsoft.com/office/drawing/2014/main" id="{9B5CD1A5-5CB9-2442-841D-48D5D72091F9}"/>
              </a:ext>
            </a:extLst>
          </p:cNvPr>
          <p:cNvSpPr>
            <a:spLocks noChangeArrowheads="1"/>
          </p:cNvSpPr>
          <p:nvPr/>
        </p:nvSpPr>
        <p:spPr bwMode="auto">
          <a:xfrm>
            <a:off x="3886849" y="5212061"/>
            <a:ext cx="801688" cy="835025"/>
          </a:xfrm>
          <a:prstGeom prst="can">
            <a:avLst>
              <a:gd name="adj" fmla="val 26040"/>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dirty="0">
                <a:solidFill>
                  <a:srgbClr val="000000"/>
                </a:solidFill>
                <a:latin typeface="Helvetica" charset="0"/>
              </a:rPr>
              <a:t>node 2</a:t>
            </a:r>
            <a:endParaRPr lang="en-US" altLang="zh-CN" sz="1800" b="1" dirty="0">
              <a:solidFill>
                <a:srgbClr val="000000"/>
              </a:solidFill>
              <a:latin typeface="Helvetica" charset="0"/>
            </a:endParaRPr>
          </a:p>
        </p:txBody>
      </p:sp>
      <p:sp>
        <p:nvSpPr>
          <p:cNvPr id="7" name="Text Box 7">
            <a:extLst>
              <a:ext uri="{FF2B5EF4-FFF2-40B4-BE49-F238E27FC236}">
                <a16:creationId xmlns:a16="http://schemas.microsoft.com/office/drawing/2014/main" id="{851392BC-56F0-894F-9085-8A7C2A01CB31}"/>
              </a:ext>
            </a:extLst>
          </p:cNvPr>
          <p:cNvSpPr txBox="1">
            <a:spLocks noChangeArrowheads="1"/>
          </p:cNvSpPr>
          <p:nvPr/>
        </p:nvSpPr>
        <p:spPr bwMode="auto">
          <a:xfrm>
            <a:off x="5306074" y="5464474"/>
            <a:ext cx="55537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800" b="1">
                <a:solidFill>
                  <a:srgbClr val="000000"/>
                </a:solidFill>
                <a:latin typeface="Helvetica" charset="0"/>
              </a:rPr>
              <a:t>• • •</a:t>
            </a:r>
          </a:p>
        </p:txBody>
      </p:sp>
      <p:sp>
        <p:nvSpPr>
          <p:cNvPr id="8" name="AutoShape 8">
            <a:extLst>
              <a:ext uri="{FF2B5EF4-FFF2-40B4-BE49-F238E27FC236}">
                <a16:creationId xmlns:a16="http://schemas.microsoft.com/office/drawing/2014/main" id="{1B1D6B4E-F24A-0B46-A4F6-74682338CE82}"/>
              </a:ext>
            </a:extLst>
          </p:cNvPr>
          <p:cNvSpPr>
            <a:spLocks noChangeArrowheads="1"/>
          </p:cNvSpPr>
          <p:nvPr/>
        </p:nvSpPr>
        <p:spPr bwMode="auto">
          <a:xfrm>
            <a:off x="6496699" y="5212061"/>
            <a:ext cx="801688" cy="835025"/>
          </a:xfrm>
          <a:prstGeom prst="can">
            <a:avLst>
              <a:gd name="adj" fmla="val 26040"/>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dirty="0">
                <a:solidFill>
                  <a:srgbClr val="000000"/>
                </a:solidFill>
                <a:latin typeface="Helvetica" charset="0"/>
              </a:rPr>
              <a:t>node N-1</a:t>
            </a:r>
          </a:p>
        </p:txBody>
      </p:sp>
      <p:sp>
        <p:nvSpPr>
          <p:cNvPr id="9" name="矩形 8">
            <a:extLst>
              <a:ext uri="{FF2B5EF4-FFF2-40B4-BE49-F238E27FC236}">
                <a16:creationId xmlns:a16="http://schemas.microsoft.com/office/drawing/2014/main" id="{1654209E-66A1-4046-AAE6-74D580218B24}"/>
              </a:ext>
            </a:extLst>
          </p:cNvPr>
          <p:cNvSpPr/>
          <p:nvPr/>
        </p:nvSpPr>
        <p:spPr>
          <a:xfrm>
            <a:off x="1461541" y="3785017"/>
            <a:ext cx="6220917"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endParaRPr lang="zh-CN" altLang="en-US" sz="2800" dirty="0"/>
          </a:p>
        </p:txBody>
      </p:sp>
      <p:sp>
        <p:nvSpPr>
          <p:cNvPr id="10" name="文本框 9">
            <a:extLst>
              <a:ext uri="{FF2B5EF4-FFF2-40B4-BE49-F238E27FC236}">
                <a16:creationId xmlns:a16="http://schemas.microsoft.com/office/drawing/2014/main" id="{51E27ED2-32B7-8B44-8BDB-7D0161373BE0}"/>
              </a:ext>
            </a:extLst>
          </p:cNvPr>
          <p:cNvSpPr txBox="1"/>
          <p:nvPr/>
        </p:nvSpPr>
        <p:spPr>
          <a:xfrm>
            <a:off x="650380" y="3815794"/>
            <a:ext cx="811161" cy="461665"/>
          </a:xfrm>
          <a:prstGeom prst="rect">
            <a:avLst/>
          </a:prstGeom>
          <a:noFill/>
        </p:spPr>
        <p:txBody>
          <a:bodyPr wrap="square" rtlCol="0">
            <a:spAutoFit/>
          </a:bodyPr>
          <a:lstStyle/>
          <a:p>
            <a:r>
              <a:rPr kumimoji="1" lang="en-US" altLang="zh-CN" sz="2400" dirty="0"/>
              <a:t>File2</a:t>
            </a:r>
            <a:endParaRPr kumimoji="1" lang="zh-CN" altLang="en-US" sz="2400" dirty="0"/>
          </a:p>
        </p:txBody>
      </p:sp>
      <p:sp>
        <p:nvSpPr>
          <p:cNvPr id="11" name="矩形 10">
            <a:extLst>
              <a:ext uri="{FF2B5EF4-FFF2-40B4-BE49-F238E27FC236}">
                <a16:creationId xmlns:a16="http://schemas.microsoft.com/office/drawing/2014/main" id="{C2B5B91C-9B97-E643-9736-6CD50097CCCE}"/>
              </a:ext>
            </a:extLst>
          </p:cNvPr>
          <p:cNvSpPr/>
          <p:nvPr/>
        </p:nvSpPr>
        <p:spPr>
          <a:xfrm>
            <a:off x="1461541" y="3055272"/>
            <a:ext cx="6220917"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zh-CN" altLang="en-US" sz="2800" dirty="0"/>
          </a:p>
        </p:txBody>
      </p:sp>
      <p:sp>
        <p:nvSpPr>
          <p:cNvPr id="12" name="文本框 11">
            <a:extLst>
              <a:ext uri="{FF2B5EF4-FFF2-40B4-BE49-F238E27FC236}">
                <a16:creationId xmlns:a16="http://schemas.microsoft.com/office/drawing/2014/main" id="{B298E8C4-C39B-BC42-8F6F-48BD899019FC}"/>
              </a:ext>
            </a:extLst>
          </p:cNvPr>
          <p:cNvSpPr txBox="1"/>
          <p:nvPr/>
        </p:nvSpPr>
        <p:spPr>
          <a:xfrm>
            <a:off x="650380" y="3086049"/>
            <a:ext cx="811161" cy="461665"/>
          </a:xfrm>
          <a:prstGeom prst="rect">
            <a:avLst/>
          </a:prstGeom>
          <a:noFill/>
        </p:spPr>
        <p:txBody>
          <a:bodyPr wrap="square" rtlCol="0">
            <a:spAutoFit/>
          </a:bodyPr>
          <a:lstStyle/>
          <a:p>
            <a:r>
              <a:rPr kumimoji="1" lang="en-US" altLang="zh-CN" sz="2400" dirty="0"/>
              <a:t>File1</a:t>
            </a:r>
            <a:endParaRPr kumimoji="1" lang="zh-CN" altLang="en-US" sz="2400" dirty="0"/>
          </a:p>
        </p:txBody>
      </p:sp>
      <p:sp>
        <p:nvSpPr>
          <p:cNvPr id="13" name="矩形 12">
            <a:extLst>
              <a:ext uri="{FF2B5EF4-FFF2-40B4-BE49-F238E27FC236}">
                <a16:creationId xmlns:a16="http://schemas.microsoft.com/office/drawing/2014/main" id="{A4B86CE3-723F-4444-A002-812AEEDDD127}"/>
              </a:ext>
            </a:extLst>
          </p:cNvPr>
          <p:cNvSpPr/>
          <p:nvPr/>
        </p:nvSpPr>
        <p:spPr>
          <a:xfrm>
            <a:off x="1461541" y="4576317"/>
            <a:ext cx="6220917"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endParaRPr lang="zh-CN" altLang="en-US" sz="2800" dirty="0"/>
          </a:p>
        </p:txBody>
      </p:sp>
      <p:sp>
        <p:nvSpPr>
          <p:cNvPr id="14" name="文本框 13">
            <a:extLst>
              <a:ext uri="{FF2B5EF4-FFF2-40B4-BE49-F238E27FC236}">
                <a16:creationId xmlns:a16="http://schemas.microsoft.com/office/drawing/2014/main" id="{2BE929EA-CF2B-1848-A22E-5B6F855B4DC8}"/>
              </a:ext>
            </a:extLst>
          </p:cNvPr>
          <p:cNvSpPr txBox="1"/>
          <p:nvPr/>
        </p:nvSpPr>
        <p:spPr>
          <a:xfrm>
            <a:off x="650379" y="4581304"/>
            <a:ext cx="811161" cy="461665"/>
          </a:xfrm>
          <a:prstGeom prst="rect">
            <a:avLst/>
          </a:prstGeom>
          <a:noFill/>
        </p:spPr>
        <p:txBody>
          <a:bodyPr wrap="square" rtlCol="0">
            <a:spAutoFit/>
          </a:bodyPr>
          <a:lstStyle/>
          <a:p>
            <a:r>
              <a:rPr kumimoji="1" lang="en-US" altLang="zh-CN" sz="2400" dirty="0"/>
              <a:t>File3</a:t>
            </a:r>
            <a:endParaRPr kumimoji="1" lang="zh-CN" altLang="en-US" sz="2400" dirty="0"/>
          </a:p>
        </p:txBody>
      </p:sp>
      <p:sp>
        <p:nvSpPr>
          <p:cNvPr id="15" name="矩形 14">
            <a:extLst>
              <a:ext uri="{FF2B5EF4-FFF2-40B4-BE49-F238E27FC236}">
                <a16:creationId xmlns:a16="http://schemas.microsoft.com/office/drawing/2014/main" id="{9ED8D169-97D5-BE40-90EE-4061CF576D0D}"/>
              </a:ext>
            </a:extLst>
          </p:cNvPr>
          <p:cNvSpPr/>
          <p:nvPr/>
        </p:nvSpPr>
        <p:spPr>
          <a:xfrm>
            <a:off x="1677089" y="5934315"/>
            <a:ext cx="311701" cy="44627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zh-CN" altLang="en-US" sz="2800" dirty="0"/>
          </a:p>
        </p:txBody>
      </p:sp>
      <p:sp>
        <p:nvSpPr>
          <p:cNvPr id="17" name="矩形 16">
            <a:extLst>
              <a:ext uri="{FF2B5EF4-FFF2-40B4-BE49-F238E27FC236}">
                <a16:creationId xmlns:a16="http://schemas.microsoft.com/office/drawing/2014/main" id="{CDBF8F11-57E3-8842-8542-A4AEA8C8BCC4}"/>
              </a:ext>
            </a:extLst>
          </p:cNvPr>
          <p:cNvSpPr/>
          <p:nvPr/>
        </p:nvSpPr>
        <p:spPr>
          <a:xfrm>
            <a:off x="4307702" y="5934315"/>
            <a:ext cx="311701" cy="44627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zh-CN" altLang="en-US" sz="2800" dirty="0"/>
          </a:p>
        </p:txBody>
      </p:sp>
      <p:sp>
        <p:nvSpPr>
          <p:cNvPr id="18" name="矩形 17">
            <a:extLst>
              <a:ext uri="{FF2B5EF4-FFF2-40B4-BE49-F238E27FC236}">
                <a16:creationId xmlns:a16="http://schemas.microsoft.com/office/drawing/2014/main" id="{B3BCB96F-86BA-B545-A98E-840E116E4FB1}"/>
              </a:ext>
            </a:extLst>
          </p:cNvPr>
          <p:cNvSpPr/>
          <p:nvPr/>
        </p:nvSpPr>
        <p:spPr>
          <a:xfrm>
            <a:off x="2988593" y="5934563"/>
            <a:ext cx="311701" cy="446276"/>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endParaRPr lang="zh-CN" altLang="en-US" sz="2800" dirty="0"/>
          </a:p>
        </p:txBody>
      </p:sp>
      <p:sp>
        <p:nvSpPr>
          <p:cNvPr id="19" name="矩形 18">
            <a:extLst>
              <a:ext uri="{FF2B5EF4-FFF2-40B4-BE49-F238E27FC236}">
                <a16:creationId xmlns:a16="http://schemas.microsoft.com/office/drawing/2014/main" id="{6DE1D052-CD04-5D48-A95D-80E4A3C5BDA3}"/>
              </a:ext>
            </a:extLst>
          </p:cNvPr>
          <p:cNvSpPr/>
          <p:nvPr/>
        </p:nvSpPr>
        <p:spPr>
          <a:xfrm>
            <a:off x="3904620" y="5934315"/>
            <a:ext cx="311701" cy="446276"/>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endParaRPr lang="zh-CN" altLang="en-US" sz="2800" dirty="0"/>
          </a:p>
        </p:txBody>
      </p:sp>
      <p:sp>
        <p:nvSpPr>
          <p:cNvPr id="20" name="矩形 19">
            <a:extLst>
              <a:ext uri="{FF2B5EF4-FFF2-40B4-BE49-F238E27FC236}">
                <a16:creationId xmlns:a16="http://schemas.microsoft.com/office/drawing/2014/main" id="{F017C2DD-AA8E-A640-A164-EC8ED8FC1F7D}"/>
              </a:ext>
            </a:extLst>
          </p:cNvPr>
          <p:cNvSpPr/>
          <p:nvPr/>
        </p:nvSpPr>
        <p:spPr>
          <a:xfrm>
            <a:off x="1991515" y="5934315"/>
            <a:ext cx="311701" cy="446276"/>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endParaRPr lang="zh-CN" altLang="en-US" sz="2800" dirty="0"/>
          </a:p>
        </p:txBody>
      </p:sp>
      <p:sp>
        <p:nvSpPr>
          <p:cNvPr id="21" name="矩形 20">
            <a:extLst>
              <a:ext uri="{FF2B5EF4-FFF2-40B4-BE49-F238E27FC236}">
                <a16:creationId xmlns:a16="http://schemas.microsoft.com/office/drawing/2014/main" id="{5FE780E8-4045-BB4A-941B-70A65DC64694}"/>
              </a:ext>
            </a:extLst>
          </p:cNvPr>
          <p:cNvSpPr/>
          <p:nvPr/>
        </p:nvSpPr>
        <p:spPr>
          <a:xfrm>
            <a:off x="6897543" y="5926943"/>
            <a:ext cx="311701" cy="446276"/>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endParaRPr lang="zh-CN" altLang="en-US" sz="2800" dirty="0"/>
          </a:p>
        </p:txBody>
      </p:sp>
      <p:sp>
        <p:nvSpPr>
          <p:cNvPr id="22" name="矩形 21">
            <a:extLst>
              <a:ext uri="{FF2B5EF4-FFF2-40B4-BE49-F238E27FC236}">
                <a16:creationId xmlns:a16="http://schemas.microsoft.com/office/drawing/2014/main" id="{F1060B07-FFF7-F041-BB95-9141753704EF}"/>
              </a:ext>
            </a:extLst>
          </p:cNvPr>
          <p:cNvSpPr/>
          <p:nvPr/>
        </p:nvSpPr>
        <p:spPr>
          <a:xfrm>
            <a:off x="457200" y="1383375"/>
            <a:ext cx="8500170" cy="1384995"/>
          </a:xfrm>
          <a:prstGeom prst="rect">
            <a:avLst/>
          </a:prstGeom>
        </p:spPr>
        <p:txBody>
          <a:bodyPr wrap="square">
            <a:spAutoFit/>
          </a:bodyPr>
          <a:lstStyle/>
          <a:p>
            <a:r>
              <a:rPr kumimoji="1" lang="en-US" altLang="zh-CN" sz="2800" dirty="0"/>
              <a:t>A node include all content of file. </a:t>
            </a:r>
          </a:p>
          <a:p>
            <a:r>
              <a:rPr kumimoji="1" lang="en-US" altLang="zh-CN" sz="2800" dirty="0"/>
              <a:t>A file is duplicated in multiple nodes. (In this example:2)</a:t>
            </a:r>
          </a:p>
          <a:p>
            <a:r>
              <a:rPr kumimoji="1" lang="en-US" altLang="zh-CN" sz="2800" dirty="0"/>
              <a:t>Pros and cons of this strategy?</a:t>
            </a:r>
            <a:endParaRPr kumimoji="1" lang="en-US" altLang="zh-CN" dirty="0"/>
          </a:p>
        </p:txBody>
      </p:sp>
    </p:spTree>
    <p:extLst>
      <p:ext uri="{BB962C8B-B14F-4D97-AF65-F5344CB8AC3E}">
        <p14:creationId xmlns:p14="http://schemas.microsoft.com/office/powerpoint/2010/main" val="1421160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0FD5D-D73A-2247-BFCD-1C7A872AD7B4}"/>
              </a:ext>
            </a:extLst>
          </p:cNvPr>
          <p:cNvSpPr>
            <a:spLocks noGrp="1"/>
          </p:cNvSpPr>
          <p:nvPr>
            <p:ph type="title"/>
          </p:nvPr>
        </p:nvSpPr>
        <p:spPr/>
        <p:txBody>
          <a:bodyPr/>
          <a:lstStyle/>
          <a:p>
            <a:r>
              <a:rPr kumimoji="1" lang="en-US" altLang="zh-CN" dirty="0"/>
              <a:t>Duplicate chunks of files</a:t>
            </a:r>
            <a:endParaRPr kumimoji="1" lang="zh-CN" altLang="en-US" dirty="0"/>
          </a:p>
        </p:txBody>
      </p:sp>
      <p:sp>
        <p:nvSpPr>
          <p:cNvPr id="36" name="AutoShape 4">
            <a:extLst>
              <a:ext uri="{FF2B5EF4-FFF2-40B4-BE49-F238E27FC236}">
                <a16:creationId xmlns:a16="http://schemas.microsoft.com/office/drawing/2014/main" id="{6BF5EA15-25D7-BC4E-B761-0F9D146B3765}"/>
              </a:ext>
            </a:extLst>
          </p:cNvPr>
          <p:cNvSpPr>
            <a:spLocks noChangeArrowheads="1"/>
          </p:cNvSpPr>
          <p:nvPr/>
        </p:nvSpPr>
        <p:spPr bwMode="auto">
          <a:xfrm>
            <a:off x="1588063" y="5748336"/>
            <a:ext cx="801688" cy="835025"/>
          </a:xfrm>
          <a:prstGeom prst="can">
            <a:avLst>
              <a:gd name="adj" fmla="val 26040"/>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dirty="0">
                <a:solidFill>
                  <a:srgbClr val="000000"/>
                </a:solidFill>
                <a:latin typeface="Helvetica" charset="0"/>
              </a:rPr>
              <a:t>node 0</a:t>
            </a:r>
          </a:p>
        </p:txBody>
      </p:sp>
      <p:sp>
        <p:nvSpPr>
          <p:cNvPr id="37" name="AutoShape 5">
            <a:extLst>
              <a:ext uri="{FF2B5EF4-FFF2-40B4-BE49-F238E27FC236}">
                <a16:creationId xmlns:a16="http://schemas.microsoft.com/office/drawing/2014/main" id="{391AC5E3-A3B2-EE4E-8108-40016B886D1B}"/>
              </a:ext>
            </a:extLst>
          </p:cNvPr>
          <p:cNvSpPr>
            <a:spLocks noChangeArrowheads="1"/>
          </p:cNvSpPr>
          <p:nvPr/>
        </p:nvSpPr>
        <p:spPr bwMode="auto">
          <a:xfrm>
            <a:off x="2850137" y="5748337"/>
            <a:ext cx="801687" cy="835025"/>
          </a:xfrm>
          <a:prstGeom prst="can">
            <a:avLst>
              <a:gd name="adj" fmla="val 26040"/>
            </a:avLst>
          </a:prstGeom>
          <a:solidFill>
            <a:srgbClr val="CC00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dirty="0">
                <a:solidFill>
                  <a:srgbClr val="000000"/>
                </a:solidFill>
                <a:latin typeface="Helvetica" charset="0"/>
              </a:rPr>
              <a:t>node 1</a:t>
            </a:r>
            <a:endParaRPr lang="en-US" altLang="zh-CN" sz="1800" b="1" dirty="0">
              <a:solidFill>
                <a:srgbClr val="000000"/>
              </a:solidFill>
              <a:latin typeface="Helvetica" charset="0"/>
            </a:endParaRPr>
          </a:p>
        </p:txBody>
      </p:sp>
      <p:sp>
        <p:nvSpPr>
          <p:cNvPr id="38" name="AutoShape 6">
            <a:extLst>
              <a:ext uri="{FF2B5EF4-FFF2-40B4-BE49-F238E27FC236}">
                <a16:creationId xmlns:a16="http://schemas.microsoft.com/office/drawing/2014/main" id="{4008461F-FD54-CC4D-B523-867BFECC5188}"/>
              </a:ext>
            </a:extLst>
          </p:cNvPr>
          <p:cNvSpPr>
            <a:spLocks noChangeArrowheads="1"/>
          </p:cNvSpPr>
          <p:nvPr/>
        </p:nvSpPr>
        <p:spPr bwMode="auto">
          <a:xfrm>
            <a:off x="4039174" y="5748337"/>
            <a:ext cx="801688" cy="835025"/>
          </a:xfrm>
          <a:prstGeom prst="can">
            <a:avLst>
              <a:gd name="adj" fmla="val 26040"/>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dirty="0">
                <a:solidFill>
                  <a:srgbClr val="000000"/>
                </a:solidFill>
                <a:latin typeface="Helvetica" charset="0"/>
              </a:rPr>
              <a:t>node 2</a:t>
            </a:r>
            <a:endParaRPr lang="en-US" altLang="zh-CN" sz="1800" b="1" dirty="0">
              <a:solidFill>
                <a:srgbClr val="000000"/>
              </a:solidFill>
              <a:latin typeface="Helvetica" charset="0"/>
            </a:endParaRPr>
          </a:p>
        </p:txBody>
      </p:sp>
      <p:sp>
        <p:nvSpPr>
          <p:cNvPr id="39" name="Text Box 7">
            <a:extLst>
              <a:ext uri="{FF2B5EF4-FFF2-40B4-BE49-F238E27FC236}">
                <a16:creationId xmlns:a16="http://schemas.microsoft.com/office/drawing/2014/main" id="{23CD8E61-1503-3E44-A885-0CF5C161CDED}"/>
              </a:ext>
            </a:extLst>
          </p:cNvPr>
          <p:cNvSpPr txBox="1">
            <a:spLocks noChangeArrowheads="1"/>
          </p:cNvSpPr>
          <p:nvPr/>
        </p:nvSpPr>
        <p:spPr bwMode="auto">
          <a:xfrm>
            <a:off x="5458399" y="6000750"/>
            <a:ext cx="55537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800" b="1">
                <a:solidFill>
                  <a:srgbClr val="000000"/>
                </a:solidFill>
                <a:latin typeface="Helvetica" charset="0"/>
              </a:rPr>
              <a:t>• • •</a:t>
            </a:r>
          </a:p>
        </p:txBody>
      </p:sp>
      <p:sp>
        <p:nvSpPr>
          <p:cNvPr id="40" name="AutoShape 8">
            <a:extLst>
              <a:ext uri="{FF2B5EF4-FFF2-40B4-BE49-F238E27FC236}">
                <a16:creationId xmlns:a16="http://schemas.microsoft.com/office/drawing/2014/main" id="{AC53B50A-3AEB-A84D-B68F-C4EF50418146}"/>
              </a:ext>
            </a:extLst>
          </p:cNvPr>
          <p:cNvSpPr>
            <a:spLocks noChangeArrowheads="1"/>
          </p:cNvSpPr>
          <p:nvPr/>
        </p:nvSpPr>
        <p:spPr bwMode="auto">
          <a:xfrm>
            <a:off x="6649024" y="5748337"/>
            <a:ext cx="801688" cy="835025"/>
          </a:xfrm>
          <a:prstGeom prst="can">
            <a:avLst>
              <a:gd name="adj" fmla="val 26040"/>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dirty="0">
                <a:solidFill>
                  <a:srgbClr val="000000"/>
                </a:solidFill>
                <a:latin typeface="Helvetica" charset="0"/>
              </a:rPr>
              <a:t>node N-1</a:t>
            </a:r>
          </a:p>
        </p:txBody>
      </p:sp>
      <p:sp>
        <p:nvSpPr>
          <p:cNvPr id="43" name="矩形 42">
            <a:extLst>
              <a:ext uri="{FF2B5EF4-FFF2-40B4-BE49-F238E27FC236}">
                <a16:creationId xmlns:a16="http://schemas.microsoft.com/office/drawing/2014/main" id="{B5846DA8-D1A8-0B45-9E3D-BCCF39D6C3B9}"/>
              </a:ext>
            </a:extLst>
          </p:cNvPr>
          <p:cNvSpPr/>
          <p:nvPr/>
        </p:nvSpPr>
        <p:spPr>
          <a:xfrm>
            <a:off x="1846685" y="4582082"/>
            <a:ext cx="647478"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zh-CN" altLang="en-US" sz="2800" dirty="0"/>
          </a:p>
        </p:txBody>
      </p:sp>
      <p:sp>
        <p:nvSpPr>
          <p:cNvPr id="44" name="文本框 43">
            <a:extLst>
              <a:ext uri="{FF2B5EF4-FFF2-40B4-BE49-F238E27FC236}">
                <a16:creationId xmlns:a16="http://schemas.microsoft.com/office/drawing/2014/main" id="{E9A833C7-53A2-E94A-8FF8-D6C35FA4592D}"/>
              </a:ext>
            </a:extLst>
          </p:cNvPr>
          <p:cNvSpPr txBox="1"/>
          <p:nvPr/>
        </p:nvSpPr>
        <p:spPr>
          <a:xfrm>
            <a:off x="1035523" y="4612859"/>
            <a:ext cx="811161" cy="461665"/>
          </a:xfrm>
          <a:prstGeom prst="rect">
            <a:avLst/>
          </a:prstGeom>
          <a:noFill/>
        </p:spPr>
        <p:txBody>
          <a:bodyPr wrap="square" rtlCol="0">
            <a:spAutoFit/>
          </a:bodyPr>
          <a:lstStyle/>
          <a:p>
            <a:r>
              <a:rPr kumimoji="1" lang="en-US" altLang="zh-CN" sz="2400" dirty="0"/>
              <a:t>File1</a:t>
            </a:r>
            <a:endParaRPr kumimoji="1" lang="zh-CN" altLang="en-US" sz="2400" dirty="0"/>
          </a:p>
        </p:txBody>
      </p:sp>
      <p:sp>
        <p:nvSpPr>
          <p:cNvPr id="47" name="矩形 46">
            <a:extLst>
              <a:ext uri="{FF2B5EF4-FFF2-40B4-BE49-F238E27FC236}">
                <a16:creationId xmlns:a16="http://schemas.microsoft.com/office/drawing/2014/main" id="{751E349D-EEDC-8047-8D0F-8A2734C96AA6}"/>
              </a:ext>
            </a:extLst>
          </p:cNvPr>
          <p:cNvSpPr/>
          <p:nvPr/>
        </p:nvSpPr>
        <p:spPr>
          <a:xfrm>
            <a:off x="1988907" y="6374731"/>
            <a:ext cx="152208" cy="12014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zh-CN" altLang="en-US" sz="2800" dirty="0"/>
          </a:p>
        </p:txBody>
      </p:sp>
      <p:sp>
        <p:nvSpPr>
          <p:cNvPr id="57" name="矩形 56">
            <a:extLst>
              <a:ext uri="{FF2B5EF4-FFF2-40B4-BE49-F238E27FC236}">
                <a16:creationId xmlns:a16="http://schemas.microsoft.com/office/drawing/2014/main" id="{5EC4425E-B247-E54B-BAE9-F0BB0A18A21B}"/>
              </a:ext>
            </a:extLst>
          </p:cNvPr>
          <p:cNvSpPr/>
          <p:nvPr/>
        </p:nvSpPr>
        <p:spPr>
          <a:xfrm>
            <a:off x="2506669" y="4582082"/>
            <a:ext cx="647478"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zh-CN" altLang="en-US" sz="2800" dirty="0"/>
          </a:p>
        </p:txBody>
      </p:sp>
      <p:sp>
        <p:nvSpPr>
          <p:cNvPr id="58" name="矩形 57">
            <a:extLst>
              <a:ext uri="{FF2B5EF4-FFF2-40B4-BE49-F238E27FC236}">
                <a16:creationId xmlns:a16="http://schemas.microsoft.com/office/drawing/2014/main" id="{90952098-7DD9-A94C-801A-6CEB5F8C2A4B}"/>
              </a:ext>
            </a:extLst>
          </p:cNvPr>
          <p:cNvSpPr/>
          <p:nvPr/>
        </p:nvSpPr>
        <p:spPr>
          <a:xfrm>
            <a:off x="3154147" y="4582081"/>
            <a:ext cx="647478"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zh-CN" altLang="en-US" sz="2800" dirty="0"/>
          </a:p>
        </p:txBody>
      </p:sp>
      <p:sp>
        <p:nvSpPr>
          <p:cNvPr id="59" name="矩形 58">
            <a:extLst>
              <a:ext uri="{FF2B5EF4-FFF2-40B4-BE49-F238E27FC236}">
                <a16:creationId xmlns:a16="http://schemas.microsoft.com/office/drawing/2014/main" id="{9C8D3BE4-8FFC-6645-A8D9-B99D98444508}"/>
              </a:ext>
            </a:extLst>
          </p:cNvPr>
          <p:cNvSpPr/>
          <p:nvPr/>
        </p:nvSpPr>
        <p:spPr>
          <a:xfrm>
            <a:off x="3798135" y="4583354"/>
            <a:ext cx="647478"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zh-CN" altLang="en-US" sz="2800" dirty="0"/>
          </a:p>
        </p:txBody>
      </p:sp>
      <p:sp>
        <p:nvSpPr>
          <p:cNvPr id="60" name="矩形 59">
            <a:extLst>
              <a:ext uri="{FF2B5EF4-FFF2-40B4-BE49-F238E27FC236}">
                <a16:creationId xmlns:a16="http://schemas.microsoft.com/office/drawing/2014/main" id="{94A0DE08-5089-8442-AE23-2CB4FFC111E0}"/>
              </a:ext>
            </a:extLst>
          </p:cNvPr>
          <p:cNvSpPr/>
          <p:nvPr/>
        </p:nvSpPr>
        <p:spPr>
          <a:xfrm>
            <a:off x="4445613" y="4580535"/>
            <a:ext cx="647478"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zh-CN" altLang="en-US" sz="2800" dirty="0"/>
          </a:p>
        </p:txBody>
      </p:sp>
      <p:sp>
        <p:nvSpPr>
          <p:cNvPr id="61" name="矩形 60">
            <a:extLst>
              <a:ext uri="{FF2B5EF4-FFF2-40B4-BE49-F238E27FC236}">
                <a16:creationId xmlns:a16="http://schemas.microsoft.com/office/drawing/2014/main" id="{74962CC6-DA33-D54F-B0CB-A5F823A51EBD}"/>
              </a:ext>
            </a:extLst>
          </p:cNvPr>
          <p:cNvSpPr/>
          <p:nvPr/>
        </p:nvSpPr>
        <p:spPr>
          <a:xfrm>
            <a:off x="5090849" y="4580535"/>
            <a:ext cx="647478"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zh-CN" altLang="en-US" sz="2800" dirty="0"/>
          </a:p>
        </p:txBody>
      </p:sp>
      <p:sp>
        <p:nvSpPr>
          <p:cNvPr id="62" name="矩形 61">
            <a:extLst>
              <a:ext uri="{FF2B5EF4-FFF2-40B4-BE49-F238E27FC236}">
                <a16:creationId xmlns:a16="http://schemas.microsoft.com/office/drawing/2014/main" id="{39B6F1CF-F880-AE49-93AE-13332D9F769D}"/>
              </a:ext>
            </a:extLst>
          </p:cNvPr>
          <p:cNvSpPr/>
          <p:nvPr/>
        </p:nvSpPr>
        <p:spPr>
          <a:xfrm>
            <a:off x="5736085" y="4580535"/>
            <a:ext cx="647478"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zh-CN" altLang="en-US" sz="2800" dirty="0"/>
          </a:p>
        </p:txBody>
      </p:sp>
      <p:sp>
        <p:nvSpPr>
          <p:cNvPr id="63" name="矩形 62">
            <a:extLst>
              <a:ext uri="{FF2B5EF4-FFF2-40B4-BE49-F238E27FC236}">
                <a16:creationId xmlns:a16="http://schemas.microsoft.com/office/drawing/2014/main" id="{8E330ECE-F1A1-8D45-B238-D755CF2F661C}"/>
              </a:ext>
            </a:extLst>
          </p:cNvPr>
          <p:cNvSpPr/>
          <p:nvPr/>
        </p:nvSpPr>
        <p:spPr>
          <a:xfrm>
            <a:off x="6383563" y="4577716"/>
            <a:ext cx="647478"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zh-CN" altLang="en-US" sz="2800" dirty="0"/>
          </a:p>
        </p:txBody>
      </p:sp>
      <p:sp>
        <p:nvSpPr>
          <p:cNvPr id="64" name="矩形 63">
            <a:extLst>
              <a:ext uri="{FF2B5EF4-FFF2-40B4-BE49-F238E27FC236}">
                <a16:creationId xmlns:a16="http://schemas.microsoft.com/office/drawing/2014/main" id="{D798A5AF-885E-9B42-83F1-5B4CE2C37A29}"/>
              </a:ext>
            </a:extLst>
          </p:cNvPr>
          <p:cNvSpPr/>
          <p:nvPr/>
        </p:nvSpPr>
        <p:spPr>
          <a:xfrm>
            <a:off x="7028799" y="4577716"/>
            <a:ext cx="647478"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zh-CN" altLang="en-US" sz="2800" dirty="0"/>
          </a:p>
        </p:txBody>
      </p:sp>
      <p:sp>
        <p:nvSpPr>
          <p:cNvPr id="83" name="矩形 82">
            <a:extLst>
              <a:ext uri="{FF2B5EF4-FFF2-40B4-BE49-F238E27FC236}">
                <a16:creationId xmlns:a16="http://schemas.microsoft.com/office/drawing/2014/main" id="{547DD811-0257-DD48-BD5C-1327F7D68AF6}"/>
              </a:ext>
            </a:extLst>
          </p:cNvPr>
          <p:cNvSpPr/>
          <p:nvPr/>
        </p:nvSpPr>
        <p:spPr>
          <a:xfrm>
            <a:off x="4655812" y="6310010"/>
            <a:ext cx="152208" cy="12014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zh-CN" altLang="en-US" sz="2800" dirty="0"/>
          </a:p>
        </p:txBody>
      </p:sp>
      <p:sp>
        <p:nvSpPr>
          <p:cNvPr id="84" name="矩形 83">
            <a:extLst>
              <a:ext uri="{FF2B5EF4-FFF2-40B4-BE49-F238E27FC236}">
                <a16:creationId xmlns:a16="http://schemas.microsoft.com/office/drawing/2014/main" id="{578D455B-CA97-D340-AB18-9749FEA28EED}"/>
              </a:ext>
            </a:extLst>
          </p:cNvPr>
          <p:cNvSpPr/>
          <p:nvPr/>
        </p:nvSpPr>
        <p:spPr>
          <a:xfrm>
            <a:off x="3077501" y="6353791"/>
            <a:ext cx="152208" cy="12014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zh-CN" altLang="en-US" sz="2800" dirty="0"/>
          </a:p>
        </p:txBody>
      </p:sp>
      <p:sp>
        <p:nvSpPr>
          <p:cNvPr id="85" name="矩形 84">
            <a:extLst>
              <a:ext uri="{FF2B5EF4-FFF2-40B4-BE49-F238E27FC236}">
                <a16:creationId xmlns:a16="http://schemas.microsoft.com/office/drawing/2014/main" id="{C2BEEA27-960F-9F41-9EF1-6DAD1E96E470}"/>
              </a:ext>
            </a:extLst>
          </p:cNvPr>
          <p:cNvSpPr/>
          <p:nvPr/>
        </p:nvSpPr>
        <p:spPr>
          <a:xfrm>
            <a:off x="4203111" y="6310010"/>
            <a:ext cx="152208" cy="12014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zh-CN" altLang="en-US" sz="2800" dirty="0"/>
          </a:p>
        </p:txBody>
      </p:sp>
      <p:sp>
        <p:nvSpPr>
          <p:cNvPr id="86" name="矩形 85">
            <a:extLst>
              <a:ext uri="{FF2B5EF4-FFF2-40B4-BE49-F238E27FC236}">
                <a16:creationId xmlns:a16="http://schemas.microsoft.com/office/drawing/2014/main" id="{CD14C79E-97BE-5E4A-9A22-6F9017AAC6A6}"/>
              </a:ext>
            </a:extLst>
          </p:cNvPr>
          <p:cNvSpPr/>
          <p:nvPr/>
        </p:nvSpPr>
        <p:spPr>
          <a:xfrm>
            <a:off x="6864818" y="6328102"/>
            <a:ext cx="152208" cy="12014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zh-CN" altLang="en-US" sz="2800" dirty="0"/>
          </a:p>
        </p:txBody>
      </p:sp>
      <p:sp>
        <p:nvSpPr>
          <p:cNvPr id="21" name="矩形 20">
            <a:extLst>
              <a:ext uri="{FF2B5EF4-FFF2-40B4-BE49-F238E27FC236}">
                <a16:creationId xmlns:a16="http://schemas.microsoft.com/office/drawing/2014/main" id="{3A675C54-DCE4-A94E-9039-8AA9547CA0B9}"/>
              </a:ext>
            </a:extLst>
          </p:cNvPr>
          <p:cNvSpPr/>
          <p:nvPr/>
        </p:nvSpPr>
        <p:spPr>
          <a:xfrm>
            <a:off x="309717" y="1214433"/>
            <a:ext cx="8377083" cy="3108543"/>
          </a:xfrm>
          <a:prstGeom prst="rect">
            <a:avLst/>
          </a:prstGeom>
        </p:spPr>
        <p:txBody>
          <a:bodyPr wrap="square">
            <a:spAutoFit/>
          </a:bodyPr>
          <a:lstStyle/>
          <a:p>
            <a:pPr marL="457200" indent="-457200">
              <a:buFont typeface="Arial" panose="020B0604020202020204" pitchFamily="34" charset="0"/>
              <a:buChar char="•"/>
            </a:pPr>
            <a:r>
              <a:rPr kumimoji="1" lang="en-US" altLang="zh-CN" sz="2800" dirty="0"/>
              <a:t>A file is divided into fixed size chunks</a:t>
            </a:r>
          </a:p>
          <a:p>
            <a:pPr marL="457200" indent="-457200">
              <a:buFont typeface="Arial" panose="020B0604020202020204" pitchFamily="34" charset="0"/>
              <a:buChar char="•"/>
            </a:pPr>
            <a:r>
              <a:rPr kumimoji="1" lang="en-US" altLang="zh-CN" sz="2800" dirty="0"/>
              <a:t>Each chunk is distributed and duplicated to a few nodes (usually 2-3)</a:t>
            </a:r>
            <a:endParaRPr kumimoji="1" lang="en-US" altLang="zh-CN" dirty="0"/>
          </a:p>
          <a:p>
            <a:pPr marL="457200" indent="-457200">
              <a:buFont typeface="Arial" panose="020B0604020202020204" pitchFamily="34" charset="0"/>
              <a:buChar char="•"/>
            </a:pPr>
            <a:r>
              <a:rPr kumimoji="1" lang="en-US" altLang="zh-CN" sz="2800" dirty="0"/>
              <a:t>Pros and cons of this strategy?</a:t>
            </a:r>
          </a:p>
          <a:p>
            <a:pPr marL="914400" lvl="1" indent="-457200">
              <a:buFont typeface="Arial" panose="020B0604020202020204" pitchFamily="34" charset="0"/>
              <a:buChar char="•"/>
            </a:pPr>
            <a:r>
              <a:rPr kumimoji="1" lang="en-US" altLang="zh-CN" sz="2800" dirty="0"/>
              <a:t>Number of node failure tolerated?</a:t>
            </a:r>
          </a:p>
          <a:p>
            <a:pPr marL="914400" lvl="1" indent="-457200">
              <a:buFont typeface="Arial" panose="020B0604020202020204" pitchFamily="34" charset="0"/>
              <a:buChar char="•"/>
            </a:pPr>
            <a:r>
              <a:rPr kumimoji="1" lang="en-US" altLang="zh-CN" sz="2800" dirty="0"/>
              <a:t>Wasted space?</a:t>
            </a:r>
          </a:p>
          <a:p>
            <a:pPr marL="914400" lvl="1" indent="-457200">
              <a:buFont typeface="Arial" panose="020B0604020202020204" pitchFamily="34" charset="0"/>
              <a:buChar char="•"/>
            </a:pPr>
            <a:r>
              <a:rPr kumimoji="1" lang="en-US" altLang="zh-CN" sz="2800" dirty="0"/>
              <a:t>Space required to know the position of the chunk?</a:t>
            </a:r>
          </a:p>
        </p:txBody>
      </p:sp>
      <p:sp>
        <p:nvSpPr>
          <p:cNvPr id="88" name="矩形 87">
            <a:extLst>
              <a:ext uri="{FF2B5EF4-FFF2-40B4-BE49-F238E27FC236}">
                <a16:creationId xmlns:a16="http://schemas.microsoft.com/office/drawing/2014/main" id="{D4D9AA7C-E1F2-EF48-8925-CBAE8C312C4A}"/>
              </a:ext>
            </a:extLst>
          </p:cNvPr>
          <p:cNvSpPr/>
          <p:nvPr/>
        </p:nvSpPr>
        <p:spPr>
          <a:xfrm>
            <a:off x="1729529" y="6392598"/>
            <a:ext cx="152208" cy="12014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zh-CN" altLang="en-US" sz="2800" dirty="0"/>
          </a:p>
        </p:txBody>
      </p:sp>
      <p:sp>
        <p:nvSpPr>
          <p:cNvPr id="89" name="矩形 88">
            <a:extLst>
              <a:ext uri="{FF2B5EF4-FFF2-40B4-BE49-F238E27FC236}">
                <a16:creationId xmlns:a16="http://schemas.microsoft.com/office/drawing/2014/main" id="{F6B834A2-93A4-FE49-9657-3B99DA0745C5}"/>
              </a:ext>
            </a:extLst>
          </p:cNvPr>
          <p:cNvSpPr/>
          <p:nvPr/>
        </p:nvSpPr>
        <p:spPr>
          <a:xfrm>
            <a:off x="3380969" y="6346585"/>
            <a:ext cx="152208" cy="12014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zh-CN" altLang="en-US" sz="2800" dirty="0"/>
          </a:p>
        </p:txBody>
      </p:sp>
    </p:spTree>
    <p:extLst>
      <p:ext uri="{BB962C8B-B14F-4D97-AF65-F5344CB8AC3E}">
        <p14:creationId xmlns:p14="http://schemas.microsoft.com/office/powerpoint/2010/main" val="424253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Parallel</a:t>
            </a:r>
            <a:r>
              <a:rPr kumimoji="1" lang="zh-CN" altLang="en-US" dirty="0"/>
              <a:t> </a:t>
            </a:r>
            <a:r>
              <a:rPr kumimoji="1" lang="en-US" altLang="zh-CN" dirty="0"/>
              <a:t>I/O</a:t>
            </a:r>
            <a:r>
              <a:rPr kumimoji="1" lang="zh-CN" altLang="en-US" dirty="0"/>
              <a:t> </a:t>
            </a:r>
            <a:r>
              <a:rPr kumimoji="1" lang="en-US" altLang="zh-CN" dirty="0"/>
              <a:t>Systems</a:t>
            </a:r>
            <a:endParaRPr kumimoji="1" lang="zh-CN" altLang="en-US" dirty="0"/>
          </a:p>
        </p:txBody>
      </p:sp>
      <p:sp>
        <p:nvSpPr>
          <p:cNvPr id="3" name="内容占位符 2"/>
          <p:cNvSpPr>
            <a:spLocks noGrp="1"/>
          </p:cNvSpPr>
          <p:nvPr>
            <p:ph idx="1"/>
          </p:nvPr>
        </p:nvSpPr>
        <p:spPr/>
        <p:txBody>
          <a:bodyPr/>
          <a:lstStyle/>
          <a:p>
            <a:r>
              <a:rPr kumimoji="1" lang="en-US" altLang="zh-CN" dirty="0">
                <a:solidFill>
                  <a:srgbClr val="FF0000"/>
                </a:solidFill>
              </a:rPr>
              <a:t>Disk</a:t>
            </a:r>
            <a:r>
              <a:rPr kumimoji="1" lang="zh-CN" altLang="en-US" dirty="0">
                <a:solidFill>
                  <a:srgbClr val="FF0000"/>
                </a:solidFill>
              </a:rPr>
              <a:t> </a:t>
            </a:r>
            <a:r>
              <a:rPr kumimoji="1" lang="en-US" altLang="zh-CN" dirty="0">
                <a:solidFill>
                  <a:srgbClr val="FF0000"/>
                </a:solidFill>
              </a:rPr>
              <a:t>level</a:t>
            </a:r>
            <a:endParaRPr kumimoji="1" lang="zh-CN" altLang="en-US" dirty="0">
              <a:solidFill>
                <a:srgbClr val="FF0000"/>
              </a:solidFill>
            </a:endParaRPr>
          </a:p>
          <a:p>
            <a:pPr lvl="1"/>
            <a:r>
              <a:rPr kumimoji="1" lang="en-US" altLang="zh-CN" dirty="0">
                <a:solidFill>
                  <a:srgbClr val="FF0000"/>
                </a:solidFill>
              </a:rPr>
              <a:t>RAID</a:t>
            </a:r>
          </a:p>
          <a:p>
            <a:r>
              <a:rPr kumimoji="1" lang="en-US" altLang="zh-CN" dirty="0"/>
              <a:t>Node</a:t>
            </a:r>
            <a:r>
              <a:rPr kumimoji="1" lang="zh-CN" altLang="en-US" dirty="0"/>
              <a:t> </a:t>
            </a:r>
            <a:r>
              <a:rPr kumimoji="1" lang="en-US" altLang="zh-CN" dirty="0"/>
              <a:t>level</a:t>
            </a:r>
            <a:endParaRPr kumimoji="1" lang="zh-CN" altLang="en-US" dirty="0"/>
          </a:p>
          <a:p>
            <a:pPr lvl="1"/>
            <a:r>
              <a:rPr kumimoji="1" lang="en-US" altLang="zh-CN" dirty="0"/>
              <a:t>Google</a:t>
            </a:r>
            <a:r>
              <a:rPr kumimoji="1" lang="zh-CN" altLang="en-US" dirty="0"/>
              <a:t> </a:t>
            </a:r>
            <a:r>
              <a:rPr kumimoji="1" lang="en-US" altLang="zh-CN" dirty="0"/>
              <a:t>File</a:t>
            </a:r>
            <a:r>
              <a:rPr kumimoji="1" lang="zh-CN" altLang="en-US" dirty="0"/>
              <a:t> </a:t>
            </a:r>
            <a:r>
              <a:rPr kumimoji="1" lang="en-US" altLang="zh-CN" dirty="0"/>
              <a:t>Systems</a:t>
            </a:r>
            <a:r>
              <a:rPr kumimoji="1" lang="zh-CN" altLang="en-US" dirty="0"/>
              <a:t> </a:t>
            </a:r>
            <a:r>
              <a:rPr kumimoji="1" lang="en-US" altLang="zh-CN" dirty="0"/>
              <a:t>and</a:t>
            </a:r>
            <a:r>
              <a:rPr kumimoji="1" lang="zh-CN" altLang="en-US" dirty="0"/>
              <a:t> </a:t>
            </a:r>
            <a:r>
              <a:rPr kumimoji="1" lang="en-US" altLang="zh-CN" dirty="0"/>
              <a:t>HDFS</a:t>
            </a:r>
            <a:endParaRPr kumimoji="1" lang="zh-CN" altLang="en-US" dirty="0"/>
          </a:p>
          <a:p>
            <a:endParaRPr kumimoji="1" lang="zh-CN" altLang="en-US" dirty="0"/>
          </a:p>
        </p:txBody>
      </p:sp>
    </p:spTree>
    <p:extLst>
      <p:ext uri="{BB962C8B-B14F-4D97-AF65-F5344CB8AC3E}">
        <p14:creationId xmlns:p14="http://schemas.microsoft.com/office/powerpoint/2010/main" val="4111675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BFF86-13EB-5B4D-96AB-266E24DFD806}"/>
              </a:ext>
            </a:extLst>
          </p:cNvPr>
          <p:cNvSpPr>
            <a:spLocks noGrp="1"/>
          </p:cNvSpPr>
          <p:nvPr>
            <p:ph type="title"/>
          </p:nvPr>
        </p:nvSpPr>
        <p:spPr/>
        <p:txBody>
          <a:bodyPr>
            <a:normAutofit fontScale="90000"/>
          </a:bodyPr>
          <a:lstStyle/>
          <a:p>
            <a:r>
              <a:rPr kumimoji="1" lang="en-US" altLang="zh-CN" dirty="0"/>
              <a:t>How should duplicated chunks distributed?</a:t>
            </a:r>
            <a:endParaRPr kumimoji="1" lang="zh-CN" altLang="en-US" dirty="0"/>
          </a:p>
        </p:txBody>
      </p:sp>
      <p:sp>
        <p:nvSpPr>
          <p:cNvPr id="3" name="内容占位符 2">
            <a:extLst>
              <a:ext uri="{FF2B5EF4-FFF2-40B4-BE49-F238E27FC236}">
                <a16:creationId xmlns:a16="http://schemas.microsoft.com/office/drawing/2014/main" id="{AF4083B0-FC57-9349-9D90-FD8DBFC107C0}"/>
              </a:ext>
            </a:extLst>
          </p:cNvPr>
          <p:cNvSpPr>
            <a:spLocks noGrp="1"/>
          </p:cNvSpPr>
          <p:nvPr>
            <p:ph idx="1"/>
          </p:nvPr>
        </p:nvSpPr>
        <p:spPr>
          <a:xfrm>
            <a:off x="191730" y="1600200"/>
            <a:ext cx="4896242" cy="4525963"/>
          </a:xfrm>
        </p:spPr>
        <p:txBody>
          <a:bodyPr>
            <a:normAutofit fontScale="85000" lnSpcReduction="10000"/>
          </a:bodyPr>
          <a:lstStyle/>
          <a:p>
            <a:r>
              <a:rPr kumimoji="1" lang="en-US" altLang="zh-CN" dirty="0"/>
              <a:t>Why 3 replica is usually used in data centers</a:t>
            </a:r>
          </a:p>
          <a:p>
            <a:pPr lvl="1"/>
            <a:r>
              <a:rPr kumimoji="1" lang="en-US" altLang="zh-CN" dirty="0"/>
              <a:t>Hint: Estimate the time for recover a node failure and the MTBF of a node (homework)</a:t>
            </a:r>
          </a:p>
          <a:p>
            <a:r>
              <a:rPr kumimoji="1" lang="en-US" altLang="zh-CN" dirty="0"/>
              <a:t>How to distributed 3 replicas on node/rack hierarchy?</a:t>
            </a:r>
          </a:p>
          <a:p>
            <a:pPr lvl="1"/>
            <a:r>
              <a:rPr lang="en-US" altLang="zh-CN" dirty="0"/>
              <a:t>One replica on local node</a:t>
            </a:r>
          </a:p>
          <a:p>
            <a:pPr lvl="1"/>
            <a:r>
              <a:rPr lang="en-US" altLang="zh-CN" dirty="0"/>
              <a:t>Second replica on a remote rack</a:t>
            </a:r>
          </a:p>
          <a:p>
            <a:pPr lvl="1"/>
            <a:r>
              <a:rPr lang="en-US" altLang="zh-CN" dirty="0"/>
              <a:t>Third replica on same remote rack</a:t>
            </a:r>
            <a:r>
              <a:rPr lang="zh-CN" altLang="en-US" dirty="0"/>
              <a:t> </a:t>
            </a:r>
          </a:p>
        </p:txBody>
      </p:sp>
      <p:grpSp>
        <p:nvGrpSpPr>
          <p:cNvPr id="4" name="组合 3">
            <a:extLst>
              <a:ext uri="{FF2B5EF4-FFF2-40B4-BE49-F238E27FC236}">
                <a16:creationId xmlns:a16="http://schemas.microsoft.com/office/drawing/2014/main" id="{89491D64-B48B-4F4C-B4E1-E6C9255A2F1A}"/>
              </a:ext>
            </a:extLst>
          </p:cNvPr>
          <p:cNvGrpSpPr/>
          <p:nvPr/>
        </p:nvGrpSpPr>
        <p:grpSpPr>
          <a:xfrm>
            <a:off x="5456164" y="1905121"/>
            <a:ext cx="3018651" cy="3916119"/>
            <a:chOff x="272629" y="1789942"/>
            <a:chExt cx="3960704" cy="4433945"/>
          </a:xfrm>
        </p:grpSpPr>
        <p:cxnSp>
          <p:nvCxnSpPr>
            <p:cNvPr id="5" name="Straight Connector 86">
              <a:extLst>
                <a:ext uri="{FF2B5EF4-FFF2-40B4-BE49-F238E27FC236}">
                  <a16:creationId xmlns:a16="http://schemas.microsoft.com/office/drawing/2014/main" id="{12849E89-43D9-004C-B4DB-746622C374CF}"/>
                </a:ext>
              </a:extLst>
            </p:cNvPr>
            <p:cNvCxnSpPr>
              <a:endCxn id="15" idx="2"/>
            </p:cNvCxnSpPr>
            <p:nvPr/>
          </p:nvCxnSpPr>
          <p:spPr>
            <a:xfrm flipH="1" flipV="1">
              <a:off x="3069757" y="2169426"/>
              <a:ext cx="1163576" cy="350165"/>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31">
              <a:extLst>
                <a:ext uri="{FF2B5EF4-FFF2-40B4-BE49-F238E27FC236}">
                  <a16:creationId xmlns:a16="http://schemas.microsoft.com/office/drawing/2014/main" id="{A7BC510B-6009-024B-A741-E14DE6D1FD6F}"/>
                </a:ext>
              </a:extLst>
            </p:cNvPr>
            <p:cNvCxnSpPr>
              <a:stCxn id="10" idx="0"/>
              <a:endCxn id="15" idx="2"/>
            </p:cNvCxnSpPr>
            <p:nvPr/>
          </p:nvCxnSpPr>
          <p:spPr>
            <a:xfrm flipV="1">
              <a:off x="1794196" y="2169426"/>
              <a:ext cx="1275561" cy="350165"/>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28">
              <a:extLst>
                <a:ext uri="{FF2B5EF4-FFF2-40B4-BE49-F238E27FC236}">
                  <a16:creationId xmlns:a16="http://schemas.microsoft.com/office/drawing/2014/main" id="{76979B53-E47E-3E49-8E14-DFE83ED34574}"/>
                </a:ext>
              </a:extLst>
            </p:cNvPr>
            <p:cNvCxnSpPr>
              <a:stCxn id="32" idx="3"/>
              <a:endCxn id="10" idx="2"/>
            </p:cNvCxnSpPr>
            <p:nvPr/>
          </p:nvCxnSpPr>
          <p:spPr>
            <a:xfrm flipV="1">
              <a:off x="666245" y="2899075"/>
              <a:ext cx="1127951" cy="523733"/>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152">
              <a:extLst>
                <a:ext uri="{FF2B5EF4-FFF2-40B4-BE49-F238E27FC236}">
                  <a16:creationId xmlns:a16="http://schemas.microsoft.com/office/drawing/2014/main" id="{1F1F0C03-FADB-5749-A565-9B518922BF3A}"/>
                </a:ext>
              </a:extLst>
            </p:cNvPr>
            <p:cNvCxnSpPr>
              <a:stCxn id="25" idx="3"/>
              <a:endCxn id="10" idx="2"/>
            </p:cNvCxnSpPr>
            <p:nvPr/>
          </p:nvCxnSpPr>
          <p:spPr>
            <a:xfrm flipV="1">
              <a:off x="1605877" y="2899075"/>
              <a:ext cx="188319" cy="523733"/>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153">
              <a:extLst>
                <a:ext uri="{FF2B5EF4-FFF2-40B4-BE49-F238E27FC236}">
                  <a16:creationId xmlns:a16="http://schemas.microsoft.com/office/drawing/2014/main" id="{411719A7-9654-904E-924E-B08BE1816F7C}"/>
                </a:ext>
              </a:extLst>
            </p:cNvPr>
            <p:cNvCxnSpPr>
              <a:stCxn id="18" idx="3"/>
              <a:endCxn id="10" idx="2"/>
            </p:cNvCxnSpPr>
            <p:nvPr/>
          </p:nvCxnSpPr>
          <p:spPr>
            <a:xfrm flipH="1" flipV="1">
              <a:off x="1794196" y="2899075"/>
              <a:ext cx="1393333" cy="523733"/>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Rectangle 24">
              <a:extLst>
                <a:ext uri="{FF2B5EF4-FFF2-40B4-BE49-F238E27FC236}">
                  <a16:creationId xmlns:a16="http://schemas.microsoft.com/office/drawing/2014/main" id="{C54D3F9C-4681-8C47-87AD-40443DA97D20}"/>
                </a:ext>
              </a:extLst>
            </p:cNvPr>
            <p:cNvSpPr/>
            <p:nvPr/>
          </p:nvSpPr>
          <p:spPr>
            <a:xfrm>
              <a:off x="1248869" y="2519591"/>
              <a:ext cx="1090654" cy="379484"/>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b="1" dirty="0">
                <a:solidFill>
                  <a:srgbClr val="000000"/>
                </a:solidFill>
              </a:endParaRPr>
            </a:p>
          </p:txBody>
        </p:sp>
        <p:grpSp>
          <p:nvGrpSpPr>
            <p:cNvPr id="11" name="Group 13">
              <a:extLst>
                <a:ext uri="{FF2B5EF4-FFF2-40B4-BE49-F238E27FC236}">
                  <a16:creationId xmlns:a16="http://schemas.microsoft.com/office/drawing/2014/main" id="{AF99CCA9-F480-B94D-8A57-C26807EF6920}"/>
                </a:ext>
              </a:extLst>
            </p:cNvPr>
            <p:cNvGrpSpPr/>
            <p:nvPr/>
          </p:nvGrpSpPr>
          <p:grpSpPr>
            <a:xfrm>
              <a:off x="272629" y="3422808"/>
              <a:ext cx="787232" cy="2801079"/>
              <a:chOff x="496881" y="3422808"/>
              <a:chExt cx="787232" cy="2801079"/>
            </a:xfrm>
          </p:grpSpPr>
          <p:sp>
            <p:nvSpPr>
              <p:cNvPr id="31" name="Rounded Rectangle 15">
                <a:extLst>
                  <a:ext uri="{FF2B5EF4-FFF2-40B4-BE49-F238E27FC236}">
                    <a16:creationId xmlns:a16="http://schemas.microsoft.com/office/drawing/2014/main" id="{FED7B434-8314-F34E-A587-EF57E1039D20}"/>
                  </a:ext>
                </a:extLst>
              </p:cNvPr>
              <p:cNvSpPr/>
              <p:nvPr/>
            </p:nvSpPr>
            <p:spPr>
              <a:xfrm>
                <a:off x="496882" y="3422809"/>
                <a:ext cx="787230" cy="2801078"/>
              </a:xfrm>
              <a:prstGeom prst="round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 Same Side Corner Rectangle 16">
                <a:extLst>
                  <a:ext uri="{FF2B5EF4-FFF2-40B4-BE49-F238E27FC236}">
                    <a16:creationId xmlns:a16="http://schemas.microsoft.com/office/drawing/2014/main" id="{FDDAEE01-FA1D-1841-9D3C-CA9CE672D8BB}"/>
                  </a:ext>
                </a:extLst>
              </p:cNvPr>
              <p:cNvSpPr/>
              <p:nvPr/>
            </p:nvSpPr>
            <p:spPr>
              <a:xfrm>
                <a:off x="496881" y="3422808"/>
                <a:ext cx="787232" cy="415414"/>
              </a:xfrm>
              <a:prstGeom prst="round2Same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t" anchorCtr="0"/>
              <a:lstStyle/>
              <a:p>
                <a:pPr algn="ctr"/>
                <a:endParaRPr lang="en-US" b="1" dirty="0"/>
              </a:p>
            </p:txBody>
          </p:sp>
          <p:grpSp>
            <p:nvGrpSpPr>
              <p:cNvPr id="33" name="Group 12">
                <a:extLst>
                  <a:ext uri="{FF2B5EF4-FFF2-40B4-BE49-F238E27FC236}">
                    <a16:creationId xmlns:a16="http://schemas.microsoft.com/office/drawing/2014/main" id="{DDC8C446-C195-D94D-9265-9A02E6991694}"/>
                  </a:ext>
                </a:extLst>
              </p:cNvPr>
              <p:cNvGrpSpPr/>
              <p:nvPr/>
            </p:nvGrpSpPr>
            <p:grpSpPr>
              <a:xfrm>
                <a:off x="661756" y="3961862"/>
                <a:ext cx="477145" cy="2114173"/>
                <a:chOff x="647645" y="4046528"/>
                <a:chExt cx="477145" cy="2114173"/>
              </a:xfrm>
            </p:grpSpPr>
            <p:sp>
              <p:nvSpPr>
                <p:cNvPr id="34" name="Oval 19">
                  <a:extLst>
                    <a:ext uri="{FF2B5EF4-FFF2-40B4-BE49-F238E27FC236}">
                      <a16:creationId xmlns:a16="http://schemas.microsoft.com/office/drawing/2014/main" id="{31F338D4-A9C5-094A-8D5F-6B1B405845D6}"/>
                    </a:ext>
                  </a:extLst>
                </p:cNvPr>
                <p:cNvSpPr/>
                <p:nvPr/>
              </p:nvSpPr>
              <p:spPr>
                <a:xfrm>
                  <a:off x="647645" y="4046528"/>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122">
                  <a:extLst>
                    <a:ext uri="{FF2B5EF4-FFF2-40B4-BE49-F238E27FC236}">
                      <a16:creationId xmlns:a16="http://schemas.microsoft.com/office/drawing/2014/main" id="{8A085760-CBCB-A44F-AD66-4FC169DE318B}"/>
                    </a:ext>
                  </a:extLst>
                </p:cNvPr>
                <p:cNvSpPr/>
                <p:nvPr/>
              </p:nvSpPr>
              <p:spPr>
                <a:xfrm>
                  <a:off x="652134" y="4596693"/>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123">
                  <a:extLst>
                    <a:ext uri="{FF2B5EF4-FFF2-40B4-BE49-F238E27FC236}">
                      <a16:creationId xmlns:a16="http://schemas.microsoft.com/office/drawing/2014/main" id="{DB88FC1D-0E67-514A-B674-108E54B63225}"/>
                    </a:ext>
                  </a:extLst>
                </p:cNvPr>
                <p:cNvSpPr/>
                <p:nvPr/>
              </p:nvSpPr>
              <p:spPr>
                <a:xfrm>
                  <a:off x="656623" y="5146858"/>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124">
                  <a:extLst>
                    <a:ext uri="{FF2B5EF4-FFF2-40B4-BE49-F238E27FC236}">
                      <a16:creationId xmlns:a16="http://schemas.microsoft.com/office/drawing/2014/main" id="{5AF094DC-CD77-2642-B2F9-2D351B6051EC}"/>
                    </a:ext>
                  </a:extLst>
                </p:cNvPr>
                <p:cNvSpPr/>
                <p:nvPr/>
              </p:nvSpPr>
              <p:spPr>
                <a:xfrm>
                  <a:off x="661112" y="5697023"/>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2" name="Group 57">
              <a:extLst>
                <a:ext uri="{FF2B5EF4-FFF2-40B4-BE49-F238E27FC236}">
                  <a16:creationId xmlns:a16="http://schemas.microsoft.com/office/drawing/2014/main" id="{DF3DFB7C-49EE-2F4E-843D-A8B7F5C64D53}"/>
                </a:ext>
              </a:extLst>
            </p:cNvPr>
            <p:cNvGrpSpPr/>
            <p:nvPr/>
          </p:nvGrpSpPr>
          <p:grpSpPr>
            <a:xfrm>
              <a:off x="1212261" y="3422808"/>
              <a:ext cx="787232" cy="2801079"/>
              <a:chOff x="496881" y="3422808"/>
              <a:chExt cx="787232" cy="2801079"/>
            </a:xfrm>
          </p:grpSpPr>
          <p:sp>
            <p:nvSpPr>
              <p:cNvPr id="24" name="Rounded Rectangle 58">
                <a:extLst>
                  <a:ext uri="{FF2B5EF4-FFF2-40B4-BE49-F238E27FC236}">
                    <a16:creationId xmlns:a16="http://schemas.microsoft.com/office/drawing/2014/main" id="{B80B386A-B497-634A-AC3F-1C3505512C70}"/>
                  </a:ext>
                </a:extLst>
              </p:cNvPr>
              <p:cNvSpPr/>
              <p:nvPr/>
            </p:nvSpPr>
            <p:spPr>
              <a:xfrm>
                <a:off x="496882" y="3422809"/>
                <a:ext cx="787230" cy="2801078"/>
              </a:xfrm>
              <a:prstGeom prst="round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 Same Side Corner Rectangle 61">
                <a:extLst>
                  <a:ext uri="{FF2B5EF4-FFF2-40B4-BE49-F238E27FC236}">
                    <a16:creationId xmlns:a16="http://schemas.microsoft.com/office/drawing/2014/main" id="{3BBF08A2-E625-F54E-AD03-0831725ACDE0}"/>
                  </a:ext>
                </a:extLst>
              </p:cNvPr>
              <p:cNvSpPr/>
              <p:nvPr/>
            </p:nvSpPr>
            <p:spPr>
              <a:xfrm>
                <a:off x="496881" y="3422808"/>
                <a:ext cx="787232" cy="415414"/>
              </a:xfrm>
              <a:prstGeom prst="round2Same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t" anchorCtr="0"/>
              <a:lstStyle/>
              <a:p>
                <a:pPr algn="ctr"/>
                <a:endParaRPr lang="en-US" b="1" dirty="0"/>
              </a:p>
            </p:txBody>
          </p:sp>
          <p:grpSp>
            <p:nvGrpSpPr>
              <p:cNvPr id="26" name="Group 62">
                <a:extLst>
                  <a:ext uri="{FF2B5EF4-FFF2-40B4-BE49-F238E27FC236}">
                    <a16:creationId xmlns:a16="http://schemas.microsoft.com/office/drawing/2014/main" id="{4DF477E5-E9C0-E341-8DC2-EE63739AEB66}"/>
                  </a:ext>
                </a:extLst>
              </p:cNvPr>
              <p:cNvGrpSpPr/>
              <p:nvPr/>
            </p:nvGrpSpPr>
            <p:grpSpPr>
              <a:xfrm>
                <a:off x="661756" y="3961862"/>
                <a:ext cx="477145" cy="2114173"/>
                <a:chOff x="647645" y="4046528"/>
                <a:chExt cx="477145" cy="2114173"/>
              </a:xfrm>
            </p:grpSpPr>
            <p:sp>
              <p:nvSpPr>
                <p:cNvPr id="27" name="Oval 65">
                  <a:extLst>
                    <a:ext uri="{FF2B5EF4-FFF2-40B4-BE49-F238E27FC236}">
                      <a16:creationId xmlns:a16="http://schemas.microsoft.com/office/drawing/2014/main" id="{61FBFEE3-D200-EB46-9240-03A888A71D08}"/>
                    </a:ext>
                  </a:extLst>
                </p:cNvPr>
                <p:cNvSpPr/>
                <p:nvPr/>
              </p:nvSpPr>
              <p:spPr>
                <a:xfrm>
                  <a:off x="647645" y="4046528"/>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66">
                  <a:extLst>
                    <a:ext uri="{FF2B5EF4-FFF2-40B4-BE49-F238E27FC236}">
                      <a16:creationId xmlns:a16="http://schemas.microsoft.com/office/drawing/2014/main" id="{B7AC75C3-017F-5B40-815B-71B1C660F2D0}"/>
                    </a:ext>
                  </a:extLst>
                </p:cNvPr>
                <p:cNvSpPr/>
                <p:nvPr/>
              </p:nvSpPr>
              <p:spPr>
                <a:xfrm>
                  <a:off x="652134" y="4596693"/>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67">
                  <a:extLst>
                    <a:ext uri="{FF2B5EF4-FFF2-40B4-BE49-F238E27FC236}">
                      <a16:creationId xmlns:a16="http://schemas.microsoft.com/office/drawing/2014/main" id="{E9E4CC07-E1F2-A74A-B4F8-BB8F35FF6E8C}"/>
                    </a:ext>
                  </a:extLst>
                </p:cNvPr>
                <p:cNvSpPr/>
                <p:nvPr/>
              </p:nvSpPr>
              <p:spPr>
                <a:xfrm>
                  <a:off x="656623" y="5146858"/>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68">
                  <a:extLst>
                    <a:ext uri="{FF2B5EF4-FFF2-40B4-BE49-F238E27FC236}">
                      <a16:creationId xmlns:a16="http://schemas.microsoft.com/office/drawing/2014/main" id="{7C06DCC1-8838-5F4C-8F85-8011C2FA6200}"/>
                    </a:ext>
                  </a:extLst>
                </p:cNvPr>
                <p:cNvSpPr/>
                <p:nvPr/>
              </p:nvSpPr>
              <p:spPr>
                <a:xfrm>
                  <a:off x="661112" y="5697023"/>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69">
              <a:extLst>
                <a:ext uri="{FF2B5EF4-FFF2-40B4-BE49-F238E27FC236}">
                  <a16:creationId xmlns:a16="http://schemas.microsoft.com/office/drawing/2014/main" id="{013A1D86-19AD-5243-A6F6-EE0B64C900AD}"/>
                </a:ext>
              </a:extLst>
            </p:cNvPr>
            <p:cNvGrpSpPr/>
            <p:nvPr/>
          </p:nvGrpSpPr>
          <p:grpSpPr>
            <a:xfrm>
              <a:off x="2793913" y="3422808"/>
              <a:ext cx="787232" cy="2801079"/>
              <a:chOff x="496881" y="3422808"/>
              <a:chExt cx="787232" cy="2801079"/>
            </a:xfrm>
          </p:grpSpPr>
          <p:sp>
            <p:nvSpPr>
              <p:cNvPr id="17" name="Rounded Rectangle 70">
                <a:extLst>
                  <a:ext uri="{FF2B5EF4-FFF2-40B4-BE49-F238E27FC236}">
                    <a16:creationId xmlns:a16="http://schemas.microsoft.com/office/drawing/2014/main" id="{A8379970-0FD9-BA42-A120-7299A328FABE}"/>
                  </a:ext>
                </a:extLst>
              </p:cNvPr>
              <p:cNvSpPr/>
              <p:nvPr/>
            </p:nvSpPr>
            <p:spPr>
              <a:xfrm>
                <a:off x="496882" y="3422809"/>
                <a:ext cx="787230" cy="2801078"/>
              </a:xfrm>
              <a:prstGeom prst="round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 Same Side Corner Rectangle 71">
                <a:extLst>
                  <a:ext uri="{FF2B5EF4-FFF2-40B4-BE49-F238E27FC236}">
                    <a16:creationId xmlns:a16="http://schemas.microsoft.com/office/drawing/2014/main" id="{45237146-3566-CF4F-8A1A-FABFE84C211F}"/>
                  </a:ext>
                </a:extLst>
              </p:cNvPr>
              <p:cNvSpPr/>
              <p:nvPr/>
            </p:nvSpPr>
            <p:spPr>
              <a:xfrm>
                <a:off x="496881" y="3422808"/>
                <a:ext cx="787232" cy="415414"/>
              </a:xfrm>
              <a:prstGeom prst="round2SameRect">
                <a:avLst/>
              </a:prstGeom>
              <a:solidFill>
                <a:schemeClr val="tx1"/>
              </a:solidFill>
              <a:ln>
                <a:noFill/>
              </a:ln>
            </p:spPr>
            <p:style>
              <a:lnRef idx="1">
                <a:schemeClr val="dk1"/>
              </a:lnRef>
              <a:fillRef idx="3">
                <a:schemeClr val="dk1"/>
              </a:fillRef>
              <a:effectRef idx="2">
                <a:schemeClr val="dk1"/>
              </a:effectRef>
              <a:fontRef idx="minor">
                <a:schemeClr val="lt1"/>
              </a:fontRef>
            </p:style>
            <p:txBody>
              <a:bodyPr rtlCol="0" anchor="t" anchorCtr="0"/>
              <a:lstStyle/>
              <a:p>
                <a:pPr algn="ctr"/>
                <a:endParaRPr lang="en-US" b="1" dirty="0"/>
              </a:p>
            </p:txBody>
          </p:sp>
          <p:grpSp>
            <p:nvGrpSpPr>
              <p:cNvPr id="19" name="Group 72">
                <a:extLst>
                  <a:ext uri="{FF2B5EF4-FFF2-40B4-BE49-F238E27FC236}">
                    <a16:creationId xmlns:a16="http://schemas.microsoft.com/office/drawing/2014/main" id="{CDF80D6D-0E4F-2144-805C-3530018684D8}"/>
                  </a:ext>
                </a:extLst>
              </p:cNvPr>
              <p:cNvGrpSpPr/>
              <p:nvPr/>
            </p:nvGrpSpPr>
            <p:grpSpPr>
              <a:xfrm>
                <a:off x="661756" y="3961862"/>
                <a:ext cx="477145" cy="2114173"/>
                <a:chOff x="647645" y="4046528"/>
                <a:chExt cx="477145" cy="2114173"/>
              </a:xfrm>
            </p:grpSpPr>
            <p:sp>
              <p:nvSpPr>
                <p:cNvPr id="20" name="Oval 73">
                  <a:extLst>
                    <a:ext uri="{FF2B5EF4-FFF2-40B4-BE49-F238E27FC236}">
                      <a16:creationId xmlns:a16="http://schemas.microsoft.com/office/drawing/2014/main" id="{755B0951-6DF0-1441-AE4E-D69BFCABD520}"/>
                    </a:ext>
                  </a:extLst>
                </p:cNvPr>
                <p:cNvSpPr/>
                <p:nvPr/>
              </p:nvSpPr>
              <p:spPr>
                <a:xfrm>
                  <a:off x="647645" y="4046528"/>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74">
                  <a:extLst>
                    <a:ext uri="{FF2B5EF4-FFF2-40B4-BE49-F238E27FC236}">
                      <a16:creationId xmlns:a16="http://schemas.microsoft.com/office/drawing/2014/main" id="{6A51BAE4-C9B3-1D4C-8F22-78170122C9BE}"/>
                    </a:ext>
                  </a:extLst>
                </p:cNvPr>
                <p:cNvSpPr/>
                <p:nvPr/>
              </p:nvSpPr>
              <p:spPr>
                <a:xfrm>
                  <a:off x="652134" y="4596693"/>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75">
                  <a:extLst>
                    <a:ext uri="{FF2B5EF4-FFF2-40B4-BE49-F238E27FC236}">
                      <a16:creationId xmlns:a16="http://schemas.microsoft.com/office/drawing/2014/main" id="{5A7E238A-4A71-1B49-BF96-01B2B532CFAA}"/>
                    </a:ext>
                  </a:extLst>
                </p:cNvPr>
                <p:cNvSpPr/>
                <p:nvPr/>
              </p:nvSpPr>
              <p:spPr>
                <a:xfrm>
                  <a:off x="656623" y="5146858"/>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76">
                  <a:extLst>
                    <a:ext uri="{FF2B5EF4-FFF2-40B4-BE49-F238E27FC236}">
                      <a16:creationId xmlns:a16="http://schemas.microsoft.com/office/drawing/2014/main" id="{4F3325F3-DA27-AD4D-890F-95278F509A66}"/>
                    </a:ext>
                  </a:extLst>
                </p:cNvPr>
                <p:cNvSpPr/>
                <p:nvPr/>
              </p:nvSpPr>
              <p:spPr>
                <a:xfrm>
                  <a:off x="661112" y="5697023"/>
                  <a:ext cx="463678" cy="463678"/>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4" name="TextBox 29">
              <a:extLst>
                <a:ext uri="{FF2B5EF4-FFF2-40B4-BE49-F238E27FC236}">
                  <a16:creationId xmlns:a16="http://schemas.microsoft.com/office/drawing/2014/main" id="{C61BC235-4CDB-1C4D-A64B-87F5E8FA6E82}"/>
                </a:ext>
              </a:extLst>
            </p:cNvPr>
            <p:cNvSpPr txBox="1"/>
            <p:nvPr/>
          </p:nvSpPr>
          <p:spPr>
            <a:xfrm>
              <a:off x="2144889" y="4512027"/>
              <a:ext cx="538829" cy="707886"/>
            </a:xfrm>
            <a:prstGeom prst="rect">
              <a:avLst/>
            </a:prstGeom>
            <a:noFill/>
          </p:spPr>
          <p:txBody>
            <a:bodyPr wrap="none" rtlCol="0">
              <a:spAutoFit/>
            </a:bodyPr>
            <a:lstStyle/>
            <a:p>
              <a:r>
                <a:rPr lang="en-US" sz="4000" dirty="0"/>
                <a:t>…</a:t>
              </a:r>
            </a:p>
          </p:txBody>
        </p:sp>
        <p:sp>
          <p:nvSpPr>
            <p:cNvPr id="15" name="Rectangle 82">
              <a:extLst>
                <a:ext uri="{FF2B5EF4-FFF2-40B4-BE49-F238E27FC236}">
                  <a16:creationId xmlns:a16="http://schemas.microsoft.com/office/drawing/2014/main" id="{75D75AB7-83D4-2A44-8DBE-00AF293613C3}"/>
                </a:ext>
              </a:extLst>
            </p:cNvPr>
            <p:cNvSpPr/>
            <p:nvPr/>
          </p:nvSpPr>
          <p:spPr>
            <a:xfrm>
              <a:off x="2524430" y="1789942"/>
              <a:ext cx="1090654" cy="379484"/>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b="1" dirty="0">
                <a:solidFill>
                  <a:srgbClr val="000000"/>
                </a:solidFill>
              </a:endParaRPr>
            </a:p>
          </p:txBody>
        </p:sp>
        <p:sp>
          <p:nvSpPr>
            <p:cNvPr id="16" name="TextBox 85">
              <a:extLst>
                <a:ext uri="{FF2B5EF4-FFF2-40B4-BE49-F238E27FC236}">
                  <a16:creationId xmlns:a16="http://schemas.microsoft.com/office/drawing/2014/main" id="{C2542A65-332E-4E4C-9C5D-2885717121E8}"/>
                </a:ext>
              </a:extLst>
            </p:cNvPr>
            <p:cNvSpPr txBox="1"/>
            <p:nvPr/>
          </p:nvSpPr>
          <p:spPr>
            <a:xfrm>
              <a:off x="2983288" y="2165648"/>
              <a:ext cx="538829" cy="707886"/>
            </a:xfrm>
            <a:prstGeom prst="rect">
              <a:avLst/>
            </a:prstGeom>
            <a:noFill/>
          </p:spPr>
          <p:txBody>
            <a:bodyPr wrap="none" rtlCol="0">
              <a:spAutoFit/>
            </a:bodyPr>
            <a:lstStyle/>
            <a:p>
              <a:r>
                <a:rPr lang="en-US" sz="4000" dirty="0"/>
                <a:t>…</a:t>
              </a:r>
            </a:p>
          </p:txBody>
        </p:sp>
      </p:grpSp>
    </p:spTree>
    <p:extLst>
      <p:ext uri="{BB962C8B-B14F-4D97-AF65-F5344CB8AC3E}">
        <p14:creationId xmlns:p14="http://schemas.microsoft.com/office/powerpoint/2010/main" val="87145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55E704-DE75-FA4D-A867-852E4C956981}"/>
              </a:ext>
            </a:extLst>
          </p:cNvPr>
          <p:cNvSpPr>
            <a:spLocks noGrp="1"/>
          </p:cNvSpPr>
          <p:nvPr>
            <p:ph type="title"/>
          </p:nvPr>
        </p:nvSpPr>
        <p:spPr/>
        <p:txBody>
          <a:bodyPr>
            <a:normAutofit fontScale="90000"/>
          </a:bodyPr>
          <a:lstStyle/>
          <a:p>
            <a:r>
              <a:rPr kumimoji="1" lang="en-US" altLang="zh-CN" dirty="0"/>
              <a:t>Where to find the block – meta data</a:t>
            </a:r>
            <a:endParaRPr kumimoji="1" lang="zh-CN" altLang="en-US" dirty="0"/>
          </a:p>
        </p:txBody>
      </p:sp>
      <p:pic>
        <p:nvPicPr>
          <p:cNvPr id="4" name="图片 3">
            <a:extLst>
              <a:ext uri="{FF2B5EF4-FFF2-40B4-BE49-F238E27FC236}">
                <a16:creationId xmlns:a16="http://schemas.microsoft.com/office/drawing/2014/main" id="{6AC3CE1F-65C7-B148-B043-5B431BB62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9685"/>
            <a:ext cx="9144000" cy="3452091"/>
          </a:xfrm>
          <a:prstGeom prst="rect">
            <a:avLst/>
          </a:prstGeom>
        </p:spPr>
      </p:pic>
      <p:sp>
        <p:nvSpPr>
          <p:cNvPr id="5" name="文本框 4">
            <a:extLst>
              <a:ext uri="{FF2B5EF4-FFF2-40B4-BE49-F238E27FC236}">
                <a16:creationId xmlns:a16="http://schemas.microsoft.com/office/drawing/2014/main" id="{E0074CD0-5EFE-714F-B824-FA4DD8FF3B87}"/>
              </a:ext>
            </a:extLst>
          </p:cNvPr>
          <p:cNvSpPr txBox="1"/>
          <p:nvPr/>
        </p:nvSpPr>
        <p:spPr>
          <a:xfrm>
            <a:off x="235974" y="4531776"/>
            <a:ext cx="8640503" cy="1754326"/>
          </a:xfrm>
          <a:prstGeom prst="rect">
            <a:avLst/>
          </a:prstGeom>
          <a:noFill/>
        </p:spPr>
        <p:txBody>
          <a:bodyPr wrap="square" rtlCol="0">
            <a:spAutoFit/>
          </a:bodyPr>
          <a:lstStyle/>
          <a:p>
            <a:r>
              <a:rPr kumimoji="1" lang="en-US" altLang="zh-CN" sz="2400" dirty="0"/>
              <a:t>Let’s assume the system contains modest</a:t>
            </a:r>
            <a:r>
              <a:rPr kumimoji="1" lang="zh-CN" altLang="en-US" sz="2400" dirty="0"/>
              <a:t> </a:t>
            </a:r>
            <a:r>
              <a:rPr kumimoji="1" lang="en-US" altLang="zh-CN" sz="2400" dirty="0"/>
              <a:t>number</a:t>
            </a:r>
            <a:r>
              <a:rPr kumimoji="1" lang="zh-CN" altLang="en-US" sz="2400" dirty="0"/>
              <a:t> </a:t>
            </a:r>
            <a:r>
              <a:rPr kumimoji="1" lang="en-US" altLang="zh-CN" sz="2400" dirty="0"/>
              <a:t>of</a:t>
            </a:r>
            <a:r>
              <a:rPr kumimoji="1" lang="zh-CN" altLang="en-US" sz="2400" dirty="0"/>
              <a:t> </a:t>
            </a:r>
            <a:r>
              <a:rPr kumimoji="1" lang="en-US" altLang="zh-CN" sz="2400" dirty="0"/>
              <a:t>HUGE</a:t>
            </a:r>
            <a:r>
              <a:rPr kumimoji="1" lang="zh-CN" altLang="en-US" sz="2400" dirty="0"/>
              <a:t> </a:t>
            </a:r>
            <a:r>
              <a:rPr kumimoji="1" lang="en-US" altLang="zh-CN" sz="2400" dirty="0"/>
              <a:t>files, and the chunk size is large(e.g. 64MB)</a:t>
            </a:r>
          </a:p>
          <a:p>
            <a:pPr marL="285750" indent="-285750">
              <a:buFont typeface="Arial" panose="020B0604020202020204" pitchFamily="34" charset="0"/>
              <a:buChar char="•"/>
            </a:pPr>
            <a:r>
              <a:rPr lang="en-US" altLang="zh-CN" sz="2000" dirty="0">
                <a:solidFill>
                  <a:srgbClr val="000000"/>
                </a:solidFill>
              </a:rPr>
              <a:t>Meta</a:t>
            </a:r>
            <a:r>
              <a:rPr lang="zh-CN" altLang="en-US" sz="2000" dirty="0">
                <a:solidFill>
                  <a:srgbClr val="000000"/>
                </a:solidFill>
              </a:rPr>
              <a:t> </a:t>
            </a:r>
            <a:r>
              <a:rPr lang="en-US" altLang="zh-CN" sz="2000" dirty="0">
                <a:solidFill>
                  <a:srgbClr val="000000"/>
                </a:solidFill>
              </a:rPr>
              <a:t>data</a:t>
            </a:r>
            <a:r>
              <a:rPr lang="zh-CN" altLang="en-US" sz="2000" dirty="0">
                <a:solidFill>
                  <a:srgbClr val="000000"/>
                </a:solidFill>
              </a:rPr>
              <a:t> </a:t>
            </a:r>
            <a:r>
              <a:rPr lang="en-US" altLang="zh-CN" sz="2000" dirty="0">
                <a:solidFill>
                  <a:srgbClr val="000000"/>
                </a:solidFill>
              </a:rPr>
              <a:t>for</a:t>
            </a:r>
            <a:r>
              <a:rPr lang="zh-CN" altLang="en-US" sz="2000" dirty="0">
                <a:solidFill>
                  <a:srgbClr val="000000"/>
                </a:solidFill>
              </a:rPr>
              <a:t> </a:t>
            </a:r>
            <a:r>
              <a:rPr lang="en-US" altLang="zh-CN" sz="2000" dirty="0">
                <a:solidFill>
                  <a:srgbClr val="000000"/>
                </a:solidFill>
              </a:rPr>
              <a:t>the</a:t>
            </a:r>
            <a:r>
              <a:rPr lang="zh-CN" altLang="en-US" sz="2000" dirty="0">
                <a:solidFill>
                  <a:srgbClr val="000000"/>
                </a:solidFill>
              </a:rPr>
              <a:t> </a:t>
            </a:r>
            <a:r>
              <a:rPr lang="en-US" altLang="zh-CN" sz="2000" dirty="0">
                <a:solidFill>
                  <a:srgbClr val="000000"/>
                </a:solidFill>
              </a:rPr>
              <a:t>system</a:t>
            </a:r>
            <a:r>
              <a:rPr lang="zh-CN" altLang="en-US" sz="2000" dirty="0">
                <a:solidFill>
                  <a:srgbClr val="000000"/>
                </a:solidFill>
              </a:rPr>
              <a:t> </a:t>
            </a:r>
            <a:r>
              <a:rPr lang="en-US" altLang="zh-CN" sz="2000" dirty="0">
                <a:solidFill>
                  <a:srgbClr val="000000"/>
                </a:solidFill>
              </a:rPr>
              <a:t>is</a:t>
            </a:r>
            <a:r>
              <a:rPr lang="zh-CN" altLang="en-US" sz="2000" dirty="0">
                <a:solidFill>
                  <a:srgbClr val="000000"/>
                </a:solidFill>
              </a:rPr>
              <a:t> </a:t>
            </a:r>
            <a:r>
              <a:rPr lang="en-US" altLang="zh-CN" sz="2000" dirty="0">
                <a:solidFill>
                  <a:srgbClr val="000000"/>
                </a:solidFill>
              </a:rPr>
              <a:t>not</a:t>
            </a:r>
            <a:r>
              <a:rPr lang="zh-CN" altLang="en-US" sz="2000" dirty="0">
                <a:solidFill>
                  <a:srgbClr val="000000"/>
                </a:solidFill>
              </a:rPr>
              <a:t> </a:t>
            </a:r>
            <a:r>
              <a:rPr lang="en-US" altLang="zh-CN" sz="2000" dirty="0">
                <a:solidFill>
                  <a:srgbClr val="000000"/>
                </a:solidFill>
              </a:rPr>
              <a:t>large </a:t>
            </a:r>
          </a:p>
          <a:p>
            <a:pPr marL="285750" indent="-285750">
              <a:buFont typeface="Arial" panose="020B0604020202020204" pitchFamily="34" charset="0"/>
              <a:buChar char="•"/>
            </a:pPr>
            <a:r>
              <a:rPr lang="en-US" altLang="zh-CN" sz="2000" dirty="0">
                <a:solidFill>
                  <a:srgbClr val="000000"/>
                </a:solidFill>
              </a:rPr>
              <a:t>They</a:t>
            </a:r>
            <a:r>
              <a:rPr lang="zh-CN" altLang="en-US" sz="2000" dirty="0">
                <a:solidFill>
                  <a:srgbClr val="000000"/>
                </a:solidFill>
              </a:rPr>
              <a:t> </a:t>
            </a:r>
            <a:r>
              <a:rPr lang="en-US" altLang="zh-CN" sz="2000" dirty="0">
                <a:solidFill>
                  <a:srgbClr val="000000"/>
                </a:solidFill>
              </a:rPr>
              <a:t>can</a:t>
            </a:r>
            <a:r>
              <a:rPr lang="zh-CN" altLang="en-US" sz="2000" dirty="0">
                <a:solidFill>
                  <a:srgbClr val="000000"/>
                </a:solidFill>
              </a:rPr>
              <a:t> </a:t>
            </a:r>
            <a:r>
              <a:rPr lang="en-US" altLang="zh-CN" sz="2000" dirty="0">
                <a:solidFill>
                  <a:srgbClr val="000000"/>
                </a:solidFill>
              </a:rPr>
              <a:t>be</a:t>
            </a:r>
            <a:r>
              <a:rPr lang="zh-CN" altLang="en-US" sz="2000" dirty="0">
                <a:solidFill>
                  <a:srgbClr val="000000"/>
                </a:solidFill>
              </a:rPr>
              <a:t> </a:t>
            </a:r>
            <a:r>
              <a:rPr lang="en-US" altLang="zh-CN" sz="2000" dirty="0">
                <a:solidFill>
                  <a:srgbClr val="000000"/>
                </a:solidFill>
              </a:rPr>
              <a:t>put</a:t>
            </a:r>
            <a:r>
              <a:rPr lang="zh-CN" altLang="en-US" sz="2000" dirty="0">
                <a:solidFill>
                  <a:srgbClr val="000000"/>
                </a:solidFill>
              </a:rPr>
              <a:t> </a:t>
            </a:r>
            <a:r>
              <a:rPr lang="en-US" altLang="zh-CN" sz="2000" dirty="0">
                <a:solidFill>
                  <a:srgbClr val="000000"/>
                </a:solidFill>
              </a:rPr>
              <a:t>in</a:t>
            </a:r>
            <a:r>
              <a:rPr lang="zh-CN" altLang="en-US" sz="2000" dirty="0">
                <a:solidFill>
                  <a:srgbClr val="000000"/>
                </a:solidFill>
              </a:rPr>
              <a:t> </a:t>
            </a:r>
            <a:r>
              <a:rPr lang="en-US" altLang="zh-CN" sz="2000" dirty="0">
                <a:solidFill>
                  <a:srgbClr val="000000"/>
                </a:solidFill>
              </a:rPr>
              <a:t>memory</a:t>
            </a:r>
            <a:r>
              <a:rPr lang="zh-CN" altLang="en-US" sz="2000" dirty="0">
                <a:solidFill>
                  <a:srgbClr val="000000"/>
                </a:solidFill>
              </a:rPr>
              <a:t> </a:t>
            </a:r>
            <a:r>
              <a:rPr lang="en-US" altLang="zh-CN" sz="2000" dirty="0">
                <a:solidFill>
                  <a:srgbClr val="000000"/>
                </a:solidFill>
              </a:rPr>
              <a:t>of</a:t>
            </a:r>
            <a:r>
              <a:rPr lang="zh-CN" altLang="en-US" sz="2000" dirty="0">
                <a:solidFill>
                  <a:srgbClr val="000000"/>
                </a:solidFill>
              </a:rPr>
              <a:t> </a:t>
            </a:r>
            <a:r>
              <a:rPr lang="en-US" altLang="zh-CN" sz="2000" dirty="0">
                <a:solidFill>
                  <a:srgbClr val="000000"/>
                </a:solidFill>
              </a:rPr>
              <a:t>a</a:t>
            </a:r>
            <a:r>
              <a:rPr lang="zh-CN" altLang="en-US" sz="2000" dirty="0">
                <a:solidFill>
                  <a:srgbClr val="000000"/>
                </a:solidFill>
              </a:rPr>
              <a:t> </a:t>
            </a:r>
            <a:r>
              <a:rPr lang="en-US" altLang="zh-CN" sz="2000" dirty="0">
                <a:solidFill>
                  <a:srgbClr val="000000"/>
                </a:solidFill>
              </a:rPr>
              <a:t>single</a:t>
            </a:r>
            <a:r>
              <a:rPr lang="zh-CN" altLang="en-US" sz="2000" dirty="0">
                <a:solidFill>
                  <a:srgbClr val="000000"/>
                </a:solidFill>
              </a:rPr>
              <a:t> </a:t>
            </a:r>
            <a:r>
              <a:rPr lang="en-US" altLang="zh-CN" sz="2000" dirty="0">
                <a:solidFill>
                  <a:srgbClr val="000000"/>
                </a:solidFill>
              </a:rPr>
              <a:t>server,</a:t>
            </a:r>
            <a:r>
              <a:rPr lang="zh-CN" altLang="en-US" sz="2000" dirty="0">
                <a:solidFill>
                  <a:srgbClr val="000000"/>
                </a:solidFill>
              </a:rPr>
              <a:t> </a:t>
            </a:r>
            <a:r>
              <a:rPr lang="en-US" altLang="zh-CN" sz="2000" dirty="0">
                <a:solidFill>
                  <a:srgbClr val="000000"/>
                </a:solidFill>
              </a:rPr>
              <a:t>this</a:t>
            </a:r>
            <a:r>
              <a:rPr lang="zh-CN" altLang="en-US" sz="2000" dirty="0">
                <a:solidFill>
                  <a:srgbClr val="000000"/>
                </a:solidFill>
              </a:rPr>
              <a:t> </a:t>
            </a:r>
            <a:r>
              <a:rPr lang="en-US" altLang="zh-CN" sz="2000" dirty="0">
                <a:solidFill>
                  <a:srgbClr val="000000"/>
                </a:solidFill>
              </a:rPr>
              <a:t>greatly</a:t>
            </a:r>
            <a:r>
              <a:rPr lang="zh-CN" altLang="en-US" sz="2000" dirty="0">
                <a:solidFill>
                  <a:srgbClr val="000000"/>
                </a:solidFill>
              </a:rPr>
              <a:t> </a:t>
            </a:r>
            <a:r>
              <a:rPr lang="en-US" altLang="zh-CN" sz="2000" dirty="0">
                <a:solidFill>
                  <a:srgbClr val="000000"/>
                </a:solidFill>
              </a:rPr>
              <a:t>reduce</a:t>
            </a:r>
            <a:r>
              <a:rPr lang="zh-CN" altLang="en-US" sz="2000" dirty="0">
                <a:solidFill>
                  <a:srgbClr val="000000"/>
                </a:solidFill>
              </a:rPr>
              <a:t> </a:t>
            </a:r>
            <a:r>
              <a:rPr lang="en-US" altLang="zh-CN" sz="2000" dirty="0">
                <a:solidFill>
                  <a:srgbClr val="000000"/>
                </a:solidFill>
              </a:rPr>
              <a:t>the</a:t>
            </a:r>
            <a:r>
              <a:rPr lang="zh-CN" altLang="en-US" sz="2000" dirty="0">
                <a:solidFill>
                  <a:srgbClr val="000000"/>
                </a:solidFill>
              </a:rPr>
              <a:t> </a:t>
            </a:r>
            <a:r>
              <a:rPr lang="en-US" altLang="zh-CN" sz="2000" dirty="0">
                <a:solidFill>
                  <a:srgbClr val="000000"/>
                </a:solidFill>
              </a:rPr>
              <a:t>complexity</a:t>
            </a:r>
            <a:r>
              <a:rPr lang="zh-CN" altLang="en-US" sz="2000" dirty="0">
                <a:solidFill>
                  <a:srgbClr val="000000"/>
                </a:solidFill>
              </a:rPr>
              <a:t> </a:t>
            </a:r>
            <a:r>
              <a:rPr lang="en-US" altLang="zh-CN" sz="2000" dirty="0">
                <a:solidFill>
                  <a:srgbClr val="000000"/>
                </a:solidFill>
              </a:rPr>
              <a:t>of</a:t>
            </a:r>
            <a:r>
              <a:rPr lang="zh-CN" altLang="en-US" sz="2000" dirty="0">
                <a:solidFill>
                  <a:srgbClr val="000000"/>
                </a:solidFill>
              </a:rPr>
              <a:t> </a:t>
            </a:r>
            <a:r>
              <a:rPr lang="en-US" altLang="zh-CN" sz="2000" dirty="0">
                <a:solidFill>
                  <a:srgbClr val="000000"/>
                </a:solidFill>
              </a:rPr>
              <a:t>the</a:t>
            </a:r>
            <a:r>
              <a:rPr lang="zh-CN" altLang="en-US" sz="2000" dirty="0">
                <a:solidFill>
                  <a:srgbClr val="000000"/>
                </a:solidFill>
              </a:rPr>
              <a:t> </a:t>
            </a:r>
            <a:r>
              <a:rPr lang="en-US" altLang="zh-CN" sz="2000" dirty="0">
                <a:solidFill>
                  <a:srgbClr val="000000"/>
                </a:solidFill>
              </a:rPr>
              <a:t>system</a:t>
            </a:r>
            <a:r>
              <a:rPr lang="zh-CN" altLang="en-US" sz="2000" dirty="0">
                <a:solidFill>
                  <a:srgbClr val="000000"/>
                </a:solidFill>
              </a:rPr>
              <a:t> </a:t>
            </a:r>
            <a:r>
              <a:rPr lang="en-US" altLang="zh-CN" sz="2000" dirty="0">
                <a:solidFill>
                  <a:srgbClr val="000000"/>
                </a:solidFill>
              </a:rPr>
              <a:t>and</a:t>
            </a:r>
            <a:r>
              <a:rPr lang="zh-CN" altLang="en-US" sz="2000" dirty="0">
                <a:solidFill>
                  <a:srgbClr val="000000"/>
                </a:solidFill>
              </a:rPr>
              <a:t> </a:t>
            </a:r>
            <a:r>
              <a:rPr lang="en-US" altLang="zh-CN" sz="2000" dirty="0">
                <a:solidFill>
                  <a:srgbClr val="000000"/>
                </a:solidFill>
              </a:rPr>
              <a:t>could</a:t>
            </a:r>
            <a:r>
              <a:rPr lang="zh-CN" altLang="en-US" sz="2000" dirty="0">
                <a:solidFill>
                  <a:srgbClr val="000000"/>
                </a:solidFill>
              </a:rPr>
              <a:t> </a:t>
            </a:r>
            <a:r>
              <a:rPr lang="en-US" altLang="zh-CN" sz="2000" dirty="0">
                <a:solidFill>
                  <a:srgbClr val="000000"/>
                </a:solidFill>
              </a:rPr>
              <a:t>get</a:t>
            </a:r>
            <a:r>
              <a:rPr lang="zh-CN" altLang="en-US" sz="2000" dirty="0">
                <a:solidFill>
                  <a:srgbClr val="000000"/>
                </a:solidFill>
              </a:rPr>
              <a:t> </a:t>
            </a:r>
            <a:r>
              <a:rPr lang="en-US" altLang="zh-CN" sz="2000" dirty="0">
                <a:solidFill>
                  <a:srgbClr val="000000"/>
                </a:solidFill>
              </a:rPr>
              <a:t>good</a:t>
            </a:r>
            <a:r>
              <a:rPr lang="zh-CN" altLang="en-US" sz="2000" dirty="0">
                <a:solidFill>
                  <a:srgbClr val="000000"/>
                </a:solidFill>
              </a:rPr>
              <a:t> </a:t>
            </a:r>
            <a:r>
              <a:rPr lang="en-US" altLang="zh-CN" sz="2000" dirty="0">
                <a:solidFill>
                  <a:srgbClr val="000000"/>
                </a:solidFill>
              </a:rPr>
              <a:t>meta</a:t>
            </a:r>
            <a:r>
              <a:rPr lang="zh-CN" altLang="en-US" sz="2000" dirty="0">
                <a:solidFill>
                  <a:srgbClr val="000000"/>
                </a:solidFill>
              </a:rPr>
              <a:t> </a:t>
            </a:r>
            <a:r>
              <a:rPr lang="en-US" altLang="zh-CN" sz="2000" dirty="0">
                <a:solidFill>
                  <a:srgbClr val="000000"/>
                </a:solidFill>
              </a:rPr>
              <a:t>data</a:t>
            </a:r>
            <a:r>
              <a:rPr lang="zh-CN" altLang="en-US" sz="2000" dirty="0">
                <a:solidFill>
                  <a:srgbClr val="000000"/>
                </a:solidFill>
              </a:rPr>
              <a:t> </a:t>
            </a:r>
            <a:r>
              <a:rPr lang="en-US" altLang="zh-CN" sz="2000" dirty="0">
                <a:solidFill>
                  <a:srgbClr val="000000"/>
                </a:solidFill>
              </a:rPr>
              <a:t>performance.</a:t>
            </a:r>
          </a:p>
        </p:txBody>
      </p:sp>
      <p:sp>
        <p:nvSpPr>
          <p:cNvPr id="6" name="矩形 5">
            <a:extLst>
              <a:ext uri="{FF2B5EF4-FFF2-40B4-BE49-F238E27FC236}">
                <a16:creationId xmlns:a16="http://schemas.microsoft.com/office/drawing/2014/main" id="{1D8A2742-2867-CF4D-86CB-9D4F6B47EBA2}"/>
              </a:ext>
            </a:extLst>
          </p:cNvPr>
          <p:cNvSpPr/>
          <p:nvPr/>
        </p:nvSpPr>
        <p:spPr>
          <a:xfrm>
            <a:off x="121008" y="6233645"/>
            <a:ext cx="9130000" cy="461665"/>
          </a:xfrm>
          <a:prstGeom prst="rect">
            <a:avLst/>
          </a:prstGeom>
        </p:spPr>
        <p:txBody>
          <a:bodyPr wrap="none">
            <a:spAutoFit/>
          </a:bodyPr>
          <a:lstStyle/>
          <a:p>
            <a:r>
              <a:rPr lang="en-US" altLang="zh-CN" sz="2400" dirty="0">
                <a:solidFill>
                  <a:srgbClr val="000000"/>
                </a:solidFill>
              </a:rPr>
              <a:t>Single</a:t>
            </a:r>
            <a:r>
              <a:rPr lang="zh-CN" altLang="en-US" sz="2400" dirty="0">
                <a:solidFill>
                  <a:srgbClr val="000000"/>
                </a:solidFill>
              </a:rPr>
              <a:t> </a:t>
            </a:r>
            <a:r>
              <a:rPr lang="en-US" altLang="zh-CN" sz="2400" dirty="0">
                <a:solidFill>
                  <a:srgbClr val="000000"/>
                </a:solidFill>
              </a:rPr>
              <a:t>master</a:t>
            </a:r>
            <a:r>
              <a:rPr lang="zh-CN" altLang="en-US" sz="2400" dirty="0">
                <a:solidFill>
                  <a:srgbClr val="000000"/>
                </a:solidFill>
              </a:rPr>
              <a:t>  </a:t>
            </a:r>
            <a:r>
              <a:rPr lang="en-US" altLang="zh-CN" sz="2400" dirty="0">
                <a:solidFill>
                  <a:srgbClr val="000000"/>
                </a:solidFill>
              </a:rPr>
              <a:t>design:</a:t>
            </a:r>
            <a:r>
              <a:rPr lang="zh-CN" altLang="en-US" sz="2400" dirty="0">
                <a:solidFill>
                  <a:srgbClr val="000000"/>
                </a:solidFill>
              </a:rPr>
              <a:t>  </a:t>
            </a:r>
            <a:r>
              <a:rPr lang="en-US" altLang="zh-CN" sz="2400" dirty="0">
                <a:solidFill>
                  <a:srgbClr val="000000"/>
                </a:solidFill>
              </a:rPr>
              <a:t>Simple!</a:t>
            </a:r>
            <a:r>
              <a:rPr lang="zh-CN" altLang="en-US" sz="2400" dirty="0">
                <a:solidFill>
                  <a:srgbClr val="000000"/>
                </a:solidFill>
              </a:rPr>
              <a:t> </a:t>
            </a:r>
            <a:r>
              <a:rPr lang="en-US" altLang="zh-CN" sz="2400" dirty="0">
                <a:solidFill>
                  <a:srgbClr val="000000"/>
                </a:solidFill>
              </a:rPr>
              <a:t>With</a:t>
            </a:r>
            <a:r>
              <a:rPr lang="zh-CN" altLang="en-US" sz="2400" dirty="0">
                <a:solidFill>
                  <a:srgbClr val="000000"/>
                </a:solidFill>
              </a:rPr>
              <a:t> </a:t>
            </a:r>
            <a:r>
              <a:rPr lang="en-US" altLang="zh-CN" sz="2400" dirty="0">
                <a:solidFill>
                  <a:srgbClr val="000000"/>
                </a:solidFill>
              </a:rPr>
              <a:t>Availability</a:t>
            </a:r>
            <a:r>
              <a:rPr lang="zh-CN" altLang="en-US" sz="2400" dirty="0">
                <a:solidFill>
                  <a:srgbClr val="000000"/>
                </a:solidFill>
              </a:rPr>
              <a:t> </a:t>
            </a:r>
            <a:r>
              <a:rPr lang="en-US" altLang="zh-CN" sz="2400" dirty="0">
                <a:solidFill>
                  <a:srgbClr val="000000"/>
                </a:solidFill>
              </a:rPr>
              <a:t>and</a:t>
            </a:r>
            <a:r>
              <a:rPr lang="zh-CN" altLang="en-US" sz="2400" dirty="0">
                <a:solidFill>
                  <a:srgbClr val="000000"/>
                </a:solidFill>
              </a:rPr>
              <a:t> </a:t>
            </a:r>
            <a:r>
              <a:rPr lang="en-US" altLang="zh-CN" sz="2400" dirty="0">
                <a:solidFill>
                  <a:srgbClr val="000000"/>
                </a:solidFill>
              </a:rPr>
              <a:t>performance</a:t>
            </a:r>
            <a:r>
              <a:rPr lang="zh-CN" altLang="en-US" sz="2400" dirty="0">
                <a:solidFill>
                  <a:srgbClr val="000000"/>
                </a:solidFill>
              </a:rPr>
              <a:t> </a:t>
            </a:r>
            <a:r>
              <a:rPr lang="en-US" altLang="zh-CN" sz="2400" dirty="0">
                <a:solidFill>
                  <a:srgbClr val="000000"/>
                </a:solidFill>
              </a:rPr>
              <a:t>issues</a:t>
            </a:r>
          </a:p>
        </p:txBody>
      </p:sp>
    </p:spTree>
    <p:extLst>
      <p:ext uri="{BB962C8B-B14F-4D97-AF65-F5344CB8AC3E}">
        <p14:creationId xmlns:p14="http://schemas.microsoft.com/office/powerpoint/2010/main" val="235316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dirty="0"/>
              <a:t>Metadata</a:t>
            </a:r>
            <a:r>
              <a:rPr lang="zh-CN" altLang="en-US" dirty="0"/>
              <a:t> </a:t>
            </a:r>
            <a:r>
              <a:rPr lang="en-US" altLang="zh-CN" dirty="0"/>
              <a:t>in</a:t>
            </a:r>
            <a:r>
              <a:rPr lang="zh-CN" altLang="en-US" dirty="0"/>
              <a:t> </a:t>
            </a:r>
            <a:r>
              <a:rPr lang="en-US" altLang="zh-CN" dirty="0"/>
              <a:t>Master</a:t>
            </a:r>
          </a:p>
        </p:txBody>
      </p:sp>
      <p:sp>
        <p:nvSpPr>
          <p:cNvPr id="15363" name="Rectangle 3"/>
          <p:cNvSpPr>
            <a:spLocks noGrp="1" noChangeArrowheads="1"/>
          </p:cNvSpPr>
          <p:nvPr>
            <p:ph type="body" idx="1"/>
          </p:nvPr>
        </p:nvSpPr>
        <p:spPr>
          <a:xfrm>
            <a:off x="685800" y="1417638"/>
            <a:ext cx="7772400" cy="4724400"/>
          </a:xfrm>
        </p:spPr>
        <p:txBody>
          <a:bodyPr>
            <a:normAutofit fontScale="92500" lnSpcReduction="20000"/>
          </a:bodyPr>
          <a:lstStyle/>
          <a:p>
            <a:pPr eaLnBrk="1" hangingPunct="1"/>
            <a:r>
              <a:rPr lang="en-US" altLang="zh-CN" dirty="0"/>
              <a:t>Metadata in Memory</a:t>
            </a:r>
          </a:p>
          <a:p>
            <a:pPr lvl="1" eaLnBrk="1" hangingPunct="1"/>
            <a:r>
              <a:rPr lang="en-US" altLang="zh-CN" dirty="0"/>
              <a:t>The entire metadata is in main memory</a:t>
            </a:r>
          </a:p>
          <a:p>
            <a:pPr lvl="1" eaLnBrk="1" hangingPunct="1"/>
            <a:r>
              <a:rPr lang="en-US" altLang="zh-CN" dirty="0"/>
              <a:t>No demand paging of metadata</a:t>
            </a:r>
          </a:p>
          <a:p>
            <a:pPr eaLnBrk="1" hangingPunct="1"/>
            <a:r>
              <a:rPr lang="en-US" altLang="zh-CN" dirty="0"/>
              <a:t>Types of metadata</a:t>
            </a:r>
          </a:p>
          <a:p>
            <a:pPr lvl="1" eaLnBrk="1" hangingPunct="1"/>
            <a:r>
              <a:rPr lang="en-US" altLang="zh-CN" dirty="0"/>
              <a:t>List of files</a:t>
            </a:r>
          </a:p>
          <a:p>
            <a:pPr lvl="1" eaLnBrk="1" hangingPunct="1"/>
            <a:r>
              <a:rPr lang="en-US" altLang="zh-CN" dirty="0"/>
              <a:t>List of Blocks for each file</a:t>
            </a:r>
          </a:p>
          <a:p>
            <a:pPr lvl="1" eaLnBrk="1" hangingPunct="1"/>
            <a:r>
              <a:rPr lang="en-US" altLang="zh-CN" dirty="0"/>
              <a:t>List of chunk</a:t>
            </a:r>
            <a:r>
              <a:rPr lang="zh-CN" altLang="en-US" dirty="0"/>
              <a:t> </a:t>
            </a:r>
            <a:r>
              <a:rPr lang="en-US" altLang="zh-CN" dirty="0"/>
              <a:t>servers for each block</a:t>
            </a:r>
          </a:p>
          <a:p>
            <a:pPr lvl="1" eaLnBrk="1" hangingPunct="1"/>
            <a:r>
              <a:rPr lang="en-US" altLang="zh-CN" dirty="0"/>
              <a:t>File attributes, e.g. creation time, replication factor</a:t>
            </a:r>
          </a:p>
          <a:p>
            <a:r>
              <a:rPr lang="en-US" altLang="zh-CN" dirty="0"/>
              <a:t>Metadata</a:t>
            </a:r>
            <a:r>
              <a:rPr lang="zh-CN" altLang="en-US" dirty="0"/>
              <a:t> </a:t>
            </a:r>
            <a:r>
              <a:rPr lang="en-US" altLang="zh-CN" dirty="0"/>
              <a:t>for</a:t>
            </a:r>
            <a:r>
              <a:rPr lang="zh-CN" altLang="en-US" dirty="0"/>
              <a:t> </a:t>
            </a:r>
            <a:r>
              <a:rPr lang="en-US" altLang="zh-CN" dirty="0"/>
              <a:t>a</a:t>
            </a:r>
            <a:r>
              <a:rPr lang="zh-CN" altLang="en-US" dirty="0"/>
              <a:t> </a:t>
            </a:r>
            <a:r>
              <a:rPr lang="en-US" altLang="zh-CN" dirty="0"/>
              <a:t>chunk</a:t>
            </a:r>
            <a:r>
              <a:rPr lang="zh-CN" altLang="en-US" dirty="0"/>
              <a:t> </a:t>
            </a:r>
            <a:r>
              <a:rPr lang="en-US" altLang="zh-CN" dirty="0"/>
              <a:t>is</a:t>
            </a:r>
            <a:r>
              <a:rPr lang="zh-CN" altLang="en-US" dirty="0"/>
              <a:t> </a:t>
            </a:r>
            <a:r>
              <a:rPr lang="en-US" altLang="zh-CN" dirty="0"/>
              <a:t>less</a:t>
            </a:r>
            <a:r>
              <a:rPr lang="zh-CN" altLang="en-US" dirty="0"/>
              <a:t> </a:t>
            </a:r>
            <a:r>
              <a:rPr lang="en-US" altLang="zh-CN" dirty="0"/>
              <a:t>than</a:t>
            </a:r>
            <a:r>
              <a:rPr lang="zh-CN" altLang="en-US" dirty="0"/>
              <a:t> </a:t>
            </a:r>
            <a:r>
              <a:rPr lang="en-US" altLang="zh-CN" dirty="0"/>
              <a:t>64</a:t>
            </a:r>
            <a:r>
              <a:rPr lang="zh-CN" altLang="en-US" dirty="0"/>
              <a:t> </a:t>
            </a:r>
            <a:r>
              <a:rPr lang="en-US" altLang="zh-CN" dirty="0"/>
              <a:t>bytes</a:t>
            </a:r>
          </a:p>
          <a:p>
            <a:pPr lvl="1"/>
            <a:r>
              <a:rPr lang="en-US" altLang="zh-CN" dirty="0"/>
              <a:t>What</a:t>
            </a:r>
            <a:r>
              <a:rPr lang="zh-CN" altLang="en-US" dirty="0"/>
              <a:t> </a:t>
            </a:r>
            <a:r>
              <a:rPr lang="en-US" altLang="zh-CN" dirty="0"/>
              <a:t>is</a:t>
            </a:r>
            <a:r>
              <a:rPr lang="zh-CN" altLang="en-US" dirty="0"/>
              <a:t> </a:t>
            </a:r>
            <a:r>
              <a:rPr lang="en-US" altLang="zh-CN" dirty="0"/>
              <a:t>the</a:t>
            </a:r>
            <a:r>
              <a:rPr lang="zh-CN" altLang="en-US" dirty="0"/>
              <a:t> </a:t>
            </a:r>
            <a:r>
              <a:rPr lang="en-US" altLang="zh-CN" dirty="0"/>
              <a:t>rough</a:t>
            </a:r>
            <a:r>
              <a:rPr lang="zh-CN" altLang="en-US" dirty="0"/>
              <a:t> </a:t>
            </a:r>
            <a:r>
              <a:rPr lang="en-US" altLang="zh-CN" dirty="0"/>
              <a:t>metadata</a:t>
            </a:r>
            <a:r>
              <a:rPr lang="zh-CN" altLang="en-US" dirty="0"/>
              <a:t> </a:t>
            </a:r>
            <a:r>
              <a:rPr lang="en-US" altLang="zh-CN" dirty="0"/>
              <a:t>size</a:t>
            </a:r>
            <a:r>
              <a:rPr lang="zh-CN" altLang="en-US" dirty="0"/>
              <a:t> </a:t>
            </a:r>
            <a:r>
              <a:rPr lang="en-US" altLang="zh-CN" dirty="0"/>
              <a:t>of</a:t>
            </a:r>
            <a:r>
              <a:rPr lang="zh-CN" altLang="en-US" dirty="0"/>
              <a:t> </a:t>
            </a:r>
            <a:r>
              <a:rPr lang="en-US" altLang="zh-CN" dirty="0"/>
              <a:t>a</a:t>
            </a:r>
            <a:r>
              <a:rPr lang="zh-CN" altLang="en-US" dirty="0"/>
              <a:t> </a:t>
            </a:r>
            <a:r>
              <a:rPr lang="en-US" altLang="zh-CN" dirty="0"/>
              <a:t>1PB</a:t>
            </a:r>
            <a:r>
              <a:rPr lang="zh-CN" altLang="en-US" dirty="0"/>
              <a:t>（</a:t>
            </a:r>
            <a:r>
              <a:rPr lang="en-US" altLang="zh-CN" dirty="0"/>
              <a:t>1000TB)</a:t>
            </a:r>
            <a:r>
              <a:rPr lang="zh-CN" altLang="en-US" dirty="0"/>
              <a:t> </a:t>
            </a:r>
            <a:r>
              <a:rPr lang="en-US" altLang="zh-CN" dirty="0"/>
              <a:t>storage(assume</a:t>
            </a:r>
            <a:r>
              <a:rPr lang="zh-CN" altLang="en-US" dirty="0"/>
              <a:t> </a:t>
            </a:r>
            <a:r>
              <a:rPr lang="en-US" altLang="zh-CN" dirty="0"/>
              <a:t>each</a:t>
            </a:r>
            <a:r>
              <a:rPr lang="zh-CN" altLang="en-US" dirty="0"/>
              <a:t> </a:t>
            </a:r>
            <a:r>
              <a:rPr lang="en-US" altLang="zh-CN" dirty="0"/>
              <a:t>chunk</a:t>
            </a:r>
            <a:r>
              <a:rPr lang="zh-CN" altLang="en-US" dirty="0"/>
              <a:t> </a:t>
            </a:r>
            <a:r>
              <a:rPr lang="en-US" altLang="zh-CN" dirty="0"/>
              <a:t>is</a:t>
            </a:r>
            <a:r>
              <a:rPr lang="zh-CN" altLang="en-US" dirty="0"/>
              <a:t> </a:t>
            </a:r>
            <a:r>
              <a:rPr lang="en-US" altLang="zh-CN" dirty="0"/>
              <a:t>64MB)?</a:t>
            </a:r>
            <a:r>
              <a:rPr lang="zh-CN" altLang="en-US" dirty="0"/>
              <a:t> </a:t>
            </a:r>
            <a:endParaRPr lang="en-US" altLang="zh-CN" dirty="0"/>
          </a:p>
        </p:txBody>
      </p:sp>
    </p:spTree>
    <p:extLst>
      <p:ext uri="{BB962C8B-B14F-4D97-AF65-F5344CB8AC3E}">
        <p14:creationId xmlns:p14="http://schemas.microsoft.com/office/powerpoint/2010/main" val="1214639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Google</a:t>
            </a:r>
            <a:r>
              <a:rPr kumimoji="1" lang="zh-CN" altLang="en-US" dirty="0"/>
              <a:t> </a:t>
            </a:r>
            <a:r>
              <a:rPr kumimoji="1" lang="en-US" altLang="zh-CN" dirty="0"/>
              <a:t>File</a:t>
            </a:r>
            <a:r>
              <a:rPr kumimoji="1" lang="zh-CN" altLang="en-US" dirty="0"/>
              <a:t> </a:t>
            </a:r>
            <a:r>
              <a:rPr kumimoji="1" lang="en-US" altLang="zh-CN" dirty="0"/>
              <a:t>System</a:t>
            </a:r>
            <a:r>
              <a:rPr kumimoji="1" lang="zh-CN" altLang="en-US" dirty="0"/>
              <a:t> </a:t>
            </a:r>
            <a:r>
              <a:rPr kumimoji="1" lang="en-US" altLang="zh-CN" dirty="0"/>
              <a:t>Architecture</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0896"/>
            <a:ext cx="9144000" cy="3452091"/>
          </a:xfrm>
          <a:prstGeom prst="rect">
            <a:avLst/>
          </a:prstGeom>
        </p:spPr>
      </p:pic>
      <p:sp>
        <p:nvSpPr>
          <p:cNvPr id="6" name="文本框 5">
            <a:extLst>
              <a:ext uri="{FF2B5EF4-FFF2-40B4-BE49-F238E27FC236}">
                <a16:creationId xmlns:a16="http://schemas.microsoft.com/office/drawing/2014/main" id="{5E783B30-1972-C448-AC48-C141D9C0E1AC}"/>
              </a:ext>
            </a:extLst>
          </p:cNvPr>
          <p:cNvSpPr txBox="1"/>
          <p:nvPr/>
        </p:nvSpPr>
        <p:spPr>
          <a:xfrm>
            <a:off x="646877" y="4531776"/>
            <a:ext cx="7750028" cy="2308324"/>
          </a:xfrm>
          <a:prstGeom prst="rect">
            <a:avLst/>
          </a:prstGeom>
          <a:noFill/>
        </p:spPr>
        <p:txBody>
          <a:bodyPr wrap="square" rtlCol="0">
            <a:spAutoFit/>
          </a:bodyPr>
          <a:lstStyle/>
          <a:p>
            <a:r>
              <a:rPr kumimoji="1" lang="en-US" altLang="zh-CN" sz="2400" dirty="0"/>
              <a:t>Single</a:t>
            </a:r>
            <a:r>
              <a:rPr kumimoji="1" lang="zh-CN" altLang="en-US" sz="2400" dirty="0"/>
              <a:t> </a:t>
            </a:r>
            <a:r>
              <a:rPr kumimoji="1" lang="en-US" altLang="zh-CN" sz="2400" dirty="0"/>
              <a:t>master</a:t>
            </a:r>
            <a:r>
              <a:rPr kumimoji="1" lang="zh-CN" altLang="en-US" sz="2400" dirty="0"/>
              <a:t> </a:t>
            </a:r>
            <a:r>
              <a:rPr kumimoji="1" lang="en-US" altLang="zh-CN" sz="2400" dirty="0"/>
              <a:t>design</a:t>
            </a:r>
          </a:p>
          <a:p>
            <a:pPr marL="285750" indent="-285750">
              <a:buFont typeface="Arial" panose="020B0604020202020204" pitchFamily="34" charset="0"/>
              <a:buChar char="•"/>
            </a:pPr>
            <a:r>
              <a:rPr lang="en-US" altLang="zh-CN" sz="2000" dirty="0">
                <a:solidFill>
                  <a:srgbClr val="000000"/>
                </a:solidFill>
              </a:rPr>
              <a:t>Performance</a:t>
            </a:r>
            <a:r>
              <a:rPr lang="zh-CN" altLang="en-US" sz="2000" dirty="0">
                <a:solidFill>
                  <a:srgbClr val="000000"/>
                </a:solidFill>
              </a:rPr>
              <a:t> </a:t>
            </a:r>
            <a:r>
              <a:rPr lang="en-US" altLang="zh-CN" sz="2000" dirty="0">
                <a:solidFill>
                  <a:srgbClr val="000000"/>
                </a:solidFill>
              </a:rPr>
              <a:t>issue</a:t>
            </a:r>
          </a:p>
          <a:p>
            <a:pPr marL="742950" lvl="1" indent="-285750">
              <a:buFont typeface="Arial" panose="020B0604020202020204" pitchFamily="34" charset="0"/>
              <a:buChar char="•"/>
            </a:pPr>
            <a:r>
              <a:rPr lang="en-US" altLang="zh-CN" sz="2000" dirty="0">
                <a:solidFill>
                  <a:srgbClr val="000000"/>
                </a:solidFill>
              </a:rPr>
              <a:t>Separate</a:t>
            </a:r>
            <a:r>
              <a:rPr lang="zh-CN" altLang="en-US" sz="2000" dirty="0">
                <a:solidFill>
                  <a:srgbClr val="000000"/>
                </a:solidFill>
              </a:rPr>
              <a:t> </a:t>
            </a:r>
            <a:r>
              <a:rPr lang="en-US" altLang="zh-CN" sz="2000" dirty="0">
                <a:solidFill>
                  <a:srgbClr val="000000"/>
                </a:solidFill>
              </a:rPr>
              <a:t>data</a:t>
            </a:r>
            <a:r>
              <a:rPr lang="zh-CN" altLang="en-US" sz="2000" dirty="0">
                <a:solidFill>
                  <a:srgbClr val="000000"/>
                </a:solidFill>
              </a:rPr>
              <a:t> </a:t>
            </a:r>
            <a:r>
              <a:rPr lang="en-US" altLang="zh-CN" sz="2000" dirty="0">
                <a:solidFill>
                  <a:srgbClr val="000000"/>
                </a:solidFill>
              </a:rPr>
              <a:t>path</a:t>
            </a:r>
            <a:r>
              <a:rPr lang="zh-CN" altLang="en-US" sz="2000" dirty="0">
                <a:solidFill>
                  <a:srgbClr val="000000"/>
                </a:solidFill>
              </a:rPr>
              <a:t> </a:t>
            </a:r>
            <a:r>
              <a:rPr lang="en-US" altLang="zh-CN" sz="2000" dirty="0">
                <a:solidFill>
                  <a:srgbClr val="000000"/>
                </a:solidFill>
              </a:rPr>
              <a:t>with</a:t>
            </a:r>
            <a:r>
              <a:rPr lang="zh-CN" altLang="en-US" sz="2000" dirty="0">
                <a:solidFill>
                  <a:srgbClr val="000000"/>
                </a:solidFill>
              </a:rPr>
              <a:t> </a:t>
            </a:r>
            <a:r>
              <a:rPr lang="en-US" altLang="zh-CN" sz="2000" dirty="0">
                <a:solidFill>
                  <a:srgbClr val="000000"/>
                </a:solidFill>
              </a:rPr>
              <a:t>control</a:t>
            </a:r>
            <a:r>
              <a:rPr lang="zh-CN" altLang="en-US" sz="2000" dirty="0">
                <a:solidFill>
                  <a:srgbClr val="000000"/>
                </a:solidFill>
              </a:rPr>
              <a:t> </a:t>
            </a:r>
            <a:r>
              <a:rPr lang="en-US" altLang="zh-CN" sz="2000" dirty="0">
                <a:solidFill>
                  <a:srgbClr val="000000"/>
                </a:solidFill>
              </a:rPr>
              <a:t>path,</a:t>
            </a:r>
            <a:r>
              <a:rPr lang="zh-CN" altLang="en-US" sz="2000" dirty="0">
                <a:solidFill>
                  <a:srgbClr val="000000"/>
                </a:solidFill>
              </a:rPr>
              <a:t> </a:t>
            </a:r>
            <a:r>
              <a:rPr lang="en-US" altLang="zh-CN" sz="2000" dirty="0">
                <a:solidFill>
                  <a:srgbClr val="000000"/>
                </a:solidFill>
              </a:rPr>
              <a:t>no</a:t>
            </a:r>
            <a:r>
              <a:rPr lang="zh-CN" altLang="en-US" sz="2000" dirty="0">
                <a:solidFill>
                  <a:srgbClr val="000000"/>
                </a:solidFill>
              </a:rPr>
              <a:t> </a:t>
            </a:r>
            <a:r>
              <a:rPr lang="en-US" altLang="zh-CN" sz="2000" dirty="0">
                <a:solidFill>
                  <a:srgbClr val="000000"/>
                </a:solidFill>
              </a:rPr>
              <a:t>data</a:t>
            </a:r>
            <a:r>
              <a:rPr lang="zh-CN" altLang="en-US" sz="2000" dirty="0">
                <a:solidFill>
                  <a:srgbClr val="000000"/>
                </a:solidFill>
              </a:rPr>
              <a:t> </a:t>
            </a:r>
            <a:r>
              <a:rPr lang="en-US" altLang="zh-CN" sz="2000" dirty="0">
                <a:solidFill>
                  <a:srgbClr val="000000"/>
                </a:solidFill>
              </a:rPr>
              <a:t>need</a:t>
            </a:r>
            <a:r>
              <a:rPr lang="zh-CN" altLang="en-US" sz="2000" dirty="0">
                <a:solidFill>
                  <a:srgbClr val="000000"/>
                </a:solidFill>
              </a:rPr>
              <a:t> </a:t>
            </a:r>
            <a:r>
              <a:rPr lang="en-US" altLang="zh-CN" sz="2000" dirty="0">
                <a:solidFill>
                  <a:srgbClr val="000000"/>
                </a:solidFill>
              </a:rPr>
              <a:t>to</a:t>
            </a:r>
            <a:r>
              <a:rPr lang="zh-CN" altLang="en-US" sz="2000" dirty="0">
                <a:solidFill>
                  <a:srgbClr val="000000"/>
                </a:solidFill>
              </a:rPr>
              <a:t> </a:t>
            </a:r>
            <a:r>
              <a:rPr lang="en-US" altLang="zh-CN" sz="2000" dirty="0">
                <a:solidFill>
                  <a:srgbClr val="000000"/>
                </a:solidFill>
              </a:rPr>
              <a:t>pass</a:t>
            </a:r>
            <a:r>
              <a:rPr lang="zh-CN" altLang="en-US" sz="2000" dirty="0">
                <a:solidFill>
                  <a:srgbClr val="000000"/>
                </a:solidFill>
              </a:rPr>
              <a:t> </a:t>
            </a:r>
            <a:r>
              <a:rPr lang="en-US" altLang="zh-CN" sz="2000" dirty="0">
                <a:solidFill>
                  <a:srgbClr val="000000"/>
                </a:solidFill>
              </a:rPr>
              <a:t>chunk</a:t>
            </a:r>
            <a:r>
              <a:rPr lang="zh-CN" altLang="en-US" sz="2000" dirty="0">
                <a:solidFill>
                  <a:srgbClr val="000000"/>
                </a:solidFill>
              </a:rPr>
              <a:t> </a:t>
            </a:r>
            <a:r>
              <a:rPr lang="en-US" altLang="zh-CN" sz="2000" dirty="0">
                <a:solidFill>
                  <a:srgbClr val="000000"/>
                </a:solidFill>
              </a:rPr>
              <a:t>server </a:t>
            </a:r>
          </a:p>
          <a:p>
            <a:pPr marL="285750" indent="-285750">
              <a:buFont typeface="Arial" panose="020B0604020202020204" pitchFamily="34" charset="0"/>
              <a:buChar char="•"/>
            </a:pPr>
            <a:r>
              <a:rPr lang="en-US" altLang="zh-CN" sz="2000" dirty="0">
                <a:solidFill>
                  <a:srgbClr val="000000"/>
                </a:solidFill>
              </a:rPr>
              <a:t>Chunk</a:t>
            </a:r>
            <a:r>
              <a:rPr lang="zh-CN" altLang="en-US" sz="2000" dirty="0">
                <a:solidFill>
                  <a:srgbClr val="000000"/>
                </a:solidFill>
              </a:rPr>
              <a:t> </a:t>
            </a:r>
            <a:r>
              <a:rPr lang="en-US" altLang="zh-CN" sz="2000" dirty="0">
                <a:solidFill>
                  <a:srgbClr val="000000"/>
                </a:solidFill>
              </a:rPr>
              <a:t>size</a:t>
            </a:r>
            <a:r>
              <a:rPr lang="zh-CN" altLang="en-US" sz="2000" dirty="0">
                <a:solidFill>
                  <a:srgbClr val="000000"/>
                </a:solidFill>
              </a:rPr>
              <a:t> </a:t>
            </a:r>
            <a:r>
              <a:rPr lang="en-US" altLang="zh-CN" sz="2000" dirty="0">
                <a:solidFill>
                  <a:srgbClr val="000000"/>
                </a:solidFill>
              </a:rPr>
              <a:t>selection</a:t>
            </a:r>
          </a:p>
          <a:p>
            <a:pPr marL="742950" lvl="1" indent="-285750">
              <a:buFont typeface="Arial" panose="020B0604020202020204" pitchFamily="34" charset="0"/>
              <a:buChar char="•"/>
            </a:pPr>
            <a:r>
              <a:rPr lang="en-US" altLang="zh-CN" sz="2000" dirty="0">
                <a:solidFill>
                  <a:srgbClr val="000000"/>
                </a:solidFill>
              </a:rPr>
              <a:t>64MB</a:t>
            </a:r>
            <a:r>
              <a:rPr lang="zh-CN" altLang="en-US" sz="2000" dirty="0">
                <a:solidFill>
                  <a:srgbClr val="000000"/>
                </a:solidFill>
              </a:rPr>
              <a:t> </a:t>
            </a:r>
            <a:r>
              <a:rPr lang="en-US" altLang="zh-CN" sz="2000" dirty="0">
                <a:solidFill>
                  <a:srgbClr val="000000"/>
                </a:solidFill>
              </a:rPr>
              <a:t>–</a:t>
            </a:r>
            <a:r>
              <a:rPr lang="zh-CN" altLang="en-US" sz="2000" dirty="0">
                <a:solidFill>
                  <a:srgbClr val="000000"/>
                </a:solidFill>
              </a:rPr>
              <a:t> </a:t>
            </a:r>
            <a:r>
              <a:rPr lang="en-US" altLang="zh-CN" sz="2000" dirty="0">
                <a:solidFill>
                  <a:srgbClr val="000000"/>
                </a:solidFill>
              </a:rPr>
              <a:t>128</a:t>
            </a:r>
            <a:r>
              <a:rPr lang="zh-CN" altLang="en-US" sz="2000" dirty="0">
                <a:solidFill>
                  <a:srgbClr val="000000"/>
                </a:solidFill>
              </a:rPr>
              <a:t> </a:t>
            </a:r>
            <a:r>
              <a:rPr lang="en-US" altLang="zh-CN" sz="2000" dirty="0">
                <a:solidFill>
                  <a:srgbClr val="000000"/>
                </a:solidFill>
              </a:rPr>
              <a:t>MB</a:t>
            </a:r>
            <a:r>
              <a:rPr lang="zh-CN" altLang="en-US" sz="2000" dirty="0">
                <a:solidFill>
                  <a:srgbClr val="000000"/>
                </a:solidFill>
              </a:rPr>
              <a:t> </a:t>
            </a:r>
            <a:r>
              <a:rPr lang="en-US" altLang="zh-CN" sz="2000" dirty="0">
                <a:solidFill>
                  <a:srgbClr val="000000"/>
                </a:solidFill>
              </a:rPr>
              <a:t>,</a:t>
            </a:r>
            <a:r>
              <a:rPr lang="zh-CN" altLang="en-US" sz="2000" dirty="0">
                <a:solidFill>
                  <a:srgbClr val="000000"/>
                </a:solidFill>
              </a:rPr>
              <a:t> </a:t>
            </a:r>
            <a:r>
              <a:rPr lang="en-US" altLang="zh-CN" sz="2000" dirty="0">
                <a:solidFill>
                  <a:srgbClr val="000000"/>
                </a:solidFill>
              </a:rPr>
              <a:t>why?</a:t>
            </a:r>
          </a:p>
          <a:p>
            <a:pPr marL="285750" indent="-285750">
              <a:buFont typeface="Arial" panose="020B0604020202020204" pitchFamily="34" charset="0"/>
              <a:buChar char="•"/>
            </a:pPr>
            <a:r>
              <a:rPr lang="en-US" altLang="zh-CN" sz="2000" dirty="0">
                <a:solidFill>
                  <a:srgbClr val="000000"/>
                </a:solidFill>
              </a:rPr>
              <a:t>Will</a:t>
            </a:r>
            <a:r>
              <a:rPr lang="zh-CN" altLang="en-US" sz="2000" dirty="0">
                <a:solidFill>
                  <a:srgbClr val="000000"/>
                </a:solidFill>
              </a:rPr>
              <a:t> </a:t>
            </a:r>
            <a:r>
              <a:rPr lang="en-US" altLang="zh-CN" sz="2000" dirty="0">
                <a:solidFill>
                  <a:srgbClr val="000000"/>
                </a:solidFill>
              </a:rPr>
              <a:t>discuss</a:t>
            </a:r>
            <a:r>
              <a:rPr lang="zh-CN" altLang="en-US" sz="2000" dirty="0">
                <a:solidFill>
                  <a:srgbClr val="000000"/>
                </a:solidFill>
              </a:rPr>
              <a:t> </a:t>
            </a:r>
            <a:r>
              <a:rPr lang="en-US" altLang="zh-CN" sz="2000" dirty="0">
                <a:solidFill>
                  <a:srgbClr val="000000"/>
                </a:solidFill>
              </a:rPr>
              <a:t>the</a:t>
            </a:r>
            <a:r>
              <a:rPr lang="zh-CN" altLang="en-US" sz="2000" dirty="0">
                <a:solidFill>
                  <a:srgbClr val="000000"/>
                </a:solidFill>
              </a:rPr>
              <a:t> </a:t>
            </a:r>
            <a:r>
              <a:rPr lang="en-US" altLang="zh-CN" sz="2000" dirty="0">
                <a:solidFill>
                  <a:srgbClr val="000000"/>
                </a:solidFill>
              </a:rPr>
              <a:t>single</a:t>
            </a:r>
            <a:r>
              <a:rPr lang="zh-CN" altLang="en-US" sz="2000" dirty="0">
                <a:solidFill>
                  <a:srgbClr val="000000"/>
                </a:solidFill>
              </a:rPr>
              <a:t> </a:t>
            </a:r>
            <a:r>
              <a:rPr lang="en-US" altLang="zh-CN" sz="2000" dirty="0">
                <a:solidFill>
                  <a:srgbClr val="000000"/>
                </a:solidFill>
              </a:rPr>
              <a:t>point</a:t>
            </a:r>
            <a:r>
              <a:rPr lang="zh-CN" altLang="en-US" sz="2000" dirty="0">
                <a:solidFill>
                  <a:srgbClr val="000000"/>
                </a:solidFill>
              </a:rPr>
              <a:t> </a:t>
            </a:r>
            <a:r>
              <a:rPr lang="en-US" altLang="zh-CN" sz="2000" dirty="0">
                <a:solidFill>
                  <a:srgbClr val="000000"/>
                </a:solidFill>
              </a:rPr>
              <a:t>of</a:t>
            </a:r>
            <a:r>
              <a:rPr lang="zh-CN" altLang="en-US" sz="2000" dirty="0">
                <a:solidFill>
                  <a:srgbClr val="000000"/>
                </a:solidFill>
              </a:rPr>
              <a:t> </a:t>
            </a:r>
            <a:r>
              <a:rPr lang="en-US" altLang="zh-CN" sz="2000" dirty="0">
                <a:solidFill>
                  <a:srgbClr val="000000"/>
                </a:solidFill>
              </a:rPr>
              <a:t>failure</a:t>
            </a:r>
            <a:r>
              <a:rPr lang="zh-CN" altLang="en-US" sz="2000" dirty="0">
                <a:solidFill>
                  <a:srgbClr val="000000"/>
                </a:solidFill>
              </a:rPr>
              <a:t> </a:t>
            </a:r>
            <a:r>
              <a:rPr lang="en-US" altLang="zh-CN" sz="2000" dirty="0">
                <a:solidFill>
                  <a:srgbClr val="000000"/>
                </a:solidFill>
              </a:rPr>
              <a:t>issue</a:t>
            </a:r>
            <a:r>
              <a:rPr lang="zh-CN" altLang="en-US" sz="2000" dirty="0">
                <a:solidFill>
                  <a:srgbClr val="000000"/>
                </a:solidFill>
              </a:rPr>
              <a:t> </a:t>
            </a:r>
            <a:r>
              <a:rPr lang="en-US" altLang="zh-CN" sz="2000" dirty="0">
                <a:solidFill>
                  <a:srgbClr val="000000"/>
                </a:solidFill>
              </a:rPr>
              <a:t>later</a:t>
            </a:r>
          </a:p>
        </p:txBody>
      </p:sp>
    </p:spTree>
    <p:extLst>
      <p:ext uri="{BB962C8B-B14F-4D97-AF65-F5344CB8AC3E}">
        <p14:creationId xmlns:p14="http://schemas.microsoft.com/office/powerpoint/2010/main" val="1712530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5E4177B-6485-904C-8317-F018D8F3D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4209"/>
            <a:ext cx="9144000" cy="3452091"/>
          </a:xfrm>
          <a:prstGeom prst="rect">
            <a:avLst/>
          </a:prstGeom>
        </p:spPr>
      </p:pic>
      <p:sp>
        <p:nvSpPr>
          <p:cNvPr id="2" name="标题 1">
            <a:extLst>
              <a:ext uri="{FF2B5EF4-FFF2-40B4-BE49-F238E27FC236}">
                <a16:creationId xmlns:a16="http://schemas.microsoft.com/office/drawing/2014/main" id="{578BD664-622C-ED4D-A808-02628B73AE1D}"/>
              </a:ext>
            </a:extLst>
          </p:cNvPr>
          <p:cNvSpPr>
            <a:spLocks noGrp="1"/>
          </p:cNvSpPr>
          <p:nvPr>
            <p:ph type="title"/>
          </p:nvPr>
        </p:nvSpPr>
        <p:spPr/>
        <p:txBody>
          <a:bodyPr/>
          <a:lstStyle/>
          <a:p>
            <a:r>
              <a:rPr kumimoji="1" lang="en-US" altLang="zh-CN" dirty="0"/>
              <a:t>Key</a:t>
            </a:r>
            <a:r>
              <a:rPr kumimoji="1" lang="zh-CN" altLang="en-US" dirty="0"/>
              <a:t> </a:t>
            </a:r>
            <a:r>
              <a:rPr kumimoji="1" lang="en-US" altLang="zh-CN" dirty="0"/>
              <a:t>GFS</a:t>
            </a:r>
            <a:r>
              <a:rPr kumimoji="1" lang="zh-CN" altLang="en-US" dirty="0"/>
              <a:t> </a:t>
            </a:r>
            <a:r>
              <a:rPr kumimoji="1" lang="en-US" altLang="zh-CN" dirty="0"/>
              <a:t>design</a:t>
            </a:r>
            <a:r>
              <a:rPr kumimoji="1" lang="zh-CN" altLang="en-US" dirty="0"/>
              <a:t> </a:t>
            </a:r>
            <a:r>
              <a:rPr kumimoji="1" lang="en-US" altLang="zh-CN" dirty="0"/>
              <a:t>decisions</a:t>
            </a:r>
            <a:endParaRPr kumimoji="1" lang="zh-CN" altLang="en-US" dirty="0"/>
          </a:p>
        </p:txBody>
      </p:sp>
      <p:sp>
        <p:nvSpPr>
          <p:cNvPr id="3" name="内容占位符 2">
            <a:extLst>
              <a:ext uri="{FF2B5EF4-FFF2-40B4-BE49-F238E27FC236}">
                <a16:creationId xmlns:a16="http://schemas.microsoft.com/office/drawing/2014/main" id="{1E68A04D-BB53-CB45-B71F-32CB7507B8FC}"/>
              </a:ext>
            </a:extLst>
          </p:cNvPr>
          <p:cNvSpPr>
            <a:spLocks noGrp="1"/>
          </p:cNvSpPr>
          <p:nvPr>
            <p:ph idx="1"/>
          </p:nvPr>
        </p:nvSpPr>
        <p:spPr>
          <a:xfrm>
            <a:off x="157163" y="4743450"/>
            <a:ext cx="8829675" cy="1971675"/>
          </a:xfrm>
        </p:spPr>
        <p:txBody>
          <a:bodyPr>
            <a:normAutofit fontScale="92500" lnSpcReduction="20000"/>
          </a:bodyPr>
          <a:lstStyle/>
          <a:p>
            <a:r>
              <a:rPr kumimoji="1" lang="en-US" altLang="zh-CN" sz="3300" dirty="0"/>
              <a:t>3</a:t>
            </a:r>
            <a:r>
              <a:rPr kumimoji="1" lang="zh-CN" altLang="en-US" sz="3300" dirty="0"/>
              <a:t> </a:t>
            </a:r>
            <a:r>
              <a:rPr kumimoji="1" lang="en-US" altLang="zh-CN" sz="3300" dirty="0"/>
              <a:t>replicas</a:t>
            </a:r>
            <a:r>
              <a:rPr kumimoji="1" lang="zh-CN" altLang="en-US" sz="3300" dirty="0"/>
              <a:t> </a:t>
            </a:r>
            <a:r>
              <a:rPr kumimoji="1" lang="en-US" altLang="zh-CN" sz="3300" dirty="0"/>
              <a:t>of</a:t>
            </a:r>
            <a:r>
              <a:rPr kumimoji="1" lang="zh-CN" altLang="en-US" sz="3300" dirty="0"/>
              <a:t> </a:t>
            </a:r>
            <a:r>
              <a:rPr kumimoji="1" lang="en-US" altLang="zh-CN" sz="3300" dirty="0"/>
              <a:t>data</a:t>
            </a:r>
            <a:r>
              <a:rPr kumimoji="1" lang="zh-CN" altLang="en-US" sz="3300" dirty="0"/>
              <a:t> </a:t>
            </a:r>
            <a:r>
              <a:rPr kumimoji="1" lang="en-US" altLang="zh-CN" sz="3300" dirty="0"/>
              <a:t>for</a:t>
            </a:r>
            <a:r>
              <a:rPr kumimoji="1" lang="zh-CN" altLang="en-US" sz="3300" dirty="0"/>
              <a:t> </a:t>
            </a:r>
            <a:r>
              <a:rPr kumimoji="1" lang="en-US" altLang="zh-CN" sz="3300" dirty="0"/>
              <a:t>fault</a:t>
            </a:r>
            <a:r>
              <a:rPr kumimoji="1" lang="zh-CN" altLang="en-US" sz="3300" dirty="0"/>
              <a:t> </a:t>
            </a:r>
            <a:r>
              <a:rPr kumimoji="1" lang="en-US" altLang="zh-CN" sz="3300" dirty="0"/>
              <a:t>tolerance</a:t>
            </a:r>
          </a:p>
          <a:p>
            <a:r>
              <a:rPr kumimoji="1" lang="en-US" altLang="zh-CN" sz="3300" dirty="0"/>
              <a:t>Single</a:t>
            </a:r>
            <a:r>
              <a:rPr kumimoji="1" lang="zh-CN" altLang="en-US" sz="3300" dirty="0"/>
              <a:t> </a:t>
            </a:r>
            <a:r>
              <a:rPr kumimoji="1" lang="en-US" altLang="zh-CN" sz="3300" dirty="0"/>
              <a:t>master</a:t>
            </a:r>
            <a:r>
              <a:rPr kumimoji="1" lang="zh-CN" altLang="en-US" sz="3300" dirty="0"/>
              <a:t> </a:t>
            </a:r>
            <a:r>
              <a:rPr kumimoji="1" lang="en-US" altLang="zh-CN" sz="3300" dirty="0"/>
              <a:t>design</a:t>
            </a:r>
            <a:r>
              <a:rPr kumimoji="1" lang="zh-CN" altLang="en-US" sz="3300" dirty="0"/>
              <a:t> </a:t>
            </a:r>
            <a:r>
              <a:rPr kumimoji="1" lang="en-US" altLang="zh-CN" sz="3300" dirty="0"/>
              <a:t>for</a:t>
            </a:r>
            <a:r>
              <a:rPr kumimoji="1" lang="zh-CN" altLang="en-US" sz="3300" dirty="0"/>
              <a:t> </a:t>
            </a:r>
            <a:r>
              <a:rPr kumimoji="1" lang="en-US" altLang="zh-CN" sz="3300" dirty="0"/>
              <a:t>simplicity</a:t>
            </a:r>
            <a:r>
              <a:rPr kumimoji="1" lang="zh-CN" altLang="en-US" sz="3300" dirty="0"/>
              <a:t> </a:t>
            </a:r>
            <a:r>
              <a:rPr kumimoji="1" lang="en-US" altLang="zh-CN" sz="3300" dirty="0"/>
              <a:t>and</a:t>
            </a:r>
            <a:r>
              <a:rPr kumimoji="1" lang="zh-CN" altLang="en-US" sz="3300" dirty="0"/>
              <a:t> </a:t>
            </a:r>
            <a:r>
              <a:rPr kumimoji="1" lang="en-US" altLang="zh-CN" sz="3300" dirty="0"/>
              <a:t>performance</a:t>
            </a:r>
          </a:p>
          <a:p>
            <a:r>
              <a:rPr kumimoji="1" lang="en-US" altLang="zh-CN" sz="3300" dirty="0"/>
              <a:t>Master</a:t>
            </a:r>
            <a:r>
              <a:rPr kumimoji="1" lang="zh-CN" altLang="en-US" sz="3300" dirty="0"/>
              <a:t> </a:t>
            </a:r>
            <a:r>
              <a:rPr kumimoji="1" lang="en-US" altLang="zh-CN" sz="3300" dirty="0"/>
              <a:t>does</a:t>
            </a:r>
            <a:r>
              <a:rPr kumimoji="1" lang="zh-CN" altLang="en-US" sz="3300" dirty="0"/>
              <a:t> </a:t>
            </a:r>
            <a:r>
              <a:rPr kumimoji="1" lang="en-US" altLang="zh-CN" sz="3300" dirty="0"/>
              <a:t>not</a:t>
            </a:r>
            <a:r>
              <a:rPr kumimoji="1" lang="zh-CN" altLang="en-US" sz="3300" dirty="0"/>
              <a:t> </a:t>
            </a:r>
            <a:r>
              <a:rPr kumimoji="1" lang="en-US" altLang="zh-CN" sz="3300" dirty="0"/>
              <a:t>in</a:t>
            </a:r>
            <a:r>
              <a:rPr kumimoji="1" lang="zh-CN" altLang="en-US" sz="3300" dirty="0"/>
              <a:t> </a:t>
            </a:r>
            <a:r>
              <a:rPr kumimoji="1" lang="en-US" altLang="zh-CN" sz="3300" dirty="0"/>
              <a:t>data</a:t>
            </a:r>
            <a:r>
              <a:rPr kumimoji="1" lang="zh-CN" altLang="en-US" sz="3300" dirty="0"/>
              <a:t> </a:t>
            </a:r>
            <a:r>
              <a:rPr kumimoji="1" lang="en-US" altLang="zh-CN" sz="3300" dirty="0"/>
              <a:t>paths</a:t>
            </a:r>
          </a:p>
          <a:p>
            <a:r>
              <a:rPr kumimoji="1" lang="en-US" altLang="zh-CN" sz="3300" dirty="0"/>
              <a:t>Large</a:t>
            </a:r>
            <a:r>
              <a:rPr kumimoji="1" lang="zh-CN" altLang="en-US" sz="3300" dirty="0"/>
              <a:t> </a:t>
            </a:r>
            <a:r>
              <a:rPr kumimoji="1" lang="en-US" altLang="zh-CN" sz="3300" dirty="0"/>
              <a:t>chunk</a:t>
            </a:r>
            <a:r>
              <a:rPr kumimoji="1" lang="zh-CN" altLang="en-US" sz="3300" dirty="0"/>
              <a:t> </a:t>
            </a:r>
            <a:r>
              <a:rPr kumimoji="1" lang="en-US" altLang="zh-CN" sz="3300" dirty="0"/>
              <a:t>size</a:t>
            </a:r>
            <a:r>
              <a:rPr kumimoji="1" lang="zh-CN" altLang="en-US" sz="3300" dirty="0"/>
              <a:t> </a:t>
            </a:r>
            <a:r>
              <a:rPr kumimoji="1" lang="en-US" altLang="zh-CN" sz="3300" dirty="0"/>
              <a:t>for</a:t>
            </a:r>
            <a:r>
              <a:rPr kumimoji="1" lang="zh-CN" altLang="en-US" sz="3300" dirty="0"/>
              <a:t> </a:t>
            </a:r>
            <a:r>
              <a:rPr kumimoji="1" lang="en-US" altLang="zh-CN" sz="3300" dirty="0"/>
              <a:t>smaller</a:t>
            </a:r>
            <a:r>
              <a:rPr kumimoji="1" lang="zh-CN" altLang="en-US" sz="3300" dirty="0"/>
              <a:t> </a:t>
            </a:r>
            <a:r>
              <a:rPr kumimoji="1" lang="en-US" altLang="zh-CN" sz="3300" dirty="0"/>
              <a:t>meta</a:t>
            </a:r>
            <a:r>
              <a:rPr kumimoji="1" lang="zh-CN" altLang="en-US" sz="3300" dirty="0"/>
              <a:t> </a:t>
            </a:r>
            <a:r>
              <a:rPr kumimoji="1" lang="en-US" altLang="zh-CN" sz="3300" dirty="0"/>
              <a:t>data</a:t>
            </a:r>
            <a:endParaRPr kumimoji="1" lang="zh-CN" altLang="en-US" dirty="0"/>
          </a:p>
        </p:txBody>
      </p:sp>
    </p:spTree>
    <p:extLst>
      <p:ext uri="{BB962C8B-B14F-4D97-AF65-F5344CB8AC3E}">
        <p14:creationId xmlns:p14="http://schemas.microsoft.com/office/powerpoint/2010/main" val="2966805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dirty="0"/>
              <a:t>Chunk</a:t>
            </a:r>
            <a:r>
              <a:rPr lang="zh-CN" altLang="en-US" dirty="0"/>
              <a:t> </a:t>
            </a:r>
            <a:r>
              <a:rPr lang="en-US" altLang="zh-CN" dirty="0"/>
              <a:t>server</a:t>
            </a:r>
          </a:p>
        </p:txBody>
      </p:sp>
      <p:sp>
        <p:nvSpPr>
          <p:cNvPr id="16387" name="Rectangle 3"/>
          <p:cNvSpPr>
            <a:spLocks noGrp="1" noChangeArrowheads="1"/>
          </p:cNvSpPr>
          <p:nvPr>
            <p:ph type="body" idx="1"/>
          </p:nvPr>
        </p:nvSpPr>
        <p:spPr>
          <a:xfrm>
            <a:off x="685800" y="1215450"/>
            <a:ext cx="7772400" cy="4724400"/>
          </a:xfrm>
        </p:spPr>
        <p:txBody>
          <a:bodyPr>
            <a:normAutofit/>
          </a:bodyPr>
          <a:lstStyle/>
          <a:p>
            <a:pPr eaLnBrk="1" hangingPunct="1"/>
            <a:r>
              <a:rPr lang="en-US" altLang="zh-CN" dirty="0"/>
              <a:t>A Block Server</a:t>
            </a:r>
          </a:p>
          <a:p>
            <a:pPr lvl="1" eaLnBrk="1" hangingPunct="1"/>
            <a:r>
              <a:rPr lang="en-US" altLang="zh-CN" dirty="0"/>
              <a:t>Stores data in the local file system (e.g. ext3)</a:t>
            </a:r>
            <a:endParaRPr lang="zh-CN" altLang="en-US" dirty="0"/>
          </a:p>
          <a:p>
            <a:pPr lvl="2"/>
            <a:r>
              <a:rPr lang="en-US" altLang="zh-CN" dirty="0"/>
              <a:t>Each </a:t>
            </a:r>
            <a:r>
              <a:rPr lang="en-US" altLang="zh-CN" b="1" dirty="0"/>
              <a:t>block</a:t>
            </a:r>
            <a:r>
              <a:rPr lang="en-US" altLang="zh-CN" dirty="0"/>
              <a:t> of </a:t>
            </a:r>
            <a:r>
              <a:rPr lang="en-US" altLang="zh-CN" b="1" dirty="0"/>
              <a:t>GFS data</a:t>
            </a:r>
            <a:r>
              <a:rPr lang="en-US" altLang="zh-CN" dirty="0"/>
              <a:t> in a separate </a:t>
            </a:r>
            <a:r>
              <a:rPr lang="en-US" altLang="zh-CN" b="1" dirty="0"/>
              <a:t>file</a:t>
            </a:r>
            <a:r>
              <a:rPr lang="en-US" altLang="zh-CN" dirty="0"/>
              <a:t> in its local </a:t>
            </a:r>
            <a:r>
              <a:rPr lang="en-US" altLang="zh-CN" b="1" dirty="0"/>
              <a:t>file</a:t>
            </a:r>
            <a:r>
              <a:rPr lang="en-US" altLang="zh-CN" dirty="0"/>
              <a:t> system.</a:t>
            </a:r>
          </a:p>
          <a:p>
            <a:pPr lvl="1" eaLnBrk="1" hangingPunct="1"/>
            <a:r>
              <a:rPr lang="en-US" altLang="zh-CN" dirty="0"/>
              <a:t>Stores metadata of a block (e.g. CRC)</a:t>
            </a:r>
          </a:p>
          <a:p>
            <a:pPr lvl="1" eaLnBrk="1" hangingPunct="1"/>
            <a:r>
              <a:rPr lang="en-US" altLang="zh-CN" dirty="0"/>
              <a:t>Serves data and metadata to Clients</a:t>
            </a:r>
            <a:endParaRPr lang="zh-CN" altLang="en-US" dirty="0"/>
          </a:p>
        </p:txBody>
      </p:sp>
    </p:spTree>
    <p:extLst>
      <p:ext uri="{BB962C8B-B14F-4D97-AF65-F5344CB8AC3E}">
        <p14:creationId xmlns:p14="http://schemas.microsoft.com/office/powerpoint/2010/main" val="421765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a:t>Data Correctness</a:t>
            </a:r>
          </a:p>
        </p:txBody>
      </p:sp>
      <p:sp>
        <p:nvSpPr>
          <p:cNvPr id="20483" name="Rectangle 3"/>
          <p:cNvSpPr>
            <a:spLocks noGrp="1" noChangeArrowheads="1"/>
          </p:cNvSpPr>
          <p:nvPr>
            <p:ph type="body" idx="1"/>
          </p:nvPr>
        </p:nvSpPr>
        <p:spPr>
          <a:xfrm>
            <a:off x="685800" y="1417638"/>
            <a:ext cx="7772400" cy="4724400"/>
          </a:xfrm>
        </p:spPr>
        <p:txBody>
          <a:bodyPr>
            <a:normAutofit lnSpcReduction="10000"/>
          </a:bodyPr>
          <a:lstStyle/>
          <a:p>
            <a:pPr eaLnBrk="1" hangingPunct="1"/>
            <a:r>
              <a:rPr lang="en-US" altLang="zh-CN" dirty="0"/>
              <a:t>Use Checksums to validate data</a:t>
            </a:r>
          </a:p>
          <a:p>
            <a:pPr lvl="1" eaLnBrk="1" hangingPunct="1"/>
            <a:r>
              <a:rPr lang="en-US" altLang="zh-CN" dirty="0"/>
              <a:t>Use CRC32</a:t>
            </a:r>
          </a:p>
          <a:p>
            <a:pPr eaLnBrk="1" hangingPunct="1"/>
            <a:r>
              <a:rPr lang="en-US" altLang="zh-CN" dirty="0"/>
              <a:t>File Creation</a:t>
            </a:r>
          </a:p>
          <a:p>
            <a:pPr lvl="1" eaLnBrk="1" hangingPunct="1"/>
            <a:r>
              <a:rPr lang="en-US" altLang="zh-CN" dirty="0"/>
              <a:t>Client computes checksum per 512 bytes</a:t>
            </a:r>
          </a:p>
          <a:p>
            <a:pPr lvl="1" eaLnBrk="1" hangingPunct="1"/>
            <a:r>
              <a:rPr lang="en-US" altLang="zh-CN" dirty="0"/>
              <a:t>Chunk</a:t>
            </a:r>
            <a:r>
              <a:rPr lang="zh-CN" altLang="en-US" dirty="0"/>
              <a:t> </a:t>
            </a:r>
            <a:r>
              <a:rPr lang="en-US" altLang="zh-CN" dirty="0"/>
              <a:t>server stores the checksum</a:t>
            </a:r>
          </a:p>
          <a:p>
            <a:pPr eaLnBrk="1" hangingPunct="1"/>
            <a:r>
              <a:rPr lang="en-US" altLang="zh-CN" dirty="0"/>
              <a:t>File access</a:t>
            </a:r>
          </a:p>
          <a:p>
            <a:pPr lvl="1" eaLnBrk="1" hangingPunct="1"/>
            <a:r>
              <a:rPr lang="en-US" altLang="zh-CN" dirty="0"/>
              <a:t>Client retrieves the data and checksum from chunk</a:t>
            </a:r>
            <a:r>
              <a:rPr lang="zh-CN" altLang="en-US" dirty="0"/>
              <a:t> </a:t>
            </a:r>
            <a:r>
              <a:rPr lang="en-US" altLang="zh-CN" dirty="0"/>
              <a:t>server</a:t>
            </a:r>
          </a:p>
          <a:p>
            <a:pPr lvl="1" eaLnBrk="1" hangingPunct="1"/>
            <a:r>
              <a:rPr lang="en-US" altLang="zh-CN" dirty="0"/>
              <a:t>If Validation fails, Client tries other replicas</a:t>
            </a:r>
          </a:p>
        </p:txBody>
      </p:sp>
    </p:spTree>
    <p:extLst>
      <p:ext uri="{BB962C8B-B14F-4D97-AF65-F5344CB8AC3E}">
        <p14:creationId xmlns:p14="http://schemas.microsoft.com/office/powerpoint/2010/main" val="748874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163" y="5022128"/>
            <a:ext cx="8682037" cy="1835871"/>
          </a:xfrm>
        </p:spPr>
        <p:txBody>
          <a:bodyPr>
            <a:noAutofit/>
          </a:bodyPr>
          <a:lstStyle/>
          <a:p>
            <a:pPr algn="l"/>
            <a:r>
              <a:rPr kumimoji="1" lang="en-US" altLang="zh-CN" sz="2400" dirty="0"/>
              <a:t>Get</a:t>
            </a:r>
            <a:r>
              <a:rPr kumimoji="1" lang="zh-CN" altLang="en-US" sz="2400" dirty="0"/>
              <a:t> </a:t>
            </a:r>
            <a:r>
              <a:rPr kumimoji="1" lang="en-US" altLang="zh-CN" sz="2400" dirty="0"/>
              <a:t>a</a:t>
            </a:r>
            <a:r>
              <a:rPr kumimoji="1" lang="zh-CN" altLang="en-US" sz="2400" dirty="0"/>
              <a:t> </a:t>
            </a:r>
            <a:r>
              <a:rPr kumimoji="1" lang="en-US" altLang="zh-CN" sz="2400" dirty="0"/>
              <a:t>chunk</a:t>
            </a:r>
            <a:r>
              <a:rPr kumimoji="1" lang="zh-CN" altLang="en-US" sz="2400" dirty="0"/>
              <a:t> </a:t>
            </a:r>
            <a:r>
              <a:rPr kumimoji="1" lang="en-US" altLang="zh-CN" sz="2400" dirty="0"/>
              <a:t>handle</a:t>
            </a:r>
            <a:r>
              <a:rPr kumimoji="1" lang="zh-CN" altLang="en-US" sz="2400" dirty="0"/>
              <a:t> </a:t>
            </a:r>
            <a:r>
              <a:rPr kumimoji="1" lang="en-US" altLang="zh-CN" sz="2400" dirty="0"/>
              <a:t>from</a:t>
            </a:r>
            <a:r>
              <a:rPr kumimoji="1" lang="zh-CN" altLang="en-US" sz="2400" dirty="0"/>
              <a:t>  </a:t>
            </a:r>
            <a:r>
              <a:rPr kumimoji="1" lang="en-US" altLang="zh-CN" sz="2400" dirty="0"/>
              <a:t>master</a:t>
            </a:r>
            <a:r>
              <a:rPr kumimoji="1" lang="zh-CN" altLang="en-US" sz="2400" dirty="0"/>
              <a:t> </a:t>
            </a:r>
            <a:r>
              <a:rPr kumimoji="1" lang="en-US" altLang="zh-CN" sz="2400" dirty="0"/>
              <a:t>and</a:t>
            </a:r>
            <a:r>
              <a:rPr kumimoji="1" lang="zh-CN" altLang="en-US" sz="2400" dirty="0"/>
              <a:t> </a:t>
            </a:r>
            <a:r>
              <a:rPr kumimoji="1" lang="en-US" altLang="zh-CN" sz="2400" dirty="0"/>
              <a:t>read.</a:t>
            </a:r>
            <a:r>
              <a:rPr kumimoji="1" lang="zh-CN" altLang="en-US" sz="2400" dirty="0"/>
              <a:t> </a:t>
            </a:r>
            <a:r>
              <a:rPr kumimoji="1" lang="en-US" altLang="zh-CN" sz="2400" dirty="0"/>
              <a:t>Which</a:t>
            </a:r>
            <a:r>
              <a:rPr kumimoji="1" lang="zh-CN" altLang="en-US" sz="2400" dirty="0"/>
              <a:t> </a:t>
            </a:r>
            <a:r>
              <a:rPr kumimoji="1" lang="en-US" altLang="zh-CN" sz="2400" dirty="0"/>
              <a:t>one</a:t>
            </a:r>
            <a:r>
              <a:rPr kumimoji="1" lang="zh-CN" altLang="en-US" sz="2400" dirty="0"/>
              <a:t> </a:t>
            </a:r>
            <a:r>
              <a:rPr kumimoji="1" lang="en-US" altLang="zh-CN" sz="2400" dirty="0"/>
              <a:t>to</a:t>
            </a:r>
            <a:r>
              <a:rPr kumimoji="1" lang="zh-CN" altLang="en-US" sz="2400" dirty="0"/>
              <a:t> </a:t>
            </a:r>
            <a:r>
              <a:rPr kumimoji="1" lang="en-US" altLang="zh-CN" sz="2400" dirty="0"/>
              <a:t>read?</a:t>
            </a:r>
            <a:br>
              <a:rPr kumimoji="1" lang="en-US" altLang="zh-CN" sz="2400" dirty="0"/>
            </a:br>
            <a:br>
              <a:rPr kumimoji="1" lang="en-US" altLang="zh-CN" sz="2400" dirty="0"/>
            </a:br>
            <a:r>
              <a:rPr kumimoji="1" lang="en-US" altLang="zh-CN" sz="2400" dirty="0"/>
              <a:t>Cache</a:t>
            </a:r>
            <a:r>
              <a:rPr kumimoji="1" lang="zh-CN" altLang="en-US" sz="2400" dirty="0"/>
              <a:t> </a:t>
            </a:r>
            <a:r>
              <a:rPr kumimoji="1" lang="en-US" altLang="zh-CN" sz="2400" dirty="0"/>
              <a:t>chunk</a:t>
            </a:r>
            <a:r>
              <a:rPr kumimoji="1" lang="zh-CN" altLang="en-US" sz="2400" dirty="0"/>
              <a:t> </a:t>
            </a:r>
            <a:r>
              <a:rPr kumimoji="1" lang="en-US" altLang="zh-CN" sz="2400" dirty="0"/>
              <a:t>handle</a:t>
            </a:r>
            <a:r>
              <a:rPr kumimoji="1" lang="zh-CN" altLang="en-US" sz="2400" dirty="0"/>
              <a:t> </a:t>
            </a:r>
            <a:r>
              <a:rPr kumimoji="1" lang="en-US" altLang="zh-CN" sz="2400" dirty="0"/>
              <a:t>and</a:t>
            </a:r>
            <a:r>
              <a:rPr kumimoji="1" lang="zh-CN" altLang="en-US" sz="2400" dirty="0"/>
              <a:t> </a:t>
            </a:r>
            <a:r>
              <a:rPr kumimoji="1" lang="en-US" altLang="zh-CN" sz="2400" dirty="0"/>
              <a:t>locations</a:t>
            </a:r>
            <a:r>
              <a:rPr kumimoji="1" lang="zh-CN" altLang="en-US" sz="2400" dirty="0"/>
              <a:t> </a:t>
            </a:r>
            <a:r>
              <a:rPr kumimoji="1" lang="en-US" altLang="zh-CN" sz="2400" dirty="0"/>
              <a:t>at</a:t>
            </a:r>
            <a:r>
              <a:rPr kumimoji="1" lang="zh-CN" altLang="en-US" sz="2400" dirty="0"/>
              <a:t> </a:t>
            </a:r>
            <a:r>
              <a:rPr kumimoji="1" lang="en-US" altLang="zh-CN" sz="2400" dirty="0"/>
              <a:t>client</a:t>
            </a:r>
            <a:r>
              <a:rPr kumimoji="1" lang="zh-CN" altLang="en-US" sz="2400" dirty="0"/>
              <a:t> </a:t>
            </a:r>
            <a:r>
              <a:rPr kumimoji="1" lang="en-US" altLang="zh-CN" sz="2400" dirty="0"/>
              <a:t>side.</a:t>
            </a:r>
            <a:r>
              <a:rPr kumimoji="1" lang="zh-CN" altLang="en-US" sz="2400" dirty="0"/>
              <a:t> </a:t>
            </a:r>
            <a:r>
              <a:rPr kumimoji="1" lang="en-US" altLang="zh-CN" sz="2400" dirty="0"/>
              <a:t>May</a:t>
            </a:r>
            <a:r>
              <a:rPr kumimoji="1" lang="zh-CN" altLang="en-US" sz="2400" dirty="0"/>
              <a:t> </a:t>
            </a:r>
            <a:r>
              <a:rPr kumimoji="1" lang="en-US" altLang="zh-CN" sz="2400" dirty="0"/>
              <a:t>ask</a:t>
            </a:r>
            <a:r>
              <a:rPr kumimoji="1" lang="zh-CN" altLang="en-US" sz="2400" dirty="0"/>
              <a:t> </a:t>
            </a:r>
            <a:r>
              <a:rPr kumimoji="1" lang="en-US" altLang="zh-CN" sz="2400" dirty="0"/>
              <a:t>for</a:t>
            </a:r>
            <a:r>
              <a:rPr kumimoji="1" lang="zh-CN" altLang="en-US" sz="2400" dirty="0"/>
              <a:t> </a:t>
            </a:r>
            <a:r>
              <a:rPr kumimoji="1" lang="en-US" altLang="zh-CN" sz="2400" dirty="0"/>
              <a:t>multiple</a:t>
            </a:r>
            <a:r>
              <a:rPr kumimoji="1" lang="zh-CN" altLang="en-US" sz="2400" dirty="0"/>
              <a:t> </a:t>
            </a:r>
            <a:r>
              <a:rPr kumimoji="1" lang="en-US" altLang="zh-CN" sz="2400" dirty="0"/>
              <a:t>chunks</a:t>
            </a:r>
            <a:r>
              <a:rPr kumimoji="1" lang="zh-CN" altLang="en-US" sz="2400" dirty="0"/>
              <a:t> </a:t>
            </a:r>
            <a:r>
              <a:rPr kumimoji="1" lang="en-US" altLang="zh-CN" sz="2400" dirty="0"/>
              <a:t>a</a:t>
            </a:r>
            <a:r>
              <a:rPr kumimoji="1" lang="zh-CN" altLang="en-US" sz="2400" dirty="0"/>
              <a:t> </a:t>
            </a:r>
            <a:r>
              <a:rPr kumimoji="1" lang="en-US" altLang="zh-CN" sz="2400" dirty="0"/>
              <a:t>time</a:t>
            </a:r>
            <a:endParaRPr kumimoji="1" lang="zh-CN" altLang="en-US" sz="2400" dirty="0"/>
          </a:p>
        </p:txBody>
      </p:sp>
      <p:sp>
        <p:nvSpPr>
          <p:cNvPr id="6" name="标题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a:t>Client</a:t>
            </a:r>
            <a:r>
              <a:rPr kumimoji="1" lang="zh-CN" altLang="en-US" dirty="0"/>
              <a:t> </a:t>
            </a:r>
            <a:r>
              <a:rPr kumimoji="1" lang="en-US" altLang="zh-CN" dirty="0"/>
              <a:t>-</a:t>
            </a:r>
            <a:r>
              <a:rPr kumimoji="1" lang="zh-CN" altLang="en-US" dirty="0"/>
              <a:t> </a:t>
            </a:r>
            <a:r>
              <a:rPr kumimoji="1" lang="en-US" altLang="zh-CN" dirty="0"/>
              <a:t>read</a:t>
            </a: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70038"/>
            <a:ext cx="9144000" cy="3452091"/>
          </a:xfrm>
          <a:prstGeom prst="rect">
            <a:avLst/>
          </a:prstGeom>
        </p:spPr>
      </p:pic>
    </p:spTree>
    <p:extLst>
      <p:ext uri="{BB962C8B-B14F-4D97-AF65-F5344CB8AC3E}">
        <p14:creationId xmlns:p14="http://schemas.microsoft.com/office/powerpoint/2010/main" val="1547541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101015"/>
            <a:ext cx="8229600" cy="1143000"/>
          </a:xfrm>
        </p:spPr>
        <p:txBody>
          <a:bodyPr>
            <a:normAutofit/>
          </a:bodyPr>
          <a:lstStyle/>
          <a:p>
            <a:r>
              <a:rPr kumimoji="1" lang="en-US" altLang="zh-CN" dirty="0"/>
              <a:t>3</a:t>
            </a:r>
            <a:r>
              <a:rPr kumimoji="1" lang="zh-CN" altLang="en-US" dirty="0"/>
              <a:t> </a:t>
            </a:r>
            <a:r>
              <a:rPr kumimoji="1" lang="en-US" altLang="zh-CN" dirty="0"/>
              <a:t>replicas,</a:t>
            </a:r>
            <a:r>
              <a:rPr kumimoji="1" lang="zh-CN" altLang="en-US" dirty="0"/>
              <a:t> </a:t>
            </a:r>
            <a:r>
              <a:rPr kumimoji="1" lang="en-US" altLang="zh-CN" dirty="0"/>
              <a:t>which</a:t>
            </a:r>
            <a:r>
              <a:rPr kumimoji="1" lang="zh-CN" altLang="en-US" dirty="0"/>
              <a:t> </a:t>
            </a:r>
            <a:r>
              <a:rPr kumimoji="1" lang="en-US" altLang="zh-CN" dirty="0"/>
              <a:t>to</a:t>
            </a:r>
            <a:r>
              <a:rPr kumimoji="1" lang="zh-CN" altLang="en-US" dirty="0"/>
              <a:t> </a:t>
            </a:r>
            <a:r>
              <a:rPr kumimoji="1" lang="en-US" altLang="zh-CN" dirty="0"/>
              <a:t>write</a:t>
            </a:r>
            <a:r>
              <a:rPr kumimoji="1" lang="zh-CN" altLang="en-US" dirty="0"/>
              <a:t> </a:t>
            </a:r>
            <a:r>
              <a:rPr kumimoji="1" lang="en-US" altLang="zh-CN" dirty="0"/>
              <a:t>first?</a:t>
            </a:r>
            <a:endParaRPr kumimoji="1" lang="zh-CN" altLang="en-US" dirty="0"/>
          </a:p>
        </p:txBody>
      </p:sp>
      <p:sp>
        <p:nvSpPr>
          <p:cNvPr id="6" name="标题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a:t>Client</a:t>
            </a:r>
            <a:r>
              <a:rPr kumimoji="1" lang="zh-CN" altLang="en-US" dirty="0"/>
              <a:t> </a:t>
            </a:r>
            <a:r>
              <a:rPr kumimoji="1" lang="en-US" altLang="zh-CN" dirty="0"/>
              <a:t>-</a:t>
            </a:r>
            <a:r>
              <a:rPr kumimoji="1" lang="zh-CN" altLang="en-US" dirty="0"/>
              <a:t> </a:t>
            </a:r>
            <a:r>
              <a:rPr kumimoji="1" lang="en-US" altLang="zh-CN" dirty="0"/>
              <a:t>Write</a:t>
            </a: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95231"/>
            <a:ext cx="9144000" cy="3452091"/>
          </a:xfrm>
          <a:prstGeom prst="rect">
            <a:avLst/>
          </a:prstGeom>
        </p:spPr>
      </p:pic>
    </p:spTree>
    <p:extLst>
      <p:ext uri="{BB962C8B-B14F-4D97-AF65-F5344CB8AC3E}">
        <p14:creationId xmlns:p14="http://schemas.microsoft.com/office/powerpoint/2010/main" val="1716775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6DD3D-6FDD-FD40-9812-01EF20049998}"/>
              </a:ext>
            </a:extLst>
          </p:cNvPr>
          <p:cNvSpPr>
            <a:spLocks noGrp="1"/>
          </p:cNvSpPr>
          <p:nvPr>
            <p:ph type="title"/>
          </p:nvPr>
        </p:nvSpPr>
        <p:spPr/>
        <p:txBody>
          <a:bodyPr>
            <a:normAutofit fontScale="90000"/>
          </a:bodyPr>
          <a:lstStyle/>
          <a:p>
            <a:r>
              <a:rPr kumimoji="1" lang="en-US" altLang="zh-CN" dirty="0"/>
              <a:t>Replicas</a:t>
            </a:r>
            <a:r>
              <a:rPr kumimoji="1" lang="zh-CN" altLang="en-US" dirty="0"/>
              <a:t> </a:t>
            </a:r>
            <a:r>
              <a:rPr kumimoji="1" lang="en-US" altLang="zh-CN" dirty="0"/>
              <a:t>introduces</a:t>
            </a:r>
            <a:r>
              <a:rPr kumimoji="1" lang="zh-CN" altLang="en-US" dirty="0"/>
              <a:t> </a:t>
            </a:r>
            <a:r>
              <a:rPr kumimoji="1" lang="en-US" altLang="zh-CN" dirty="0"/>
              <a:t>consistency</a:t>
            </a:r>
            <a:r>
              <a:rPr kumimoji="1" lang="zh-CN" altLang="en-US" dirty="0"/>
              <a:t> </a:t>
            </a:r>
            <a:r>
              <a:rPr kumimoji="1" lang="en-US" altLang="zh-CN" dirty="0"/>
              <a:t>issue</a:t>
            </a:r>
            <a:endParaRPr kumimoji="1" lang="zh-CN" altLang="en-US" dirty="0"/>
          </a:p>
        </p:txBody>
      </p:sp>
      <p:sp>
        <p:nvSpPr>
          <p:cNvPr id="3" name="内容占位符 2">
            <a:extLst>
              <a:ext uri="{FF2B5EF4-FFF2-40B4-BE49-F238E27FC236}">
                <a16:creationId xmlns:a16="http://schemas.microsoft.com/office/drawing/2014/main" id="{D79C2DD5-6381-FF41-BD7D-BDD24ABE80CF}"/>
              </a:ext>
            </a:extLst>
          </p:cNvPr>
          <p:cNvSpPr>
            <a:spLocks noGrp="1"/>
          </p:cNvSpPr>
          <p:nvPr>
            <p:ph idx="1"/>
          </p:nvPr>
        </p:nvSpPr>
        <p:spPr/>
        <p:txBody>
          <a:bodyPr/>
          <a:lstStyle/>
          <a:p>
            <a:r>
              <a:rPr kumimoji="1" lang="en-US" altLang="zh-CN" dirty="0"/>
              <a:t>Ideal</a:t>
            </a:r>
            <a:r>
              <a:rPr kumimoji="1" lang="zh-CN" altLang="en-US" dirty="0"/>
              <a:t> </a:t>
            </a:r>
            <a:r>
              <a:rPr kumimoji="1" lang="en-US" altLang="zh-CN" dirty="0"/>
              <a:t>consistency</a:t>
            </a:r>
          </a:p>
          <a:p>
            <a:pPr lvl="1"/>
            <a:r>
              <a:rPr kumimoji="1" lang="en-US" altLang="zh-CN" dirty="0"/>
              <a:t>Replicated</a:t>
            </a:r>
            <a:r>
              <a:rPr kumimoji="1" lang="zh-CN" altLang="en-US" dirty="0"/>
              <a:t> </a:t>
            </a:r>
            <a:r>
              <a:rPr kumimoji="1" lang="en-US" altLang="zh-CN" dirty="0"/>
              <a:t>files</a:t>
            </a:r>
            <a:r>
              <a:rPr kumimoji="1" lang="zh-CN" altLang="en-US" dirty="0"/>
              <a:t> </a:t>
            </a:r>
            <a:r>
              <a:rPr kumimoji="1" lang="en-US" altLang="zh-CN" dirty="0"/>
              <a:t>behaves</a:t>
            </a:r>
            <a:r>
              <a:rPr kumimoji="1" lang="zh-CN" altLang="en-US" dirty="0"/>
              <a:t> </a:t>
            </a:r>
            <a:r>
              <a:rPr kumimoji="1" lang="en-US" altLang="zh-CN" dirty="0"/>
              <a:t>like</a:t>
            </a:r>
            <a:r>
              <a:rPr kumimoji="1" lang="zh-CN" altLang="en-US" dirty="0"/>
              <a:t> </a:t>
            </a:r>
            <a:r>
              <a:rPr kumimoji="1" lang="en-US" altLang="zh-CN" dirty="0"/>
              <a:t>a</a:t>
            </a:r>
            <a:r>
              <a:rPr kumimoji="1" lang="zh-CN" altLang="en-US" dirty="0"/>
              <a:t> </a:t>
            </a:r>
            <a:r>
              <a:rPr kumimoji="1" lang="en-US" altLang="zh-CN" dirty="0"/>
              <a:t>non-replicated</a:t>
            </a:r>
            <a:r>
              <a:rPr kumimoji="1" lang="zh-CN" altLang="en-US" dirty="0"/>
              <a:t> </a:t>
            </a:r>
            <a:r>
              <a:rPr kumimoji="1" lang="en-US" altLang="zh-CN" dirty="0"/>
              <a:t>file</a:t>
            </a:r>
            <a:r>
              <a:rPr kumimoji="1" lang="zh-CN" altLang="en-US" dirty="0"/>
              <a:t> </a:t>
            </a:r>
          </a:p>
        </p:txBody>
      </p:sp>
      <p:sp>
        <p:nvSpPr>
          <p:cNvPr id="25" name="矩形 24">
            <a:extLst>
              <a:ext uri="{FF2B5EF4-FFF2-40B4-BE49-F238E27FC236}">
                <a16:creationId xmlns:a16="http://schemas.microsoft.com/office/drawing/2014/main" id="{1AC1794A-E083-414C-B962-2002AC6D722F}"/>
              </a:ext>
            </a:extLst>
          </p:cNvPr>
          <p:cNvSpPr/>
          <p:nvPr/>
        </p:nvSpPr>
        <p:spPr>
          <a:xfrm>
            <a:off x="594564" y="3326514"/>
            <a:ext cx="932329" cy="9323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dirty="0"/>
              <a:t>c1</a:t>
            </a:r>
            <a:endParaRPr kumimoji="1" lang="zh-CN" altLang="en-US" dirty="0"/>
          </a:p>
        </p:txBody>
      </p:sp>
      <p:sp>
        <p:nvSpPr>
          <p:cNvPr id="26" name="矩形 25">
            <a:extLst>
              <a:ext uri="{FF2B5EF4-FFF2-40B4-BE49-F238E27FC236}">
                <a16:creationId xmlns:a16="http://schemas.microsoft.com/office/drawing/2014/main" id="{462B0F2D-7D58-374C-BFEE-473E5850339F}"/>
              </a:ext>
            </a:extLst>
          </p:cNvPr>
          <p:cNvSpPr/>
          <p:nvPr/>
        </p:nvSpPr>
        <p:spPr>
          <a:xfrm>
            <a:off x="594564" y="5428128"/>
            <a:ext cx="932329" cy="9323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dirty="0"/>
              <a:t>c2</a:t>
            </a:r>
            <a:endParaRPr kumimoji="1" lang="zh-CN" altLang="en-US" dirty="0"/>
          </a:p>
        </p:txBody>
      </p:sp>
      <p:sp>
        <p:nvSpPr>
          <p:cNvPr id="27" name="圆柱体 26">
            <a:extLst>
              <a:ext uri="{FF2B5EF4-FFF2-40B4-BE49-F238E27FC236}">
                <a16:creationId xmlns:a16="http://schemas.microsoft.com/office/drawing/2014/main" id="{DB877D22-B14A-DB4B-8E7B-0604CEA016CB}"/>
              </a:ext>
            </a:extLst>
          </p:cNvPr>
          <p:cNvSpPr/>
          <p:nvPr/>
        </p:nvSpPr>
        <p:spPr>
          <a:xfrm>
            <a:off x="5471364" y="3034553"/>
            <a:ext cx="806824" cy="1111623"/>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dirty="0"/>
              <a:t>r1</a:t>
            </a:r>
            <a:endParaRPr kumimoji="1" lang="zh-CN" altLang="en-US" dirty="0"/>
          </a:p>
        </p:txBody>
      </p:sp>
      <p:sp>
        <p:nvSpPr>
          <p:cNvPr id="28" name="圆柱体 27">
            <a:extLst>
              <a:ext uri="{FF2B5EF4-FFF2-40B4-BE49-F238E27FC236}">
                <a16:creationId xmlns:a16="http://schemas.microsoft.com/office/drawing/2014/main" id="{4E9B9983-BE5F-F247-A801-2DB09C277E45}"/>
              </a:ext>
            </a:extLst>
          </p:cNvPr>
          <p:cNvSpPr/>
          <p:nvPr/>
        </p:nvSpPr>
        <p:spPr>
          <a:xfrm>
            <a:off x="5489294" y="5338482"/>
            <a:ext cx="806824" cy="1111623"/>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dirty="0"/>
              <a:t>r2</a:t>
            </a:r>
            <a:endParaRPr kumimoji="1" lang="zh-CN" altLang="en-US" dirty="0"/>
          </a:p>
        </p:txBody>
      </p:sp>
      <p:cxnSp>
        <p:nvCxnSpPr>
          <p:cNvPr id="29" name="直线箭头连接符 28">
            <a:extLst>
              <a:ext uri="{FF2B5EF4-FFF2-40B4-BE49-F238E27FC236}">
                <a16:creationId xmlns:a16="http://schemas.microsoft.com/office/drawing/2014/main" id="{B909C865-021A-894D-B6CF-58B3B3B84A9D}"/>
              </a:ext>
            </a:extLst>
          </p:cNvPr>
          <p:cNvCxnSpPr>
            <a:stCxn id="25" idx="3"/>
          </p:cNvCxnSpPr>
          <p:nvPr/>
        </p:nvCxnSpPr>
        <p:spPr>
          <a:xfrm>
            <a:off x="1526893" y="3792679"/>
            <a:ext cx="3944471" cy="12838"/>
          </a:xfrm>
          <a:prstGeom prst="straightConnector1">
            <a:avLst/>
          </a:prstGeom>
          <a:ln w="50800">
            <a:tailEnd type="triangle"/>
          </a:ln>
        </p:spPr>
        <p:style>
          <a:lnRef idx="2">
            <a:schemeClr val="accent1"/>
          </a:lnRef>
          <a:fillRef idx="0">
            <a:schemeClr val="accent1"/>
          </a:fillRef>
          <a:effectRef idx="1">
            <a:schemeClr val="accent1"/>
          </a:effectRef>
          <a:fontRef idx="minor">
            <a:schemeClr val="tx1"/>
          </a:fontRef>
        </p:style>
      </p:cxnSp>
      <p:sp>
        <p:nvSpPr>
          <p:cNvPr id="30" name="文本框 29">
            <a:extLst>
              <a:ext uri="{FF2B5EF4-FFF2-40B4-BE49-F238E27FC236}">
                <a16:creationId xmlns:a16="http://schemas.microsoft.com/office/drawing/2014/main" id="{9F543FD6-A41E-6D4E-BEEA-38D407873C1E}"/>
              </a:ext>
            </a:extLst>
          </p:cNvPr>
          <p:cNvSpPr txBox="1"/>
          <p:nvPr/>
        </p:nvSpPr>
        <p:spPr>
          <a:xfrm>
            <a:off x="2333717" y="3326514"/>
            <a:ext cx="1434353" cy="369332"/>
          </a:xfrm>
          <a:prstGeom prst="rect">
            <a:avLst/>
          </a:prstGeom>
          <a:noFill/>
        </p:spPr>
        <p:txBody>
          <a:bodyPr wrap="square" rtlCol="0">
            <a:spAutoFit/>
          </a:bodyPr>
          <a:lstStyle/>
          <a:p>
            <a:r>
              <a:rPr kumimoji="1" lang="en-US" altLang="zh-CN" dirty="0"/>
              <a:t>append(f,</a:t>
            </a:r>
            <a:r>
              <a:rPr kumimoji="1" lang="zh-CN" altLang="en-US" dirty="0"/>
              <a:t> </a:t>
            </a:r>
            <a:r>
              <a:rPr kumimoji="1" lang="en-US" altLang="zh-CN" dirty="0"/>
              <a:t>A)</a:t>
            </a:r>
            <a:endParaRPr kumimoji="1" lang="zh-CN" altLang="en-US" dirty="0"/>
          </a:p>
        </p:txBody>
      </p:sp>
      <p:cxnSp>
        <p:nvCxnSpPr>
          <p:cNvPr id="31" name="直线箭头连接符 30">
            <a:extLst>
              <a:ext uri="{FF2B5EF4-FFF2-40B4-BE49-F238E27FC236}">
                <a16:creationId xmlns:a16="http://schemas.microsoft.com/office/drawing/2014/main" id="{19E53C34-3DE2-3243-B106-192B352BD626}"/>
              </a:ext>
            </a:extLst>
          </p:cNvPr>
          <p:cNvCxnSpPr>
            <a:cxnSpLocks/>
            <a:endCxn id="28" idx="2"/>
          </p:cNvCxnSpPr>
          <p:nvPr/>
        </p:nvCxnSpPr>
        <p:spPr>
          <a:xfrm>
            <a:off x="1526893" y="3945079"/>
            <a:ext cx="3962401" cy="1949215"/>
          </a:xfrm>
          <a:prstGeom prst="straightConnector1">
            <a:avLst/>
          </a:prstGeom>
          <a:ln w="50800">
            <a:tailEnd type="triangle"/>
          </a:ln>
        </p:spPr>
        <p:style>
          <a:lnRef idx="2">
            <a:schemeClr val="accent1"/>
          </a:lnRef>
          <a:fillRef idx="0">
            <a:schemeClr val="accent1"/>
          </a:fillRef>
          <a:effectRef idx="1">
            <a:schemeClr val="accent1"/>
          </a:effectRef>
          <a:fontRef idx="minor">
            <a:schemeClr val="tx1"/>
          </a:fontRef>
        </p:style>
      </p:cxnSp>
      <p:cxnSp>
        <p:nvCxnSpPr>
          <p:cNvPr id="32" name="直线箭头连接符 31">
            <a:extLst>
              <a:ext uri="{FF2B5EF4-FFF2-40B4-BE49-F238E27FC236}">
                <a16:creationId xmlns:a16="http://schemas.microsoft.com/office/drawing/2014/main" id="{833AAFD3-7F65-5545-B332-0A6C170C0819}"/>
              </a:ext>
            </a:extLst>
          </p:cNvPr>
          <p:cNvCxnSpPr>
            <a:cxnSpLocks/>
            <a:stCxn id="26" idx="3"/>
          </p:cNvCxnSpPr>
          <p:nvPr/>
        </p:nvCxnSpPr>
        <p:spPr>
          <a:xfrm flipV="1">
            <a:off x="1526893" y="3877236"/>
            <a:ext cx="3944471" cy="2017057"/>
          </a:xfrm>
          <a:prstGeom prst="straightConnector1">
            <a:avLst/>
          </a:prstGeom>
          <a:ln w="50800">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33" name="文本框 32">
            <a:extLst>
              <a:ext uri="{FF2B5EF4-FFF2-40B4-BE49-F238E27FC236}">
                <a16:creationId xmlns:a16="http://schemas.microsoft.com/office/drawing/2014/main" id="{8CFA267F-F3EF-D141-B75E-537A755960C4}"/>
              </a:ext>
            </a:extLst>
          </p:cNvPr>
          <p:cNvSpPr txBox="1"/>
          <p:nvPr/>
        </p:nvSpPr>
        <p:spPr>
          <a:xfrm>
            <a:off x="2091671" y="3961510"/>
            <a:ext cx="1434353" cy="369332"/>
          </a:xfrm>
          <a:prstGeom prst="rect">
            <a:avLst/>
          </a:prstGeom>
          <a:noFill/>
        </p:spPr>
        <p:txBody>
          <a:bodyPr wrap="square" rtlCol="0">
            <a:spAutoFit/>
          </a:bodyPr>
          <a:lstStyle/>
          <a:p>
            <a:r>
              <a:rPr kumimoji="1" lang="en-US" altLang="zh-CN" dirty="0"/>
              <a:t>append(f,</a:t>
            </a:r>
            <a:r>
              <a:rPr kumimoji="1" lang="zh-CN" altLang="en-US" dirty="0"/>
              <a:t> </a:t>
            </a:r>
            <a:r>
              <a:rPr kumimoji="1" lang="en-US" altLang="zh-CN" dirty="0"/>
              <a:t>A)</a:t>
            </a:r>
            <a:endParaRPr kumimoji="1" lang="zh-CN" altLang="en-US" dirty="0"/>
          </a:p>
        </p:txBody>
      </p:sp>
      <p:sp>
        <p:nvSpPr>
          <p:cNvPr id="34" name="文本框 33">
            <a:extLst>
              <a:ext uri="{FF2B5EF4-FFF2-40B4-BE49-F238E27FC236}">
                <a16:creationId xmlns:a16="http://schemas.microsoft.com/office/drawing/2014/main" id="{1338F76F-0255-B642-B9C8-11F2850E2024}"/>
              </a:ext>
            </a:extLst>
          </p:cNvPr>
          <p:cNvSpPr txBox="1"/>
          <p:nvPr/>
        </p:nvSpPr>
        <p:spPr>
          <a:xfrm>
            <a:off x="1616541" y="4956876"/>
            <a:ext cx="1434353" cy="369332"/>
          </a:xfrm>
          <a:prstGeom prst="rect">
            <a:avLst/>
          </a:prstGeom>
          <a:noFill/>
        </p:spPr>
        <p:txBody>
          <a:bodyPr wrap="square" rtlCol="0">
            <a:spAutoFit/>
          </a:bodyPr>
          <a:lstStyle/>
          <a:p>
            <a:r>
              <a:rPr kumimoji="1" lang="en-US" altLang="zh-CN" dirty="0"/>
              <a:t>append(f,</a:t>
            </a:r>
            <a:r>
              <a:rPr kumimoji="1" lang="zh-CN" altLang="en-US" dirty="0"/>
              <a:t> </a:t>
            </a:r>
            <a:r>
              <a:rPr kumimoji="1" lang="en-US" altLang="zh-CN" dirty="0"/>
              <a:t>B)</a:t>
            </a:r>
            <a:endParaRPr kumimoji="1" lang="zh-CN" altLang="en-US" dirty="0"/>
          </a:p>
        </p:txBody>
      </p:sp>
      <p:sp>
        <p:nvSpPr>
          <p:cNvPr id="35" name="文本框 34">
            <a:extLst>
              <a:ext uri="{FF2B5EF4-FFF2-40B4-BE49-F238E27FC236}">
                <a16:creationId xmlns:a16="http://schemas.microsoft.com/office/drawing/2014/main" id="{8EEBFB8C-7763-894E-8685-1DD741BFE264}"/>
              </a:ext>
            </a:extLst>
          </p:cNvPr>
          <p:cNvSpPr txBox="1"/>
          <p:nvPr/>
        </p:nvSpPr>
        <p:spPr>
          <a:xfrm>
            <a:off x="2495082" y="5480421"/>
            <a:ext cx="1434353" cy="369332"/>
          </a:xfrm>
          <a:prstGeom prst="rect">
            <a:avLst/>
          </a:prstGeom>
          <a:noFill/>
        </p:spPr>
        <p:txBody>
          <a:bodyPr wrap="square" rtlCol="0">
            <a:spAutoFit/>
          </a:bodyPr>
          <a:lstStyle/>
          <a:p>
            <a:r>
              <a:rPr kumimoji="1" lang="en-US" altLang="zh-CN" dirty="0"/>
              <a:t>append(f,</a:t>
            </a:r>
            <a:r>
              <a:rPr kumimoji="1" lang="zh-CN" altLang="en-US" dirty="0"/>
              <a:t> </a:t>
            </a:r>
            <a:r>
              <a:rPr kumimoji="1" lang="en-US" altLang="zh-CN" dirty="0"/>
              <a:t>B)</a:t>
            </a:r>
            <a:endParaRPr kumimoji="1" lang="zh-CN" altLang="en-US" dirty="0"/>
          </a:p>
        </p:txBody>
      </p:sp>
      <p:cxnSp>
        <p:nvCxnSpPr>
          <p:cNvPr id="36" name="直线箭头连接符 35">
            <a:extLst>
              <a:ext uri="{FF2B5EF4-FFF2-40B4-BE49-F238E27FC236}">
                <a16:creationId xmlns:a16="http://schemas.microsoft.com/office/drawing/2014/main" id="{C643DF97-B97F-694A-B609-6D1268794E98}"/>
              </a:ext>
            </a:extLst>
          </p:cNvPr>
          <p:cNvCxnSpPr>
            <a:cxnSpLocks/>
            <a:stCxn id="26" idx="3"/>
          </p:cNvCxnSpPr>
          <p:nvPr/>
        </p:nvCxnSpPr>
        <p:spPr>
          <a:xfrm flipV="1">
            <a:off x="1526893" y="5894292"/>
            <a:ext cx="3944471" cy="1"/>
          </a:xfrm>
          <a:prstGeom prst="straightConnector1">
            <a:avLst/>
          </a:prstGeom>
          <a:ln w="50800">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37" name="矩形 36">
            <a:extLst>
              <a:ext uri="{FF2B5EF4-FFF2-40B4-BE49-F238E27FC236}">
                <a16:creationId xmlns:a16="http://schemas.microsoft.com/office/drawing/2014/main" id="{28A7C6E4-1CFB-D442-B676-3B35CC86A356}"/>
              </a:ext>
            </a:extLst>
          </p:cNvPr>
          <p:cNvSpPr/>
          <p:nvPr/>
        </p:nvSpPr>
        <p:spPr>
          <a:xfrm>
            <a:off x="7264304" y="2873188"/>
            <a:ext cx="824752" cy="11116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sp>
        <p:nvSpPr>
          <p:cNvPr id="38" name="矩形 37">
            <a:extLst>
              <a:ext uri="{FF2B5EF4-FFF2-40B4-BE49-F238E27FC236}">
                <a16:creationId xmlns:a16="http://schemas.microsoft.com/office/drawing/2014/main" id="{C731AA6D-EA8D-4540-96C7-B0AEF3AA471E}"/>
              </a:ext>
            </a:extLst>
          </p:cNvPr>
          <p:cNvSpPr/>
          <p:nvPr/>
        </p:nvSpPr>
        <p:spPr>
          <a:xfrm>
            <a:off x="7264304" y="3984811"/>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A</a:t>
            </a:r>
            <a:endParaRPr kumimoji="1" lang="zh-CN" altLang="en-US" dirty="0"/>
          </a:p>
        </p:txBody>
      </p:sp>
      <p:sp>
        <p:nvSpPr>
          <p:cNvPr id="39" name="矩形 38">
            <a:extLst>
              <a:ext uri="{FF2B5EF4-FFF2-40B4-BE49-F238E27FC236}">
                <a16:creationId xmlns:a16="http://schemas.microsoft.com/office/drawing/2014/main" id="{55D668AA-C53B-644F-AEEE-6818009B7E1E}"/>
              </a:ext>
            </a:extLst>
          </p:cNvPr>
          <p:cNvSpPr/>
          <p:nvPr/>
        </p:nvSpPr>
        <p:spPr>
          <a:xfrm>
            <a:off x="7264304" y="4330842"/>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B</a:t>
            </a:r>
            <a:endParaRPr kumimoji="1" lang="zh-CN" altLang="en-US" dirty="0"/>
          </a:p>
        </p:txBody>
      </p:sp>
      <p:sp>
        <p:nvSpPr>
          <p:cNvPr id="40" name="矩形 39">
            <a:extLst>
              <a:ext uri="{FF2B5EF4-FFF2-40B4-BE49-F238E27FC236}">
                <a16:creationId xmlns:a16="http://schemas.microsoft.com/office/drawing/2014/main" id="{880BA012-E553-F44A-AFF4-9D4156A88503}"/>
              </a:ext>
            </a:extLst>
          </p:cNvPr>
          <p:cNvSpPr/>
          <p:nvPr/>
        </p:nvSpPr>
        <p:spPr>
          <a:xfrm>
            <a:off x="7264303" y="4983487"/>
            <a:ext cx="824752" cy="11116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sp>
        <p:nvSpPr>
          <p:cNvPr id="41" name="矩形 40">
            <a:extLst>
              <a:ext uri="{FF2B5EF4-FFF2-40B4-BE49-F238E27FC236}">
                <a16:creationId xmlns:a16="http://schemas.microsoft.com/office/drawing/2014/main" id="{3E60EE16-6B4D-C14C-A85B-37072838DBCB}"/>
              </a:ext>
            </a:extLst>
          </p:cNvPr>
          <p:cNvSpPr/>
          <p:nvPr/>
        </p:nvSpPr>
        <p:spPr>
          <a:xfrm>
            <a:off x="7264303" y="6095110"/>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A</a:t>
            </a:r>
            <a:endParaRPr kumimoji="1" lang="zh-CN" altLang="en-US" dirty="0"/>
          </a:p>
        </p:txBody>
      </p:sp>
      <p:sp>
        <p:nvSpPr>
          <p:cNvPr id="42" name="矩形 41">
            <a:extLst>
              <a:ext uri="{FF2B5EF4-FFF2-40B4-BE49-F238E27FC236}">
                <a16:creationId xmlns:a16="http://schemas.microsoft.com/office/drawing/2014/main" id="{65D9854B-EDED-FE41-AD38-2267DACD1FBD}"/>
              </a:ext>
            </a:extLst>
          </p:cNvPr>
          <p:cNvSpPr/>
          <p:nvPr/>
        </p:nvSpPr>
        <p:spPr>
          <a:xfrm>
            <a:off x="7264303" y="6441141"/>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B</a:t>
            </a:r>
            <a:endParaRPr kumimoji="1" lang="zh-CN" altLang="en-US" dirty="0"/>
          </a:p>
        </p:txBody>
      </p:sp>
      <p:cxnSp>
        <p:nvCxnSpPr>
          <p:cNvPr id="44" name="直线连接符 43">
            <a:extLst>
              <a:ext uri="{FF2B5EF4-FFF2-40B4-BE49-F238E27FC236}">
                <a16:creationId xmlns:a16="http://schemas.microsoft.com/office/drawing/2014/main" id="{6AFD279D-A32B-2B47-BB01-775EC7375DA6}"/>
              </a:ext>
            </a:extLst>
          </p:cNvPr>
          <p:cNvCxnSpPr>
            <a:stCxn id="27" idx="3"/>
            <a:endCxn id="28" idx="1"/>
          </p:cNvCxnSpPr>
          <p:nvPr/>
        </p:nvCxnSpPr>
        <p:spPr>
          <a:xfrm>
            <a:off x="5874776" y="4146176"/>
            <a:ext cx="17930" cy="1192306"/>
          </a:xfrm>
          <a:prstGeom prst="line">
            <a:avLst/>
          </a:prstGeom>
          <a:ln w="381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6839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20EC90-E8A1-3C49-8749-F7729171677D}"/>
              </a:ext>
            </a:extLst>
          </p:cNvPr>
          <p:cNvSpPr>
            <a:spLocks noGrp="1"/>
          </p:cNvSpPr>
          <p:nvPr>
            <p:ph type="title"/>
          </p:nvPr>
        </p:nvSpPr>
        <p:spPr/>
        <p:txBody>
          <a:bodyPr/>
          <a:lstStyle/>
          <a:p>
            <a:r>
              <a:rPr kumimoji="1" lang="en-US" altLang="zh-CN" dirty="0"/>
              <a:t>Problem Statement</a:t>
            </a:r>
            <a:endParaRPr kumimoji="1" lang="zh-CN" altLang="en-US" dirty="0"/>
          </a:p>
        </p:txBody>
      </p:sp>
      <p:sp>
        <p:nvSpPr>
          <p:cNvPr id="3" name="内容占位符 2">
            <a:extLst>
              <a:ext uri="{FF2B5EF4-FFF2-40B4-BE49-F238E27FC236}">
                <a16:creationId xmlns:a16="http://schemas.microsoft.com/office/drawing/2014/main" id="{25E206E1-F823-454C-BC54-F2EACF1D5761}"/>
              </a:ext>
            </a:extLst>
          </p:cNvPr>
          <p:cNvSpPr>
            <a:spLocks noGrp="1"/>
          </p:cNvSpPr>
          <p:nvPr>
            <p:ph idx="1"/>
          </p:nvPr>
        </p:nvSpPr>
        <p:spPr>
          <a:xfrm>
            <a:off x="457200" y="1600200"/>
            <a:ext cx="8229600" cy="1666219"/>
          </a:xfrm>
        </p:spPr>
        <p:txBody>
          <a:bodyPr>
            <a:normAutofit fontScale="85000" lnSpcReduction="20000"/>
          </a:bodyPr>
          <a:lstStyle/>
          <a:p>
            <a:r>
              <a:rPr kumimoji="1" lang="en-US" altLang="zh-CN" dirty="0"/>
              <a:t>Given a large file of </a:t>
            </a:r>
            <a:r>
              <a:rPr kumimoji="1" lang="en-US" altLang="zh-CN" i="1" dirty="0">
                <a:solidFill>
                  <a:srgbClr val="0070C0"/>
                </a:solidFill>
              </a:rPr>
              <a:t>M</a:t>
            </a:r>
            <a:r>
              <a:rPr kumimoji="1" lang="en-US" altLang="zh-CN" dirty="0"/>
              <a:t> bytes file, and </a:t>
            </a:r>
            <a:r>
              <a:rPr kumimoji="1" lang="en-US" altLang="zh-CN" i="1" dirty="0">
                <a:solidFill>
                  <a:srgbClr val="0070C0"/>
                </a:solidFill>
              </a:rPr>
              <a:t>N</a:t>
            </a:r>
            <a:r>
              <a:rPr kumimoji="1" lang="en-US" altLang="zh-CN" dirty="0"/>
              <a:t> disks</a:t>
            </a:r>
          </a:p>
          <a:p>
            <a:pPr lvl="1"/>
            <a:r>
              <a:rPr kumimoji="1" lang="en-US" altLang="zh-CN" dirty="0"/>
              <a:t>Find a way to distribute the file into disks.</a:t>
            </a:r>
          </a:p>
          <a:p>
            <a:r>
              <a:rPr kumimoji="1" lang="en-US" altLang="zh-CN" dirty="0"/>
              <a:t>Objective: Read a long sequential part of the file as fast as possible </a:t>
            </a:r>
            <a:endParaRPr kumimoji="1" lang="zh-CN" altLang="en-US" dirty="0"/>
          </a:p>
        </p:txBody>
      </p:sp>
      <p:sp>
        <p:nvSpPr>
          <p:cNvPr id="4" name="AutoShape 4">
            <a:extLst>
              <a:ext uri="{FF2B5EF4-FFF2-40B4-BE49-F238E27FC236}">
                <a16:creationId xmlns:a16="http://schemas.microsoft.com/office/drawing/2014/main" id="{08C4F478-F5DD-AD44-9D6D-1A54D2AC2D42}"/>
              </a:ext>
            </a:extLst>
          </p:cNvPr>
          <p:cNvSpPr>
            <a:spLocks noChangeArrowheads="1"/>
          </p:cNvSpPr>
          <p:nvPr/>
        </p:nvSpPr>
        <p:spPr bwMode="auto">
          <a:xfrm>
            <a:off x="1948631" y="5595520"/>
            <a:ext cx="801688" cy="835025"/>
          </a:xfrm>
          <a:prstGeom prst="can">
            <a:avLst>
              <a:gd name="adj" fmla="val 26040"/>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a:solidFill>
                  <a:srgbClr val="000000"/>
                </a:solidFill>
                <a:latin typeface="Helvetica" charset="0"/>
              </a:rPr>
              <a:t>Disk 0</a:t>
            </a:r>
          </a:p>
        </p:txBody>
      </p:sp>
      <p:sp>
        <p:nvSpPr>
          <p:cNvPr id="5" name="AutoShape 5">
            <a:extLst>
              <a:ext uri="{FF2B5EF4-FFF2-40B4-BE49-F238E27FC236}">
                <a16:creationId xmlns:a16="http://schemas.microsoft.com/office/drawing/2014/main" id="{3020CDD1-73B7-C34B-BD1F-3ED1D072A277}"/>
              </a:ext>
            </a:extLst>
          </p:cNvPr>
          <p:cNvSpPr>
            <a:spLocks noChangeArrowheads="1"/>
          </p:cNvSpPr>
          <p:nvPr/>
        </p:nvSpPr>
        <p:spPr bwMode="auto">
          <a:xfrm>
            <a:off x="3055119" y="5595520"/>
            <a:ext cx="801687" cy="835025"/>
          </a:xfrm>
          <a:prstGeom prst="can">
            <a:avLst>
              <a:gd name="adj" fmla="val 26040"/>
            </a:avLst>
          </a:prstGeom>
          <a:solidFill>
            <a:srgbClr val="CC00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a:solidFill>
                  <a:srgbClr val="000000"/>
                </a:solidFill>
                <a:latin typeface="Helvetica" charset="0"/>
              </a:rPr>
              <a:t>Disk 1</a:t>
            </a:r>
            <a:endParaRPr lang="en-US" altLang="zh-CN" sz="1800" b="1">
              <a:solidFill>
                <a:srgbClr val="000000"/>
              </a:solidFill>
              <a:latin typeface="Helvetica" charset="0"/>
            </a:endParaRPr>
          </a:p>
        </p:txBody>
      </p:sp>
      <p:sp>
        <p:nvSpPr>
          <p:cNvPr id="6" name="AutoShape 6">
            <a:extLst>
              <a:ext uri="{FF2B5EF4-FFF2-40B4-BE49-F238E27FC236}">
                <a16:creationId xmlns:a16="http://schemas.microsoft.com/office/drawing/2014/main" id="{3468EA54-D551-CB4A-8832-843666A51B48}"/>
              </a:ext>
            </a:extLst>
          </p:cNvPr>
          <p:cNvSpPr>
            <a:spLocks noChangeArrowheads="1"/>
          </p:cNvSpPr>
          <p:nvPr/>
        </p:nvSpPr>
        <p:spPr bwMode="auto">
          <a:xfrm>
            <a:off x="4244156" y="5595520"/>
            <a:ext cx="801688" cy="835025"/>
          </a:xfrm>
          <a:prstGeom prst="can">
            <a:avLst>
              <a:gd name="adj" fmla="val 26040"/>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a:solidFill>
                  <a:srgbClr val="000000"/>
                </a:solidFill>
                <a:latin typeface="Helvetica" charset="0"/>
              </a:rPr>
              <a:t>Disk 2</a:t>
            </a:r>
            <a:endParaRPr lang="en-US" altLang="zh-CN" sz="1800" b="1">
              <a:solidFill>
                <a:srgbClr val="000000"/>
              </a:solidFill>
              <a:latin typeface="Helvetica" charset="0"/>
            </a:endParaRPr>
          </a:p>
        </p:txBody>
      </p:sp>
      <p:sp>
        <p:nvSpPr>
          <p:cNvPr id="7" name="Text Box 7">
            <a:extLst>
              <a:ext uri="{FF2B5EF4-FFF2-40B4-BE49-F238E27FC236}">
                <a16:creationId xmlns:a16="http://schemas.microsoft.com/office/drawing/2014/main" id="{5A92D8EF-9891-4848-B15E-5ED309BC5866}"/>
              </a:ext>
            </a:extLst>
          </p:cNvPr>
          <p:cNvSpPr txBox="1">
            <a:spLocks noChangeArrowheads="1"/>
          </p:cNvSpPr>
          <p:nvPr/>
        </p:nvSpPr>
        <p:spPr bwMode="auto">
          <a:xfrm>
            <a:off x="5663381" y="5847933"/>
            <a:ext cx="55537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800" b="1">
                <a:solidFill>
                  <a:srgbClr val="000000"/>
                </a:solidFill>
                <a:latin typeface="Helvetica" charset="0"/>
              </a:rPr>
              <a:t>• • •</a:t>
            </a:r>
          </a:p>
        </p:txBody>
      </p:sp>
      <p:sp>
        <p:nvSpPr>
          <p:cNvPr id="8" name="AutoShape 8">
            <a:extLst>
              <a:ext uri="{FF2B5EF4-FFF2-40B4-BE49-F238E27FC236}">
                <a16:creationId xmlns:a16="http://schemas.microsoft.com/office/drawing/2014/main" id="{A3D99BA4-61EF-D748-8999-F2447F3F9740}"/>
              </a:ext>
            </a:extLst>
          </p:cNvPr>
          <p:cNvSpPr>
            <a:spLocks noChangeArrowheads="1"/>
          </p:cNvSpPr>
          <p:nvPr/>
        </p:nvSpPr>
        <p:spPr bwMode="auto">
          <a:xfrm>
            <a:off x="6854006" y="5595520"/>
            <a:ext cx="801688" cy="835025"/>
          </a:xfrm>
          <a:prstGeom prst="can">
            <a:avLst>
              <a:gd name="adj" fmla="val 26040"/>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a:solidFill>
                  <a:srgbClr val="000000"/>
                </a:solidFill>
                <a:latin typeface="Helvetica" charset="0"/>
              </a:rPr>
              <a:t>Disk N-1</a:t>
            </a:r>
          </a:p>
        </p:txBody>
      </p:sp>
      <p:sp>
        <p:nvSpPr>
          <p:cNvPr id="25" name="矩形 24">
            <a:extLst>
              <a:ext uri="{FF2B5EF4-FFF2-40B4-BE49-F238E27FC236}">
                <a16:creationId xmlns:a16="http://schemas.microsoft.com/office/drawing/2014/main" id="{14CAFE98-ECC6-B943-BCB1-60159E147D48}"/>
              </a:ext>
            </a:extLst>
          </p:cNvPr>
          <p:cNvSpPr/>
          <p:nvPr/>
        </p:nvSpPr>
        <p:spPr>
          <a:xfrm>
            <a:off x="1581423" y="4274487"/>
            <a:ext cx="6220917"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zh-CN" altLang="en-US" sz="2800" dirty="0"/>
          </a:p>
        </p:txBody>
      </p:sp>
      <p:sp>
        <p:nvSpPr>
          <p:cNvPr id="26" name="文本框 25">
            <a:extLst>
              <a:ext uri="{FF2B5EF4-FFF2-40B4-BE49-F238E27FC236}">
                <a16:creationId xmlns:a16="http://schemas.microsoft.com/office/drawing/2014/main" id="{B0813AEC-5515-DF4B-AC6B-52B8261F9A4F}"/>
              </a:ext>
            </a:extLst>
          </p:cNvPr>
          <p:cNvSpPr txBox="1"/>
          <p:nvPr/>
        </p:nvSpPr>
        <p:spPr>
          <a:xfrm>
            <a:off x="770262" y="4305264"/>
            <a:ext cx="811161" cy="461665"/>
          </a:xfrm>
          <a:prstGeom prst="rect">
            <a:avLst/>
          </a:prstGeom>
          <a:noFill/>
        </p:spPr>
        <p:txBody>
          <a:bodyPr wrap="square" rtlCol="0">
            <a:spAutoFit/>
          </a:bodyPr>
          <a:lstStyle/>
          <a:p>
            <a:r>
              <a:rPr kumimoji="1" lang="en-US" altLang="zh-CN" sz="2400" dirty="0"/>
              <a:t>File</a:t>
            </a:r>
            <a:endParaRPr kumimoji="1" lang="zh-CN" altLang="en-US" sz="2400" dirty="0"/>
          </a:p>
        </p:txBody>
      </p:sp>
      <p:grpSp>
        <p:nvGrpSpPr>
          <p:cNvPr id="27" name="Group 30">
            <a:extLst>
              <a:ext uri="{FF2B5EF4-FFF2-40B4-BE49-F238E27FC236}">
                <a16:creationId xmlns:a16="http://schemas.microsoft.com/office/drawing/2014/main" id="{88EEA845-D477-4048-8F5F-822B710BA336}"/>
              </a:ext>
            </a:extLst>
          </p:cNvPr>
          <p:cNvGrpSpPr>
            <a:grpSpLocks/>
          </p:cNvGrpSpPr>
          <p:nvPr/>
        </p:nvGrpSpPr>
        <p:grpSpPr bwMode="auto">
          <a:xfrm>
            <a:off x="1581423" y="3734310"/>
            <a:ext cx="6220917" cy="369887"/>
            <a:chOff x="261" y="2249"/>
            <a:chExt cx="1559" cy="233"/>
          </a:xfrm>
        </p:grpSpPr>
        <p:sp>
          <p:nvSpPr>
            <p:cNvPr id="28" name="Text Box 31">
              <a:extLst>
                <a:ext uri="{FF2B5EF4-FFF2-40B4-BE49-F238E27FC236}">
                  <a16:creationId xmlns:a16="http://schemas.microsoft.com/office/drawing/2014/main" id="{85A4CE56-3CFF-2A4E-94EB-D7ED6336249F}"/>
                </a:ext>
              </a:extLst>
            </p:cNvPr>
            <p:cNvSpPr txBox="1">
              <a:spLocks noChangeArrowheads="1"/>
            </p:cNvSpPr>
            <p:nvPr/>
          </p:nvSpPr>
          <p:spPr bwMode="auto">
            <a:xfrm>
              <a:off x="987" y="2249"/>
              <a:ext cx="10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altLang="zh-CN" b="1" i="1" dirty="0">
                  <a:latin typeface="Helvetica" charset="0"/>
                </a:rPr>
                <a:t>M</a:t>
              </a:r>
              <a:endParaRPr lang="en-US" altLang="zh-CN" sz="1800" dirty="0">
                <a:latin typeface="Helvetica" charset="0"/>
              </a:endParaRPr>
            </a:p>
          </p:txBody>
        </p:sp>
        <p:sp>
          <p:nvSpPr>
            <p:cNvPr id="29" name="Line 32">
              <a:extLst>
                <a:ext uri="{FF2B5EF4-FFF2-40B4-BE49-F238E27FC236}">
                  <a16:creationId xmlns:a16="http://schemas.microsoft.com/office/drawing/2014/main" id="{25E09D78-9992-2540-8F92-D96050BB1E80}"/>
                </a:ext>
              </a:extLst>
            </p:cNvPr>
            <p:cNvSpPr>
              <a:spLocks noChangeShapeType="1"/>
            </p:cNvSpPr>
            <p:nvPr/>
          </p:nvSpPr>
          <p:spPr bwMode="auto">
            <a:xfrm flipH="1">
              <a:off x="261" y="2336"/>
              <a:ext cx="654"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 name="Line 33">
              <a:extLst>
                <a:ext uri="{FF2B5EF4-FFF2-40B4-BE49-F238E27FC236}">
                  <a16:creationId xmlns:a16="http://schemas.microsoft.com/office/drawing/2014/main" id="{E729C2E4-D5DA-3043-8AC8-5F5A20417E2F}"/>
                </a:ext>
              </a:extLst>
            </p:cNvPr>
            <p:cNvSpPr>
              <a:spLocks noChangeShapeType="1"/>
            </p:cNvSpPr>
            <p:nvPr/>
          </p:nvSpPr>
          <p:spPr bwMode="auto">
            <a:xfrm>
              <a:off x="1166" y="2336"/>
              <a:ext cx="654"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4273942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6DD3D-6FDD-FD40-9812-01EF20049998}"/>
              </a:ext>
            </a:extLst>
          </p:cNvPr>
          <p:cNvSpPr>
            <a:spLocks noGrp="1"/>
          </p:cNvSpPr>
          <p:nvPr>
            <p:ph type="title"/>
          </p:nvPr>
        </p:nvSpPr>
        <p:spPr/>
        <p:txBody>
          <a:bodyPr>
            <a:normAutofit/>
          </a:bodyPr>
          <a:lstStyle/>
          <a:p>
            <a:r>
              <a:rPr kumimoji="1" lang="en-US" altLang="zh-CN" dirty="0"/>
              <a:t>Reasons</a:t>
            </a:r>
            <a:r>
              <a:rPr kumimoji="1" lang="zh-CN" altLang="en-US" dirty="0"/>
              <a:t> </a:t>
            </a:r>
            <a:r>
              <a:rPr kumimoji="1" lang="en-US" altLang="zh-CN" dirty="0"/>
              <a:t>for</a:t>
            </a:r>
            <a:r>
              <a:rPr kumimoji="1" lang="zh-CN" altLang="en-US" dirty="0"/>
              <a:t> </a:t>
            </a:r>
            <a:r>
              <a:rPr kumimoji="1" lang="en-US" altLang="zh-CN" dirty="0"/>
              <a:t>consistency</a:t>
            </a:r>
          </a:p>
        </p:txBody>
      </p:sp>
      <p:sp>
        <p:nvSpPr>
          <p:cNvPr id="3" name="内容占位符 2">
            <a:extLst>
              <a:ext uri="{FF2B5EF4-FFF2-40B4-BE49-F238E27FC236}">
                <a16:creationId xmlns:a16="http://schemas.microsoft.com/office/drawing/2014/main" id="{D79C2DD5-6381-FF41-BD7D-BDD24ABE80CF}"/>
              </a:ext>
            </a:extLst>
          </p:cNvPr>
          <p:cNvSpPr>
            <a:spLocks noGrp="1"/>
          </p:cNvSpPr>
          <p:nvPr>
            <p:ph idx="1"/>
          </p:nvPr>
        </p:nvSpPr>
        <p:spPr>
          <a:xfrm>
            <a:off x="457200" y="1257018"/>
            <a:ext cx="8229600" cy="4525963"/>
          </a:xfrm>
        </p:spPr>
        <p:txBody>
          <a:bodyPr/>
          <a:lstStyle/>
          <a:p>
            <a:r>
              <a:rPr kumimoji="1" lang="en-US" altLang="zh-CN" dirty="0"/>
              <a:t>Concurrency</a:t>
            </a:r>
          </a:p>
          <a:p>
            <a:r>
              <a:rPr kumimoji="1" lang="en-US" altLang="zh-CN" dirty="0"/>
              <a:t>Machine</a:t>
            </a:r>
            <a:r>
              <a:rPr kumimoji="1" lang="zh-CN" altLang="en-US" dirty="0"/>
              <a:t> </a:t>
            </a:r>
            <a:r>
              <a:rPr kumimoji="1" lang="en-US" altLang="zh-CN" dirty="0"/>
              <a:t>failures,</a:t>
            </a:r>
            <a:r>
              <a:rPr kumimoji="1" lang="zh-CN" altLang="en-US" dirty="0"/>
              <a:t> </a:t>
            </a:r>
            <a:r>
              <a:rPr kumimoji="1" lang="en-US" altLang="zh-CN" dirty="0"/>
              <a:t>temp</a:t>
            </a:r>
            <a:r>
              <a:rPr kumimoji="1" lang="zh-CN" altLang="en-US" dirty="0"/>
              <a:t> </a:t>
            </a:r>
            <a:r>
              <a:rPr kumimoji="1" lang="en-US" altLang="zh-CN" dirty="0"/>
              <a:t>or</a:t>
            </a:r>
            <a:r>
              <a:rPr kumimoji="1" lang="zh-CN" altLang="en-US" dirty="0"/>
              <a:t> </a:t>
            </a:r>
            <a:r>
              <a:rPr kumimoji="1" lang="en-US" altLang="zh-CN" dirty="0"/>
              <a:t>permanent</a:t>
            </a:r>
          </a:p>
          <a:p>
            <a:r>
              <a:rPr kumimoji="1" lang="en-US" altLang="zh-CN" dirty="0"/>
              <a:t>Network</a:t>
            </a:r>
            <a:r>
              <a:rPr kumimoji="1" lang="zh-CN" altLang="en-US" dirty="0"/>
              <a:t> </a:t>
            </a:r>
            <a:r>
              <a:rPr kumimoji="1" lang="en-US" altLang="zh-CN" dirty="0"/>
              <a:t>partitions,</a:t>
            </a:r>
            <a:r>
              <a:rPr kumimoji="1" lang="zh-CN" altLang="en-US" dirty="0"/>
              <a:t> </a:t>
            </a:r>
            <a:r>
              <a:rPr kumimoji="1" lang="en-US" altLang="zh-CN" dirty="0"/>
              <a:t>temp</a:t>
            </a:r>
            <a:endParaRPr kumimoji="1" lang="zh-CN" altLang="en-US" dirty="0"/>
          </a:p>
        </p:txBody>
      </p:sp>
      <p:sp>
        <p:nvSpPr>
          <p:cNvPr id="25" name="矩形 24">
            <a:extLst>
              <a:ext uri="{FF2B5EF4-FFF2-40B4-BE49-F238E27FC236}">
                <a16:creationId xmlns:a16="http://schemas.microsoft.com/office/drawing/2014/main" id="{1AC1794A-E083-414C-B962-2002AC6D722F}"/>
              </a:ext>
            </a:extLst>
          </p:cNvPr>
          <p:cNvSpPr/>
          <p:nvPr/>
        </p:nvSpPr>
        <p:spPr>
          <a:xfrm>
            <a:off x="594564" y="3326514"/>
            <a:ext cx="932329" cy="9323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dirty="0"/>
              <a:t>c1</a:t>
            </a:r>
            <a:endParaRPr kumimoji="1" lang="zh-CN" altLang="en-US" dirty="0"/>
          </a:p>
        </p:txBody>
      </p:sp>
      <p:sp>
        <p:nvSpPr>
          <p:cNvPr id="26" name="矩形 25">
            <a:extLst>
              <a:ext uri="{FF2B5EF4-FFF2-40B4-BE49-F238E27FC236}">
                <a16:creationId xmlns:a16="http://schemas.microsoft.com/office/drawing/2014/main" id="{462B0F2D-7D58-374C-BFEE-473E5850339F}"/>
              </a:ext>
            </a:extLst>
          </p:cNvPr>
          <p:cNvSpPr/>
          <p:nvPr/>
        </p:nvSpPr>
        <p:spPr>
          <a:xfrm>
            <a:off x="594564" y="5428128"/>
            <a:ext cx="932329" cy="9323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dirty="0"/>
              <a:t>c2</a:t>
            </a:r>
            <a:endParaRPr kumimoji="1" lang="zh-CN" altLang="en-US" dirty="0"/>
          </a:p>
        </p:txBody>
      </p:sp>
      <p:sp>
        <p:nvSpPr>
          <p:cNvPr id="27" name="圆柱体 26">
            <a:extLst>
              <a:ext uri="{FF2B5EF4-FFF2-40B4-BE49-F238E27FC236}">
                <a16:creationId xmlns:a16="http://schemas.microsoft.com/office/drawing/2014/main" id="{DB877D22-B14A-DB4B-8E7B-0604CEA016CB}"/>
              </a:ext>
            </a:extLst>
          </p:cNvPr>
          <p:cNvSpPr/>
          <p:nvPr/>
        </p:nvSpPr>
        <p:spPr>
          <a:xfrm>
            <a:off x="5471364" y="3034553"/>
            <a:ext cx="806824" cy="1111623"/>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dirty="0"/>
              <a:t>r1</a:t>
            </a:r>
            <a:endParaRPr kumimoji="1" lang="zh-CN" altLang="en-US" dirty="0"/>
          </a:p>
        </p:txBody>
      </p:sp>
      <p:sp>
        <p:nvSpPr>
          <p:cNvPr id="28" name="圆柱体 27">
            <a:extLst>
              <a:ext uri="{FF2B5EF4-FFF2-40B4-BE49-F238E27FC236}">
                <a16:creationId xmlns:a16="http://schemas.microsoft.com/office/drawing/2014/main" id="{4E9B9983-BE5F-F247-A801-2DB09C277E45}"/>
              </a:ext>
            </a:extLst>
          </p:cNvPr>
          <p:cNvSpPr/>
          <p:nvPr/>
        </p:nvSpPr>
        <p:spPr>
          <a:xfrm>
            <a:off x="5489294" y="5338482"/>
            <a:ext cx="806824" cy="1111623"/>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dirty="0"/>
              <a:t>r2</a:t>
            </a:r>
            <a:endParaRPr kumimoji="1" lang="zh-CN" altLang="en-US" dirty="0"/>
          </a:p>
        </p:txBody>
      </p:sp>
      <p:cxnSp>
        <p:nvCxnSpPr>
          <p:cNvPr id="29" name="直线箭头连接符 28">
            <a:extLst>
              <a:ext uri="{FF2B5EF4-FFF2-40B4-BE49-F238E27FC236}">
                <a16:creationId xmlns:a16="http://schemas.microsoft.com/office/drawing/2014/main" id="{B909C865-021A-894D-B6CF-58B3B3B84A9D}"/>
              </a:ext>
            </a:extLst>
          </p:cNvPr>
          <p:cNvCxnSpPr>
            <a:stCxn id="25" idx="3"/>
          </p:cNvCxnSpPr>
          <p:nvPr/>
        </p:nvCxnSpPr>
        <p:spPr>
          <a:xfrm>
            <a:off x="1526893" y="3792679"/>
            <a:ext cx="3944471" cy="12838"/>
          </a:xfrm>
          <a:prstGeom prst="straightConnector1">
            <a:avLst/>
          </a:prstGeom>
          <a:ln w="50800">
            <a:tailEnd type="triangle"/>
          </a:ln>
        </p:spPr>
        <p:style>
          <a:lnRef idx="2">
            <a:schemeClr val="accent1"/>
          </a:lnRef>
          <a:fillRef idx="0">
            <a:schemeClr val="accent1"/>
          </a:fillRef>
          <a:effectRef idx="1">
            <a:schemeClr val="accent1"/>
          </a:effectRef>
          <a:fontRef idx="minor">
            <a:schemeClr val="tx1"/>
          </a:fontRef>
        </p:style>
      </p:cxnSp>
      <p:sp>
        <p:nvSpPr>
          <p:cNvPr id="30" name="文本框 29">
            <a:extLst>
              <a:ext uri="{FF2B5EF4-FFF2-40B4-BE49-F238E27FC236}">
                <a16:creationId xmlns:a16="http://schemas.microsoft.com/office/drawing/2014/main" id="{9F543FD6-A41E-6D4E-BEEA-38D407873C1E}"/>
              </a:ext>
            </a:extLst>
          </p:cNvPr>
          <p:cNvSpPr txBox="1"/>
          <p:nvPr/>
        </p:nvSpPr>
        <p:spPr>
          <a:xfrm>
            <a:off x="2333717" y="3326514"/>
            <a:ext cx="1434353" cy="369332"/>
          </a:xfrm>
          <a:prstGeom prst="rect">
            <a:avLst/>
          </a:prstGeom>
          <a:noFill/>
        </p:spPr>
        <p:txBody>
          <a:bodyPr wrap="square" rtlCol="0">
            <a:spAutoFit/>
          </a:bodyPr>
          <a:lstStyle/>
          <a:p>
            <a:r>
              <a:rPr kumimoji="1" lang="en-US" altLang="zh-CN" dirty="0"/>
              <a:t>append(f,</a:t>
            </a:r>
            <a:r>
              <a:rPr kumimoji="1" lang="zh-CN" altLang="en-US" dirty="0"/>
              <a:t> </a:t>
            </a:r>
            <a:r>
              <a:rPr kumimoji="1" lang="en-US" altLang="zh-CN" dirty="0"/>
              <a:t>A)</a:t>
            </a:r>
            <a:endParaRPr kumimoji="1" lang="zh-CN" altLang="en-US" dirty="0"/>
          </a:p>
        </p:txBody>
      </p:sp>
      <p:cxnSp>
        <p:nvCxnSpPr>
          <p:cNvPr id="31" name="直线箭头连接符 30">
            <a:extLst>
              <a:ext uri="{FF2B5EF4-FFF2-40B4-BE49-F238E27FC236}">
                <a16:creationId xmlns:a16="http://schemas.microsoft.com/office/drawing/2014/main" id="{19E53C34-3DE2-3243-B106-192B352BD626}"/>
              </a:ext>
            </a:extLst>
          </p:cNvPr>
          <p:cNvCxnSpPr>
            <a:cxnSpLocks/>
            <a:endCxn id="28" idx="2"/>
          </p:cNvCxnSpPr>
          <p:nvPr/>
        </p:nvCxnSpPr>
        <p:spPr>
          <a:xfrm>
            <a:off x="1526893" y="3945079"/>
            <a:ext cx="3962401" cy="1949215"/>
          </a:xfrm>
          <a:prstGeom prst="straightConnector1">
            <a:avLst/>
          </a:prstGeom>
          <a:ln w="50800">
            <a:tailEnd type="triangle"/>
          </a:ln>
        </p:spPr>
        <p:style>
          <a:lnRef idx="2">
            <a:schemeClr val="accent1"/>
          </a:lnRef>
          <a:fillRef idx="0">
            <a:schemeClr val="accent1"/>
          </a:fillRef>
          <a:effectRef idx="1">
            <a:schemeClr val="accent1"/>
          </a:effectRef>
          <a:fontRef idx="minor">
            <a:schemeClr val="tx1"/>
          </a:fontRef>
        </p:style>
      </p:cxnSp>
      <p:cxnSp>
        <p:nvCxnSpPr>
          <p:cNvPr id="32" name="直线箭头连接符 31">
            <a:extLst>
              <a:ext uri="{FF2B5EF4-FFF2-40B4-BE49-F238E27FC236}">
                <a16:creationId xmlns:a16="http://schemas.microsoft.com/office/drawing/2014/main" id="{833AAFD3-7F65-5545-B332-0A6C170C0819}"/>
              </a:ext>
            </a:extLst>
          </p:cNvPr>
          <p:cNvCxnSpPr>
            <a:cxnSpLocks/>
            <a:stCxn id="26" idx="3"/>
          </p:cNvCxnSpPr>
          <p:nvPr/>
        </p:nvCxnSpPr>
        <p:spPr>
          <a:xfrm flipV="1">
            <a:off x="1526893" y="3877236"/>
            <a:ext cx="3944471" cy="2017057"/>
          </a:xfrm>
          <a:prstGeom prst="straightConnector1">
            <a:avLst/>
          </a:prstGeom>
          <a:ln w="50800">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33" name="文本框 32">
            <a:extLst>
              <a:ext uri="{FF2B5EF4-FFF2-40B4-BE49-F238E27FC236}">
                <a16:creationId xmlns:a16="http://schemas.microsoft.com/office/drawing/2014/main" id="{8CFA267F-F3EF-D141-B75E-537A755960C4}"/>
              </a:ext>
            </a:extLst>
          </p:cNvPr>
          <p:cNvSpPr txBox="1"/>
          <p:nvPr/>
        </p:nvSpPr>
        <p:spPr>
          <a:xfrm>
            <a:off x="2091671" y="3961510"/>
            <a:ext cx="1434353" cy="369332"/>
          </a:xfrm>
          <a:prstGeom prst="rect">
            <a:avLst/>
          </a:prstGeom>
          <a:noFill/>
        </p:spPr>
        <p:txBody>
          <a:bodyPr wrap="square" rtlCol="0">
            <a:spAutoFit/>
          </a:bodyPr>
          <a:lstStyle/>
          <a:p>
            <a:r>
              <a:rPr kumimoji="1" lang="en-US" altLang="zh-CN" dirty="0"/>
              <a:t>append(f,</a:t>
            </a:r>
            <a:r>
              <a:rPr kumimoji="1" lang="zh-CN" altLang="en-US" dirty="0"/>
              <a:t> </a:t>
            </a:r>
            <a:r>
              <a:rPr kumimoji="1" lang="en-US" altLang="zh-CN" dirty="0"/>
              <a:t>A)</a:t>
            </a:r>
            <a:endParaRPr kumimoji="1" lang="zh-CN" altLang="en-US" dirty="0"/>
          </a:p>
        </p:txBody>
      </p:sp>
      <p:sp>
        <p:nvSpPr>
          <p:cNvPr id="34" name="文本框 33">
            <a:extLst>
              <a:ext uri="{FF2B5EF4-FFF2-40B4-BE49-F238E27FC236}">
                <a16:creationId xmlns:a16="http://schemas.microsoft.com/office/drawing/2014/main" id="{1338F76F-0255-B642-B9C8-11F2850E2024}"/>
              </a:ext>
            </a:extLst>
          </p:cNvPr>
          <p:cNvSpPr txBox="1"/>
          <p:nvPr/>
        </p:nvSpPr>
        <p:spPr>
          <a:xfrm>
            <a:off x="1616541" y="4956876"/>
            <a:ext cx="1434353" cy="369332"/>
          </a:xfrm>
          <a:prstGeom prst="rect">
            <a:avLst/>
          </a:prstGeom>
          <a:noFill/>
        </p:spPr>
        <p:txBody>
          <a:bodyPr wrap="square" rtlCol="0">
            <a:spAutoFit/>
          </a:bodyPr>
          <a:lstStyle/>
          <a:p>
            <a:r>
              <a:rPr kumimoji="1" lang="en-US" altLang="zh-CN" dirty="0"/>
              <a:t>append(f,</a:t>
            </a:r>
            <a:r>
              <a:rPr kumimoji="1" lang="zh-CN" altLang="en-US" dirty="0"/>
              <a:t> </a:t>
            </a:r>
            <a:r>
              <a:rPr kumimoji="1" lang="en-US" altLang="zh-CN" dirty="0"/>
              <a:t>B)</a:t>
            </a:r>
            <a:endParaRPr kumimoji="1" lang="zh-CN" altLang="en-US" dirty="0"/>
          </a:p>
        </p:txBody>
      </p:sp>
      <p:sp>
        <p:nvSpPr>
          <p:cNvPr id="35" name="文本框 34">
            <a:extLst>
              <a:ext uri="{FF2B5EF4-FFF2-40B4-BE49-F238E27FC236}">
                <a16:creationId xmlns:a16="http://schemas.microsoft.com/office/drawing/2014/main" id="{8EEBFB8C-7763-894E-8685-1DD741BFE264}"/>
              </a:ext>
            </a:extLst>
          </p:cNvPr>
          <p:cNvSpPr txBox="1"/>
          <p:nvPr/>
        </p:nvSpPr>
        <p:spPr>
          <a:xfrm>
            <a:off x="2495082" y="5480421"/>
            <a:ext cx="1434353" cy="369332"/>
          </a:xfrm>
          <a:prstGeom prst="rect">
            <a:avLst/>
          </a:prstGeom>
          <a:noFill/>
        </p:spPr>
        <p:txBody>
          <a:bodyPr wrap="square" rtlCol="0">
            <a:spAutoFit/>
          </a:bodyPr>
          <a:lstStyle/>
          <a:p>
            <a:r>
              <a:rPr kumimoji="1" lang="en-US" altLang="zh-CN" dirty="0"/>
              <a:t>append(f,</a:t>
            </a:r>
            <a:r>
              <a:rPr kumimoji="1" lang="zh-CN" altLang="en-US" dirty="0"/>
              <a:t> </a:t>
            </a:r>
            <a:r>
              <a:rPr kumimoji="1" lang="en-US" altLang="zh-CN" dirty="0"/>
              <a:t>B)</a:t>
            </a:r>
            <a:endParaRPr kumimoji="1" lang="zh-CN" altLang="en-US" dirty="0"/>
          </a:p>
        </p:txBody>
      </p:sp>
      <p:cxnSp>
        <p:nvCxnSpPr>
          <p:cNvPr id="36" name="直线箭头连接符 35">
            <a:extLst>
              <a:ext uri="{FF2B5EF4-FFF2-40B4-BE49-F238E27FC236}">
                <a16:creationId xmlns:a16="http://schemas.microsoft.com/office/drawing/2014/main" id="{C643DF97-B97F-694A-B609-6D1268794E98}"/>
              </a:ext>
            </a:extLst>
          </p:cNvPr>
          <p:cNvCxnSpPr>
            <a:cxnSpLocks/>
            <a:stCxn id="26" idx="3"/>
          </p:cNvCxnSpPr>
          <p:nvPr/>
        </p:nvCxnSpPr>
        <p:spPr>
          <a:xfrm flipV="1">
            <a:off x="1526893" y="5894292"/>
            <a:ext cx="3944471" cy="1"/>
          </a:xfrm>
          <a:prstGeom prst="straightConnector1">
            <a:avLst/>
          </a:prstGeom>
          <a:ln w="50800">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37" name="矩形 36">
            <a:extLst>
              <a:ext uri="{FF2B5EF4-FFF2-40B4-BE49-F238E27FC236}">
                <a16:creationId xmlns:a16="http://schemas.microsoft.com/office/drawing/2014/main" id="{28A7C6E4-1CFB-D442-B676-3B35CC86A356}"/>
              </a:ext>
            </a:extLst>
          </p:cNvPr>
          <p:cNvSpPr/>
          <p:nvPr/>
        </p:nvSpPr>
        <p:spPr>
          <a:xfrm>
            <a:off x="7264303" y="2165199"/>
            <a:ext cx="824752" cy="11116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sp>
        <p:nvSpPr>
          <p:cNvPr id="38" name="矩形 37">
            <a:extLst>
              <a:ext uri="{FF2B5EF4-FFF2-40B4-BE49-F238E27FC236}">
                <a16:creationId xmlns:a16="http://schemas.microsoft.com/office/drawing/2014/main" id="{C731AA6D-EA8D-4540-96C7-B0AEF3AA471E}"/>
              </a:ext>
            </a:extLst>
          </p:cNvPr>
          <p:cNvSpPr/>
          <p:nvPr/>
        </p:nvSpPr>
        <p:spPr>
          <a:xfrm>
            <a:off x="7264303" y="3276822"/>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A</a:t>
            </a:r>
            <a:endParaRPr kumimoji="1" lang="zh-CN" altLang="en-US" dirty="0"/>
          </a:p>
        </p:txBody>
      </p:sp>
      <p:sp>
        <p:nvSpPr>
          <p:cNvPr id="39" name="矩形 38">
            <a:extLst>
              <a:ext uri="{FF2B5EF4-FFF2-40B4-BE49-F238E27FC236}">
                <a16:creationId xmlns:a16="http://schemas.microsoft.com/office/drawing/2014/main" id="{55D668AA-C53B-644F-AEEE-6818009B7E1E}"/>
              </a:ext>
            </a:extLst>
          </p:cNvPr>
          <p:cNvSpPr/>
          <p:nvPr/>
        </p:nvSpPr>
        <p:spPr>
          <a:xfrm>
            <a:off x="7264303" y="3622853"/>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B</a:t>
            </a:r>
            <a:endParaRPr kumimoji="1" lang="zh-CN" altLang="en-US" dirty="0"/>
          </a:p>
        </p:txBody>
      </p:sp>
      <p:sp>
        <p:nvSpPr>
          <p:cNvPr id="40" name="矩形 39">
            <a:extLst>
              <a:ext uri="{FF2B5EF4-FFF2-40B4-BE49-F238E27FC236}">
                <a16:creationId xmlns:a16="http://schemas.microsoft.com/office/drawing/2014/main" id="{880BA012-E553-F44A-AFF4-9D4156A88503}"/>
              </a:ext>
            </a:extLst>
          </p:cNvPr>
          <p:cNvSpPr/>
          <p:nvPr/>
        </p:nvSpPr>
        <p:spPr>
          <a:xfrm>
            <a:off x="7264303" y="4259565"/>
            <a:ext cx="824752" cy="11116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sp>
        <p:nvSpPr>
          <p:cNvPr id="41" name="矩形 40">
            <a:extLst>
              <a:ext uri="{FF2B5EF4-FFF2-40B4-BE49-F238E27FC236}">
                <a16:creationId xmlns:a16="http://schemas.microsoft.com/office/drawing/2014/main" id="{3E60EE16-6B4D-C14C-A85B-37072838DBCB}"/>
              </a:ext>
            </a:extLst>
          </p:cNvPr>
          <p:cNvSpPr/>
          <p:nvPr/>
        </p:nvSpPr>
        <p:spPr>
          <a:xfrm>
            <a:off x="7264303" y="5371188"/>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A</a:t>
            </a:r>
            <a:endParaRPr kumimoji="1" lang="zh-CN" altLang="en-US" dirty="0"/>
          </a:p>
        </p:txBody>
      </p:sp>
      <p:sp>
        <p:nvSpPr>
          <p:cNvPr id="42" name="矩形 41">
            <a:extLst>
              <a:ext uri="{FF2B5EF4-FFF2-40B4-BE49-F238E27FC236}">
                <a16:creationId xmlns:a16="http://schemas.microsoft.com/office/drawing/2014/main" id="{65D9854B-EDED-FE41-AD38-2267DACD1FBD}"/>
              </a:ext>
            </a:extLst>
          </p:cNvPr>
          <p:cNvSpPr/>
          <p:nvPr/>
        </p:nvSpPr>
        <p:spPr>
          <a:xfrm>
            <a:off x="7264303" y="5717219"/>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B</a:t>
            </a:r>
            <a:endParaRPr kumimoji="1" lang="zh-CN" altLang="en-US" dirty="0"/>
          </a:p>
        </p:txBody>
      </p:sp>
      <p:sp>
        <p:nvSpPr>
          <p:cNvPr id="22" name="乘 21">
            <a:extLst>
              <a:ext uri="{FF2B5EF4-FFF2-40B4-BE49-F238E27FC236}">
                <a16:creationId xmlns:a16="http://schemas.microsoft.com/office/drawing/2014/main" id="{FD2D2C8B-788B-B247-BAE2-DB9CF51FA417}"/>
              </a:ext>
            </a:extLst>
          </p:cNvPr>
          <p:cNvSpPr/>
          <p:nvPr/>
        </p:nvSpPr>
        <p:spPr>
          <a:xfrm>
            <a:off x="5677551" y="3348317"/>
            <a:ext cx="573741" cy="484094"/>
          </a:xfrm>
          <a:prstGeom prst="mathMultiply">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24" name="直线连接符 23">
            <a:extLst>
              <a:ext uri="{FF2B5EF4-FFF2-40B4-BE49-F238E27FC236}">
                <a16:creationId xmlns:a16="http://schemas.microsoft.com/office/drawing/2014/main" id="{F1EA4BB0-4288-D147-8C80-85F47555E8BF}"/>
              </a:ext>
            </a:extLst>
          </p:cNvPr>
          <p:cNvCxnSpPr/>
          <p:nvPr/>
        </p:nvCxnSpPr>
        <p:spPr>
          <a:xfrm>
            <a:off x="5874776" y="4146176"/>
            <a:ext cx="17930" cy="1192306"/>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23" name="乘 22">
            <a:extLst>
              <a:ext uri="{FF2B5EF4-FFF2-40B4-BE49-F238E27FC236}">
                <a16:creationId xmlns:a16="http://schemas.microsoft.com/office/drawing/2014/main" id="{06D2CBAB-E51E-3C4B-8B58-40B4C29472D3}"/>
              </a:ext>
            </a:extLst>
          </p:cNvPr>
          <p:cNvSpPr/>
          <p:nvPr/>
        </p:nvSpPr>
        <p:spPr>
          <a:xfrm>
            <a:off x="5605835" y="4572744"/>
            <a:ext cx="573741" cy="484094"/>
          </a:xfrm>
          <a:prstGeom prst="mathMultiply">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D2C4DD55-8478-66AD-35F6-60B502E5538F}"/>
              </a:ext>
            </a:extLst>
          </p:cNvPr>
          <p:cNvSpPr/>
          <p:nvPr/>
        </p:nvSpPr>
        <p:spPr>
          <a:xfrm>
            <a:off x="7264303" y="6063250"/>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B</a:t>
            </a:r>
            <a:endParaRPr kumimoji="1" lang="zh-CN" altLang="en-US" dirty="0"/>
          </a:p>
        </p:txBody>
      </p:sp>
    </p:spTree>
    <p:extLst>
      <p:ext uri="{BB962C8B-B14F-4D97-AF65-F5344CB8AC3E}">
        <p14:creationId xmlns:p14="http://schemas.microsoft.com/office/powerpoint/2010/main" val="336987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6DD3D-6FDD-FD40-9812-01EF20049998}"/>
              </a:ext>
            </a:extLst>
          </p:cNvPr>
          <p:cNvSpPr>
            <a:spLocks noGrp="1"/>
          </p:cNvSpPr>
          <p:nvPr>
            <p:ph type="title"/>
          </p:nvPr>
        </p:nvSpPr>
        <p:spPr/>
        <p:txBody>
          <a:bodyPr>
            <a:normAutofit/>
          </a:bodyPr>
          <a:lstStyle/>
          <a:p>
            <a:r>
              <a:rPr kumimoji="1" lang="en-US" altLang="zh-CN" dirty="0"/>
              <a:t>Reasons</a:t>
            </a:r>
            <a:r>
              <a:rPr kumimoji="1" lang="zh-CN" altLang="en-US" dirty="0"/>
              <a:t> </a:t>
            </a:r>
            <a:r>
              <a:rPr kumimoji="1" lang="en-US" altLang="zh-CN" dirty="0"/>
              <a:t>for</a:t>
            </a:r>
            <a:r>
              <a:rPr kumimoji="1" lang="zh-CN" altLang="en-US" dirty="0"/>
              <a:t> </a:t>
            </a:r>
            <a:r>
              <a:rPr kumimoji="1" lang="en-US" altLang="zh-CN" dirty="0"/>
              <a:t>consistency</a:t>
            </a:r>
          </a:p>
        </p:txBody>
      </p:sp>
      <p:sp>
        <p:nvSpPr>
          <p:cNvPr id="3" name="内容占位符 2">
            <a:extLst>
              <a:ext uri="{FF2B5EF4-FFF2-40B4-BE49-F238E27FC236}">
                <a16:creationId xmlns:a16="http://schemas.microsoft.com/office/drawing/2014/main" id="{D79C2DD5-6381-FF41-BD7D-BDD24ABE80CF}"/>
              </a:ext>
            </a:extLst>
          </p:cNvPr>
          <p:cNvSpPr>
            <a:spLocks noGrp="1"/>
          </p:cNvSpPr>
          <p:nvPr>
            <p:ph idx="1"/>
          </p:nvPr>
        </p:nvSpPr>
        <p:spPr>
          <a:xfrm>
            <a:off x="457200" y="1257018"/>
            <a:ext cx="8229600" cy="4525963"/>
          </a:xfrm>
        </p:spPr>
        <p:txBody>
          <a:bodyPr/>
          <a:lstStyle/>
          <a:p>
            <a:r>
              <a:rPr kumimoji="1" lang="en-US" altLang="zh-CN" dirty="0"/>
              <a:t>Concurrency</a:t>
            </a:r>
            <a:r>
              <a:rPr kumimoji="1" lang="zh-CN" altLang="en-US" dirty="0"/>
              <a:t> </a:t>
            </a:r>
            <a:r>
              <a:rPr kumimoji="1" lang="en-US" altLang="zh-CN" dirty="0"/>
              <a:t> ( consistent but not defined)</a:t>
            </a:r>
          </a:p>
        </p:txBody>
      </p:sp>
      <p:sp>
        <p:nvSpPr>
          <p:cNvPr id="25" name="矩形 24">
            <a:extLst>
              <a:ext uri="{FF2B5EF4-FFF2-40B4-BE49-F238E27FC236}">
                <a16:creationId xmlns:a16="http://schemas.microsoft.com/office/drawing/2014/main" id="{1AC1794A-E083-414C-B962-2002AC6D722F}"/>
              </a:ext>
            </a:extLst>
          </p:cNvPr>
          <p:cNvSpPr/>
          <p:nvPr/>
        </p:nvSpPr>
        <p:spPr>
          <a:xfrm>
            <a:off x="579816" y="2718117"/>
            <a:ext cx="932329" cy="9323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dirty="0"/>
              <a:t>c1</a:t>
            </a:r>
            <a:endParaRPr kumimoji="1" lang="zh-CN" altLang="en-US" dirty="0"/>
          </a:p>
        </p:txBody>
      </p:sp>
      <p:sp>
        <p:nvSpPr>
          <p:cNvPr id="26" name="矩形 25">
            <a:extLst>
              <a:ext uri="{FF2B5EF4-FFF2-40B4-BE49-F238E27FC236}">
                <a16:creationId xmlns:a16="http://schemas.microsoft.com/office/drawing/2014/main" id="{462B0F2D-7D58-374C-BFEE-473E5850339F}"/>
              </a:ext>
            </a:extLst>
          </p:cNvPr>
          <p:cNvSpPr/>
          <p:nvPr/>
        </p:nvSpPr>
        <p:spPr>
          <a:xfrm>
            <a:off x="579816" y="4819731"/>
            <a:ext cx="932329" cy="9323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dirty="0"/>
              <a:t>c2</a:t>
            </a:r>
            <a:endParaRPr kumimoji="1" lang="zh-CN" altLang="en-US" dirty="0"/>
          </a:p>
        </p:txBody>
      </p:sp>
      <p:sp>
        <p:nvSpPr>
          <p:cNvPr id="27" name="圆柱体 26">
            <a:extLst>
              <a:ext uri="{FF2B5EF4-FFF2-40B4-BE49-F238E27FC236}">
                <a16:creationId xmlns:a16="http://schemas.microsoft.com/office/drawing/2014/main" id="{DB877D22-B14A-DB4B-8E7B-0604CEA016CB}"/>
              </a:ext>
            </a:extLst>
          </p:cNvPr>
          <p:cNvSpPr/>
          <p:nvPr/>
        </p:nvSpPr>
        <p:spPr>
          <a:xfrm>
            <a:off x="5456616" y="2426156"/>
            <a:ext cx="806824" cy="1111623"/>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dirty="0"/>
              <a:t>r1</a:t>
            </a:r>
            <a:endParaRPr kumimoji="1" lang="zh-CN" altLang="en-US" dirty="0"/>
          </a:p>
        </p:txBody>
      </p:sp>
      <p:sp>
        <p:nvSpPr>
          <p:cNvPr id="28" name="圆柱体 27">
            <a:extLst>
              <a:ext uri="{FF2B5EF4-FFF2-40B4-BE49-F238E27FC236}">
                <a16:creationId xmlns:a16="http://schemas.microsoft.com/office/drawing/2014/main" id="{4E9B9983-BE5F-F247-A801-2DB09C277E45}"/>
              </a:ext>
            </a:extLst>
          </p:cNvPr>
          <p:cNvSpPr/>
          <p:nvPr/>
        </p:nvSpPr>
        <p:spPr>
          <a:xfrm>
            <a:off x="5474546" y="4730085"/>
            <a:ext cx="806824" cy="1111623"/>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dirty="0"/>
              <a:t>r2</a:t>
            </a:r>
            <a:endParaRPr kumimoji="1" lang="zh-CN" altLang="en-US" dirty="0"/>
          </a:p>
        </p:txBody>
      </p:sp>
      <p:cxnSp>
        <p:nvCxnSpPr>
          <p:cNvPr id="29" name="直线箭头连接符 28">
            <a:extLst>
              <a:ext uri="{FF2B5EF4-FFF2-40B4-BE49-F238E27FC236}">
                <a16:creationId xmlns:a16="http://schemas.microsoft.com/office/drawing/2014/main" id="{B909C865-021A-894D-B6CF-58B3B3B84A9D}"/>
              </a:ext>
            </a:extLst>
          </p:cNvPr>
          <p:cNvCxnSpPr>
            <a:stCxn id="25" idx="3"/>
          </p:cNvCxnSpPr>
          <p:nvPr/>
        </p:nvCxnSpPr>
        <p:spPr>
          <a:xfrm>
            <a:off x="1512145" y="3184282"/>
            <a:ext cx="3944471" cy="12838"/>
          </a:xfrm>
          <a:prstGeom prst="straightConnector1">
            <a:avLst/>
          </a:prstGeom>
          <a:ln w="50800">
            <a:tailEnd type="triangle"/>
          </a:ln>
        </p:spPr>
        <p:style>
          <a:lnRef idx="2">
            <a:schemeClr val="accent1"/>
          </a:lnRef>
          <a:fillRef idx="0">
            <a:schemeClr val="accent1"/>
          </a:fillRef>
          <a:effectRef idx="1">
            <a:schemeClr val="accent1"/>
          </a:effectRef>
          <a:fontRef idx="minor">
            <a:schemeClr val="tx1"/>
          </a:fontRef>
        </p:style>
      </p:cxnSp>
      <p:sp>
        <p:nvSpPr>
          <p:cNvPr id="30" name="文本框 29">
            <a:extLst>
              <a:ext uri="{FF2B5EF4-FFF2-40B4-BE49-F238E27FC236}">
                <a16:creationId xmlns:a16="http://schemas.microsoft.com/office/drawing/2014/main" id="{9F543FD6-A41E-6D4E-BEEA-38D407873C1E}"/>
              </a:ext>
            </a:extLst>
          </p:cNvPr>
          <p:cNvSpPr txBox="1"/>
          <p:nvPr/>
        </p:nvSpPr>
        <p:spPr>
          <a:xfrm>
            <a:off x="2318969" y="2718117"/>
            <a:ext cx="1434353" cy="369332"/>
          </a:xfrm>
          <a:prstGeom prst="rect">
            <a:avLst/>
          </a:prstGeom>
          <a:noFill/>
        </p:spPr>
        <p:txBody>
          <a:bodyPr wrap="square" rtlCol="0">
            <a:spAutoFit/>
          </a:bodyPr>
          <a:lstStyle/>
          <a:p>
            <a:r>
              <a:rPr kumimoji="1" lang="en-US" altLang="zh-CN" dirty="0"/>
              <a:t>write(f,</a:t>
            </a:r>
            <a:r>
              <a:rPr kumimoji="1" lang="zh-CN" altLang="en-US" dirty="0"/>
              <a:t> </a:t>
            </a:r>
            <a:r>
              <a:rPr kumimoji="1" lang="en-US" altLang="zh-CN" dirty="0"/>
              <a:t>A)</a:t>
            </a:r>
            <a:endParaRPr kumimoji="1" lang="zh-CN" altLang="en-US" dirty="0"/>
          </a:p>
        </p:txBody>
      </p:sp>
      <p:cxnSp>
        <p:nvCxnSpPr>
          <p:cNvPr id="31" name="直线箭头连接符 30">
            <a:extLst>
              <a:ext uri="{FF2B5EF4-FFF2-40B4-BE49-F238E27FC236}">
                <a16:creationId xmlns:a16="http://schemas.microsoft.com/office/drawing/2014/main" id="{19E53C34-3DE2-3243-B106-192B352BD626}"/>
              </a:ext>
            </a:extLst>
          </p:cNvPr>
          <p:cNvCxnSpPr>
            <a:cxnSpLocks/>
            <a:endCxn id="28" idx="2"/>
          </p:cNvCxnSpPr>
          <p:nvPr/>
        </p:nvCxnSpPr>
        <p:spPr>
          <a:xfrm>
            <a:off x="1512145" y="3336682"/>
            <a:ext cx="3962401" cy="1949215"/>
          </a:xfrm>
          <a:prstGeom prst="straightConnector1">
            <a:avLst/>
          </a:prstGeom>
          <a:ln w="50800">
            <a:tailEnd type="triangle"/>
          </a:ln>
        </p:spPr>
        <p:style>
          <a:lnRef idx="2">
            <a:schemeClr val="accent1"/>
          </a:lnRef>
          <a:fillRef idx="0">
            <a:schemeClr val="accent1"/>
          </a:fillRef>
          <a:effectRef idx="1">
            <a:schemeClr val="accent1"/>
          </a:effectRef>
          <a:fontRef idx="minor">
            <a:schemeClr val="tx1"/>
          </a:fontRef>
        </p:style>
      </p:cxnSp>
      <p:cxnSp>
        <p:nvCxnSpPr>
          <p:cNvPr id="32" name="直线箭头连接符 31">
            <a:extLst>
              <a:ext uri="{FF2B5EF4-FFF2-40B4-BE49-F238E27FC236}">
                <a16:creationId xmlns:a16="http://schemas.microsoft.com/office/drawing/2014/main" id="{833AAFD3-7F65-5545-B332-0A6C170C0819}"/>
              </a:ext>
            </a:extLst>
          </p:cNvPr>
          <p:cNvCxnSpPr>
            <a:cxnSpLocks/>
            <a:stCxn id="26" idx="3"/>
          </p:cNvCxnSpPr>
          <p:nvPr/>
        </p:nvCxnSpPr>
        <p:spPr>
          <a:xfrm flipV="1">
            <a:off x="1512145" y="3268839"/>
            <a:ext cx="3944471" cy="2017057"/>
          </a:xfrm>
          <a:prstGeom prst="straightConnector1">
            <a:avLst/>
          </a:prstGeom>
          <a:ln w="50800">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33" name="文本框 32">
            <a:extLst>
              <a:ext uri="{FF2B5EF4-FFF2-40B4-BE49-F238E27FC236}">
                <a16:creationId xmlns:a16="http://schemas.microsoft.com/office/drawing/2014/main" id="{8CFA267F-F3EF-D141-B75E-537A755960C4}"/>
              </a:ext>
            </a:extLst>
          </p:cNvPr>
          <p:cNvSpPr txBox="1"/>
          <p:nvPr/>
        </p:nvSpPr>
        <p:spPr>
          <a:xfrm>
            <a:off x="2076923" y="3353113"/>
            <a:ext cx="1434353" cy="369332"/>
          </a:xfrm>
          <a:prstGeom prst="rect">
            <a:avLst/>
          </a:prstGeom>
          <a:noFill/>
        </p:spPr>
        <p:txBody>
          <a:bodyPr wrap="square" rtlCol="0">
            <a:spAutoFit/>
          </a:bodyPr>
          <a:lstStyle/>
          <a:p>
            <a:r>
              <a:rPr kumimoji="1" lang="en-US" altLang="zh-CN" dirty="0"/>
              <a:t>write(f,</a:t>
            </a:r>
            <a:r>
              <a:rPr kumimoji="1" lang="zh-CN" altLang="en-US" dirty="0"/>
              <a:t> </a:t>
            </a:r>
            <a:r>
              <a:rPr kumimoji="1" lang="en-US" altLang="zh-CN" dirty="0"/>
              <a:t>A)</a:t>
            </a:r>
            <a:endParaRPr kumimoji="1" lang="zh-CN" altLang="en-US" dirty="0"/>
          </a:p>
        </p:txBody>
      </p:sp>
      <p:sp>
        <p:nvSpPr>
          <p:cNvPr id="34" name="文本框 33">
            <a:extLst>
              <a:ext uri="{FF2B5EF4-FFF2-40B4-BE49-F238E27FC236}">
                <a16:creationId xmlns:a16="http://schemas.microsoft.com/office/drawing/2014/main" id="{1338F76F-0255-B642-B9C8-11F2850E2024}"/>
              </a:ext>
            </a:extLst>
          </p:cNvPr>
          <p:cNvSpPr txBox="1"/>
          <p:nvPr/>
        </p:nvSpPr>
        <p:spPr>
          <a:xfrm>
            <a:off x="1601793" y="4348479"/>
            <a:ext cx="1434353" cy="369332"/>
          </a:xfrm>
          <a:prstGeom prst="rect">
            <a:avLst/>
          </a:prstGeom>
          <a:noFill/>
        </p:spPr>
        <p:txBody>
          <a:bodyPr wrap="square" rtlCol="0">
            <a:spAutoFit/>
          </a:bodyPr>
          <a:lstStyle/>
          <a:p>
            <a:r>
              <a:rPr kumimoji="1" lang="en-US" altLang="zh-CN" dirty="0"/>
              <a:t>write(f,</a:t>
            </a:r>
            <a:r>
              <a:rPr kumimoji="1" lang="zh-CN" altLang="en-US" dirty="0"/>
              <a:t> </a:t>
            </a:r>
            <a:r>
              <a:rPr kumimoji="1" lang="en-US" altLang="zh-CN" dirty="0"/>
              <a:t>B)</a:t>
            </a:r>
            <a:endParaRPr kumimoji="1" lang="zh-CN" altLang="en-US" dirty="0"/>
          </a:p>
        </p:txBody>
      </p:sp>
      <p:sp>
        <p:nvSpPr>
          <p:cNvPr id="35" name="文本框 34">
            <a:extLst>
              <a:ext uri="{FF2B5EF4-FFF2-40B4-BE49-F238E27FC236}">
                <a16:creationId xmlns:a16="http://schemas.microsoft.com/office/drawing/2014/main" id="{8EEBFB8C-7763-894E-8685-1DD741BFE264}"/>
              </a:ext>
            </a:extLst>
          </p:cNvPr>
          <p:cNvSpPr txBox="1"/>
          <p:nvPr/>
        </p:nvSpPr>
        <p:spPr>
          <a:xfrm>
            <a:off x="2480334" y="4872024"/>
            <a:ext cx="1434353" cy="369332"/>
          </a:xfrm>
          <a:prstGeom prst="rect">
            <a:avLst/>
          </a:prstGeom>
          <a:noFill/>
        </p:spPr>
        <p:txBody>
          <a:bodyPr wrap="square" rtlCol="0">
            <a:spAutoFit/>
          </a:bodyPr>
          <a:lstStyle/>
          <a:p>
            <a:r>
              <a:rPr kumimoji="1" lang="en-US" altLang="zh-CN" dirty="0"/>
              <a:t>write(f,</a:t>
            </a:r>
            <a:r>
              <a:rPr kumimoji="1" lang="zh-CN" altLang="en-US" dirty="0"/>
              <a:t> </a:t>
            </a:r>
            <a:r>
              <a:rPr kumimoji="1" lang="en-US" altLang="zh-CN" dirty="0"/>
              <a:t>B)</a:t>
            </a:r>
            <a:endParaRPr kumimoji="1" lang="zh-CN" altLang="en-US" dirty="0"/>
          </a:p>
        </p:txBody>
      </p:sp>
      <p:cxnSp>
        <p:nvCxnSpPr>
          <p:cNvPr id="36" name="直线箭头连接符 35">
            <a:extLst>
              <a:ext uri="{FF2B5EF4-FFF2-40B4-BE49-F238E27FC236}">
                <a16:creationId xmlns:a16="http://schemas.microsoft.com/office/drawing/2014/main" id="{C643DF97-B97F-694A-B609-6D1268794E98}"/>
              </a:ext>
            </a:extLst>
          </p:cNvPr>
          <p:cNvCxnSpPr>
            <a:cxnSpLocks/>
            <a:stCxn id="26" idx="3"/>
          </p:cNvCxnSpPr>
          <p:nvPr/>
        </p:nvCxnSpPr>
        <p:spPr>
          <a:xfrm flipV="1">
            <a:off x="1512145" y="5285895"/>
            <a:ext cx="3944471" cy="1"/>
          </a:xfrm>
          <a:prstGeom prst="straightConnector1">
            <a:avLst/>
          </a:prstGeom>
          <a:ln w="50800">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37" name="矩形 36">
            <a:extLst>
              <a:ext uri="{FF2B5EF4-FFF2-40B4-BE49-F238E27FC236}">
                <a16:creationId xmlns:a16="http://schemas.microsoft.com/office/drawing/2014/main" id="{28A7C6E4-1CFB-D442-B676-3B35CC86A356}"/>
              </a:ext>
            </a:extLst>
          </p:cNvPr>
          <p:cNvSpPr/>
          <p:nvPr/>
        </p:nvSpPr>
        <p:spPr>
          <a:xfrm>
            <a:off x="7264303" y="2104944"/>
            <a:ext cx="824752" cy="11116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sp>
        <p:nvSpPr>
          <p:cNvPr id="38" name="矩形 37">
            <a:extLst>
              <a:ext uri="{FF2B5EF4-FFF2-40B4-BE49-F238E27FC236}">
                <a16:creationId xmlns:a16="http://schemas.microsoft.com/office/drawing/2014/main" id="{C731AA6D-EA8D-4540-96C7-B0AEF3AA471E}"/>
              </a:ext>
            </a:extLst>
          </p:cNvPr>
          <p:cNvSpPr/>
          <p:nvPr/>
        </p:nvSpPr>
        <p:spPr>
          <a:xfrm>
            <a:off x="7264303" y="3216567"/>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A1</a:t>
            </a:r>
            <a:endParaRPr kumimoji="1" lang="zh-CN" altLang="en-US" dirty="0"/>
          </a:p>
        </p:txBody>
      </p:sp>
      <p:sp>
        <p:nvSpPr>
          <p:cNvPr id="39" name="矩形 38">
            <a:extLst>
              <a:ext uri="{FF2B5EF4-FFF2-40B4-BE49-F238E27FC236}">
                <a16:creationId xmlns:a16="http://schemas.microsoft.com/office/drawing/2014/main" id="{55D668AA-C53B-644F-AEEE-6818009B7E1E}"/>
              </a:ext>
            </a:extLst>
          </p:cNvPr>
          <p:cNvSpPr/>
          <p:nvPr/>
        </p:nvSpPr>
        <p:spPr>
          <a:xfrm>
            <a:off x="7264303" y="3562598"/>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B</a:t>
            </a:r>
            <a:endParaRPr kumimoji="1" lang="zh-CN" altLang="en-US" dirty="0"/>
          </a:p>
        </p:txBody>
      </p:sp>
      <p:sp>
        <p:nvSpPr>
          <p:cNvPr id="40" name="矩形 39">
            <a:extLst>
              <a:ext uri="{FF2B5EF4-FFF2-40B4-BE49-F238E27FC236}">
                <a16:creationId xmlns:a16="http://schemas.microsoft.com/office/drawing/2014/main" id="{880BA012-E553-F44A-AFF4-9D4156A88503}"/>
              </a:ext>
            </a:extLst>
          </p:cNvPr>
          <p:cNvSpPr/>
          <p:nvPr/>
        </p:nvSpPr>
        <p:spPr>
          <a:xfrm>
            <a:off x="7264303" y="4489359"/>
            <a:ext cx="824752" cy="11116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cxnSp>
        <p:nvCxnSpPr>
          <p:cNvPr id="24" name="直线连接符 23">
            <a:extLst>
              <a:ext uri="{FF2B5EF4-FFF2-40B4-BE49-F238E27FC236}">
                <a16:creationId xmlns:a16="http://schemas.microsoft.com/office/drawing/2014/main" id="{F1EA4BB0-4288-D147-8C80-85F47555E8BF}"/>
              </a:ext>
            </a:extLst>
          </p:cNvPr>
          <p:cNvCxnSpPr/>
          <p:nvPr/>
        </p:nvCxnSpPr>
        <p:spPr>
          <a:xfrm>
            <a:off x="5860028" y="3537779"/>
            <a:ext cx="17930" cy="1192306"/>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4" name="矩形 3">
            <a:extLst>
              <a:ext uri="{FF2B5EF4-FFF2-40B4-BE49-F238E27FC236}">
                <a16:creationId xmlns:a16="http://schemas.microsoft.com/office/drawing/2014/main" id="{8468E9F5-62FE-FC29-7D49-60E98DD6055D}"/>
              </a:ext>
            </a:extLst>
          </p:cNvPr>
          <p:cNvSpPr/>
          <p:nvPr/>
        </p:nvSpPr>
        <p:spPr>
          <a:xfrm>
            <a:off x="7264303" y="3908629"/>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A2</a:t>
            </a:r>
            <a:endParaRPr kumimoji="1" lang="zh-CN" altLang="en-US" dirty="0"/>
          </a:p>
        </p:txBody>
      </p:sp>
      <p:sp>
        <p:nvSpPr>
          <p:cNvPr id="5" name="矩形 4">
            <a:extLst>
              <a:ext uri="{FF2B5EF4-FFF2-40B4-BE49-F238E27FC236}">
                <a16:creationId xmlns:a16="http://schemas.microsoft.com/office/drawing/2014/main" id="{78BE93AF-238D-774E-AE9F-9B6E9FCD62EF}"/>
              </a:ext>
            </a:extLst>
          </p:cNvPr>
          <p:cNvSpPr/>
          <p:nvPr/>
        </p:nvSpPr>
        <p:spPr>
          <a:xfrm>
            <a:off x="7264303" y="5597497"/>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A1</a:t>
            </a:r>
            <a:endParaRPr kumimoji="1" lang="zh-CN" altLang="en-US" dirty="0"/>
          </a:p>
        </p:txBody>
      </p:sp>
      <p:sp>
        <p:nvSpPr>
          <p:cNvPr id="6" name="矩形 5">
            <a:extLst>
              <a:ext uri="{FF2B5EF4-FFF2-40B4-BE49-F238E27FC236}">
                <a16:creationId xmlns:a16="http://schemas.microsoft.com/office/drawing/2014/main" id="{C251D537-0F45-8C3E-A1E6-AEAFCC20D228}"/>
              </a:ext>
            </a:extLst>
          </p:cNvPr>
          <p:cNvSpPr/>
          <p:nvPr/>
        </p:nvSpPr>
        <p:spPr>
          <a:xfrm>
            <a:off x="7264303" y="5943528"/>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B</a:t>
            </a:r>
            <a:endParaRPr kumimoji="1" lang="zh-CN" altLang="en-US" dirty="0"/>
          </a:p>
        </p:txBody>
      </p:sp>
      <p:sp>
        <p:nvSpPr>
          <p:cNvPr id="7" name="矩形 6">
            <a:extLst>
              <a:ext uri="{FF2B5EF4-FFF2-40B4-BE49-F238E27FC236}">
                <a16:creationId xmlns:a16="http://schemas.microsoft.com/office/drawing/2014/main" id="{3F466472-F1EA-31FA-5FDD-46F683882FE5}"/>
              </a:ext>
            </a:extLst>
          </p:cNvPr>
          <p:cNvSpPr/>
          <p:nvPr/>
        </p:nvSpPr>
        <p:spPr>
          <a:xfrm>
            <a:off x="7264303" y="6289559"/>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A2</a:t>
            </a:r>
            <a:endParaRPr kumimoji="1" lang="zh-CN" altLang="en-US" dirty="0"/>
          </a:p>
        </p:txBody>
      </p:sp>
    </p:spTree>
    <p:extLst>
      <p:ext uri="{BB962C8B-B14F-4D97-AF65-F5344CB8AC3E}">
        <p14:creationId xmlns:p14="http://schemas.microsoft.com/office/powerpoint/2010/main" val="2911342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6DD3D-6FDD-FD40-9812-01EF20049998}"/>
              </a:ext>
            </a:extLst>
          </p:cNvPr>
          <p:cNvSpPr>
            <a:spLocks noGrp="1"/>
          </p:cNvSpPr>
          <p:nvPr>
            <p:ph type="title"/>
          </p:nvPr>
        </p:nvSpPr>
        <p:spPr>
          <a:xfrm>
            <a:off x="457200" y="392206"/>
            <a:ext cx="8229600" cy="1143000"/>
          </a:xfrm>
        </p:spPr>
        <p:txBody>
          <a:bodyPr>
            <a:normAutofit/>
          </a:bodyPr>
          <a:lstStyle/>
          <a:p>
            <a:r>
              <a:rPr kumimoji="1" lang="en-US" altLang="zh-CN" dirty="0"/>
              <a:t>Ideal</a:t>
            </a:r>
            <a:r>
              <a:rPr kumimoji="1" lang="zh-CN" altLang="en-US" dirty="0"/>
              <a:t> </a:t>
            </a:r>
            <a:r>
              <a:rPr kumimoji="1" lang="en-US" altLang="zh-CN" dirty="0"/>
              <a:t>consistency</a:t>
            </a:r>
            <a:r>
              <a:rPr kumimoji="1" lang="zh-CN" altLang="en-US" dirty="0"/>
              <a:t> </a:t>
            </a:r>
            <a:r>
              <a:rPr kumimoji="1" lang="en-US" altLang="zh-CN" dirty="0"/>
              <a:t>is</a:t>
            </a:r>
            <a:r>
              <a:rPr kumimoji="1" lang="zh-CN" altLang="en-US" dirty="0"/>
              <a:t> </a:t>
            </a:r>
            <a:r>
              <a:rPr kumimoji="1" lang="en-US" altLang="zh-CN" dirty="0"/>
              <a:t>hard</a:t>
            </a:r>
            <a:r>
              <a:rPr kumimoji="1" lang="zh-CN" altLang="en-US" dirty="0"/>
              <a:t> </a:t>
            </a:r>
            <a:r>
              <a:rPr kumimoji="1" lang="en-US" altLang="zh-CN" dirty="0"/>
              <a:t>to</a:t>
            </a:r>
            <a:r>
              <a:rPr kumimoji="1" lang="zh-CN" altLang="en-US" dirty="0"/>
              <a:t> </a:t>
            </a:r>
            <a:r>
              <a:rPr kumimoji="1" lang="en-US" altLang="zh-CN" dirty="0"/>
              <a:t>get</a:t>
            </a:r>
            <a:endParaRPr kumimoji="1" lang="zh-CN" altLang="en-US" dirty="0"/>
          </a:p>
        </p:txBody>
      </p:sp>
      <p:sp>
        <p:nvSpPr>
          <p:cNvPr id="3" name="内容占位符 2">
            <a:extLst>
              <a:ext uri="{FF2B5EF4-FFF2-40B4-BE49-F238E27FC236}">
                <a16:creationId xmlns:a16="http://schemas.microsoft.com/office/drawing/2014/main" id="{D79C2DD5-6381-FF41-BD7D-BDD24ABE80CF}"/>
              </a:ext>
            </a:extLst>
          </p:cNvPr>
          <p:cNvSpPr>
            <a:spLocks noGrp="1"/>
          </p:cNvSpPr>
          <p:nvPr>
            <p:ph idx="1"/>
          </p:nvPr>
        </p:nvSpPr>
        <p:spPr>
          <a:xfrm>
            <a:off x="457200" y="1378017"/>
            <a:ext cx="8229600" cy="4525963"/>
          </a:xfrm>
        </p:spPr>
        <p:txBody>
          <a:bodyPr/>
          <a:lstStyle/>
          <a:p>
            <a:r>
              <a:rPr kumimoji="1" lang="en-US" altLang="zh-CN" dirty="0"/>
              <a:t>Complex</a:t>
            </a:r>
            <a:r>
              <a:rPr kumimoji="1" lang="zh-CN" altLang="en-US" dirty="0"/>
              <a:t> </a:t>
            </a:r>
            <a:r>
              <a:rPr kumimoji="1" lang="en-US" altLang="zh-CN" dirty="0"/>
              <a:t>protocol</a:t>
            </a:r>
          </a:p>
          <a:p>
            <a:pPr lvl="1"/>
            <a:r>
              <a:rPr kumimoji="1" lang="en-US" altLang="zh-CN" dirty="0"/>
              <a:t>Hard</a:t>
            </a:r>
            <a:r>
              <a:rPr kumimoji="1" lang="zh-CN" altLang="en-US" dirty="0"/>
              <a:t> </a:t>
            </a:r>
            <a:r>
              <a:rPr kumimoji="1" lang="en-US" altLang="zh-CN" dirty="0"/>
              <a:t>to</a:t>
            </a:r>
            <a:r>
              <a:rPr kumimoji="1" lang="zh-CN" altLang="en-US" dirty="0"/>
              <a:t> </a:t>
            </a:r>
            <a:r>
              <a:rPr kumimoji="1" lang="en-US" altLang="zh-CN" dirty="0"/>
              <a:t>implement</a:t>
            </a:r>
            <a:r>
              <a:rPr kumimoji="1" lang="zh-CN" altLang="en-US" dirty="0"/>
              <a:t> </a:t>
            </a:r>
            <a:r>
              <a:rPr kumimoji="1" lang="en-US" altLang="zh-CN" dirty="0"/>
              <a:t>correctly</a:t>
            </a:r>
          </a:p>
          <a:p>
            <a:r>
              <a:rPr kumimoji="1" lang="en-US" altLang="zh-CN" dirty="0"/>
              <a:t>Poor</a:t>
            </a:r>
            <a:r>
              <a:rPr kumimoji="1" lang="zh-CN" altLang="en-US" dirty="0"/>
              <a:t> </a:t>
            </a:r>
            <a:r>
              <a:rPr kumimoji="1" lang="en-US" altLang="zh-CN" dirty="0"/>
              <a:t>performance</a:t>
            </a:r>
            <a:endParaRPr kumimoji="1" lang="zh-CN" altLang="en-US" dirty="0"/>
          </a:p>
        </p:txBody>
      </p:sp>
      <p:sp>
        <p:nvSpPr>
          <p:cNvPr id="25" name="矩形 24">
            <a:extLst>
              <a:ext uri="{FF2B5EF4-FFF2-40B4-BE49-F238E27FC236}">
                <a16:creationId xmlns:a16="http://schemas.microsoft.com/office/drawing/2014/main" id="{1AC1794A-E083-414C-B962-2002AC6D722F}"/>
              </a:ext>
            </a:extLst>
          </p:cNvPr>
          <p:cNvSpPr/>
          <p:nvPr/>
        </p:nvSpPr>
        <p:spPr>
          <a:xfrm>
            <a:off x="594564" y="3385506"/>
            <a:ext cx="932329" cy="9323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dirty="0"/>
              <a:t>c1</a:t>
            </a:r>
            <a:endParaRPr kumimoji="1" lang="zh-CN" altLang="en-US" dirty="0"/>
          </a:p>
        </p:txBody>
      </p:sp>
      <p:sp>
        <p:nvSpPr>
          <p:cNvPr id="26" name="矩形 25">
            <a:extLst>
              <a:ext uri="{FF2B5EF4-FFF2-40B4-BE49-F238E27FC236}">
                <a16:creationId xmlns:a16="http://schemas.microsoft.com/office/drawing/2014/main" id="{462B0F2D-7D58-374C-BFEE-473E5850339F}"/>
              </a:ext>
            </a:extLst>
          </p:cNvPr>
          <p:cNvSpPr/>
          <p:nvPr/>
        </p:nvSpPr>
        <p:spPr>
          <a:xfrm>
            <a:off x="594564" y="5487120"/>
            <a:ext cx="932329" cy="9323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dirty="0"/>
              <a:t>c2</a:t>
            </a:r>
            <a:endParaRPr kumimoji="1" lang="zh-CN" altLang="en-US" dirty="0"/>
          </a:p>
        </p:txBody>
      </p:sp>
      <p:sp>
        <p:nvSpPr>
          <p:cNvPr id="27" name="圆柱体 26">
            <a:extLst>
              <a:ext uri="{FF2B5EF4-FFF2-40B4-BE49-F238E27FC236}">
                <a16:creationId xmlns:a16="http://schemas.microsoft.com/office/drawing/2014/main" id="{DB877D22-B14A-DB4B-8E7B-0604CEA016CB}"/>
              </a:ext>
            </a:extLst>
          </p:cNvPr>
          <p:cNvSpPr/>
          <p:nvPr/>
        </p:nvSpPr>
        <p:spPr>
          <a:xfrm>
            <a:off x="5471364" y="3093545"/>
            <a:ext cx="806824" cy="1111623"/>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dirty="0"/>
              <a:t>r1</a:t>
            </a:r>
            <a:endParaRPr kumimoji="1" lang="zh-CN" altLang="en-US" dirty="0"/>
          </a:p>
        </p:txBody>
      </p:sp>
      <p:sp>
        <p:nvSpPr>
          <p:cNvPr id="28" name="圆柱体 27">
            <a:extLst>
              <a:ext uri="{FF2B5EF4-FFF2-40B4-BE49-F238E27FC236}">
                <a16:creationId xmlns:a16="http://schemas.microsoft.com/office/drawing/2014/main" id="{4E9B9983-BE5F-F247-A801-2DB09C277E45}"/>
              </a:ext>
            </a:extLst>
          </p:cNvPr>
          <p:cNvSpPr/>
          <p:nvPr/>
        </p:nvSpPr>
        <p:spPr>
          <a:xfrm>
            <a:off x="5489294" y="5397474"/>
            <a:ext cx="806824" cy="1111623"/>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dirty="0"/>
              <a:t>r2</a:t>
            </a:r>
            <a:endParaRPr kumimoji="1" lang="zh-CN" altLang="en-US" dirty="0"/>
          </a:p>
        </p:txBody>
      </p:sp>
      <p:cxnSp>
        <p:nvCxnSpPr>
          <p:cNvPr id="29" name="直线箭头连接符 28">
            <a:extLst>
              <a:ext uri="{FF2B5EF4-FFF2-40B4-BE49-F238E27FC236}">
                <a16:creationId xmlns:a16="http://schemas.microsoft.com/office/drawing/2014/main" id="{B909C865-021A-894D-B6CF-58B3B3B84A9D}"/>
              </a:ext>
            </a:extLst>
          </p:cNvPr>
          <p:cNvCxnSpPr>
            <a:stCxn id="25" idx="3"/>
          </p:cNvCxnSpPr>
          <p:nvPr/>
        </p:nvCxnSpPr>
        <p:spPr>
          <a:xfrm>
            <a:off x="1526893" y="3851671"/>
            <a:ext cx="3944471" cy="12838"/>
          </a:xfrm>
          <a:prstGeom prst="straightConnector1">
            <a:avLst/>
          </a:prstGeom>
          <a:ln w="50800">
            <a:tailEnd type="triangle"/>
          </a:ln>
        </p:spPr>
        <p:style>
          <a:lnRef idx="2">
            <a:schemeClr val="accent1"/>
          </a:lnRef>
          <a:fillRef idx="0">
            <a:schemeClr val="accent1"/>
          </a:fillRef>
          <a:effectRef idx="1">
            <a:schemeClr val="accent1"/>
          </a:effectRef>
          <a:fontRef idx="minor">
            <a:schemeClr val="tx1"/>
          </a:fontRef>
        </p:style>
      </p:cxnSp>
      <p:sp>
        <p:nvSpPr>
          <p:cNvPr id="30" name="文本框 29">
            <a:extLst>
              <a:ext uri="{FF2B5EF4-FFF2-40B4-BE49-F238E27FC236}">
                <a16:creationId xmlns:a16="http://schemas.microsoft.com/office/drawing/2014/main" id="{9F543FD6-A41E-6D4E-BEEA-38D407873C1E}"/>
              </a:ext>
            </a:extLst>
          </p:cNvPr>
          <p:cNvSpPr txBox="1"/>
          <p:nvPr/>
        </p:nvSpPr>
        <p:spPr>
          <a:xfrm>
            <a:off x="2333717" y="3385506"/>
            <a:ext cx="1434353" cy="369332"/>
          </a:xfrm>
          <a:prstGeom prst="rect">
            <a:avLst/>
          </a:prstGeom>
          <a:noFill/>
        </p:spPr>
        <p:txBody>
          <a:bodyPr wrap="square" rtlCol="0">
            <a:spAutoFit/>
          </a:bodyPr>
          <a:lstStyle/>
          <a:p>
            <a:r>
              <a:rPr kumimoji="1" lang="en-US" altLang="zh-CN" dirty="0"/>
              <a:t>append(f,</a:t>
            </a:r>
            <a:r>
              <a:rPr kumimoji="1" lang="zh-CN" altLang="en-US" dirty="0"/>
              <a:t> </a:t>
            </a:r>
            <a:r>
              <a:rPr kumimoji="1" lang="en-US" altLang="zh-CN" dirty="0"/>
              <a:t>A)</a:t>
            </a:r>
            <a:endParaRPr kumimoji="1" lang="zh-CN" altLang="en-US" dirty="0"/>
          </a:p>
        </p:txBody>
      </p:sp>
      <p:cxnSp>
        <p:nvCxnSpPr>
          <p:cNvPr id="31" name="直线箭头连接符 30">
            <a:extLst>
              <a:ext uri="{FF2B5EF4-FFF2-40B4-BE49-F238E27FC236}">
                <a16:creationId xmlns:a16="http://schemas.microsoft.com/office/drawing/2014/main" id="{19E53C34-3DE2-3243-B106-192B352BD626}"/>
              </a:ext>
            </a:extLst>
          </p:cNvPr>
          <p:cNvCxnSpPr>
            <a:cxnSpLocks/>
            <a:endCxn id="28" idx="2"/>
          </p:cNvCxnSpPr>
          <p:nvPr/>
        </p:nvCxnSpPr>
        <p:spPr>
          <a:xfrm>
            <a:off x="1526893" y="4004071"/>
            <a:ext cx="3962401" cy="1949215"/>
          </a:xfrm>
          <a:prstGeom prst="straightConnector1">
            <a:avLst/>
          </a:prstGeom>
          <a:ln w="50800">
            <a:tailEnd type="triangle"/>
          </a:ln>
        </p:spPr>
        <p:style>
          <a:lnRef idx="2">
            <a:schemeClr val="accent1"/>
          </a:lnRef>
          <a:fillRef idx="0">
            <a:schemeClr val="accent1"/>
          </a:fillRef>
          <a:effectRef idx="1">
            <a:schemeClr val="accent1"/>
          </a:effectRef>
          <a:fontRef idx="minor">
            <a:schemeClr val="tx1"/>
          </a:fontRef>
        </p:style>
      </p:cxnSp>
      <p:cxnSp>
        <p:nvCxnSpPr>
          <p:cNvPr id="32" name="直线箭头连接符 31">
            <a:extLst>
              <a:ext uri="{FF2B5EF4-FFF2-40B4-BE49-F238E27FC236}">
                <a16:creationId xmlns:a16="http://schemas.microsoft.com/office/drawing/2014/main" id="{833AAFD3-7F65-5545-B332-0A6C170C0819}"/>
              </a:ext>
            </a:extLst>
          </p:cNvPr>
          <p:cNvCxnSpPr>
            <a:cxnSpLocks/>
            <a:stCxn id="26" idx="3"/>
          </p:cNvCxnSpPr>
          <p:nvPr/>
        </p:nvCxnSpPr>
        <p:spPr>
          <a:xfrm flipV="1">
            <a:off x="1526893" y="3936228"/>
            <a:ext cx="3944471" cy="2017057"/>
          </a:xfrm>
          <a:prstGeom prst="straightConnector1">
            <a:avLst/>
          </a:prstGeom>
          <a:ln w="50800">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33" name="文本框 32">
            <a:extLst>
              <a:ext uri="{FF2B5EF4-FFF2-40B4-BE49-F238E27FC236}">
                <a16:creationId xmlns:a16="http://schemas.microsoft.com/office/drawing/2014/main" id="{8CFA267F-F3EF-D141-B75E-537A755960C4}"/>
              </a:ext>
            </a:extLst>
          </p:cNvPr>
          <p:cNvSpPr txBox="1"/>
          <p:nvPr/>
        </p:nvSpPr>
        <p:spPr>
          <a:xfrm>
            <a:off x="2091671" y="4020502"/>
            <a:ext cx="1434353" cy="369332"/>
          </a:xfrm>
          <a:prstGeom prst="rect">
            <a:avLst/>
          </a:prstGeom>
          <a:noFill/>
        </p:spPr>
        <p:txBody>
          <a:bodyPr wrap="square" rtlCol="0">
            <a:spAutoFit/>
          </a:bodyPr>
          <a:lstStyle/>
          <a:p>
            <a:r>
              <a:rPr kumimoji="1" lang="en-US" altLang="zh-CN" dirty="0"/>
              <a:t>append(f,</a:t>
            </a:r>
            <a:r>
              <a:rPr kumimoji="1" lang="zh-CN" altLang="en-US" dirty="0"/>
              <a:t> </a:t>
            </a:r>
            <a:r>
              <a:rPr kumimoji="1" lang="en-US" altLang="zh-CN" dirty="0"/>
              <a:t>A)</a:t>
            </a:r>
            <a:endParaRPr kumimoji="1" lang="zh-CN" altLang="en-US" dirty="0"/>
          </a:p>
        </p:txBody>
      </p:sp>
      <p:sp>
        <p:nvSpPr>
          <p:cNvPr id="34" name="文本框 33">
            <a:extLst>
              <a:ext uri="{FF2B5EF4-FFF2-40B4-BE49-F238E27FC236}">
                <a16:creationId xmlns:a16="http://schemas.microsoft.com/office/drawing/2014/main" id="{1338F76F-0255-B642-B9C8-11F2850E2024}"/>
              </a:ext>
            </a:extLst>
          </p:cNvPr>
          <p:cNvSpPr txBox="1"/>
          <p:nvPr/>
        </p:nvSpPr>
        <p:spPr>
          <a:xfrm>
            <a:off x="1616541" y="5015868"/>
            <a:ext cx="1434353" cy="369332"/>
          </a:xfrm>
          <a:prstGeom prst="rect">
            <a:avLst/>
          </a:prstGeom>
          <a:noFill/>
        </p:spPr>
        <p:txBody>
          <a:bodyPr wrap="square" rtlCol="0">
            <a:spAutoFit/>
          </a:bodyPr>
          <a:lstStyle/>
          <a:p>
            <a:r>
              <a:rPr kumimoji="1" lang="en-US" altLang="zh-CN" dirty="0"/>
              <a:t>append(f,</a:t>
            </a:r>
            <a:r>
              <a:rPr kumimoji="1" lang="zh-CN" altLang="en-US" dirty="0"/>
              <a:t> </a:t>
            </a:r>
            <a:r>
              <a:rPr kumimoji="1" lang="en-US" altLang="zh-CN" dirty="0"/>
              <a:t>B)</a:t>
            </a:r>
            <a:endParaRPr kumimoji="1" lang="zh-CN" altLang="en-US" dirty="0"/>
          </a:p>
        </p:txBody>
      </p:sp>
      <p:sp>
        <p:nvSpPr>
          <p:cNvPr id="35" name="文本框 34">
            <a:extLst>
              <a:ext uri="{FF2B5EF4-FFF2-40B4-BE49-F238E27FC236}">
                <a16:creationId xmlns:a16="http://schemas.microsoft.com/office/drawing/2014/main" id="{8EEBFB8C-7763-894E-8685-1DD741BFE264}"/>
              </a:ext>
            </a:extLst>
          </p:cNvPr>
          <p:cNvSpPr txBox="1"/>
          <p:nvPr/>
        </p:nvSpPr>
        <p:spPr>
          <a:xfrm>
            <a:off x="2495082" y="5539413"/>
            <a:ext cx="1434353" cy="369332"/>
          </a:xfrm>
          <a:prstGeom prst="rect">
            <a:avLst/>
          </a:prstGeom>
          <a:noFill/>
        </p:spPr>
        <p:txBody>
          <a:bodyPr wrap="square" rtlCol="0">
            <a:spAutoFit/>
          </a:bodyPr>
          <a:lstStyle/>
          <a:p>
            <a:r>
              <a:rPr kumimoji="1" lang="en-US" altLang="zh-CN" dirty="0"/>
              <a:t>append(f,</a:t>
            </a:r>
            <a:r>
              <a:rPr kumimoji="1" lang="zh-CN" altLang="en-US" dirty="0"/>
              <a:t> </a:t>
            </a:r>
            <a:r>
              <a:rPr kumimoji="1" lang="en-US" altLang="zh-CN" dirty="0"/>
              <a:t>B)</a:t>
            </a:r>
            <a:endParaRPr kumimoji="1" lang="zh-CN" altLang="en-US" dirty="0"/>
          </a:p>
        </p:txBody>
      </p:sp>
      <p:cxnSp>
        <p:nvCxnSpPr>
          <p:cNvPr id="36" name="直线箭头连接符 35">
            <a:extLst>
              <a:ext uri="{FF2B5EF4-FFF2-40B4-BE49-F238E27FC236}">
                <a16:creationId xmlns:a16="http://schemas.microsoft.com/office/drawing/2014/main" id="{C643DF97-B97F-694A-B609-6D1268794E98}"/>
              </a:ext>
            </a:extLst>
          </p:cNvPr>
          <p:cNvCxnSpPr>
            <a:cxnSpLocks/>
            <a:stCxn id="26" idx="3"/>
          </p:cNvCxnSpPr>
          <p:nvPr/>
        </p:nvCxnSpPr>
        <p:spPr>
          <a:xfrm flipV="1">
            <a:off x="1526893" y="5953284"/>
            <a:ext cx="3944471" cy="1"/>
          </a:xfrm>
          <a:prstGeom prst="straightConnector1">
            <a:avLst/>
          </a:prstGeom>
          <a:ln w="50800">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37" name="矩形 36">
            <a:extLst>
              <a:ext uri="{FF2B5EF4-FFF2-40B4-BE49-F238E27FC236}">
                <a16:creationId xmlns:a16="http://schemas.microsoft.com/office/drawing/2014/main" id="{28A7C6E4-1CFB-D442-B676-3B35CC86A356}"/>
              </a:ext>
            </a:extLst>
          </p:cNvPr>
          <p:cNvSpPr/>
          <p:nvPr/>
        </p:nvSpPr>
        <p:spPr>
          <a:xfrm>
            <a:off x="7264304" y="2932180"/>
            <a:ext cx="824752" cy="11116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sp>
        <p:nvSpPr>
          <p:cNvPr id="38" name="矩形 37">
            <a:extLst>
              <a:ext uri="{FF2B5EF4-FFF2-40B4-BE49-F238E27FC236}">
                <a16:creationId xmlns:a16="http://schemas.microsoft.com/office/drawing/2014/main" id="{C731AA6D-EA8D-4540-96C7-B0AEF3AA471E}"/>
              </a:ext>
            </a:extLst>
          </p:cNvPr>
          <p:cNvSpPr/>
          <p:nvPr/>
        </p:nvSpPr>
        <p:spPr>
          <a:xfrm>
            <a:off x="7264304" y="4043803"/>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A</a:t>
            </a:r>
            <a:endParaRPr kumimoji="1" lang="zh-CN" altLang="en-US" dirty="0"/>
          </a:p>
        </p:txBody>
      </p:sp>
      <p:sp>
        <p:nvSpPr>
          <p:cNvPr id="39" name="矩形 38">
            <a:extLst>
              <a:ext uri="{FF2B5EF4-FFF2-40B4-BE49-F238E27FC236}">
                <a16:creationId xmlns:a16="http://schemas.microsoft.com/office/drawing/2014/main" id="{55D668AA-C53B-644F-AEEE-6818009B7E1E}"/>
              </a:ext>
            </a:extLst>
          </p:cNvPr>
          <p:cNvSpPr/>
          <p:nvPr/>
        </p:nvSpPr>
        <p:spPr>
          <a:xfrm>
            <a:off x="7264304" y="4389834"/>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B</a:t>
            </a:r>
            <a:endParaRPr kumimoji="1" lang="zh-CN" altLang="en-US" dirty="0"/>
          </a:p>
        </p:txBody>
      </p:sp>
      <p:sp>
        <p:nvSpPr>
          <p:cNvPr id="40" name="矩形 39">
            <a:extLst>
              <a:ext uri="{FF2B5EF4-FFF2-40B4-BE49-F238E27FC236}">
                <a16:creationId xmlns:a16="http://schemas.microsoft.com/office/drawing/2014/main" id="{880BA012-E553-F44A-AFF4-9D4156A88503}"/>
              </a:ext>
            </a:extLst>
          </p:cNvPr>
          <p:cNvSpPr/>
          <p:nvPr/>
        </p:nvSpPr>
        <p:spPr>
          <a:xfrm>
            <a:off x="7264303" y="5042479"/>
            <a:ext cx="824752" cy="11116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sp>
        <p:nvSpPr>
          <p:cNvPr id="41" name="矩形 40">
            <a:extLst>
              <a:ext uri="{FF2B5EF4-FFF2-40B4-BE49-F238E27FC236}">
                <a16:creationId xmlns:a16="http://schemas.microsoft.com/office/drawing/2014/main" id="{3E60EE16-6B4D-C14C-A85B-37072838DBCB}"/>
              </a:ext>
            </a:extLst>
          </p:cNvPr>
          <p:cNvSpPr/>
          <p:nvPr/>
        </p:nvSpPr>
        <p:spPr>
          <a:xfrm>
            <a:off x="7264303" y="6154102"/>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A</a:t>
            </a:r>
            <a:endParaRPr kumimoji="1" lang="zh-CN" altLang="en-US" dirty="0"/>
          </a:p>
        </p:txBody>
      </p:sp>
      <p:sp>
        <p:nvSpPr>
          <p:cNvPr id="42" name="矩形 41">
            <a:extLst>
              <a:ext uri="{FF2B5EF4-FFF2-40B4-BE49-F238E27FC236}">
                <a16:creationId xmlns:a16="http://schemas.microsoft.com/office/drawing/2014/main" id="{65D9854B-EDED-FE41-AD38-2267DACD1FBD}"/>
              </a:ext>
            </a:extLst>
          </p:cNvPr>
          <p:cNvSpPr/>
          <p:nvPr/>
        </p:nvSpPr>
        <p:spPr>
          <a:xfrm>
            <a:off x="7264303" y="6500133"/>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B</a:t>
            </a:r>
            <a:endParaRPr kumimoji="1" lang="zh-CN" altLang="en-US" dirty="0"/>
          </a:p>
        </p:txBody>
      </p:sp>
      <p:cxnSp>
        <p:nvCxnSpPr>
          <p:cNvPr id="44" name="直线连接符 43">
            <a:extLst>
              <a:ext uri="{FF2B5EF4-FFF2-40B4-BE49-F238E27FC236}">
                <a16:creationId xmlns:a16="http://schemas.microsoft.com/office/drawing/2014/main" id="{6AFD279D-A32B-2B47-BB01-775EC7375DA6}"/>
              </a:ext>
            </a:extLst>
          </p:cNvPr>
          <p:cNvCxnSpPr>
            <a:stCxn id="27" idx="3"/>
            <a:endCxn id="28" idx="1"/>
          </p:cNvCxnSpPr>
          <p:nvPr/>
        </p:nvCxnSpPr>
        <p:spPr>
          <a:xfrm>
            <a:off x="5874776" y="4205168"/>
            <a:ext cx="17930" cy="1192306"/>
          </a:xfrm>
          <a:prstGeom prst="line">
            <a:avLst/>
          </a:prstGeom>
          <a:ln w="381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2059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47E04C-17E1-F348-8C90-ED9F3ED73821}"/>
              </a:ext>
            </a:extLst>
          </p:cNvPr>
          <p:cNvSpPr>
            <a:spLocks noGrp="1"/>
          </p:cNvSpPr>
          <p:nvPr>
            <p:ph type="title"/>
          </p:nvPr>
        </p:nvSpPr>
        <p:spPr/>
        <p:txBody>
          <a:bodyPr>
            <a:normAutofit/>
          </a:bodyPr>
          <a:lstStyle/>
          <a:p>
            <a:r>
              <a:rPr kumimoji="1" lang="en-US" altLang="zh-CN" dirty="0"/>
              <a:t>GFS</a:t>
            </a:r>
            <a:r>
              <a:rPr kumimoji="1" lang="zh-CN" altLang="en-US" dirty="0"/>
              <a:t> </a:t>
            </a:r>
            <a:r>
              <a:rPr kumimoji="1" lang="en-US" altLang="zh-CN" dirty="0"/>
              <a:t>design</a:t>
            </a:r>
            <a:r>
              <a:rPr kumimoji="1" lang="zh-CN" altLang="en-US" dirty="0"/>
              <a:t> </a:t>
            </a:r>
            <a:r>
              <a:rPr kumimoji="1" lang="en-US" altLang="zh-CN" dirty="0"/>
              <a:t>make</a:t>
            </a:r>
            <a:r>
              <a:rPr kumimoji="1" lang="zh-CN" altLang="en-US" dirty="0"/>
              <a:t> </a:t>
            </a:r>
            <a:r>
              <a:rPr kumimoji="1" lang="en-US" altLang="zh-CN" dirty="0"/>
              <a:t>an</a:t>
            </a:r>
            <a:r>
              <a:rPr kumimoji="1" lang="zh-CN" altLang="en-US" dirty="0"/>
              <a:t> </a:t>
            </a:r>
            <a:r>
              <a:rPr kumimoji="1" lang="en-US" altLang="zh-CN" dirty="0"/>
              <a:t>tradeoff</a:t>
            </a:r>
            <a:endParaRPr kumimoji="1" lang="zh-CN" altLang="en-US" dirty="0"/>
          </a:p>
        </p:txBody>
      </p:sp>
      <p:sp>
        <p:nvSpPr>
          <p:cNvPr id="3" name="内容占位符 2">
            <a:extLst>
              <a:ext uri="{FF2B5EF4-FFF2-40B4-BE49-F238E27FC236}">
                <a16:creationId xmlns:a16="http://schemas.microsoft.com/office/drawing/2014/main" id="{1EE7090D-62FE-D644-9931-ED25EDC5C95B}"/>
              </a:ext>
            </a:extLst>
          </p:cNvPr>
          <p:cNvSpPr>
            <a:spLocks noGrp="1"/>
          </p:cNvSpPr>
          <p:nvPr>
            <p:ph idx="1"/>
          </p:nvPr>
        </p:nvSpPr>
        <p:spPr/>
        <p:txBody>
          <a:bodyPr>
            <a:normAutofit fontScale="92500"/>
          </a:bodyPr>
          <a:lstStyle/>
          <a:p>
            <a:r>
              <a:rPr kumimoji="1" lang="en-US" altLang="zh-CN" dirty="0"/>
              <a:t>Trade</a:t>
            </a:r>
            <a:r>
              <a:rPr kumimoji="1" lang="zh-CN" altLang="en-US" dirty="0"/>
              <a:t> </a:t>
            </a:r>
            <a:r>
              <a:rPr kumimoji="1" lang="en-US" altLang="zh-CN" dirty="0"/>
              <a:t>ideal</a:t>
            </a:r>
            <a:r>
              <a:rPr kumimoji="1" lang="zh-CN" altLang="en-US" dirty="0"/>
              <a:t> </a:t>
            </a:r>
            <a:r>
              <a:rPr kumimoji="1" lang="en-US" altLang="zh-CN" dirty="0"/>
              <a:t>consistency</a:t>
            </a:r>
            <a:r>
              <a:rPr kumimoji="1" lang="zh-CN" altLang="en-US" dirty="0"/>
              <a:t> </a:t>
            </a:r>
            <a:r>
              <a:rPr kumimoji="1" lang="en-US" altLang="zh-CN" dirty="0"/>
              <a:t>for</a:t>
            </a:r>
            <a:r>
              <a:rPr kumimoji="1" lang="zh-CN" altLang="en-US" dirty="0"/>
              <a:t> </a:t>
            </a:r>
            <a:r>
              <a:rPr kumimoji="1" lang="en-US" altLang="zh-CN" dirty="0"/>
              <a:t>system</a:t>
            </a:r>
            <a:r>
              <a:rPr kumimoji="1" lang="zh-CN" altLang="en-US" dirty="0"/>
              <a:t> </a:t>
            </a:r>
            <a:r>
              <a:rPr kumimoji="1" lang="en-US" altLang="zh-CN" dirty="0"/>
              <a:t>simplicity</a:t>
            </a:r>
          </a:p>
          <a:p>
            <a:r>
              <a:rPr kumimoji="1" lang="en-US" altLang="zh-CN" dirty="0"/>
              <a:t>Clients</a:t>
            </a:r>
            <a:r>
              <a:rPr kumimoji="1" lang="zh-CN" altLang="en-US" dirty="0"/>
              <a:t> </a:t>
            </a:r>
            <a:r>
              <a:rPr kumimoji="1" lang="en-US" altLang="zh-CN" dirty="0"/>
              <a:t>may</a:t>
            </a:r>
            <a:r>
              <a:rPr kumimoji="1" lang="zh-CN" altLang="en-US" dirty="0"/>
              <a:t> </a:t>
            </a:r>
            <a:r>
              <a:rPr kumimoji="1" lang="en-US" altLang="zh-CN" dirty="0"/>
              <a:t>observe</a:t>
            </a:r>
          </a:p>
          <a:p>
            <a:pPr lvl="1"/>
            <a:r>
              <a:rPr kumimoji="1" lang="en-US" altLang="zh-CN" dirty="0"/>
              <a:t>Reading</a:t>
            </a:r>
            <a:r>
              <a:rPr kumimoji="1" lang="zh-CN" altLang="en-US" dirty="0"/>
              <a:t> </a:t>
            </a:r>
            <a:r>
              <a:rPr kumimoji="1" lang="en-US" altLang="zh-CN" dirty="0"/>
              <a:t>stale</a:t>
            </a:r>
            <a:r>
              <a:rPr kumimoji="1" lang="zh-CN" altLang="en-US" dirty="0"/>
              <a:t> </a:t>
            </a:r>
            <a:r>
              <a:rPr kumimoji="1" lang="en-US" altLang="zh-CN" dirty="0"/>
              <a:t>data</a:t>
            </a:r>
          </a:p>
          <a:p>
            <a:pPr lvl="1"/>
            <a:r>
              <a:rPr kumimoji="1" lang="en-US" altLang="zh-CN" dirty="0"/>
              <a:t>Duplicate</a:t>
            </a:r>
            <a:r>
              <a:rPr kumimoji="1" lang="zh-CN" altLang="en-US" dirty="0"/>
              <a:t> </a:t>
            </a:r>
            <a:r>
              <a:rPr kumimoji="1" lang="en-US" altLang="zh-CN" dirty="0"/>
              <a:t>append</a:t>
            </a:r>
            <a:r>
              <a:rPr kumimoji="1" lang="zh-CN" altLang="en-US" dirty="0"/>
              <a:t> </a:t>
            </a:r>
            <a:r>
              <a:rPr kumimoji="1" lang="en-US" altLang="zh-CN" dirty="0"/>
              <a:t>records</a:t>
            </a:r>
          </a:p>
          <a:p>
            <a:r>
              <a:rPr kumimoji="1" lang="en-US" altLang="zh-CN" dirty="0"/>
              <a:t>For</a:t>
            </a:r>
            <a:r>
              <a:rPr kumimoji="1" lang="zh-CN" altLang="en-US" dirty="0"/>
              <a:t> </a:t>
            </a:r>
            <a:r>
              <a:rPr kumimoji="1" lang="en-US" altLang="zh-CN" dirty="0"/>
              <a:t>applications</a:t>
            </a:r>
            <a:r>
              <a:rPr kumimoji="1" lang="zh-CN" altLang="en-US" dirty="0"/>
              <a:t> </a:t>
            </a:r>
            <a:r>
              <a:rPr kumimoji="1" lang="en-US" altLang="zh-CN" dirty="0"/>
              <a:t>such</a:t>
            </a:r>
            <a:r>
              <a:rPr kumimoji="1" lang="zh-CN" altLang="en-US" dirty="0"/>
              <a:t> </a:t>
            </a:r>
            <a:r>
              <a:rPr kumimoji="1" lang="en-US" altLang="zh-CN" dirty="0"/>
              <a:t>as</a:t>
            </a:r>
            <a:r>
              <a:rPr kumimoji="1" lang="zh-CN" altLang="en-US" dirty="0"/>
              <a:t> </a:t>
            </a:r>
            <a:r>
              <a:rPr kumimoji="1" lang="en-US" altLang="zh-CN" dirty="0"/>
              <a:t>search</a:t>
            </a:r>
            <a:r>
              <a:rPr kumimoji="1" lang="zh-CN" altLang="en-US" dirty="0"/>
              <a:t> </a:t>
            </a:r>
            <a:r>
              <a:rPr kumimoji="1" lang="en-US" altLang="zh-CN" dirty="0"/>
              <a:t>engine</a:t>
            </a:r>
          </a:p>
          <a:p>
            <a:pPr lvl="1"/>
            <a:r>
              <a:rPr kumimoji="1" lang="en-US" altLang="zh-CN" dirty="0"/>
              <a:t>This</a:t>
            </a:r>
            <a:r>
              <a:rPr kumimoji="1" lang="zh-CN" altLang="en-US" dirty="0"/>
              <a:t> </a:t>
            </a:r>
            <a:r>
              <a:rPr kumimoji="1" lang="en-US" altLang="zh-CN" dirty="0"/>
              <a:t>may</a:t>
            </a:r>
            <a:r>
              <a:rPr kumimoji="1" lang="zh-CN" altLang="en-US" dirty="0"/>
              <a:t> </a:t>
            </a:r>
            <a:r>
              <a:rPr kumimoji="1" lang="en-US" altLang="zh-CN" dirty="0"/>
              <a:t>be</a:t>
            </a:r>
            <a:r>
              <a:rPr kumimoji="1" lang="zh-CN" altLang="en-US" dirty="0"/>
              <a:t> </a:t>
            </a:r>
            <a:r>
              <a:rPr kumimoji="1" lang="en-US" altLang="zh-CN" dirty="0"/>
              <a:t>tolerable</a:t>
            </a:r>
          </a:p>
          <a:p>
            <a:r>
              <a:rPr kumimoji="1" lang="en-US" altLang="zh-CN" dirty="0"/>
              <a:t>Understanding</a:t>
            </a:r>
            <a:r>
              <a:rPr kumimoji="1" lang="zh-CN" altLang="en-US" dirty="0"/>
              <a:t> </a:t>
            </a:r>
            <a:r>
              <a:rPr kumimoji="1" lang="en-US" altLang="zh-CN" dirty="0"/>
              <a:t>GFS</a:t>
            </a:r>
            <a:r>
              <a:rPr kumimoji="1" lang="zh-CN" altLang="en-US" dirty="0"/>
              <a:t> </a:t>
            </a:r>
            <a:r>
              <a:rPr kumimoji="1" lang="en-US" altLang="zh-CN" dirty="0"/>
              <a:t>design</a:t>
            </a:r>
            <a:r>
              <a:rPr kumimoji="1" lang="zh-CN" altLang="en-US" dirty="0"/>
              <a:t> </a:t>
            </a:r>
            <a:r>
              <a:rPr kumimoji="1" lang="en-US" altLang="zh-CN" dirty="0"/>
              <a:t>as</a:t>
            </a:r>
            <a:r>
              <a:rPr kumimoji="1" lang="zh-CN" altLang="en-US" dirty="0"/>
              <a:t> </a:t>
            </a:r>
            <a:r>
              <a:rPr kumimoji="1" lang="en-US" altLang="zh-CN" dirty="0"/>
              <a:t>a</a:t>
            </a:r>
            <a:r>
              <a:rPr kumimoji="1" lang="zh-CN" altLang="en-US" dirty="0"/>
              <a:t> </a:t>
            </a:r>
            <a:r>
              <a:rPr kumimoji="1" lang="en-US" altLang="zh-CN" dirty="0"/>
              <a:t>tradeoff</a:t>
            </a:r>
            <a:r>
              <a:rPr kumimoji="1" lang="zh-CN" altLang="en-US" dirty="0"/>
              <a:t> </a:t>
            </a:r>
            <a:r>
              <a:rPr kumimoji="1" lang="en-US" altLang="zh-CN" dirty="0"/>
              <a:t>among</a:t>
            </a:r>
          </a:p>
          <a:p>
            <a:pPr lvl="1"/>
            <a:r>
              <a:rPr lang="en" altLang="zh-CN" dirty="0"/>
              <a:t>Consistency</a:t>
            </a:r>
            <a:r>
              <a:rPr lang="en-US" altLang="zh-CN" dirty="0"/>
              <a:t>,</a:t>
            </a:r>
            <a:r>
              <a:rPr lang="en" altLang="zh-CN" dirty="0"/>
              <a:t>fault-tolerance</a:t>
            </a:r>
            <a:r>
              <a:rPr lang="en-US" altLang="zh-CN" dirty="0"/>
              <a:t>,</a:t>
            </a:r>
            <a:r>
              <a:rPr lang="en" altLang="zh-CN" dirty="0"/>
              <a:t>performance simplicity of design</a:t>
            </a:r>
            <a:endParaRPr kumimoji="1" lang="en-US" altLang="zh-CN" dirty="0"/>
          </a:p>
        </p:txBody>
      </p:sp>
    </p:spTree>
    <p:extLst>
      <p:ext uri="{BB962C8B-B14F-4D97-AF65-F5344CB8AC3E}">
        <p14:creationId xmlns:p14="http://schemas.microsoft.com/office/powerpoint/2010/main" val="1120204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GFS</a:t>
            </a:r>
            <a:r>
              <a:rPr kumimoji="1" lang="zh-CN" altLang="en-US" dirty="0"/>
              <a:t> </a:t>
            </a:r>
            <a:r>
              <a:rPr kumimoji="1" lang="en-US" altLang="zh-CN" dirty="0"/>
              <a:t>Write</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750" y="1255346"/>
            <a:ext cx="5270500" cy="4686300"/>
          </a:xfrm>
          <a:prstGeom prst="rect">
            <a:avLst/>
          </a:prstGeom>
        </p:spPr>
      </p:pic>
    </p:spTree>
    <p:extLst>
      <p:ext uri="{BB962C8B-B14F-4D97-AF65-F5344CB8AC3E}">
        <p14:creationId xmlns:p14="http://schemas.microsoft.com/office/powerpoint/2010/main" val="18115857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GFS</a:t>
            </a:r>
            <a:r>
              <a:rPr kumimoji="1" lang="zh-CN" altLang="en-US" dirty="0"/>
              <a:t> </a:t>
            </a:r>
            <a:r>
              <a:rPr kumimoji="1" lang="en-US" altLang="zh-CN" dirty="0"/>
              <a:t>Write</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48697"/>
            <a:ext cx="5664863" cy="5036950"/>
          </a:xfrm>
          <a:prstGeom prst="rect">
            <a:avLst/>
          </a:prstGeom>
        </p:spPr>
      </p:pic>
      <p:sp>
        <p:nvSpPr>
          <p:cNvPr id="3" name="文本框 2">
            <a:extLst>
              <a:ext uri="{FF2B5EF4-FFF2-40B4-BE49-F238E27FC236}">
                <a16:creationId xmlns:a16="http://schemas.microsoft.com/office/drawing/2014/main" id="{D3570066-B739-2643-A425-F27B3C8CFEC3}"/>
              </a:ext>
            </a:extLst>
          </p:cNvPr>
          <p:cNvSpPr txBox="1"/>
          <p:nvPr/>
        </p:nvSpPr>
        <p:spPr>
          <a:xfrm>
            <a:off x="5289178" y="1876198"/>
            <a:ext cx="3621740" cy="3416320"/>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t>Why</a:t>
            </a:r>
            <a:r>
              <a:rPr kumimoji="1" lang="zh-CN" altLang="en-US" sz="2400" dirty="0"/>
              <a:t> </a:t>
            </a:r>
            <a:r>
              <a:rPr kumimoji="1" lang="en-US" altLang="zh-CN" sz="2400" dirty="0"/>
              <a:t>we</a:t>
            </a:r>
            <a:r>
              <a:rPr kumimoji="1" lang="zh-CN" altLang="en-US" sz="2400" dirty="0"/>
              <a:t> </a:t>
            </a:r>
            <a:r>
              <a:rPr kumimoji="1" lang="en-US" altLang="zh-CN" sz="2400" dirty="0"/>
              <a:t>need</a:t>
            </a:r>
            <a:r>
              <a:rPr kumimoji="1" lang="zh-CN" altLang="en-US" sz="2400" dirty="0"/>
              <a:t> </a:t>
            </a:r>
            <a:r>
              <a:rPr kumimoji="1" lang="en-US" altLang="zh-CN" sz="2400" dirty="0"/>
              <a:t>a</a:t>
            </a:r>
            <a:r>
              <a:rPr kumimoji="1" lang="zh-CN" altLang="en-US" sz="2400" dirty="0"/>
              <a:t> </a:t>
            </a:r>
            <a:r>
              <a:rPr kumimoji="1" lang="en-US" altLang="zh-CN" sz="2400" dirty="0"/>
              <a:t>primary?</a:t>
            </a:r>
          </a:p>
          <a:p>
            <a:pPr marL="342900" indent="-342900">
              <a:buFont typeface="Arial" panose="020B0604020202020204" pitchFamily="34" charset="0"/>
              <a:buChar char="•"/>
            </a:pPr>
            <a:r>
              <a:rPr kumimoji="1" lang="en-US" altLang="zh-CN" sz="2400" dirty="0"/>
              <a:t>Why</a:t>
            </a:r>
            <a:r>
              <a:rPr kumimoji="1" lang="zh-CN" altLang="en-US" sz="2400" dirty="0"/>
              <a:t> </a:t>
            </a:r>
            <a:r>
              <a:rPr kumimoji="1" lang="en-US" altLang="zh-CN" sz="2400" dirty="0"/>
              <a:t>we</a:t>
            </a:r>
            <a:r>
              <a:rPr kumimoji="1" lang="zh-CN" altLang="en-US" sz="2400" dirty="0"/>
              <a:t> </a:t>
            </a:r>
            <a:r>
              <a:rPr kumimoji="1" lang="en-US" altLang="zh-CN" sz="2400" dirty="0"/>
              <a:t>need</a:t>
            </a:r>
            <a:r>
              <a:rPr kumimoji="1" lang="zh-CN" altLang="en-US" sz="2400" dirty="0"/>
              <a:t> </a:t>
            </a:r>
            <a:r>
              <a:rPr kumimoji="1" lang="en-US" altLang="zh-CN" sz="2400" dirty="0"/>
              <a:t>a</a:t>
            </a:r>
            <a:r>
              <a:rPr kumimoji="1" lang="zh-CN" altLang="en-US" sz="2400" dirty="0"/>
              <a:t> </a:t>
            </a:r>
            <a:r>
              <a:rPr kumimoji="1" lang="en-US" altLang="zh-CN" sz="2400" dirty="0"/>
              <a:t>lease?</a:t>
            </a:r>
          </a:p>
          <a:p>
            <a:pPr marL="342900" indent="-342900">
              <a:buFont typeface="Arial" panose="020B0604020202020204" pitchFamily="34" charset="0"/>
              <a:buChar char="•"/>
            </a:pPr>
            <a:r>
              <a:rPr kumimoji="1" lang="en-US" altLang="zh-CN" sz="2400" dirty="0"/>
              <a:t>What</a:t>
            </a:r>
            <a:r>
              <a:rPr kumimoji="1" lang="zh-CN" altLang="en-US" sz="2400" dirty="0"/>
              <a:t> </a:t>
            </a:r>
            <a:r>
              <a:rPr kumimoji="1" lang="en-US" altLang="zh-CN" sz="2400" dirty="0"/>
              <a:t>happens</a:t>
            </a:r>
            <a:r>
              <a:rPr kumimoji="1" lang="zh-CN" altLang="en-US" sz="2400" dirty="0"/>
              <a:t> </a:t>
            </a:r>
            <a:r>
              <a:rPr kumimoji="1" lang="en-US" altLang="zh-CN" sz="2400" dirty="0"/>
              <a:t>if</a:t>
            </a:r>
            <a:r>
              <a:rPr kumimoji="1" lang="zh-CN" altLang="en-US" sz="2400" dirty="0"/>
              <a:t> </a:t>
            </a:r>
            <a:r>
              <a:rPr kumimoji="1" lang="en-US" altLang="zh-CN" sz="2400" dirty="0"/>
              <a:t>the</a:t>
            </a:r>
            <a:r>
              <a:rPr kumimoji="1" lang="zh-CN" altLang="en-US" sz="2400" dirty="0"/>
              <a:t> </a:t>
            </a:r>
            <a:r>
              <a:rPr kumimoji="1" lang="en-US" altLang="zh-CN" sz="2400" dirty="0"/>
              <a:t>primary</a:t>
            </a:r>
            <a:r>
              <a:rPr kumimoji="1" lang="zh-CN" altLang="en-US" sz="2400" dirty="0"/>
              <a:t> </a:t>
            </a:r>
            <a:r>
              <a:rPr kumimoji="1" lang="en-US" altLang="zh-CN" sz="2400" dirty="0"/>
              <a:t>fails?</a:t>
            </a:r>
          </a:p>
          <a:p>
            <a:pPr marL="342900" indent="-342900">
              <a:buFont typeface="Arial" panose="020B0604020202020204" pitchFamily="34" charset="0"/>
              <a:buChar char="•"/>
            </a:pPr>
            <a:r>
              <a:rPr kumimoji="1" lang="en-US" altLang="zh-CN" sz="2400" dirty="0"/>
              <a:t>What</a:t>
            </a:r>
            <a:r>
              <a:rPr kumimoji="1" lang="zh-CN" altLang="en-US" sz="2400" dirty="0"/>
              <a:t> </a:t>
            </a:r>
            <a:r>
              <a:rPr kumimoji="1" lang="en-US" altLang="zh-CN" sz="2400" dirty="0"/>
              <a:t>happens</a:t>
            </a:r>
            <a:r>
              <a:rPr kumimoji="1" lang="zh-CN" altLang="en-US" sz="2400" dirty="0"/>
              <a:t> </a:t>
            </a:r>
            <a:r>
              <a:rPr kumimoji="1" lang="en-US" altLang="zh-CN" sz="2400" dirty="0"/>
              <a:t>if</a:t>
            </a:r>
            <a:r>
              <a:rPr kumimoji="1" lang="zh-CN" altLang="en-US" sz="2400" dirty="0"/>
              <a:t> </a:t>
            </a:r>
            <a:r>
              <a:rPr kumimoji="1" lang="en-US" altLang="zh-CN" sz="2400" dirty="0"/>
              <a:t>a</a:t>
            </a:r>
            <a:r>
              <a:rPr kumimoji="1" lang="zh-CN" altLang="en-US" sz="2400" dirty="0"/>
              <a:t> </a:t>
            </a:r>
            <a:r>
              <a:rPr kumimoji="1" lang="en-US" altLang="zh-CN" sz="2400" dirty="0"/>
              <a:t>secondary</a:t>
            </a:r>
            <a:r>
              <a:rPr kumimoji="1" lang="zh-CN" altLang="en-US" sz="2400" dirty="0"/>
              <a:t> </a:t>
            </a:r>
            <a:r>
              <a:rPr kumimoji="1" lang="en-US" altLang="zh-CN" sz="2400" dirty="0"/>
              <a:t>fails?</a:t>
            </a:r>
          </a:p>
          <a:p>
            <a:pPr marL="342900" indent="-342900">
              <a:buFont typeface="Arial" panose="020B0604020202020204" pitchFamily="34" charset="0"/>
              <a:buChar char="•"/>
            </a:pPr>
            <a:r>
              <a:rPr kumimoji="1" lang="en-US" altLang="zh-CN" sz="2400" dirty="0"/>
              <a:t>What</a:t>
            </a:r>
            <a:r>
              <a:rPr kumimoji="1" lang="zh-CN" altLang="en-US" sz="2400" dirty="0"/>
              <a:t> </a:t>
            </a:r>
            <a:r>
              <a:rPr kumimoji="1" lang="en-US" altLang="zh-CN" sz="2400" dirty="0"/>
              <a:t>happens</a:t>
            </a:r>
            <a:r>
              <a:rPr kumimoji="1" lang="zh-CN" altLang="en-US" sz="2400" dirty="0"/>
              <a:t> </a:t>
            </a:r>
            <a:r>
              <a:rPr kumimoji="1" lang="en-US" altLang="zh-CN" sz="2400" dirty="0"/>
              <a:t>if</a:t>
            </a:r>
            <a:r>
              <a:rPr kumimoji="1" lang="zh-CN" altLang="en-US" sz="2400" dirty="0"/>
              <a:t> </a:t>
            </a:r>
            <a:r>
              <a:rPr kumimoji="1" lang="en-US" altLang="zh-CN" sz="2400" dirty="0"/>
              <a:t>the</a:t>
            </a:r>
            <a:r>
              <a:rPr kumimoji="1" lang="zh-CN" altLang="en-US" sz="2400" dirty="0"/>
              <a:t> </a:t>
            </a:r>
            <a:r>
              <a:rPr kumimoji="1" lang="en-US" altLang="zh-CN" sz="2400" dirty="0"/>
              <a:t>network</a:t>
            </a:r>
            <a:r>
              <a:rPr kumimoji="1" lang="zh-CN" altLang="en-US" sz="2400" dirty="0"/>
              <a:t> </a:t>
            </a:r>
            <a:r>
              <a:rPr kumimoji="1" lang="en-US" altLang="zh-CN" sz="2400" dirty="0"/>
              <a:t>fails</a:t>
            </a:r>
            <a:r>
              <a:rPr kumimoji="1" lang="zh-CN" altLang="en-US" sz="2400" dirty="0"/>
              <a:t> </a:t>
            </a:r>
            <a:r>
              <a:rPr kumimoji="1" lang="en-US" altLang="zh-CN" sz="2400" dirty="0"/>
              <a:t>between</a:t>
            </a:r>
            <a:r>
              <a:rPr kumimoji="1" lang="zh-CN" altLang="en-US" sz="2400" dirty="0"/>
              <a:t> </a:t>
            </a:r>
            <a:r>
              <a:rPr kumimoji="1" lang="en-US" altLang="zh-CN" sz="2400" dirty="0"/>
              <a:t>primary</a:t>
            </a:r>
            <a:r>
              <a:rPr kumimoji="1" lang="zh-CN" altLang="en-US" sz="2400" dirty="0"/>
              <a:t> </a:t>
            </a:r>
            <a:r>
              <a:rPr kumimoji="1" lang="en-US" altLang="zh-CN" sz="2400" dirty="0"/>
              <a:t>and</a:t>
            </a:r>
            <a:r>
              <a:rPr kumimoji="1" lang="zh-CN" altLang="en-US" sz="2400" dirty="0"/>
              <a:t> </a:t>
            </a:r>
            <a:r>
              <a:rPr kumimoji="1" lang="en-US" altLang="zh-CN" sz="2400" dirty="0"/>
              <a:t>secondary?</a:t>
            </a:r>
            <a:endParaRPr kumimoji="1" lang="zh-CN" altLang="en-US" sz="2400" dirty="0"/>
          </a:p>
        </p:txBody>
      </p:sp>
    </p:spTree>
    <p:extLst>
      <p:ext uri="{BB962C8B-B14F-4D97-AF65-F5344CB8AC3E}">
        <p14:creationId xmlns:p14="http://schemas.microsoft.com/office/powerpoint/2010/main" val="3494099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FAF1A-64A8-894D-8773-31AB35EDDADE}"/>
              </a:ext>
            </a:extLst>
          </p:cNvPr>
          <p:cNvSpPr>
            <a:spLocks noGrp="1"/>
          </p:cNvSpPr>
          <p:nvPr>
            <p:ph type="title"/>
          </p:nvPr>
        </p:nvSpPr>
        <p:spPr/>
        <p:txBody>
          <a:bodyPr/>
          <a:lstStyle/>
          <a:p>
            <a:r>
              <a:rPr kumimoji="1" lang="en-US" altLang="zh-CN" dirty="0"/>
              <a:t>Why</a:t>
            </a:r>
            <a:r>
              <a:rPr kumimoji="1" lang="zh-CN" altLang="en-US" dirty="0"/>
              <a:t> </a:t>
            </a:r>
            <a:r>
              <a:rPr kumimoji="1" lang="en-US" altLang="zh-CN" dirty="0"/>
              <a:t>we</a:t>
            </a:r>
            <a:r>
              <a:rPr kumimoji="1" lang="zh-CN" altLang="en-US" dirty="0"/>
              <a:t> </a:t>
            </a:r>
            <a:r>
              <a:rPr kumimoji="1" lang="en-US" altLang="zh-CN" dirty="0"/>
              <a:t>need</a:t>
            </a:r>
            <a:r>
              <a:rPr kumimoji="1" lang="zh-CN" altLang="en-US" dirty="0"/>
              <a:t> </a:t>
            </a:r>
            <a:r>
              <a:rPr kumimoji="1" lang="en-US" altLang="zh-CN" dirty="0"/>
              <a:t>a</a:t>
            </a:r>
            <a:r>
              <a:rPr kumimoji="1" lang="zh-CN" altLang="en-US" dirty="0"/>
              <a:t> </a:t>
            </a:r>
            <a:r>
              <a:rPr kumimoji="1" lang="en-US" altLang="zh-CN" dirty="0"/>
              <a:t>primary?</a:t>
            </a:r>
            <a:endParaRPr kumimoji="1" lang="zh-CN" altLang="en-US" dirty="0"/>
          </a:p>
        </p:txBody>
      </p:sp>
      <p:sp>
        <p:nvSpPr>
          <p:cNvPr id="4" name="矩形 3">
            <a:extLst>
              <a:ext uri="{FF2B5EF4-FFF2-40B4-BE49-F238E27FC236}">
                <a16:creationId xmlns:a16="http://schemas.microsoft.com/office/drawing/2014/main" id="{5BAF3623-418B-7C48-A16F-8EA6DFA0E2E2}"/>
              </a:ext>
            </a:extLst>
          </p:cNvPr>
          <p:cNvSpPr/>
          <p:nvPr/>
        </p:nvSpPr>
        <p:spPr>
          <a:xfrm>
            <a:off x="358590" y="2102832"/>
            <a:ext cx="932329" cy="9323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dirty="0"/>
              <a:t>c1</a:t>
            </a:r>
            <a:endParaRPr kumimoji="1" lang="zh-CN" altLang="en-US" dirty="0"/>
          </a:p>
        </p:txBody>
      </p:sp>
      <p:sp>
        <p:nvSpPr>
          <p:cNvPr id="5" name="矩形 4">
            <a:extLst>
              <a:ext uri="{FF2B5EF4-FFF2-40B4-BE49-F238E27FC236}">
                <a16:creationId xmlns:a16="http://schemas.microsoft.com/office/drawing/2014/main" id="{3026D4D7-EDAF-0F42-B19A-9F360A60A86D}"/>
              </a:ext>
            </a:extLst>
          </p:cNvPr>
          <p:cNvSpPr/>
          <p:nvPr/>
        </p:nvSpPr>
        <p:spPr>
          <a:xfrm>
            <a:off x="358590" y="4204446"/>
            <a:ext cx="932329" cy="9323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dirty="0"/>
              <a:t>c2</a:t>
            </a:r>
            <a:endParaRPr kumimoji="1" lang="zh-CN" altLang="en-US" dirty="0"/>
          </a:p>
        </p:txBody>
      </p:sp>
      <p:sp>
        <p:nvSpPr>
          <p:cNvPr id="6" name="圆柱体 5">
            <a:extLst>
              <a:ext uri="{FF2B5EF4-FFF2-40B4-BE49-F238E27FC236}">
                <a16:creationId xmlns:a16="http://schemas.microsoft.com/office/drawing/2014/main" id="{4EFCFA4B-B83B-784C-A09D-F6793A3AE6C7}"/>
              </a:ext>
            </a:extLst>
          </p:cNvPr>
          <p:cNvSpPr/>
          <p:nvPr/>
        </p:nvSpPr>
        <p:spPr>
          <a:xfrm>
            <a:off x="5235390" y="1810871"/>
            <a:ext cx="806824" cy="1111623"/>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dirty="0"/>
              <a:t>r1</a:t>
            </a:r>
            <a:endParaRPr kumimoji="1" lang="zh-CN" altLang="en-US" dirty="0"/>
          </a:p>
        </p:txBody>
      </p:sp>
      <p:sp>
        <p:nvSpPr>
          <p:cNvPr id="7" name="圆柱体 6">
            <a:extLst>
              <a:ext uri="{FF2B5EF4-FFF2-40B4-BE49-F238E27FC236}">
                <a16:creationId xmlns:a16="http://schemas.microsoft.com/office/drawing/2014/main" id="{65B96F94-C508-404F-AF4A-410E8804C538}"/>
              </a:ext>
            </a:extLst>
          </p:cNvPr>
          <p:cNvSpPr/>
          <p:nvPr/>
        </p:nvSpPr>
        <p:spPr>
          <a:xfrm>
            <a:off x="5253320" y="4114800"/>
            <a:ext cx="806824" cy="1111623"/>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dirty="0"/>
              <a:t>r2</a:t>
            </a:r>
            <a:endParaRPr kumimoji="1" lang="zh-CN" altLang="en-US" dirty="0"/>
          </a:p>
        </p:txBody>
      </p:sp>
      <p:cxnSp>
        <p:nvCxnSpPr>
          <p:cNvPr id="9" name="直线箭头连接符 8">
            <a:extLst>
              <a:ext uri="{FF2B5EF4-FFF2-40B4-BE49-F238E27FC236}">
                <a16:creationId xmlns:a16="http://schemas.microsoft.com/office/drawing/2014/main" id="{BBD7C2EF-3E1D-2248-9336-E1E3FAABDF81}"/>
              </a:ext>
            </a:extLst>
          </p:cNvPr>
          <p:cNvCxnSpPr>
            <a:stCxn id="4" idx="3"/>
          </p:cNvCxnSpPr>
          <p:nvPr/>
        </p:nvCxnSpPr>
        <p:spPr>
          <a:xfrm>
            <a:off x="1290919" y="2568997"/>
            <a:ext cx="3944471" cy="12838"/>
          </a:xfrm>
          <a:prstGeom prst="straightConnector1">
            <a:avLst/>
          </a:prstGeom>
          <a:ln w="50800">
            <a:tailEnd type="triangle"/>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A3917AE1-C410-5C44-8DBC-31773671BE3B}"/>
              </a:ext>
            </a:extLst>
          </p:cNvPr>
          <p:cNvSpPr txBox="1"/>
          <p:nvPr/>
        </p:nvSpPr>
        <p:spPr>
          <a:xfrm>
            <a:off x="2097743" y="2102832"/>
            <a:ext cx="1434353" cy="369332"/>
          </a:xfrm>
          <a:prstGeom prst="rect">
            <a:avLst/>
          </a:prstGeom>
          <a:noFill/>
        </p:spPr>
        <p:txBody>
          <a:bodyPr wrap="square" rtlCol="0">
            <a:spAutoFit/>
          </a:bodyPr>
          <a:lstStyle/>
          <a:p>
            <a:r>
              <a:rPr kumimoji="1" lang="en-US" altLang="zh-CN" dirty="0"/>
              <a:t>append(f,</a:t>
            </a:r>
            <a:r>
              <a:rPr kumimoji="1" lang="zh-CN" altLang="en-US" dirty="0"/>
              <a:t> </a:t>
            </a:r>
            <a:r>
              <a:rPr kumimoji="1" lang="en-US" altLang="zh-CN" dirty="0"/>
              <a:t>A)</a:t>
            </a:r>
            <a:endParaRPr kumimoji="1" lang="zh-CN" altLang="en-US" dirty="0"/>
          </a:p>
        </p:txBody>
      </p:sp>
      <p:cxnSp>
        <p:nvCxnSpPr>
          <p:cNvPr id="11" name="直线箭头连接符 10">
            <a:extLst>
              <a:ext uri="{FF2B5EF4-FFF2-40B4-BE49-F238E27FC236}">
                <a16:creationId xmlns:a16="http://schemas.microsoft.com/office/drawing/2014/main" id="{E0C04DE5-9D8A-AD4A-8EE7-EF86AC4CA008}"/>
              </a:ext>
            </a:extLst>
          </p:cNvPr>
          <p:cNvCxnSpPr>
            <a:cxnSpLocks/>
            <a:endCxn id="7" idx="2"/>
          </p:cNvCxnSpPr>
          <p:nvPr/>
        </p:nvCxnSpPr>
        <p:spPr>
          <a:xfrm>
            <a:off x="1290919" y="2721397"/>
            <a:ext cx="3962401" cy="1949215"/>
          </a:xfrm>
          <a:prstGeom prst="straightConnector1">
            <a:avLst/>
          </a:prstGeom>
          <a:ln w="50800">
            <a:tailEnd type="triangle"/>
          </a:ln>
        </p:spPr>
        <p:style>
          <a:lnRef idx="2">
            <a:schemeClr val="accent1"/>
          </a:lnRef>
          <a:fillRef idx="0">
            <a:schemeClr val="accent1"/>
          </a:fillRef>
          <a:effectRef idx="1">
            <a:schemeClr val="accent1"/>
          </a:effectRef>
          <a:fontRef idx="minor">
            <a:schemeClr val="tx1"/>
          </a:fontRef>
        </p:style>
      </p:cxnSp>
      <p:cxnSp>
        <p:nvCxnSpPr>
          <p:cNvPr id="14" name="直线箭头连接符 13">
            <a:extLst>
              <a:ext uri="{FF2B5EF4-FFF2-40B4-BE49-F238E27FC236}">
                <a16:creationId xmlns:a16="http://schemas.microsoft.com/office/drawing/2014/main" id="{E383E7C4-3FE2-0B48-9D4E-DEE0F21F2009}"/>
              </a:ext>
            </a:extLst>
          </p:cNvPr>
          <p:cNvCxnSpPr>
            <a:cxnSpLocks/>
            <a:stCxn id="5" idx="3"/>
          </p:cNvCxnSpPr>
          <p:nvPr/>
        </p:nvCxnSpPr>
        <p:spPr>
          <a:xfrm flipV="1">
            <a:off x="1290919" y="2653554"/>
            <a:ext cx="3944471" cy="2017057"/>
          </a:xfrm>
          <a:prstGeom prst="straightConnector1">
            <a:avLst/>
          </a:prstGeom>
          <a:ln w="50800">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17" name="文本框 16">
            <a:extLst>
              <a:ext uri="{FF2B5EF4-FFF2-40B4-BE49-F238E27FC236}">
                <a16:creationId xmlns:a16="http://schemas.microsoft.com/office/drawing/2014/main" id="{BDC04E7E-5F3A-4948-A447-27F500051EEA}"/>
              </a:ext>
            </a:extLst>
          </p:cNvPr>
          <p:cNvSpPr txBox="1"/>
          <p:nvPr/>
        </p:nvSpPr>
        <p:spPr>
          <a:xfrm>
            <a:off x="1855697" y="2737828"/>
            <a:ext cx="1434353" cy="369332"/>
          </a:xfrm>
          <a:prstGeom prst="rect">
            <a:avLst/>
          </a:prstGeom>
          <a:noFill/>
        </p:spPr>
        <p:txBody>
          <a:bodyPr wrap="square" rtlCol="0">
            <a:spAutoFit/>
          </a:bodyPr>
          <a:lstStyle/>
          <a:p>
            <a:r>
              <a:rPr kumimoji="1" lang="en-US" altLang="zh-CN" dirty="0"/>
              <a:t>append(f,</a:t>
            </a:r>
            <a:r>
              <a:rPr kumimoji="1" lang="zh-CN" altLang="en-US" dirty="0"/>
              <a:t> </a:t>
            </a:r>
            <a:r>
              <a:rPr kumimoji="1" lang="en-US" altLang="zh-CN" dirty="0"/>
              <a:t>A)</a:t>
            </a:r>
            <a:endParaRPr kumimoji="1" lang="zh-CN" altLang="en-US" dirty="0"/>
          </a:p>
        </p:txBody>
      </p:sp>
      <p:sp>
        <p:nvSpPr>
          <p:cNvPr id="18" name="文本框 17">
            <a:extLst>
              <a:ext uri="{FF2B5EF4-FFF2-40B4-BE49-F238E27FC236}">
                <a16:creationId xmlns:a16="http://schemas.microsoft.com/office/drawing/2014/main" id="{5160D4BB-8D85-974C-A2BD-AF111C20CD5B}"/>
              </a:ext>
            </a:extLst>
          </p:cNvPr>
          <p:cNvSpPr txBox="1"/>
          <p:nvPr/>
        </p:nvSpPr>
        <p:spPr>
          <a:xfrm>
            <a:off x="1380567" y="3733194"/>
            <a:ext cx="1434353" cy="369332"/>
          </a:xfrm>
          <a:prstGeom prst="rect">
            <a:avLst/>
          </a:prstGeom>
          <a:noFill/>
        </p:spPr>
        <p:txBody>
          <a:bodyPr wrap="square" rtlCol="0">
            <a:spAutoFit/>
          </a:bodyPr>
          <a:lstStyle/>
          <a:p>
            <a:r>
              <a:rPr kumimoji="1" lang="en-US" altLang="zh-CN" dirty="0"/>
              <a:t>append(f,</a:t>
            </a:r>
            <a:r>
              <a:rPr kumimoji="1" lang="zh-CN" altLang="en-US" dirty="0"/>
              <a:t> </a:t>
            </a:r>
            <a:r>
              <a:rPr kumimoji="1" lang="en-US" altLang="zh-CN" dirty="0"/>
              <a:t>B)</a:t>
            </a:r>
            <a:endParaRPr kumimoji="1" lang="zh-CN" altLang="en-US" dirty="0"/>
          </a:p>
        </p:txBody>
      </p:sp>
      <p:sp>
        <p:nvSpPr>
          <p:cNvPr id="19" name="文本框 18">
            <a:extLst>
              <a:ext uri="{FF2B5EF4-FFF2-40B4-BE49-F238E27FC236}">
                <a16:creationId xmlns:a16="http://schemas.microsoft.com/office/drawing/2014/main" id="{4BE9C78F-074D-F74B-BD73-024A41BA0E06}"/>
              </a:ext>
            </a:extLst>
          </p:cNvPr>
          <p:cNvSpPr txBox="1"/>
          <p:nvPr/>
        </p:nvSpPr>
        <p:spPr>
          <a:xfrm>
            <a:off x="2259108" y="4256739"/>
            <a:ext cx="1434353" cy="369332"/>
          </a:xfrm>
          <a:prstGeom prst="rect">
            <a:avLst/>
          </a:prstGeom>
          <a:noFill/>
        </p:spPr>
        <p:txBody>
          <a:bodyPr wrap="square" rtlCol="0">
            <a:spAutoFit/>
          </a:bodyPr>
          <a:lstStyle/>
          <a:p>
            <a:r>
              <a:rPr kumimoji="1" lang="en-US" altLang="zh-CN" dirty="0"/>
              <a:t>append(f,</a:t>
            </a:r>
            <a:r>
              <a:rPr kumimoji="1" lang="zh-CN" altLang="en-US" dirty="0"/>
              <a:t> </a:t>
            </a:r>
            <a:r>
              <a:rPr kumimoji="1" lang="en-US" altLang="zh-CN" dirty="0"/>
              <a:t>B)</a:t>
            </a:r>
            <a:endParaRPr kumimoji="1" lang="zh-CN" altLang="en-US" dirty="0"/>
          </a:p>
        </p:txBody>
      </p:sp>
      <p:cxnSp>
        <p:nvCxnSpPr>
          <p:cNvPr id="20" name="直线箭头连接符 19">
            <a:extLst>
              <a:ext uri="{FF2B5EF4-FFF2-40B4-BE49-F238E27FC236}">
                <a16:creationId xmlns:a16="http://schemas.microsoft.com/office/drawing/2014/main" id="{A9AF9A65-3B38-7A44-BAB5-C3D41262B112}"/>
              </a:ext>
            </a:extLst>
          </p:cNvPr>
          <p:cNvCxnSpPr>
            <a:cxnSpLocks/>
            <a:stCxn id="5" idx="3"/>
          </p:cNvCxnSpPr>
          <p:nvPr/>
        </p:nvCxnSpPr>
        <p:spPr>
          <a:xfrm flipV="1">
            <a:off x="1290919" y="4670610"/>
            <a:ext cx="3944471" cy="1"/>
          </a:xfrm>
          <a:prstGeom prst="straightConnector1">
            <a:avLst/>
          </a:prstGeom>
          <a:ln w="50800">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矩形 22">
            <a:extLst>
              <a:ext uri="{FF2B5EF4-FFF2-40B4-BE49-F238E27FC236}">
                <a16:creationId xmlns:a16="http://schemas.microsoft.com/office/drawing/2014/main" id="{7AB47216-B299-EB42-ACC2-9EC42AC4C1DB}"/>
              </a:ext>
            </a:extLst>
          </p:cNvPr>
          <p:cNvSpPr/>
          <p:nvPr/>
        </p:nvSpPr>
        <p:spPr>
          <a:xfrm>
            <a:off x="7028330" y="1649506"/>
            <a:ext cx="824752" cy="11116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sp>
        <p:nvSpPr>
          <p:cNvPr id="25" name="矩形 24">
            <a:extLst>
              <a:ext uri="{FF2B5EF4-FFF2-40B4-BE49-F238E27FC236}">
                <a16:creationId xmlns:a16="http://schemas.microsoft.com/office/drawing/2014/main" id="{41AD0742-0163-A947-9395-1EA2FA833931}"/>
              </a:ext>
            </a:extLst>
          </p:cNvPr>
          <p:cNvSpPr/>
          <p:nvPr/>
        </p:nvSpPr>
        <p:spPr>
          <a:xfrm>
            <a:off x="7028330" y="2761129"/>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A</a:t>
            </a:r>
            <a:endParaRPr kumimoji="1" lang="zh-CN" altLang="en-US" dirty="0"/>
          </a:p>
        </p:txBody>
      </p:sp>
      <p:sp>
        <p:nvSpPr>
          <p:cNvPr id="26" name="矩形 25">
            <a:extLst>
              <a:ext uri="{FF2B5EF4-FFF2-40B4-BE49-F238E27FC236}">
                <a16:creationId xmlns:a16="http://schemas.microsoft.com/office/drawing/2014/main" id="{C81FE6E7-EF32-7C4F-8EF3-57F1024C8D5D}"/>
              </a:ext>
            </a:extLst>
          </p:cNvPr>
          <p:cNvSpPr/>
          <p:nvPr/>
        </p:nvSpPr>
        <p:spPr>
          <a:xfrm>
            <a:off x="7028330" y="3107160"/>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B</a:t>
            </a:r>
            <a:endParaRPr kumimoji="1" lang="zh-CN" altLang="en-US" dirty="0"/>
          </a:p>
        </p:txBody>
      </p:sp>
      <p:sp>
        <p:nvSpPr>
          <p:cNvPr id="27" name="矩形 26">
            <a:extLst>
              <a:ext uri="{FF2B5EF4-FFF2-40B4-BE49-F238E27FC236}">
                <a16:creationId xmlns:a16="http://schemas.microsoft.com/office/drawing/2014/main" id="{4BFABE8A-E385-4D4A-A114-4B9668DA2A49}"/>
              </a:ext>
            </a:extLst>
          </p:cNvPr>
          <p:cNvSpPr/>
          <p:nvPr/>
        </p:nvSpPr>
        <p:spPr>
          <a:xfrm>
            <a:off x="7028329" y="3759805"/>
            <a:ext cx="824752" cy="11116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A67A36DC-FDC8-DF4B-A481-55286F3D6BCF}"/>
              </a:ext>
            </a:extLst>
          </p:cNvPr>
          <p:cNvSpPr/>
          <p:nvPr/>
        </p:nvSpPr>
        <p:spPr>
          <a:xfrm>
            <a:off x="7028329" y="4871428"/>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A</a:t>
            </a:r>
            <a:endParaRPr kumimoji="1" lang="zh-CN" altLang="en-US" dirty="0"/>
          </a:p>
        </p:txBody>
      </p:sp>
      <p:sp>
        <p:nvSpPr>
          <p:cNvPr id="29" name="矩形 28">
            <a:extLst>
              <a:ext uri="{FF2B5EF4-FFF2-40B4-BE49-F238E27FC236}">
                <a16:creationId xmlns:a16="http://schemas.microsoft.com/office/drawing/2014/main" id="{E596C4E8-FF54-3D4F-AD6D-B0F1678B3CBE}"/>
              </a:ext>
            </a:extLst>
          </p:cNvPr>
          <p:cNvSpPr/>
          <p:nvPr/>
        </p:nvSpPr>
        <p:spPr>
          <a:xfrm>
            <a:off x="7028329" y="5217459"/>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B</a:t>
            </a:r>
            <a:endParaRPr kumimoji="1" lang="zh-CN" altLang="en-US" dirty="0"/>
          </a:p>
        </p:txBody>
      </p:sp>
      <p:sp>
        <p:nvSpPr>
          <p:cNvPr id="30" name="矩形 29">
            <a:extLst>
              <a:ext uri="{FF2B5EF4-FFF2-40B4-BE49-F238E27FC236}">
                <a16:creationId xmlns:a16="http://schemas.microsoft.com/office/drawing/2014/main" id="{642D2E65-2D01-D34E-8D63-65EE5C734A56}"/>
              </a:ext>
            </a:extLst>
          </p:cNvPr>
          <p:cNvSpPr/>
          <p:nvPr/>
        </p:nvSpPr>
        <p:spPr>
          <a:xfrm>
            <a:off x="358590" y="5828837"/>
            <a:ext cx="7996516" cy="85883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zh-CN" sz="2400" dirty="0"/>
              <a:t>A</a:t>
            </a:r>
            <a:r>
              <a:rPr kumimoji="1" lang="zh-CN" altLang="en-US" sz="2400" dirty="0"/>
              <a:t> </a:t>
            </a:r>
            <a:r>
              <a:rPr kumimoji="1" lang="en-US" altLang="zh-CN" sz="2400" dirty="0"/>
              <a:t>primary</a:t>
            </a:r>
            <a:r>
              <a:rPr kumimoji="1" lang="zh-CN" altLang="en-US" sz="2400" dirty="0"/>
              <a:t> </a:t>
            </a:r>
            <a:r>
              <a:rPr kumimoji="1" lang="en-US" altLang="zh-CN" sz="2400" dirty="0"/>
              <a:t>is</a:t>
            </a:r>
            <a:r>
              <a:rPr kumimoji="1" lang="zh-CN" altLang="en-US" sz="2400" dirty="0"/>
              <a:t> </a:t>
            </a:r>
            <a:r>
              <a:rPr kumimoji="1" lang="en-US" altLang="zh-CN" sz="2400" dirty="0"/>
              <a:t>need</a:t>
            </a:r>
            <a:r>
              <a:rPr kumimoji="1" lang="zh-CN" altLang="en-US" sz="2400" dirty="0"/>
              <a:t> </a:t>
            </a:r>
            <a:r>
              <a:rPr kumimoji="1" lang="en-US" altLang="zh-CN" sz="2400" dirty="0"/>
              <a:t>to</a:t>
            </a:r>
            <a:r>
              <a:rPr kumimoji="1" lang="zh-CN" altLang="en-US" sz="2400" dirty="0"/>
              <a:t> </a:t>
            </a:r>
            <a:r>
              <a:rPr kumimoji="1" lang="en-US" altLang="zh-CN" sz="2400" dirty="0"/>
              <a:t>control</a:t>
            </a:r>
            <a:r>
              <a:rPr kumimoji="1" lang="zh-CN" altLang="en-US" sz="2400" dirty="0"/>
              <a:t> </a:t>
            </a:r>
            <a:r>
              <a:rPr kumimoji="1" lang="en-US" altLang="zh-CN" sz="2400" dirty="0"/>
              <a:t>the</a:t>
            </a:r>
            <a:r>
              <a:rPr kumimoji="1" lang="zh-CN" altLang="en-US" sz="2400" dirty="0"/>
              <a:t> </a:t>
            </a:r>
            <a:r>
              <a:rPr kumimoji="1" lang="en-US" altLang="zh-CN" sz="2400" dirty="0"/>
              <a:t>order</a:t>
            </a:r>
            <a:r>
              <a:rPr kumimoji="1" lang="zh-CN" altLang="en-US" sz="2400" dirty="0"/>
              <a:t> </a:t>
            </a:r>
            <a:r>
              <a:rPr kumimoji="1" lang="en-US" altLang="zh-CN" sz="2400" dirty="0"/>
              <a:t>of</a:t>
            </a:r>
            <a:r>
              <a:rPr kumimoji="1" lang="zh-CN" altLang="en-US" sz="2400" dirty="0"/>
              <a:t> </a:t>
            </a:r>
            <a:r>
              <a:rPr kumimoji="1" lang="en-US" altLang="zh-CN" sz="2400" dirty="0"/>
              <a:t>the</a:t>
            </a:r>
            <a:r>
              <a:rPr kumimoji="1" lang="zh-CN" altLang="en-US" sz="2400" dirty="0"/>
              <a:t> </a:t>
            </a:r>
            <a:r>
              <a:rPr kumimoji="1" lang="en-US" altLang="zh-CN" sz="2400" dirty="0"/>
              <a:t>concurrent</a:t>
            </a:r>
            <a:r>
              <a:rPr kumimoji="1" lang="zh-CN" altLang="en-US" sz="2400" dirty="0"/>
              <a:t> </a:t>
            </a:r>
            <a:r>
              <a:rPr kumimoji="1" lang="en-US" altLang="zh-CN" sz="2400" dirty="0"/>
              <a:t>write</a:t>
            </a:r>
            <a:endParaRPr kumimoji="1" lang="zh-CN" altLang="en-US" sz="2400" dirty="0"/>
          </a:p>
        </p:txBody>
      </p:sp>
    </p:spTree>
    <p:extLst>
      <p:ext uri="{BB962C8B-B14F-4D97-AF65-F5344CB8AC3E}">
        <p14:creationId xmlns:p14="http://schemas.microsoft.com/office/powerpoint/2010/main" val="3333812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DC73F-3E5F-534C-BF07-5AC61B061DF0}"/>
              </a:ext>
            </a:extLst>
          </p:cNvPr>
          <p:cNvSpPr>
            <a:spLocks noGrp="1"/>
          </p:cNvSpPr>
          <p:nvPr>
            <p:ph type="title"/>
          </p:nvPr>
        </p:nvSpPr>
        <p:spPr/>
        <p:txBody>
          <a:bodyPr/>
          <a:lstStyle/>
          <a:p>
            <a:r>
              <a:rPr kumimoji="1" lang="en-US" altLang="zh-CN" dirty="0"/>
              <a:t>Why</a:t>
            </a:r>
            <a:r>
              <a:rPr kumimoji="1" lang="zh-CN" altLang="en-US" dirty="0"/>
              <a:t> </a:t>
            </a:r>
            <a:r>
              <a:rPr kumimoji="1" lang="en-US" altLang="zh-CN" dirty="0"/>
              <a:t>we</a:t>
            </a:r>
            <a:r>
              <a:rPr kumimoji="1" lang="zh-CN" altLang="en-US" dirty="0"/>
              <a:t> </a:t>
            </a:r>
            <a:r>
              <a:rPr kumimoji="1" lang="en-US" altLang="zh-CN" dirty="0"/>
              <a:t>need</a:t>
            </a:r>
            <a:r>
              <a:rPr kumimoji="1" lang="zh-CN" altLang="en-US" dirty="0"/>
              <a:t> </a:t>
            </a:r>
            <a:r>
              <a:rPr kumimoji="1" lang="en-US" altLang="zh-CN" dirty="0"/>
              <a:t>a</a:t>
            </a:r>
            <a:r>
              <a:rPr kumimoji="1" lang="zh-CN" altLang="en-US" dirty="0"/>
              <a:t> </a:t>
            </a:r>
            <a:r>
              <a:rPr kumimoji="1" lang="en-US" altLang="zh-CN" dirty="0"/>
              <a:t>lease?</a:t>
            </a:r>
            <a:endParaRPr kumimoji="1" lang="zh-CN" altLang="en-US" dirty="0"/>
          </a:p>
        </p:txBody>
      </p:sp>
      <p:sp>
        <p:nvSpPr>
          <p:cNvPr id="3" name="内容占位符 2">
            <a:extLst>
              <a:ext uri="{FF2B5EF4-FFF2-40B4-BE49-F238E27FC236}">
                <a16:creationId xmlns:a16="http://schemas.microsoft.com/office/drawing/2014/main" id="{120D5DC7-411F-F84C-B98D-B4523B53EA77}"/>
              </a:ext>
            </a:extLst>
          </p:cNvPr>
          <p:cNvSpPr>
            <a:spLocks noGrp="1"/>
          </p:cNvSpPr>
          <p:nvPr>
            <p:ph idx="1"/>
          </p:nvPr>
        </p:nvSpPr>
        <p:spPr>
          <a:xfrm>
            <a:off x="636494" y="5497190"/>
            <a:ext cx="8229600" cy="1143000"/>
          </a:xfrm>
        </p:spPr>
        <p:txBody>
          <a:bodyPr>
            <a:normAutofit/>
          </a:bodyPr>
          <a:lstStyle/>
          <a:p>
            <a:r>
              <a:rPr kumimoji="1" lang="en-US" altLang="zh-CN" dirty="0"/>
              <a:t>A</a:t>
            </a:r>
            <a:r>
              <a:rPr kumimoji="1" lang="zh-CN" altLang="en-US" dirty="0"/>
              <a:t> </a:t>
            </a:r>
            <a:r>
              <a:rPr kumimoji="1" lang="en-US" altLang="zh-CN" dirty="0"/>
              <a:t>lease</a:t>
            </a:r>
            <a:r>
              <a:rPr kumimoji="1" lang="zh-CN" altLang="en-US" dirty="0"/>
              <a:t> </a:t>
            </a:r>
            <a:r>
              <a:rPr kumimoji="1" lang="en-US" altLang="zh-CN" dirty="0"/>
              <a:t>for</a:t>
            </a:r>
            <a:r>
              <a:rPr kumimoji="1" lang="zh-CN" altLang="en-US" dirty="0"/>
              <a:t> </a:t>
            </a:r>
            <a:r>
              <a:rPr kumimoji="1" lang="en-US" altLang="zh-CN" dirty="0"/>
              <a:t>primary</a:t>
            </a:r>
            <a:r>
              <a:rPr kumimoji="1" lang="zh-CN" altLang="en-US" dirty="0"/>
              <a:t> </a:t>
            </a:r>
            <a:r>
              <a:rPr kumimoji="1" lang="en-US" altLang="zh-CN" dirty="0"/>
              <a:t>is</a:t>
            </a:r>
            <a:r>
              <a:rPr kumimoji="1" lang="zh-CN" altLang="en-US" dirty="0"/>
              <a:t> </a:t>
            </a:r>
            <a:r>
              <a:rPr kumimoji="1" lang="en-US" altLang="zh-CN" dirty="0"/>
              <a:t>to</a:t>
            </a:r>
            <a:r>
              <a:rPr kumimoji="1" lang="zh-CN" altLang="en-US" dirty="0"/>
              <a:t> </a:t>
            </a:r>
            <a:r>
              <a:rPr kumimoji="1" lang="en-US" altLang="zh-CN" dirty="0"/>
              <a:t>deal</a:t>
            </a:r>
            <a:r>
              <a:rPr kumimoji="1" lang="zh-CN" altLang="en-US" dirty="0"/>
              <a:t> </a:t>
            </a:r>
            <a:r>
              <a:rPr kumimoji="1" lang="en-US" altLang="zh-CN" dirty="0"/>
              <a:t>with</a:t>
            </a:r>
            <a:r>
              <a:rPr kumimoji="1" lang="zh-CN" altLang="en-US" dirty="0"/>
              <a:t> </a:t>
            </a:r>
            <a:r>
              <a:rPr kumimoji="1" lang="en-US" altLang="zh-CN" dirty="0"/>
              <a:t>primary</a:t>
            </a:r>
            <a:r>
              <a:rPr kumimoji="1" lang="zh-CN" altLang="en-US" dirty="0"/>
              <a:t> </a:t>
            </a:r>
            <a:r>
              <a:rPr kumimoji="1" lang="en-US" altLang="zh-CN" dirty="0"/>
              <a:t>failure</a:t>
            </a:r>
            <a:r>
              <a:rPr kumimoji="1" lang="zh-CN" altLang="en-US" dirty="0"/>
              <a:t> </a:t>
            </a:r>
            <a:r>
              <a:rPr kumimoji="1" lang="en-US" altLang="zh-CN" dirty="0"/>
              <a:t>or</a:t>
            </a:r>
            <a:r>
              <a:rPr kumimoji="1" lang="zh-CN" altLang="en-US" dirty="0"/>
              <a:t> </a:t>
            </a:r>
            <a:r>
              <a:rPr kumimoji="1" lang="en-US" altLang="zh-CN" dirty="0"/>
              <a:t>network</a:t>
            </a:r>
            <a:r>
              <a:rPr kumimoji="1" lang="zh-CN" altLang="en-US" dirty="0"/>
              <a:t> </a:t>
            </a:r>
            <a:r>
              <a:rPr kumimoji="1" lang="en-US" altLang="zh-CN" dirty="0"/>
              <a:t>failure</a:t>
            </a:r>
            <a:endParaRPr kumimoji="1" lang="zh-CN" altLang="en-US" dirty="0"/>
          </a:p>
        </p:txBody>
      </p:sp>
      <p:sp>
        <p:nvSpPr>
          <p:cNvPr id="4" name="圆柱体 3">
            <a:extLst>
              <a:ext uri="{FF2B5EF4-FFF2-40B4-BE49-F238E27FC236}">
                <a16:creationId xmlns:a16="http://schemas.microsoft.com/office/drawing/2014/main" id="{1FF55B49-9547-7842-BE05-B267A22AB574}"/>
              </a:ext>
            </a:extLst>
          </p:cNvPr>
          <p:cNvSpPr/>
          <p:nvPr/>
        </p:nvSpPr>
        <p:spPr>
          <a:xfrm>
            <a:off x="6382871" y="1748725"/>
            <a:ext cx="1219200" cy="780537"/>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dirty="0"/>
              <a:t>primary</a:t>
            </a:r>
            <a:endParaRPr kumimoji="1" lang="zh-CN" altLang="en-US" dirty="0"/>
          </a:p>
        </p:txBody>
      </p:sp>
      <p:sp>
        <p:nvSpPr>
          <p:cNvPr id="5" name="圆柱体 4">
            <a:extLst>
              <a:ext uri="{FF2B5EF4-FFF2-40B4-BE49-F238E27FC236}">
                <a16:creationId xmlns:a16="http://schemas.microsoft.com/office/drawing/2014/main" id="{B3CE1A6E-0ECF-B646-A48B-022979E78B4B}"/>
              </a:ext>
            </a:extLst>
          </p:cNvPr>
          <p:cNvSpPr/>
          <p:nvPr/>
        </p:nvSpPr>
        <p:spPr>
          <a:xfrm>
            <a:off x="6382871" y="2860349"/>
            <a:ext cx="1219200" cy="78053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dirty="0"/>
              <a:t>secondary</a:t>
            </a:r>
            <a:endParaRPr kumimoji="1" lang="zh-CN" altLang="en-US" dirty="0"/>
          </a:p>
        </p:txBody>
      </p:sp>
      <p:sp>
        <p:nvSpPr>
          <p:cNvPr id="6" name="圆柱体 5">
            <a:extLst>
              <a:ext uri="{FF2B5EF4-FFF2-40B4-BE49-F238E27FC236}">
                <a16:creationId xmlns:a16="http://schemas.microsoft.com/office/drawing/2014/main" id="{046C50FF-5153-734B-B6D3-EF063A46E6B8}"/>
              </a:ext>
            </a:extLst>
          </p:cNvPr>
          <p:cNvSpPr/>
          <p:nvPr/>
        </p:nvSpPr>
        <p:spPr>
          <a:xfrm>
            <a:off x="6382871" y="3995298"/>
            <a:ext cx="1219200" cy="78053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dirty="0"/>
              <a:t>secondary</a:t>
            </a:r>
            <a:endParaRPr kumimoji="1" lang="zh-CN" altLang="en-US" dirty="0"/>
          </a:p>
        </p:txBody>
      </p:sp>
      <p:sp>
        <p:nvSpPr>
          <p:cNvPr id="7" name="矩形 6">
            <a:extLst>
              <a:ext uri="{FF2B5EF4-FFF2-40B4-BE49-F238E27FC236}">
                <a16:creationId xmlns:a16="http://schemas.microsoft.com/office/drawing/2014/main" id="{9F051C29-E450-DB4C-B5BA-3F055A597E48}"/>
              </a:ext>
            </a:extLst>
          </p:cNvPr>
          <p:cNvSpPr/>
          <p:nvPr/>
        </p:nvSpPr>
        <p:spPr>
          <a:xfrm>
            <a:off x="1075764" y="1672829"/>
            <a:ext cx="932329" cy="93232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CN" dirty="0"/>
              <a:t>master</a:t>
            </a:r>
            <a:endParaRPr kumimoji="1" lang="zh-CN" altLang="en-US" dirty="0"/>
          </a:p>
        </p:txBody>
      </p:sp>
      <p:cxnSp>
        <p:nvCxnSpPr>
          <p:cNvPr id="9" name="直线连接符 8">
            <a:extLst>
              <a:ext uri="{FF2B5EF4-FFF2-40B4-BE49-F238E27FC236}">
                <a16:creationId xmlns:a16="http://schemas.microsoft.com/office/drawing/2014/main" id="{9A134261-B8A5-F14D-B451-C77A7EA2BD2C}"/>
              </a:ext>
            </a:extLst>
          </p:cNvPr>
          <p:cNvCxnSpPr>
            <a:cxnSpLocks/>
            <a:stCxn id="7" idx="3"/>
            <a:endCxn id="4" idx="2"/>
          </p:cNvCxnSpPr>
          <p:nvPr/>
        </p:nvCxnSpPr>
        <p:spPr>
          <a:xfrm>
            <a:off x="2008093" y="2138994"/>
            <a:ext cx="4374778" cy="0"/>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10" name="直线连接符 9">
            <a:extLst>
              <a:ext uri="{FF2B5EF4-FFF2-40B4-BE49-F238E27FC236}">
                <a16:creationId xmlns:a16="http://schemas.microsoft.com/office/drawing/2014/main" id="{09C04CB3-1469-5F41-A521-A1241E217D81}"/>
              </a:ext>
            </a:extLst>
          </p:cNvPr>
          <p:cNvCxnSpPr>
            <a:cxnSpLocks/>
            <a:stCxn id="7" idx="3"/>
            <a:endCxn id="5" idx="2"/>
          </p:cNvCxnSpPr>
          <p:nvPr/>
        </p:nvCxnSpPr>
        <p:spPr>
          <a:xfrm>
            <a:off x="2008093" y="2138994"/>
            <a:ext cx="4374778" cy="1111624"/>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13" name="直线连接符 12">
            <a:extLst>
              <a:ext uri="{FF2B5EF4-FFF2-40B4-BE49-F238E27FC236}">
                <a16:creationId xmlns:a16="http://schemas.microsoft.com/office/drawing/2014/main" id="{5E4EB5DB-D730-D04C-8B05-7653ED8D81A6}"/>
              </a:ext>
            </a:extLst>
          </p:cNvPr>
          <p:cNvCxnSpPr>
            <a:cxnSpLocks/>
            <a:stCxn id="7" idx="3"/>
            <a:endCxn id="6" idx="2"/>
          </p:cNvCxnSpPr>
          <p:nvPr/>
        </p:nvCxnSpPr>
        <p:spPr>
          <a:xfrm>
            <a:off x="2008093" y="2138994"/>
            <a:ext cx="4374778" cy="2246573"/>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21" name="矩形 20">
            <a:extLst>
              <a:ext uri="{FF2B5EF4-FFF2-40B4-BE49-F238E27FC236}">
                <a16:creationId xmlns:a16="http://schemas.microsoft.com/office/drawing/2014/main" id="{7DEE0CC4-128A-1C43-9A2B-593626ECA8F3}"/>
              </a:ext>
            </a:extLst>
          </p:cNvPr>
          <p:cNvSpPr/>
          <p:nvPr/>
        </p:nvSpPr>
        <p:spPr>
          <a:xfrm>
            <a:off x="1075764" y="2979588"/>
            <a:ext cx="932329" cy="9323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dirty="0"/>
              <a:t>c1</a:t>
            </a:r>
            <a:endParaRPr kumimoji="1" lang="zh-CN" altLang="en-US" dirty="0"/>
          </a:p>
        </p:txBody>
      </p:sp>
      <p:sp>
        <p:nvSpPr>
          <p:cNvPr id="22" name="矩形 21">
            <a:extLst>
              <a:ext uri="{FF2B5EF4-FFF2-40B4-BE49-F238E27FC236}">
                <a16:creationId xmlns:a16="http://schemas.microsoft.com/office/drawing/2014/main" id="{02D349DF-D08F-8F4B-B8AA-533FD7AD4F02}"/>
              </a:ext>
            </a:extLst>
          </p:cNvPr>
          <p:cNvSpPr/>
          <p:nvPr/>
        </p:nvSpPr>
        <p:spPr>
          <a:xfrm>
            <a:off x="1075764" y="4189996"/>
            <a:ext cx="932329" cy="9323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dirty="0"/>
              <a:t>c2</a:t>
            </a:r>
            <a:endParaRPr kumimoji="1" lang="zh-CN" altLang="en-US" dirty="0"/>
          </a:p>
        </p:txBody>
      </p:sp>
      <p:cxnSp>
        <p:nvCxnSpPr>
          <p:cNvPr id="24" name="直线连接符 23">
            <a:extLst>
              <a:ext uri="{FF2B5EF4-FFF2-40B4-BE49-F238E27FC236}">
                <a16:creationId xmlns:a16="http://schemas.microsoft.com/office/drawing/2014/main" id="{7300C25F-A0D2-4849-832D-90CBA40CB451}"/>
              </a:ext>
            </a:extLst>
          </p:cNvPr>
          <p:cNvCxnSpPr>
            <a:stCxn id="21" idx="3"/>
            <a:endCxn id="4" idx="2"/>
          </p:cNvCxnSpPr>
          <p:nvPr/>
        </p:nvCxnSpPr>
        <p:spPr>
          <a:xfrm flipV="1">
            <a:off x="2008093" y="2138994"/>
            <a:ext cx="4374778" cy="13067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线连接符 24">
            <a:extLst>
              <a:ext uri="{FF2B5EF4-FFF2-40B4-BE49-F238E27FC236}">
                <a16:creationId xmlns:a16="http://schemas.microsoft.com/office/drawing/2014/main" id="{4F1C800D-3FEB-F348-A2FA-BB9B8547E7DA}"/>
              </a:ext>
            </a:extLst>
          </p:cNvPr>
          <p:cNvCxnSpPr>
            <a:cxnSpLocks/>
            <a:stCxn id="21" idx="3"/>
            <a:endCxn id="5" idx="2"/>
          </p:cNvCxnSpPr>
          <p:nvPr/>
        </p:nvCxnSpPr>
        <p:spPr>
          <a:xfrm flipV="1">
            <a:off x="2008093" y="3250618"/>
            <a:ext cx="4374778" cy="195135"/>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线连接符 27">
            <a:extLst>
              <a:ext uri="{FF2B5EF4-FFF2-40B4-BE49-F238E27FC236}">
                <a16:creationId xmlns:a16="http://schemas.microsoft.com/office/drawing/2014/main" id="{0108A326-0847-D74F-889E-E8D74F8DA9B4}"/>
              </a:ext>
            </a:extLst>
          </p:cNvPr>
          <p:cNvCxnSpPr>
            <a:cxnSpLocks/>
            <a:stCxn id="21" idx="3"/>
            <a:endCxn id="6" idx="2"/>
          </p:cNvCxnSpPr>
          <p:nvPr/>
        </p:nvCxnSpPr>
        <p:spPr>
          <a:xfrm>
            <a:off x="2008093" y="3445753"/>
            <a:ext cx="4374778" cy="939814"/>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线连接符 30">
            <a:extLst>
              <a:ext uri="{FF2B5EF4-FFF2-40B4-BE49-F238E27FC236}">
                <a16:creationId xmlns:a16="http://schemas.microsoft.com/office/drawing/2014/main" id="{418FC090-908C-B647-89D9-00B6D01DE0CB}"/>
              </a:ext>
            </a:extLst>
          </p:cNvPr>
          <p:cNvCxnSpPr>
            <a:cxnSpLocks/>
            <a:stCxn id="22" idx="3"/>
            <a:endCxn id="4" idx="2"/>
          </p:cNvCxnSpPr>
          <p:nvPr/>
        </p:nvCxnSpPr>
        <p:spPr>
          <a:xfrm flipV="1">
            <a:off x="2008093" y="2138994"/>
            <a:ext cx="4374778" cy="251716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线连接符 32">
            <a:extLst>
              <a:ext uri="{FF2B5EF4-FFF2-40B4-BE49-F238E27FC236}">
                <a16:creationId xmlns:a16="http://schemas.microsoft.com/office/drawing/2014/main" id="{23641CC0-051D-734C-B6E5-CD542EFDAD92}"/>
              </a:ext>
            </a:extLst>
          </p:cNvPr>
          <p:cNvCxnSpPr>
            <a:cxnSpLocks/>
            <a:stCxn id="22" idx="3"/>
            <a:endCxn id="5" idx="2"/>
          </p:cNvCxnSpPr>
          <p:nvPr/>
        </p:nvCxnSpPr>
        <p:spPr>
          <a:xfrm flipV="1">
            <a:off x="2008093" y="3250618"/>
            <a:ext cx="4374778" cy="1405543"/>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线连接符 35">
            <a:extLst>
              <a:ext uri="{FF2B5EF4-FFF2-40B4-BE49-F238E27FC236}">
                <a16:creationId xmlns:a16="http://schemas.microsoft.com/office/drawing/2014/main" id="{9C5499B3-A57F-5E46-A009-E1427FF040A8}"/>
              </a:ext>
            </a:extLst>
          </p:cNvPr>
          <p:cNvCxnSpPr>
            <a:cxnSpLocks/>
            <a:stCxn id="22" idx="3"/>
            <a:endCxn id="6" idx="2"/>
          </p:cNvCxnSpPr>
          <p:nvPr/>
        </p:nvCxnSpPr>
        <p:spPr>
          <a:xfrm flipV="1">
            <a:off x="2008093" y="4385567"/>
            <a:ext cx="4374778" cy="270594"/>
          </a:xfrm>
          <a:prstGeom prst="line">
            <a:avLst/>
          </a:prstGeom>
        </p:spPr>
        <p:style>
          <a:lnRef idx="2">
            <a:schemeClr val="accent1"/>
          </a:lnRef>
          <a:fillRef idx="0">
            <a:schemeClr val="accent1"/>
          </a:fillRef>
          <a:effectRef idx="1">
            <a:schemeClr val="accent1"/>
          </a:effectRef>
          <a:fontRef idx="minor">
            <a:schemeClr val="tx1"/>
          </a:fontRef>
        </p:style>
      </p:cxnSp>
      <p:sp>
        <p:nvSpPr>
          <p:cNvPr id="41" name="乘 40">
            <a:extLst>
              <a:ext uri="{FF2B5EF4-FFF2-40B4-BE49-F238E27FC236}">
                <a16:creationId xmlns:a16="http://schemas.microsoft.com/office/drawing/2014/main" id="{840B4637-E997-1847-A9F0-9664D3629093}"/>
              </a:ext>
            </a:extLst>
          </p:cNvPr>
          <p:cNvSpPr/>
          <p:nvPr/>
        </p:nvSpPr>
        <p:spPr>
          <a:xfrm>
            <a:off x="3998259" y="1900518"/>
            <a:ext cx="573741" cy="484094"/>
          </a:xfrm>
          <a:prstGeom prst="mathMultiply">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2" name="乘 41">
            <a:extLst>
              <a:ext uri="{FF2B5EF4-FFF2-40B4-BE49-F238E27FC236}">
                <a16:creationId xmlns:a16="http://schemas.microsoft.com/office/drawing/2014/main" id="{9997BEF7-D336-574E-9159-8C3477A67335}"/>
              </a:ext>
            </a:extLst>
          </p:cNvPr>
          <p:cNvSpPr/>
          <p:nvPr/>
        </p:nvSpPr>
        <p:spPr>
          <a:xfrm>
            <a:off x="6741459" y="1980327"/>
            <a:ext cx="573741" cy="484094"/>
          </a:xfrm>
          <a:prstGeom prst="mathMultiply">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9258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1" grpId="0" animBg="1"/>
      <p:bldP spid="42" grpId="0" animBg="1"/>
      <p:bldP spid="42"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FBAEB8-D0FA-D74D-B87F-020A0790C511}"/>
              </a:ext>
            </a:extLst>
          </p:cNvPr>
          <p:cNvSpPr>
            <a:spLocks noGrp="1"/>
          </p:cNvSpPr>
          <p:nvPr>
            <p:ph type="title"/>
          </p:nvPr>
        </p:nvSpPr>
        <p:spPr/>
        <p:txBody>
          <a:bodyPr/>
          <a:lstStyle/>
          <a:p>
            <a:r>
              <a:rPr kumimoji="1" lang="en-US" altLang="zh-CN" dirty="0"/>
              <a:t>What</a:t>
            </a:r>
            <a:r>
              <a:rPr kumimoji="1" lang="zh-CN" altLang="en-US" dirty="0"/>
              <a:t> </a:t>
            </a:r>
            <a:r>
              <a:rPr kumimoji="1" lang="en-US" altLang="zh-CN" dirty="0"/>
              <a:t>happens</a:t>
            </a:r>
            <a:r>
              <a:rPr kumimoji="1" lang="zh-CN" altLang="en-US" dirty="0"/>
              <a:t> </a:t>
            </a:r>
            <a:r>
              <a:rPr kumimoji="1" lang="en-US" altLang="zh-CN" dirty="0"/>
              <a:t>if</a:t>
            </a:r>
            <a:r>
              <a:rPr kumimoji="1" lang="zh-CN" altLang="en-US" dirty="0"/>
              <a:t> </a:t>
            </a:r>
            <a:r>
              <a:rPr kumimoji="1" lang="en-US" altLang="zh-CN" dirty="0"/>
              <a:t>secondary</a:t>
            </a:r>
            <a:r>
              <a:rPr kumimoji="1" lang="zh-CN" altLang="en-US" dirty="0"/>
              <a:t> </a:t>
            </a:r>
            <a:r>
              <a:rPr kumimoji="1" lang="en-US" altLang="zh-CN" dirty="0"/>
              <a:t>fails</a:t>
            </a:r>
            <a:endParaRPr kumimoji="1" lang="zh-CN" altLang="en-US" dirty="0"/>
          </a:p>
        </p:txBody>
      </p:sp>
      <p:sp>
        <p:nvSpPr>
          <p:cNvPr id="4" name="圆柱体 3">
            <a:extLst>
              <a:ext uri="{FF2B5EF4-FFF2-40B4-BE49-F238E27FC236}">
                <a16:creationId xmlns:a16="http://schemas.microsoft.com/office/drawing/2014/main" id="{7CC0682D-93F9-634B-A221-C5F2A82B9A3B}"/>
              </a:ext>
            </a:extLst>
          </p:cNvPr>
          <p:cNvSpPr/>
          <p:nvPr/>
        </p:nvSpPr>
        <p:spPr>
          <a:xfrm>
            <a:off x="2453150" y="1351332"/>
            <a:ext cx="1219200" cy="780537"/>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dirty="0"/>
              <a:t>primary</a:t>
            </a:r>
            <a:endParaRPr kumimoji="1" lang="zh-CN" altLang="en-US" dirty="0"/>
          </a:p>
        </p:txBody>
      </p:sp>
      <p:sp>
        <p:nvSpPr>
          <p:cNvPr id="5" name="圆柱体 4">
            <a:extLst>
              <a:ext uri="{FF2B5EF4-FFF2-40B4-BE49-F238E27FC236}">
                <a16:creationId xmlns:a16="http://schemas.microsoft.com/office/drawing/2014/main" id="{D2A16EBC-3CAD-134D-8187-0586A940F2BA}"/>
              </a:ext>
            </a:extLst>
          </p:cNvPr>
          <p:cNvSpPr/>
          <p:nvPr/>
        </p:nvSpPr>
        <p:spPr>
          <a:xfrm>
            <a:off x="2435221" y="3291452"/>
            <a:ext cx="1219200" cy="78053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dirty="0"/>
              <a:t>secondary</a:t>
            </a:r>
            <a:endParaRPr kumimoji="1" lang="zh-CN" altLang="en-US" dirty="0"/>
          </a:p>
        </p:txBody>
      </p:sp>
      <p:sp>
        <p:nvSpPr>
          <p:cNvPr id="6" name="圆柱体 5">
            <a:extLst>
              <a:ext uri="{FF2B5EF4-FFF2-40B4-BE49-F238E27FC236}">
                <a16:creationId xmlns:a16="http://schemas.microsoft.com/office/drawing/2014/main" id="{F83A274E-9961-C14B-A34B-3BD1C4C5AFBD}"/>
              </a:ext>
            </a:extLst>
          </p:cNvPr>
          <p:cNvSpPr/>
          <p:nvPr/>
        </p:nvSpPr>
        <p:spPr>
          <a:xfrm>
            <a:off x="2453150" y="5809054"/>
            <a:ext cx="1219200" cy="78053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dirty="0"/>
              <a:t>secondary</a:t>
            </a:r>
            <a:endParaRPr kumimoji="1" lang="zh-CN" altLang="en-US" dirty="0"/>
          </a:p>
        </p:txBody>
      </p:sp>
      <p:sp>
        <p:nvSpPr>
          <p:cNvPr id="11" name="矩形 10">
            <a:extLst>
              <a:ext uri="{FF2B5EF4-FFF2-40B4-BE49-F238E27FC236}">
                <a16:creationId xmlns:a16="http://schemas.microsoft.com/office/drawing/2014/main" id="{9A53C2C5-C2A6-BC4E-9D0C-7A687BA3B28A}"/>
              </a:ext>
            </a:extLst>
          </p:cNvPr>
          <p:cNvSpPr/>
          <p:nvPr/>
        </p:nvSpPr>
        <p:spPr>
          <a:xfrm>
            <a:off x="176114" y="3215556"/>
            <a:ext cx="932329" cy="9323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zh-CN" dirty="0"/>
              <a:t>c1</a:t>
            </a:r>
            <a:endParaRPr kumimoji="1" lang="zh-CN" altLang="en-US" dirty="0"/>
          </a:p>
        </p:txBody>
      </p:sp>
      <p:cxnSp>
        <p:nvCxnSpPr>
          <p:cNvPr id="13" name="直线连接符 12">
            <a:extLst>
              <a:ext uri="{FF2B5EF4-FFF2-40B4-BE49-F238E27FC236}">
                <a16:creationId xmlns:a16="http://schemas.microsoft.com/office/drawing/2014/main" id="{3658791D-F6D7-AC40-9F71-9015F9B9FE61}"/>
              </a:ext>
            </a:extLst>
          </p:cNvPr>
          <p:cNvCxnSpPr>
            <a:cxnSpLocks/>
            <a:stCxn id="11" idx="3"/>
            <a:endCxn id="4" idx="2"/>
          </p:cNvCxnSpPr>
          <p:nvPr/>
        </p:nvCxnSpPr>
        <p:spPr>
          <a:xfrm flipV="1">
            <a:off x="1108443" y="1741601"/>
            <a:ext cx="1344707" cy="19401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线连接符 13">
            <a:extLst>
              <a:ext uri="{FF2B5EF4-FFF2-40B4-BE49-F238E27FC236}">
                <a16:creationId xmlns:a16="http://schemas.microsoft.com/office/drawing/2014/main" id="{704F5E39-AA0D-B447-BA32-50F553AC956C}"/>
              </a:ext>
            </a:extLst>
          </p:cNvPr>
          <p:cNvCxnSpPr>
            <a:cxnSpLocks/>
            <a:stCxn id="11" idx="3"/>
            <a:endCxn id="5" idx="2"/>
          </p:cNvCxnSpPr>
          <p:nvPr/>
        </p:nvCxnSpPr>
        <p:spPr>
          <a:xfrm>
            <a:off x="1108443" y="3681721"/>
            <a:ext cx="132677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线连接符 14">
            <a:extLst>
              <a:ext uri="{FF2B5EF4-FFF2-40B4-BE49-F238E27FC236}">
                <a16:creationId xmlns:a16="http://schemas.microsoft.com/office/drawing/2014/main" id="{70F7EAC3-9512-1D42-B77A-954A443BBE7A}"/>
              </a:ext>
            </a:extLst>
          </p:cNvPr>
          <p:cNvCxnSpPr>
            <a:cxnSpLocks/>
            <a:stCxn id="11" idx="3"/>
            <a:endCxn id="6" idx="2"/>
          </p:cNvCxnSpPr>
          <p:nvPr/>
        </p:nvCxnSpPr>
        <p:spPr>
          <a:xfrm>
            <a:off x="1108443" y="3681721"/>
            <a:ext cx="1344707" cy="2517602"/>
          </a:xfrm>
          <a:prstGeom prst="line">
            <a:avLst/>
          </a:prstGeom>
        </p:spPr>
        <p:style>
          <a:lnRef idx="2">
            <a:schemeClr val="accent1"/>
          </a:lnRef>
          <a:fillRef idx="0">
            <a:schemeClr val="accent1"/>
          </a:fillRef>
          <a:effectRef idx="1">
            <a:schemeClr val="accent1"/>
          </a:effectRef>
          <a:fontRef idx="minor">
            <a:schemeClr val="tx1"/>
          </a:fontRef>
        </p:style>
      </p:cxnSp>
      <p:sp>
        <p:nvSpPr>
          <p:cNvPr id="20" name="乘 19">
            <a:extLst>
              <a:ext uri="{FF2B5EF4-FFF2-40B4-BE49-F238E27FC236}">
                <a16:creationId xmlns:a16="http://schemas.microsoft.com/office/drawing/2014/main" id="{269F5D85-EFF8-F94D-9EBF-D20A1416BD51}"/>
              </a:ext>
            </a:extLst>
          </p:cNvPr>
          <p:cNvSpPr/>
          <p:nvPr/>
        </p:nvSpPr>
        <p:spPr>
          <a:xfrm>
            <a:off x="2811738" y="3493765"/>
            <a:ext cx="573741" cy="484094"/>
          </a:xfrm>
          <a:prstGeom prst="mathMultiply">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1" name="矩形 30">
            <a:extLst>
              <a:ext uri="{FF2B5EF4-FFF2-40B4-BE49-F238E27FC236}">
                <a16:creationId xmlns:a16="http://schemas.microsoft.com/office/drawing/2014/main" id="{C2DEA60E-667B-114B-8068-D5CD144DB66D}"/>
              </a:ext>
            </a:extLst>
          </p:cNvPr>
          <p:cNvSpPr/>
          <p:nvPr/>
        </p:nvSpPr>
        <p:spPr>
          <a:xfrm>
            <a:off x="4192305" y="1351332"/>
            <a:ext cx="824752" cy="80429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sp>
        <p:nvSpPr>
          <p:cNvPr id="32" name="矩形 31">
            <a:extLst>
              <a:ext uri="{FF2B5EF4-FFF2-40B4-BE49-F238E27FC236}">
                <a16:creationId xmlns:a16="http://schemas.microsoft.com/office/drawing/2014/main" id="{E676B012-D993-9343-8AAE-351AD2F51359}"/>
              </a:ext>
            </a:extLst>
          </p:cNvPr>
          <p:cNvSpPr/>
          <p:nvPr/>
        </p:nvSpPr>
        <p:spPr>
          <a:xfrm>
            <a:off x="4192307" y="2175341"/>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A</a:t>
            </a:r>
            <a:endParaRPr kumimoji="1" lang="zh-CN" altLang="en-US" dirty="0"/>
          </a:p>
        </p:txBody>
      </p:sp>
      <p:sp>
        <p:nvSpPr>
          <p:cNvPr id="34" name="矩形 33">
            <a:extLst>
              <a:ext uri="{FF2B5EF4-FFF2-40B4-BE49-F238E27FC236}">
                <a16:creationId xmlns:a16="http://schemas.microsoft.com/office/drawing/2014/main" id="{9FDE85C8-19AA-D74A-8EFE-F22BAE481D34}"/>
              </a:ext>
            </a:extLst>
          </p:cNvPr>
          <p:cNvSpPr/>
          <p:nvPr/>
        </p:nvSpPr>
        <p:spPr>
          <a:xfrm>
            <a:off x="4192305" y="3116311"/>
            <a:ext cx="824752" cy="76559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sp>
        <p:nvSpPr>
          <p:cNvPr id="35" name="矩形 34">
            <a:extLst>
              <a:ext uri="{FF2B5EF4-FFF2-40B4-BE49-F238E27FC236}">
                <a16:creationId xmlns:a16="http://schemas.microsoft.com/office/drawing/2014/main" id="{95FD369E-DDDF-FB40-9D59-BD3B716D9F56}"/>
              </a:ext>
            </a:extLst>
          </p:cNvPr>
          <p:cNvSpPr/>
          <p:nvPr/>
        </p:nvSpPr>
        <p:spPr>
          <a:xfrm>
            <a:off x="4192305" y="3891053"/>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sp>
        <p:nvSpPr>
          <p:cNvPr id="36" name="矩形 35">
            <a:extLst>
              <a:ext uri="{FF2B5EF4-FFF2-40B4-BE49-F238E27FC236}">
                <a16:creationId xmlns:a16="http://schemas.microsoft.com/office/drawing/2014/main" id="{6AD14CC7-CB0E-0248-8DD5-D1194A95875C}"/>
              </a:ext>
            </a:extLst>
          </p:cNvPr>
          <p:cNvSpPr/>
          <p:nvPr/>
        </p:nvSpPr>
        <p:spPr>
          <a:xfrm>
            <a:off x="4192305" y="5226625"/>
            <a:ext cx="824752" cy="75197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sp>
        <p:nvSpPr>
          <p:cNvPr id="37" name="矩形 36">
            <a:extLst>
              <a:ext uri="{FF2B5EF4-FFF2-40B4-BE49-F238E27FC236}">
                <a16:creationId xmlns:a16="http://schemas.microsoft.com/office/drawing/2014/main" id="{4A43FB41-C558-094E-B45A-CCD4590DFF92}"/>
              </a:ext>
            </a:extLst>
          </p:cNvPr>
          <p:cNvSpPr/>
          <p:nvPr/>
        </p:nvSpPr>
        <p:spPr>
          <a:xfrm>
            <a:off x="4192305" y="5978604"/>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A</a:t>
            </a:r>
            <a:endParaRPr kumimoji="1" lang="zh-CN" altLang="en-US" dirty="0"/>
          </a:p>
        </p:txBody>
      </p:sp>
      <p:sp>
        <p:nvSpPr>
          <p:cNvPr id="38" name="文本框 37">
            <a:extLst>
              <a:ext uri="{FF2B5EF4-FFF2-40B4-BE49-F238E27FC236}">
                <a16:creationId xmlns:a16="http://schemas.microsoft.com/office/drawing/2014/main" id="{B62BC995-A106-5741-ABC2-F385F775937B}"/>
              </a:ext>
            </a:extLst>
          </p:cNvPr>
          <p:cNvSpPr txBox="1"/>
          <p:nvPr/>
        </p:nvSpPr>
        <p:spPr>
          <a:xfrm>
            <a:off x="1287738" y="2297850"/>
            <a:ext cx="842683" cy="369332"/>
          </a:xfrm>
          <a:prstGeom prst="rect">
            <a:avLst/>
          </a:prstGeom>
          <a:noFill/>
        </p:spPr>
        <p:txBody>
          <a:bodyPr wrap="square" rtlCol="0">
            <a:spAutoFit/>
          </a:bodyPr>
          <a:lstStyle/>
          <a:p>
            <a:r>
              <a:rPr kumimoji="1" lang="en-US" altLang="zh-CN" dirty="0"/>
              <a:t>Failure!</a:t>
            </a:r>
            <a:endParaRPr kumimoji="1" lang="zh-CN" altLang="en-US" dirty="0"/>
          </a:p>
        </p:txBody>
      </p:sp>
      <p:sp>
        <p:nvSpPr>
          <p:cNvPr id="39" name="矩形 38">
            <a:extLst>
              <a:ext uri="{FF2B5EF4-FFF2-40B4-BE49-F238E27FC236}">
                <a16:creationId xmlns:a16="http://schemas.microsoft.com/office/drawing/2014/main" id="{B5EB27EE-849B-274F-84D4-0BD06B9EDCEA}"/>
              </a:ext>
            </a:extLst>
          </p:cNvPr>
          <p:cNvSpPr/>
          <p:nvPr/>
        </p:nvSpPr>
        <p:spPr>
          <a:xfrm>
            <a:off x="4192305" y="2504350"/>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A</a:t>
            </a:r>
            <a:endParaRPr kumimoji="1" lang="zh-CN" altLang="en-US" dirty="0"/>
          </a:p>
        </p:txBody>
      </p:sp>
      <p:sp>
        <p:nvSpPr>
          <p:cNvPr id="40" name="矩形 39">
            <a:extLst>
              <a:ext uri="{FF2B5EF4-FFF2-40B4-BE49-F238E27FC236}">
                <a16:creationId xmlns:a16="http://schemas.microsoft.com/office/drawing/2014/main" id="{42E6F949-9FE4-C341-BD27-92609BFF33F2}"/>
              </a:ext>
            </a:extLst>
          </p:cNvPr>
          <p:cNvSpPr/>
          <p:nvPr/>
        </p:nvSpPr>
        <p:spPr>
          <a:xfrm>
            <a:off x="4192305" y="4223551"/>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A</a:t>
            </a:r>
            <a:endParaRPr kumimoji="1" lang="zh-CN" altLang="en-US" dirty="0"/>
          </a:p>
        </p:txBody>
      </p:sp>
      <p:sp>
        <p:nvSpPr>
          <p:cNvPr id="41" name="矩形 40">
            <a:extLst>
              <a:ext uri="{FF2B5EF4-FFF2-40B4-BE49-F238E27FC236}">
                <a16:creationId xmlns:a16="http://schemas.microsoft.com/office/drawing/2014/main" id="{C09E1064-00C2-EC41-B982-DAB75B3B3761}"/>
              </a:ext>
            </a:extLst>
          </p:cNvPr>
          <p:cNvSpPr/>
          <p:nvPr/>
        </p:nvSpPr>
        <p:spPr>
          <a:xfrm>
            <a:off x="4192305" y="6289616"/>
            <a:ext cx="824752" cy="346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A</a:t>
            </a:r>
            <a:endParaRPr kumimoji="1" lang="zh-CN" altLang="en-US" dirty="0"/>
          </a:p>
        </p:txBody>
      </p:sp>
      <p:cxnSp>
        <p:nvCxnSpPr>
          <p:cNvPr id="42" name="直线连接符 41">
            <a:extLst>
              <a:ext uri="{FF2B5EF4-FFF2-40B4-BE49-F238E27FC236}">
                <a16:creationId xmlns:a16="http://schemas.microsoft.com/office/drawing/2014/main" id="{6A1B9C60-8F1E-2147-9BC8-51D9491E2BFC}"/>
              </a:ext>
            </a:extLst>
          </p:cNvPr>
          <p:cNvCxnSpPr>
            <a:cxnSpLocks/>
            <a:stCxn id="5" idx="1"/>
            <a:endCxn id="4" idx="3"/>
          </p:cNvCxnSpPr>
          <p:nvPr/>
        </p:nvCxnSpPr>
        <p:spPr>
          <a:xfrm flipV="1">
            <a:off x="3044821" y="2131869"/>
            <a:ext cx="17929" cy="1159583"/>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直线连接符 44">
            <a:extLst>
              <a:ext uri="{FF2B5EF4-FFF2-40B4-BE49-F238E27FC236}">
                <a16:creationId xmlns:a16="http://schemas.microsoft.com/office/drawing/2014/main" id="{7402F878-64F0-184F-B0DE-7BBB5C8D5DA9}"/>
              </a:ext>
            </a:extLst>
          </p:cNvPr>
          <p:cNvCxnSpPr>
            <a:cxnSpLocks/>
            <a:stCxn id="6" idx="1"/>
            <a:endCxn id="5" idx="3"/>
          </p:cNvCxnSpPr>
          <p:nvPr/>
        </p:nvCxnSpPr>
        <p:spPr>
          <a:xfrm flipH="1" flipV="1">
            <a:off x="3044821" y="4071990"/>
            <a:ext cx="17929" cy="1737064"/>
          </a:xfrm>
          <a:prstGeom prst="line">
            <a:avLst/>
          </a:prstGeom>
        </p:spPr>
        <p:style>
          <a:lnRef idx="2">
            <a:schemeClr val="accent1"/>
          </a:lnRef>
          <a:fillRef idx="0">
            <a:schemeClr val="accent1"/>
          </a:fillRef>
          <a:effectRef idx="1">
            <a:schemeClr val="accent1"/>
          </a:effectRef>
          <a:fontRef idx="minor">
            <a:schemeClr val="tx1"/>
          </a:fontRef>
        </p:style>
      </p:cxnSp>
      <p:sp>
        <p:nvSpPr>
          <p:cNvPr id="48" name="乘 47">
            <a:extLst>
              <a:ext uri="{FF2B5EF4-FFF2-40B4-BE49-F238E27FC236}">
                <a16:creationId xmlns:a16="http://schemas.microsoft.com/office/drawing/2014/main" id="{DAF8E8B0-F409-9541-8EFC-9F8EF7DB55B0}"/>
              </a:ext>
            </a:extLst>
          </p:cNvPr>
          <p:cNvSpPr/>
          <p:nvPr/>
        </p:nvSpPr>
        <p:spPr>
          <a:xfrm>
            <a:off x="2775879" y="2425183"/>
            <a:ext cx="573741" cy="484094"/>
          </a:xfrm>
          <a:prstGeom prst="mathMultiply">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1" name="文本框 50">
            <a:extLst>
              <a:ext uri="{FF2B5EF4-FFF2-40B4-BE49-F238E27FC236}">
                <a16:creationId xmlns:a16="http://schemas.microsoft.com/office/drawing/2014/main" id="{159C3889-F971-0E4C-A079-74A1F53A8D5F}"/>
              </a:ext>
            </a:extLst>
          </p:cNvPr>
          <p:cNvSpPr txBox="1"/>
          <p:nvPr/>
        </p:nvSpPr>
        <p:spPr>
          <a:xfrm>
            <a:off x="5176684" y="1222138"/>
            <a:ext cx="3791202" cy="5262979"/>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t>Both</a:t>
            </a:r>
            <a:r>
              <a:rPr kumimoji="1" lang="zh-CN" altLang="en-US" sz="2400" dirty="0"/>
              <a:t> </a:t>
            </a:r>
            <a:r>
              <a:rPr kumimoji="1" lang="en-US" altLang="zh-CN" sz="2400" dirty="0"/>
              <a:t>secondary</a:t>
            </a:r>
            <a:r>
              <a:rPr kumimoji="1" lang="zh-CN" altLang="en-US" sz="2400" dirty="0"/>
              <a:t> </a:t>
            </a:r>
            <a:r>
              <a:rPr kumimoji="1" lang="en-US" altLang="zh-CN" sz="2400" dirty="0"/>
              <a:t>failure</a:t>
            </a:r>
            <a:r>
              <a:rPr kumimoji="1" lang="zh-CN" altLang="en-US" sz="2400" dirty="0"/>
              <a:t> </a:t>
            </a:r>
            <a:r>
              <a:rPr kumimoji="1" lang="en-US" altLang="zh-CN" sz="2400" dirty="0"/>
              <a:t>and</a:t>
            </a:r>
            <a:r>
              <a:rPr kumimoji="1" lang="zh-CN" altLang="en-US" sz="2400" dirty="0"/>
              <a:t> </a:t>
            </a:r>
            <a:r>
              <a:rPr kumimoji="1" lang="en-US" altLang="zh-CN" sz="2400" dirty="0"/>
              <a:t>network</a:t>
            </a:r>
            <a:r>
              <a:rPr kumimoji="1" lang="zh-CN" altLang="en-US" sz="2400" dirty="0"/>
              <a:t> </a:t>
            </a:r>
            <a:r>
              <a:rPr kumimoji="1" lang="en-US" altLang="zh-CN" sz="2400" dirty="0"/>
              <a:t>failure</a:t>
            </a:r>
            <a:r>
              <a:rPr kumimoji="1" lang="zh-CN" altLang="en-US" sz="2400" dirty="0"/>
              <a:t> </a:t>
            </a:r>
            <a:r>
              <a:rPr kumimoji="1" lang="en-US" altLang="zh-CN" sz="2400" dirty="0"/>
              <a:t>may</a:t>
            </a:r>
            <a:r>
              <a:rPr kumimoji="1" lang="zh-CN" altLang="en-US" sz="2400" dirty="0"/>
              <a:t> </a:t>
            </a:r>
            <a:r>
              <a:rPr kumimoji="1" lang="en-US" altLang="zh-CN" sz="2400" dirty="0"/>
              <a:t>cause</a:t>
            </a:r>
            <a:r>
              <a:rPr kumimoji="1" lang="zh-CN" altLang="en-US" sz="2400" dirty="0"/>
              <a:t> </a:t>
            </a:r>
            <a:r>
              <a:rPr kumimoji="1" lang="en-US" altLang="zh-CN" sz="2400" dirty="0"/>
              <a:t>write</a:t>
            </a:r>
            <a:r>
              <a:rPr kumimoji="1" lang="zh-CN" altLang="en-US" sz="2400" dirty="0"/>
              <a:t> </a:t>
            </a:r>
            <a:r>
              <a:rPr kumimoji="1" lang="en-US" altLang="zh-CN" sz="2400" dirty="0"/>
              <a:t>failure</a:t>
            </a:r>
            <a:r>
              <a:rPr kumimoji="1" lang="zh-CN" altLang="en-US" sz="2400" dirty="0"/>
              <a:t> </a:t>
            </a:r>
            <a:r>
              <a:rPr kumimoji="1" lang="en-US" altLang="zh-CN" sz="2400" dirty="0"/>
              <a:t>to</a:t>
            </a:r>
            <a:r>
              <a:rPr kumimoji="1" lang="zh-CN" altLang="en-US" sz="2400" dirty="0"/>
              <a:t> </a:t>
            </a:r>
            <a:r>
              <a:rPr kumimoji="1" lang="en-US" altLang="zh-CN" sz="2400" dirty="0"/>
              <a:t>client</a:t>
            </a:r>
          </a:p>
          <a:p>
            <a:pPr marL="342900" indent="-342900">
              <a:buFont typeface="Arial" panose="020B0604020202020204" pitchFamily="34" charset="0"/>
              <a:buChar char="•"/>
            </a:pPr>
            <a:r>
              <a:rPr kumimoji="1" lang="en-US" altLang="zh-CN" sz="2400" dirty="0"/>
              <a:t>Client</a:t>
            </a:r>
            <a:r>
              <a:rPr kumimoji="1" lang="zh-CN" altLang="en-US" sz="2400" dirty="0"/>
              <a:t> </a:t>
            </a:r>
            <a:r>
              <a:rPr kumimoji="1" lang="en-US" altLang="zh-CN" sz="2400" dirty="0"/>
              <a:t>will</a:t>
            </a:r>
            <a:r>
              <a:rPr kumimoji="1" lang="zh-CN" altLang="en-US" sz="2400" dirty="0"/>
              <a:t> </a:t>
            </a:r>
            <a:r>
              <a:rPr kumimoji="1" lang="en-US" altLang="zh-CN" sz="2400" dirty="0"/>
              <a:t>try</a:t>
            </a:r>
            <a:r>
              <a:rPr kumimoji="1" lang="zh-CN" altLang="en-US" sz="2400" dirty="0"/>
              <a:t> </a:t>
            </a:r>
            <a:r>
              <a:rPr kumimoji="1" lang="en-US" altLang="zh-CN" sz="2400" dirty="0"/>
              <a:t>the</a:t>
            </a:r>
            <a:r>
              <a:rPr kumimoji="1" lang="zh-CN" altLang="en-US" sz="2400" dirty="0"/>
              <a:t> </a:t>
            </a:r>
            <a:r>
              <a:rPr kumimoji="1" lang="en-US" altLang="zh-CN" sz="2400" dirty="0"/>
              <a:t>same</a:t>
            </a:r>
            <a:r>
              <a:rPr kumimoji="1" lang="zh-CN" altLang="en-US" sz="2400" dirty="0"/>
              <a:t> </a:t>
            </a:r>
            <a:r>
              <a:rPr kumimoji="1" lang="en-US" altLang="zh-CN" sz="2400" dirty="0"/>
              <a:t>write</a:t>
            </a:r>
            <a:r>
              <a:rPr kumimoji="1" lang="zh-CN" altLang="en-US" sz="2400" dirty="0"/>
              <a:t> </a:t>
            </a:r>
            <a:r>
              <a:rPr kumimoji="1" lang="en-US" altLang="zh-CN" sz="2400" dirty="0"/>
              <a:t>operations</a:t>
            </a:r>
            <a:r>
              <a:rPr kumimoji="1" lang="zh-CN" altLang="en-US" sz="2400" dirty="0"/>
              <a:t> </a:t>
            </a:r>
            <a:r>
              <a:rPr kumimoji="1" lang="en-US" altLang="zh-CN" sz="2400" dirty="0"/>
              <a:t>a</a:t>
            </a:r>
            <a:r>
              <a:rPr kumimoji="1" lang="zh-CN" altLang="en-US" sz="2400" dirty="0"/>
              <a:t> </a:t>
            </a:r>
            <a:r>
              <a:rPr kumimoji="1" lang="en-US" altLang="zh-CN" sz="2400" dirty="0"/>
              <a:t>few</a:t>
            </a:r>
            <a:r>
              <a:rPr kumimoji="1" lang="zh-CN" altLang="en-US" sz="2400" dirty="0"/>
              <a:t> </a:t>
            </a:r>
            <a:r>
              <a:rPr kumimoji="1" lang="en-US" altLang="zh-CN" sz="2400" dirty="0"/>
              <a:t>times(without</a:t>
            </a:r>
            <a:r>
              <a:rPr kumimoji="1" lang="zh-CN" altLang="en-US" sz="2400" dirty="0"/>
              <a:t> </a:t>
            </a:r>
            <a:r>
              <a:rPr kumimoji="1" lang="en-US" altLang="zh-CN" sz="2400" dirty="0"/>
              <a:t>go</a:t>
            </a:r>
            <a:r>
              <a:rPr kumimoji="1" lang="zh-CN" altLang="en-US" sz="2400" dirty="0"/>
              <a:t> </a:t>
            </a:r>
            <a:r>
              <a:rPr kumimoji="1" lang="en-US" altLang="zh-CN" sz="2400" dirty="0"/>
              <a:t>to</a:t>
            </a:r>
            <a:r>
              <a:rPr kumimoji="1" lang="zh-CN" altLang="en-US" sz="2400" dirty="0"/>
              <a:t> </a:t>
            </a:r>
            <a:r>
              <a:rPr kumimoji="1" lang="en-US" altLang="zh-CN" sz="2400" dirty="0"/>
              <a:t>master)</a:t>
            </a:r>
          </a:p>
          <a:p>
            <a:pPr marL="342900" indent="-342900">
              <a:buFont typeface="Arial" panose="020B0604020202020204" pitchFamily="34" charset="0"/>
              <a:buChar char="•"/>
            </a:pPr>
            <a:r>
              <a:rPr kumimoji="1" lang="en-US" altLang="zh-CN" sz="2400" dirty="0"/>
              <a:t>If</a:t>
            </a:r>
            <a:r>
              <a:rPr kumimoji="1" lang="zh-CN" altLang="en-US" sz="2400" dirty="0"/>
              <a:t> </a:t>
            </a:r>
            <a:r>
              <a:rPr kumimoji="1" lang="en-US" altLang="zh-CN" sz="2400" dirty="0"/>
              <a:t>it</a:t>
            </a:r>
            <a:r>
              <a:rPr kumimoji="1" lang="zh-CN" altLang="en-US" sz="2400" dirty="0"/>
              <a:t> </a:t>
            </a:r>
            <a:r>
              <a:rPr kumimoji="1" lang="en-US" altLang="zh-CN" sz="2400" dirty="0"/>
              <a:t>still</a:t>
            </a:r>
            <a:r>
              <a:rPr kumimoji="1" lang="zh-CN" altLang="en-US" sz="2400" dirty="0"/>
              <a:t> </a:t>
            </a:r>
            <a:r>
              <a:rPr kumimoji="1" lang="en-US" altLang="zh-CN" sz="2400" dirty="0"/>
              <a:t>fails,</a:t>
            </a:r>
            <a:r>
              <a:rPr kumimoji="1" lang="zh-CN" altLang="en-US" sz="2400" dirty="0"/>
              <a:t> </a:t>
            </a:r>
            <a:r>
              <a:rPr kumimoji="1" lang="en-US" altLang="zh-CN" sz="2400" dirty="0"/>
              <a:t>it</a:t>
            </a:r>
            <a:r>
              <a:rPr kumimoji="1" lang="zh-CN" altLang="en-US" sz="2400" dirty="0"/>
              <a:t> </a:t>
            </a:r>
            <a:r>
              <a:rPr kumimoji="1" lang="en-US" altLang="zh-CN" sz="2400" dirty="0"/>
              <a:t>will</a:t>
            </a:r>
            <a:r>
              <a:rPr kumimoji="1" lang="zh-CN" altLang="en-US" sz="2400" dirty="0"/>
              <a:t> </a:t>
            </a:r>
            <a:r>
              <a:rPr kumimoji="1" lang="en-US" altLang="zh-CN" sz="2400" dirty="0"/>
              <a:t>restart</a:t>
            </a:r>
            <a:r>
              <a:rPr kumimoji="1" lang="zh-CN" altLang="en-US" sz="2400" dirty="0"/>
              <a:t> </a:t>
            </a:r>
            <a:r>
              <a:rPr kumimoji="1" lang="en-US" altLang="zh-CN" sz="2400" dirty="0"/>
              <a:t>a</a:t>
            </a:r>
            <a:r>
              <a:rPr kumimoji="1" lang="zh-CN" altLang="en-US" sz="2400" dirty="0"/>
              <a:t> </a:t>
            </a:r>
            <a:r>
              <a:rPr kumimoji="1" lang="en-US" altLang="zh-CN" sz="2400" dirty="0"/>
              <a:t>new</a:t>
            </a:r>
            <a:r>
              <a:rPr kumimoji="1" lang="zh-CN" altLang="en-US" sz="2400" dirty="0"/>
              <a:t> </a:t>
            </a:r>
            <a:r>
              <a:rPr kumimoji="1" lang="en-US" altLang="zh-CN" sz="2400" dirty="0"/>
              <a:t>write</a:t>
            </a:r>
            <a:r>
              <a:rPr kumimoji="1" lang="zh-CN" altLang="en-US" sz="2400" dirty="0"/>
              <a:t> </a:t>
            </a:r>
            <a:r>
              <a:rPr kumimoji="1" lang="en-US" altLang="zh-CN" sz="2400" dirty="0"/>
              <a:t>operation</a:t>
            </a:r>
            <a:r>
              <a:rPr kumimoji="1" lang="zh-CN" altLang="en-US" sz="2400" dirty="0"/>
              <a:t> </a:t>
            </a:r>
            <a:r>
              <a:rPr kumimoji="1" lang="en-US" altLang="zh-CN" sz="2400" dirty="0"/>
              <a:t>by</a:t>
            </a:r>
            <a:r>
              <a:rPr kumimoji="1" lang="zh-CN" altLang="en-US" sz="2400" dirty="0"/>
              <a:t> </a:t>
            </a:r>
            <a:r>
              <a:rPr kumimoji="1" lang="en-US" altLang="zh-CN" sz="2400" dirty="0"/>
              <a:t>talking</a:t>
            </a:r>
            <a:r>
              <a:rPr kumimoji="1" lang="zh-CN" altLang="en-US" sz="2400" dirty="0"/>
              <a:t> </a:t>
            </a:r>
            <a:r>
              <a:rPr kumimoji="1" lang="en-US" altLang="zh-CN" sz="2400" dirty="0"/>
              <a:t>to</a:t>
            </a:r>
            <a:r>
              <a:rPr kumimoji="1" lang="zh-CN" altLang="en-US" sz="2400" dirty="0"/>
              <a:t> </a:t>
            </a:r>
            <a:r>
              <a:rPr kumimoji="1" lang="en-US" altLang="zh-CN" sz="2400" dirty="0"/>
              <a:t>master</a:t>
            </a:r>
            <a:r>
              <a:rPr kumimoji="1" lang="zh-CN" altLang="en-US" sz="2400" dirty="0"/>
              <a:t> </a:t>
            </a:r>
            <a:endParaRPr kumimoji="1" lang="en-US" altLang="zh-CN" sz="2400" dirty="0"/>
          </a:p>
          <a:p>
            <a:pPr marL="342900" indent="-342900">
              <a:buFont typeface="Arial" panose="020B0604020202020204" pitchFamily="34" charset="0"/>
              <a:buChar char="•"/>
            </a:pPr>
            <a:r>
              <a:rPr kumimoji="1" lang="en-US" altLang="zh-CN" sz="2400" dirty="0"/>
              <a:t>This</a:t>
            </a:r>
            <a:r>
              <a:rPr kumimoji="1" lang="zh-CN" altLang="en-US" sz="2400" dirty="0"/>
              <a:t> </a:t>
            </a:r>
            <a:r>
              <a:rPr kumimoji="1" lang="en-US" altLang="zh-CN" sz="2400" dirty="0"/>
              <a:t>inconsistency</a:t>
            </a:r>
            <a:r>
              <a:rPr kumimoji="1" lang="zh-CN" altLang="en-US" sz="2400" dirty="0"/>
              <a:t> </a:t>
            </a:r>
            <a:r>
              <a:rPr kumimoji="1" lang="en-US" altLang="zh-CN" sz="2400" dirty="0"/>
              <a:t>between</a:t>
            </a:r>
            <a:r>
              <a:rPr kumimoji="1" lang="zh-CN" altLang="en-US" sz="2400" dirty="0"/>
              <a:t> </a:t>
            </a:r>
            <a:r>
              <a:rPr kumimoji="1" lang="en-US" altLang="zh-CN" sz="2400" dirty="0"/>
              <a:t>replicas</a:t>
            </a:r>
            <a:r>
              <a:rPr kumimoji="1" lang="zh-CN" altLang="en-US" sz="2400" dirty="0"/>
              <a:t> </a:t>
            </a:r>
            <a:r>
              <a:rPr kumimoji="1" lang="en-US" altLang="zh-CN" sz="2400" dirty="0"/>
              <a:t>are</a:t>
            </a:r>
            <a:r>
              <a:rPr kumimoji="1" lang="zh-CN" altLang="en-US" sz="2400" dirty="0"/>
              <a:t> </a:t>
            </a:r>
            <a:r>
              <a:rPr kumimoji="1" lang="en-US" altLang="zh-CN" sz="2400" dirty="0"/>
              <a:t>dealt</a:t>
            </a:r>
            <a:r>
              <a:rPr kumimoji="1" lang="zh-CN" altLang="en-US" sz="2400" dirty="0"/>
              <a:t> </a:t>
            </a:r>
            <a:r>
              <a:rPr kumimoji="1" lang="en-US" altLang="zh-CN" sz="2400" dirty="0"/>
              <a:t>with</a:t>
            </a:r>
            <a:r>
              <a:rPr kumimoji="1" lang="zh-CN" altLang="en-US" sz="2400" dirty="0"/>
              <a:t> </a:t>
            </a:r>
            <a:r>
              <a:rPr kumimoji="1" lang="en-US" altLang="zh-CN" sz="2400" dirty="0"/>
              <a:t>applications</a:t>
            </a:r>
          </a:p>
        </p:txBody>
      </p:sp>
    </p:spTree>
    <p:extLst>
      <p:ext uri="{BB962C8B-B14F-4D97-AF65-F5344CB8AC3E}">
        <p14:creationId xmlns:p14="http://schemas.microsoft.com/office/powerpoint/2010/main" val="229996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38" grpId="0"/>
      <p:bldP spid="39" grpId="0" animBg="1"/>
      <p:bldP spid="40" grpId="0" animBg="1"/>
      <p:bldP spid="41" grpId="0" animBg="1"/>
      <p:bldP spid="48" grpId="0" animBg="1"/>
      <p:bldP spid="48"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Fault</a:t>
            </a:r>
            <a:r>
              <a:rPr kumimoji="1" lang="zh-CN" altLang="en-US" dirty="0"/>
              <a:t> </a:t>
            </a:r>
            <a:r>
              <a:rPr kumimoji="1" lang="en-US" altLang="zh-CN" dirty="0"/>
              <a:t>tolerance</a:t>
            </a:r>
            <a:r>
              <a:rPr kumimoji="1" lang="zh-CN" altLang="en-US" dirty="0"/>
              <a:t> </a:t>
            </a:r>
            <a:r>
              <a:rPr kumimoji="1" lang="en-US" altLang="zh-CN" dirty="0"/>
              <a:t>and</a:t>
            </a:r>
            <a:r>
              <a:rPr kumimoji="1" lang="zh-CN" altLang="en-US" dirty="0"/>
              <a:t> </a:t>
            </a:r>
            <a:r>
              <a:rPr kumimoji="1" lang="en-US" altLang="zh-CN" dirty="0"/>
              <a:t>auto-maintenance</a:t>
            </a:r>
            <a:endParaRPr kumimoji="1" lang="zh-CN" altLang="en-US" dirty="0"/>
          </a:p>
        </p:txBody>
      </p:sp>
      <p:sp>
        <p:nvSpPr>
          <p:cNvPr id="3" name="内容占位符 2"/>
          <p:cNvSpPr>
            <a:spLocks noGrp="1"/>
          </p:cNvSpPr>
          <p:nvPr>
            <p:ph idx="1"/>
          </p:nvPr>
        </p:nvSpPr>
        <p:spPr/>
        <p:txBody>
          <a:bodyPr/>
          <a:lstStyle/>
          <a:p>
            <a:r>
              <a:rPr kumimoji="1" lang="en-US" altLang="zh-CN" dirty="0"/>
              <a:t>Detection</a:t>
            </a:r>
            <a:endParaRPr kumimoji="1" lang="zh-CN" altLang="en-US" dirty="0"/>
          </a:p>
          <a:p>
            <a:r>
              <a:rPr kumimoji="1" lang="en-US" altLang="zh-CN" dirty="0"/>
              <a:t>Move</a:t>
            </a:r>
            <a:r>
              <a:rPr kumimoji="1" lang="zh-CN" altLang="en-US" dirty="0"/>
              <a:t> </a:t>
            </a:r>
            <a:r>
              <a:rPr kumimoji="1" lang="en-US" altLang="zh-CN" dirty="0"/>
              <a:t>data?</a:t>
            </a:r>
            <a:endParaRPr kumimoji="1" lang="zh-CN" altLang="en-US" dirty="0"/>
          </a:p>
          <a:p>
            <a:r>
              <a:rPr kumimoji="1" lang="en-US" altLang="zh-CN" dirty="0"/>
              <a:t>New</a:t>
            </a:r>
            <a:r>
              <a:rPr kumimoji="1" lang="zh-CN" altLang="en-US" dirty="0"/>
              <a:t> </a:t>
            </a:r>
            <a:r>
              <a:rPr kumimoji="1" lang="en-US" altLang="zh-CN" dirty="0"/>
              <a:t>machines</a:t>
            </a:r>
            <a:r>
              <a:rPr kumimoji="1" lang="zh-CN" altLang="en-US" dirty="0"/>
              <a:t> </a:t>
            </a:r>
            <a:r>
              <a:rPr kumimoji="1" lang="en-US" altLang="zh-CN" dirty="0"/>
              <a:t>added?</a:t>
            </a:r>
            <a:endParaRPr kumimoji="1" lang="zh-CN" altLang="en-US" dirty="0"/>
          </a:p>
        </p:txBody>
      </p:sp>
    </p:spTree>
    <p:extLst>
      <p:ext uri="{BB962C8B-B14F-4D97-AF65-F5344CB8AC3E}">
        <p14:creationId xmlns:p14="http://schemas.microsoft.com/office/powerpoint/2010/main" val="3235783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0FD5D-D73A-2247-BFCD-1C7A872AD7B4}"/>
              </a:ext>
            </a:extLst>
          </p:cNvPr>
          <p:cNvSpPr>
            <a:spLocks noGrp="1"/>
          </p:cNvSpPr>
          <p:nvPr>
            <p:ph type="title"/>
          </p:nvPr>
        </p:nvSpPr>
        <p:spPr/>
        <p:txBody>
          <a:bodyPr/>
          <a:lstStyle/>
          <a:p>
            <a:r>
              <a:rPr kumimoji="1" lang="en-US" altLang="zh-CN" dirty="0"/>
              <a:t>Solution 1: Chunk</a:t>
            </a:r>
            <a:endParaRPr kumimoji="1" lang="zh-CN" altLang="en-US" dirty="0"/>
          </a:p>
        </p:txBody>
      </p:sp>
      <p:sp>
        <p:nvSpPr>
          <p:cNvPr id="4" name="AutoShape 4">
            <a:extLst>
              <a:ext uri="{FF2B5EF4-FFF2-40B4-BE49-F238E27FC236}">
                <a16:creationId xmlns:a16="http://schemas.microsoft.com/office/drawing/2014/main" id="{C139153F-DA2C-3A45-B4F0-D7A4E69FB595}"/>
              </a:ext>
            </a:extLst>
          </p:cNvPr>
          <p:cNvSpPr>
            <a:spLocks noChangeArrowheads="1"/>
          </p:cNvSpPr>
          <p:nvPr/>
        </p:nvSpPr>
        <p:spPr bwMode="auto">
          <a:xfrm>
            <a:off x="1635569" y="4710617"/>
            <a:ext cx="801688" cy="835025"/>
          </a:xfrm>
          <a:prstGeom prst="can">
            <a:avLst>
              <a:gd name="adj" fmla="val 26040"/>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a:solidFill>
                  <a:srgbClr val="000000"/>
                </a:solidFill>
                <a:latin typeface="Helvetica" charset="0"/>
              </a:rPr>
              <a:t>Disk 0</a:t>
            </a:r>
          </a:p>
        </p:txBody>
      </p:sp>
      <p:sp>
        <p:nvSpPr>
          <p:cNvPr id="5" name="AutoShape 5">
            <a:extLst>
              <a:ext uri="{FF2B5EF4-FFF2-40B4-BE49-F238E27FC236}">
                <a16:creationId xmlns:a16="http://schemas.microsoft.com/office/drawing/2014/main" id="{A0E0FBD6-9757-E749-A290-2BABA177D921}"/>
              </a:ext>
            </a:extLst>
          </p:cNvPr>
          <p:cNvSpPr>
            <a:spLocks noChangeArrowheads="1"/>
          </p:cNvSpPr>
          <p:nvPr/>
        </p:nvSpPr>
        <p:spPr bwMode="auto">
          <a:xfrm>
            <a:off x="2742057" y="4710617"/>
            <a:ext cx="801687" cy="835025"/>
          </a:xfrm>
          <a:prstGeom prst="can">
            <a:avLst>
              <a:gd name="adj" fmla="val 26040"/>
            </a:avLst>
          </a:prstGeom>
          <a:solidFill>
            <a:srgbClr val="CC00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a:solidFill>
                  <a:srgbClr val="000000"/>
                </a:solidFill>
                <a:latin typeface="Helvetica" charset="0"/>
              </a:rPr>
              <a:t>Disk 1</a:t>
            </a:r>
            <a:endParaRPr lang="en-US" altLang="zh-CN" sz="1800" b="1">
              <a:solidFill>
                <a:srgbClr val="000000"/>
              </a:solidFill>
              <a:latin typeface="Helvetica" charset="0"/>
            </a:endParaRPr>
          </a:p>
        </p:txBody>
      </p:sp>
      <p:sp>
        <p:nvSpPr>
          <p:cNvPr id="6" name="AutoShape 6">
            <a:extLst>
              <a:ext uri="{FF2B5EF4-FFF2-40B4-BE49-F238E27FC236}">
                <a16:creationId xmlns:a16="http://schemas.microsoft.com/office/drawing/2014/main" id="{AA8E107E-6990-9E46-97F9-985BB6B4E81C}"/>
              </a:ext>
            </a:extLst>
          </p:cNvPr>
          <p:cNvSpPr>
            <a:spLocks noChangeArrowheads="1"/>
          </p:cNvSpPr>
          <p:nvPr/>
        </p:nvSpPr>
        <p:spPr bwMode="auto">
          <a:xfrm>
            <a:off x="3931094" y="4710617"/>
            <a:ext cx="801688" cy="835025"/>
          </a:xfrm>
          <a:prstGeom prst="can">
            <a:avLst>
              <a:gd name="adj" fmla="val 26040"/>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a:solidFill>
                  <a:srgbClr val="000000"/>
                </a:solidFill>
                <a:latin typeface="Helvetica" charset="0"/>
              </a:rPr>
              <a:t>Disk 2</a:t>
            </a:r>
            <a:endParaRPr lang="en-US" altLang="zh-CN" sz="1800" b="1">
              <a:solidFill>
                <a:srgbClr val="000000"/>
              </a:solidFill>
              <a:latin typeface="Helvetica" charset="0"/>
            </a:endParaRPr>
          </a:p>
        </p:txBody>
      </p:sp>
      <p:sp>
        <p:nvSpPr>
          <p:cNvPr id="7" name="Text Box 7">
            <a:extLst>
              <a:ext uri="{FF2B5EF4-FFF2-40B4-BE49-F238E27FC236}">
                <a16:creationId xmlns:a16="http://schemas.microsoft.com/office/drawing/2014/main" id="{AB7BF258-1CF7-EE47-B478-5BC5378830AE}"/>
              </a:ext>
            </a:extLst>
          </p:cNvPr>
          <p:cNvSpPr txBox="1">
            <a:spLocks noChangeArrowheads="1"/>
          </p:cNvSpPr>
          <p:nvPr/>
        </p:nvSpPr>
        <p:spPr bwMode="auto">
          <a:xfrm>
            <a:off x="5350319" y="4963030"/>
            <a:ext cx="55537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800" b="1">
                <a:solidFill>
                  <a:srgbClr val="000000"/>
                </a:solidFill>
                <a:latin typeface="Helvetica" charset="0"/>
              </a:rPr>
              <a:t>• • •</a:t>
            </a:r>
          </a:p>
        </p:txBody>
      </p:sp>
      <p:sp>
        <p:nvSpPr>
          <p:cNvPr id="8" name="AutoShape 8">
            <a:extLst>
              <a:ext uri="{FF2B5EF4-FFF2-40B4-BE49-F238E27FC236}">
                <a16:creationId xmlns:a16="http://schemas.microsoft.com/office/drawing/2014/main" id="{D839ABD6-43B1-F04F-AC94-207404205863}"/>
              </a:ext>
            </a:extLst>
          </p:cNvPr>
          <p:cNvSpPr>
            <a:spLocks noChangeArrowheads="1"/>
          </p:cNvSpPr>
          <p:nvPr/>
        </p:nvSpPr>
        <p:spPr bwMode="auto">
          <a:xfrm>
            <a:off x="6540944" y="4710617"/>
            <a:ext cx="801688" cy="835025"/>
          </a:xfrm>
          <a:prstGeom prst="can">
            <a:avLst>
              <a:gd name="adj" fmla="val 26040"/>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a:solidFill>
                  <a:srgbClr val="000000"/>
                </a:solidFill>
                <a:latin typeface="Helvetica" charset="0"/>
              </a:rPr>
              <a:t>Disk N-1</a:t>
            </a:r>
          </a:p>
        </p:txBody>
      </p:sp>
      <p:sp>
        <p:nvSpPr>
          <p:cNvPr id="9" name="矩形 8">
            <a:extLst>
              <a:ext uri="{FF2B5EF4-FFF2-40B4-BE49-F238E27FC236}">
                <a16:creationId xmlns:a16="http://schemas.microsoft.com/office/drawing/2014/main" id="{7AF10FA3-5A80-6A43-82EE-B3BCE50AEFEB}"/>
              </a:ext>
            </a:extLst>
          </p:cNvPr>
          <p:cNvSpPr/>
          <p:nvPr/>
        </p:nvSpPr>
        <p:spPr>
          <a:xfrm>
            <a:off x="1268361" y="3389584"/>
            <a:ext cx="6220917"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zh-CN" altLang="en-US" sz="2800" dirty="0"/>
          </a:p>
        </p:txBody>
      </p:sp>
      <p:sp>
        <p:nvSpPr>
          <p:cNvPr id="10" name="文本框 9">
            <a:extLst>
              <a:ext uri="{FF2B5EF4-FFF2-40B4-BE49-F238E27FC236}">
                <a16:creationId xmlns:a16="http://schemas.microsoft.com/office/drawing/2014/main" id="{753625FD-5A0C-D44F-A9FB-A5B2A37F08CA}"/>
              </a:ext>
            </a:extLst>
          </p:cNvPr>
          <p:cNvSpPr txBox="1"/>
          <p:nvPr/>
        </p:nvSpPr>
        <p:spPr>
          <a:xfrm>
            <a:off x="457200" y="3420361"/>
            <a:ext cx="811161" cy="461665"/>
          </a:xfrm>
          <a:prstGeom prst="rect">
            <a:avLst/>
          </a:prstGeom>
          <a:noFill/>
        </p:spPr>
        <p:txBody>
          <a:bodyPr wrap="square" rtlCol="0">
            <a:spAutoFit/>
          </a:bodyPr>
          <a:lstStyle/>
          <a:p>
            <a:r>
              <a:rPr kumimoji="1" lang="en-US" altLang="zh-CN" sz="2400" dirty="0"/>
              <a:t>File</a:t>
            </a:r>
            <a:endParaRPr kumimoji="1" lang="zh-CN" altLang="en-US" sz="2400" dirty="0"/>
          </a:p>
        </p:txBody>
      </p:sp>
      <p:grpSp>
        <p:nvGrpSpPr>
          <p:cNvPr id="11" name="Group 30">
            <a:extLst>
              <a:ext uri="{FF2B5EF4-FFF2-40B4-BE49-F238E27FC236}">
                <a16:creationId xmlns:a16="http://schemas.microsoft.com/office/drawing/2014/main" id="{2A904BDD-5BD9-0640-B338-10F8C5BC9A8B}"/>
              </a:ext>
            </a:extLst>
          </p:cNvPr>
          <p:cNvGrpSpPr>
            <a:grpSpLocks/>
          </p:cNvGrpSpPr>
          <p:nvPr/>
        </p:nvGrpSpPr>
        <p:grpSpPr bwMode="auto">
          <a:xfrm>
            <a:off x="1268361" y="2849407"/>
            <a:ext cx="6220917" cy="369887"/>
            <a:chOff x="261" y="2249"/>
            <a:chExt cx="1559" cy="233"/>
          </a:xfrm>
        </p:grpSpPr>
        <p:sp>
          <p:nvSpPr>
            <p:cNvPr id="12" name="Text Box 31">
              <a:extLst>
                <a:ext uri="{FF2B5EF4-FFF2-40B4-BE49-F238E27FC236}">
                  <a16:creationId xmlns:a16="http://schemas.microsoft.com/office/drawing/2014/main" id="{0EBD55B9-5C38-884A-95BA-B5C72008E36B}"/>
                </a:ext>
              </a:extLst>
            </p:cNvPr>
            <p:cNvSpPr txBox="1">
              <a:spLocks noChangeArrowheads="1"/>
            </p:cNvSpPr>
            <p:nvPr/>
          </p:nvSpPr>
          <p:spPr bwMode="auto">
            <a:xfrm>
              <a:off x="987" y="2249"/>
              <a:ext cx="10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altLang="zh-CN" b="1" i="1" dirty="0">
                  <a:latin typeface="Helvetica" charset="0"/>
                </a:rPr>
                <a:t>M</a:t>
              </a:r>
              <a:endParaRPr lang="en-US" altLang="zh-CN" sz="1800" dirty="0">
                <a:latin typeface="Helvetica" charset="0"/>
              </a:endParaRPr>
            </a:p>
          </p:txBody>
        </p:sp>
        <p:sp>
          <p:nvSpPr>
            <p:cNvPr id="13" name="Line 32">
              <a:extLst>
                <a:ext uri="{FF2B5EF4-FFF2-40B4-BE49-F238E27FC236}">
                  <a16:creationId xmlns:a16="http://schemas.microsoft.com/office/drawing/2014/main" id="{B1F7E0E5-A1C9-C74E-8185-B62F05AB025F}"/>
                </a:ext>
              </a:extLst>
            </p:cNvPr>
            <p:cNvSpPr>
              <a:spLocks noChangeShapeType="1"/>
            </p:cNvSpPr>
            <p:nvPr/>
          </p:nvSpPr>
          <p:spPr bwMode="auto">
            <a:xfrm flipH="1">
              <a:off x="261" y="2336"/>
              <a:ext cx="654"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4" name="Line 33">
              <a:extLst>
                <a:ext uri="{FF2B5EF4-FFF2-40B4-BE49-F238E27FC236}">
                  <a16:creationId xmlns:a16="http://schemas.microsoft.com/office/drawing/2014/main" id="{F331E637-BCA3-4B4C-AAC6-89E09FAACA15}"/>
                </a:ext>
              </a:extLst>
            </p:cNvPr>
            <p:cNvSpPr>
              <a:spLocks noChangeShapeType="1"/>
            </p:cNvSpPr>
            <p:nvPr/>
          </p:nvSpPr>
          <p:spPr bwMode="auto">
            <a:xfrm>
              <a:off x="1166" y="2336"/>
              <a:ext cx="654"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15" name="Group 22">
            <a:extLst>
              <a:ext uri="{FF2B5EF4-FFF2-40B4-BE49-F238E27FC236}">
                <a16:creationId xmlns:a16="http://schemas.microsoft.com/office/drawing/2014/main" id="{2F42D8EA-5AB8-E74C-81EB-ECE48E5E871D}"/>
              </a:ext>
            </a:extLst>
          </p:cNvPr>
          <p:cNvGrpSpPr>
            <a:grpSpLocks/>
          </p:cNvGrpSpPr>
          <p:nvPr/>
        </p:nvGrpSpPr>
        <p:grpSpPr bwMode="auto">
          <a:xfrm>
            <a:off x="1268361" y="2215453"/>
            <a:ext cx="1473696" cy="646112"/>
            <a:chOff x="261" y="2220"/>
            <a:chExt cx="1559" cy="407"/>
          </a:xfrm>
        </p:grpSpPr>
        <p:sp>
          <p:nvSpPr>
            <p:cNvPr id="16" name="Text Box 23">
              <a:extLst>
                <a:ext uri="{FF2B5EF4-FFF2-40B4-BE49-F238E27FC236}">
                  <a16:creationId xmlns:a16="http://schemas.microsoft.com/office/drawing/2014/main" id="{3CCC16A9-83F7-BA45-B646-588E0764C161}"/>
                </a:ext>
              </a:extLst>
            </p:cNvPr>
            <p:cNvSpPr txBox="1">
              <a:spLocks noChangeArrowheads="1"/>
            </p:cNvSpPr>
            <p:nvPr/>
          </p:nvSpPr>
          <p:spPr bwMode="auto">
            <a:xfrm>
              <a:off x="663" y="2220"/>
              <a:ext cx="654"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altLang="zh-CN" b="1" i="1" dirty="0">
                  <a:latin typeface="Helvetica" charset="0"/>
                </a:rPr>
                <a:t>M/N</a:t>
              </a:r>
              <a:endParaRPr lang="en-US" altLang="zh-CN" sz="1800" dirty="0">
                <a:latin typeface="Helvetica" charset="0"/>
              </a:endParaRPr>
            </a:p>
          </p:txBody>
        </p:sp>
        <p:sp>
          <p:nvSpPr>
            <p:cNvPr id="17" name="Line 24">
              <a:extLst>
                <a:ext uri="{FF2B5EF4-FFF2-40B4-BE49-F238E27FC236}">
                  <a16:creationId xmlns:a16="http://schemas.microsoft.com/office/drawing/2014/main" id="{425C506F-B3D7-F245-8F5A-F761407EEB3C}"/>
                </a:ext>
              </a:extLst>
            </p:cNvPr>
            <p:cNvSpPr>
              <a:spLocks noChangeShapeType="1"/>
            </p:cNvSpPr>
            <p:nvPr/>
          </p:nvSpPr>
          <p:spPr bwMode="auto">
            <a:xfrm flipH="1">
              <a:off x="261" y="2336"/>
              <a:ext cx="654"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8" name="Line 25">
              <a:extLst>
                <a:ext uri="{FF2B5EF4-FFF2-40B4-BE49-F238E27FC236}">
                  <a16:creationId xmlns:a16="http://schemas.microsoft.com/office/drawing/2014/main" id="{1CFC9520-25FC-2849-B2DE-2843DD392AC0}"/>
                </a:ext>
              </a:extLst>
            </p:cNvPr>
            <p:cNvSpPr>
              <a:spLocks noChangeShapeType="1"/>
            </p:cNvSpPr>
            <p:nvPr/>
          </p:nvSpPr>
          <p:spPr bwMode="auto">
            <a:xfrm>
              <a:off x="1166" y="2336"/>
              <a:ext cx="654"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27" name="Group 22">
            <a:extLst>
              <a:ext uri="{FF2B5EF4-FFF2-40B4-BE49-F238E27FC236}">
                <a16:creationId xmlns:a16="http://schemas.microsoft.com/office/drawing/2014/main" id="{95CD3F18-B5B0-6545-ADB7-318B81BE3D34}"/>
              </a:ext>
            </a:extLst>
          </p:cNvPr>
          <p:cNvGrpSpPr>
            <a:grpSpLocks/>
          </p:cNvGrpSpPr>
          <p:nvPr/>
        </p:nvGrpSpPr>
        <p:grpSpPr bwMode="auto">
          <a:xfrm>
            <a:off x="2742057" y="2215453"/>
            <a:ext cx="1473696" cy="646112"/>
            <a:chOff x="261" y="2220"/>
            <a:chExt cx="1559" cy="407"/>
          </a:xfrm>
        </p:grpSpPr>
        <p:sp>
          <p:nvSpPr>
            <p:cNvPr id="28" name="Text Box 23">
              <a:extLst>
                <a:ext uri="{FF2B5EF4-FFF2-40B4-BE49-F238E27FC236}">
                  <a16:creationId xmlns:a16="http://schemas.microsoft.com/office/drawing/2014/main" id="{8A12181C-2C21-0146-8F8D-7260C6C336AB}"/>
                </a:ext>
              </a:extLst>
            </p:cNvPr>
            <p:cNvSpPr txBox="1">
              <a:spLocks noChangeArrowheads="1"/>
            </p:cNvSpPr>
            <p:nvPr/>
          </p:nvSpPr>
          <p:spPr bwMode="auto">
            <a:xfrm>
              <a:off x="663" y="2220"/>
              <a:ext cx="654"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altLang="zh-CN" b="1" i="1" dirty="0">
                  <a:latin typeface="Helvetica" charset="0"/>
                </a:rPr>
                <a:t>M/N</a:t>
              </a:r>
              <a:endParaRPr lang="en-US" altLang="zh-CN" sz="1800" dirty="0">
                <a:latin typeface="Helvetica" charset="0"/>
              </a:endParaRPr>
            </a:p>
          </p:txBody>
        </p:sp>
        <p:sp>
          <p:nvSpPr>
            <p:cNvPr id="29" name="Line 24">
              <a:extLst>
                <a:ext uri="{FF2B5EF4-FFF2-40B4-BE49-F238E27FC236}">
                  <a16:creationId xmlns:a16="http://schemas.microsoft.com/office/drawing/2014/main" id="{689D46DB-7A99-2341-8A2C-CFF112CC3A6A}"/>
                </a:ext>
              </a:extLst>
            </p:cNvPr>
            <p:cNvSpPr>
              <a:spLocks noChangeShapeType="1"/>
            </p:cNvSpPr>
            <p:nvPr/>
          </p:nvSpPr>
          <p:spPr bwMode="auto">
            <a:xfrm flipH="1">
              <a:off x="261" y="2336"/>
              <a:ext cx="654"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 name="Line 25">
              <a:extLst>
                <a:ext uri="{FF2B5EF4-FFF2-40B4-BE49-F238E27FC236}">
                  <a16:creationId xmlns:a16="http://schemas.microsoft.com/office/drawing/2014/main" id="{9EA47E80-87C8-B148-B5A7-7A058C187972}"/>
                </a:ext>
              </a:extLst>
            </p:cNvPr>
            <p:cNvSpPr>
              <a:spLocks noChangeShapeType="1"/>
            </p:cNvSpPr>
            <p:nvPr/>
          </p:nvSpPr>
          <p:spPr bwMode="auto">
            <a:xfrm>
              <a:off x="1166" y="2336"/>
              <a:ext cx="654"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31" name="Group 22">
            <a:extLst>
              <a:ext uri="{FF2B5EF4-FFF2-40B4-BE49-F238E27FC236}">
                <a16:creationId xmlns:a16="http://schemas.microsoft.com/office/drawing/2014/main" id="{E619B95E-E501-D446-8D34-18039F1FFE8D}"/>
              </a:ext>
            </a:extLst>
          </p:cNvPr>
          <p:cNvGrpSpPr>
            <a:grpSpLocks/>
          </p:cNvGrpSpPr>
          <p:nvPr/>
        </p:nvGrpSpPr>
        <p:grpSpPr bwMode="auto">
          <a:xfrm>
            <a:off x="6015582" y="2169473"/>
            <a:ext cx="1473696" cy="646112"/>
            <a:chOff x="261" y="2220"/>
            <a:chExt cx="1559" cy="407"/>
          </a:xfrm>
        </p:grpSpPr>
        <p:sp>
          <p:nvSpPr>
            <p:cNvPr id="32" name="Text Box 23">
              <a:extLst>
                <a:ext uri="{FF2B5EF4-FFF2-40B4-BE49-F238E27FC236}">
                  <a16:creationId xmlns:a16="http://schemas.microsoft.com/office/drawing/2014/main" id="{0B610B86-AB3D-2C4E-80B3-38BE5D63E9AF}"/>
                </a:ext>
              </a:extLst>
            </p:cNvPr>
            <p:cNvSpPr txBox="1">
              <a:spLocks noChangeArrowheads="1"/>
            </p:cNvSpPr>
            <p:nvPr/>
          </p:nvSpPr>
          <p:spPr bwMode="auto">
            <a:xfrm>
              <a:off x="663" y="2220"/>
              <a:ext cx="654"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altLang="zh-CN" b="1" i="1" dirty="0">
                  <a:latin typeface="Helvetica" charset="0"/>
                </a:rPr>
                <a:t>M/N</a:t>
              </a:r>
              <a:endParaRPr lang="en-US" altLang="zh-CN" sz="1800" dirty="0">
                <a:latin typeface="Helvetica" charset="0"/>
              </a:endParaRPr>
            </a:p>
          </p:txBody>
        </p:sp>
        <p:sp>
          <p:nvSpPr>
            <p:cNvPr id="33" name="Line 24">
              <a:extLst>
                <a:ext uri="{FF2B5EF4-FFF2-40B4-BE49-F238E27FC236}">
                  <a16:creationId xmlns:a16="http://schemas.microsoft.com/office/drawing/2014/main" id="{5AAB8772-E46F-114C-95EA-15AD2946DA6C}"/>
                </a:ext>
              </a:extLst>
            </p:cNvPr>
            <p:cNvSpPr>
              <a:spLocks noChangeShapeType="1"/>
            </p:cNvSpPr>
            <p:nvPr/>
          </p:nvSpPr>
          <p:spPr bwMode="auto">
            <a:xfrm flipH="1">
              <a:off x="261" y="2336"/>
              <a:ext cx="654"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4" name="Line 25">
              <a:extLst>
                <a:ext uri="{FF2B5EF4-FFF2-40B4-BE49-F238E27FC236}">
                  <a16:creationId xmlns:a16="http://schemas.microsoft.com/office/drawing/2014/main" id="{1ABBA856-3BE1-844B-BCA1-39333122B22F}"/>
                </a:ext>
              </a:extLst>
            </p:cNvPr>
            <p:cNvSpPr>
              <a:spLocks noChangeShapeType="1"/>
            </p:cNvSpPr>
            <p:nvPr/>
          </p:nvSpPr>
          <p:spPr bwMode="auto">
            <a:xfrm>
              <a:off x="1166" y="2336"/>
              <a:ext cx="654"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35" name="Text Box 7">
            <a:extLst>
              <a:ext uri="{FF2B5EF4-FFF2-40B4-BE49-F238E27FC236}">
                <a16:creationId xmlns:a16="http://schemas.microsoft.com/office/drawing/2014/main" id="{4CCA7632-CD59-E446-AE01-3757500E5C02}"/>
              </a:ext>
            </a:extLst>
          </p:cNvPr>
          <p:cNvSpPr txBox="1">
            <a:spLocks noChangeArrowheads="1"/>
          </p:cNvSpPr>
          <p:nvPr/>
        </p:nvSpPr>
        <p:spPr bwMode="auto">
          <a:xfrm>
            <a:off x="5030351" y="2222952"/>
            <a:ext cx="55537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800" b="1">
                <a:solidFill>
                  <a:srgbClr val="000000"/>
                </a:solidFill>
                <a:latin typeface="Helvetica" charset="0"/>
              </a:rPr>
              <a:t>• • •</a:t>
            </a:r>
          </a:p>
        </p:txBody>
      </p:sp>
    </p:spTree>
    <p:extLst>
      <p:ext uri="{BB962C8B-B14F-4D97-AF65-F5344CB8AC3E}">
        <p14:creationId xmlns:p14="http://schemas.microsoft.com/office/powerpoint/2010/main" val="42535818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a:t>Heartbeats</a:t>
            </a:r>
          </a:p>
        </p:txBody>
      </p:sp>
      <p:sp>
        <p:nvSpPr>
          <p:cNvPr id="18435" name="Rectangle 3"/>
          <p:cNvSpPr>
            <a:spLocks noGrp="1" noChangeArrowheads="1"/>
          </p:cNvSpPr>
          <p:nvPr>
            <p:ph type="body" idx="1"/>
          </p:nvPr>
        </p:nvSpPr>
        <p:spPr>
          <a:xfrm>
            <a:off x="685800" y="1417638"/>
            <a:ext cx="7772400" cy="4724400"/>
          </a:xfrm>
        </p:spPr>
        <p:txBody>
          <a:bodyPr>
            <a:normAutofit/>
          </a:bodyPr>
          <a:lstStyle/>
          <a:p>
            <a:pPr eaLnBrk="1" hangingPunct="1"/>
            <a:r>
              <a:rPr lang="en-US" altLang="zh-CN" sz="3600" dirty="0"/>
              <a:t>Master sends </a:t>
            </a:r>
            <a:r>
              <a:rPr lang="en-US" altLang="zh-CN" sz="3600" dirty="0" err="1"/>
              <a:t>hearbeat</a:t>
            </a:r>
            <a:r>
              <a:rPr lang="en-US" altLang="zh-CN" sz="3600" dirty="0"/>
              <a:t> to the </a:t>
            </a:r>
            <a:r>
              <a:rPr lang="en-US" altLang="zh-CN" sz="3600" dirty="0" err="1"/>
              <a:t>chunkservers</a:t>
            </a:r>
            <a:endParaRPr lang="en-US" altLang="zh-CN" sz="3600" dirty="0"/>
          </a:p>
          <a:p>
            <a:pPr lvl="1" eaLnBrk="1" hangingPunct="1"/>
            <a:r>
              <a:rPr lang="en-US" altLang="zh-CN" sz="3200" dirty="0"/>
              <a:t>Once every 3 seconds</a:t>
            </a:r>
          </a:p>
          <a:p>
            <a:pPr lvl="1" eaLnBrk="1" hangingPunct="1"/>
            <a:r>
              <a:rPr lang="en-US" altLang="zh-CN" sz="3200" dirty="0"/>
              <a:t>No</a:t>
            </a:r>
            <a:r>
              <a:rPr lang="zh-CN" altLang="en-US" sz="3200" dirty="0"/>
              <a:t> </a:t>
            </a:r>
            <a:r>
              <a:rPr lang="en-US" altLang="zh-CN" sz="3200" dirty="0"/>
              <a:t>heartbeat</a:t>
            </a:r>
            <a:r>
              <a:rPr lang="zh-CN" altLang="en-US" sz="3200" dirty="0"/>
              <a:t> </a:t>
            </a:r>
            <a:r>
              <a:rPr lang="en-US" altLang="zh-CN" sz="3200" dirty="0"/>
              <a:t>does</a:t>
            </a:r>
            <a:r>
              <a:rPr lang="zh-CN" altLang="en-US" sz="3200" dirty="0"/>
              <a:t> </a:t>
            </a:r>
            <a:r>
              <a:rPr lang="en-US" altLang="zh-CN" sz="3200" dirty="0"/>
              <a:t>not</a:t>
            </a:r>
            <a:r>
              <a:rPr lang="zh-CN" altLang="en-US" sz="3200" dirty="0"/>
              <a:t> </a:t>
            </a:r>
            <a:r>
              <a:rPr lang="en-US" altLang="zh-CN" sz="3200" dirty="0"/>
              <a:t>necessarily</a:t>
            </a:r>
            <a:r>
              <a:rPr lang="zh-CN" altLang="en-US" sz="3200" dirty="0"/>
              <a:t> </a:t>
            </a:r>
            <a:r>
              <a:rPr lang="en-US" altLang="zh-CN" sz="3200" dirty="0"/>
              <a:t>indicate</a:t>
            </a:r>
            <a:r>
              <a:rPr lang="zh-CN" altLang="en-US" sz="3200" dirty="0"/>
              <a:t> </a:t>
            </a:r>
            <a:r>
              <a:rPr lang="en-US" altLang="zh-CN" sz="3200" dirty="0"/>
              <a:t>chunk</a:t>
            </a:r>
            <a:r>
              <a:rPr lang="zh-CN" altLang="en-US" sz="3200" dirty="0"/>
              <a:t> </a:t>
            </a:r>
            <a:r>
              <a:rPr lang="en-US" altLang="zh-CN" sz="3200" dirty="0"/>
              <a:t>server</a:t>
            </a:r>
            <a:r>
              <a:rPr lang="zh-CN" altLang="en-US" sz="3200" dirty="0"/>
              <a:t> </a:t>
            </a:r>
            <a:r>
              <a:rPr lang="en-US" altLang="zh-CN" sz="3200" dirty="0"/>
              <a:t>failure</a:t>
            </a:r>
          </a:p>
          <a:p>
            <a:pPr lvl="2"/>
            <a:r>
              <a:rPr lang="en-US" altLang="zh-CN" sz="2800" dirty="0"/>
              <a:t>May</a:t>
            </a:r>
            <a:r>
              <a:rPr lang="zh-CN" altLang="en-US" sz="2800" dirty="0"/>
              <a:t> </a:t>
            </a:r>
            <a:r>
              <a:rPr lang="en-US" altLang="zh-CN" sz="2800" dirty="0"/>
              <a:t>be</a:t>
            </a:r>
            <a:r>
              <a:rPr lang="zh-CN" altLang="en-US" sz="2800" dirty="0"/>
              <a:t> </a:t>
            </a:r>
            <a:r>
              <a:rPr lang="en-US" altLang="zh-CN" sz="2800" dirty="0"/>
              <a:t>network</a:t>
            </a:r>
            <a:r>
              <a:rPr lang="zh-CN" altLang="en-US" sz="2800" dirty="0"/>
              <a:t> </a:t>
            </a:r>
            <a:r>
              <a:rPr lang="en-US" altLang="zh-CN" sz="2800" dirty="0"/>
              <a:t>failure</a:t>
            </a:r>
          </a:p>
        </p:txBody>
      </p:sp>
    </p:spTree>
    <p:extLst>
      <p:ext uri="{BB962C8B-B14F-4D97-AF65-F5344CB8AC3E}">
        <p14:creationId xmlns:p14="http://schemas.microsoft.com/office/powerpoint/2010/main" val="39252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a:t>Rebalancer</a:t>
            </a:r>
          </a:p>
        </p:txBody>
      </p:sp>
      <p:sp>
        <p:nvSpPr>
          <p:cNvPr id="23555" name="Rectangle 3"/>
          <p:cNvSpPr>
            <a:spLocks noGrp="1" noChangeArrowheads="1"/>
          </p:cNvSpPr>
          <p:nvPr>
            <p:ph type="body" idx="1"/>
          </p:nvPr>
        </p:nvSpPr>
        <p:spPr>
          <a:xfrm>
            <a:off x="685800" y="1417638"/>
            <a:ext cx="7772400" cy="4724400"/>
          </a:xfrm>
        </p:spPr>
        <p:txBody>
          <a:bodyPr/>
          <a:lstStyle/>
          <a:p>
            <a:pPr eaLnBrk="1" hangingPunct="1"/>
            <a:r>
              <a:rPr lang="en-US" altLang="zh-CN" dirty="0"/>
              <a:t>Goal: % disk full on chunk</a:t>
            </a:r>
            <a:r>
              <a:rPr lang="zh-CN" altLang="en-US" dirty="0"/>
              <a:t> </a:t>
            </a:r>
            <a:r>
              <a:rPr lang="en-US" altLang="zh-CN" dirty="0"/>
              <a:t>servers should be similar</a:t>
            </a:r>
          </a:p>
          <a:p>
            <a:pPr lvl="1" eaLnBrk="1" hangingPunct="1"/>
            <a:r>
              <a:rPr lang="en-US" altLang="zh-CN" dirty="0"/>
              <a:t>Usually run when new chunk</a:t>
            </a:r>
            <a:r>
              <a:rPr lang="zh-CN" altLang="en-US" dirty="0"/>
              <a:t> </a:t>
            </a:r>
            <a:r>
              <a:rPr lang="en-US" altLang="zh-CN" dirty="0"/>
              <a:t>servers are added</a:t>
            </a:r>
          </a:p>
          <a:p>
            <a:pPr lvl="1" eaLnBrk="1" hangingPunct="1"/>
            <a:r>
              <a:rPr lang="en-US" altLang="zh-CN" dirty="0"/>
              <a:t>Rebalancer is throttled to avoid network congestion</a:t>
            </a:r>
          </a:p>
        </p:txBody>
      </p:sp>
    </p:spTree>
    <p:extLst>
      <p:ext uri="{BB962C8B-B14F-4D97-AF65-F5344CB8AC3E}">
        <p14:creationId xmlns:p14="http://schemas.microsoft.com/office/powerpoint/2010/main" val="42085685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a:t>Replication Engine</a:t>
            </a:r>
          </a:p>
        </p:txBody>
      </p:sp>
      <p:sp>
        <p:nvSpPr>
          <p:cNvPr id="19459" name="Rectangle 3"/>
          <p:cNvSpPr>
            <a:spLocks noGrp="1" noChangeArrowheads="1"/>
          </p:cNvSpPr>
          <p:nvPr>
            <p:ph type="body" idx="1"/>
          </p:nvPr>
        </p:nvSpPr>
        <p:spPr>
          <a:xfrm>
            <a:off x="685800" y="1417638"/>
            <a:ext cx="7772400" cy="4724400"/>
          </a:xfrm>
        </p:spPr>
        <p:txBody>
          <a:bodyPr/>
          <a:lstStyle/>
          <a:p>
            <a:pPr eaLnBrk="1" hangingPunct="1"/>
            <a:r>
              <a:rPr lang="en-US" altLang="zh-CN" dirty="0"/>
              <a:t>Master detects chunk</a:t>
            </a:r>
            <a:r>
              <a:rPr lang="zh-CN" altLang="en-US" dirty="0"/>
              <a:t> </a:t>
            </a:r>
            <a:r>
              <a:rPr lang="en-US" altLang="zh-CN" dirty="0"/>
              <a:t>server failures</a:t>
            </a:r>
          </a:p>
          <a:p>
            <a:pPr lvl="1" eaLnBrk="1" hangingPunct="1"/>
            <a:r>
              <a:rPr lang="en-US" altLang="zh-CN" dirty="0"/>
              <a:t>Chooses new chunk</a:t>
            </a:r>
            <a:r>
              <a:rPr lang="zh-CN" altLang="en-US" dirty="0"/>
              <a:t> </a:t>
            </a:r>
            <a:r>
              <a:rPr lang="en-US" altLang="zh-CN" dirty="0"/>
              <a:t>server for new replicas</a:t>
            </a:r>
          </a:p>
          <a:p>
            <a:pPr lvl="1" eaLnBrk="1" hangingPunct="1"/>
            <a:r>
              <a:rPr lang="en-US" altLang="zh-CN" dirty="0"/>
              <a:t>Balances disk usage</a:t>
            </a:r>
          </a:p>
          <a:p>
            <a:pPr lvl="1" eaLnBrk="1" hangingPunct="1"/>
            <a:r>
              <a:rPr lang="en-US" altLang="zh-CN" dirty="0"/>
              <a:t>Balances communication traffic to chunk</a:t>
            </a:r>
            <a:r>
              <a:rPr lang="zh-CN" altLang="en-US" dirty="0"/>
              <a:t> </a:t>
            </a:r>
            <a:r>
              <a:rPr lang="en-US" altLang="zh-CN" dirty="0"/>
              <a:t>servers</a:t>
            </a:r>
          </a:p>
        </p:txBody>
      </p:sp>
    </p:spTree>
    <p:extLst>
      <p:ext uri="{BB962C8B-B14F-4D97-AF65-F5344CB8AC3E}">
        <p14:creationId xmlns:p14="http://schemas.microsoft.com/office/powerpoint/2010/main" val="38251259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a:t>HDFS Architecture</a:t>
            </a:r>
            <a:r>
              <a:rPr lang="zh-CN" altLang="en-US" dirty="0"/>
              <a:t> </a:t>
            </a:r>
            <a:endParaRPr lang="en-US" altLang="zh-CN" dirty="0"/>
          </a:p>
        </p:txBody>
      </p:sp>
      <p:pic>
        <p:nvPicPr>
          <p:cNvPr id="13315" name="Picture 3" descr="hdfsarchitectur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89897" y="1417638"/>
            <a:ext cx="6364205" cy="439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55603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a:t>User Interface</a:t>
            </a:r>
          </a:p>
        </p:txBody>
      </p:sp>
      <p:sp>
        <p:nvSpPr>
          <p:cNvPr id="25603" name="Rectangle 3"/>
          <p:cNvSpPr>
            <a:spLocks noGrp="1" noChangeArrowheads="1"/>
          </p:cNvSpPr>
          <p:nvPr>
            <p:ph type="body" idx="1"/>
          </p:nvPr>
        </p:nvSpPr>
        <p:spPr>
          <a:xfrm>
            <a:off x="685800" y="1417638"/>
            <a:ext cx="7772400" cy="4724400"/>
          </a:xfrm>
        </p:spPr>
        <p:txBody>
          <a:bodyPr>
            <a:normAutofit fontScale="92500"/>
          </a:bodyPr>
          <a:lstStyle/>
          <a:p>
            <a:pPr eaLnBrk="1" hangingPunct="1"/>
            <a:r>
              <a:rPr lang="en-US" altLang="zh-CN" dirty="0" err="1"/>
              <a:t>Commads</a:t>
            </a:r>
            <a:r>
              <a:rPr lang="en-US" altLang="zh-CN" dirty="0"/>
              <a:t> for HDFS User:</a:t>
            </a:r>
          </a:p>
          <a:p>
            <a:pPr lvl="1" eaLnBrk="1" hangingPunct="1"/>
            <a:r>
              <a:rPr lang="en-US" altLang="zh-CN" dirty="0" err="1"/>
              <a:t>hadoop</a:t>
            </a:r>
            <a:r>
              <a:rPr lang="en-US" altLang="zh-CN" dirty="0"/>
              <a:t> </a:t>
            </a:r>
            <a:r>
              <a:rPr lang="en-US" altLang="zh-CN" dirty="0" err="1"/>
              <a:t>dfs</a:t>
            </a:r>
            <a:r>
              <a:rPr lang="en-US" altLang="zh-CN" dirty="0"/>
              <a:t> -</a:t>
            </a:r>
            <a:r>
              <a:rPr lang="en-US" altLang="zh-CN" dirty="0" err="1"/>
              <a:t>mkdir</a:t>
            </a:r>
            <a:r>
              <a:rPr lang="en-US" altLang="zh-CN" dirty="0"/>
              <a:t> /</a:t>
            </a:r>
            <a:r>
              <a:rPr lang="en-US" altLang="zh-CN" dirty="0" err="1"/>
              <a:t>foodir</a:t>
            </a:r>
            <a:endParaRPr lang="en-US" altLang="zh-CN" dirty="0"/>
          </a:p>
          <a:p>
            <a:pPr lvl="1" eaLnBrk="1" hangingPunct="1"/>
            <a:r>
              <a:rPr lang="en-US" altLang="zh-CN" dirty="0" err="1"/>
              <a:t>hadoop</a:t>
            </a:r>
            <a:r>
              <a:rPr lang="en-US" altLang="zh-CN" dirty="0"/>
              <a:t> </a:t>
            </a:r>
            <a:r>
              <a:rPr lang="en-US" altLang="zh-CN" dirty="0" err="1"/>
              <a:t>dfs</a:t>
            </a:r>
            <a:r>
              <a:rPr lang="en-US" altLang="zh-CN" dirty="0"/>
              <a:t> -cat /</a:t>
            </a:r>
            <a:r>
              <a:rPr lang="en-US" altLang="zh-CN" dirty="0" err="1"/>
              <a:t>foodir</a:t>
            </a:r>
            <a:r>
              <a:rPr lang="en-US" altLang="zh-CN" dirty="0"/>
              <a:t>/</a:t>
            </a:r>
            <a:r>
              <a:rPr lang="en-US" altLang="zh-CN" dirty="0" err="1"/>
              <a:t>myfile.txt</a:t>
            </a:r>
            <a:endParaRPr lang="en-US" altLang="zh-CN" dirty="0"/>
          </a:p>
          <a:p>
            <a:pPr lvl="1" eaLnBrk="1" hangingPunct="1"/>
            <a:r>
              <a:rPr lang="en-US" altLang="zh-CN" dirty="0" err="1"/>
              <a:t>hadoop</a:t>
            </a:r>
            <a:r>
              <a:rPr lang="en-US" altLang="zh-CN" dirty="0"/>
              <a:t> </a:t>
            </a:r>
            <a:r>
              <a:rPr lang="en-US" altLang="zh-CN" dirty="0" err="1"/>
              <a:t>dfs</a:t>
            </a:r>
            <a:r>
              <a:rPr lang="en-US" altLang="zh-CN" dirty="0"/>
              <a:t> -</a:t>
            </a:r>
            <a:r>
              <a:rPr lang="en-US" altLang="zh-CN" dirty="0" err="1"/>
              <a:t>rm</a:t>
            </a:r>
            <a:r>
              <a:rPr lang="en-US" altLang="zh-CN" dirty="0"/>
              <a:t> /</a:t>
            </a:r>
            <a:r>
              <a:rPr lang="en-US" altLang="zh-CN" dirty="0" err="1"/>
              <a:t>foodir</a:t>
            </a:r>
            <a:r>
              <a:rPr lang="en-US" altLang="zh-CN" dirty="0"/>
              <a:t>/</a:t>
            </a:r>
            <a:r>
              <a:rPr lang="en-US" altLang="zh-CN" dirty="0" err="1"/>
              <a:t>myfile.txt</a:t>
            </a:r>
            <a:endParaRPr lang="en-US" altLang="zh-CN" dirty="0"/>
          </a:p>
          <a:p>
            <a:pPr eaLnBrk="1" hangingPunct="1"/>
            <a:r>
              <a:rPr lang="en-US" altLang="zh-CN" dirty="0"/>
              <a:t>Commands for HDFS Administrator</a:t>
            </a:r>
          </a:p>
          <a:p>
            <a:pPr lvl="1" eaLnBrk="1" hangingPunct="1"/>
            <a:r>
              <a:rPr lang="en-US" altLang="zh-CN" dirty="0" err="1"/>
              <a:t>hadoop</a:t>
            </a:r>
            <a:r>
              <a:rPr lang="en-US" altLang="zh-CN" dirty="0"/>
              <a:t> </a:t>
            </a:r>
            <a:r>
              <a:rPr lang="en-US" altLang="zh-CN" dirty="0" err="1"/>
              <a:t>dfsadmin</a:t>
            </a:r>
            <a:r>
              <a:rPr lang="en-US" altLang="zh-CN" dirty="0"/>
              <a:t> -report</a:t>
            </a:r>
          </a:p>
          <a:p>
            <a:pPr lvl="1" eaLnBrk="1" hangingPunct="1"/>
            <a:r>
              <a:rPr lang="en-US" altLang="zh-CN" dirty="0" err="1"/>
              <a:t>hadoop</a:t>
            </a:r>
            <a:r>
              <a:rPr lang="en-US" altLang="zh-CN" dirty="0"/>
              <a:t> </a:t>
            </a:r>
            <a:r>
              <a:rPr lang="en-US" altLang="zh-CN" dirty="0" err="1"/>
              <a:t>dfsadmin</a:t>
            </a:r>
            <a:r>
              <a:rPr lang="en-US" altLang="zh-CN" dirty="0"/>
              <a:t> -</a:t>
            </a:r>
            <a:r>
              <a:rPr lang="en-US" altLang="zh-CN" dirty="0" err="1"/>
              <a:t>decommision</a:t>
            </a:r>
            <a:r>
              <a:rPr lang="en-US" altLang="zh-CN" dirty="0"/>
              <a:t> </a:t>
            </a:r>
            <a:r>
              <a:rPr lang="en-US" altLang="zh-CN" dirty="0" err="1"/>
              <a:t>datanodename</a:t>
            </a:r>
            <a:endParaRPr lang="en-US" altLang="zh-CN" dirty="0"/>
          </a:p>
          <a:p>
            <a:pPr eaLnBrk="1" hangingPunct="1"/>
            <a:r>
              <a:rPr lang="en-US" altLang="zh-CN" dirty="0"/>
              <a:t>Web Interface</a:t>
            </a:r>
          </a:p>
          <a:p>
            <a:pPr lvl="1" eaLnBrk="1" hangingPunct="1"/>
            <a:r>
              <a:rPr lang="en-US" altLang="zh-CN" dirty="0"/>
              <a:t>http://</a:t>
            </a:r>
            <a:r>
              <a:rPr lang="en-US" altLang="zh-CN" dirty="0" err="1"/>
              <a:t>host:port</a:t>
            </a:r>
            <a:r>
              <a:rPr lang="en-US" altLang="zh-CN" dirty="0"/>
              <a:t>/</a:t>
            </a:r>
            <a:r>
              <a:rPr lang="en-US" altLang="zh-CN" dirty="0" err="1"/>
              <a:t>dfshealth.jsp</a:t>
            </a:r>
            <a:endParaRPr lang="en-US" altLang="zh-CN" dirty="0"/>
          </a:p>
        </p:txBody>
      </p:sp>
    </p:spTree>
    <p:extLst>
      <p:ext uri="{BB962C8B-B14F-4D97-AF65-F5344CB8AC3E}">
        <p14:creationId xmlns:p14="http://schemas.microsoft.com/office/powerpoint/2010/main" val="4546235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Replica</a:t>
            </a:r>
            <a:r>
              <a:rPr kumimoji="1" lang="zh-CN" altLang="en-US" dirty="0"/>
              <a:t> </a:t>
            </a:r>
            <a:r>
              <a:rPr kumimoji="1" lang="en-US" altLang="zh-CN" dirty="0"/>
              <a:t>is</a:t>
            </a:r>
            <a:r>
              <a:rPr kumimoji="1" lang="zh-CN" altLang="en-US" dirty="0"/>
              <a:t> </a:t>
            </a:r>
            <a:r>
              <a:rPr kumimoji="1" lang="en-US" altLang="zh-CN" dirty="0"/>
              <a:t>good,</a:t>
            </a:r>
            <a:r>
              <a:rPr kumimoji="1" lang="zh-CN" altLang="en-US" dirty="0"/>
              <a:t> </a:t>
            </a:r>
            <a:r>
              <a:rPr kumimoji="1" lang="en-US" altLang="zh-CN" dirty="0"/>
              <a:t>but</a:t>
            </a:r>
            <a:r>
              <a:rPr kumimoji="1" lang="zh-CN" altLang="en-US" dirty="0"/>
              <a:t> </a:t>
            </a:r>
            <a:r>
              <a:rPr kumimoji="1" lang="en-US" altLang="zh-CN" dirty="0"/>
              <a:t>expensive</a:t>
            </a:r>
            <a:endParaRPr kumimoji="1" lang="zh-CN" altLang="en-US" dirty="0"/>
          </a:p>
        </p:txBody>
      </p:sp>
      <p:sp>
        <p:nvSpPr>
          <p:cNvPr id="3" name="内容占位符 2"/>
          <p:cNvSpPr>
            <a:spLocks noGrp="1"/>
          </p:cNvSpPr>
          <p:nvPr>
            <p:ph idx="1"/>
          </p:nvPr>
        </p:nvSpPr>
        <p:spPr/>
        <p:txBody>
          <a:bodyPr>
            <a:normAutofit lnSpcReduction="10000"/>
          </a:bodyPr>
          <a:lstStyle/>
          <a:p>
            <a:r>
              <a:rPr kumimoji="1" lang="en-US" altLang="zh-CN" dirty="0"/>
              <a:t>3X</a:t>
            </a:r>
            <a:r>
              <a:rPr kumimoji="1" lang="zh-CN" altLang="en-US" dirty="0"/>
              <a:t> </a:t>
            </a:r>
            <a:r>
              <a:rPr kumimoji="1" lang="en-US" altLang="zh-CN" dirty="0"/>
              <a:t>size</a:t>
            </a:r>
            <a:r>
              <a:rPr kumimoji="1" lang="zh-CN" altLang="en-US" dirty="0"/>
              <a:t> </a:t>
            </a:r>
            <a:r>
              <a:rPr kumimoji="1" lang="en-US" altLang="zh-CN" dirty="0"/>
              <a:t>!</a:t>
            </a:r>
            <a:endParaRPr kumimoji="1" lang="zh-CN" altLang="en-US" dirty="0"/>
          </a:p>
          <a:p>
            <a:r>
              <a:rPr kumimoji="1" lang="en-US" altLang="zh-CN" dirty="0"/>
              <a:t>How</a:t>
            </a:r>
            <a:r>
              <a:rPr kumimoji="1" lang="zh-CN" altLang="en-US" dirty="0"/>
              <a:t> </a:t>
            </a:r>
            <a:r>
              <a:rPr kumimoji="1" lang="en-US" altLang="zh-CN" dirty="0"/>
              <a:t>about</a:t>
            </a:r>
            <a:r>
              <a:rPr kumimoji="1" lang="zh-CN" altLang="en-US" dirty="0"/>
              <a:t> </a:t>
            </a:r>
            <a:r>
              <a:rPr kumimoji="1" lang="en-US" altLang="zh-CN" dirty="0"/>
              <a:t>using</a:t>
            </a:r>
            <a:r>
              <a:rPr kumimoji="1" lang="zh-CN" altLang="en-US" dirty="0"/>
              <a:t> </a:t>
            </a:r>
            <a:r>
              <a:rPr kumimoji="1" lang="en-US" altLang="zh-CN" dirty="0"/>
              <a:t>distributed</a:t>
            </a:r>
            <a:r>
              <a:rPr kumimoji="1" lang="zh-CN" altLang="en-US" dirty="0"/>
              <a:t> </a:t>
            </a:r>
            <a:r>
              <a:rPr kumimoji="1" lang="en-US" altLang="zh-CN" dirty="0"/>
              <a:t>RAID?</a:t>
            </a:r>
            <a:endParaRPr kumimoji="1" lang="zh-CN" altLang="en-US" dirty="0"/>
          </a:p>
          <a:p>
            <a:pPr lvl="1"/>
            <a:r>
              <a:rPr kumimoji="1" lang="en-US" altLang="zh-CN" dirty="0"/>
              <a:t>Overhead</a:t>
            </a:r>
            <a:r>
              <a:rPr kumimoji="1" lang="zh-CN" altLang="en-US" dirty="0"/>
              <a:t> </a:t>
            </a:r>
            <a:r>
              <a:rPr kumimoji="1" lang="en-US" altLang="zh-CN" dirty="0"/>
              <a:t>would</a:t>
            </a:r>
            <a:r>
              <a:rPr kumimoji="1" lang="zh-CN" altLang="en-US" dirty="0"/>
              <a:t> </a:t>
            </a:r>
            <a:r>
              <a:rPr kumimoji="1" lang="en-US" altLang="zh-CN" dirty="0"/>
              <a:t>be</a:t>
            </a:r>
            <a:r>
              <a:rPr kumimoji="1" lang="zh-CN" altLang="en-US" dirty="0"/>
              <a:t> </a:t>
            </a:r>
            <a:r>
              <a:rPr kumimoji="1" lang="en-US" altLang="zh-CN" dirty="0"/>
              <a:t>low(1.X)</a:t>
            </a:r>
            <a:endParaRPr kumimoji="1" lang="zh-CN" altLang="en-US" dirty="0"/>
          </a:p>
          <a:p>
            <a:pPr lvl="1"/>
            <a:r>
              <a:rPr kumimoji="1" lang="en-US" altLang="zh-CN" dirty="0"/>
              <a:t>RAID</a:t>
            </a:r>
            <a:r>
              <a:rPr kumimoji="1" lang="zh-CN" altLang="en-US" dirty="0"/>
              <a:t> </a:t>
            </a:r>
            <a:r>
              <a:rPr kumimoji="1" lang="en-US" altLang="zh-CN" dirty="0"/>
              <a:t>5</a:t>
            </a:r>
            <a:r>
              <a:rPr kumimoji="1" lang="zh-CN" altLang="en-US" dirty="0"/>
              <a:t> </a:t>
            </a:r>
            <a:r>
              <a:rPr kumimoji="1" lang="en-US" altLang="zh-CN" dirty="0"/>
              <a:t>is</a:t>
            </a:r>
            <a:r>
              <a:rPr kumimoji="1" lang="zh-CN" altLang="en-US" dirty="0"/>
              <a:t> </a:t>
            </a:r>
            <a:r>
              <a:rPr kumimoji="1" lang="en-US" altLang="zh-CN" dirty="0"/>
              <a:t>not</a:t>
            </a:r>
            <a:r>
              <a:rPr kumimoji="1" lang="zh-CN" altLang="en-US" dirty="0"/>
              <a:t> </a:t>
            </a:r>
            <a:r>
              <a:rPr kumimoji="1" lang="en-US" altLang="zh-CN" dirty="0"/>
              <a:t>sufficient</a:t>
            </a:r>
            <a:endParaRPr kumimoji="1" lang="zh-CN" altLang="en-US" dirty="0"/>
          </a:p>
          <a:p>
            <a:pPr lvl="1"/>
            <a:r>
              <a:rPr kumimoji="1" lang="en-US" altLang="zh-CN" dirty="0"/>
              <a:t>Other</a:t>
            </a:r>
            <a:r>
              <a:rPr kumimoji="1" lang="zh-CN" altLang="en-US" dirty="0"/>
              <a:t> </a:t>
            </a:r>
            <a:r>
              <a:rPr kumimoji="1" lang="en-US" altLang="zh-CN" dirty="0"/>
              <a:t>coding</a:t>
            </a:r>
            <a:r>
              <a:rPr kumimoji="1" lang="zh-CN" altLang="en-US" dirty="0"/>
              <a:t> </a:t>
            </a:r>
            <a:r>
              <a:rPr kumimoji="1" lang="en-US" altLang="zh-CN" dirty="0"/>
              <a:t>approaches</a:t>
            </a:r>
            <a:r>
              <a:rPr kumimoji="1" lang="zh-CN" altLang="en-US" dirty="0"/>
              <a:t> </a:t>
            </a:r>
            <a:r>
              <a:rPr kumimoji="1" lang="en-US" altLang="zh-CN" dirty="0"/>
              <a:t>are</a:t>
            </a:r>
            <a:r>
              <a:rPr kumimoji="1" lang="zh-CN" altLang="en-US" dirty="0"/>
              <a:t> </a:t>
            </a:r>
            <a:r>
              <a:rPr kumimoji="1" lang="en-US" altLang="zh-CN" dirty="0"/>
              <a:t>used</a:t>
            </a:r>
            <a:endParaRPr kumimoji="1" lang="zh-CN" altLang="en-US" dirty="0"/>
          </a:p>
          <a:p>
            <a:r>
              <a:rPr kumimoji="1" lang="en-US" altLang="zh-CN" dirty="0"/>
              <a:t>Some</a:t>
            </a:r>
            <a:r>
              <a:rPr kumimoji="1" lang="zh-CN" altLang="en-US" dirty="0"/>
              <a:t> </a:t>
            </a:r>
            <a:r>
              <a:rPr kumimoji="1" lang="en-US" altLang="zh-CN" dirty="0"/>
              <a:t>products</a:t>
            </a:r>
            <a:endParaRPr kumimoji="1" lang="zh-CN" altLang="en-US" dirty="0"/>
          </a:p>
          <a:p>
            <a:pPr lvl="1"/>
            <a:r>
              <a:rPr kumimoji="1" lang="en-US" altLang="zh-CN" dirty="0"/>
              <a:t>Hadoop</a:t>
            </a:r>
            <a:r>
              <a:rPr kumimoji="1" lang="zh-CN" altLang="en-US" dirty="0"/>
              <a:t> </a:t>
            </a:r>
            <a:r>
              <a:rPr kumimoji="1" lang="en-US" altLang="zh-CN" dirty="0"/>
              <a:t>EC</a:t>
            </a:r>
            <a:endParaRPr kumimoji="1" lang="zh-CN" altLang="en-US" dirty="0"/>
          </a:p>
          <a:p>
            <a:pPr lvl="1"/>
            <a:r>
              <a:rPr kumimoji="1" lang="en-US" altLang="zh-CN" dirty="0"/>
              <a:t>Huawei</a:t>
            </a:r>
            <a:r>
              <a:rPr kumimoji="1" lang="zh-CN" altLang="en-US" dirty="0"/>
              <a:t> </a:t>
            </a:r>
            <a:r>
              <a:rPr kumimoji="1" lang="en-US" altLang="zh-CN" dirty="0" err="1"/>
              <a:t>OceanStor</a:t>
            </a:r>
            <a:r>
              <a:rPr kumimoji="1" lang="zh-CN" altLang="en-US" dirty="0"/>
              <a:t> </a:t>
            </a:r>
            <a:r>
              <a:rPr kumimoji="1" lang="en-US" altLang="zh-CN" dirty="0"/>
              <a:t>UDS</a:t>
            </a:r>
            <a:endParaRPr kumimoji="1" lang="zh-CN" altLang="en-US" dirty="0"/>
          </a:p>
          <a:p>
            <a:pPr lvl="1"/>
            <a:r>
              <a:rPr kumimoji="1" lang="en-US" altLang="zh-CN" dirty="0"/>
              <a:t>Tsinghua</a:t>
            </a:r>
            <a:r>
              <a:rPr kumimoji="1" lang="zh-CN" altLang="en-US" dirty="0"/>
              <a:t> </a:t>
            </a:r>
            <a:r>
              <a:rPr kumimoji="1" lang="en-US" altLang="zh-CN" dirty="0"/>
              <a:t>storage</a:t>
            </a:r>
            <a:r>
              <a:rPr kumimoji="1" lang="zh-CN" altLang="en-US" dirty="0"/>
              <a:t> </a:t>
            </a:r>
            <a:r>
              <a:rPr kumimoji="1" lang="en-US" altLang="zh-CN" dirty="0"/>
              <a:t>(</a:t>
            </a:r>
            <a:r>
              <a:rPr kumimoji="1" lang="zh-CN" altLang="en-US" dirty="0"/>
              <a:t> </a:t>
            </a:r>
            <a:r>
              <a:rPr kumimoji="1" lang="en-US" altLang="zh-CN" dirty="0"/>
              <a:t>32</a:t>
            </a:r>
            <a:r>
              <a:rPr kumimoji="1" lang="zh-CN" altLang="en-US" dirty="0"/>
              <a:t> </a:t>
            </a:r>
            <a:r>
              <a:rPr kumimoji="1" lang="en-US" altLang="zh-CN" dirty="0"/>
              <a:t>+</a:t>
            </a:r>
            <a:r>
              <a:rPr kumimoji="1" lang="zh-CN" altLang="en-US" dirty="0"/>
              <a:t> </a:t>
            </a:r>
            <a:r>
              <a:rPr kumimoji="1" lang="en-US" altLang="zh-CN" dirty="0"/>
              <a:t>16</a:t>
            </a:r>
            <a:r>
              <a:rPr kumimoji="1" lang="zh-CN" altLang="en-US" dirty="0"/>
              <a:t> </a:t>
            </a:r>
            <a:r>
              <a:rPr kumimoji="1" lang="en-US" altLang="zh-CN" dirty="0"/>
              <a:t>)</a:t>
            </a:r>
            <a:endParaRPr kumimoji="1" lang="zh-CN" altLang="en-US" dirty="0"/>
          </a:p>
          <a:p>
            <a:endParaRPr kumimoji="1" lang="zh-CN" altLang="en-US" dirty="0"/>
          </a:p>
        </p:txBody>
      </p:sp>
    </p:spTree>
    <p:extLst>
      <p:ext uri="{BB962C8B-B14F-4D97-AF65-F5344CB8AC3E}">
        <p14:creationId xmlns:p14="http://schemas.microsoft.com/office/powerpoint/2010/main" val="16187941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69827-5EDC-8D4F-98A8-3667DAE31A3E}"/>
              </a:ext>
            </a:extLst>
          </p:cNvPr>
          <p:cNvSpPr>
            <a:spLocks noGrp="1"/>
          </p:cNvSpPr>
          <p:nvPr>
            <p:ph type="title"/>
          </p:nvPr>
        </p:nvSpPr>
        <p:spPr/>
        <p:txBody>
          <a:bodyPr>
            <a:normAutofit fontScale="90000"/>
          </a:bodyPr>
          <a:lstStyle/>
          <a:p>
            <a:r>
              <a:rPr kumimoji="1" lang="en-US" altLang="zh-CN" dirty="0"/>
              <a:t>Discussion</a:t>
            </a:r>
            <a:r>
              <a:rPr kumimoji="1" lang="zh-CN" altLang="en-US" dirty="0"/>
              <a:t> </a:t>
            </a:r>
            <a:r>
              <a:rPr kumimoji="1" lang="en-US" altLang="zh-CN" dirty="0"/>
              <a:t>on</a:t>
            </a:r>
            <a:r>
              <a:rPr kumimoji="1" lang="zh-CN" altLang="en-US" dirty="0"/>
              <a:t> </a:t>
            </a:r>
            <a:r>
              <a:rPr kumimoji="1" lang="en-US" altLang="zh-CN" dirty="0"/>
              <a:t>the</a:t>
            </a:r>
            <a:r>
              <a:rPr kumimoji="1" lang="zh-CN" altLang="en-US" dirty="0"/>
              <a:t> </a:t>
            </a:r>
            <a:r>
              <a:rPr kumimoji="1" lang="en-US" altLang="zh-CN" dirty="0"/>
              <a:t>single</a:t>
            </a:r>
            <a:r>
              <a:rPr kumimoji="1" lang="zh-CN" altLang="en-US" dirty="0"/>
              <a:t> </a:t>
            </a:r>
            <a:r>
              <a:rPr kumimoji="1" lang="en-US" altLang="zh-CN" dirty="0"/>
              <a:t>master</a:t>
            </a:r>
            <a:r>
              <a:rPr kumimoji="1" lang="zh-CN" altLang="en-US" dirty="0"/>
              <a:t> </a:t>
            </a:r>
            <a:r>
              <a:rPr kumimoji="1" lang="en-US" altLang="zh-CN" dirty="0"/>
              <a:t>design</a:t>
            </a:r>
            <a:endParaRPr kumimoji="1" lang="zh-CN" altLang="en-US" dirty="0"/>
          </a:p>
        </p:txBody>
      </p:sp>
      <p:sp>
        <p:nvSpPr>
          <p:cNvPr id="3" name="内容占位符 2">
            <a:extLst>
              <a:ext uri="{FF2B5EF4-FFF2-40B4-BE49-F238E27FC236}">
                <a16:creationId xmlns:a16="http://schemas.microsoft.com/office/drawing/2014/main" id="{EB1B3770-AFBF-DE42-815A-5D7E1CAE7C6C}"/>
              </a:ext>
            </a:extLst>
          </p:cNvPr>
          <p:cNvSpPr>
            <a:spLocks noGrp="1"/>
          </p:cNvSpPr>
          <p:nvPr>
            <p:ph idx="1"/>
          </p:nvPr>
        </p:nvSpPr>
        <p:spPr/>
        <p:txBody>
          <a:bodyPr/>
          <a:lstStyle/>
          <a:p>
            <a:r>
              <a:rPr kumimoji="1" lang="en-US" altLang="zh-CN" dirty="0"/>
              <a:t>Why</a:t>
            </a:r>
            <a:r>
              <a:rPr kumimoji="1" lang="zh-CN" altLang="en-US" dirty="0"/>
              <a:t> </a:t>
            </a:r>
            <a:r>
              <a:rPr kumimoji="1" lang="en-US" altLang="zh-CN" dirty="0"/>
              <a:t>single</a:t>
            </a:r>
            <a:r>
              <a:rPr kumimoji="1" lang="zh-CN" altLang="en-US" dirty="0"/>
              <a:t> </a:t>
            </a:r>
            <a:r>
              <a:rPr kumimoji="1" lang="en-US" altLang="zh-CN" dirty="0"/>
              <a:t>master</a:t>
            </a:r>
            <a:r>
              <a:rPr kumimoji="1" lang="zh-CN" altLang="en-US" dirty="0"/>
              <a:t> </a:t>
            </a:r>
            <a:r>
              <a:rPr kumimoji="1" lang="en-US" altLang="zh-CN" dirty="0"/>
              <a:t>is</a:t>
            </a:r>
            <a:r>
              <a:rPr kumimoji="1" lang="zh-CN" altLang="en-US" dirty="0"/>
              <a:t> </a:t>
            </a:r>
            <a:r>
              <a:rPr kumimoji="1" lang="en-US" altLang="zh-CN" dirty="0"/>
              <a:t>simple</a:t>
            </a:r>
            <a:r>
              <a:rPr kumimoji="1" lang="zh-CN" altLang="en-US" dirty="0"/>
              <a:t> </a:t>
            </a:r>
            <a:r>
              <a:rPr kumimoji="1" lang="en-US" altLang="zh-CN" dirty="0"/>
              <a:t>but</a:t>
            </a:r>
            <a:r>
              <a:rPr kumimoji="1" lang="zh-CN" altLang="en-US" dirty="0"/>
              <a:t> </a:t>
            </a:r>
            <a:r>
              <a:rPr kumimoji="1" lang="en-US" altLang="zh-CN" dirty="0"/>
              <a:t>effective?</a:t>
            </a:r>
          </a:p>
          <a:p>
            <a:pPr lvl="1"/>
            <a:r>
              <a:rPr kumimoji="1" lang="en-US" altLang="zh-CN" dirty="0"/>
              <a:t>Capacity</a:t>
            </a:r>
            <a:r>
              <a:rPr kumimoji="1" lang="zh-CN" altLang="en-US" dirty="0"/>
              <a:t> </a:t>
            </a:r>
            <a:r>
              <a:rPr kumimoji="1" lang="en-US" altLang="zh-CN" dirty="0"/>
              <a:t>-</a:t>
            </a:r>
            <a:r>
              <a:rPr kumimoji="1" lang="zh-CN" altLang="en-US" dirty="0"/>
              <a:t> </a:t>
            </a:r>
            <a:r>
              <a:rPr kumimoji="1" lang="en-US" altLang="zh-CN" dirty="0"/>
              <a:t>Multiple</a:t>
            </a:r>
            <a:r>
              <a:rPr kumimoji="1" lang="zh-CN" altLang="en-US" dirty="0"/>
              <a:t> </a:t>
            </a:r>
            <a:r>
              <a:rPr kumimoji="1" lang="en-US" altLang="zh-CN" dirty="0"/>
              <a:t>server</a:t>
            </a:r>
            <a:r>
              <a:rPr kumimoji="1" lang="zh-CN" altLang="en-US" dirty="0"/>
              <a:t> </a:t>
            </a:r>
            <a:r>
              <a:rPr kumimoji="1" lang="en-US" altLang="zh-CN" dirty="0"/>
              <a:t>–</a:t>
            </a:r>
            <a:r>
              <a:rPr kumimoji="1" lang="zh-CN" altLang="en-US" dirty="0"/>
              <a:t>  </a:t>
            </a:r>
            <a:r>
              <a:rPr kumimoji="1" lang="en-US" altLang="zh-CN" dirty="0"/>
              <a:t>Fault</a:t>
            </a:r>
            <a:r>
              <a:rPr kumimoji="1" lang="zh-CN" altLang="en-US" dirty="0"/>
              <a:t> </a:t>
            </a:r>
            <a:r>
              <a:rPr kumimoji="1" lang="en-US" altLang="zh-CN" dirty="0"/>
              <a:t>–</a:t>
            </a:r>
            <a:r>
              <a:rPr kumimoji="1" lang="zh-CN" altLang="en-US" dirty="0"/>
              <a:t> </a:t>
            </a:r>
            <a:r>
              <a:rPr kumimoji="1" lang="en-US" altLang="zh-CN" dirty="0"/>
              <a:t>Tolerance</a:t>
            </a:r>
            <a:r>
              <a:rPr kumimoji="1" lang="zh-CN" altLang="en-US" dirty="0"/>
              <a:t> </a:t>
            </a:r>
            <a:r>
              <a:rPr kumimoji="1" lang="en-US" altLang="zh-CN" dirty="0"/>
              <a:t>-</a:t>
            </a:r>
            <a:r>
              <a:rPr kumimoji="1" lang="zh-CN" altLang="en-US" dirty="0"/>
              <a:t> </a:t>
            </a:r>
            <a:r>
              <a:rPr kumimoji="1" lang="en-US" altLang="zh-CN" dirty="0"/>
              <a:t>Replication</a:t>
            </a:r>
            <a:r>
              <a:rPr kumimoji="1" lang="zh-CN" altLang="en-US" dirty="0"/>
              <a:t>  </a:t>
            </a:r>
            <a:r>
              <a:rPr kumimoji="1" lang="en-US" altLang="zh-CN" dirty="0"/>
              <a:t>-</a:t>
            </a:r>
            <a:r>
              <a:rPr kumimoji="1" lang="zh-CN" altLang="en-US" dirty="0"/>
              <a:t> </a:t>
            </a:r>
            <a:r>
              <a:rPr kumimoji="1" lang="en-US" altLang="zh-CN" dirty="0"/>
              <a:t>Inconsistency</a:t>
            </a:r>
            <a:r>
              <a:rPr kumimoji="1" lang="zh-CN" altLang="en-US" dirty="0"/>
              <a:t> </a:t>
            </a:r>
            <a:r>
              <a:rPr kumimoji="1" lang="en-US" altLang="zh-CN" dirty="0"/>
              <a:t>–</a:t>
            </a:r>
            <a:r>
              <a:rPr kumimoji="1" lang="zh-CN" altLang="en-US" dirty="0"/>
              <a:t> </a:t>
            </a:r>
            <a:r>
              <a:rPr kumimoji="1" lang="en-US" altLang="zh-CN" dirty="0"/>
              <a:t>poor</a:t>
            </a:r>
            <a:r>
              <a:rPr kumimoji="1" lang="zh-CN" altLang="en-US" dirty="0"/>
              <a:t> </a:t>
            </a:r>
            <a:r>
              <a:rPr kumimoji="1" lang="en-US" altLang="zh-CN" dirty="0"/>
              <a:t>performance</a:t>
            </a:r>
          </a:p>
          <a:p>
            <a:pPr lvl="1"/>
            <a:endParaRPr kumimoji="1" lang="en-US" altLang="zh-CN" dirty="0"/>
          </a:p>
          <a:p>
            <a:r>
              <a:rPr kumimoji="1" lang="en-US" altLang="zh-CN" dirty="0"/>
              <a:t>But</a:t>
            </a:r>
            <a:r>
              <a:rPr kumimoji="1" lang="zh-CN" altLang="en-US" dirty="0"/>
              <a:t> </a:t>
            </a:r>
            <a:r>
              <a:rPr kumimoji="1" lang="en-US" altLang="zh-CN" dirty="0"/>
              <a:t>a</a:t>
            </a:r>
            <a:r>
              <a:rPr kumimoji="1" lang="zh-CN" altLang="en-US" dirty="0"/>
              <a:t> </a:t>
            </a:r>
            <a:r>
              <a:rPr kumimoji="1" lang="en-US" altLang="zh-CN" dirty="0"/>
              <a:t>single</a:t>
            </a:r>
            <a:r>
              <a:rPr kumimoji="1" lang="zh-CN" altLang="en-US" dirty="0"/>
              <a:t> </a:t>
            </a:r>
            <a:r>
              <a:rPr kumimoji="1" lang="en-US" altLang="zh-CN" dirty="0"/>
              <a:t>server</a:t>
            </a:r>
            <a:r>
              <a:rPr kumimoji="1" lang="zh-CN" altLang="en-US" dirty="0"/>
              <a:t> </a:t>
            </a:r>
            <a:r>
              <a:rPr kumimoji="1" lang="en-US" altLang="zh-CN" dirty="0"/>
              <a:t>does</a:t>
            </a:r>
            <a:r>
              <a:rPr kumimoji="1" lang="zh-CN" altLang="en-US" dirty="0"/>
              <a:t> </a:t>
            </a:r>
            <a:r>
              <a:rPr kumimoji="1" lang="en-US" altLang="zh-CN" dirty="0"/>
              <a:t>imply</a:t>
            </a:r>
            <a:r>
              <a:rPr kumimoji="1" lang="zh-CN" altLang="en-US" dirty="0"/>
              <a:t> </a:t>
            </a:r>
            <a:r>
              <a:rPr kumimoji="1" lang="en-US" altLang="zh-CN" dirty="0"/>
              <a:t>a</a:t>
            </a:r>
            <a:r>
              <a:rPr kumimoji="1" lang="zh-CN" altLang="en-US" dirty="0"/>
              <a:t> </a:t>
            </a:r>
            <a:r>
              <a:rPr kumimoji="1" lang="en-US" altLang="zh-CN" dirty="0"/>
              <a:t>limit</a:t>
            </a:r>
            <a:r>
              <a:rPr kumimoji="1" lang="zh-CN" altLang="en-US" dirty="0"/>
              <a:t> </a:t>
            </a:r>
            <a:r>
              <a:rPr kumimoji="1" lang="en-US" altLang="zh-CN" dirty="0"/>
              <a:t>on</a:t>
            </a:r>
            <a:r>
              <a:rPr kumimoji="1" lang="zh-CN" altLang="en-US" dirty="0"/>
              <a:t> </a:t>
            </a:r>
            <a:r>
              <a:rPr kumimoji="1" lang="en-US" altLang="zh-CN" dirty="0"/>
              <a:t>the</a:t>
            </a:r>
            <a:r>
              <a:rPr kumimoji="1" lang="zh-CN" altLang="en-US" dirty="0"/>
              <a:t> </a:t>
            </a:r>
            <a:r>
              <a:rPr kumimoji="1" lang="en-US" altLang="zh-CN" dirty="0"/>
              <a:t>capacity</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storage</a:t>
            </a:r>
          </a:p>
          <a:p>
            <a:pPr lvl="1"/>
            <a:r>
              <a:rPr kumimoji="1" lang="en-US" altLang="zh-CN" dirty="0"/>
              <a:t>Dynamo,</a:t>
            </a:r>
            <a:r>
              <a:rPr kumimoji="1" lang="zh-CN" altLang="en-US" dirty="0"/>
              <a:t> </a:t>
            </a:r>
            <a:r>
              <a:rPr kumimoji="1" lang="en-US" altLang="zh-CN" dirty="0"/>
              <a:t>a</a:t>
            </a:r>
            <a:r>
              <a:rPr kumimoji="1" lang="zh-CN" altLang="en-US" dirty="0"/>
              <a:t> </a:t>
            </a:r>
            <a:r>
              <a:rPr kumimoji="1" lang="en-US" altLang="zh-CN" dirty="0"/>
              <a:t>distributed</a:t>
            </a:r>
            <a:r>
              <a:rPr kumimoji="1" lang="zh-CN" altLang="en-US" dirty="0"/>
              <a:t> </a:t>
            </a:r>
            <a:r>
              <a:rPr kumimoji="1" lang="en-US" altLang="zh-CN" dirty="0"/>
              <a:t>key-value</a:t>
            </a:r>
            <a:r>
              <a:rPr kumimoji="1" lang="zh-CN" altLang="en-US" dirty="0"/>
              <a:t> </a:t>
            </a:r>
            <a:r>
              <a:rPr kumimoji="1" lang="en-US" altLang="zh-CN" dirty="0"/>
              <a:t>store</a:t>
            </a:r>
            <a:r>
              <a:rPr kumimoji="1" lang="zh-CN" altLang="en-US" dirty="0"/>
              <a:t> </a:t>
            </a:r>
            <a:r>
              <a:rPr kumimoji="1" lang="en-US" altLang="zh-CN" dirty="0"/>
              <a:t>with</a:t>
            </a:r>
            <a:r>
              <a:rPr kumimoji="1" lang="zh-CN" altLang="en-US" dirty="0"/>
              <a:t> </a:t>
            </a:r>
            <a:r>
              <a:rPr kumimoji="1" lang="en-US" altLang="zh-CN" dirty="0"/>
              <a:t>DHT</a:t>
            </a:r>
            <a:r>
              <a:rPr kumimoji="1" lang="zh-CN" altLang="en-US" dirty="0"/>
              <a:t> </a:t>
            </a:r>
            <a:r>
              <a:rPr kumimoji="1" lang="en-US" altLang="zh-CN" dirty="0"/>
              <a:t>addressed</a:t>
            </a:r>
            <a:r>
              <a:rPr kumimoji="1" lang="zh-CN" altLang="en-US" dirty="0"/>
              <a:t> </a:t>
            </a:r>
            <a:r>
              <a:rPr kumimoji="1" lang="en-US" altLang="zh-CN" dirty="0"/>
              <a:t>this</a:t>
            </a:r>
            <a:r>
              <a:rPr kumimoji="1" lang="zh-CN" altLang="en-US" dirty="0"/>
              <a:t> </a:t>
            </a:r>
            <a:r>
              <a:rPr kumimoji="1" lang="en-US" altLang="zh-CN" dirty="0"/>
              <a:t>issue</a:t>
            </a:r>
            <a:r>
              <a:rPr kumimoji="1" lang="zh-CN" altLang="en-US" dirty="0"/>
              <a:t> </a:t>
            </a:r>
            <a:r>
              <a:rPr kumimoji="1" lang="en-US" altLang="zh-CN" dirty="0"/>
              <a:t>for</a:t>
            </a:r>
            <a:r>
              <a:rPr kumimoji="1" lang="zh-CN" altLang="en-US" dirty="0"/>
              <a:t> </a:t>
            </a:r>
            <a:r>
              <a:rPr kumimoji="1" lang="en-US" altLang="zh-CN" dirty="0"/>
              <a:t>another</a:t>
            </a:r>
            <a:r>
              <a:rPr kumimoji="1" lang="zh-CN" altLang="en-US" dirty="0"/>
              <a:t> </a:t>
            </a:r>
            <a:r>
              <a:rPr kumimoji="1" lang="en-US" altLang="zh-CN" dirty="0"/>
              <a:t>scenario(shopping</a:t>
            </a:r>
            <a:r>
              <a:rPr kumimoji="1" lang="zh-CN" altLang="en-US" dirty="0"/>
              <a:t> </a:t>
            </a:r>
            <a:r>
              <a:rPr kumimoji="1" lang="en-US" altLang="zh-CN" dirty="0"/>
              <a:t>cart)</a:t>
            </a:r>
            <a:endParaRPr kumimoji="1" lang="zh-CN" altLang="en-US" dirty="0"/>
          </a:p>
        </p:txBody>
      </p:sp>
    </p:spTree>
    <p:extLst>
      <p:ext uri="{BB962C8B-B14F-4D97-AF65-F5344CB8AC3E}">
        <p14:creationId xmlns:p14="http://schemas.microsoft.com/office/powerpoint/2010/main" val="29476995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a:t>Thanks</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13948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AutoShape 2"/>
          <p:cNvSpPr>
            <a:spLocks noChangeArrowheads="1"/>
          </p:cNvSpPr>
          <p:nvPr/>
        </p:nvSpPr>
        <p:spPr bwMode="auto">
          <a:xfrm>
            <a:off x="1641475" y="5572125"/>
            <a:ext cx="768350" cy="395288"/>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600" b="1">
                <a:latin typeface="Helvetica" charset="0"/>
              </a:rPr>
              <a:t>S</a:t>
            </a:r>
            <a:r>
              <a:rPr lang="en-US" altLang="zh-CN" sz="1600" b="1" baseline="-25000">
                <a:latin typeface="Helvetica" charset="0"/>
              </a:rPr>
              <a:t>2,0</a:t>
            </a:r>
            <a:endParaRPr lang="en-US" altLang="zh-CN"/>
          </a:p>
        </p:txBody>
      </p:sp>
      <p:sp>
        <p:nvSpPr>
          <p:cNvPr id="106499" name="AutoShape 3"/>
          <p:cNvSpPr>
            <a:spLocks noChangeArrowheads="1"/>
          </p:cNvSpPr>
          <p:nvPr/>
        </p:nvSpPr>
        <p:spPr bwMode="auto">
          <a:xfrm>
            <a:off x="1641475" y="5276850"/>
            <a:ext cx="768350" cy="395288"/>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600" b="1">
                <a:latin typeface="Helvetica" charset="0"/>
              </a:rPr>
              <a:t>S</a:t>
            </a:r>
            <a:r>
              <a:rPr lang="en-US" altLang="zh-CN" sz="1600" b="1" baseline="-25000">
                <a:latin typeface="Helvetica" charset="0"/>
              </a:rPr>
              <a:t>1,0</a:t>
            </a:r>
            <a:endParaRPr lang="en-US" altLang="zh-CN"/>
          </a:p>
        </p:txBody>
      </p:sp>
      <p:sp>
        <p:nvSpPr>
          <p:cNvPr id="106500" name="Rectangle 4"/>
          <p:cNvSpPr>
            <a:spLocks noGrp="1" noChangeArrowheads="1"/>
          </p:cNvSpPr>
          <p:nvPr>
            <p:ph type="title"/>
          </p:nvPr>
        </p:nvSpPr>
        <p:spPr>
          <a:xfrm>
            <a:off x="457200" y="169862"/>
            <a:ext cx="8229600" cy="1143000"/>
          </a:xfrm>
        </p:spPr>
        <p:txBody>
          <a:bodyPr/>
          <a:lstStyle/>
          <a:p>
            <a:r>
              <a:rPr lang="en-US" altLang="zh-CN" dirty="0"/>
              <a:t>Solution 2: Stripe</a:t>
            </a:r>
          </a:p>
        </p:txBody>
      </p:sp>
      <p:sp>
        <p:nvSpPr>
          <p:cNvPr id="106501" name="Rectangle 5"/>
          <p:cNvSpPr>
            <a:spLocks noGrp="1" noChangeArrowheads="1"/>
          </p:cNvSpPr>
          <p:nvPr>
            <p:ph type="body" idx="1"/>
          </p:nvPr>
        </p:nvSpPr>
        <p:spPr>
          <a:xfrm>
            <a:off x="685800" y="1069975"/>
            <a:ext cx="7772400" cy="1989138"/>
          </a:xfrm>
        </p:spPr>
        <p:txBody>
          <a:bodyPr>
            <a:normAutofit fontScale="70000" lnSpcReduction="20000"/>
          </a:bodyPr>
          <a:lstStyle/>
          <a:p>
            <a:r>
              <a:rPr lang="en-US" altLang="zh-CN" i="1"/>
              <a:t>Stripe</a:t>
            </a:r>
            <a:r>
              <a:rPr lang="en-US" altLang="zh-CN"/>
              <a:t> the data across an array of disks</a:t>
            </a:r>
          </a:p>
          <a:p>
            <a:pPr lvl="1">
              <a:spcBef>
                <a:spcPct val="20000"/>
              </a:spcBef>
            </a:pPr>
            <a:r>
              <a:rPr lang="en-US" altLang="zh-CN"/>
              <a:t>many alternative striping strategies possible</a:t>
            </a:r>
          </a:p>
          <a:p>
            <a:r>
              <a:rPr lang="en-US" altLang="zh-CN"/>
              <a:t>Example: consider a big file striped across N disks</a:t>
            </a:r>
          </a:p>
          <a:p>
            <a:pPr lvl="1">
              <a:spcBef>
                <a:spcPct val="10000"/>
              </a:spcBef>
            </a:pPr>
            <a:r>
              <a:rPr lang="en-US" altLang="zh-CN" i="1"/>
              <a:t>stripe width</a:t>
            </a:r>
            <a:r>
              <a:rPr lang="en-US" altLang="zh-CN"/>
              <a:t> is S bytes</a:t>
            </a:r>
          </a:p>
          <a:p>
            <a:pPr lvl="1">
              <a:spcBef>
                <a:spcPct val="10000"/>
              </a:spcBef>
            </a:pPr>
            <a:r>
              <a:rPr lang="en-US" altLang="zh-CN"/>
              <a:t>hence each </a:t>
            </a:r>
            <a:r>
              <a:rPr lang="en-US" altLang="zh-CN" i="1"/>
              <a:t>stripe unit</a:t>
            </a:r>
            <a:r>
              <a:rPr lang="en-US" altLang="zh-CN"/>
              <a:t> is S/N bytes</a:t>
            </a:r>
          </a:p>
          <a:p>
            <a:pPr lvl="1">
              <a:spcBef>
                <a:spcPct val="10000"/>
              </a:spcBef>
            </a:pPr>
            <a:r>
              <a:rPr lang="en-US" altLang="zh-CN"/>
              <a:t>sequential read of S bytes at a time</a:t>
            </a:r>
          </a:p>
        </p:txBody>
      </p:sp>
      <p:sp>
        <p:nvSpPr>
          <p:cNvPr id="106502" name="Rectangle 6"/>
          <p:cNvSpPr>
            <a:spLocks noChangeArrowheads="1"/>
          </p:cNvSpPr>
          <p:nvPr/>
        </p:nvSpPr>
        <p:spPr bwMode="auto">
          <a:xfrm>
            <a:off x="422275" y="3443288"/>
            <a:ext cx="500063" cy="8191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800" b="1">
                <a:latin typeface="Helvetica" charset="0"/>
              </a:rPr>
              <a:t>s</a:t>
            </a:r>
            <a:r>
              <a:rPr lang="en-US" altLang="zh-CN" sz="1800" b="1" baseline="-25000">
                <a:latin typeface="Helvetica" charset="0"/>
              </a:rPr>
              <a:t>0,0</a:t>
            </a:r>
            <a:endParaRPr lang="en-US" altLang="zh-CN" sz="1600" b="1">
              <a:latin typeface="Helvetica" charset="0"/>
            </a:endParaRPr>
          </a:p>
        </p:txBody>
      </p:sp>
      <p:sp>
        <p:nvSpPr>
          <p:cNvPr id="106503" name="Rectangle 7"/>
          <p:cNvSpPr>
            <a:spLocks noChangeArrowheads="1"/>
          </p:cNvSpPr>
          <p:nvPr/>
        </p:nvSpPr>
        <p:spPr bwMode="auto">
          <a:xfrm>
            <a:off x="919163" y="3443288"/>
            <a:ext cx="500062" cy="817562"/>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800" b="1">
                <a:latin typeface="Helvetica" charset="0"/>
              </a:rPr>
              <a:t>s</a:t>
            </a:r>
            <a:r>
              <a:rPr lang="en-US" altLang="zh-CN" sz="1800" b="1" baseline="-25000">
                <a:latin typeface="Helvetica" charset="0"/>
              </a:rPr>
              <a:t>0,1</a:t>
            </a:r>
            <a:endParaRPr lang="en-US" altLang="zh-CN" sz="1600">
              <a:latin typeface="Helvetica" charset="0"/>
            </a:endParaRPr>
          </a:p>
        </p:txBody>
      </p:sp>
      <p:sp>
        <p:nvSpPr>
          <p:cNvPr id="106504" name="Rectangle 8"/>
          <p:cNvSpPr>
            <a:spLocks noChangeArrowheads="1"/>
          </p:cNvSpPr>
          <p:nvPr/>
        </p:nvSpPr>
        <p:spPr bwMode="auto">
          <a:xfrm>
            <a:off x="1420813" y="3443288"/>
            <a:ext cx="500062" cy="8191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800" b="1">
                <a:latin typeface="Helvetica" charset="0"/>
              </a:rPr>
              <a:t>s</a:t>
            </a:r>
            <a:r>
              <a:rPr lang="en-US" altLang="zh-CN" sz="1800" b="1" baseline="-25000">
                <a:latin typeface="Helvetica" charset="0"/>
              </a:rPr>
              <a:t>0,2</a:t>
            </a:r>
            <a:endParaRPr lang="en-US" altLang="zh-CN" sz="1600">
              <a:latin typeface="Helvetica" charset="0"/>
            </a:endParaRPr>
          </a:p>
        </p:txBody>
      </p:sp>
      <p:sp>
        <p:nvSpPr>
          <p:cNvPr id="106505" name="Rectangle 9"/>
          <p:cNvSpPr>
            <a:spLocks noChangeArrowheads="1"/>
          </p:cNvSpPr>
          <p:nvPr/>
        </p:nvSpPr>
        <p:spPr bwMode="auto">
          <a:xfrm>
            <a:off x="1920875" y="3443288"/>
            <a:ext cx="500063" cy="8191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800" b="1">
                <a:latin typeface="Helvetica" charset="0"/>
              </a:rPr>
              <a:t>• • •</a:t>
            </a:r>
            <a:endParaRPr lang="en-US" altLang="zh-CN" sz="1600">
              <a:latin typeface="Helvetica" charset="0"/>
            </a:endParaRPr>
          </a:p>
        </p:txBody>
      </p:sp>
      <p:sp>
        <p:nvSpPr>
          <p:cNvPr id="106506" name="Rectangle 10"/>
          <p:cNvSpPr>
            <a:spLocks noChangeArrowheads="1"/>
          </p:cNvSpPr>
          <p:nvPr/>
        </p:nvSpPr>
        <p:spPr bwMode="auto">
          <a:xfrm>
            <a:off x="2420938" y="3443288"/>
            <a:ext cx="500062" cy="81915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800" b="1">
                <a:latin typeface="Helvetica" charset="0"/>
              </a:rPr>
              <a:t>s</a:t>
            </a:r>
            <a:r>
              <a:rPr lang="en-US" altLang="zh-CN" sz="1800" b="1" baseline="-25000">
                <a:latin typeface="Helvetica" charset="0"/>
              </a:rPr>
              <a:t>0,N-1</a:t>
            </a:r>
            <a:endParaRPr lang="en-US" altLang="zh-CN" sz="1600">
              <a:latin typeface="Helvetica" charset="0"/>
            </a:endParaRPr>
          </a:p>
        </p:txBody>
      </p:sp>
      <p:sp>
        <p:nvSpPr>
          <p:cNvPr id="106507" name="Rectangle 11"/>
          <p:cNvSpPr>
            <a:spLocks noChangeArrowheads="1"/>
          </p:cNvSpPr>
          <p:nvPr/>
        </p:nvSpPr>
        <p:spPr bwMode="auto">
          <a:xfrm>
            <a:off x="2930525" y="3443288"/>
            <a:ext cx="500063" cy="8191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800" b="1">
                <a:latin typeface="Helvetica" charset="0"/>
              </a:rPr>
              <a:t>s</a:t>
            </a:r>
            <a:r>
              <a:rPr lang="en-US" altLang="zh-CN" sz="1800" b="1" baseline="-25000">
                <a:latin typeface="Helvetica" charset="0"/>
              </a:rPr>
              <a:t>1,0</a:t>
            </a:r>
            <a:endParaRPr lang="en-US" altLang="zh-CN" sz="1600" b="1">
              <a:latin typeface="Helvetica" charset="0"/>
            </a:endParaRPr>
          </a:p>
        </p:txBody>
      </p:sp>
      <p:sp>
        <p:nvSpPr>
          <p:cNvPr id="106508" name="Rectangle 12"/>
          <p:cNvSpPr>
            <a:spLocks noChangeArrowheads="1"/>
          </p:cNvSpPr>
          <p:nvPr/>
        </p:nvSpPr>
        <p:spPr bwMode="auto">
          <a:xfrm>
            <a:off x="3427413" y="3443288"/>
            <a:ext cx="500062" cy="817562"/>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800" b="1">
                <a:latin typeface="Helvetica" charset="0"/>
              </a:rPr>
              <a:t>s</a:t>
            </a:r>
            <a:r>
              <a:rPr lang="en-US" altLang="zh-CN" sz="1800" b="1" baseline="-25000">
                <a:latin typeface="Helvetica" charset="0"/>
              </a:rPr>
              <a:t>1,1</a:t>
            </a:r>
            <a:endParaRPr lang="en-US" altLang="zh-CN" sz="1600">
              <a:latin typeface="Helvetica" charset="0"/>
            </a:endParaRPr>
          </a:p>
        </p:txBody>
      </p:sp>
      <p:sp>
        <p:nvSpPr>
          <p:cNvPr id="106509" name="Rectangle 13"/>
          <p:cNvSpPr>
            <a:spLocks noChangeArrowheads="1"/>
          </p:cNvSpPr>
          <p:nvPr/>
        </p:nvSpPr>
        <p:spPr bwMode="auto">
          <a:xfrm>
            <a:off x="3929063" y="3443288"/>
            <a:ext cx="500062" cy="8191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800" b="1">
                <a:latin typeface="Helvetica" charset="0"/>
              </a:rPr>
              <a:t>s</a:t>
            </a:r>
            <a:r>
              <a:rPr lang="en-US" altLang="zh-CN" sz="1800" b="1" baseline="-25000">
                <a:latin typeface="Helvetica" charset="0"/>
              </a:rPr>
              <a:t>1,2</a:t>
            </a:r>
            <a:endParaRPr lang="en-US" altLang="zh-CN" sz="1600">
              <a:latin typeface="Helvetica" charset="0"/>
            </a:endParaRPr>
          </a:p>
        </p:txBody>
      </p:sp>
      <p:sp>
        <p:nvSpPr>
          <p:cNvPr id="106510" name="Rectangle 14"/>
          <p:cNvSpPr>
            <a:spLocks noChangeArrowheads="1"/>
          </p:cNvSpPr>
          <p:nvPr/>
        </p:nvSpPr>
        <p:spPr bwMode="auto">
          <a:xfrm>
            <a:off x="4429125" y="3443288"/>
            <a:ext cx="500063" cy="8191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800" b="1">
                <a:latin typeface="Helvetica" charset="0"/>
              </a:rPr>
              <a:t>• • •</a:t>
            </a:r>
            <a:endParaRPr lang="en-US" altLang="zh-CN" sz="1600" b="1">
              <a:latin typeface="Helvetica" charset="0"/>
            </a:endParaRPr>
          </a:p>
        </p:txBody>
      </p:sp>
      <p:sp>
        <p:nvSpPr>
          <p:cNvPr id="106511" name="Rectangle 15"/>
          <p:cNvSpPr>
            <a:spLocks noChangeArrowheads="1"/>
          </p:cNvSpPr>
          <p:nvPr/>
        </p:nvSpPr>
        <p:spPr bwMode="auto">
          <a:xfrm>
            <a:off x="4929188" y="3443288"/>
            <a:ext cx="500062" cy="81915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800" b="1">
                <a:latin typeface="Helvetica" charset="0"/>
              </a:rPr>
              <a:t>s</a:t>
            </a:r>
            <a:r>
              <a:rPr lang="en-US" altLang="zh-CN" sz="1800" b="1" baseline="-25000">
                <a:latin typeface="Helvetica" charset="0"/>
              </a:rPr>
              <a:t>1,N-1</a:t>
            </a:r>
            <a:endParaRPr lang="en-US" altLang="zh-CN" sz="1600" b="1">
              <a:latin typeface="Helvetica" charset="0"/>
            </a:endParaRPr>
          </a:p>
        </p:txBody>
      </p:sp>
      <p:sp>
        <p:nvSpPr>
          <p:cNvPr id="106512" name="Rectangle 16"/>
          <p:cNvSpPr>
            <a:spLocks noChangeArrowheads="1"/>
          </p:cNvSpPr>
          <p:nvPr/>
        </p:nvSpPr>
        <p:spPr bwMode="auto">
          <a:xfrm>
            <a:off x="5438775" y="3443288"/>
            <a:ext cx="500063" cy="8191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800" b="1">
                <a:latin typeface="Helvetica" charset="0"/>
              </a:rPr>
              <a:t>s</a:t>
            </a:r>
            <a:r>
              <a:rPr lang="en-US" altLang="zh-CN" sz="1800" b="1" baseline="-25000">
                <a:latin typeface="Helvetica" charset="0"/>
              </a:rPr>
              <a:t>2,0</a:t>
            </a:r>
            <a:endParaRPr lang="en-US" altLang="zh-CN" sz="1600" b="1">
              <a:latin typeface="Helvetica" charset="0"/>
            </a:endParaRPr>
          </a:p>
        </p:txBody>
      </p:sp>
      <p:sp>
        <p:nvSpPr>
          <p:cNvPr id="106513" name="Rectangle 17"/>
          <p:cNvSpPr>
            <a:spLocks noChangeArrowheads="1"/>
          </p:cNvSpPr>
          <p:nvPr/>
        </p:nvSpPr>
        <p:spPr bwMode="auto">
          <a:xfrm>
            <a:off x="5935663" y="3443288"/>
            <a:ext cx="500062" cy="817562"/>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800" b="1">
                <a:latin typeface="Helvetica" charset="0"/>
              </a:rPr>
              <a:t>s</a:t>
            </a:r>
            <a:r>
              <a:rPr lang="en-US" altLang="zh-CN" sz="1800" b="1" baseline="-25000">
                <a:latin typeface="Helvetica" charset="0"/>
              </a:rPr>
              <a:t>2,1</a:t>
            </a:r>
            <a:endParaRPr lang="en-US" altLang="zh-CN" sz="1600">
              <a:latin typeface="Helvetica" charset="0"/>
            </a:endParaRPr>
          </a:p>
        </p:txBody>
      </p:sp>
      <p:sp>
        <p:nvSpPr>
          <p:cNvPr id="106514" name="Rectangle 18"/>
          <p:cNvSpPr>
            <a:spLocks noChangeArrowheads="1"/>
          </p:cNvSpPr>
          <p:nvPr/>
        </p:nvSpPr>
        <p:spPr bwMode="auto">
          <a:xfrm>
            <a:off x="6437313" y="3443288"/>
            <a:ext cx="500062" cy="8191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800" b="1">
                <a:latin typeface="Helvetica" charset="0"/>
              </a:rPr>
              <a:t>s</a:t>
            </a:r>
            <a:r>
              <a:rPr lang="en-US" altLang="zh-CN" sz="1800" b="1" baseline="-25000">
                <a:latin typeface="Helvetica" charset="0"/>
              </a:rPr>
              <a:t>2,2</a:t>
            </a:r>
            <a:endParaRPr lang="en-US" altLang="zh-CN" sz="1600">
              <a:latin typeface="Helvetica" charset="0"/>
            </a:endParaRPr>
          </a:p>
        </p:txBody>
      </p:sp>
      <p:sp>
        <p:nvSpPr>
          <p:cNvPr id="106515" name="Rectangle 19"/>
          <p:cNvSpPr>
            <a:spLocks noChangeArrowheads="1"/>
          </p:cNvSpPr>
          <p:nvPr/>
        </p:nvSpPr>
        <p:spPr bwMode="auto">
          <a:xfrm>
            <a:off x="6937375" y="3443288"/>
            <a:ext cx="500063" cy="8191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800" b="1">
                <a:latin typeface="Helvetica" charset="0"/>
              </a:rPr>
              <a:t>• • •</a:t>
            </a:r>
            <a:endParaRPr lang="en-US" altLang="zh-CN" sz="1600" b="1">
              <a:latin typeface="Helvetica" charset="0"/>
            </a:endParaRPr>
          </a:p>
        </p:txBody>
      </p:sp>
      <p:sp>
        <p:nvSpPr>
          <p:cNvPr id="106516" name="Rectangle 20"/>
          <p:cNvSpPr>
            <a:spLocks noChangeArrowheads="1"/>
          </p:cNvSpPr>
          <p:nvPr/>
        </p:nvSpPr>
        <p:spPr bwMode="auto">
          <a:xfrm>
            <a:off x="7437438" y="3443288"/>
            <a:ext cx="500062" cy="81915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800" b="1">
                <a:latin typeface="Helvetica" charset="0"/>
              </a:rPr>
              <a:t>s</a:t>
            </a:r>
            <a:r>
              <a:rPr lang="en-US" altLang="zh-CN" sz="1800" b="1" baseline="-25000">
                <a:latin typeface="Helvetica" charset="0"/>
              </a:rPr>
              <a:t>2,N-1</a:t>
            </a:r>
            <a:endParaRPr lang="en-US" altLang="zh-CN" sz="1600" b="1">
              <a:latin typeface="Helvetica" charset="0"/>
            </a:endParaRPr>
          </a:p>
        </p:txBody>
      </p:sp>
      <p:sp>
        <p:nvSpPr>
          <p:cNvPr id="106517" name="Rectangle 21"/>
          <p:cNvSpPr>
            <a:spLocks noChangeArrowheads="1"/>
          </p:cNvSpPr>
          <p:nvPr/>
        </p:nvSpPr>
        <p:spPr bwMode="auto">
          <a:xfrm>
            <a:off x="7975600" y="3443288"/>
            <a:ext cx="933450" cy="819150"/>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latin typeface="Helvetica" charset="0"/>
              </a:rPr>
              <a:t>• • • • •</a:t>
            </a:r>
            <a:endParaRPr lang="en-US" altLang="zh-CN" sz="2400">
              <a:latin typeface="Helvetica" charset="0"/>
            </a:endParaRPr>
          </a:p>
        </p:txBody>
      </p:sp>
      <p:grpSp>
        <p:nvGrpSpPr>
          <p:cNvPr id="106518" name="Group 22"/>
          <p:cNvGrpSpPr>
            <a:grpSpLocks/>
          </p:cNvGrpSpPr>
          <p:nvPr/>
        </p:nvGrpSpPr>
        <p:grpSpPr bwMode="auto">
          <a:xfrm>
            <a:off x="414338" y="3113088"/>
            <a:ext cx="2474912" cy="369887"/>
            <a:chOff x="261" y="2220"/>
            <a:chExt cx="1559" cy="233"/>
          </a:xfrm>
        </p:grpSpPr>
        <p:sp>
          <p:nvSpPr>
            <p:cNvPr id="106519" name="Text Box 23"/>
            <p:cNvSpPr txBox="1">
              <a:spLocks noChangeArrowheads="1"/>
            </p:cNvSpPr>
            <p:nvPr/>
          </p:nvSpPr>
          <p:spPr bwMode="auto">
            <a:xfrm>
              <a:off x="934" y="2220"/>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800" b="1" i="1">
                  <a:latin typeface="Helvetica" charset="0"/>
                </a:rPr>
                <a:t>S</a:t>
              </a:r>
              <a:endParaRPr lang="en-US" altLang="zh-CN" sz="1800">
                <a:latin typeface="Helvetica" charset="0"/>
              </a:endParaRPr>
            </a:p>
          </p:txBody>
        </p:sp>
        <p:sp>
          <p:nvSpPr>
            <p:cNvPr id="106520" name="Line 24"/>
            <p:cNvSpPr>
              <a:spLocks noChangeShapeType="1"/>
            </p:cNvSpPr>
            <p:nvPr/>
          </p:nvSpPr>
          <p:spPr bwMode="auto">
            <a:xfrm flipH="1">
              <a:off x="261" y="2336"/>
              <a:ext cx="654"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6521" name="Line 25"/>
            <p:cNvSpPr>
              <a:spLocks noChangeShapeType="1"/>
            </p:cNvSpPr>
            <p:nvPr/>
          </p:nvSpPr>
          <p:spPr bwMode="auto">
            <a:xfrm>
              <a:off x="1166" y="2336"/>
              <a:ext cx="654"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106522" name="Group 26"/>
          <p:cNvGrpSpPr>
            <a:grpSpLocks/>
          </p:cNvGrpSpPr>
          <p:nvPr/>
        </p:nvGrpSpPr>
        <p:grpSpPr bwMode="auto">
          <a:xfrm>
            <a:off x="2924175" y="3113088"/>
            <a:ext cx="2474913" cy="369887"/>
            <a:chOff x="261" y="2220"/>
            <a:chExt cx="1559" cy="233"/>
          </a:xfrm>
        </p:grpSpPr>
        <p:sp>
          <p:nvSpPr>
            <p:cNvPr id="106523" name="Text Box 27"/>
            <p:cNvSpPr txBox="1">
              <a:spLocks noChangeArrowheads="1"/>
            </p:cNvSpPr>
            <p:nvPr/>
          </p:nvSpPr>
          <p:spPr bwMode="auto">
            <a:xfrm>
              <a:off x="934" y="2220"/>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800" b="1" i="1">
                  <a:latin typeface="Helvetica" charset="0"/>
                </a:rPr>
                <a:t>S</a:t>
              </a:r>
              <a:endParaRPr lang="en-US" altLang="zh-CN" sz="1800">
                <a:latin typeface="Helvetica" charset="0"/>
              </a:endParaRPr>
            </a:p>
          </p:txBody>
        </p:sp>
        <p:sp>
          <p:nvSpPr>
            <p:cNvPr id="106524" name="Line 28"/>
            <p:cNvSpPr>
              <a:spLocks noChangeShapeType="1"/>
            </p:cNvSpPr>
            <p:nvPr/>
          </p:nvSpPr>
          <p:spPr bwMode="auto">
            <a:xfrm flipH="1">
              <a:off x="261" y="2336"/>
              <a:ext cx="654"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6525" name="Line 29"/>
            <p:cNvSpPr>
              <a:spLocks noChangeShapeType="1"/>
            </p:cNvSpPr>
            <p:nvPr/>
          </p:nvSpPr>
          <p:spPr bwMode="auto">
            <a:xfrm>
              <a:off x="1166" y="2336"/>
              <a:ext cx="654"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106526" name="Group 30"/>
          <p:cNvGrpSpPr>
            <a:grpSpLocks/>
          </p:cNvGrpSpPr>
          <p:nvPr/>
        </p:nvGrpSpPr>
        <p:grpSpPr bwMode="auto">
          <a:xfrm>
            <a:off x="5467350" y="3113088"/>
            <a:ext cx="2474913" cy="369887"/>
            <a:chOff x="261" y="2220"/>
            <a:chExt cx="1559" cy="233"/>
          </a:xfrm>
        </p:grpSpPr>
        <p:sp>
          <p:nvSpPr>
            <p:cNvPr id="106527" name="Text Box 31"/>
            <p:cNvSpPr txBox="1">
              <a:spLocks noChangeArrowheads="1"/>
            </p:cNvSpPr>
            <p:nvPr/>
          </p:nvSpPr>
          <p:spPr bwMode="auto">
            <a:xfrm>
              <a:off x="934" y="2220"/>
              <a:ext cx="23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800" b="1" i="1">
                  <a:latin typeface="Helvetica" charset="0"/>
                </a:rPr>
                <a:t>S</a:t>
              </a:r>
              <a:endParaRPr lang="en-US" altLang="zh-CN" sz="1800">
                <a:latin typeface="Helvetica" charset="0"/>
              </a:endParaRPr>
            </a:p>
          </p:txBody>
        </p:sp>
        <p:sp>
          <p:nvSpPr>
            <p:cNvPr id="106528" name="Line 32"/>
            <p:cNvSpPr>
              <a:spLocks noChangeShapeType="1"/>
            </p:cNvSpPr>
            <p:nvPr/>
          </p:nvSpPr>
          <p:spPr bwMode="auto">
            <a:xfrm flipH="1">
              <a:off x="261" y="2336"/>
              <a:ext cx="654"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6529" name="Line 33"/>
            <p:cNvSpPr>
              <a:spLocks noChangeShapeType="1"/>
            </p:cNvSpPr>
            <p:nvPr/>
          </p:nvSpPr>
          <p:spPr bwMode="auto">
            <a:xfrm>
              <a:off x="1166" y="2336"/>
              <a:ext cx="654"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106530" name="AutoShape 34"/>
          <p:cNvSpPr>
            <a:spLocks noChangeArrowheads="1"/>
          </p:cNvSpPr>
          <p:nvPr/>
        </p:nvSpPr>
        <p:spPr bwMode="auto">
          <a:xfrm>
            <a:off x="1641475" y="4981575"/>
            <a:ext cx="768350" cy="395288"/>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600" b="1">
                <a:latin typeface="Helvetica" charset="0"/>
              </a:rPr>
              <a:t>S</a:t>
            </a:r>
            <a:r>
              <a:rPr lang="en-US" altLang="zh-CN" sz="1600" b="1" baseline="-25000">
                <a:latin typeface="Helvetica" charset="0"/>
              </a:rPr>
              <a:t>0,0</a:t>
            </a:r>
            <a:endParaRPr lang="en-US" altLang="zh-CN"/>
          </a:p>
        </p:txBody>
      </p:sp>
      <p:sp>
        <p:nvSpPr>
          <p:cNvPr id="106531" name="AutoShape 35"/>
          <p:cNvSpPr>
            <a:spLocks noChangeArrowheads="1"/>
          </p:cNvSpPr>
          <p:nvPr/>
        </p:nvSpPr>
        <p:spPr bwMode="auto">
          <a:xfrm>
            <a:off x="2814638" y="5553075"/>
            <a:ext cx="768350" cy="395288"/>
          </a:xfrm>
          <a:prstGeom prst="can">
            <a:avLst>
              <a:gd name="adj" fmla="val 25000"/>
            </a:avLst>
          </a:prstGeom>
          <a:solidFill>
            <a:srgbClr val="CC00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600" b="1">
                <a:latin typeface="Helvetica" charset="0"/>
              </a:rPr>
              <a:t>S</a:t>
            </a:r>
            <a:r>
              <a:rPr lang="en-US" altLang="zh-CN" sz="1600" b="1" baseline="-25000">
                <a:latin typeface="Helvetica" charset="0"/>
              </a:rPr>
              <a:t>2,1</a:t>
            </a:r>
            <a:endParaRPr lang="en-US" altLang="zh-CN"/>
          </a:p>
        </p:txBody>
      </p:sp>
      <p:sp>
        <p:nvSpPr>
          <p:cNvPr id="106532" name="AutoShape 36"/>
          <p:cNvSpPr>
            <a:spLocks noChangeArrowheads="1"/>
          </p:cNvSpPr>
          <p:nvPr/>
        </p:nvSpPr>
        <p:spPr bwMode="auto">
          <a:xfrm>
            <a:off x="2814638" y="5257800"/>
            <a:ext cx="768350" cy="395288"/>
          </a:xfrm>
          <a:prstGeom prst="can">
            <a:avLst>
              <a:gd name="adj" fmla="val 25000"/>
            </a:avLst>
          </a:prstGeom>
          <a:solidFill>
            <a:srgbClr val="CC00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600" b="1">
                <a:latin typeface="Helvetica" charset="0"/>
              </a:rPr>
              <a:t>S</a:t>
            </a:r>
            <a:r>
              <a:rPr lang="en-US" altLang="zh-CN" sz="1600" b="1" baseline="-25000">
                <a:latin typeface="Helvetica" charset="0"/>
              </a:rPr>
              <a:t>1,1</a:t>
            </a:r>
            <a:endParaRPr lang="en-US" altLang="zh-CN"/>
          </a:p>
        </p:txBody>
      </p:sp>
      <p:sp>
        <p:nvSpPr>
          <p:cNvPr id="106533" name="AutoShape 37"/>
          <p:cNvSpPr>
            <a:spLocks noChangeArrowheads="1"/>
          </p:cNvSpPr>
          <p:nvPr/>
        </p:nvSpPr>
        <p:spPr bwMode="auto">
          <a:xfrm>
            <a:off x="2814638" y="4962525"/>
            <a:ext cx="768350" cy="395288"/>
          </a:xfrm>
          <a:prstGeom prst="can">
            <a:avLst>
              <a:gd name="adj" fmla="val 25000"/>
            </a:avLst>
          </a:prstGeom>
          <a:solidFill>
            <a:srgbClr val="CC00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600" b="1">
                <a:latin typeface="Helvetica" charset="0"/>
              </a:rPr>
              <a:t>S</a:t>
            </a:r>
            <a:r>
              <a:rPr lang="en-US" altLang="zh-CN" sz="1600" b="1" baseline="-25000">
                <a:latin typeface="Helvetica" charset="0"/>
              </a:rPr>
              <a:t>0,1</a:t>
            </a:r>
            <a:endParaRPr lang="en-US" altLang="zh-CN"/>
          </a:p>
        </p:txBody>
      </p:sp>
      <p:sp>
        <p:nvSpPr>
          <p:cNvPr id="106534" name="AutoShape 38"/>
          <p:cNvSpPr>
            <a:spLocks noChangeArrowheads="1"/>
          </p:cNvSpPr>
          <p:nvPr/>
        </p:nvSpPr>
        <p:spPr bwMode="auto">
          <a:xfrm>
            <a:off x="4052888" y="5538788"/>
            <a:ext cx="768350" cy="395287"/>
          </a:xfrm>
          <a:prstGeom prst="can">
            <a:avLst>
              <a:gd name="adj" fmla="val 25000"/>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600" b="1">
                <a:latin typeface="Helvetica" charset="0"/>
              </a:rPr>
              <a:t>S</a:t>
            </a:r>
            <a:r>
              <a:rPr lang="en-US" altLang="zh-CN" sz="1600" b="1" baseline="-25000">
                <a:latin typeface="Helvetica" charset="0"/>
              </a:rPr>
              <a:t>2,2</a:t>
            </a:r>
            <a:endParaRPr lang="en-US" altLang="zh-CN"/>
          </a:p>
        </p:txBody>
      </p:sp>
      <p:sp>
        <p:nvSpPr>
          <p:cNvPr id="106535" name="AutoShape 39"/>
          <p:cNvSpPr>
            <a:spLocks noChangeArrowheads="1"/>
          </p:cNvSpPr>
          <p:nvPr/>
        </p:nvSpPr>
        <p:spPr bwMode="auto">
          <a:xfrm>
            <a:off x="4052888" y="5243513"/>
            <a:ext cx="768350" cy="395287"/>
          </a:xfrm>
          <a:prstGeom prst="can">
            <a:avLst>
              <a:gd name="adj" fmla="val 25000"/>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600" b="1">
                <a:latin typeface="Helvetica" charset="0"/>
              </a:rPr>
              <a:t>S</a:t>
            </a:r>
            <a:r>
              <a:rPr lang="en-US" altLang="zh-CN" sz="1600" b="1" baseline="-25000">
                <a:latin typeface="Helvetica" charset="0"/>
              </a:rPr>
              <a:t>1,2</a:t>
            </a:r>
            <a:endParaRPr lang="en-US" altLang="zh-CN"/>
          </a:p>
        </p:txBody>
      </p:sp>
      <p:sp>
        <p:nvSpPr>
          <p:cNvPr id="106536" name="AutoShape 40"/>
          <p:cNvSpPr>
            <a:spLocks noChangeArrowheads="1"/>
          </p:cNvSpPr>
          <p:nvPr/>
        </p:nvSpPr>
        <p:spPr bwMode="auto">
          <a:xfrm>
            <a:off x="4052888" y="4948238"/>
            <a:ext cx="768350" cy="395287"/>
          </a:xfrm>
          <a:prstGeom prst="can">
            <a:avLst>
              <a:gd name="adj" fmla="val 25000"/>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600" b="1">
                <a:latin typeface="Helvetica" charset="0"/>
              </a:rPr>
              <a:t>S</a:t>
            </a:r>
            <a:r>
              <a:rPr lang="en-US" altLang="zh-CN" sz="1600" b="1" baseline="-25000">
                <a:latin typeface="Helvetica" charset="0"/>
              </a:rPr>
              <a:t>0,2</a:t>
            </a:r>
            <a:endParaRPr lang="en-US" altLang="zh-CN"/>
          </a:p>
        </p:txBody>
      </p:sp>
      <p:sp>
        <p:nvSpPr>
          <p:cNvPr id="106537" name="Rectangle 41"/>
          <p:cNvSpPr>
            <a:spLocks noChangeArrowheads="1"/>
          </p:cNvSpPr>
          <p:nvPr/>
        </p:nvSpPr>
        <p:spPr bwMode="auto">
          <a:xfrm rot="-5400000" flipH="1" flipV="1">
            <a:off x="1742281" y="6039644"/>
            <a:ext cx="566738" cy="469900"/>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latin typeface="Helvetica" charset="0"/>
              </a:rPr>
              <a:t>• • •</a:t>
            </a:r>
            <a:endParaRPr lang="en-US" altLang="zh-CN" sz="2400">
              <a:latin typeface="Helvetica" charset="0"/>
            </a:endParaRPr>
          </a:p>
        </p:txBody>
      </p:sp>
      <p:sp>
        <p:nvSpPr>
          <p:cNvPr id="106538" name="Rectangle 42"/>
          <p:cNvSpPr>
            <a:spLocks noChangeArrowheads="1"/>
          </p:cNvSpPr>
          <p:nvPr/>
        </p:nvSpPr>
        <p:spPr bwMode="auto">
          <a:xfrm rot="-5400000" flipH="1" flipV="1">
            <a:off x="2915444" y="6039644"/>
            <a:ext cx="566738" cy="469900"/>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latin typeface="Helvetica" charset="0"/>
              </a:rPr>
              <a:t>• • •</a:t>
            </a:r>
            <a:endParaRPr lang="en-US" altLang="zh-CN" sz="2400">
              <a:latin typeface="Helvetica" charset="0"/>
            </a:endParaRPr>
          </a:p>
        </p:txBody>
      </p:sp>
      <p:sp>
        <p:nvSpPr>
          <p:cNvPr id="106539" name="Rectangle 43"/>
          <p:cNvSpPr>
            <a:spLocks noChangeArrowheads="1"/>
          </p:cNvSpPr>
          <p:nvPr/>
        </p:nvSpPr>
        <p:spPr bwMode="auto">
          <a:xfrm rot="-5400000" flipH="1" flipV="1">
            <a:off x="4153694" y="6039644"/>
            <a:ext cx="566738" cy="469900"/>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latin typeface="Helvetica" charset="0"/>
              </a:rPr>
              <a:t>• • •</a:t>
            </a:r>
            <a:endParaRPr lang="en-US" altLang="zh-CN" sz="2400">
              <a:latin typeface="Helvetica" charset="0"/>
            </a:endParaRPr>
          </a:p>
        </p:txBody>
      </p:sp>
      <p:sp>
        <p:nvSpPr>
          <p:cNvPr id="106540" name="AutoShape 44"/>
          <p:cNvSpPr>
            <a:spLocks noChangeArrowheads="1"/>
          </p:cNvSpPr>
          <p:nvPr/>
        </p:nvSpPr>
        <p:spPr bwMode="auto">
          <a:xfrm>
            <a:off x="6711950" y="5543550"/>
            <a:ext cx="768350" cy="395288"/>
          </a:xfrm>
          <a:prstGeom prst="can">
            <a:avLst>
              <a:gd name="adj" fmla="val 25000"/>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600" b="1">
                <a:latin typeface="Helvetica" charset="0"/>
              </a:rPr>
              <a:t>S</a:t>
            </a:r>
            <a:r>
              <a:rPr lang="en-US" altLang="zh-CN" sz="1600" b="1" baseline="-25000">
                <a:latin typeface="Helvetica" charset="0"/>
              </a:rPr>
              <a:t>2,N-1</a:t>
            </a:r>
            <a:endParaRPr lang="en-US" altLang="zh-CN"/>
          </a:p>
        </p:txBody>
      </p:sp>
      <p:sp>
        <p:nvSpPr>
          <p:cNvPr id="106541" name="AutoShape 45"/>
          <p:cNvSpPr>
            <a:spLocks noChangeArrowheads="1"/>
          </p:cNvSpPr>
          <p:nvPr/>
        </p:nvSpPr>
        <p:spPr bwMode="auto">
          <a:xfrm>
            <a:off x="6711950" y="5248275"/>
            <a:ext cx="768350" cy="395288"/>
          </a:xfrm>
          <a:prstGeom prst="can">
            <a:avLst>
              <a:gd name="adj" fmla="val 25000"/>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600" b="1">
                <a:latin typeface="Helvetica" charset="0"/>
              </a:rPr>
              <a:t>S</a:t>
            </a:r>
            <a:r>
              <a:rPr lang="en-US" altLang="zh-CN" sz="1600" b="1" baseline="-25000">
                <a:latin typeface="Helvetica" charset="0"/>
              </a:rPr>
              <a:t>1,N-1</a:t>
            </a:r>
            <a:endParaRPr lang="en-US" altLang="zh-CN"/>
          </a:p>
        </p:txBody>
      </p:sp>
      <p:sp>
        <p:nvSpPr>
          <p:cNvPr id="106542" name="AutoShape 46"/>
          <p:cNvSpPr>
            <a:spLocks noChangeArrowheads="1"/>
          </p:cNvSpPr>
          <p:nvPr/>
        </p:nvSpPr>
        <p:spPr bwMode="auto">
          <a:xfrm>
            <a:off x="6711950" y="4953000"/>
            <a:ext cx="768350" cy="395288"/>
          </a:xfrm>
          <a:prstGeom prst="can">
            <a:avLst>
              <a:gd name="adj" fmla="val 25000"/>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600" b="1">
                <a:latin typeface="Helvetica" charset="0"/>
              </a:rPr>
              <a:t>S</a:t>
            </a:r>
            <a:r>
              <a:rPr lang="en-US" altLang="zh-CN" sz="1600" b="1" baseline="-25000">
                <a:latin typeface="Helvetica" charset="0"/>
              </a:rPr>
              <a:t>0,N-1</a:t>
            </a:r>
            <a:endParaRPr lang="en-US" altLang="zh-CN"/>
          </a:p>
        </p:txBody>
      </p:sp>
      <p:sp>
        <p:nvSpPr>
          <p:cNvPr id="106543" name="Rectangle 47"/>
          <p:cNvSpPr>
            <a:spLocks noChangeArrowheads="1"/>
          </p:cNvSpPr>
          <p:nvPr/>
        </p:nvSpPr>
        <p:spPr bwMode="auto">
          <a:xfrm rot="-5400000" flipH="1" flipV="1">
            <a:off x="6812756" y="6044407"/>
            <a:ext cx="566737" cy="469900"/>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2400" b="1">
                <a:latin typeface="Helvetica" charset="0"/>
              </a:rPr>
              <a:t>• • •</a:t>
            </a:r>
            <a:endParaRPr lang="en-US" altLang="zh-CN" sz="2400">
              <a:latin typeface="Helvetica" charset="0"/>
            </a:endParaRPr>
          </a:p>
        </p:txBody>
      </p:sp>
      <p:sp>
        <p:nvSpPr>
          <p:cNvPr id="106545" name="Text Box 49"/>
          <p:cNvSpPr txBox="1">
            <a:spLocks noChangeArrowheads="1"/>
          </p:cNvSpPr>
          <p:nvPr/>
        </p:nvSpPr>
        <p:spPr bwMode="auto">
          <a:xfrm>
            <a:off x="5486400" y="4951413"/>
            <a:ext cx="55537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800" b="1">
                <a:latin typeface="Helvetica" charset="0"/>
              </a:rPr>
              <a:t>• • •</a:t>
            </a:r>
          </a:p>
        </p:txBody>
      </p:sp>
      <p:sp>
        <p:nvSpPr>
          <p:cNvPr id="106546" name="Text Box 50"/>
          <p:cNvSpPr txBox="1">
            <a:spLocks noChangeArrowheads="1"/>
          </p:cNvSpPr>
          <p:nvPr/>
        </p:nvSpPr>
        <p:spPr bwMode="auto">
          <a:xfrm>
            <a:off x="5486400" y="5238750"/>
            <a:ext cx="55537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800" b="1">
                <a:latin typeface="Helvetica" charset="0"/>
              </a:rPr>
              <a:t>• • •</a:t>
            </a:r>
          </a:p>
        </p:txBody>
      </p:sp>
      <p:sp>
        <p:nvSpPr>
          <p:cNvPr id="106547" name="Text Box 51"/>
          <p:cNvSpPr txBox="1">
            <a:spLocks noChangeArrowheads="1"/>
          </p:cNvSpPr>
          <p:nvPr/>
        </p:nvSpPr>
        <p:spPr bwMode="auto">
          <a:xfrm>
            <a:off x="5486400" y="5559425"/>
            <a:ext cx="55537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800" b="1">
                <a:latin typeface="Helvetica" charset="0"/>
              </a:rPr>
              <a:t>• • •</a:t>
            </a:r>
          </a:p>
        </p:txBody>
      </p:sp>
      <p:sp>
        <p:nvSpPr>
          <p:cNvPr id="106548" name="Text Box 52"/>
          <p:cNvSpPr txBox="1">
            <a:spLocks noChangeArrowheads="1"/>
          </p:cNvSpPr>
          <p:nvPr/>
        </p:nvSpPr>
        <p:spPr bwMode="auto">
          <a:xfrm>
            <a:off x="1597025" y="4589463"/>
            <a:ext cx="857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altLang="zh-CN" sz="1800" b="1">
                <a:latin typeface="Helvetica" charset="0"/>
              </a:rPr>
              <a:t>Disk 0</a:t>
            </a:r>
            <a:endParaRPr lang="en-US" altLang="zh-CN"/>
          </a:p>
        </p:txBody>
      </p:sp>
      <p:sp>
        <p:nvSpPr>
          <p:cNvPr id="106549" name="Text Box 53"/>
          <p:cNvSpPr txBox="1">
            <a:spLocks noChangeArrowheads="1"/>
          </p:cNvSpPr>
          <p:nvPr/>
        </p:nvSpPr>
        <p:spPr bwMode="auto">
          <a:xfrm>
            <a:off x="2770188" y="4589463"/>
            <a:ext cx="857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altLang="zh-CN" sz="1800" b="1">
                <a:latin typeface="Helvetica" charset="0"/>
              </a:rPr>
              <a:t>Disk 1</a:t>
            </a:r>
            <a:endParaRPr lang="en-US" altLang="zh-CN"/>
          </a:p>
        </p:txBody>
      </p:sp>
      <p:sp>
        <p:nvSpPr>
          <p:cNvPr id="106550" name="Text Box 54"/>
          <p:cNvSpPr txBox="1">
            <a:spLocks noChangeArrowheads="1"/>
          </p:cNvSpPr>
          <p:nvPr/>
        </p:nvSpPr>
        <p:spPr bwMode="auto">
          <a:xfrm>
            <a:off x="4008438" y="4589463"/>
            <a:ext cx="857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altLang="zh-CN" sz="1800" b="1">
                <a:latin typeface="Helvetica" charset="0"/>
              </a:rPr>
              <a:t>Disk 2</a:t>
            </a:r>
            <a:endParaRPr lang="en-US" altLang="zh-CN"/>
          </a:p>
        </p:txBody>
      </p:sp>
      <p:sp>
        <p:nvSpPr>
          <p:cNvPr id="106551" name="Text Box 55"/>
          <p:cNvSpPr txBox="1">
            <a:spLocks noChangeArrowheads="1"/>
          </p:cNvSpPr>
          <p:nvPr/>
        </p:nvSpPr>
        <p:spPr bwMode="auto">
          <a:xfrm>
            <a:off x="6546850" y="4589463"/>
            <a:ext cx="10985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altLang="zh-CN" sz="1800" b="1">
                <a:latin typeface="Helvetica" charset="0"/>
              </a:rPr>
              <a:t>Disk N-1</a:t>
            </a:r>
            <a:endParaRPr lang="en-US" altLang="zh-CN"/>
          </a:p>
        </p:txBody>
      </p:sp>
    </p:spTree>
    <p:extLst>
      <p:ext uri="{BB962C8B-B14F-4D97-AF65-F5344CB8AC3E}">
        <p14:creationId xmlns:p14="http://schemas.microsoft.com/office/powerpoint/2010/main" val="21050916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6502"/>
                                        </p:tgtEl>
                                        <p:attrNameLst>
                                          <p:attrName>style.visibility</p:attrName>
                                        </p:attrNameLst>
                                      </p:cBhvr>
                                      <p:to>
                                        <p:strVal val="visible"/>
                                      </p:to>
                                    </p:set>
                                    <p:anim calcmode="lin" valueType="num">
                                      <p:cBhvr additive="base">
                                        <p:cTn id="7" dur="500" fill="hold"/>
                                        <p:tgtEl>
                                          <p:spTgt spid="106502"/>
                                        </p:tgtEl>
                                        <p:attrNameLst>
                                          <p:attrName>ppt_x</p:attrName>
                                        </p:attrNameLst>
                                      </p:cBhvr>
                                      <p:tavLst>
                                        <p:tav tm="0">
                                          <p:val>
                                            <p:strVal val="1+#ppt_w/2"/>
                                          </p:val>
                                        </p:tav>
                                        <p:tav tm="100000">
                                          <p:val>
                                            <p:strVal val="#ppt_x"/>
                                          </p:val>
                                        </p:tav>
                                      </p:tavLst>
                                    </p:anim>
                                    <p:anim calcmode="lin" valueType="num">
                                      <p:cBhvr additive="base">
                                        <p:cTn id="8" dur="500" fill="hold"/>
                                        <p:tgtEl>
                                          <p:spTgt spid="1065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6530"/>
                                        </p:tgtEl>
                                        <p:attrNameLst>
                                          <p:attrName>style.visibility</p:attrName>
                                        </p:attrNameLst>
                                      </p:cBhvr>
                                      <p:to>
                                        <p:strVal val="visible"/>
                                      </p:to>
                                    </p:set>
                                    <p:anim calcmode="lin" valueType="num">
                                      <p:cBhvr additive="base">
                                        <p:cTn id="13" dur="500" fill="hold"/>
                                        <p:tgtEl>
                                          <p:spTgt spid="106530"/>
                                        </p:tgtEl>
                                        <p:attrNameLst>
                                          <p:attrName>ppt_x</p:attrName>
                                        </p:attrNameLst>
                                      </p:cBhvr>
                                      <p:tavLst>
                                        <p:tav tm="0">
                                          <p:val>
                                            <p:strVal val="#ppt_x"/>
                                          </p:val>
                                        </p:tav>
                                        <p:tav tm="100000">
                                          <p:val>
                                            <p:strVal val="#ppt_x"/>
                                          </p:val>
                                        </p:tav>
                                      </p:tavLst>
                                    </p:anim>
                                    <p:anim calcmode="lin" valueType="num">
                                      <p:cBhvr additive="base">
                                        <p:cTn id="14" dur="500" fill="hold"/>
                                        <p:tgtEl>
                                          <p:spTgt spid="10653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6503"/>
                                        </p:tgtEl>
                                        <p:attrNameLst>
                                          <p:attrName>style.visibility</p:attrName>
                                        </p:attrNameLst>
                                      </p:cBhvr>
                                      <p:to>
                                        <p:strVal val="visible"/>
                                      </p:to>
                                    </p:set>
                                    <p:anim calcmode="lin" valueType="num">
                                      <p:cBhvr additive="base">
                                        <p:cTn id="19" dur="500" fill="hold"/>
                                        <p:tgtEl>
                                          <p:spTgt spid="106503"/>
                                        </p:tgtEl>
                                        <p:attrNameLst>
                                          <p:attrName>ppt_x</p:attrName>
                                        </p:attrNameLst>
                                      </p:cBhvr>
                                      <p:tavLst>
                                        <p:tav tm="0">
                                          <p:val>
                                            <p:strVal val="1+#ppt_w/2"/>
                                          </p:val>
                                        </p:tav>
                                        <p:tav tm="100000">
                                          <p:val>
                                            <p:strVal val="#ppt_x"/>
                                          </p:val>
                                        </p:tav>
                                      </p:tavLst>
                                    </p:anim>
                                    <p:anim calcmode="lin" valueType="num">
                                      <p:cBhvr additive="base">
                                        <p:cTn id="20" dur="500" fill="hold"/>
                                        <p:tgtEl>
                                          <p:spTgt spid="10650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6533"/>
                                        </p:tgtEl>
                                        <p:attrNameLst>
                                          <p:attrName>style.visibility</p:attrName>
                                        </p:attrNameLst>
                                      </p:cBhvr>
                                      <p:to>
                                        <p:strVal val="visible"/>
                                      </p:to>
                                    </p:set>
                                    <p:anim calcmode="lin" valueType="num">
                                      <p:cBhvr additive="base">
                                        <p:cTn id="25" dur="500" fill="hold"/>
                                        <p:tgtEl>
                                          <p:spTgt spid="106533"/>
                                        </p:tgtEl>
                                        <p:attrNameLst>
                                          <p:attrName>ppt_x</p:attrName>
                                        </p:attrNameLst>
                                      </p:cBhvr>
                                      <p:tavLst>
                                        <p:tav tm="0">
                                          <p:val>
                                            <p:strVal val="#ppt_x"/>
                                          </p:val>
                                        </p:tav>
                                        <p:tav tm="100000">
                                          <p:val>
                                            <p:strVal val="#ppt_x"/>
                                          </p:val>
                                        </p:tav>
                                      </p:tavLst>
                                    </p:anim>
                                    <p:anim calcmode="lin" valueType="num">
                                      <p:cBhvr additive="base">
                                        <p:cTn id="26" dur="500" fill="hold"/>
                                        <p:tgtEl>
                                          <p:spTgt spid="10653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6504"/>
                                        </p:tgtEl>
                                        <p:attrNameLst>
                                          <p:attrName>style.visibility</p:attrName>
                                        </p:attrNameLst>
                                      </p:cBhvr>
                                      <p:to>
                                        <p:strVal val="visible"/>
                                      </p:to>
                                    </p:set>
                                    <p:anim calcmode="lin" valueType="num">
                                      <p:cBhvr additive="base">
                                        <p:cTn id="31" dur="500" fill="hold"/>
                                        <p:tgtEl>
                                          <p:spTgt spid="106504"/>
                                        </p:tgtEl>
                                        <p:attrNameLst>
                                          <p:attrName>ppt_x</p:attrName>
                                        </p:attrNameLst>
                                      </p:cBhvr>
                                      <p:tavLst>
                                        <p:tav tm="0">
                                          <p:val>
                                            <p:strVal val="1+#ppt_w/2"/>
                                          </p:val>
                                        </p:tav>
                                        <p:tav tm="100000">
                                          <p:val>
                                            <p:strVal val="#ppt_x"/>
                                          </p:val>
                                        </p:tav>
                                      </p:tavLst>
                                    </p:anim>
                                    <p:anim calcmode="lin" valueType="num">
                                      <p:cBhvr additive="base">
                                        <p:cTn id="32" dur="500" fill="hold"/>
                                        <p:tgtEl>
                                          <p:spTgt spid="10650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6536"/>
                                        </p:tgtEl>
                                        <p:attrNameLst>
                                          <p:attrName>style.visibility</p:attrName>
                                        </p:attrNameLst>
                                      </p:cBhvr>
                                      <p:to>
                                        <p:strVal val="visible"/>
                                      </p:to>
                                    </p:set>
                                    <p:anim calcmode="lin" valueType="num">
                                      <p:cBhvr additive="base">
                                        <p:cTn id="37" dur="500" fill="hold"/>
                                        <p:tgtEl>
                                          <p:spTgt spid="106536"/>
                                        </p:tgtEl>
                                        <p:attrNameLst>
                                          <p:attrName>ppt_x</p:attrName>
                                        </p:attrNameLst>
                                      </p:cBhvr>
                                      <p:tavLst>
                                        <p:tav tm="0">
                                          <p:val>
                                            <p:strVal val="#ppt_x"/>
                                          </p:val>
                                        </p:tav>
                                        <p:tav tm="100000">
                                          <p:val>
                                            <p:strVal val="#ppt_x"/>
                                          </p:val>
                                        </p:tav>
                                      </p:tavLst>
                                    </p:anim>
                                    <p:anim calcmode="lin" valueType="num">
                                      <p:cBhvr additive="base">
                                        <p:cTn id="38" dur="500" fill="hold"/>
                                        <p:tgtEl>
                                          <p:spTgt spid="10653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6505"/>
                                        </p:tgtEl>
                                        <p:attrNameLst>
                                          <p:attrName>style.visibility</p:attrName>
                                        </p:attrNameLst>
                                      </p:cBhvr>
                                      <p:to>
                                        <p:strVal val="visible"/>
                                      </p:to>
                                    </p:set>
                                    <p:anim calcmode="lin" valueType="num">
                                      <p:cBhvr additive="base">
                                        <p:cTn id="43" dur="500" fill="hold"/>
                                        <p:tgtEl>
                                          <p:spTgt spid="106505"/>
                                        </p:tgtEl>
                                        <p:attrNameLst>
                                          <p:attrName>ppt_x</p:attrName>
                                        </p:attrNameLst>
                                      </p:cBhvr>
                                      <p:tavLst>
                                        <p:tav tm="0">
                                          <p:val>
                                            <p:strVal val="1+#ppt_w/2"/>
                                          </p:val>
                                        </p:tav>
                                        <p:tav tm="100000">
                                          <p:val>
                                            <p:strVal val="#ppt_x"/>
                                          </p:val>
                                        </p:tav>
                                      </p:tavLst>
                                    </p:anim>
                                    <p:anim calcmode="lin" valueType="num">
                                      <p:cBhvr additive="base">
                                        <p:cTn id="44" dur="500" fill="hold"/>
                                        <p:tgtEl>
                                          <p:spTgt spid="10650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6545"/>
                                        </p:tgtEl>
                                        <p:attrNameLst>
                                          <p:attrName>style.visibility</p:attrName>
                                        </p:attrNameLst>
                                      </p:cBhvr>
                                      <p:to>
                                        <p:strVal val="visible"/>
                                      </p:to>
                                    </p:set>
                                    <p:anim calcmode="lin" valueType="num">
                                      <p:cBhvr additive="base">
                                        <p:cTn id="49" dur="500" fill="hold"/>
                                        <p:tgtEl>
                                          <p:spTgt spid="106545"/>
                                        </p:tgtEl>
                                        <p:attrNameLst>
                                          <p:attrName>ppt_x</p:attrName>
                                        </p:attrNameLst>
                                      </p:cBhvr>
                                      <p:tavLst>
                                        <p:tav tm="0">
                                          <p:val>
                                            <p:strVal val="#ppt_x"/>
                                          </p:val>
                                        </p:tav>
                                        <p:tav tm="100000">
                                          <p:val>
                                            <p:strVal val="#ppt_x"/>
                                          </p:val>
                                        </p:tav>
                                      </p:tavLst>
                                    </p:anim>
                                    <p:anim calcmode="lin" valueType="num">
                                      <p:cBhvr additive="base">
                                        <p:cTn id="50" dur="500" fill="hold"/>
                                        <p:tgtEl>
                                          <p:spTgt spid="106545"/>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06506"/>
                                        </p:tgtEl>
                                        <p:attrNameLst>
                                          <p:attrName>style.visibility</p:attrName>
                                        </p:attrNameLst>
                                      </p:cBhvr>
                                      <p:to>
                                        <p:strVal val="visible"/>
                                      </p:to>
                                    </p:set>
                                    <p:anim calcmode="lin" valueType="num">
                                      <p:cBhvr additive="base">
                                        <p:cTn id="55" dur="500" fill="hold"/>
                                        <p:tgtEl>
                                          <p:spTgt spid="106506"/>
                                        </p:tgtEl>
                                        <p:attrNameLst>
                                          <p:attrName>ppt_x</p:attrName>
                                        </p:attrNameLst>
                                      </p:cBhvr>
                                      <p:tavLst>
                                        <p:tav tm="0">
                                          <p:val>
                                            <p:strVal val="1+#ppt_w/2"/>
                                          </p:val>
                                        </p:tav>
                                        <p:tav tm="100000">
                                          <p:val>
                                            <p:strVal val="#ppt_x"/>
                                          </p:val>
                                        </p:tav>
                                      </p:tavLst>
                                    </p:anim>
                                    <p:anim calcmode="lin" valueType="num">
                                      <p:cBhvr additive="base">
                                        <p:cTn id="56" dur="500" fill="hold"/>
                                        <p:tgtEl>
                                          <p:spTgt spid="106506"/>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6542"/>
                                        </p:tgtEl>
                                        <p:attrNameLst>
                                          <p:attrName>style.visibility</p:attrName>
                                        </p:attrNameLst>
                                      </p:cBhvr>
                                      <p:to>
                                        <p:strVal val="visible"/>
                                      </p:to>
                                    </p:set>
                                    <p:anim calcmode="lin" valueType="num">
                                      <p:cBhvr additive="base">
                                        <p:cTn id="61" dur="500" fill="hold"/>
                                        <p:tgtEl>
                                          <p:spTgt spid="106542"/>
                                        </p:tgtEl>
                                        <p:attrNameLst>
                                          <p:attrName>ppt_x</p:attrName>
                                        </p:attrNameLst>
                                      </p:cBhvr>
                                      <p:tavLst>
                                        <p:tav tm="0">
                                          <p:val>
                                            <p:strVal val="#ppt_x"/>
                                          </p:val>
                                        </p:tav>
                                        <p:tav tm="100000">
                                          <p:val>
                                            <p:strVal val="#ppt_x"/>
                                          </p:val>
                                        </p:tav>
                                      </p:tavLst>
                                    </p:anim>
                                    <p:anim calcmode="lin" valueType="num">
                                      <p:cBhvr additive="base">
                                        <p:cTn id="62" dur="500" fill="hold"/>
                                        <p:tgtEl>
                                          <p:spTgt spid="106542"/>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0651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106507"/>
                                        </p:tgtEl>
                                        <p:attrNameLst>
                                          <p:attrName>style.visibility</p:attrName>
                                        </p:attrNameLst>
                                      </p:cBhvr>
                                      <p:to>
                                        <p:strVal val="visible"/>
                                      </p:to>
                                    </p:set>
                                    <p:anim calcmode="lin" valueType="num">
                                      <p:cBhvr additive="base">
                                        <p:cTn id="71" dur="500" fill="hold"/>
                                        <p:tgtEl>
                                          <p:spTgt spid="106507"/>
                                        </p:tgtEl>
                                        <p:attrNameLst>
                                          <p:attrName>ppt_x</p:attrName>
                                        </p:attrNameLst>
                                      </p:cBhvr>
                                      <p:tavLst>
                                        <p:tav tm="0">
                                          <p:val>
                                            <p:strVal val="1+#ppt_w/2"/>
                                          </p:val>
                                        </p:tav>
                                        <p:tav tm="100000">
                                          <p:val>
                                            <p:strVal val="#ppt_x"/>
                                          </p:val>
                                        </p:tav>
                                      </p:tavLst>
                                    </p:anim>
                                    <p:anim calcmode="lin" valueType="num">
                                      <p:cBhvr additive="base">
                                        <p:cTn id="72" dur="500" fill="hold"/>
                                        <p:tgtEl>
                                          <p:spTgt spid="106507"/>
                                        </p:tgtEl>
                                        <p:attrNameLst>
                                          <p:attrName>ppt_y</p:attrName>
                                        </p:attrNameLst>
                                      </p:cBhvr>
                                      <p:tavLst>
                                        <p:tav tm="0">
                                          <p:val>
                                            <p:strVal val="#ppt_y"/>
                                          </p:val>
                                        </p:tav>
                                        <p:tav tm="100000">
                                          <p:val>
                                            <p:strVal val="#ppt_y"/>
                                          </p:val>
                                        </p:tav>
                                      </p:tavLst>
                                    </p:anim>
                                  </p:childTnLst>
                                </p:cTn>
                              </p:par>
                            </p:childTnLst>
                          </p:cTn>
                        </p:par>
                        <p:par>
                          <p:cTn id="73" fill="hold" nodeType="afterGroup">
                            <p:stCondLst>
                              <p:cond delay="500"/>
                            </p:stCondLst>
                            <p:childTnLst>
                              <p:par>
                                <p:cTn id="74" presetID="2" presetClass="entr" presetSubtype="4" fill="hold" grpId="0" nodeType="afterEffect">
                                  <p:stCondLst>
                                    <p:cond delay="0"/>
                                  </p:stCondLst>
                                  <p:childTnLst>
                                    <p:set>
                                      <p:cBhvr>
                                        <p:cTn id="75" dur="1" fill="hold">
                                          <p:stCondLst>
                                            <p:cond delay="0"/>
                                          </p:stCondLst>
                                        </p:cTn>
                                        <p:tgtEl>
                                          <p:spTgt spid="106499"/>
                                        </p:tgtEl>
                                        <p:attrNameLst>
                                          <p:attrName>style.visibility</p:attrName>
                                        </p:attrNameLst>
                                      </p:cBhvr>
                                      <p:to>
                                        <p:strVal val="visible"/>
                                      </p:to>
                                    </p:set>
                                    <p:anim calcmode="lin" valueType="num">
                                      <p:cBhvr additive="base">
                                        <p:cTn id="76" dur="500" fill="hold"/>
                                        <p:tgtEl>
                                          <p:spTgt spid="106499"/>
                                        </p:tgtEl>
                                        <p:attrNameLst>
                                          <p:attrName>ppt_x</p:attrName>
                                        </p:attrNameLst>
                                      </p:cBhvr>
                                      <p:tavLst>
                                        <p:tav tm="0">
                                          <p:val>
                                            <p:strVal val="#ppt_x"/>
                                          </p:val>
                                        </p:tav>
                                        <p:tav tm="100000">
                                          <p:val>
                                            <p:strVal val="#ppt_x"/>
                                          </p:val>
                                        </p:tav>
                                      </p:tavLst>
                                    </p:anim>
                                    <p:anim calcmode="lin" valueType="num">
                                      <p:cBhvr additive="base">
                                        <p:cTn id="77" dur="500" fill="hold"/>
                                        <p:tgtEl>
                                          <p:spTgt spid="106499"/>
                                        </p:tgtEl>
                                        <p:attrNameLst>
                                          <p:attrName>ppt_y</p:attrName>
                                        </p:attrNameLst>
                                      </p:cBhvr>
                                      <p:tavLst>
                                        <p:tav tm="0">
                                          <p:val>
                                            <p:strVal val="1+#ppt_h/2"/>
                                          </p:val>
                                        </p:tav>
                                        <p:tav tm="100000">
                                          <p:val>
                                            <p:strVal val="#ppt_y"/>
                                          </p:val>
                                        </p:tav>
                                      </p:tavLst>
                                    </p:anim>
                                  </p:childTnLst>
                                </p:cTn>
                              </p:par>
                            </p:childTnLst>
                          </p:cTn>
                        </p:par>
                        <p:par>
                          <p:cTn id="78" fill="hold" nodeType="afterGroup">
                            <p:stCondLst>
                              <p:cond delay="1000"/>
                            </p:stCondLst>
                            <p:childTnLst>
                              <p:par>
                                <p:cTn id="79" presetID="2" presetClass="entr" presetSubtype="2" fill="hold" grpId="0" nodeType="afterEffect">
                                  <p:stCondLst>
                                    <p:cond delay="0"/>
                                  </p:stCondLst>
                                  <p:childTnLst>
                                    <p:set>
                                      <p:cBhvr>
                                        <p:cTn id="80" dur="1" fill="hold">
                                          <p:stCondLst>
                                            <p:cond delay="0"/>
                                          </p:stCondLst>
                                        </p:cTn>
                                        <p:tgtEl>
                                          <p:spTgt spid="106508"/>
                                        </p:tgtEl>
                                        <p:attrNameLst>
                                          <p:attrName>style.visibility</p:attrName>
                                        </p:attrNameLst>
                                      </p:cBhvr>
                                      <p:to>
                                        <p:strVal val="visible"/>
                                      </p:to>
                                    </p:set>
                                    <p:anim calcmode="lin" valueType="num">
                                      <p:cBhvr additive="base">
                                        <p:cTn id="81" dur="500" fill="hold"/>
                                        <p:tgtEl>
                                          <p:spTgt spid="106508"/>
                                        </p:tgtEl>
                                        <p:attrNameLst>
                                          <p:attrName>ppt_x</p:attrName>
                                        </p:attrNameLst>
                                      </p:cBhvr>
                                      <p:tavLst>
                                        <p:tav tm="0">
                                          <p:val>
                                            <p:strVal val="1+#ppt_w/2"/>
                                          </p:val>
                                        </p:tav>
                                        <p:tav tm="100000">
                                          <p:val>
                                            <p:strVal val="#ppt_x"/>
                                          </p:val>
                                        </p:tav>
                                      </p:tavLst>
                                    </p:anim>
                                    <p:anim calcmode="lin" valueType="num">
                                      <p:cBhvr additive="base">
                                        <p:cTn id="82" dur="500" fill="hold"/>
                                        <p:tgtEl>
                                          <p:spTgt spid="106508"/>
                                        </p:tgtEl>
                                        <p:attrNameLst>
                                          <p:attrName>ppt_y</p:attrName>
                                        </p:attrNameLst>
                                      </p:cBhvr>
                                      <p:tavLst>
                                        <p:tav tm="0">
                                          <p:val>
                                            <p:strVal val="#ppt_y"/>
                                          </p:val>
                                        </p:tav>
                                        <p:tav tm="100000">
                                          <p:val>
                                            <p:strVal val="#ppt_y"/>
                                          </p:val>
                                        </p:tav>
                                      </p:tavLst>
                                    </p:anim>
                                  </p:childTnLst>
                                </p:cTn>
                              </p:par>
                            </p:childTnLst>
                          </p:cTn>
                        </p:par>
                        <p:par>
                          <p:cTn id="83" fill="hold" nodeType="afterGroup">
                            <p:stCondLst>
                              <p:cond delay="1500"/>
                            </p:stCondLst>
                            <p:childTnLst>
                              <p:par>
                                <p:cTn id="84" presetID="2" presetClass="entr" presetSubtype="4" fill="hold" grpId="0" nodeType="afterEffect">
                                  <p:stCondLst>
                                    <p:cond delay="0"/>
                                  </p:stCondLst>
                                  <p:childTnLst>
                                    <p:set>
                                      <p:cBhvr>
                                        <p:cTn id="85" dur="1" fill="hold">
                                          <p:stCondLst>
                                            <p:cond delay="0"/>
                                          </p:stCondLst>
                                        </p:cTn>
                                        <p:tgtEl>
                                          <p:spTgt spid="106532"/>
                                        </p:tgtEl>
                                        <p:attrNameLst>
                                          <p:attrName>style.visibility</p:attrName>
                                        </p:attrNameLst>
                                      </p:cBhvr>
                                      <p:to>
                                        <p:strVal val="visible"/>
                                      </p:to>
                                    </p:set>
                                    <p:anim calcmode="lin" valueType="num">
                                      <p:cBhvr additive="base">
                                        <p:cTn id="86" dur="500" fill="hold"/>
                                        <p:tgtEl>
                                          <p:spTgt spid="106532"/>
                                        </p:tgtEl>
                                        <p:attrNameLst>
                                          <p:attrName>ppt_x</p:attrName>
                                        </p:attrNameLst>
                                      </p:cBhvr>
                                      <p:tavLst>
                                        <p:tav tm="0">
                                          <p:val>
                                            <p:strVal val="#ppt_x"/>
                                          </p:val>
                                        </p:tav>
                                        <p:tav tm="100000">
                                          <p:val>
                                            <p:strVal val="#ppt_x"/>
                                          </p:val>
                                        </p:tav>
                                      </p:tavLst>
                                    </p:anim>
                                    <p:anim calcmode="lin" valueType="num">
                                      <p:cBhvr additive="base">
                                        <p:cTn id="87" dur="500" fill="hold"/>
                                        <p:tgtEl>
                                          <p:spTgt spid="106532"/>
                                        </p:tgtEl>
                                        <p:attrNameLst>
                                          <p:attrName>ppt_y</p:attrName>
                                        </p:attrNameLst>
                                      </p:cBhvr>
                                      <p:tavLst>
                                        <p:tav tm="0">
                                          <p:val>
                                            <p:strVal val="1+#ppt_h/2"/>
                                          </p:val>
                                        </p:tav>
                                        <p:tav tm="100000">
                                          <p:val>
                                            <p:strVal val="#ppt_y"/>
                                          </p:val>
                                        </p:tav>
                                      </p:tavLst>
                                    </p:anim>
                                  </p:childTnLst>
                                </p:cTn>
                              </p:par>
                            </p:childTnLst>
                          </p:cTn>
                        </p:par>
                        <p:par>
                          <p:cTn id="88" fill="hold" nodeType="afterGroup">
                            <p:stCondLst>
                              <p:cond delay="2000"/>
                            </p:stCondLst>
                            <p:childTnLst>
                              <p:par>
                                <p:cTn id="89" presetID="2" presetClass="entr" presetSubtype="2" fill="hold" grpId="0" nodeType="afterEffect">
                                  <p:stCondLst>
                                    <p:cond delay="0"/>
                                  </p:stCondLst>
                                  <p:childTnLst>
                                    <p:set>
                                      <p:cBhvr>
                                        <p:cTn id="90" dur="1" fill="hold">
                                          <p:stCondLst>
                                            <p:cond delay="0"/>
                                          </p:stCondLst>
                                        </p:cTn>
                                        <p:tgtEl>
                                          <p:spTgt spid="106509"/>
                                        </p:tgtEl>
                                        <p:attrNameLst>
                                          <p:attrName>style.visibility</p:attrName>
                                        </p:attrNameLst>
                                      </p:cBhvr>
                                      <p:to>
                                        <p:strVal val="visible"/>
                                      </p:to>
                                    </p:set>
                                    <p:anim calcmode="lin" valueType="num">
                                      <p:cBhvr additive="base">
                                        <p:cTn id="91" dur="500" fill="hold"/>
                                        <p:tgtEl>
                                          <p:spTgt spid="106509"/>
                                        </p:tgtEl>
                                        <p:attrNameLst>
                                          <p:attrName>ppt_x</p:attrName>
                                        </p:attrNameLst>
                                      </p:cBhvr>
                                      <p:tavLst>
                                        <p:tav tm="0">
                                          <p:val>
                                            <p:strVal val="1+#ppt_w/2"/>
                                          </p:val>
                                        </p:tav>
                                        <p:tav tm="100000">
                                          <p:val>
                                            <p:strVal val="#ppt_x"/>
                                          </p:val>
                                        </p:tav>
                                      </p:tavLst>
                                    </p:anim>
                                    <p:anim calcmode="lin" valueType="num">
                                      <p:cBhvr additive="base">
                                        <p:cTn id="92" dur="500" fill="hold"/>
                                        <p:tgtEl>
                                          <p:spTgt spid="106509"/>
                                        </p:tgtEl>
                                        <p:attrNameLst>
                                          <p:attrName>ppt_y</p:attrName>
                                        </p:attrNameLst>
                                      </p:cBhvr>
                                      <p:tavLst>
                                        <p:tav tm="0">
                                          <p:val>
                                            <p:strVal val="#ppt_y"/>
                                          </p:val>
                                        </p:tav>
                                        <p:tav tm="100000">
                                          <p:val>
                                            <p:strVal val="#ppt_y"/>
                                          </p:val>
                                        </p:tav>
                                      </p:tavLst>
                                    </p:anim>
                                  </p:childTnLst>
                                </p:cTn>
                              </p:par>
                            </p:childTnLst>
                          </p:cTn>
                        </p:par>
                        <p:par>
                          <p:cTn id="93" fill="hold" nodeType="afterGroup">
                            <p:stCondLst>
                              <p:cond delay="2500"/>
                            </p:stCondLst>
                            <p:childTnLst>
                              <p:par>
                                <p:cTn id="94" presetID="2" presetClass="entr" presetSubtype="4" fill="hold" grpId="0" nodeType="afterEffect">
                                  <p:stCondLst>
                                    <p:cond delay="0"/>
                                  </p:stCondLst>
                                  <p:childTnLst>
                                    <p:set>
                                      <p:cBhvr>
                                        <p:cTn id="95" dur="1" fill="hold">
                                          <p:stCondLst>
                                            <p:cond delay="0"/>
                                          </p:stCondLst>
                                        </p:cTn>
                                        <p:tgtEl>
                                          <p:spTgt spid="106535"/>
                                        </p:tgtEl>
                                        <p:attrNameLst>
                                          <p:attrName>style.visibility</p:attrName>
                                        </p:attrNameLst>
                                      </p:cBhvr>
                                      <p:to>
                                        <p:strVal val="visible"/>
                                      </p:to>
                                    </p:set>
                                    <p:anim calcmode="lin" valueType="num">
                                      <p:cBhvr additive="base">
                                        <p:cTn id="96" dur="500" fill="hold"/>
                                        <p:tgtEl>
                                          <p:spTgt spid="106535"/>
                                        </p:tgtEl>
                                        <p:attrNameLst>
                                          <p:attrName>ppt_x</p:attrName>
                                        </p:attrNameLst>
                                      </p:cBhvr>
                                      <p:tavLst>
                                        <p:tav tm="0">
                                          <p:val>
                                            <p:strVal val="#ppt_x"/>
                                          </p:val>
                                        </p:tav>
                                        <p:tav tm="100000">
                                          <p:val>
                                            <p:strVal val="#ppt_x"/>
                                          </p:val>
                                        </p:tav>
                                      </p:tavLst>
                                    </p:anim>
                                    <p:anim calcmode="lin" valueType="num">
                                      <p:cBhvr additive="base">
                                        <p:cTn id="97" dur="500" fill="hold"/>
                                        <p:tgtEl>
                                          <p:spTgt spid="106535"/>
                                        </p:tgtEl>
                                        <p:attrNameLst>
                                          <p:attrName>ppt_y</p:attrName>
                                        </p:attrNameLst>
                                      </p:cBhvr>
                                      <p:tavLst>
                                        <p:tav tm="0">
                                          <p:val>
                                            <p:strVal val="1+#ppt_h/2"/>
                                          </p:val>
                                        </p:tav>
                                        <p:tav tm="100000">
                                          <p:val>
                                            <p:strVal val="#ppt_y"/>
                                          </p:val>
                                        </p:tav>
                                      </p:tavLst>
                                    </p:anim>
                                  </p:childTnLst>
                                </p:cTn>
                              </p:par>
                            </p:childTnLst>
                          </p:cTn>
                        </p:par>
                        <p:par>
                          <p:cTn id="98" fill="hold" nodeType="afterGroup">
                            <p:stCondLst>
                              <p:cond delay="3000"/>
                            </p:stCondLst>
                            <p:childTnLst>
                              <p:par>
                                <p:cTn id="99" presetID="2" presetClass="entr" presetSubtype="2" fill="hold" grpId="0" nodeType="afterEffect">
                                  <p:stCondLst>
                                    <p:cond delay="0"/>
                                  </p:stCondLst>
                                  <p:childTnLst>
                                    <p:set>
                                      <p:cBhvr>
                                        <p:cTn id="100" dur="1" fill="hold">
                                          <p:stCondLst>
                                            <p:cond delay="0"/>
                                          </p:stCondLst>
                                        </p:cTn>
                                        <p:tgtEl>
                                          <p:spTgt spid="106510"/>
                                        </p:tgtEl>
                                        <p:attrNameLst>
                                          <p:attrName>style.visibility</p:attrName>
                                        </p:attrNameLst>
                                      </p:cBhvr>
                                      <p:to>
                                        <p:strVal val="visible"/>
                                      </p:to>
                                    </p:set>
                                    <p:anim calcmode="lin" valueType="num">
                                      <p:cBhvr additive="base">
                                        <p:cTn id="101" dur="500" fill="hold"/>
                                        <p:tgtEl>
                                          <p:spTgt spid="106510"/>
                                        </p:tgtEl>
                                        <p:attrNameLst>
                                          <p:attrName>ppt_x</p:attrName>
                                        </p:attrNameLst>
                                      </p:cBhvr>
                                      <p:tavLst>
                                        <p:tav tm="0">
                                          <p:val>
                                            <p:strVal val="1+#ppt_w/2"/>
                                          </p:val>
                                        </p:tav>
                                        <p:tav tm="100000">
                                          <p:val>
                                            <p:strVal val="#ppt_x"/>
                                          </p:val>
                                        </p:tav>
                                      </p:tavLst>
                                    </p:anim>
                                    <p:anim calcmode="lin" valueType="num">
                                      <p:cBhvr additive="base">
                                        <p:cTn id="102" dur="500" fill="hold"/>
                                        <p:tgtEl>
                                          <p:spTgt spid="106510"/>
                                        </p:tgtEl>
                                        <p:attrNameLst>
                                          <p:attrName>ppt_y</p:attrName>
                                        </p:attrNameLst>
                                      </p:cBhvr>
                                      <p:tavLst>
                                        <p:tav tm="0">
                                          <p:val>
                                            <p:strVal val="#ppt_y"/>
                                          </p:val>
                                        </p:tav>
                                        <p:tav tm="100000">
                                          <p:val>
                                            <p:strVal val="#ppt_y"/>
                                          </p:val>
                                        </p:tav>
                                      </p:tavLst>
                                    </p:anim>
                                  </p:childTnLst>
                                </p:cTn>
                              </p:par>
                            </p:childTnLst>
                          </p:cTn>
                        </p:par>
                        <p:par>
                          <p:cTn id="103" fill="hold" nodeType="afterGroup">
                            <p:stCondLst>
                              <p:cond delay="3500"/>
                            </p:stCondLst>
                            <p:childTnLst>
                              <p:par>
                                <p:cTn id="104" presetID="2" presetClass="entr" presetSubtype="4" fill="hold" grpId="0" nodeType="afterEffect">
                                  <p:stCondLst>
                                    <p:cond delay="0"/>
                                  </p:stCondLst>
                                  <p:childTnLst>
                                    <p:set>
                                      <p:cBhvr>
                                        <p:cTn id="105" dur="1" fill="hold">
                                          <p:stCondLst>
                                            <p:cond delay="0"/>
                                          </p:stCondLst>
                                        </p:cTn>
                                        <p:tgtEl>
                                          <p:spTgt spid="106546"/>
                                        </p:tgtEl>
                                        <p:attrNameLst>
                                          <p:attrName>style.visibility</p:attrName>
                                        </p:attrNameLst>
                                      </p:cBhvr>
                                      <p:to>
                                        <p:strVal val="visible"/>
                                      </p:to>
                                    </p:set>
                                    <p:anim calcmode="lin" valueType="num">
                                      <p:cBhvr additive="base">
                                        <p:cTn id="106" dur="500" fill="hold"/>
                                        <p:tgtEl>
                                          <p:spTgt spid="106546"/>
                                        </p:tgtEl>
                                        <p:attrNameLst>
                                          <p:attrName>ppt_x</p:attrName>
                                        </p:attrNameLst>
                                      </p:cBhvr>
                                      <p:tavLst>
                                        <p:tav tm="0">
                                          <p:val>
                                            <p:strVal val="#ppt_x"/>
                                          </p:val>
                                        </p:tav>
                                        <p:tav tm="100000">
                                          <p:val>
                                            <p:strVal val="#ppt_x"/>
                                          </p:val>
                                        </p:tav>
                                      </p:tavLst>
                                    </p:anim>
                                    <p:anim calcmode="lin" valueType="num">
                                      <p:cBhvr additive="base">
                                        <p:cTn id="107" dur="500" fill="hold"/>
                                        <p:tgtEl>
                                          <p:spTgt spid="106546"/>
                                        </p:tgtEl>
                                        <p:attrNameLst>
                                          <p:attrName>ppt_y</p:attrName>
                                        </p:attrNameLst>
                                      </p:cBhvr>
                                      <p:tavLst>
                                        <p:tav tm="0">
                                          <p:val>
                                            <p:strVal val="1+#ppt_h/2"/>
                                          </p:val>
                                        </p:tav>
                                        <p:tav tm="100000">
                                          <p:val>
                                            <p:strVal val="#ppt_y"/>
                                          </p:val>
                                        </p:tav>
                                      </p:tavLst>
                                    </p:anim>
                                  </p:childTnLst>
                                </p:cTn>
                              </p:par>
                            </p:childTnLst>
                          </p:cTn>
                        </p:par>
                        <p:par>
                          <p:cTn id="108" fill="hold" nodeType="afterGroup">
                            <p:stCondLst>
                              <p:cond delay="4000"/>
                            </p:stCondLst>
                            <p:childTnLst>
                              <p:par>
                                <p:cTn id="109" presetID="2" presetClass="entr" presetSubtype="2" fill="hold" grpId="0" nodeType="afterEffect">
                                  <p:stCondLst>
                                    <p:cond delay="0"/>
                                  </p:stCondLst>
                                  <p:childTnLst>
                                    <p:set>
                                      <p:cBhvr>
                                        <p:cTn id="110" dur="1" fill="hold">
                                          <p:stCondLst>
                                            <p:cond delay="0"/>
                                          </p:stCondLst>
                                        </p:cTn>
                                        <p:tgtEl>
                                          <p:spTgt spid="106511"/>
                                        </p:tgtEl>
                                        <p:attrNameLst>
                                          <p:attrName>style.visibility</p:attrName>
                                        </p:attrNameLst>
                                      </p:cBhvr>
                                      <p:to>
                                        <p:strVal val="visible"/>
                                      </p:to>
                                    </p:set>
                                    <p:anim calcmode="lin" valueType="num">
                                      <p:cBhvr additive="base">
                                        <p:cTn id="111" dur="500" fill="hold"/>
                                        <p:tgtEl>
                                          <p:spTgt spid="106511"/>
                                        </p:tgtEl>
                                        <p:attrNameLst>
                                          <p:attrName>ppt_x</p:attrName>
                                        </p:attrNameLst>
                                      </p:cBhvr>
                                      <p:tavLst>
                                        <p:tav tm="0">
                                          <p:val>
                                            <p:strVal val="1+#ppt_w/2"/>
                                          </p:val>
                                        </p:tav>
                                        <p:tav tm="100000">
                                          <p:val>
                                            <p:strVal val="#ppt_x"/>
                                          </p:val>
                                        </p:tav>
                                      </p:tavLst>
                                    </p:anim>
                                    <p:anim calcmode="lin" valueType="num">
                                      <p:cBhvr additive="base">
                                        <p:cTn id="112" dur="500" fill="hold"/>
                                        <p:tgtEl>
                                          <p:spTgt spid="106511"/>
                                        </p:tgtEl>
                                        <p:attrNameLst>
                                          <p:attrName>ppt_y</p:attrName>
                                        </p:attrNameLst>
                                      </p:cBhvr>
                                      <p:tavLst>
                                        <p:tav tm="0">
                                          <p:val>
                                            <p:strVal val="#ppt_y"/>
                                          </p:val>
                                        </p:tav>
                                        <p:tav tm="100000">
                                          <p:val>
                                            <p:strVal val="#ppt_y"/>
                                          </p:val>
                                        </p:tav>
                                      </p:tavLst>
                                    </p:anim>
                                  </p:childTnLst>
                                </p:cTn>
                              </p:par>
                            </p:childTnLst>
                          </p:cTn>
                        </p:par>
                        <p:par>
                          <p:cTn id="113" fill="hold" nodeType="afterGroup">
                            <p:stCondLst>
                              <p:cond delay="4500"/>
                            </p:stCondLst>
                            <p:childTnLst>
                              <p:par>
                                <p:cTn id="114" presetID="2" presetClass="entr" presetSubtype="4" fill="hold" grpId="0" nodeType="afterEffect">
                                  <p:stCondLst>
                                    <p:cond delay="0"/>
                                  </p:stCondLst>
                                  <p:childTnLst>
                                    <p:set>
                                      <p:cBhvr>
                                        <p:cTn id="115" dur="1" fill="hold">
                                          <p:stCondLst>
                                            <p:cond delay="0"/>
                                          </p:stCondLst>
                                        </p:cTn>
                                        <p:tgtEl>
                                          <p:spTgt spid="106541"/>
                                        </p:tgtEl>
                                        <p:attrNameLst>
                                          <p:attrName>style.visibility</p:attrName>
                                        </p:attrNameLst>
                                      </p:cBhvr>
                                      <p:to>
                                        <p:strVal val="visible"/>
                                      </p:to>
                                    </p:set>
                                    <p:anim calcmode="lin" valueType="num">
                                      <p:cBhvr additive="base">
                                        <p:cTn id="116" dur="500" fill="hold"/>
                                        <p:tgtEl>
                                          <p:spTgt spid="106541"/>
                                        </p:tgtEl>
                                        <p:attrNameLst>
                                          <p:attrName>ppt_x</p:attrName>
                                        </p:attrNameLst>
                                      </p:cBhvr>
                                      <p:tavLst>
                                        <p:tav tm="0">
                                          <p:val>
                                            <p:strVal val="#ppt_x"/>
                                          </p:val>
                                        </p:tav>
                                        <p:tav tm="100000">
                                          <p:val>
                                            <p:strVal val="#ppt_x"/>
                                          </p:val>
                                        </p:tav>
                                      </p:tavLst>
                                    </p:anim>
                                    <p:anim calcmode="lin" valueType="num">
                                      <p:cBhvr additive="base">
                                        <p:cTn id="117" dur="500" fill="hold"/>
                                        <p:tgtEl>
                                          <p:spTgt spid="106541"/>
                                        </p:tgtEl>
                                        <p:attrNameLst>
                                          <p:attrName>ppt_y</p:attrName>
                                        </p:attrNameLst>
                                      </p:cBhvr>
                                      <p:tavLst>
                                        <p:tav tm="0">
                                          <p:val>
                                            <p:strVal val="1+#ppt_h/2"/>
                                          </p:val>
                                        </p:tav>
                                        <p:tav tm="100000">
                                          <p:val>
                                            <p:strVal val="#ppt_y"/>
                                          </p:val>
                                        </p:tav>
                                      </p:tavLst>
                                    </p:anim>
                                  </p:childTnLst>
                                </p:cTn>
                              </p:par>
                            </p:childTnLst>
                          </p:cTn>
                        </p:par>
                        <p:par>
                          <p:cTn id="118" fill="hold" nodeType="afterGroup">
                            <p:stCondLst>
                              <p:cond delay="5000"/>
                            </p:stCondLst>
                            <p:childTnLst>
                              <p:par>
                                <p:cTn id="119" presetID="1" presetClass="entr" presetSubtype="0" fill="hold" nodeType="afterEffect">
                                  <p:stCondLst>
                                    <p:cond delay="0"/>
                                  </p:stCondLst>
                                  <p:childTnLst>
                                    <p:set>
                                      <p:cBhvr>
                                        <p:cTn id="120" dur="1" fill="hold">
                                          <p:stCondLst>
                                            <p:cond delay="499"/>
                                          </p:stCondLst>
                                        </p:cTn>
                                        <p:tgtEl>
                                          <p:spTgt spid="106522"/>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2" fill="hold" grpId="0" nodeType="clickEffect">
                                  <p:stCondLst>
                                    <p:cond delay="0"/>
                                  </p:stCondLst>
                                  <p:childTnLst>
                                    <p:set>
                                      <p:cBhvr>
                                        <p:cTn id="124" dur="1" fill="hold">
                                          <p:stCondLst>
                                            <p:cond delay="0"/>
                                          </p:stCondLst>
                                        </p:cTn>
                                        <p:tgtEl>
                                          <p:spTgt spid="106512"/>
                                        </p:tgtEl>
                                        <p:attrNameLst>
                                          <p:attrName>style.visibility</p:attrName>
                                        </p:attrNameLst>
                                      </p:cBhvr>
                                      <p:to>
                                        <p:strVal val="visible"/>
                                      </p:to>
                                    </p:set>
                                    <p:anim calcmode="lin" valueType="num">
                                      <p:cBhvr additive="base">
                                        <p:cTn id="125" dur="500" fill="hold"/>
                                        <p:tgtEl>
                                          <p:spTgt spid="106512"/>
                                        </p:tgtEl>
                                        <p:attrNameLst>
                                          <p:attrName>ppt_x</p:attrName>
                                        </p:attrNameLst>
                                      </p:cBhvr>
                                      <p:tavLst>
                                        <p:tav tm="0">
                                          <p:val>
                                            <p:strVal val="1+#ppt_w/2"/>
                                          </p:val>
                                        </p:tav>
                                        <p:tav tm="100000">
                                          <p:val>
                                            <p:strVal val="#ppt_x"/>
                                          </p:val>
                                        </p:tav>
                                      </p:tavLst>
                                    </p:anim>
                                    <p:anim calcmode="lin" valueType="num">
                                      <p:cBhvr additive="base">
                                        <p:cTn id="126" dur="500" fill="hold"/>
                                        <p:tgtEl>
                                          <p:spTgt spid="106512"/>
                                        </p:tgtEl>
                                        <p:attrNameLst>
                                          <p:attrName>ppt_y</p:attrName>
                                        </p:attrNameLst>
                                      </p:cBhvr>
                                      <p:tavLst>
                                        <p:tav tm="0">
                                          <p:val>
                                            <p:strVal val="#ppt_y"/>
                                          </p:val>
                                        </p:tav>
                                        <p:tav tm="100000">
                                          <p:val>
                                            <p:strVal val="#ppt_y"/>
                                          </p:val>
                                        </p:tav>
                                      </p:tavLst>
                                    </p:anim>
                                  </p:childTnLst>
                                </p:cTn>
                              </p:par>
                            </p:childTnLst>
                          </p:cTn>
                        </p:par>
                        <p:par>
                          <p:cTn id="127" fill="hold" nodeType="afterGroup">
                            <p:stCondLst>
                              <p:cond delay="500"/>
                            </p:stCondLst>
                            <p:childTnLst>
                              <p:par>
                                <p:cTn id="128" presetID="2" presetClass="entr" presetSubtype="4" fill="hold" grpId="0" nodeType="afterEffect">
                                  <p:stCondLst>
                                    <p:cond delay="0"/>
                                  </p:stCondLst>
                                  <p:childTnLst>
                                    <p:set>
                                      <p:cBhvr>
                                        <p:cTn id="129" dur="1" fill="hold">
                                          <p:stCondLst>
                                            <p:cond delay="0"/>
                                          </p:stCondLst>
                                        </p:cTn>
                                        <p:tgtEl>
                                          <p:spTgt spid="106498"/>
                                        </p:tgtEl>
                                        <p:attrNameLst>
                                          <p:attrName>style.visibility</p:attrName>
                                        </p:attrNameLst>
                                      </p:cBhvr>
                                      <p:to>
                                        <p:strVal val="visible"/>
                                      </p:to>
                                    </p:set>
                                    <p:anim calcmode="lin" valueType="num">
                                      <p:cBhvr additive="base">
                                        <p:cTn id="130" dur="500" fill="hold"/>
                                        <p:tgtEl>
                                          <p:spTgt spid="106498"/>
                                        </p:tgtEl>
                                        <p:attrNameLst>
                                          <p:attrName>ppt_x</p:attrName>
                                        </p:attrNameLst>
                                      </p:cBhvr>
                                      <p:tavLst>
                                        <p:tav tm="0">
                                          <p:val>
                                            <p:strVal val="#ppt_x"/>
                                          </p:val>
                                        </p:tav>
                                        <p:tav tm="100000">
                                          <p:val>
                                            <p:strVal val="#ppt_x"/>
                                          </p:val>
                                        </p:tav>
                                      </p:tavLst>
                                    </p:anim>
                                    <p:anim calcmode="lin" valueType="num">
                                      <p:cBhvr additive="base">
                                        <p:cTn id="131" dur="500" fill="hold"/>
                                        <p:tgtEl>
                                          <p:spTgt spid="106498"/>
                                        </p:tgtEl>
                                        <p:attrNameLst>
                                          <p:attrName>ppt_y</p:attrName>
                                        </p:attrNameLst>
                                      </p:cBhvr>
                                      <p:tavLst>
                                        <p:tav tm="0">
                                          <p:val>
                                            <p:strVal val="1+#ppt_h/2"/>
                                          </p:val>
                                        </p:tav>
                                        <p:tav tm="100000">
                                          <p:val>
                                            <p:strVal val="#ppt_y"/>
                                          </p:val>
                                        </p:tav>
                                      </p:tavLst>
                                    </p:anim>
                                  </p:childTnLst>
                                </p:cTn>
                              </p:par>
                            </p:childTnLst>
                          </p:cTn>
                        </p:par>
                        <p:par>
                          <p:cTn id="132" fill="hold" nodeType="afterGroup">
                            <p:stCondLst>
                              <p:cond delay="1000"/>
                            </p:stCondLst>
                            <p:childTnLst>
                              <p:par>
                                <p:cTn id="133" presetID="2" presetClass="entr" presetSubtype="2" fill="hold" grpId="0" nodeType="afterEffect">
                                  <p:stCondLst>
                                    <p:cond delay="0"/>
                                  </p:stCondLst>
                                  <p:childTnLst>
                                    <p:set>
                                      <p:cBhvr>
                                        <p:cTn id="134" dur="1" fill="hold">
                                          <p:stCondLst>
                                            <p:cond delay="0"/>
                                          </p:stCondLst>
                                        </p:cTn>
                                        <p:tgtEl>
                                          <p:spTgt spid="106513"/>
                                        </p:tgtEl>
                                        <p:attrNameLst>
                                          <p:attrName>style.visibility</p:attrName>
                                        </p:attrNameLst>
                                      </p:cBhvr>
                                      <p:to>
                                        <p:strVal val="visible"/>
                                      </p:to>
                                    </p:set>
                                    <p:anim calcmode="lin" valueType="num">
                                      <p:cBhvr additive="base">
                                        <p:cTn id="135" dur="500" fill="hold"/>
                                        <p:tgtEl>
                                          <p:spTgt spid="106513"/>
                                        </p:tgtEl>
                                        <p:attrNameLst>
                                          <p:attrName>ppt_x</p:attrName>
                                        </p:attrNameLst>
                                      </p:cBhvr>
                                      <p:tavLst>
                                        <p:tav tm="0">
                                          <p:val>
                                            <p:strVal val="1+#ppt_w/2"/>
                                          </p:val>
                                        </p:tav>
                                        <p:tav tm="100000">
                                          <p:val>
                                            <p:strVal val="#ppt_x"/>
                                          </p:val>
                                        </p:tav>
                                      </p:tavLst>
                                    </p:anim>
                                    <p:anim calcmode="lin" valueType="num">
                                      <p:cBhvr additive="base">
                                        <p:cTn id="136" dur="500" fill="hold"/>
                                        <p:tgtEl>
                                          <p:spTgt spid="106513"/>
                                        </p:tgtEl>
                                        <p:attrNameLst>
                                          <p:attrName>ppt_y</p:attrName>
                                        </p:attrNameLst>
                                      </p:cBhvr>
                                      <p:tavLst>
                                        <p:tav tm="0">
                                          <p:val>
                                            <p:strVal val="#ppt_y"/>
                                          </p:val>
                                        </p:tav>
                                        <p:tav tm="100000">
                                          <p:val>
                                            <p:strVal val="#ppt_y"/>
                                          </p:val>
                                        </p:tav>
                                      </p:tavLst>
                                    </p:anim>
                                  </p:childTnLst>
                                </p:cTn>
                              </p:par>
                            </p:childTnLst>
                          </p:cTn>
                        </p:par>
                        <p:par>
                          <p:cTn id="137" fill="hold" nodeType="afterGroup">
                            <p:stCondLst>
                              <p:cond delay="1500"/>
                            </p:stCondLst>
                            <p:childTnLst>
                              <p:par>
                                <p:cTn id="138" presetID="2" presetClass="entr" presetSubtype="4" fill="hold" grpId="0" nodeType="afterEffect">
                                  <p:stCondLst>
                                    <p:cond delay="0"/>
                                  </p:stCondLst>
                                  <p:childTnLst>
                                    <p:set>
                                      <p:cBhvr>
                                        <p:cTn id="139" dur="1" fill="hold">
                                          <p:stCondLst>
                                            <p:cond delay="0"/>
                                          </p:stCondLst>
                                        </p:cTn>
                                        <p:tgtEl>
                                          <p:spTgt spid="106531"/>
                                        </p:tgtEl>
                                        <p:attrNameLst>
                                          <p:attrName>style.visibility</p:attrName>
                                        </p:attrNameLst>
                                      </p:cBhvr>
                                      <p:to>
                                        <p:strVal val="visible"/>
                                      </p:to>
                                    </p:set>
                                    <p:anim calcmode="lin" valueType="num">
                                      <p:cBhvr additive="base">
                                        <p:cTn id="140" dur="500" fill="hold"/>
                                        <p:tgtEl>
                                          <p:spTgt spid="106531"/>
                                        </p:tgtEl>
                                        <p:attrNameLst>
                                          <p:attrName>ppt_x</p:attrName>
                                        </p:attrNameLst>
                                      </p:cBhvr>
                                      <p:tavLst>
                                        <p:tav tm="0">
                                          <p:val>
                                            <p:strVal val="#ppt_x"/>
                                          </p:val>
                                        </p:tav>
                                        <p:tav tm="100000">
                                          <p:val>
                                            <p:strVal val="#ppt_x"/>
                                          </p:val>
                                        </p:tav>
                                      </p:tavLst>
                                    </p:anim>
                                    <p:anim calcmode="lin" valueType="num">
                                      <p:cBhvr additive="base">
                                        <p:cTn id="141" dur="500" fill="hold"/>
                                        <p:tgtEl>
                                          <p:spTgt spid="106531"/>
                                        </p:tgtEl>
                                        <p:attrNameLst>
                                          <p:attrName>ppt_y</p:attrName>
                                        </p:attrNameLst>
                                      </p:cBhvr>
                                      <p:tavLst>
                                        <p:tav tm="0">
                                          <p:val>
                                            <p:strVal val="1+#ppt_h/2"/>
                                          </p:val>
                                        </p:tav>
                                        <p:tav tm="100000">
                                          <p:val>
                                            <p:strVal val="#ppt_y"/>
                                          </p:val>
                                        </p:tav>
                                      </p:tavLst>
                                    </p:anim>
                                  </p:childTnLst>
                                </p:cTn>
                              </p:par>
                            </p:childTnLst>
                          </p:cTn>
                        </p:par>
                        <p:par>
                          <p:cTn id="142" fill="hold" nodeType="afterGroup">
                            <p:stCondLst>
                              <p:cond delay="2000"/>
                            </p:stCondLst>
                            <p:childTnLst>
                              <p:par>
                                <p:cTn id="143" presetID="2" presetClass="entr" presetSubtype="2" fill="hold" grpId="0" nodeType="afterEffect">
                                  <p:stCondLst>
                                    <p:cond delay="0"/>
                                  </p:stCondLst>
                                  <p:childTnLst>
                                    <p:set>
                                      <p:cBhvr>
                                        <p:cTn id="144" dur="1" fill="hold">
                                          <p:stCondLst>
                                            <p:cond delay="0"/>
                                          </p:stCondLst>
                                        </p:cTn>
                                        <p:tgtEl>
                                          <p:spTgt spid="106514"/>
                                        </p:tgtEl>
                                        <p:attrNameLst>
                                          <p:attrName>style.visibility</p:attrName>
                                        </p:attrNameLst>
                                      </p:cBhvr>
                                      <p:to>
                                        <p:strVal val="visible"/>
                                      </p:to>
                                    </p:set>
                                    <p:anim calcmode="lin" valueType="num">
                                      <p:cBhvr additive="base">
                                        <p:cTn id="145" dur="500" fill="hold"/>
                                        <p:tgtEl>
                                          <p:spTgt spid="106514"/>
                                        </p:tgtEl>
                                        <p:attrNameLst>
                                          <p:attrName>ppt_x</p:attrName>
                                        </p:attrNameLst>
                                      </p:cBhvr>
                                      <p:tavLst>
                                        <p:tav tm="0">
                                          <p:val>
                                            <p:strVal val="1+#ppt_w/2"/>
                                          </p:val>
                                        </p:tav>
                                        <p:tav tm="100000">
                                          <p:val>
                                            <p:strVal val="#ppt_x"/>
                                          </p:val>
                                        </p:tav>
                                      </p:tavLst>
                                    </p:anim>
                                    <p:anim calcmode="lin" valueType="num">
                                      <p:cBhvr additive="base">
                                        <p:cTn id="146" dur="500" fill="hold"/>
                                        <p:tgtEl>
                                          <p:spTgt spid="106514"/>
                                        </p:tgtEl>
                                        <p:attrNameLst>
                                          <p:attrName>ppt_y</p:attrName>
                                        </p:attrNameLst>
                                      </p:cBhvr>
                                      <p:tavLst>
                                        <p:tav tm="0">
                                          <p:val>
                                            <p:strVal val="#ppt_y"/>
                                          </p:val>
                                        </p:tav>
                                        <p:tav tm="100000">
                                          <p:val>
                                            <p:strVal val="#ppt_y"/>
                                          </p:val>
                                        </p:tav>
                                      </p:tavLst>
                                    </p:anim>
                                  </p:childTnLst>
                                </p:cTn>
                              </p:par>
                            </p:childTnLst>
                          </p:cTn>
                        </p:par>
                        <p:par>
                          <p:cTn id="147" fill="hold" nodeType="afterGroup">
                            <p:stCondLst>
                              <p:cond delay="2500"/>
                            </p:stCondLst>
                            <p:childTnLst>
                              <p:par>
                                <p:cTn id="148" presetID="2" presetClass="entr" presetSubtype="4" fill="hold" grpId="0" nodeType="afterEffect">
                                  <p:stCondLst>
                                    <p:cond delay="0"/>
                                  </p:stCondLst>
                                  <p:childTnLst>
                                    <p:set>
                                      <p:cBhvr>
                                        <p:cTn id="149" dur="1" fill="hold">
                                          <p:stCondLst>
                                            <p:cond delay="0"/>
                                          </p:stCondLst>
                                        </p:cTn>
                                        <p:tgtEl>
                                          <p:spTgt spid="106534"/>
                                        </p:tgtEl>
                                        <p:attrNameLst>
                                          <p:attrName>style.visibility</p:attrName>
                                        </p:attrNameLst>
                                      </p:cBhvr>
                                      <p:to>
                                        <p:strVal val="visible"/>
                                      </p:to>
                                    </p:set>
                                    <p:anim calcmode="lin" valueType="num">
                                      <p:cBhvr additive="base">
                                        <p:cTn id="150" dur="500" fill="hold"/>
                                        <p:tgtEl>
                                          <p:spTgt spid="106534"/>
                                        </p:tgtEl>
                                        <p:attrNameLst>
                                          <p:attrName>ppt_x</p:attrName>
                                        </p:attrNameLst>
                                      </p:cBhvr>
                                      <p:tavLst>
                                        <p:tav tm="0">
                                          <p:val>
                                            <p:strVal val="#ppt_x"/>
                                          </p:val>
                                        </p:tav>
                                        <p:tav tm="100000">
                                          <p:val>
                                            <p:strVal val="#ppt_x"/>
                                          </p:val>
                                        </p:tav>
                                      </p:tavLst>
                                    </p:anim>
                                    <p:anim calcmode="lin" valueType="num">
                                      <p:cBhvr additive="base">
                                        <p:cTn id="151" dur="500" fill="hold"/>
                                        <p:tgtEl>
                                          <p:spTgt spid="106534"/>
                                        </p:tgtEl>
                                        <p:attrNameLst>
                                          <p:attrName>ppt_y</p:attrName>
                                        </p:attrNameLst>
                                      </p:cBhvr>
                                      <p:tavLst>
                                        <p:tav tm="0">
                                          <p:val>
                                            <p:strVal val="1+#ppt_h/2"/>
                                          </p:val>
                                        </p:tav>
                                        <p:tav tm="100000">
                                          <p:val>
                                            <p:strVal val="#ppt_y"/>
                                          </p:val>
                                        </p:tav>
                                      </p:tavLst>
                                    </p:anim>
                                  </p:childTnLst>
                                </p:cTn>
                              </p:par>
                            </p:childTnLst>
                          </p:cTn>
                        </p:par>
                        <p:par>
                          <p:cTn id="152" fill="hold" nodeType="afterGroup">
                            <p:stCondLst>
                              <p:cond delay="3000"/>
                            </p:stCondLst>
                            <p:childTnLst>
                              <p:par>
                                <p:cTn id="153" presetID="2" presetClass="entr" presetSubtype="2" fill="hold" grpId="0" nodeType="afterEffect">
                                  <p:stCondLst>
                                    <p:cond delay="0"/>
                                  </p:stCondLst>
                                  <p:childTnLst>
                                    <p:set>
                                      <p:cBhvr>
                                        <p:cTn id="154" dur="1" fill="hold">
                                          <p:stCondLst>
                                            <p:cond delay="0"/>
                                          </p:stCondLst>
                                        </p:cTn>
                                        <p:tgtEl>
                                          <p:spTgt spid="106515"/>
                                        </p:tgtEl>
                                        <p:attrNameLst>
                                          <p:attrName>style.visibility</p:attrName>
                                        </p:attrNameLst>
                                      </p:cBhvr>
                                      <p:to>
                                        <p:strVal val="visible"/>
                                      </p:to>
                                    </p:set>
                                    <p:anim calcmode="lin" valueType="num">
                                      <p:cBhvr additive="base">
                                        <p:cTn id="155" dur="500" fill="hold"/>
                                        <p:tgtEl>
                                          <p:spTgt spid="106515"/>
                                        </p:tgtEl>
                                        <p:attrNameLst>
                                          <p:attrName>ppt_x</p:attrName>
                                        </p:attrNameLst>
                                      </p:cBhvr>
                                      <p:tavLst>
                                        <p:tav tm="0">
                                          <p:val>
                                            <p:strVal val="1+#ppt_w/2"/>
                                          </p:val>
                                        </p:tav>
                                        <p:tav tm="100000">
                                          <p:val>
                                            <p:strVal val="#ppt_x"/>
                                          </p:val>
                                        </p:tav>
                                      </p:tavLst>
                                    </p:anim>
                                    <p:anim calcmode="lin" valueType="num">
                                      <p:cBhvr additive="base">
                                        <p:cTn id="156" dur="500" fill="hold"/>
                                        <p:tgtEl>
                                          <p:spTgt spid="106515"/>
                                        </p:tgtEl>
                                        <p:attrNameLst>
                                          <p:attrName>ppt_y</p:attrName>
                                        </p:attrNameLst>
                                      </p:cBhvr>
                                      <p:tavLst>
                                        <p:tav tm="0">
                                          <p:val>
                                            <p:strVal val="#ppt_y"/>
                                          </p:val>
                                        </p:tav>
                                        <p:tav tm="100000">
                                          <p:val>
                                            <p:strVal val="#ppt_y"/>
                                          </p:val>
                                        </p:tav>
                                      </p:tavLst>
                                    </p:anim>
                                  </p:childTnLst>
                                </p:cTn>
                              </p:par>
                            </p:childTnLst>
                          </p:cTn>
                        </p:par>
                        <p:par>
                          <p:cTn id="157" fill="hold" nodeType="afterGroup">
                            <p:stCondLst>
                              <p:cond delay="3500"/>
                            </p:stCondLst>
                            <p:childTnLst>
                              <p:par>
                                <p:cTn id="158" presetID="2" presetClass="entr" presetSubtype="4" fill="hold" grpId="0" nodeType="afterEffect">
                                  <p:stCondLst>
                                    <p:cond delay="0"/>
                                  </p:stCondLst>
                                  <p:childTnLst>
                                    <p:set>
                                      <p:cBhvr>
                                        <p:cTn id="159" dur="1" fill="hold">
                                          <p:stCondLst>
                                            <p:cond delay="0"/>
                                          </p:stCondLst>
                                        </p:cTn>
                                        <p:tgtEl>
                                          <p:spTgt spid="106547"/>
                                        </p:tgtEl>
                                        <p:attrNameLst>
                                          <p:attrName>style.visibility</p:attrName>
                                        </p:attrNameLst>
                                      </p:cBhvr>
                                      <p:to>
                                        <p:strVal val="visible"/>
                                      </p:to>
                                    </p:set>
                                    <p:anim calcmode="lin" valueType="num">
                                      <p:cBhvr additive="base">
                                        <p:cTn id="160" dur="500" fill="hold"/>
                                        <p:tgtEl>
                                          <p:spTgt spid="106547"/>
                                        </p:tgtEl>
                                        <p:attrNameLst>
                                          <p:attrName>ppt_x</p:attrName>
                                        </p:attrNameLst>
                                      </p:cBhvr>
                                      <p:tavLst>
                                        <p:tav tm="0">
                                          <p:val>
                                            <p:strVal val="#ppt_x"/>
                                          </p:val>
                                        </p:tav>
                                        <p:tav tm="100000">
                                          <p:val>
                                            <p:strVal val="#ppt_x"/>
                                          </p:val>
                                        </p:tav>
                                      </p:tavLst>
                                    </p:anim>
                                    <p:anim calcmode="lin" valueType="num">
                                      <p:cBhvr additive="base">
                                        <p:cTn id="161" dur="500" fill="hold"/>
                                        <p:tgtEl>
                                          <p:spTgt spid="106547"/>
                                        </p:tgtEl>
                                        <p:attrNameLst>
                                          <p:attrName>ppt_y</p:attrName>
                                        </p:attrNameLst>
                                      </p:cBhvr>
                                      <p:tavLst>
                                        <p:tav tm="0">
                                          <p:val>
                                            <p:strVal val="1+#ppt_h/2"/>
                                          </p:val>
                                        </p:tav>
                                        <p:tav tm="100000">
                                          <p:val>
                                            <p:strVal val="#ppt_y"/>
                                          </p:val>
                                        </p:tav>
                                      </p:tavLst>
                                    </p:anim>
                                  </p:childTnLst>
                                </p:cTn>
                              </p:par>
                            </p:childTnLst>
                          </p:cTn>
                        </p:par>
                        <p:par>
                          <p:cTn id="162" fill="hold" nodeType="afterGroup">
                            <p:stCondLst>
                              <p:cond delay="4000"/>
                            </p:stCondLst>
                            <p:childTnLst>
                              <p:par>
                                <p:cTn id="163" presetID="2" presetClass="entr" presetSubtype="2" fill="hold" grpId="0" nodeType="afterEffect">
                                  <p:stCondLst>
                                    <p:cond delay="0"/>
                                  </p:stCondLst>
                                  <p:childTnLst>
                                    <p:set>
                                      <p:cBhvr>
                                        <p:cTn id="164" dur="1" fill="hold">
                                          <p:stCondLst>
                                            <p:cond delay="0"/>
                                          </p:stCondLst>
                                        </p:cTn>
                                        <p:tgtEl>
                                          <p:spTgt spid="106516"/>
                                        </p:tgtEl>
                                        <p:attrNameLst>
                                          <p:attrName>style.visibility</p:attrName>
                                        </p:attrNameLst>
                                      </p:cBhvr>
                                      <p:to>
                                        <p:strVal val="visible"/>
                                      </p:to>
                                    </p:set>
                                    <p:anim calcmode="lin" valueType="num">
                                      <p:cBhvr additive="base">
                                        <p:cTn id="165" dur="500" fill="hold"/>
                                        <p:tgtEl>
                                          <p:spTgt spid="106516"/>
                                        </p:tgtEl>
                                        <p:attrNameLst>
                                          <p:attrName>ppt_x</p:attrName>
                                        </p:attrNameLst>
                                      </p:cBhvr>
                                      <p:tavLst>
                                        <p:tav tm="0">
                                          <p:val>
                                            <p:strVal val="1+#ppt_w/2"/>
                                          </p:val>
                                        </p:tav>
                                        <p:tav tm="100000">
                                          <p:val>
                                            <p:strVal val="#ppt_x"/>
                                          </p:val>
                                        </p:tav>
                                      </p:tavLst>
                                    </p:anim>
                                    <p:anim calcmode="lin" valueType="num">
                                      <p:cBhvr additive="base">
                                        <p:cTn id="166" dur="500" fill="hold"/>
                                        <p:tgtEl>
                                          <p:spTgt spid="106516"/>
                                        </p:tgtEl>
                                        <p:attrNameLst>
                                          <p:attrName>ppt_y</p:attrName>
                                        </p:attrNameLst>
                                      </p:cBhvr>
                                      <p:tavLst>
                                        <p:tav tm="0">
                                          <p:val>
                                            <p:strVal val="#ppt_y"/>
                                          </p:val>
                                        </p:tav>
                                        <p:tav tm="100000">
                                          <p:val>
                                            <p:strVal val="#ppt_y"/>
                                          </p:val>
                                        </p:tav>
                                      </p:tavLst>
                                    </p:anim>
                                  </p:childTnLst>
                                </p:cTn>
                              </p:par>
                            </p:childTnLst>
                          </p:cTn>
                        </p:par>
                        <p:par>
                          <p:cTn id="167" fill="hold" nodeType="afterGroup">
                            <p:stCondLst>
                              <p:cond delay="4500"/>
                            </p:stCondLst>
                            <p:childTnLst>
                              <p:par>
                                <p:cTn id="168" presetID="2" presetClass="entr" presetSubtype="4" fill="hold" grpId="0" nodeType="afterEffect">
                                  <p:stCondLst>
                                    <p:cond delay="0"/>
                                  </p:stCondLst>
                                  <p:childTnLst>
                                    <p:set>
                                      <p:cBhvr>
                                        <p:cTn id="169" dur="1" fill="hold">
                                          <p:stCondLst>
                                            <p:cond delay="0"/>
                                          </p:stCondLst>
                                        </p:cTn>
                                        <p:tgtEl>
                                          <p:spTgt spid="106540"/>
                                        </p:tgtEl>
                                        <p:attrNameLst>
                                          <p:attrName>style.visibility</p:attrName>
                                        </p:attrNameLst>
                                      </p:cBhvr>
                                      <p:to>
                                        <p:strVal val="visible"/>
                                      </p:to>
                                    </p:set>
                                    <p:anim calcmode="lin" valueType="num">
                                      <p:cBhvr additive="base">
                                        <p:cTn id="170" dur="500" fill="hold"/>
                                        <p:tgtEl>
                                          <p:spTgt spid="106540"/>
                                        </p:tgtEl>
                                        <p:attrNameLst>
                                          <p:attrName>ppt_x</p:attrName>
                                        </p:attrNameLst>
                                      </p:cBhvr>
                                      <p:tavLst>
                                        <p:tav tm="0">
                                          <p:val>
                                            <p:strVal val="#ppt_x"/>
                                          </p:val>
                                        </p:tav>
                                        <p:tav tm="100000">
                                          <p:val>
                                            <p:strVal val="#ppt_x"/>
                                          </p:val>
                                        </p:tav>
                                      </p:tavLst>
                                    </p:anim>
                                    <p:anim calcmode="lin" valueType="num">
                                      <p:cBhvr additive="base">
                                        <p:cTn id="171" dur="500" fill="hold"/>
                                        <p:tgtEl>
                                          <p:spTgt spid="106540"/>
                                        </p:tgtEl>
                                        <p:attrNameLst>
                                          <p:attrName>ppt_y</p:attrName>
                                        </p:attrNameLst>
                                      </p:cBhvr>
                                      <p:tavLst>
                                        <p:tav tm="0">
                                          <p:val>
                                            <p:strVal val="1+#ppt_h/2"/>
                                          </p:val>
                                        </p:tav>
                                        <p:tav tm="100000">
                                          <p:val>
                                            <p:strVal val="#ppt_y"/>
                                          </p:val>
                                        </p:tav>
                                      </p:tavLst>
                                    </p:anim>
                                  </p:childTnLst>
                                </p:cTn>
                              </p:par>
                            </p:childTnLst>
                          </p:cTn>
                        </p:par>
                        <p:par>
                          <p:cTn id="172" fill="hold" nodeType="afterGroup">
                            <p:stCondLst>
                              <p:cond delay="5000"/>
                            </p:stCondLst>
                            <p:childTnLst>
                              <p:par>
                                <p:cTn id="173" presetID="1" presetClass="entr" presetSubtype="0" fill="hold" nodeType="afterEffect">
                                  <p:stCondLst>
                                    <p:cond delay="0"/>
                                  </p:stCondLst>
                                  <p:childTnLst>
                                    <p:set>
                                      <p:cBhvr>
                                        <p:cTn id="174" dur="1" fill="hold">
                                          <p:stCondLst>
                                            <p:cond delay="499"/>
                                          </p:stCondLst>
                                        </p:cTn>
                                        <p:tgtEl>
                                          <p:spTgt spid="106526"/>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 presetClass="entr" presetSubtype="2" fill="hold" grpId="0" nodeType="clickEffect">
                                  <p:stCondLst>
                                    <p:cond delay="0"/>
                                  </p:stCondLst>
                                  <p:childTnLst>
                                    <p:set>
                                      <p:cBhvr>
                                        <p:cTn id="178" dur="1" fill="hold">
                                          <p:stCondLst>
                                            <p:cond delay="0"/>
                                          </p:stCondLst>
                                        </p:cTn>
                                        <p:tgtEl>
                                          <p:spTgt spid="106517"/>
                                        </p:tgtEl>
                                        <p:attrNameLst>
                                          <p:attrName>style.visibility</p:attrName>
                                        </p:attrNameLst>
                                      </p:cBhvr>
                                      <p:to>
                                        <p:strVal val="visible"/>
                                      </p:to>
                                    </p:set>
                                    <p:anim calcmode="lin" valueType="num">
                                      <p:cBhvr additive="base">
                                        <p:cTn id="179" dur="500" fill="hold"/>
                                        <p:tgtEl>
                                          <p:spTgt spid="106517"/>
                                        </p:tgtEl>
                                        <p:attrNameLst>
                                          <p:attrName>ppt_x</p:attrName>
                                        </p:attrNameLst>
                                      </p:cBhvr>
                                      <p:tavLst>
                                        <p:tav tm="0">
                                          <p:val>
                                            <p:strVal val="1+#ppt_w/2"/>
                                          </p:val>
                                        </p:tav>
                                        <p:tav tm="100000">
                                          <p:val>
                                            <p:strVal val="#ppt_x"/>
                                          </p:val>
                                        </p:tav>
                                      </p:tavLst>
                                    </p:anim>
                                    <p:anim calcmode="lin" valueType="num">
                                      <p:cBhvr additive="base">
                                        <p:cTn id="180" dur="500" fill="hold"/>
                                        <p:tgtEl>
                                          <p:spTgt spid="106517"/>
                                        </p:tgtEl>
                                        <p:attrNameLst>
                                          <p:attrName>ppt_y</p:attrName>
                                        </p:attrNameLst>
                                      </p:cBhvr>
                                      <p:tavLst>
                                        <p:tav tm="0">
                                          <p:val>
                                            <p:strVal val="#ppt_y"/>
                                          </p:val>
                                        </p:tav>
                                        <p:tav tm="100000">
                                          <p:val>
                                            <p:strVal val="#ppt_y"/>
                                          </p:val>
                                        </p:tav>
                                      </p:tavLst>
                                    </p:anim>
                                  </p:childTnLst>
                                </p:cTn>
                              </p:par>
                            </p:childTnLst>
                          </p:cTn>
                        </p:par>
                        <p:par>
                          <p:cTn id="181" fill="hold" nodeType="afterGroup">
                            <p:stCondLst>
                              <p:cond delay="500"/>
                            </p:stCondLst>
                            <p:childTnLst>
                              <p:par>
                                <p:cTn id="182" presetID="2" presetClass="entr" presetSubtype="4" fill="hold" grpId="0" nodeType="afterEffect">
                                  <p:stCondLst>
                                    <p:cond delay="0"/>
                                  </p:stCondLst>
                                  <p:childTnLst>
                                    <p:set>
                                      <p:cBhvr>
                                        <p:cTn id="183" dur="1" fill="hold">
                                          <p:stCondLst>
                                            <p:cond delay="0"/>
                                          </p:stCondLst>
                                        </p:cTn>
                                        <p:tgtEl>
                                          <p:spTgt spid="106537"/>
                                        </p:tgtEl>
                                        <p:attrNameLst>
                                          <p:attrName>style.visibility</p:attrName>
                                        </p:attrNameLst>
                                      </p:cBhvr>
                                      <p:to>
                                        <p:strVal val="visible"/>
                                      </p:to>
                                    </p:set>
                                    <p:anim calcmode="lin" valueType="num">
                                      <p:cBhvr additive="base">
                                        <p:cTn id="184" dur="500" fill="hold"/>
                                        <p:tgtEl>
                                          <p:spTgt spid="106537"/>
                                        </p:tgtEl>
                                        <p:attrNameLst>
                                          <p:attrName>ppt_x</p:attrName>
                                        </p:attrNameLst>
                                      </p:cBhvr>
                                      <p:tavLst>
                                        <p:tav tm="0">
                                          <p:val>
                                            <p:strVal val="#ppt_x"/>
                                          </p:val>
                                        </p:tav>
                                        <p:tav tm="100000">
                                          <p:val>
                                            <p:strVal val="#ppt_x"/>
                                          </p:val>
                                        </p:tav>
                                      </p:tavLst>
                                    </p:anim>
                                    <p:anim calcmode="lin" valueType="num">
                                      <p:cBhvr additive="base">
                                        <p:cTn id="185" dur="500" fill="hold"/>
                                        <p:tgtEl>
                                          <p:spTgt spid="106537"/>
                                        </p:tgtEl>
                                        <p:attrNameLst>
                                          <p:attrName>ppt_y</p:attrName>
                                        </p:attrNameLst>
                                      </p:cBhvr>
                                      <p:tavLst>
                                        <p:tav tm="0">
                                          <p:val>
                                            <p:strVal val="1+#ppt_h/2"/>
                                          </p:val>
                                        </p:tav>
                                        <p:tav tm="100000">
                                          <p:val>
                                            <p:strVal val="#ppt_y"/>
                                          </p:val>
                                        </p:tav>
                                      </p:tavLst>
                                    </p:anim>
                                  </p:childTnLst>
                                </p:cTn>
                              </p:par>
                            </p:childTnLst>
                          </p:cTn>
                        </p:par>
                        <p:par>
                          <p:cTn id="186" fill="hold" nodeType="afterGroup">
                            <p:stCondLst>
                              <p:cond delay="1000"/>
                            </p:stCondLst>
                            <p:childTnLst>
                              <p:par>
                                <p:cTn id="187" presetID="2" presetClass="entr" presetSubtype="4" fill="hold" grpId="0" nodeType="afterEffect">
                                  <p:stCondLst>
                                    <p:cond delay="0"/>
                                  </p:stCondLst>
                                  <p:childTnLst>
                                    <p:set>
                                      <p:cBhvr>
                                        <p:cTn id="188" dur="1" fill="hold">
                                          <p:stCondLst>
                                            <p:cond delay="0"/>
                                          </p:stCondLst>
                                        </p:cTn>
                                        <p:tgtEl>
                                          <p:spTgt spid="106538"/>
                                        </p:tgtEl>
                                        <p:attrNameLst>
                                          <p:attrName>style.visibility</p:attrName>
                                        </p:attrNameLst>
                                      </p:cBhvr>
                                      <p:to>
                                        <p:strVal val="visible"/>
                                      </p:to>
                                    </p:set>
                                    <p:anim calcmode="lin" valueType="num">
                                      <p:cBhvr additive="base">
                                        <p:cTn id="189" dur="500" fill="hold"/>
                                        <p:tgtEl>
                                          <p:spTgt spid="106538"/>
                                        </p:tgtEl>
                                        <p:attrNameLst>
                                          <p:attrName>ppt_x</p:attrName>
                                        </p:attrNameLst>
                                      </p:cBhvr>
                                      <p:tavLst>
                                        <p:tav tm="0">
                                          <p:val>
                                            <p:strVal val="#ppt_x"/>
                                          </p:val>
                                        </p:tav>
                                        <p:tav tm="100000">
                                          <p:val>
                                            <p:strVal val="#ppt_x"/>
                                          </p:val>
                                        </p:tav>
                                      </p:tavLst>
                                    </p:anim>
                                    <p:anim calcmode="lin" valueType="num">
                                      <p:cBhvr additive="base">
                                        <p:cTn id="190" dur="500" fill="hold"/>
                                        <p:tgtEl>
                                          <p:spTgt spid="106538"/>
                                        </p:tgtEl>
                                        <p:attrNameLst>
                                          <p:attrName>ppt_y</p:attrName>
                                        </p:attrNameLst>
                                      </p:cBhvr>
                                      <p:tavLst>
                                        <p:tav tm="0">
                                          <p:val>
                                            <p:strVal val="1+#ppt_h/2"/>
                                          </p:val>
                                        </p:tav>
                                        <p:tav tm="100000">
                                          <p:val>
                                            <p:strVal val="#ppt_y"/>
                                          </p:val>
                                        </p:tav>
                                      </p:tavLst>
                                    </p:anim>
                                  </p:childTnLst>
                                </p:cTn>
                              </p:par>
                            </p:childTnLst>
                          </p:cTn>
                        </p:par>
                        <p:par>
                          <p:cTn id="191" fill="hold" nodeType="afterGroup">
                            <p:stCondLst>
                              <p:cond delay="1500"/>
                            </p:stCondLst>
                            <p:childTnLst>
                              <p:par>
                                <p:cTn id="192" presetID="2" presetClass="entr" presetSubtype="4" fill="hold" grpId="0" nodeType="afterEffect">
                                  <p:stCondLst>
                                    <p:cond delay="0"/>
                                  </p:stCondLst>
                                  <p:childTnLst>
                                    <p:set>
                                      <p:cBhvr>
                                        <p:cTn id="193" dur="1" fill="hold">
                                          <p:stCondLst>
                                            <p:cond delay="0"/>
                                          </p:stCondLst>
                                        </p:cTn>
                                        <p:tgtEl>
                                          <p:spTgt spid="106539"/>
                                        </p:tgtEl>
                                        <p:attrNameLst>
                                          <p:attrName>style.visibility</p:attrName>
                                        </p:attrNameLst>
                                      </p:cBhvr>
                                      <p:to>
                                        <p:strVal val="visible"/>
                                      </p:to>
                                    </p:set>
                                    <p:anim calcmode="lin" valueType="num">
                                      <p:cBhvr additive="base">
                                        <p:cTn id="194" dur="500" fill="hold"/>
                                        <p:tgtEl>
                                          <p:spTgt spid="106539"/>
                                        </p:tgtEl>
                                        <p:attrNameLst>
                                          <p:attrName>ppt_x</p:attrName>
                                        </p:attrNameLst>
                                      </p:cBhvr>
                                      <p:tavLst>
                                        <p:tav tm="0">
                                          <p:val>
                                            <p:strVal val="#ppt_x"/>
                                          </p:val>
                                        </p:tav>
                                        <p:tav tm="100000">
                                          <p:val>
                                            <p:strVal val="#ppt_x"/>
                                          </p:val>
                                        </p:tav>
                                      </p:tavLst>
                                    </p:anim>
                                    <p:anim calcmode="lin" valueType="num">
                                      <p:cBhvr additive="base">
                                        <p:cTn id="195" dur="500" fill="hold"/>
                                        <p:tgtEl>
                                          <p:spTgt spid="106539"/>
                                        </p:tgtEl>
                                        <p:attrNameLst>
                                          <p:attrName>ppt_y</p:attrName>
                                        </p:attrNameLst>
                                      </p:cBhvr>
                                      <p:tavLst>
                                        <p:tav tm="0">
                                          <p:val>
                                            <p:strVal val="1+#ppt_h/2"/>
                                          </p:val>
                                        </p:tav>
                                        <p:tav tm="100000">
                                          <p:val>
                                            <p:strVal val="#ppt_y"/>
                                          </p:val>
                                        </p:tav>
                                      </p:tavLst>
                                    </p:anim>
                                  </p:childTnLst>
                                </p:cTn>
                              </p:par>
                            </p:childTnLst>
                          </p:cTn>
                        </p:par>
                        <p:par>
                          <p:cTn id="196" fill="hold" nodeType="afterGroup">
                            <p:stCondLst>
                              <p:cond delay="2000"/>
                            </p:stCondLst>
                            <p:childTnLst>
                              <p:par>
                                <p:cTn id="197" presetID="2" presetClass="entr" presetSubtype="4" fill="hold" grpId="0" nodeType="afterEffect">
                                  <p:stCondLst>
                                    <p:cond delay="0"/>
                                  </p:stCondLst>
                                  <p:childTnLst>
                                    <p:set>
                                      <p:cBhvr>
                                        <p:cTn id="198" dur="1" fill="hold">
                                          <p:stCondLst>
                                            <p:cond delay="0"/>
                                          </p:stCondLst>
                                        </p:cTn>
                                        <p:tgtEl>
                                          <p:spTgt spid="106543"/>
                                        </p:tgtEl>
                                        <p:attrNameLst>
                                          <p:attrName>style.visibility</p:attrName>
                                        </p:attrNameLst>
                                      </p:cBhvr>
                                      <p:to>
                                        <p:strVal val="visible"/>
                                      </p:to>
                                    </p:set>
                                    <p:anim calcmode="lin" valueType="num">
                                      <p:cBhvr additive="base">
                                        <p:cTn id="199" dur="500" fill="hold"/>
                                        <p:tgtEl>
                                          <p:spTgt spid="106543"/>
                                        </p:tgtEl>
                                        <p:attrNameLst>
                                          <p:attrName>ppt_x</p:attrName>
                                        </p:attrNameLst>
                                      </p:cBhvr>
                                      <p:tavLst>
                                        <p:tav tm="0">
                                          <p:val>
                                            <p:strVal val="#ppt_x"/>
                                          </p:val>
                                        </p:tav>
                                        <p:tav tm="100000">
                                          <p:val>
                                            <p:strVal val="#ppt_x"/>
                                          </p:val>
                                        </p:tav>
                                      </p:tavLst>
                                    </p:anim>
                                    <p:anim calcmode="lin" valueType="num">
                                      <p:cBhvr additive="base">
                                        <p:cTn id="200" dur="500" fill="hold"/>
                                        <p:tgtEl>
                                          <p:spTgt spid="1065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nimBg="1" autoUpdateAnimBg="0"/>
      <p:bldP spid="106499" grpId="0" animBg="1" autoUpdateAnimBg="0"/>
      <p:bldP spid="106502" grpId="0" animBg="1" autoUpdateAnimBg="0"/>
      <p:bldP spid="106503" grpId="0" animBg="1" autoUpdateAnimBg="0"/>
      <p:bldP spid="106504" grpId="0" animBg="1" autoUpdateAnimBg="0"/>
      <p:bldP spid="106505" grpId="0" animBg="1" autoUpdateAnimBg="0"/>
      <p:bldP spid="106506" grpId="0" animBg="1" autoUpdateAnimBg="0"/>
      <p:bldP spid="106507" grpId="0" animBg="1" autoUpdateAnimBg="0"/>
      <p:bldP spid="106508" grpId="0" animBg="1" autoUpdateAnimBg="0"/>
      <p:bldP spid="106509" grpId="0" animBg="1" autoUpdateAnimBg="0"/>
      <p:bldP spid="106510" grpId="0" animBg="1" autoUpdateAnimBg="0"/>
      <p:bldP spid="106511" grpId="0" animBg="1" autoUpdateAnimBg="0"/>
      <p:bldP spid="106512" grpId="0" animBg="1" autoUpdateAnimBg="0"/>
      <p:bldP spid="106513" grpId="0" animBg="1" autoUpdateAnimBg="0"/>
      <p:bldP spid="106514" grpId="0" animBg="1" autoUpdateAnimBg="0"/>
      <p:bldP spid="106515" grpId="0" animBg="1" autoUpdateAnimBg="0"/>
      <p:bldP spid="106516" grpId="0" animBg="1" autoUpdateAnimBg="0"/>
      <p:bldP spid="106517" grpId="0" autoUpdateAnimBg="0"/>
      <p:bldP spid="106530" grpId="0" animBg="1" autoUpdateAnimBg="0"/>
      <p:bldP spid="106531" grpId="0" animBg="1" autoUpdateAnimBg="0"/>
      <p:bldP spid="106532" grpId="0" animBg="1" autoUpdateAnimBg="0"/>
      <p:bldP spid="106533" grpId="0" animBg="1" autoUpdateAnimBg="0"/>
      <p:bldP spid="106534" grpId="0" animBg="1" autoUpdateAnimBg="0"/>
      <p:bldP spid="106535" grpId="0" animBg="1" autoUpdateAnimBg="0"/>
      <p:bldP spid="106536" grpId="0" animBg="1" autoUpdateAnimBg="0"/>
      <p:bldP spid="106537" grpId="0" autoUpdateAnimBg="0"/>
      <p:bldP spid="106538" grpId="0" autoUpdateAnimBg="0"/>
      <p:bldP spid="106539" grpId="0" autoUpdateAnimBg="0"/>
      <p:bldP spid="106540" grpId="0" animBg="1" autoUpdateAnimBg="0"/>
      <p:bldP spid="106541" grpId="0" animBg="1" autoUpdateAnimBg="0"/>
      <p:bldP spid="106542" grpId="0" animBg="1" autoUpdateAnimBg="0"/>
      <p:bldP spid="106543" grpId="0" autoUpdateAnimBg="0"/>
      <p:bldP spid="106545" grpId="0" autoUpdateAnimBg="0"/>
      <p:bldP spid="106546" grpId="0" autoUpdateAnimBg="0"/>
      <p:bldP spid="10654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66725" y="164739"/>
            <a:ext cx="8229600" cy="1143000"/>
          </a:xfrm>
        </p:spPr>
        <p:txBody>
          <a:bodyPr/>
          <a:lstStyle/>
          <a:p>
            <a:r>
              <a:rPr lang="en-US" altLang="zh-CN" dirty="0">
                <a:solidFill>
                  <a:srgbClr val="000000"/>
                </a:solidFill>
              </a:rPr>
              <a:t>Performance Benefit</a:t>
            </a:r>
          </a:p>
        </p:txBody>
      </p:sp>
      <p:sp>
        <p:nvSpPr>
          <p:cNvPr id="107523" name="Rectangle 3"/>
          <p:cNvSpPr>
            <a:spLocks noGrp="1" noChangeArrowheads="1"/>
          </p:cNvSpPr>
          <p:nvPr>
            <p:ph type="body" idx="1"/>
          </p:nvPr>
        </p:nvSpPr>
        <p:spPr>
          <a:xfrm>
            <a:off x="685800" y="1196975"/>
            <a:ext cx="7772400" cy="1771650"/>
          </a:xfrm>
        </p:spPr>
        <p:txBody>
          <a:bodyPr>
            <a:normAutofit fontScale="70000" lnSpcReduction="20000"/>
          </a:bodyPr>
          <a:lstStyle/>
          <a:p>
            <a:r>
              <a:rPr lang="en-US" altLang="zh-CN" i="1" dirty="0">
                <a:solidFill>
                  <a:srgbClr val="000000"/>
                </a:solidFill>
              </a:rPr>
              <a:t>Sequential read or write of large file</a:t>
            </a:r>
          </a:p>
          <a:p>
            <a:pPr lvl="1">
              <a:spcBef>
                <a:spcPct val="20000"/>
              </a:spcBef>
            </a:pPr>
            <a:r>
              <a:rPr lang="en-US" altLang="zh-CN" dirty="0">
                <a:solidFill>
                  <a:srgbClr val="000000"/>
                </a:solidFill>
              </a:rPr>
              <a:t>application (or I/O buffer cache) reads in multiples of S bytes</a:t>
            </a:r>
          </a:p>
          <a:p>
            <a:pPr lvl="1">
              <a:spcBef>
                <a:spcPct val="20000"/>
              </a:spcBef>
            </a:pPr>
            <a:r>
              <a:rPr lang="en-US" altLang="zh-CN" dirty="0">
                <a:solidFill>
                  <a:srgbClr val="000000"/>
                </a:solidFill>
              </a:rPr>
              <a:t>controller performs parallel access of N disks </a:t>
            </a:r>
          </a:p>
          <a:p>
            <a:pPr lvl="1">
              <a:spcBef>
                <a:spcPct val="20000"/>
              </a:spcBef>
            </a:pPr>
            <a:r>
              <a:rPr lang="en-US" altLang="zh-CN" dirty="0">
                <a:solidFill>
                  <a:srgbClr val="000000"/>
                </a:solidFill>
              </a:rPr>
              <a:t>aggregate bandwidth is N times individual disk bandwidth</a:t>
            </a:r>
          </a:p>
          <a:p>
            <a:pPr marL="1085850" lvl="2"/>
            <a:r>
              <a:rPr lang="en-US" altLang="zh-CN" dirty="0">
                <a:solidFill>
                  <a:srgbClr val="000000"/>
                </a:solidFill>
              </a:rPr>
              <a:t>(assumes that disk is the bottleneck)</a:t>
            </a:r>
          </a:p>
        </p:txBody>
      </p:sp>
      <p:sp>
        <p:nvSpPr>
          <p:cNvPr id="107524" name="AutoShape 4"/>
          <p:cNvSpPr>
            <a:spLocks noChangeArrowheads="1"/>
          </p:cNvSpPr>
          <p:nvPr/>
        </p:nvSpPr>
        <p:spPr bwMode="auto">
          <a:xfrm>
            <a:off x="1771650" y="3025775"/>
            <a:ext cx="801688" cy="835025"/>
          </a:xfrm>
          <a:prstGeom prst="can">
            <a:avLst>
              <a:gd name="adj" fmla="val 26040"/>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a:solidFill>
                  <a:srgbClr val="000000"/>
                </a:solidFill>
                <a:latin typeface="Helvetica" charset="0"/>
              </a:rPr>
              <a:t>Disk 0</a:t>
            </a:r>
          </a:p>
        </p:txBody>
      </p:sp>
      <p:sp>
        <p:nvSpPr>
          <p:cNvPr id="107525" name="AutoShape 5"/>
          <p:cNvSpPr>
            <a:spLocks noChangeArrowheads="1"/>
          </p:cNvSpPr>
          <p:nvPr/>
        </p:nvSpPr>
        <p:spPr bwMode="auto">
          <a:xfrm>
            <a:off x="2878138" y="3025775"/>
            <a:ext cx="801687" cy="835025"/>
          </a:xfrm>
          <a:prstGeom prst="can">
            <a:avLst>
              <a:gd name="adj" fmla="val 26040"/>
            </a:avLst>
          </a:prstGeom>
          <a:solidFill>
            <a:srgbClr val="CC00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a:solidFill>
                  <a:srgbClr val="000000"/>
                </a:solidFill>
                <a:latin typeface="Helvetica" charset="0"/>
              </a:rPr>
              <a:t>Disk 1</a:t>
            </a:r>
            <a:endParaRPr lang="en-US" altLang="zh-CN" sz="1800" b="1">
              <a:solidFill>
                <a:srgbClr val="000000"/>
              </a:solidFill>
              <a:latin typeface="Helvetica" charset="0"/>
            </a:endParaRPr>
          </a:p>
        </p:txBody>
      </p:sp>
      <p:sp>
        <p:nvSpPr>
          <p:cNvPr id="107526" name="AutoShape 6"/>
          <p:cNvSpPr>
            <a:spLocks noChangeArrowheads="1"/>
          </p:cNvSpPr>
          <p:nvPr/>
        </p:nvSpPr>
        <p:spPr bwMode="auto">
          <a:xfrm>
            <a:off x="4067175" y="3025775"/>
            <a:ext cx="801688" cy="835025"/>
          </a:xfrm>
          <a:prstGeom prst="can">
            <a:avLst>
              <a:gd name="adj" fmla="val 26040"/>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a:solidFill>
                  <a:srgbClr val="000000"/>
                </a:solidFill>
                <a:latin typeface="Helvetica" charset="0"/>
              </a:rPr>
              <a:t>Disk 2</a:t>
            </a:r>
            <a:endParaRPr lang="en-US" altLang="zh-CN" sz="1800" b="1">
              <a:solidFill>
                <a:srgbClr val="000000"/>
              </a:solidFill>
              <a:latin typeface="Helvetica" charset="0"/>
            </a:endParaRPr>
          </a:p>
        </p:txBody>
      </p:sp>
      <p:sp>
        <p:nvSpPr>
          <p:cNvPr id="107527" name="Text Box 7"/>
          <p:cNvSpPr txBox="1">
            <a:spLocks noChangeArrowheads="1"/>
          </p:cNvSpPr>
          <p:nvPr/>
        </p:nvSpPr>
        <p:spPr bwMode="auto">
          <a:xfrm>
            <a:off x="5486400" y="3278188"/>
            <a:ext cx="55537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800" b="1">
                <a:solidFill>
                  <a:srgbClr val="000000"/>
                </a:solidFill>
                <a:latin typeface="Helvetica" charset="0"/>
              </a:rPr>
              <a:t>• • •</a:t>
            </a:r>
          </a:p>
        </p:txBody>
      </p:sp>
      <p:sp>
        <p:nvSpPr>
          <p:cNvPr id="107528" name="AutoShape 8"/>
          <p:cNvSpPr>
            <a:spLocks noChangeArrowheads="1"/>
          </p:cNvSpPr>
          <p:nvPr/>
        </p:nvSpPr>
        <p:spPr bwMode="auto">
          <a:xfrm>
            <a:off x="6677025" y="3025775"/>
            <a:ext cx="801688" cy="835025"/>
          </a:xfrm>
          <a:prstGeom prst="can">
            <a:avLst>
              <a:gd name="adj" fmla="val 26040"/>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a:solidFill>
                  <a:srgbClr val="000000"/>
                </a:solidFill>
                <a:latin typeface="Helvetica" charset="0"/>
              </a:rPr>
              <a:t>Disk N-1</a:t>
            </a:r>
          </a:p>
        </p:txBody>
      </p:sp>
      <p:sp>
        <p:nvSpPr>
          <p:cNvPr id="107529" name="Rectangle 9"/>
          <p:cNvSpPr>
            <a:spLocks noChangeArrowheads="1"/>
          </p:cNvSpPr>
          <p:nvPr/>
        </p:nvSpPr>
        <p:spPr bwMode="auto">
          <a:xfrm>
            <a:off x="3509963" y="4967288"/>
            <a:ext cx="2054225" cy="736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800" b="1">
                <a:solidFill>
                  <a:srgbClr val="000000"/>
                </a:solidFill>
                <a:latin typeface="Helvetica" charset="0"/>
              </a:rPr>
              <a:t>Array Controller</a:t>
            </a:r>
            <a:endParaRPr lang="en-US" altLang="zh-CN">
              <a:solidFill>
                <a:srgbClr val="000000"/>
              </a:solidFill>
            </a:endParaRPr>
          </a:p>
        </p:txBody>
      </p:sp>
      <p:sp>
        <p:nvSpPr>
          <p:cNvPr id="107530" name="Line 10"/>
          <p:cNvSpPr>
            <a:spLocks noChangeShapeType="1"/>
          </p:cNvSpPr>
          <p:nvPr/>
        </p:nvSpPr>
        <p:spPr bwMode="auto">
          <a:xfrm>
            <a:off x="4511675" y="5699125"/>
            <a:ext cx="0" cy="635000"/>
          </a:xfrm>
          <a:prstGeom prst="line">
            <a:avLst/>
          </a:prstGeom>
          <a:noFill/>
          <a:ln w="1270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solidFill>
                <a:srgbClr val="000000"/>
              </a:solidFill>
            </a:endParaRPr>
          </a:p>
        </p:txBody>
      </p:sp>
      <p:sp>
        <p:nvSpPr>
          <p:cNvPr id="107531" name="Line 11"/>
          <p:cNvSpPr>
            <a:spLocks noChangeShapeType="1"/>
          </p:cNvSpPr>
          <p:nvPr/>
        </p:nvSpPr>
        <p:spPr bwMode="auto">
          <a:xfrm flipV="1">
            <a:off x="4511675" y="3860800"/>
            <a:ext cx="2557463" cy="11064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solidFill>
                <a:srgbClr val="000000"/>
              </a:solidFill>
            </a:endParaRPr>
          </a:p>
        </p:txBody>
      </p:sp>
      <p:sp>
        <p:nvSpPr>
          <p:cNvPr id="107532" name="Line 12"/>
          <p:cNvSpPr>
            <a:spLocks noChangeShapeType="1"/>
          </p:cNvSpPr>
          <p:nvPr/>
        </p:nvSpPr>
        <p:spPr bwMode="auto">
          <a:xfrm>
            <a:off x="4478338" y="3868738"/>
            <a:ext cx="26987" cy="10985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solidFill>
                <a:srgbClr val="000000"/>
              </a:solidFill>
            </a:endParaRPr>
          </a:p>
        </p:txBody>
      </p:sp>
      <p:sp>
        <p:nvSpPr>
          <p:cNvPr id="107533" name="Line 13"/>
          <p:cNvSpPr>
            <a:spLocks noChangeShapeType="1"/>
          </p:cNvSpPr>
          <p:nvPr/>
        </p:nvSpPr>
        <p:spPr bwMode="auto">
          <a:xfrm>
            <a:off x="3275013" y="3863975"/>
            <a:ext cx="1220787" cy="11033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solidFill>
                <a:srgbClr val="000000"/>
              </a:solidFill>
            </a:endParaRPr>
          </a:p>
        </p:txBody>
      </p:sp>
      <p:sp>
        <p:nvSpPr>
          <p:cNvPr id="107534" name="Line 14"/>
          <p:cNvSpPr>
            <a:spLocks noChangeShapeType="1"/>
          </p:cNvSpPr>
          <p:nvPr/>
        </p:nvSpPr>
        <p:spPr bwMode="auto">
          <a:xfrm>
            <a:off x="2211388" y="3867150"/>
            <a:ext cx="2284412" cy="1100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solidFill>
                <a:srgbClr val="000000"/>
              </a:solidFill>
            </a:endParaRPr>
          </a:p>
        </p:txBody>
      </p:sp>
      <p:sp>
        <p:nvSpPr>
          <p:cNvPr id="107535" name="Text Box 15"/>
          <p:cNvSpPr txBox="1">
            <a:spLocks noChangeArrowheads="1"/>
          </p:cNvSpPr>
          <p:nvPr/>
        </p:nvSpPr>
        <p:spPr bwMode="auto">
          <a:xfrm>
            <a:off x="6840538" y="3840163"/>
            <a:ext cx="7588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400" b="1">
                <a:solidFill>
                  <a:srgbClr val="000000"/>
                </a:solidFill>
                <a:latin typeface="Helvetica" charset="0"/>
              </a:rPr>
              <a:t>x MB/s</a:t>
            </a:r>
          </a:p>
        </p:txBody>
      </p:sp>
      <p:sp>
        <p:nvSpPr>
          <p:cNvPr id="107536" name="Text Box 16"/>
          <p:cNvSpPr txBox="1">
            <a:spLocks noChangeArrowheads="1"/>
          </p:cNvSpPr>
          <p:nvPr/>
        </p:nvSpPr>
        <p:spPr bwMode="auto">
          <a:xfrm>
            <a:off x="4440238" y="3829050"/>
            <a:ext cx="7588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400" b="1">
                <a:solidFill>
                  <a:srgbClr val="000000"/>
                </a:solidFill>
                <a:latin typeface="Helvetica" charset="0"/>
              </a:rPr>
              <a:t>x MB/s</a:t>
            </a:r>
          </a:p>
        </p:txBody>
      </p:sp>
      <p:sp>
        <p:nvSpPr>
          <p:cNvPr id="107537" name="Text Box 17"/>
          <p:cNvSpPr txBox="1">
            <a:spLocks noChangeArrowheads="1"/>
          </p:cNvSpPr>
          <p:nvPr/>
        </p:nvSpPr>
        <p:spPr bwMode="auto">
          <a:xfrm>
            <a:off x="3386138" y="3794125"/>
            <a:ext cx="7588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400" b="1">
                <a:solidFill>
                  <a:srgbClr val="000000"/>
                </a:solidFill>
                <a:latin typeface="Helvetica" charset="0"/>
              </a:rPr>
              <a:t>x MB/s</a:t>
            </a:r>
          </a:p>
        </p:txBody>
      </p:sp>
      <p:sp>
        <p:nvSpPr>
          <p:cNvPr id="107538" name="Text Box 18"/>
          <p:cNvSpPr txBox="1">
            <a:spLocks noChangeArrowheads="1"/>
          </p:cNvSpPr>
          <p:nvPr/>
        </p:nvSpPr>
        <p:spPr bwMode="auto">
          <a:xfrm>
            <a:off x="1616075" y="3822700"/>
            <a:ext cx="7588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400" b="1">
                <a:solidFill>
                  <a:srgbClr val="000000"/>
                </a:solidFill>
                <a:latin typeface="Helvetica" charset="0"/>
              </a:rPr>
              <a:t>x MB/s</a:t>
            </a:r>
          </a:p>
        </p:txBody>
      </p:sp>
      <p:sp>
        <p:nvSpPr>
          <p:cNvPr id="107539" name="Text Box 19"/>
          <p:cNvSpPr txBox="1">
            <a:spLocks noChangeArrowheads="1"/>
          </p:cNvSpPr>
          <p:nvPr/>
        </p:nvSpPr>
        <p:spPr bwMode="auto">
          <a:xfrm>
            <a:off x="4581525" y="6015038"/>
            <a:ext cx="88741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400" b="1">
                <a:solidFill>
                  <a:srgbClr val="000000"/>
                </a:solidFill>
                <a:latin typeface="Helvetica" charset="0"/>
              </a:rPr>
              <a:t>Nx MB/s</a:t>
            </a:r>
          </a:p>
        </p:txBody>
      </p:sp>
      <p:sp>
        <p:nvSpPr>
          <p:cNvPr id="107540" name="Text Box 20"/>
          <p:cNvSpPr txBox="1">
            <a:spLocks noChangeArrowheads="1"/>
          </p:cNvSpPr>
          <p:nvPr/>
        </p:nvSpPr>
        <p:spPr bwMode="auto">
          <a:xfrm>
            <a:off x="5807075" y="4327525"/>
            <a:ext cx="7715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altLang="zh-CN" sz="1800" b="1">
                <a:solidFill>
                  <a:srgbClr val="000000"/>
                </a:solidFill>
                <a:latin typeface="Helvetica" charset="0"/>
              </a:rPr>
              <a:t>S </a:t>
            </a:r>
            <a:r>
              <a:rPr lang="en-US" altLang="zh-CN" sz="1800" b="1" baseline="-25000">
                <a:solidFill>
                  <a:srgbClr val="000000"/>
                </a:solidFill>
                <a:latin typeface="Helvetica" charset="0"/>
              </a:rPr>
              <a:t>k,N-1</a:t>
            </a:r>
            <a:endParaRPr lang="en-US" altLang="zh-CN" sz="1800" b="1">
              <a:solidFill>
                <a:srgbClr val="000000"/>
              </a:solidFill>
              <a:latin typeface="Helvetica" charset="0"/>
            </a:endParaRPr>
          </a:p>
        </p:txBody>
      </p:sp>
      <p:sp>
        <p:nvSpPr>
          <p:cNvPr id="107541" name="Text Box 21"/>
          <p:cNvSpPr txBox="1">
            <a:spLocks noChangeArrowheads="1"/>
          </p:cNvSpPr>
          <p:nvPr/>
        </p:nvSpPr>
        <p:spPr bwMode="auto">
          <a:xfrm>
            <a:off x="4471988" y="4244975"/>
            <a:ext cx="7715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altLang="zh-CN" sz="1800" b="1">
                <a:solidFill>
                  <a:srgbClr val="000000"/>
                </a:solidFill>
                <a:latin typeface="Helvetica" charset="0"/>
              </a:rPr>
              <a:t>S </a:t>
            </a:r>
            <a:r>
              <a:rPr lang="en-US" altLang="zh-CN" sz="1800" b="1" baseline="-25000">
                <a:solidFill>
                  <a:srgbClr val="000000"/>
                </a:solidFill>
                <a:latin typeface="Helvetica" charset="0"/>
              </a:rPr>
              <a:t>k,2</a:t>
            </a:r>
            <a:endParaRPr lang="en-US" altLang="zh-CN" sz="1800" b="1">
              <a:solidFill>
                <a:srgbClr val="000000"/>
              </a:solidFill>
              <a:latin typeface="Helvetica" charset="0"/>
            </a:endParaRPr>
          </a:p>
        </p:txBody>
      </p:sp>
      <p:sp>
        <p:nvSpPr>
          <p:cNvPr id="107542" name="Text Box 22"/>
          <p:cNvSpPr txBox="1">
            <a:spLocks noChangeArrowheads="1"/>
          </p:cNvSpPr>
          <p:nvPr/>
        </p:nvSpPr>
        <p:spPr bwMode="auto">
          <a:xfrm>
            <a:off x="3805238" y="4124325"/>
            <a:ext cx="7715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altLang="zh-CN" sz="1800" b="1">
                <a:solidFill>
                  <a:srgbClr val="000000"/>
                </a:solidFill>
                <a:latin typeface="Helvetica" charset="0"/>
              </a:rPr>
              <a:t>S </a:t>
            </a:r>
            <a:r>
              <a:rPr lang="en-US" altLang="zh-CN" sz="1800" b="1" baseline="-25000">
                <a:solidFill>
                  <a:srgbClr val="000000"/>
                </a:solidFill>
                <a:latin typeface="Helvetica" charset="0"/>
              </a:rPr>
              <a:t>k,1</a:t>
            </a:r>
            <a:endParaRPr lang="en-US" altLang="zh-CN" sz="1800" b="1">
              <a:solidFill>
                <a:srgbClr val="000000"/>
              </a:solidFill>
              <a:latin typeface="Helvetica" charset="0"/>
            </a:endParaRPr>
          </a:p>
        </p:txBody>
      </p:sp>
      <p:sp>
        <p:nvSpPr>
          <p:cNvPr id="107543" name="Text Box 23"/>
          <p:cNvSpPr txBox="1">
            <a:spLocks noChangeArrowheads="1"/>
          </p:cNvSpPr>
          <p:nvPr/>
        </p:nvSpPr>
        <p:spPr bwMode="auto">
          <a:xfrm>
            <a:off x="2705100" y="4171950"/>
            <a:ext cx="7715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altLang="zh-CN" sz="1800" b="1">
                <a:solidFill>
                  <a:srgbClr val="000000"/>
                </a:solidFill>
                <a:latin typeface="Helvetica" charset="0"/>
              </a:rPr>
              <a:t>S </a:t>
            </a:r>
            <a:r>
              <a:rPr lang="en-US" altLang="zh-CN" sz="1800" b="1" baseline="-25000">
                <a:solidFill>
                  <a:srgbClr val="000000"/>
                </a:solidFill>
                <a:latin typeface="Helvetica" charset="0"/>
              </a:rPr>
              <a:t>k,0</a:t>
            </a:r>
            <a:endParaRPr lang="en-US" altLang="zh-CN" sz="1800" b="1">
              <a:solidFill>
                <a:srgbClr val="000000"/>
              </a:solidFill>
              <a:latin typeface="Helvetica" charset="0"/>
            </a:endParaRPr>
          </a:p>
        </p:txBody>
      </p:sp>
      <p:sp>
        <p:nvSpPr>
          <p:cNvPr id="107544" name="Text Box 24"/>
          <p:cNvSpPr txBox="1">
            <a:spLocks noChangeArrowheads="1"/>
          </p:cNvSpPr>
          <p:nvPr/>
        </p:nvSpPr>
        <p:spPr bwMode="auto">
          <a:xfrm>
            <a:off x="4208463" y="6267450"/>
            <a:ext cx="7715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r>
              <a:rPr lang="en-US" altLang="zh-CN" sz="2400" b="1" i="1">
                <a:solidFill>
                  <a:srgbClr val="000000"/>
                </a:solidFill>
                <a:latin typeface="Helvetica" charset="0"/>
              </a:rPr>
              <a:t>S</a:t>
            </a:r>
            <a:r>
              <a:rPr lang="en-US" altLang="zh-CN" sz="2400" b="1" i="1" baseline="-25000">
                <a:solidFill>
                  <a:srgbClr val="000000"/>
                </a:solidFill>
                <a:latin typeface="Helvetica" charset="0"/>
              </a:rPr>
              <a:t>k</a:t>
            </a:r>
            <a:endParaRPr lang="en-US" altLang="zh-CN" sz="2400" b="1" i="1">
              <a:solidFill>
                <a:srgbClr val="000000"/>
              </a:solidFill>
              <a:latin typeface="Helvetica" charset="0"/>
            </a:endParaRPr>
          </a:p>
        </p:txBody>
      </p:sp>
    </p:spTree>
    <p:extLst>
      <p:ext uri="{BB962C8B-B14F-4D97-AF65-F5344CB8AC3E}">
        <p14:creationId xmlns:p14="http://schemas.microsoft.com/office/powerpoint/2010/main" val="48246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body" idx="1"/>
          </p:nvPr>
        </p:nvSpPr>
        <p:spPr>
          <a:xfrm>
            <a:off x="750888" y="1104179"/>
            <a:ext cx="7772400" cy="1604963"/>
          </a:xfrm>
        </p:spPr>
        <p:txBody>
          <a:bodyPr>
            <a:normAutofit fontScale="92500" lnSpcReduction="20000"/>
          </a:bodyPr>
          <a:lstStyle/>
          <a:p>
            <a:r>
              <a:rPr lang="en-US" altLang="zh-CN" i="1">
                <a:solidFill>
                  <a:srgbClr val="000000"/>
                </a:solidFill>
              </a:rPr>
              <a:t>N concurrent small read or write requests</a:t>
            </a:r>
            <a:endParaRPr lang="en-US" altLang="zh-CN">
              <a:solidFill>
                <a:srgbClr val="000000"/>
              </a:solidFill>
            </a:endParaRPr>
          </a:p>
          <a:p>
            <a:pPr lvl="1"/>
            <a:r>
              <a:rPr lang="en-US" altLang="zh-CN">
                <a:solidFill>
                  <a:srgbClr val="000000"/>
                </a:solidFill>
              </a:rPr>
              <a:t>randomly distributed across N drives (we hope!)</a:t>
            </a:r>
          </a:p>
          <a:p>
            <a:pPr lvl="1"/>
            <a:r>
              <a:rPr lang="en-US" altLang="zh-CN">
                <a:solidFill>
                  <a:srgbClr val="000000"/>
                </a:solidFill>
              </a:rPr>
              <a:t>common in database and Web server environments</a:t>
            </a:r>
          </a:p>
        </p:txBody>
      </p:sp>
      <p:sp>
        <p:nvSpPr>
          <p:cNvPr id="108548" name="AutoShape 4"/>
          <p:cNvSpPr>
            <a:spLocks noChangeArrowheads="1"/>
          </p:cNvSpPr>
          <p:nvPr/>
        </p:nvSpPr>
        <p:spPr bwMode="auto">
          <a:xfrm>
            <a:off x="1771650" y="2791692"/>
            <a:ext cx="801688" cy="835025"/>
          </a:xfrm>
          <a:prstGeom prst="can">
            <a:avLst>
              <a:gd name="adj" fmla="val 26040"/>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a:solidFill>
                  <a:srgbClr val="000000"/>
                </a:solidFill>
                <a:latin typeface="Helvetica" charset="0"/>
              </a:rPr>
              <a:t>Disk 0</a:t>
            </a:r>
          </a:p>
        </p:txBody>
      </p:sp>
      <p:sp>
        <p:nvSpPr>
          <p:cNvPr id="108549" name="AutoShape 5"/>
          <p:cNvSpPr>
            <a:spLocks noChangeArrowheads="1"/>
          </p:cNvSpPr>
          <p:nvPr/>
        </p:nvSpPr>
        <p:spPr bwMode="auto">
          <a:xfrm>
            <a:off x="2878138" y="2791692"/>
            <a:ext cx="801687" cy="835025"/>
          </a:xfrm>
          <a:prstGeom prst="can">
            <a:avLst>
              <a:gd name="adj" fmla="val 26040"/>
            </a:avLst>
          </a:prstGeom>
          <a:solidFill>
            <a:srgbClr val="CC00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a:solidFill>
                  <a:srgbClr val="000000"/>
                </a:solidFill>
                <a:latin typeface="Helvetica" charset="0"/>
              </a:rPr>
              <a:t>Disk 1</a:t>
            </a:r>
            <a:endParaRPr lang="en-US" altLang="zh-CN" sz="1800" b="1">
              <a:solidFill>
                <a:srgbClr val="000000"/>
              </a:solidFill>
              <a:latin typeface="Helvetica" charset="0"/>
            </a:endParaRPr>
          </a:p>
        </p:txBody>
      </p:sp>
      <p:sp>
        <p:nvSpPr>
          <p:cNvPr id="108550" name="AutoShape 6"/>
          <p:cNvSpPr>
            <a:spLocks noChangeArrowheads="1"/>
          </p:cNvSpPr>
          <p:nvPr/>
        </p:nvSpPr>
        <p:spPr bwMode="auto">
          <a:xfrm>
            <a:off x="4067175" y="2791692"/>
            <a:ext cx="801688" cy="835025"/>
          </a:xfrm>
          <a:prstGeom prst="can">
            <a:avLst>
              <a:gd name="adj" fmla="val 26040"/>
            </a:avLst>
          </a:prstGeom>
          <a:solidFill>
            <a:schemeClr val="folHlink"/>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a:solidFill>
                  <a:srgbClr val="000000"/>
                </a:solidFill>
                <a:latin typeface="Helvetica" charset="0"/>
              </a:rPr>
              <a:t>Disk 2</a:t>
            </a:r>
            <a:endParaRPr lang="en-US" altLang="zh-CN" sz="1800" b="1">
              <a:solidFill>
                <a:srgbClr val="000000"/>
              </a:solidFill>
              <a:latin typeface="Helvetica" charset="0"/>
            </a:endParaRPr>
          </a:p>
        </p:txBody>
      </p:sp>
      <p:sp>
        <p:nvSpPr>
          <p:cNvPr id="108551" name="Text Box 7"/>
          <p:cNvSpPr txBox="1">
            <a:spLocks noChangeArrowheads="1"/>
          </p:cNvSpPr>
          <p:nvPr/>
        </p:nvSpPr>
        <p:spPr bwMode="auto">
          <a:xfrm>
            <a:off x="5486400" y="3044104"/>
            <a:ext cx="55537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800" b="1">
                <a:solidFill>
                  <a:srgbClr val="000000"/>
                </a:solidFill>
                <a:latin typeface="Helvetica" charset="0"/>
              </a:rPr>
              <a:t>• • •</a:t>
            </a:r>
          </a:p>
        </p:txBody>
      </p:sp>
      <p:sp>
        <p:nvSpPr>
          <p:cNvPr id="108552" name="AutoShape 8"/>
          <p:cNvSpPr>
            <a:spLocks noChangeArrowheads="1"/>
          </p:cNvSpPr>
          <p:nvPr/>
        </p:nvSpPr>
        <p:spPr bwMode="auto">
          <a:xfrm>
            <a:off x="6677025" y="2791692"/>
            <a:ext cx="801688" cy="835025"/>
          </a:xfrm>
          <a:prstGeom prst="can">
            <a:avLst>
              <a:gd name="adj" fmla="val 26040"/>
            </a:avLst>
          </a:prstGeom>
          <a:solidFill>
            <a:schemeClr val="bg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400" b="1">
                <a:solidFill>
                  <a:srgbClr val="000000"/>
                </a:solidFill>
                <a:latin typeface="Helvetica" charset="0"/>
              </a:rPr>
              <a:t>Disk N-1</a:t>
            </a:r>
          </a:p>
        </p:txBody>
      </p:sp>
      <p:sp>
        <p:nvSpPr>
          <p:cNvPr id="108553" name="Rectangle 9"/>
          <p:cNvSpPr>
            <a:spLocks noChangeArrowheads="1"/>
          </p:cNvSpPr>
          <p:nvPr/>
        </p:nvSpPr>
        <p:spPr bwMode="auto">
          <a:xfrm>
            <a:off x="3509963" y="4733204"/>
            <a:ext cx="2054225" cy="736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altLang="zh-CN" sz="1800" b="1">
                <a:solidFill>
                  <a:srgbClr val="000000"/>
                </a:solidFill>
                <a:latin typeface="Helvetica" charset="0"/>
              </a:rPr>
              <a:t>Array Controller</a:t>
            </a:r>
            <a:endParaRPr lang="en-US" altLang="zh-CN">
              <a:solidFill>
                <a:srgbClr val="000000"/>
              </a:solidFill>
            </a:endParaRPr>
          </a:p>
        </p:txBody>
      </p:sp>
      <p:sp>
        <p:nvSpPr>
          <p:cNvPr id="108554" name="Line 10"/>
          <p:cNvSpPr>
            <a:spLocks noChangeShapeType="1"/>
          </p:cNvSpPr>
          <p:nvPr/>
        </p:nvSpPr>
        <p:spPr bwMode="auto">
          <a:xfrm>
            <a:off x="4511675" y="5465042"/>
            <a:ext cx="0" cy="635000"/>
          </a:xfrm>
          <a:prstGeom prst="line">
            <a:avLst/>
          </a:prstGeom>
          <a:noFill/>
          <a:ln w="1270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solidFill>
                <a:srgbClr val="000000"/>
              </a:solidFill>
            </a:endParaRPr>
          </a:p>
        </p:txBody>
      </p:sp>
      <p:sp>
        <p:nvSpPr>
          <p:cNvPr id="108555" name="Line 11"/>
          <p:cNvSpPr>
            <a:spLocks noChangeShapeType="1"/>
          </p:cNvSpPr>
          <p:nvPr/>
        </p:nvSpPr>
        <p:spPr bwMode="auto">
          <a:xfrm flipV="1">
            <a:off x="4511675" y="3626717"/>
            <a:ext cx="2557463" cy="11064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solidFill>
                <a:srgbClr val="000000"/>
              </a:solidFill>
            </a:endParaRPr>
          </a:p>
        </p:txBody>
      </p:sp>
      <p:sp>
        <p:nvSpPr>
          <p:cNvPr id="108556" name="Line 12"/>
          <p:cNvSpPr>
            <a:spLocks noChangeShapeType="1"/>
          </p:cNvSpPr>
          <p:nvPr/>
        </p:nvSpPr>
        <p:spPr bwMode="auto">
          <a:xfrm>
            <a:off x="4478338" y="3634654"/>
            <a:ext cx="26987" cy="10985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solidFill>
                <a:srgbClr val="000000"/>
              </a:solidFill>
            </a:endParaRPr>
          </a:p>
        </p:txBody>
      </p:sp>
      <p:sp>
        <p:nvSpPr>
          <p:cNvPr id="108557" name="Line 13"/>
          <p:cNvSpPr>
            <a:spLocks noChangeShapeType="1"/>
          </p:cNvSpPr>
          <p:nvPr/>
        </p:nvSpPr>
        <p:spPr bwMode="auto">
          <a:xfrm>
            <a:off x="3275013" y="3629892"/>
            <a:ext cx="1220787" cy="11033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solidFill>
                <a:srgbClr val="000000"/>
              </a:solidFill>
            </a:endParaRPr>
          </a:p>
        </p:txBody>
      </p:sp>
      <p:sp>
        <p:nvSpPr>
          <p:cNvPr id="108558" name="Line 14"/>
          <p:cNvSpPr>
            <a:spLocks noChangeShapeType="1"/>
          </p:cNvSpPr>
          <p:nvPr/>
        </p:nvSpPr>
        <p:spPr bwMode="auto">
          <a:xfrm>
            <a:off x="2211388" y="3633067"/>
            <a:ext cx="2284412" cy="11001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solidFill>
                <a:srgbClr val="000000"/>
              </a:solidFill>
            </a:endParaRPr>
          </a:p>
        </p:txBody>
      </p:sp>
      <p:sp>
        <p:nvSpPr>
          <p:cNvPr id="108559" name="Text Box 15"/>
          <p:cNvSpPr txBox="1">
            <a:spLocks noChangeArrowheads="1"/>
          </p:cNvSpPr>
          <p:nvPr/>
        </p:nvSpPr>
        <p:spPr bwMode="auto">
          <a:xfrm>
            <a:off x="6840538" y="3606079"/>
            <a:ext cx="7588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400" b="1">
                <a:solidFill>
                  <a:srgbClr val="000000"/>
                </a:solidFill>
                <a:latin typeface="Helvetica" charset="0"/>
              </a:rPr>
              <a:t>x MB/s</a:t>
            </a:r>
          </a:p>
        </p:txBody>
      </p:sp>
      <p:sp>
        <p:nvSpPr>
          <p:cNvPr id="108560" name="Text Box 16"/>
          <p:cNvSpPr txBox="1">
            <a:spLocks noChangeArrowheads="1"/>
          </p:cNvSpPr>
          <p:nvPr/>
        </p:nvSpPr>
        <p:spPr bwMode="auto">
          <a:xfrm>
            <a:off x="4440238" y="3594967"/>
            <a:ext cx="7588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400" b="1">
                <a:solidFill>
                  <a:srgbClr val="000000"/>
                </a:solidFill>
                <a:latin typeface="Helvetica" charset="0"/>
              </a:rPr>
              <a:t>x MB/s</a:t>
            </a:r>
          </a:p>
        </p:txBody>
      </p:sp>
      <p:sp>
        <p:nvSpPr>
          <p:cNvPr id="108561" name="Text Box 17"/>
          <p:cNvSpPr txBox="1">
            <a:spLocks noChangeArrowheads="1"/>
          </p:cNvSpPr>
          <p:nvPr/>
        </p:nvSpPr>
        <p:spPr bwMode="auto">
          <a:xfrm>
            <a:off x="3386138" y="3560042"/>
            <a:ext cx="7588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400" b="1">
                <a:solidFill>
                  <a:srgbClr val="000000"/>
                </a:solidFill>
                <a:latin typeface="Helvetica" charset="0"/>
              </a:rPr>
              <a:t>x MB/s</a:t>
            </a:r>
          </a:p>
        </p:txBody>
      </p:sp>
      <p:sp>
        <p:nvSpPr>
          <p:cNvPr id="108562" name="Text Box 18"/>
          <p:cNvSpPr txBox="1">
            <a:spLocks noChangeArrowheads="1"/>
          </p:cNvSpPr>
          <p:nvPr/>
        </p:nvSpPr>
        <p:spPr bwMode="auto">
          <a:xfrm>
            <a:off x="1616075" y="3588617"/>
            <a:ext cx="7588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400" b="1">
                <a:solidFill>
                  <a:srgbClr val="000000"/>
                </a:solidFill>
                <a:latin typeface="Helvetica" charset="0"/>
              </a:rPr>
              <a:t>x MB/s</a:t>
            </a:r>
          </a:p>
        </p:txBody>
      </p:sp>
      <p:sp>
        <p:nvSpPr>
          <p:cNvPr id="108563" name="Text Box 19"/>
          <p:cNvSpPr txBox="1">
            <a:spLocks noChangeArrowheads="1"/>
          </p:cNvSpPr>
          <p:nvPr/>
        </p:nvSpPr>
        <p:spPr bwMode="auto">
          <a:xfrm>
            <a:off x="4581525" y="5780954"/>
            <a:ext cx="88741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400" b="1">
                <a:solidFill>
                  <a:srgbClr val="000000"/>
                </a:solidFill>
                <a:latin typeface="Helvetica" charset="0"/>
              </a:rPr>
              <a:t>Nx MB/s</a:t>
            </a:r>
          </a:p>
        </p:txBody>
      </p:sp>
      <p:sp>
        <p:nvSpPr>
          <p:cNvPr id="108564" name="Text Box 20"/>
          <p:cNvSpPr txBox="1">
            <a:spLocks noChangeArrowheads="1"/>
          </p:cNvSpPr>
          <p:nvPr/>
        </p:nvSpPr>
        <p:spPr bwMode="auto">
          <a:xfrm>
            <a:off x="2928938" y="6282604"/>
            <a:ext cx="351821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400" i="1">
                <a:solidFill>
                  <a:srgbClr val="000000"/>
                </a:solidFill>
                <a:latin typeface="Helvetica" charset="0"/>
              </a:rPr>
              <a:t>N independent requests</a:t>
            </a:r>
          </a:p>
        </p:txBody>
      </p:sp>
      <p:sp>
        <p:nvSpPr>
          <p:cNvPr id="108565" name="Text Box 21"/>
          <p:cNvSpPr txBox="1">
            <a:spLocks noChangeArrowheads="1"/>
          </p:cNvSpPr>
          <p:nvPr/>
        </p:nvSpPr>
        <p:spPr bwMode="auto">
          <a:xfrm>
            <a:off x="2347913" y="3961679"/>
            <a:ext cx="704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800">
                <a:solidFill>
                  <a:srgbClr val="000000"/>
                </a:solidFill>
                <a:latin typeface="Helvetica" charset="0"/>
              </a:rPr>
              <a:t>req 0</a:t>
            </a:r>
          </a:p>
        </p:txBody>
      </p:sp>
      <p:sp>
        <p:nvSpPr>
          <p:cNvPr id="108566" name="Text Box 22"/>
          <p:cNvSpPr txBox="1">
            <a:spLocks noChangeArrowheads="1"/>
          </p:cNvSpPr>
          <p:nvPr/>
        </p:nvSpPr>
        <p:spPr bwMode="auto">
          <a:xfrm>
            <a:off x="3706813" y="3794992"/>
            <a:ext cx="7048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800">
                <a:solidFill>
                  <a:srgbClr val="000000"/>
                </a:solidFill>
                <a:latin typeface="Helvetica" charset="0"/>
              </a:rPr>
              <a:t>req 1</a:t>
            </a:r>
          </a:p>
        </p:txBody>
      </p:sp>
      <p:sp>
        <p:nvSpPr>
          <p:cNvPr id="108567" name="Text Box 23"/>
          <p:cNvSpPr txBox="1">
            <a:spLocks noChangeArrowheads="1"/>
          </p:cNvSpPr>
          <p:nvPr/>
        </p:nvSpPr>
        <p:spPr bwMode="auto">
          <a:xfrm>
            <a:off x="4527550" y="3929929"/>
            <a:ext cx="704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800">
                <a:solidFill>
                  <a:srgbClr val="000000"/>
                </a:solidFill>
                <a:latin typeface="Helvetica" charset="0"/>
              </a:rPr>
              <a:t>req 2</a:t>
            </a:r>
          </a:p>
        </p:txBody>
      </p:sp>
      <p:sp>
        <p:nvSpPr>
          <p:cNvPr id="108568" name="Text Box 24"/>
          <p:cNvSpPr txBox="1">
            <a:spLocks noChangeArrowheads="1"/>
          </p:cNvSpPr>
          <p:nvPr/>
        </p:nvSpPr>
        <p:spPr bwMode="auto">
          <a:xfrm>
            <a:off x="5783263" y="4048992"/>
            <a:ext cx="946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800">
                <a:solidFill>
                  <a:srgbClr val="000000"/>
                </a:solidFill>
                <a:latin typeface="Helvetica" charset="0"/>
              </a:rPr>
              <a:t>req N-1</a:t>
            </a:r>
          </a:p>
        </p:txBody>
      </p:sp>
      <p:sp>
        <p:nvSpPr>
          <p:cNvPr id="24" name="Rectangle 2">
            <a:extLst>
              <a:ext uri="{FF2B5EF4-FFF2-40B4-BE49-F238E27FC236}">
                <a16:creationId xmlns:a16="http://schemas.microsoft.com/office/drawing/2014/main" id="{0C7E9995-90F0-534B-A727-B70B50B54F3B}"/>
              </a:ext>
            </a:extLst>
          </p:cNvPr>
          <p:cNvSpPr>
            <a:spLocks noGrp="1" noChangeArrowheads="1"/>
          </p:cNvSpPr>
          <p:nvPr>
            <p:ph type="title"/>
          </p:nvPr>
        </p:nvSpPr>
        <p:spPr>
          <a:xfrm>
            <a:off x="412750" y="70717"/>
            <a:ext cx="8229600" cy="1143000"/>
          </a:xfrm>
        </p:spPr>
        <p:txBody>
          <a:bodyPr>
            <a:normAutofit fontScale="90000"/>
          </a:bodyPr>
          <a:lstStyle/>
          <a:p>
            <a:r>
              <a:rPr lang="en-US" altLang="zh-CN" dirty="0">
                <a:solidFill>
                  <a:srgbClr val="000000"/>
                </a:solidFill>
              </a:rPr>
              <a:t>It also benefits small read/</a:t>
            </a:r>
            <a:r>
              <a:rPr lang="en-US" altLang="zh-CN" dirty="0" err="1">
                <a:solidFill>
                  <a:srgbClr val="000000"/>
                </a:solidFill>
              </a:rPr>
              <a:t>writes,but</a:t>
            </a:r>
            <a:r>
              <a:rPr lang="en-US" altLang="zh-CN" dirty="0">
                <a:solidFill>
                  <a:srgbClr val="000000"/>
                </a:solidFill>
              </a:rPr>
              <a:t>…</a:t>
            </a:r>
          </a:p>
        </p:txBody>
      </p:sp>
    </p:spTree>
    <p:extLst>
      <p:ext uri="{BB962C8B-B14F-4D97-AF65-F5344CB8AC3E}">
        <p14:creationId xmlns:p14="http://schemas.microsoft.com/office/powerpoint/2010/main" val="1989780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zh-CN">
                <a:solidFill>
                  <a:srgbClr val="000000"/>
                </a:solidFill>
              </a:rPr>
              <a:t>Reliability of Disk Arrays</a:t>
            </a:r>
          </a:p>
        </p:txBody>
      </p:sp>
      <p:sp>
        <p:nvSpPr>
          <p:cNvPr id="109571" name="Rectangle 3"/>
          <p:cNvSpPr>
            <a:spLocks noGrp="1" noChangeArrowheads="1"/>
          </p:cNvSpPr>
          <p:nvPr>
            <p:ph type="body" idx="1"/>
          </p:nvPr>
        </p:nvSpPr>
        <p:spPr>
          <a:xfrm>
            <a:off x="554038" y="1587500"/>
            <a:ext cx="7772400" cy="4838014"/>
          </a:xfrm>
        </p:spPr>
        <p:txBody>
          <a:bodyPr>
            <a:normAutofit fontScale="92500"/>
          </a:bodyPr>
          <a:lstStyle/>
          <a:p>
            <a:pPr>
              <a:lnSpc>
                <a:spcPct val="120000"/>
              </a:lnSpc>
              <a:spcBef>
                <a:spcPts val="0"/>
              </a:spcBef>
            </a:pPr>
            <a:r>
              <a:rPr lang="en-US" altLang="zh-CN" sz="3100" dirty="0">
                <a:solidFill>
                  <a:srgbClr val="000000"/>
                </a:solidFill>
              </a:rPr>
              <a:t>As number of disks grows, chances of at least one failing increases</a:t>
            </a:r>
          </a:p>
          <a:p>
            <a:pPr>
              <a:lnSpc>
                <a:spcPct val="120000"/>
              </a:lnSpc>
              <a:spcBef>
                <a:spcPts val="0"/>
              </a:spcBef>
            </a:pPr>
            <a:r>
              <a:rPr lang="en-US" altLang="zh-CN" sz="3100" dirty="0">
                <a:solidFill>
                  <a:srgbClr val="000000"/>
                </a:solidFill>
              </a:rPr>
              <a:t>Reliability of N disks = (reliability of 1 disk) / N</a:t>
            </a:r>
          </a:p>
          <a:p>
            <a:pPr lvl="1">
              <a:lnSpc>
                <a:spcPct val="120000"/>
              </a:lnSpc>
              <a:spcBef>
                <a:spcPts val="0"/>
              </a:spcBef>
            </a:pPr>
            <a:r>
              <a:rPr lang="en-US" altLang="zh-CN" sz="3000" dirty="0">
                <a:solidFill>
                  <a:srgbClr val="000000"/>
                </a:solidFill>
              </a:rPr>
              <a:t>suppose each disk has MTTF of 50,000 hours </a:t>
            </a:r>
          </a:p>
          <a:p>
            <a:pPr marL="1085850" lvl="2">
              <a:lnSpc>
                <a:spcPct val="120000"/>
              </a:lnSpc>
              <a:spcBef>
                <a:spcPct val="0"/>
              </a:spcBef>
            </a:pPr>
            <a:r>
              <a:rPr lang="en-US" altLang="zh-CN" sz="2600" dirty="0">
                <a:solidFill>
                  <a:srgbClr val="000000"/>
                </a:solidFill>
              </a:rPr>
              <a:t>(roughly 6  years before any given disk fails)</a:t>
            </a:r>
          </a:p>
          <a:p>
            <a:pPr lvl="1">
              <a:lnSpc>
                <a:spcPct val="120000"/>
              </a:lnSpc>
              <a:spcBef>
                <a:spcPts val="0"/>
              </a:spcBef>
            </a:pPr>
            <a:r>
              <a:rPr lang="en-US" altLang="zh-CN" sz="3000" dirty="0">
                <a:solidFill>
                  <a:srgbClr val="000000"/>
                </a:solidFill>
              </a:rPr>
              <a:t>then some disk in a 70-disk array will fail in (50,000 / 70) hours</a:t>
            </a:r>
          </a:p>
          <a:p>
            <a:pPr marL="1085850" lvl="2">
              <a:lnSpc>
                <a:spcPct val="120000"/>
              </a:lnSpc>
              <a:spcBef>
                <a:spcPct val="0"/>
              </a:spcBef>
            </a:pPr>
            <a:r>
              <a:rPr lang="en-US" altLang="zh-CN" sz="2600" dirty="0">
                <a:solidFill>
                  <a:srgbClr val="000000"/>
                </a:solidFill>
              </a:rPr>
              <a:t>(roughly once a month!)</a:t>
            </a:r>
          </a:p>
        </p:txBody>
      </p:sp>
    </p:spTree>
    <p:extLst>
      <p:ext uri="{BB962C8B-B14F-4D97-AF65-F5344CB8AC3E}">
        <p14:creationId xmlns:p14="http://schemas.microsoft.com/office/powerpoint/2010/main" val="61424442"/>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10714</TotalTime>
  <Words>3085</Words>
  <Application>Microsoft Macintosh PowerPoint</Application>
  <PresentationFormat>全屏显示(4:3)</PresentationFormat>
  <Paragraphs>671</Paragraphs>
  <Slides>57</Slides>
  <Notes>29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57</vt:i4>
      </vt:variant>
    </vt:vector>
  </HeadingPairs>
  <TitlesOfParts>
    <vt:vector size="64" baseType="lpstr">
      <vt:lpstr>Arial</vt:lpstr>
      <vt:lpstr>Calibri</vt:lpstr>
      <vt:lpstr>Helvetica</vt:lpstr>
      <vt:lpstr>Symbol</vt:lpstr>
      <vt:lpstr>Times New Roman</vt:lpstr>
      <vt:lpstr>Wingdings 2</vt:lpstr>
      <vt:lpstr>Office 主题</vt:lpstr>
      <vt:lpstr>Introduction to Big Data Systems </vt:lpstr>
      <vt:lpstr>Demand for Parallel I/O Systems</vt:lpstr>
      <vt:lpstr>Parallel I/O Systems</vt:lpstr>
      <vt:lpstr>Problem Statement</vt:lpstr>
      <vt:lpstr>Solution 1: Chunk</vt:lpstr>
      <vt:lpstr>Solution 2: Stripe</vt:lpstr>
      <vt:lpstr>Performance Benefit</vt:lpstr>
      <vt:lpstr>It also benefits small read/writes,but…</vt:lpstr>
      <vt:lpstr>Reliability of Disk Arrays</vt:lpstr>
      <vt:lpstr>RAID</vt:lpstr>
      <vt:lpstr>RAID Level 1</vt:lpstr>
      <vt:lpstr>RAID Levels 2 &amp; 3</vt:lpstr>
      <vt:lpstr>RAID Level 4</vt:lpstr>
      <vt:lpstr>RAID Level 5</vt:lpstr>
      <vt:lpstr>RAID 5 Actions</vt:lpstr>
      <vt:lpstr>Comparing RAID</vt:lpstr>
      <vt:lpstr>Is RAID5 good enough?</vt:lpstr>
      <vt:lpstr>RAID Level 6</vt:lpstr>
      <vt:lpstr>Software based RAID</vt:lpstr>
      <vt:lpstr>Hardware based RAID</vt:lpstr>
      <vt:lpstr>PowerPoint 演示文稿</vt:lpstr>
      <vt:lpstr>Is RAID sufficient for big data storage?</vt:lpstr>
      <vt:lpstr>Break, Q&amp;A</vt:lpstr>
      <vt:lpstr>Parallel I/O Systems</vt:lpstr>
      <vt:lpstr>Review: MPI and HPC cluster architecture </vt:lpstr>
      <vt:lpstr>Data Center Architecture </vt:lpstr>
      <vt:lpstr>Problem Statement</vt:lpstr>
      <vt:lpstr>Duplicate Whole Files to Nodes</vt:lpstr>
      <vt:lpstr>Duplicate chunks of files</vt:lpstr>
      <vt:lpstr>How should duplicated chunks distributed?</vt:lpstr>
      <vt:lpstr>Where to find the block – meta data</vt:lpstr>
      <vt:lpstr>Metadata in Master</vt:lpstr>
      <vt:lpstr>Google File System Architecture</vt:lpstr>
      <vt:lpstr>Key GFS design decisions</vt:lpstr>
      <vt:lpstr>Chunk server</vt:lpstr>
      <vt:lpstr>Data Correctness</vt:lpstr>
      <vt:lpstr>Get a chunk handle from  master and read. Which one to read?  Cache chunk handle and locations at client side. May ask for multiple chunks a time</vt:lpstr>
      <vt:lpstr>3 replicas, which to write first?</vt:lpstr>
      <vt:lpstr>Replicas introduces consistency issue</vt:lpstr>
      <vt:lpstr>Reasons for consistency</vt:lpstr>
      <vt:lpstr>Reasons for consistency</vt:lpstr>
      <vt:lpstr>Ideal consistency is hard to get</vt:lpstr>
      <vt:lpstr>GFS design make an tradeoff</vt:lpstr>
      <vt:lpstr>GFS Write</vt:lpstr>
      <vt:lpstr>GFS Write</vt:lpstr>
      <vt:lpstr>Why we need a primary?</vt:lpstr>
      <vt:lpstr>Why we need a lease?</vt:lpstr>
      <vt:lpstr>What happens if secondary fails</vt:lpstr>
      <vt:lpstr>Fault tolerance and auto-maintenance</vt:lpstr>
      <vt:lpstr>Heartbeats</vt:lpstr>
      <vt:lpstr>Rebalancer</vt:lpstr>
      <vt:lpstr>Replication Engine</vt:lpstr>
      <vt:lpstr>HDFS Architecture </vt:lpstr>
      <vt:lpstr>User Interface</vt:lpstr>
      <vt:lpstr>Replica is good, but expensive</vt:lpstr>
      <vt:lpstr>Discussion on the single master design</vt:lpstr>
      <vt:lpstr>Thanks</vt:lpstr>
    </vt:vector>
  </TitlesOfParts>
  <Company>Tsinghua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wenguang</dc:creator>
  <cp:lastModifiedBy>Microsoft Office User</cp:lastModifiedBy>
  <cp:revision>534</cp:revision>
  <cp:lastPrinted>2017-03-28T05:21:32Z</cp:lastPrinted>
  <dcterms:created xsi:type="dcterms:W3CDTF">2015-03-01T08:00:15Z</dcterms:created>
  <dcterms:modified xsi:type="dcterms:W3CDTF">2023-10-09T01:19:40Z</dcterms:modified>
</cp:coreProperties>
</file>