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492" r:id="rId3"/>
    <p:sldId id="449" r:id="rId4"/>
    <p:sldId id="459" r:id="rId5"/>
    <p:sldId id="451" r:id="rId6"/>
    <p:sldId id="452" r:id="rId7"/>
    <p:sldId id="450" r:id="rId8"/>
    <p:sldId id="453" r:id="rId9"/>
    <p:sldId id="458" r:id="rId10"/>
    <p:sldId id="454" r:id="rId11"/>
    <p:sldId id="456" r:id="rId12"/>
    <p:sldId id="457" r:id="rId13"/>
    <p:sldId id="476" r:id="rId14"/>
    <p:sldId id="475" r:id="rId15"/>
    <p:sldId id="472" r:id="rId16"/>
    <p:sldId id="474" r:id="rId17"/>
    <p:sldId id="495" r:id="rId18"/>
    <p:sldId id="496" r:id="rId19"/>
    <p:sldId id="497" r:id="rId20"/>
    <p:sldId id="498" r:id="rId21"/>
    <p:sldId id="499" r:id="rId22"/>
    <p:sldId id="418" r:id="rId23"/>
    <p:sldId id="461" r:id="rId24"/>
    <p:sldId id="494" r:id="rId25"/>
    <p:sldId id="419" r:id="rId26"/>
    <p:sldId id="420" r:id="rId27"/>
    <p:sldId id="421" r:id="rId28"/>
    <p:sldId id="500" r:id="rId29"/>
    <p:sldId id="471" r:id="rId30"/>
    <p:sldId id="481" r:id="rId31"/>
    <p:sldId id="493" r:id="rId32"/>
    <p:sldId id="428" r:id="rId33"/>
    <p:sldId id="430" r:id="rId34"/>
    <p:sldId id="431" r:id="rId35"/>
    <p:sldId id="432" r:id="rId36"/>
    <p:sldId id="433" r:id="rId37"/>
    <p:sldId id="434" r:id="rId38"/>
    <p:sldId id="435" r:id="rId39"/>
    <p:sldId id="482" r:id="rId40"/>
    <p:sldId id="485" r:id="rId41"/>
    <p:sldId id="486" r:id="rId42"/>
    <p:sldId id="487" r:id="rId43"/>
    <p:sldId id="483" r:id="rId44"/>
    <p:sldId id="484" r:id="rId45"/>
    <p:sldId id="488" r:id="rId46"/>
    <p:sldId id="489" r:id="rId47"/>
    <p:sldId id="490" r:id="rId48"/>
    <p:sldId id="491" r:id="rId49"/>
    <p:sldId id="436" r:id="rId50"/>
    <p:sldId id="437" r:id="rId51"/>
    <p:sldId id="438" r:id="rId52"/>
    <p:sldId id="439" r:id="rId53"/>
    <p:sldId id="440" r:id="rId54"/>
    <p:sldId id="441" r:id="rId55"/>
    <p:sldId id="442" r:id="rId56"/>
    <p:sldId id="470" r:id="rId57"/>
    <p:sldId id="447" r:id="rId5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5699" autoAdjust="0"/>
  </p:normalViewPr>
  <p:slideViewPr>
    <p:cSldViewPr snapToGrid="0" snapToObjects="1">
      <p:cViewPr varScale="1">
        <p:scale>
          <a:sx n="97" d="100"/>
          <a:sy n="97" d="100"/>
        </p:scale>
        <p:origin x="26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73788-2AD3-2041-B933-30A616E52201}" type="datetimeFigureOut">
              <a:rPr kumimoji="1" lang="zh-CN" altLang="en-US" smtClean="0"/>
              <a:t>2023/10/15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D72FB-FFC0-F64D-B6DF-4B8F529D2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93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Conditional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distinguish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SPMD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6739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First</a:t>
            </a:r>
            <a:r>
              <a:rPr kumimoji="1" lang="zh-CN" altLang="en-US" dirty="0"/>
              <a:t>,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num_steps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reduction.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419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First</a:t>
            </a:r>
            <a:r>
              <a:rPr kumimoji="1" lang="zh-CN" altLang="en-US" dirty="0"/>
              <a:t>,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num_steps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reduction.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419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defTabSz="864931"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64515" name="灯片编号占位符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 eaLnBrk="1" hangingPunct="1"/>
            <a:fld id="{193B55F2-554B-7847-B6E3-40A86CCFDDA7}" type="slidenum">
              <a:rPr lang="zh-CN" altLang="en-US" sz="12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pPr algn="r" eaLnBrk="1" hangingPunct="1"/>
              <a:t>50</a:t>
            </a:fld>
            <a:endParaRPr lang="en-US" altLang="zh-CN" sz="1200" b="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49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defTabSz="864931"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66563" name="灯片编号占位符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 eaLnBrk="1" hangingPunct="1"/>
            <a:fld id="{D6AA1BEF-2F8D-1342-8D46-CC8AC4C0EA79}" type="slidenum">
              <a:rPr lang="zh-CN" altLang="en-US" sz="12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pPr algn="r" eaLnBrk="1" hangingPunct="1"/>
              <a:t>51</a:t>
            </a:fld>
            <a:endParaRPr lang="en-US" altLang="zh-CN" sz="1200" b="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137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68610" name="备注占位符 2"/>
          <p:cNvSpPr>
            <a:spLocks noGrp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defTabSz="864931"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68611" name="灯片编号占位符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 eaLnBrk="1" hangingPunct="1"/>
            <a:fld id="{3BF9AAB7-CCC7-AE4C-ACB9-FFF1E3FE6784}" type="slidenum">
              <a:rPr lang="zh-CN" altLang="en-US" sz="12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pPr algn="r" eaLnBrk="1" hangingPunct="1"/>
              <a:t>52</a:t>
            </a:fld>
            <a:endParaRPr lang="en-US" altLang="zh-CN" sz="1200" b="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131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71682" name="备注占位符 2"/>
          <p:cNvSpPr>
            <a:spLocks noGrp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defTabSz="864931"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71683" name="灯片编号占位符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 eaLnBrk="1" hangingPunct="1"/>
            <a:fld id="{B5978637-1780-5F4F-8824-2DF20DA9AE01}" type="slidenum">
              <a:rPr lang="zh-CN" altLang="en-US" sz="12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pPr algn="r" eaLnBrk="1" hangingPunct="1"/>
              <a:t>54</a:t>
            </a:fld>
            <a:endParaRPr lang="en-US" altLang="zh-CN" sz="1200" b="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71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iteration is, for example, a </a:t>
            </a:r>
            <a:r>
              <a:rPr lang="en-US" dirty="0" err="1"/>
              <a:t>MapReduce</a:t>
            </a:r>
            <a:r>
              <a:rPr lang="en-US" dirty="0"/>
              <a:t>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1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81922" name="备注占位符 2"/>
          <p:cNvSpPr>
            <a:spLocks noGrp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defTabSz="864931">
              <a:spcBef>
                <a:spcPct val="0"/>
              </a:spcBef>
            </a:pPr>
            <a:endParaRPr kumimoji="0" lang="zh-CN" altLang="en-US" dirty="0"/>
          </a:p>
        </p:txBody>
      </p:sp>
      <p:sp>
        <p:nvSpPr>
          <p:cNvPr id="81923" name="灯片编号占位符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 defTabSz="966788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 eaLnBrk="1" hangingPunct="1"/>
            <a:fld id="{20FF0B31-2ED3-6D4F-926D-0A09D346C005}" type="slidenum">
              <a:rPr lang="zh-CN" altLang="en-US" sz="12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pPr algn="r" eaLnBrk="1" hangingPunct="1"/>
              <a:t>57</a:t>
            </a:fld>
            <a:endParaRPr lang="en-US" altLang="zh-CN" sz="1200" b="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90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60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6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214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242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58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0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2023/10/15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42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2023/10/15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751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2023/10/15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593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71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ACDB0-31B1-9545-AE74-78C3662FF07D}" type="datetimeFigureOut">
              <a:rPr kumimoji="1" lang="zh-CN" altLang="en-US" smtClean="0"/>
              <a:t>2023/10/15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11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://en.wikipedia.org/wiki/Centroid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.wikipedia.org/wiki/Voronoi_diagram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Introduction to Big Data Systems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br>
              <a:rPr kumimoji="1" lang="en-US" altLang="zh-CN" dirty="0"/>
            </a:br>
            <a:r>
              <a:rPr kumimoji="1" lang="en-US" altLang="zh-CN" dirty="0"/>
              <a:t>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MapReduce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Wenguang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CHEN</a:t>
            </a:r>
          </a:p>
          <a:p>
            <a:r>
              <a:rPr kumimoji="1" lang="en-US" altLang="zh-CN" dirty="0"/>
              <a:t>Tsinghua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24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OpenMP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Dynamic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326023"/>
            <a:ext cx="8363453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ourier New"/>
                <a:cs typeface="Courier New"/>
              </a:rPr>
              <a:t>x=0;</a:t>
            </a:r>
          </a:p>
          <a:p>
            <a:r>
              <a:rPr lang="en-US" altLang="zh-CN" sz="2400" b="1" dirty="0">
                <a:latin typeface="Courier New"/>
                <a:cs typeface="Courier New"/>
              </a:rPr>
              <a:t>sum = 0.0;</a:t>
            </a:r>
          </a:p>
          <a:p>
            <a:r>
              <a:rPr lang="en-US" altLang="zh-CN" sz="2400" b="1" dirty="0">
                <a:latin typeface="Courier New"/>
                <a:cs typeface="Courier New"/>
              </a:rPr>
              <a:t>step = 1.0/(double) </a:t>
            </a:r>
            <a:r>
              <a:rPr lang="en-US" altLang="zh-CN" sz="2400" b="1" dirty="0" err="1">
                <a:latin typeface="Courier New"/>
                <a:cs typeface="Courier New"/>
              </a:rPr>
              <a:t>num_steps</a:t>
            </a:r>
            <a:r>
              <a:rPr lang="en-US" altLang="zh-CN" sz="2400" b="1" dirty="0">
                <a:latin typeface="Courier New"/>
                <a:cs typeface="Courier New"/>
              </a:rPr>
              <a:t>;</a:t>
            </a:r>
          </a:p>
          <a:p>
            <a:endParaRPr lang="en-US" altLang="zh-CN" sz="2400" b="1" dirty="0">
              <a:latin typeface="Courier New"/>
              <a:cs typeface="Courier New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Courier New"/>
                <a:cs typeface="Courier New"/>
              </a:rPr>
              <a:t>#pragma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omp</a:t>
            </a:r>
            <a:r>
              <a:rPr lang="en-US" altLang="zh-CN" sz="2400" b="1" dirty="0">
                <a:solidFill>
                  <a:srgbClr val="FF0000"/>
                </a:solidFill>
                <a:latin typeface="Courier New"/>
                <a:cs typeface="Courier New"/>
              </a:rPr>
              <a:t> for reduction(+:sum) private(x) schedule(dynamic,1)   </a:t>
            </a:r>
            <a:r>
              <a:rPr lang="en-US" altLang="zh-CN" sz="2400" b="1" dirty="0">
                <a:latin typeface="Courier New"/>
                <a:cs typeface="Courier New"/>
              </a:rPr>
              <a:t>   </a:t>
            </a:r>
          </a:p>
          <a:p>
            <a:r>
              <a:rPr lang="en-US" altLang="zh-CN" sz="2400" b="1" dirty="0">
                <a:latin typeface="Courier New"/>
                <a:cs typeface="Courier New"/>
              </a:rPr>
              <a:t>for (</a:t>
            </a:r>
            <a:r>
              <a:rPr lang="en-US" altLang="zh-CN" sz="2400" b="1" dirty="0" err="1">
                <a:latin typeface="Courier New"/>
                <a:cs typeface="Courier New"/>
              </a:rPr>
              <a:t>i</a:t>
            </a:r>
            <a:r>
              <a:rPr lang="en-US" altLang="zh-CN" sz="2400" b="1" dirty="0">
                <a:latin typeface="Courier New"/>
                <a:cs typeface="Courier New"/>
              </a:rPr>
              <a:t>=0; </a:t>
            </a:r>
            <a:r>
              <a:rPr lang="en-US" altLang="zh-CN" sz="2400" b="1" dirty="0" err="1">
                <a:latin typeface="Courier New"/>
                <a:cs typeface="Courier New"/>
              </a:rPr>
              <a:t>i</a:t>
            </a:r>
            <a:r>
              <a:rPr lang="zh-CN" altLang="en-US" sz="2400" b="1" dirty="0">
                <a:latin typeface="Courier New"/>
                <a:cs typeface="Courier New"/>
              </a:rPr>
              <a:t> </a:t>
            </a:r>
            <a:r>
              <a:rPr lang="en-US" altLang="zh-CN" sz="2400" b="1" dirty="0">
                <a:latin typeface="Courier New"/>
                <a:cs typeface="Courier New"/>
              </a:rPr>
              <a:t>&lt;</a:t>
            </a:r>
            <a:r>
              <a:rPr lang="zh-CN" altLang="en-US" sz="2400" b="1" dirty="0">
                <a:latin typeface="Courier New"/>
                <a:cs typeface="Courier New"/>
              </a:rPr>
              <a:t> </a:t>
            </a:r>
            <a:r>
              <a:rPr lang="en-US" altLang="zh-CN" sz="2400" b="1" dirty="0" err="1">
                <a:latin typeface="Courier New"/>
                <a:cs typeface="Courier New"/>
              </a:rPr>
              <a:t>num_steps</a:t>
            </a:r>
            <a:r>
              <a:rPr lang="en-US" altLang="zh-CN" sz="2400" b="1" dirty="0">
                <a:latin typeface="Courier New"/>
                <a:cs typeface="Courier New"/>
              </a:rPr>
              <a:t>; </a:t>
            </a:r>
            <a:r>
              <a:rPr lang="en-US" altLang="zh-CN" sz="2400" b="1" dirty="0" err="1">
                <a:latin typeface="Courier New"/>
                <a:cs typeface="Courier New"/>
              </a:rPr>
              <a:t>i</a:t>
            </a:r>
            <a:r>
              <a:rPr lang="en-US" altLang="zh-CN" sz="2400" b="1" dirty="0">
                <a:latin typeface="Courier New"/>
                <a:cs typeface="Courier New"/>
              </a:rPr>
              <a:t>=i+1){</a:t>
            </a:r>
          </a:p>
          <a:p>
            <a:r>
              <a:rPr lang="zh-CN" altLang="zh-CN" sz="2400" b="1" dirty="0">
                <a:latin typeface="Courier New"/>
                <a:cs typeface="Courier New"/>
              </a:rPr>
              <a:t> </a:t>
            </a:r>
            <a:r>
              <a:rPr lang="zh-CN" altLang="en-US" sz="2400" b="1" dirty="0">
                <a:latin typeface="Courier New"/>
                <a:cs typeface="Courier New"/>
              </a:rPr>
              <a:t>    </a:t>
            </a:r>
            <a:r>
              <a:rPr lang="en-US" altLang="zh-CN" sz="2400" b="1" dirty="0">
                <a:latin typeface="Courier New"/>
                <a:cs typeface="Courier New"/>
              </a:rPr>
              <a:t>x=(i+0.5)*step;</a:t>
            </a:r>
          </a:p>
          <a:p>
            <a:r>
              <a:rPr lang="en-US" altLang="zh-CN" sz="2400" b="1" dirty="0">
                <a:latin typeface="Courier New"/>
                <a:cs typeface="Courier New"/>
              </a:rPr>
              <a:t>  </a:t>
            </a:r>
            <a:r>
              <a:rPr lang="zh-CN" altLang="en-US" sz="2400" b="1" dirty="0">
                <a:latin typeface="Courier New"/>
                <a:cs typeface="Courier New"/>
              </a:rPr>
              <a:t> </a:t>
            </a:r>
            <a:r>
              <a:rPr lang="en-US" altLang="zh-CN" sz="2400" b="1" dirty="0">
                <a:latin typeface="Courier New"/>
                <a:cs typeface="Courier New"/>
              </a:rPr>
              <a:t>sum = sum + 4.0/(1.0+x*x);</a:t>
            </a:r>
          </a:p>
          <a:p>
            <a:r>
              <a:rPr lang="en-US" altLang="zh-CN" sz="2400" b="1" dirty="0">
                <a:latin typeface="Courier New"/>
                <a:cs typeface="Courier New"/>
              </a:rPr>
              <a:t>}</a:t>
            </a:r>
          </a:p>
          <a:p>
            <a:r>
              <a:rPr lang="en-US" altLang="zh-CN" sz="2400" b="1" dirty="0">
                <a:latin typeface="Courier New"/>
                <a:cs typeface="Courier New"/>
              </a:rPr>
              <a:t>pi=step*sum;</a:t>
            </a:r>
            <a:endParaRPr lang="zh-CN" altLang="en-US" sz="2400" b="1" dirty="0">
              <a:latin typeface="Courier New"/>
              <a:cs typeface="Courier New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0867" y="5592423"/>
            <a:ext cx="8045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What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are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needed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in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MPI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if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we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wish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each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process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do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part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of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the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calculation?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80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45965BDC-DC64-4FC6-B484-FDA158E573B9}" type="slidenum">
              <a:rPr lang="en-US" altLang="zh-CN"/>
              <a:pPr algn="r" eaLnBrk="1" hangingPunct="1"/>
              <a:t>11</a:t>
            </a:fld>
            <a:endParaRPr lang="en-US" altLang="zh-CN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547313" y="236052"/>
            <a:ext cx="7085408" cy="42614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Revisit Dynamic Scheduling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3473" y="1506612"/>
            <a:ext cx="8001000" cy="440941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For 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iterations and </a:t>
            </a:r>
            <a:r>
              <a:rPr lang="en-US" altLang="zh-CN" i="1" dirty="0" err="1">
                <a:ea typeface="宋体" charset="-122"/>
              </a:rPr>
              <a:t>N</a:t>
            </a:r>
            <a:r>
              <a:rPr lang="en-US" altLang="zh-CN" baseline="-25000" dirty="0" err="1">
                <a:ea typeface="宋体" charset="-122"/>
              </a:rPr>
              <a:t>t</a:t>
            </a:r>
            <a:r>
              <a:rPr lang="en-US" altLang="zh-CN" dirty="0">
                <a:ea typeface="宋体" charset="-122"/>
              </a:rPr>
              <a:t> threads, each thread gets a fixed-size chunk of </a:t>
            </a:r>
            <a:r>
              <a:rPr lang="en-US" altLang="zh-CN" i="1" dirty="0">
                <a:ea typeface="宋体" charset="-122"/>
              </a:rPr>
              <a:t>k</a:t>
            </a:r>
            <a:r>
              <a:rPr lang="en-US" altLang="zh-CN" dirty="0">
                <a:ea typeface="宋体" charset="-122"/>
              </a:rPr>
              <a:t> loop iterations: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   </a:t>
            </a:r>
            <a:r>
              <a:rPr lang="en-US" altLang="zh-CN" sz="2000" dirty="0">
                <a:ea typeface="宋体" charset="-122"/>
              </a:rPr>
              <a:t>T0   </a:t>
            </a:r>
            <a:r>
              <a:rPr lang="zh-CN" altLang="en-US" sz="2000" dirty="0">
                <a:ea typeface="宋体" charset="-122"/>
              </a:rPr>
              <a:t>  </a:t>
            </a:r>
            <a:r>
              <a:rPr lang="en-US" altLang="zh-CN" sz="2000" dirty="0">
                <a:ea typeface="宋体" charset="-122"/>
              </a:rPr>
              <a:t>T1   </a:t>
            </a:r>
            <a:r>
              <a:rPr lang="zh-CN" altLang="en-US" sz="2000" dirty="0">
                <a:ea typeface="宋体" charset="-122"/>
              </a:rPr>
              <a:t>  </a:t>
            </a:r>
            <a:r>
              <a:rPr lang="en-US" altLang="zh-CN" sz="2000" dirty="0">
                <a:ea typeface="宋体" charset="-122"/>
              </a:rPr>
              <a:t>T2   </a:t>
            </a:r>
            <a:r>
              <a:rPr lang="zh-CN" altLang="en-US" sz="2000" dirty="0">
                <a:ea typeface="宋体" charset="-122"/>
              </a:rPr>
              <a:t>  </a:t>
            </a:r>
            <a:r>
              <a:rPr lang="en-US" altLang="zh-CN" sz="2000" dirty="0">
                <a:ea typeface="宋体" charset="-122"/>
              </a:rPr>
              <a:t>T3   </a:t>
            </a:r>
            <a:r>
              <a:rPr lang="zh-CN" altLang="en-US" sz="2000" dirty="0">
                <a:ea typeface="宋体" charset="-122"/>
              </a:rPr>
              <a:t>  </a:t>
            </a:r>
            <a:r>
              <a:rPr lang="en-US" altLang="zh-CN" sz="2000" dirty="0">
                <a:ea typeface="宋体" charset="-122"/>
              </a:rPr>
              <a:t>T4   </a:t>
            </a:r>
            <a:r>
              <a:rPr lang="zh-CN" altLang="en-US" sz="2000" dirty="0">
                <a:ea typeface="宋体" charset="-122"/>
              </a:rPr>
              <a:t>  </a:t>
            </a:r>
            <a:r>
              <a:rPr lang="en-US" altLang="zh-CN" sz="2000" dirty="0">
                <a:ea typeface="宋体" charset="-122"/>
              </a:rPr>
              <a:t>T5   </a:t>
            </a:r>
            <a:r>
              <a:rPr lang="zh-CN" altLang="en-US" sz="2000" dirty="0">
                <a:ea typeface="宋体" charset="-122"/>
              </a:rPr>
              <a:t>  </a:t>
            </a:r>
            <a:r>
              <a:rPr lang="en-US" altLang="zh-CN" sz="2000" dirty="0">
                <a:ea typeface="宋体" charset="-122"/>
              </a:rPr>
              <a:t>T2   </a:t>
            </a:r>
            <a:r>
              <a:rPr lang="zh-CN" altLang="en-US" sz="2000" dirty="0">
                <a:ea typeface="宋体" charset="-122"/>
              </a:rPr>
              <a:t>  </a:t>
            </a:r>
            <a:r>
              <a:rPr lang="en-US" altLang="zh-CN" sz="2000" dirty="0">
                <a:ea typeface="宋体" charset="-122"/>
              </a:rPr>
              <a:t>T3   </a:t>
            </a:r>
            <a:r>
              <a:rPr lang="zh-CN" altLang="en-US" sz="2000" dirty="0">
                <a:ea typeface="宋体" charset="-122"/>
              </a:rPr>
              <a:t>  </a:t>
            </a:r>
            <a:r>
              <a:rPr lang="en-US" altLang="zh-CN" sz="2000" dirty="0">
                <a:ea typeface="宋体" charset="-122"/>
              </a:rPr>
              <a:t>T4  </a:t>
            </a:r>
            <a:r>
              <a:rPr lang="zh-CN" altLang="en-US" sz="200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 T0    </a:t>
            </a:r>
            <a:r>
              <a:rPr lang="zh-CN" altLang="en-US" sz="2000" dirty="0">
                <a:ea typeface="宋体" charset="-122"/>
              </a:rPr>
              <a:t>  </a:t>
            </a:r>
            <a:r>
              <a:rPr lang="en-US" altLang="zh-CN" sz="2000" dirty="0">
                <a:ea typeface="宋体" charset="-122"/>
              </a:rPr>
              <a:t>T1  </a:t>
            </a:r>
            <a:r>
              <a:rPr lang="zh-CN" altLang="en-US" sz="2000" dirty="0">
                <a:ea typeface="宋体" charset="-122"/>
              </a:rPr>
              <a:t>   </a:t>
            </a:r>
            <a:r>
              <a:rPr lang="en-US" altLang="zh-CN" sz="2000" dirty="0">
                <a:ea typeface="宋体" charset="-122"/>
              </a:rPr>
              <a:t>T5  </a:t>
            </a:r>
            <a:r>
              <a:rPr lang="zh-CN" altLang="en-US" sz="2000" dirty="0">
                <a:ea typeface="宋体" charset="-122"/>
              </a:rPr>
              <a:t>  </a:t>
            </a:r>
            <a:r>
              <a:rPr lang="en-US" altLang="zh-CN" sz="2000" dirty="0">
                <a:ea typeface="宋体" charset="-122"/>
              </a:rPr>
              <a:t>T3   T2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When a particular thread finishes its chunk of iterations, it gets assigned a new chunk. So, the relationship between iterations and threads is nondeterministic.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Advantage: very flexible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Disadvantage: high overhead – lots of decision making about which thread gets each chunk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79878" name="Line 4"/>
          <p:cNvSpPr>
            <a:spLocks noChangeShapeType="1"/>
          </p:cNvSpPr>
          <p:nvPr/>
        </p:nvSpPr>
        <p:spPr bwMode="auto">
          <a:xfrm>
            <a:off x="838200" y="25146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79" name="Line 5"/>
          <p:cNvSpPr>
            <a:spLocks noChangeShapeType="1"/>
          </p:cNvSpPr>
          <p:nvPr/>
        </p:nvSpPr>
        <p:spPr bwMode="auto">
          <a:xfrm>
            <a:off x="1143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0" name="Line 6"/>
          <p:cNvSpPr>
            <a:spLocks noChangeShapeType="1"/>
          </p:cNvSpPr>
          <p:nvPr/>
        </p:nvSpPr>
        <p:spPr bwMode="auto">
          <a:xfrm>
            <a:off x="838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1" name="Line 7"/>
          <p:cNvSpPr>
            <a:spLocks noChangeShapeType="1"/>
          </p:cNvSpPr>
          <p:nvPr/>
        </p:nvSpPr>
        <p:spPr bwMode="auto">
          <a:xfrm>
            <a:off x="1600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2" name="Line 8"/>
          <p:cNvSpPr>
            <a:spLocks noChangeShapeType="1"/>
          </p:cNvSpPr>
          <p:nvPr/>
        </p:nvSpPr>
        <p:spPr bwMode="auto">
          <a:xfrm>
            <a:off x="1905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3" name="Line 9"/>
          <p:cNvSpPr>
            <a:spLocks noChangeShapeType="1"/>
          </p:cNvSpPr>
          <p:nvPr/>
        </p:nvSpPr>
        <p:spPr bwMode="auto">
          <a:xfrm>
            <a:off x="2057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4" name="Line 10"/>
          <p:cNvSpPr>
            <a:spLocks noChangeShapeType="1"/>
          </p:cNvSpPr>
          <p:nvPr/>
        </p:nvSpPr>
        <p:spPr bwMode="auto">
          <a:xfrm>
            <a:off x="2667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5" name="Line 11"/>
          <p:cNvSpPr>
            <a:spLocks noChangeShapeType="1"/>
          </p:cNvSpPr>
          <p:nvPr/>
        </p:nvSpPr>
        <p:spPr bwMode="auto">
          <a:xfrm>
            <a:off x="3124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6" name="Line 12"/>
          <p:cNvSpPr>
            <a:spLocks noChangeShapeType="1"/>
          </p:cNvSpPr>
          <p:nvPr/>
        </p:nvSpPr>
        <p:spPr bwMode="auto">
          <a:xfrm>
            <a:off x="3429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7" name="Line 13"/>
          <p:cNvSpPr>
            <a:spLocks noChangeShapeType="1"/>
          </p:cNvSpPr>
          <p:nvPr/>
        </p:nvSpPr>
        <p:spPr bwMode="auto">
          <a:xfrm>
            <a:off x="3886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8" name="Line 14"/>
          <p:cNvSpPr>
            <a:spLocks noChangeShapeType="1"/>
          </p:cNvSpPr>
          <p:nvPr/>
        </p:nvSpPr>
        <p:spPr bwMode="auto">
          <a:xfrm>
            <a:off x="4191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9" name="Line 15"/>
          <p:cNvSpPr>
            <a:spLocks noChangeShapeType="1"/>
          </p:cNvSpPr>
          <p:nvPr/>
        </p:nvSpPr>
        <p:spPr bwMode="auto">
          <a:xfrm>
            <a:off x="4495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90" name="Line 16"/>
          <p:cNvSpPr>
            <a:spLocks noChangeShapeType="1"/>
          </p:cNvSpPr>
          <p:nvPr/>
        </p:nvSpPr>
        <p:spPr bwMode="auto">
          <a:xfrm>
            <a:off x="4953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91" name="Line 17"/>
          <p:cNvSpPr>
            <a:spLocks noChangeShapeType="1"/>
          </p:cNvSpPr>
          <p:nvPr/>
        </p:nvSpPr>
        <p:spPr bwMode="auto">
          <a:xfrm>
            <a:off x="5410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92" name="Line 18"/>
          <p:cNvSpPr>
            <a:spLocks noChangeShapeType="1"/>
          </p:cNvSpPr>
          <p:nvPr/>
        </p:nvSpPr>
        <p:spPr bwMode="auto">
          <a:xfrm>
            <a:off x="5715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93" name="Line 19"/>
          <p:cNvSpPr>
            <a:spLocks noChangeShapeType="1"/>
          </p:cNvSpPr>
          <p:nvPr/>
        </p:nvSpPr>
        <p:spPr bwMode="auto">
          <a:xfrm>
            <a:off x="6172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94" name="Line 20"/>
          <p:cNvSpPr>
            <a:spLocks noChangeShapeType="1"/>
          </p:cNvSpPr>
          <p:nvPr/>
        </p:nvSpPr>
        <p:spPr bwMode="auto">
          <a:xfrm>
            <a:off x="6477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9895" name="Group 21"/>
          <p:cNvGrpSpPr>
            <a:grpSpLocks/>
          </p:cNvGrpSpPr>
          <p:nvPr/>
        </p:nvGrpSpPr>
        <p:grpSpPr bwMode="auto">
          <a:xfrm>
            <a:off x="3124200" y="2667000"/>
            <a:ext cx="304800" cy="152400"/>
            <a:chOff x="1968" y="1680"/>
            <a:chExt cx="192" cy="96"/>
          </a:xfrm>
        </p:grpSpPr>
        <p:sp>
          <p:nvSpPr>
            <p:cNvPr id="79972" name="Line 22"/>
            <p:cNvSpPr>
              <a:spLocks noChangeShapeType="1"/>
            </p:cNvSpPr>
            <p:nvPr/>
          </p:nvSpPr>
          <p:spPr bwMode="auto">
            <a:xfrm>
              <a:off x="1968" y="1776"/>
              <a:ext cx="192" cy="0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73" name="Line 23"/>
            <p:cNvSpPr>
              <a:spLocks noChangeShapeType="1"/>
            </p:cNvSpPr>
            <p:nvPr/>
          </p:nvSpPr>
          <p:spPr bwMode="auto">
            <a:xfrm flipV="1">
              <a:off x="1968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74" name="Line 24"/>
            <p:cNvSpPr>
              <a:spLocks noChangeShapeType="1"/>
            </p:cNvSpPr>
            <p:nvPr/>
          </p:nvSpPr>
          <p:spPr bwMode="auto">
            <a:xfrm flipV="1">
              <a:off x="216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896" name="Group 25"/>
          <p:cNvGrpSpPr>
            <a:grpSpLocks/>
          </p:cNvGrpSpPr>
          <p:nvPr/>
        </p:nvGrpSpPr>
        <p:grpSpPr bwMode="auto">
          <a:xfrm>
            <a:off x="2667000" y="2667000"/>
            <a:ext cx="304800" cy="152400"/>
            <a:chOff x="1680" y="1680"/>
            <a:chExt cx="192" cy="96"/>
          </a:xfrm>
        </p:grpSpPr>
        <p:sp>
          <p:nvSpPr>
            <p:cNvPr id="79969" name="Line 26"/>
            <p:cNvSpPr>
              <a:spLocks noChangeShapeType="1"/>
            </p:cNvSpPr>
            <p:nvPr/>
          </p:nvSpPr>
          <p:spPr bwMode="auto">
            <a:xfrm>
              <a:off x="1680" y="1776"/>
              <a:ext cx="192" cy="0"/>
            </a:xfrm>
            <a:prstGeom prst="line">
              <a:avLst/>
            </a:prstGeom>
            <a:noFill/>
            <a:ln w="9525">
              <a:solidFill>
                <a:srgbClr val="99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70" name="Line 27"/>
            <p:cNvSpPr>
              <a:spLocks noChangeShapeType="1"/>
            </p:cNvSpPr>
            <p:nvPr/>
          </p:nvSpPr>
          <p:spPr bwMode="auto">
            <a:xfrm flipV="1">
              <a:off x="168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71" name="Line 28"/>
            <p:cNvSpPr>
              <a:spLocks noChangeShapeType="1"/>
            </p:cNvSpPr>
            <p:nvPr/>
          </p:nvSpPr>
          <p:spPr bwMode="auto">
            <a:xfrm flipV="1">
              <a:off x="1872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897" name="Group 29"/>
          <p:cNvGrpSpPr>
            <a:grpSpLocks/>
          </p:cNvGrpSpPr>
          <p:nvPr/>
        </p:nvGrpSpPr>
        <p:grpSpPr bwMode="auto">
          <a:xfrm>
            <a:off x="2209800" y="2667000"/>
            <a:ext cx="304800" cy="152400"/>
            <a:chOff x="1392" y="1680"/>
            <a:chExt cx="192" cy="96"/>
          </a:xfrm>
        </p:grpSpPr>
        <p:sp>
          <p:nvSpPr>
            <p:cNvPr id="79966" name="Line 30"/>
            <p:cNvSpPr>
              <a:spLocks noChangeShapeType="1"/>
            </p:cNvSpPr>
            <p:nvPr/>
          </p:nvSpPr>
          <p:spPr bwMode="auto">
            <a:xfrm>
              <a:off x="1392" y="1776"/>
              <a:ext cx="19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67" name="Line 31"/>
            <p:cNvSpPr>
              <a:spLocks noChangeShapeType="1"/>
            </p:cNvSpPr>
            <p:nvPr/>
          </p:nvSpPr>
          <p:spPr bwMode="auto">
            <a:xfrm flipV="1">
              <a:off x="1392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68" name="Line 32"/>
            <p:cNvSpPr>
              <a:spLocks noChangeShapeType="1"/>
            </p:cNvSpPr>
            <p:nvPr/>
          </p:nvSpPr>
          <p:spPr bwMode="auto">
            <a:xfrm flipV="1">
              <a:off x="1584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898" name="Group 33"/>
          <p:cNvGrpSpPr>
            <a:grpSpLocks/>
          </p:cNvGrpSpPr>
          <p:nvPr/>
        </p:nvGrpSpPr>
        <p:grpSpPr bwMode="auto">
          <a:xfrm>
            <a:off x="838200" y="2667000"/>
            <a:ext cx="304800" cy="152400"/>
            <a:chOff x="528" y="1680"/>
            <a:chExt cx="192" cy="96"/>
          </a:xfrm>
        </p:grpSpPr>
        <p:sp>
          <p:nvSpPr>
            <p:cNvPr id="79963" name="Line 34"/>
            <p:cNvSpPr>
              <a:spLocks noChangeShapeType="1"/>
            </p:cNvSpPr>
            <p:nvPr/>
          </p:nvSpPr>
          <p:spPr bwMode="auto">
            <a:xfrm>
              <a:off x="528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64" name="Line 35"/>
            <p:cNvSpPr>
              <a:spLocks noChangeShapeType="1"/>
            </p:cNvSpPr>
            <p:nvPr/>
          </p:nvSpPr>
          <p:spPr bwMode="auto">
            <a:xfrm flipV="1">
              <a:off x="72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65" name="Line 36"/>
            <p:cNvSpPr>
              <a:spLocks noChangeShapeType="1"/>
            </p:cNvSpPr>
            <p:nvPr/>
          </p:nvSpPr>
          <p:spPr bwMode="auto">
            <a:xfrm>
              <a:off x="528" y="1776"/>
              <a:ext cx="1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899" name="Group 37"/>
          <p:cNvGrpSpPr>
            <a:grpSpLocks/>
          </p:cNvGrpSpPr>
          <p:nvPr/>
        </p:nvGrpSpPr>
        <p:grpSpPr bwMode="auto">
          <a:xfrm>
            <a:off x="1752600" y="2667000"/>
            <a:ext cx="304800" cy="152400"/>
            <a:chOff x="1104" y="1680"/>
            <a:chExt cx="192" cy="96"/>
          </a:xfrm>
        </p:grpSpPr>
        <p:sp>
          <p:nvSpPr>
            <p:cNvPr id="79960" name="Line 38"/>
            <p:cNvSpPr>
              <a:spLocks noChangeShapeType="1"/>
            </p:cNvSpPr>
            <p:nvPr/>
          </p:nvSpPr>
          <p:spPr bwMode="auto">
            <a:xfrm>
              <a:off x="1104" y="1776"/>
              <a:ext cx="192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61" name="Line 39"/>
            <p:cNvSpPr>
              <a:spLocks noChangeShapeType="1"/>
            </p:cNvSpPr>
            <p:nvPr/>
          </p:nvSpPr>
          <p:spPr bwMode="auto">
            <a:xfrm flipV="1">
              <a:off x="1104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62" name="Line 40"/>
            <p:cNvSpPr>
              <a:spLocks noChangeShapeType="1"/>
            </p:cNvSpPr>
            <p:nvPr/>
          </p:nvSpPr>
          <p:spPr bwMode="auto">
            <a:xfrm flipV="1">
              <a:off x="1296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900" name="Group 41"/>
          <p:cNvGrpSpPr>
            <a:grpSpLocks/>
          </p:cNvGrpSpPr>
          <p:nvPr/>
        </p:nvGrpSpPr>
        <p:grpSpPr bwMode="auto">
          <a:xfrm>
            <a:off x="1295400" y="2667000"/>
            <a:ext cx="304800" cy="152400"/>
            <a:chOff x="816" y="1680"/>
            <a:chExt cx="192" cy="96"/>
          </a:xfrm>
        </p:grpSpPr>
        <p:sp>
          <p:nvSpPr>
            <p:cNvPr id="79957" name="Line 42"/>
            <p:cNvSpPr>
              <a:spLocks noChangeShapeType="1"/>
            </p:cNvSpPr>
            <p:nvPr/>
          </p:nvSpPr>
          <p:spPr bwMode="auto">
            <a:xfrm>
              <a:off x="816" y="1776"/>
              <a:ext cx="192" cy="0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58" name="Line 43"/>
            <p:cNvSpPr>
              <a:spLocks noChangeShapeType="1"/>
            </p:cNvSpPr>
            <p:nvPr/>
          </p:nvSpPr>
          <p:spPr bwMode="auto">
            <a:xfrm flipV="1">
              <a:off x="816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59" name="Line 44"/>
            <p:cNvSpPr>
              <a:spLocks noChangeShapeType="1"/>
            </p:cNvSpPr>
            <p:nvPr/>
          </p:nvSpPr>
          <p:spPr bwMode="auto">
            <a:xfrm flipV="1">
              <a:off x="1008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9901" name="Line 45"/>
          <p:cNvSpPr>
            <a:spLocks noChangeShapeType="1"/>
          </p:cNvSpPr>
          <p:nvPr/>
        </p:nvSpPr>
        <p:spPr bwMode="auto">
          <a:xfrm>
            <a:off x="990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02" name="Line 46"/>
          <p:cNvSpPr>
            <a:spLocks noChangeShapeType="1"/>
          </p:cNvSpPr>
          <p:nvPr/>
        </p:nvSpPr>
        <p:spPr bwMode="auto">
          <a:xfrm>
            <a:off x="1447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03" name="Line 47"/>
          <p:cNvSpPr>
            <a:spLocks noChangeShapeType="1"/>
          </p:cNvSpPr>
          <p:nvPr/>
        </p:nvSpPr>
        <p:spPr bwMode="auto">
          <a:xfrm>
            <a:off x="1295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04" name="Line 48"/>
          <p:cNvSpPr>
            <a:spLocks noChangeShapeType="1"/>
          </p:cNvSpPr>
          <p:nvPr/>
        </p:nvSpPr>
        <p:spPr bwMode="auto">
          <a:xfrm>
            <a:off x="2209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05" name="Line 49"/>
          <p:cNvSpPr>
            <a:spLocks noChangeShapeType="1"/>
          </p:cNvSpPr>
          <p:nvPr/>
        </p:nvSpPr>
        <p:spPr bwMode="auto">
          <a:xfrm>
            <a:off x="2362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06" name="Line 50"/>
          <p:cNvSpPr>
            <a:spLocks noChangeShapeType="1"/>
          </p:cNvSpPr>
          <p:nvPr/>
        </p:nvSpPr>
        <p:spPr bwMode="auto">
          <a:xfrm>
            <a:off x="2514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07" name="Line 51"/>
          <p:cNvSpPr>
            <a:spLocks noChangeShapeType="1"/>
          </p:cNvSpPr>
          <p:nvPr/>
        </p:nvSpPr>
        <p:spPr bwMode="auto">
          <a:xfrm>
            <a:off x="3276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08" name="Line 52"/>
          <p:cNvSpPr>
            <a:spLocks noChangeShapeType="1"/>
          </p:cNvSpPr>
          <p:nvPr/>
        </p:nvSpPr>
        <p:spPr bwMode="auto">
          <a:xfrm>
            <a:off x="3733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09" name="Line 53"/>
          <p:cNvSpPr>
            <a:spLocks noChangeShapeType="1"/>
          </p:cNvSpPr>
          <p:nvPr/>
        </p:nvSpPr>
        <p:spPr bwMode="auto">
          <a:xfrm>
            <a:off x="3581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0" name="Line 54"/>
          <p:cNvSpPr>
            <a:spLocks noChangeShapeType="1"/>
          </p:cNvSpPr>
          <p:nvPr/>
        </p:nvSpPr>
        <p:spPr bwMode="auto">
          <a:xfrm>
            <a:off x="4343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1" name="Line 55"/>
          <p:cNvSpPr>
            <a:spLocks noChangeShapeType="1"/>
          </p:cNvSpPr>
          <p:nvPr/>
        </p:nvSpPr>
        <p:spPr bwMode="auto">
          <a:xfrm>
            <a:off x="4800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2" name="Line 56"/>
          <p:cNvSpPr>
            <a:spLocks noChangeShapeType="1"/>
          </p:cNvSpPr>
          <p:nvPr/>
        </p:nvSpPr>
        <p:spPr bwMode="auto">
          <a:xfrm>
            <a:off x="4648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3" name="Line 57"/>
          <p:cNvSpPr>
            <a:spLocks noChangeShapeType="1"/>
          </p:cNvSpPr>
          <p:nvPr/>
        </p:nvSpPr>
        <p:spPr bwMode="auto">
          <a:xfrm>
            <a:off x="5562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4" name="Line 58"/>
          <p:cNvSpPr>
            <a:spLocks noChangeShapeType="1"/>
          </p:cNvSpPr>
          <p:nvPr/>
        </p:nvSpPr>
        <p:spPr bwMode="auto">
          <a:xfrm>
            <a:off x="5867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5" name="Line 59"/>
          <p:cNvSpPr>
            <a:spLocks noChangeShapeType="1"/>
          </p:cNvSpPr>
          <p:nvPr/>
        </p:nvSpPr>
        <p:spPr bwMode="auto">
          <a:xfrm>
            <a:off x="6019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6" name="Line 60"/>
          <p:cNvSpPr>
            <a:spLocks noChangeShapeType="1"/>
          </p:cNvSpPr>
          <p:nvPr/>
        </p:nvSpPr>
        <p:spPr bwMode="auto">
          <a:xfrm>
            <a:off x="6629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7" name="Line 61"/>
          <p:cNvSpPr>
            <a:spLocks noChangeShapeType="1"/>
          </p:cNvSpPr>
          <p:nvPr/>
        </p:nvSpPr>
        <p:spPr bwMode="auto">
          <a:xfrm>
            <a:off x="6781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8" name="Line 62"/>
          <p:cNvSpPr>
            <a:spLocks noChangeShapeType="1"/>
          </p:cNvSpPr>
          <p:nvPr/>
        </p:nvSpPr>
        <p:spPr bwMode="auto">
          <a:xfrm>
            <a:off x="6934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19" name="Line 63"/>
          <p:cNvSpPr>
            <a:spLocks noChangeShapeType="1"/>
          </p:cNvSpPr>
          <p:nvPr/>
        </p:nvSpPr>
        <p:spPr bwMode="auto">
          <a:xfrm>
            <a:off x="1752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20" name="Line 64"/>
          <p:cNvSpPr>
            <a:spLocks noChangeShapeType="1"/>
          </p:cNvSpPr>
          <p:nvPr/>
        </p:nvSpPr>
        <p:spPr bwMode="auto">
          <a:xfrm>
            <a:off x="2819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21" name="Line 65"/>
          <p:cNvSpPr>
            <a:spLocks noChangeShapeType="1"/>
          </p:cNvSpPr>
          <p:nvPr/>
        </p:nvSpPr>
        <p:spPr bwMode="auto">
          <a:xfrm>
            <a:off x="2971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22" name="Line 66"/>
          <p:cNvSpPr>
            <a:spLocks noChangeShapeType="1"/>
          </p:cNvSpPr>
          <p:nvPr/>
        </p:nvSpPr>
        <p:spPr bwMode="auto">
          <a:xfrm>
            <a:off x="4038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23" name="Line 67"/>
          <p:cNvSpPr>
            <a:spLocks noChangeShapeType="1"/>
          </p:cNvSpPr>
          <p:nvPr/>
        </p:nvSpPr>
        <p:spPr bwMode="auto">
          <a:xfrm>
            <a:off x="5105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24" name="Line 68"/>
          <p:cNvSpPr>
            <a:spLocks noChangeShapeType="1"/>
          </p:cNvSpPr>
          <p:nvPr/>
        </p:nvSpPr>
        <p:spPr bwMode="auto">
          <a:xfrm>
            <a:off x="5257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25" name="Line 69"/>
          <p:cNvSpPr>
            <a:spLocks noChangeShapeType="1"/>
          </p:cNvSpPr>
          <p:nvPr/>
        </p:nvSpPr>
        <p:spPr bwMode="auto">
          <a:xfrm>
            <a:off x="6324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9926" name="Group 70"/>
          <p:cNvGrpSpPr>
            <a:grpSpLocks/>
          </p:cNvGrpSpPr>
          <p:nvPr/>
        </p:nvGrpSpPr>
        <p:grpSpPr bwMode="auto">
          <a:xfrm>
            <a:off x="4038600" y="2667000"/>
            <a:ext cx="304800" cy="152400"/>
            <a:chOff x="816" y="1680"/>
            <a:chExt cx="192" cy="96"/>
          </a:xfrm>
        </p:grpSpPr>
        <p:sp>
          <p:nvSpPr>
            <p:cNvPr id="79954" name="Line 71"/>
            <p:cNvSpPr>
              <a:spLocks noChangeShapeType="1"/>
            </p:cNvSpPr>
            <p:nvPr/>
          </p:nvSpPr>
          <p:spPr bwMode="auto">
            <a:xfrm>
              <a:off x="816" y="1776"/>
              <a:ext cx="192" cy="0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55" name="Line 72"/>
            <p:cNvSpPr>
              <a:spLocks noChangeShapeType="1"/>
            </p:cNvSpPr>
            <p:nvPr/>
          </p:nvSpPr>
          <p:spPr bwMode="auto">
            <a:xfrm flipV="1">
              <a:off x="816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56" name="Line 73"/>
            <p:cNvSpPr>
              <a:spLocks noChangeShapeType="1"/>
            </p:cNvSpPr>
            <p:nvPr/>
          </p:nvSpPr>
          <p:spPr bwMode="auto">
            <a:xfrm flipV="1">
              <a:off x="1008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927" name="Group 74"/>
          <p:cNvGrpSpPr>
            <a:grpSpLocks/>
          </p:cNvGrpSpPr>
          <p:nvPr/>
        </p:nvGrpSpPr>
        <p:grpSpPr bwMode="auto">
          <a:xfrm>
            <a:off x="3581400" y="2667000"/>
            <a:ext cx="304800" cy="152400"/>
            <a:chOff x="1104" y="1680"/>
            <a:chExt cx="192" cy="96"/>
          </a:xfrm>
        </p:grpSpPr>
        <p:sp>
          <p:nvSpPr>
            <p:cNvPr id="79951" name="Line 75"/>
            <p:cNvSpPr>
              <a:spLocks noChangeShapeType="1"/>
            </p:cNvSpPr>
            <p:nvPr/>
          </p:nvSpPr>
          <p:spPr bwMode="auto">
            <a:xfrm>
              <a:off x="1104" y="1776"/>
              <a:ext cx="192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52" name="Line 76"/>
            <p:cNvSpPr>
              <a:spLocks noChangeShapeType="1"/>
            </p:cNvSpPr>
            <p:nvPr/>
          </p:nvSpPr>
          <p:spPr bwMode="auto">
            <a:xfrm flipV="1">
              <a:off x="1104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53" name="Line 77"/>
            <p:cNvSpPr>
              <a:spLocks noChangeShapeType="1"/>
            </p:cNvSpPr>
            <p:nvPr/>
          </p:nvSpPr>
          <p:spPr bwMode="auto">
            <a:xfrm flipV="1">
              <a:off x="1296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928" name="Group 78"/>
          <p:cNvGrpSpPr>
            <a:grpSpLocks/>
          </p:cNvGrpSpPr>
          <p:nvPr/>
        </p:nvGrpSpPr>
        <p:grpSpPr bwMode="auto">
          <a:xfrm>
            <a:off x="4495800" y="2667000"/>
            <a:ext cx="304800" cy="152400"/>
            <a:chOff x="1680" y="1680"/>
            <a:chExt cx="192" cy="96"/>
          </a:xfrm>
        </p:grpSpPr>
        <p:sp>
          <p:nvSpPr>
            <p:cNvPr id="79948" name="Line 79"/>
            <p:cNvSpPr>
              <a:spLocks noChangeShapeType="1"/>
            </p:cNvSpPr>
            <p:nvPr/>
          </p:nvSpPr>
          <p:spPr bwMode="auto">
            <a:xfrm>
              <a:off x="1680" y="1776"/>
              <a:ext cx="192" cy="0"/>
            </a:xfrm>
            <a:prstGeom prst="line">
              <a:avLst/>
            </a:prstGeom>
            <a:noFill/>
            <a:ln w="9525">
              <a:solidFill>
                <a:srgbClr val="99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49" name="Line 80"/>
            <p:cNvSpPr>
              <a:spLocks noChangeShapeType="1"/>
            </p:cNvSpPr>
            <p:nvPr/>
          </p:nvSpPr>
          <p:spPr bwMode="auto">
            <a:xfrm flipV="1">
              <a:off x="168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50" name="Line 81"/>
            <p:cNvSpPr>
              <a:spLocks noChangeShapeType="1"/>
            </p:cNvSpPr>
            <p:nvPr/>
          </p:nvSpPr>
          <p:spPr bwMode="auto">
            <a:xfrm flipV="1">
              <a:off x="1872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929" name="Group 82"/>
          <p:cNvGrpSpPr>
            <a:grpSpLocks/>
          </p:cNvGrpSpPr>
          <p:nvPr/>
        </p:nvGrpSpPr>
        <p:grpSpPr bwMode="auto">
          <a:xfrm>
            <a:off x="4953000" y="2667000"/>
            <a:ext cx="304800" cy="152400"/>
            <a:chOff x="528" y="1680"/>
            <a:chExt cx="192" cy="96"/>
          </a:xfrm>
        </p:grpSpPr>
        <p:sp>
          <p:nvSpPr>
            <p:cNvPr id="79945" name="Line 83"/>
            <p:cNvSpPr>
              <a:spLocks noChangeShapeType="1"/>
            </p:cNvSpPr>
            <p:nvPr/>
          </p:nvSpPr>
          <p:spPr bwMode="auto">
            <a:xfrm>
              <a:off x="528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46" name="Line 84"/>
            <p:cNvSpPr>
              <a:spLocks noChangeShapeType="1"/>
            </p:cNvSpPr>
            <p:nvPr/>
          </p:nvSpPr>
          <p:spPr bwMode="auto">
            <a:xfrm flipV="1">
              <a:off x="72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47" name="Line 85"/>
            <p:cNvSpPr>
              <a:spLocks noChangeShapeType="1"/>
            </p:cNvSpPr>
            <p:nvPr/>
          </p:nvSpPr>
          <p:spPr bwMode="auto">
            <a:xfrm>
              <a:off x="528" y="1776"/>
              <a:ext cx="1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930" name="Group 86"/>
          <p:cNvGrpSpPr>
            <a:grpSpLocks/>
          </p:cNvGrpSpPr>
          <p:nvPr/>
        </p:nvGrpSpPr>
        <p:grpSpPr bwMode="auto">
          <a:xfrm>
            <a:off x="5410200" y="2667000"/>
            <a:ext cx="304800" cy="152400"/>
            <a:chOff x="1968" y="1680"/>
            <a:chExt cx="192" cy="96"/>
          </a:xfrm>
        </p:grpSpPr>
        <p:sp>
          <p:nvSpPr>
            <p:cNvPr id="79942" name="Line 87"/>
            <p:cNvSpPr>
              <a:spLocks noChangeShapeType="1"/>
            </p:cNvSpPr>
            <p:nvPr/>
          </p:nvSpPr>
          <p:spPr bwMode="auto">
            <a:xfrm>
              <a:off x="1968" y="1776"/>
              <a:ext cx="192" cy="0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43" name="Line 88"/>
            <p:cNvSpPr>
              <a:spLocks noChangeShapeType="1"/>
            </p:cNvSpPr>
            <p:nvPr/>
          </p:nvSpPr>
          <p:spPr bwMode="auto">
            <a:xfrm flipV="1">
              <a:off x="1968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44" name="Line 89"/>
            <p:cNvSpPr>
              <a:spLocks noChangeShapeType="1"/>
            </p:cNvSpPr>
            <p:nvPr/>
          </p:nvSpPr>
          <p:spPr bwMode="auto">
            <a:xfrm flipV="1">
              <a:off x="216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931" name="Group 90"/>
          <p:cNvGrpSpPr>
            <a:grpSpLocks/>
          </p:cNvGrpSpPr>
          <p:nvPr/>
        </p:nvGrpSpPr>
        <p:grpSpPr bwMode="auto">
          <a:xfrm>
            <a:off x="5867400" y="2667000"/>
            <a:ext cx="304800" cy="152400"/>
            <a:chOff x="1104" y="1680"/>
            <a:chExt cx="192" cy="96"/>
          </a:xfrm>
        </p:grpSpPr>
        <p:sp>
          <p:nvSpPr>
            <p:cNvPr id="79939" name="Line 91"/>
            <p:cNvSpPr>
              <a:spLocks noChangeShapeType="1"/>
            </p:cNvSpPr>
            <p:nvPr/>
          </p:nvSpPr>
          <p:spPr bwMode="auto">
            <a:xfrm>
              <a:off x="1104" y="1776"/>
              <a:ext cx="192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40" name="Line 92"/>
            <p:cNvSpPr>
              <a:spLocks noChangeShapeType="1"/>
            </p:cNvSpPr>
            <p:nvPr/>
          </p:nvSpPr>
          <p:spPr bwMode="auto">
            <a:xfrm flipV="1">
              <a:off x="1104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41" name="Line 93"/>
            <p:cNvSpPr>
              <a:spLocks noChangeShapeType="1"/>
            </p:cNvSpPr>
            <p:nvPr/>
          </p:nvSpPr>
          <p:spPr bwMode="auto">
            <a:xfrm flipV="1">
              <a:off x="1296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932" name="Group 94"/>
          <p:cNvGrpSpPr>
            <a:grpSpLocks/>
          </p:cNvGrpSpPr>
          <p:nvPr/>
        </p:nvGrpSpPr>
        <p:grpSpPr bwMode="auto">
          <a:xfrm>
            <a:off x="6324600" y="2667000"/>
            <a:ext cx="304800" cy="152400"/>
            <a:chOff x="1680" y="1680"/>
            <a:chExt cx="192" cy="96"/>
          </a:xfrm>
        </p:grpSpPr>
        <p:sp>
          <p:nvSpPr>
            <p:cNvPr id="79936" name="Line 95"/>
            <p:cNvSpPr>
              <a:spLocks noChangeShapeType="1"/>
            </p:cNvSpPr>
            <p:nvPr/>
          </p:nvSpPr>
          <p:spPr bwMode="auto">
            <a:xfrm>
              <a:off x="1680" y="1776"/>
              <a:ext cx="192" cy="0"/>
            </a:xfrm>
            <a:prstGeom prst="line">
              <a:avLst/>
            </a:prstGeom>
            <a:noFill/>
            <a:ln w="9525">
              <a:solidFill>
                <a:srgbClr val="99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37" name="Line 96"/>
            <p:cNvSpPr>
              <a:spLocks noChangeShapeType="1"/>
            </p:cNvSpPr>
            <p:nvPr/>
          </p:nvSpPr>
          <p:spPr bwMode="auto">
            <a:xfrm flipV="1">
              <a:off x="168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38" name="Line 97"/>
            <p:cNvSpPr>
              <a:spLocks noChangeShapeType="1"/>
            </p:cNvSpPr>
            <p:nvPr/>
          </p:nvSpPr>
          <p:spPr bwMode="auto">
            <a:xfrm flipV="1">
              <a:off x="1872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9933" name="Line 98"/>
          <p:cNvSpPr>
            <a:spLocks noChangeShapeType="1"/>
          </p:cNvSpPr>
          <p:nvPr/>
        </p:nvSpPr>
        <p:spPr bwMode="auto">
          <a:xfrm>
            <a:off x="6781800" y="2819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34" name="Line 99"/>
          <p:cNvSpPr>
            <a:spLocks noChangeShapeType="1"/>
          </p:cNvSpPr>
          <p:nvPr/>
        </p:nvSpPr>
        <p:spPr bwMode="auto">
          <a:xfrm flipV="1">
            <a:off x="67818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35" name="Line 100"/>
          <p:cNvSpPr>
            <a:spLocks noChangeShapeType="1"/>
          </p:cNvSpPr>
          <p:nvPr/>
        </p:nvSpPr>
        <p:spPr bwMode="auto">
          <a:xfrm flipV="1">
            <a:off x="69342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490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Doing a small piece of work, complete it and get the next piece</a:t>
            </a:r>
          </a:p>
          <a:p>
            <a:r>
              <a:rPr kumimoji="1" lang="en-US" altLang="zh-CN" dirty="0"/>
              <a:t>No N is required to know at the beginning</a:t>
            </a:r>
          </a:p>
          <a:p>
            <a:r>
              <a:rPr kumimoji="1" lang="en-US" altLang="zh-CN" dirty="0"/>
              <a:t>Need a reduce support similar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MPI_Reduce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0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Doing a small piece of work, complete it and get the next piece</a:t>
            </a:r>
          </a:p>
          <a:p>
            <a:pPr lvl="1"/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system,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MPI_Bcast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Write a </a:t>
            </a:r>
            <a:r>
              <a:rPr kumimoji="1" lang="en-US" altLang="zh-CN" dirty="0">
                <a:solidFill>
                  <a:srgbClr val="FF0000"/>
                </a:solidFill>
              </a:rPr>
              <a:t>map() </a:t>
            </a:r>
            <a:r>
              <a:rPr kumimoji="1" lang="en-US" altLang="zh-CN" dirty="0"/>
              <a:t>function that transfers the input piece into partial output piece</a:t>
            </a:r>
          </a:p>
          <a:p>
            <a:r>
              <a:rPr kumimoji="1" lang="en-US" altLang="zh-CN" dirty="0"/>
              <a:t>No N is required to know at the beginning</a:t>
            </a:r>
          </a:p>
          <a:p>
            <a:pPr lvl="1"/>
            <a:r>
              <a:rPr kumimoji="1" lang="en-US" altLang="zh-CN" dirty="0"/>
              <a:t>Data specified by files in distributed file system</a:t>
            </a:r>
          </a:p>
          <a:p>
            <a:r>
              <a:rPr kumimoji="1" lang="en-US" altLang="zh-CN" dirty="0"/>
              <a:t>Need a reduce support similar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MPI_Reduce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Write a user defined </a:t>
            </a:r>
            <a:r>
              <a:rPr kumimoji="1" lang="en-US" altLang="zh-CN" dirty="0">
                <a:solidFill>
                  <a:srgbClr val="FF0000"/>
                </a:solidFill>
              </a:rPr>
              <a:t>reduce()</a:t>
            </a:r>
            <a:r>
              <a:rPr kumimoji="1" lang="en-US" altLang="zh-CN" dirty="0"/>
              <a:t> file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995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8824479" cy="47942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dirty="0">
                <a:cs typeface="Times New Roman" charset="0"/>
              </a:rPr>
              <a:t>The</a:t>
            </a:r>
            <a:r>
              <a:rPr kumimoji="0" lang="zh-CN" altLang="en-US" sz="4000" dirty="0">
                <a:cs typeface="Times New Roman" charset="0"/>
              </a:rPr>
              <a:t> </a:t>
            </a:r>
            <a:r>
              <a:rPr kumimoji="0" lang="en-US" altLang="zh-CN" sz="4000" dirty="0">
                <a:cs typeface="Times New Roman" charset="0"/>
              </a:rPr>
              <a:t>Google </a:t>
            </a:r>
            <a:r>
              <a:rPr kumimoji="0" lang="en-US" altLang="zh-CN" sz="4000" dirty="0" err="1">
                <a:cs typeface="Times New Roman" charset="0"/>
              </a:rPr>
              <a:t>Map</a:t>
            </a:r>
            <a:r>
              <a:rPr lang="en-US" altLang="zh-CN" sz="4000" dirty="0" err="1">
                <a:cs typeface="Times New Roman" charset="0"/>
              </a:rPr>
              <a:t>Reduce</a:t>
            </a:r>
            <a:r>
              <a:rPr lang="zh-CN" altLang="en-US" sz="4000" dirty="0">
                <a:cs typeface="Times New Roman" charset="0"/>
              </a:rPr>
              <a:t> </a:t>
            </a:r>
            <a:r>
              <a:rPr kumimoji="0" lang="en-US" altLang="zh-CN" sz="4000" dirty="0">
                <a:cs typeface="Times New Roman" charset="0"/>
              </a:rPr>
              <a:t>Programming Model</a:t>
            </a:r>
            <a:endParaRPr kumimoji="0" lang="zh-CN" altLang="en-US" sz="4000" dirty="0">
              <a:cs typeface="Times New Roman" charset="0"/>
            </a:endParaRPr>
          </a:p>
        </p:txBody>
      </p:sp>
      <p:sp>
        <p:nvSpPr>
          <p:cNvPr id="43011" name="内容占位符 2"/>
          <p:cNvSpPr>
            <a:spLocks noGrp="1"/>
          </p:cNvSpPr>
          <p:nvPr>
            <p:ph idx="4294967295"/>
          </p:nvPr>
        </p:nvSpPr>
        <p:spPr>
          <a:xfrm>
            <a:off x="457200" y="1300163"/>
            <a:ext cx="8001000" cy="41767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3600" dirty="0">
                <a:latin typeface="Calibri" charset="0"/>
              </a:rPr>
              <a:t>Borrows from functional programming</a:t>
            </a:r>
          </a:p>
          <a:p>
            <a:pPr>
              <a:lnSpc>
                <a:spcPct val="80000"/>
              </a:lnSpc>
            </a:pPr>
            <a:r>
              <a:rPr kumimoji="0" lang="en-US" altLang="zh-CN" sz="3600" dirty="0">
                <a:latin typeface="Calibri" charset="0"/>
              </a:rPr>
              <a:t>Users implement interface of two functions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endParaRPr kumimoji="0" lang="en-US" altLang="zh-CN" sz="2700" dirty="0">
              <a:latin typeface="Calibri" charset="0"/>
            </a:endParaRPr>
          </a:p>
          <a:p>
            <a:pPr lvl="1">
              <a:lnSpc>
                <a:spcPct val="80000"/>
              </a:lnSpc>
            </a:pPr>
            <a:r>
              <a:rPr kumimoji="0" lang="en-US" altLang="zh-CN" sz="2400" b="1" dirty="0">
                <a:latin typeface="Courier New" charset="0"/>
                <a:cs typeface="宋体" charset="0"/>
              </a:rPr>
              <a:t>map  (</a:t>
            </a:r>
            <a:r>
              <a:rPr kumimoji="0" lang="en-US" altLang="zh-CN" sz="2400" b="1" dirty="0" err="1">
                <a:latin typeface="Courier New" charset="0"/>
                <a:cs typeface="宋体" charset="0"/>
              </a:rPr>
              <a:t>in_key</a:t>
            </a:r>
            <a:r>
              <a:rPr kumimoji="0" lang="en-US" altLang="zh-CN" sz="2400" b="1" dirty="0">
                <a:latin typeface="Courier New" charset="0"/>
                <a:cs typeface="宋体" charset="0"/>
              </a:rPr>
              <a:t>, </a:t>
            </a:r>
            <a:r>
              <a:rPr kumimoji="0" lang="en-US" altLang="zh-CN" sz="2400" b="1" dirty="0" err="1">
                <a:latin typeface="Courier New" charset="0"/>
                <a:cs typeface="宋体" charset="0"/>
              </a:rPr>
              <a:t>in_value</a:t>
            </a:r>
            <a:r>
              <a:rPr kumimoji="0" lang="en-US" altLang="zh-CN" sz="2400" b="1" dirty="0">
                <a:latin typeface="Courier New" charset="0"/>
                <a:cs typeface="宋体" charset="0"/>
              </a:rPr>
              <a:t>) -&gt; </a:t>
            </a:r>
          </a:p>
          <a:p>
            <a:pPr lvl="1">
              <a:lnSpc>
                <a:spcPct val="80000"/>
              </a:lnSpc>
              <a:buFont typeface="Wingdings 2" charset="0"/>
              <a:buNone/>
            </a:pPr>
            <a:r>
              <a:rPr kumimoji="0" lang="en-US" altLang="zh-CN" sz="2400" b="1" dirty="0">
                <a:latin typeface="Courier New" charset="0"/>
                <a:cs typeface="宋体" charset="0"/>
              </a:rPr>
              <a:t>		(</a:t>
            </a:r>
            <a:r>
              <a:rPr kumimoji="0" lang="en-US" altLang="zh-CN" sz="2400" b="1" dirty="0" err="1">
                <a:latin typeface="Courier New" charset="0"/>
                <a:cs typeface="宋体" charset="0"/>
              </a:rPr>
              <a:t>out_key</a:t>
            </a:r>
            <a:r>
              <a:rPr kumimoji="0" lang="en-US" altLang="zh-CN" sz="2400" b="1" dirty="0">
                <a:latin typeface="Courier New" charset="0"/>
                <a:cs typeface="宋体" charset="0"/>
              </a:rPr>
              <a:t>, </a:t>
            </a:r>
            <a:r>
              <a:rPr kumimoji="0" lang="en-US" altLang="zh-CN" sz="2400" b="1" dirty="0" err="1">
                <a:latin typeface="Courier New" charset="0"/>
                <a:cs typeface="宋体" charset="0"/>
              </a:rPr>
              <a:t>intermediate_value</a:t>
            </a:r>
            <a:r>
              <a:rPr kumimoji="0" lang="en-US" altLang="zh-CN" sz="2400" b="1" dirty="0">
                <a:latin typeface="Courier New" charset="0"/>
                <a:cs typeface="宋体" charset="0"/>
              </a:rPr>
              <a:t>) list</a:t>
            </a:r>
          </a:p>
          <a:p>
            <a:pPr lvl="1">
              <a:lnSpc>
                <a:spcPct val="80000"/>
              </a:lnSpc>
              <a:buFont typeface="Wingdings 2" charset="0"/>
              <a:buNone/>
            </a:pPr>
            <a:endParaRPr kumimoji="0" lang="en-US" altLang="zh-CN" sz="2400" b="1" dirty="0">
              <a:latin typeface="Courier New" charset="0"/>
              <a:cs typeface="宋体" charset="0"/>
            </a:endParaRPr>
          </a:p>
          <a:p>
            <a:pPr lvl="1">
              <a:lnSpc>
                <a:spcPct val="80000"/>
              </a:lnSpc>
            </a:pPr>
            <a:r>
              <a:rPr kumimoji="0" lang="en-US" altLang="zh-CN" sz="2400" b="1" dirty="0">
                <a:latin typeface="Courier New" charset="0"/>
                <a:cs typeface="宋体" charset="0"/>
              </a:rPr>
              <a:t>reduce (</a:t>
            </a:r>
            <a:r>
              <a:rPr kumimoji="0" lang="en-US" altLang="zh-CN" sz="2400" b="1" dirty="0" err="1">
                <a:latin typeface="Courier New" charset="0"/>
                <a:cs typeface="宋体" charset="0"/>
              </a:rPr>
              <a:t>out_key</a:t>
            </a:r>
            <a:r>
              <a:rPr kumimoji="0" lang="en-US" altLang="zh-CN" sz="2400" b="1" dirty="0">
                <a:latin typeface="Courier New" charset="0"/>
                <a:cs typeface="宋体" charset="0"/>
              </a:rPr>
              <a:t>, </a:t>
            </a:r>
            <a:r>
              <a:rPr kumimoji="0" lang="en-US" altLang="zh-CN" sz="2400" b="1" dirty="0" err="1">
                <a:latin typeface="Courier New" charset="0"/>
                <a:cs typeface="宋体" charset="0"/>
              </a:rPr>
              <a:t>intermediate_value</a:t>
            </a:r>
            <a:r>
              <a:rPr kumimoji="0" lang="en-US" altLang="zh-CN" sz="2400" b="1" dirty="0">
                <a:latin typeface="Courier New" charset="0"/>
                <a:cs typeface="宋体" charset="0"/>
              </a:rPr>
              <a:t> list) -&gt;</a:t>
            </a:r>
          </a:p>
          <a:p>
            <a:pPr lvl="1">
              <a:lnSpc>
                <a:spcPct val="80000"/>
              </a:lnSpc>
              <a:buFont typeface="Wingdings 2" charset="0"/>
              <a:buNone/>
            </a:pPr>
            <a:r>
              <a:rPr kumimoji="0" lang="en-US" altLang="zh-CN" sz="2400" b="1" dirty="0">
                <a:latin typeface="Courier New" charset="0"/>
                <a:cs typeface="宋体" charset="0"/>
              </a:rPr>
              <a:t>		</a:t>
            </a:r>
            <a:r>
              <a:rPr kumimoji="0" lang="en-US" altLang="zh-CN" sz="2400" b="1" dirty="0" err="1">
                <a:latin typeface="Courier New" charset="0"/>
                <a:cs typeface="宋体" charset="0"/>
              </a:rPr>
              <a:t>out_value</a:t>
            </a:r>
            <a:r>
              <a:rPr kumimoji="0" lang="en-US" altLang="zh-CN" sz="2400" b="1" dirty="0">
                <a:latin typeface="Courier New" charset="0"/>
                <a:cs typeface="宋体" charset="0"/>
              </a:rPr>
              <a:t> list</a:t>
            </a:r>
          </a:p>
        </p:txBody>
      </p:sp>
      <p:sp>
        <p:nvSpPr>
          <p:cNvPr id="43012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5592CF59-BF19-6D4A-BC31-B949378FD62F}" type="slidenum">
              <a:rPr lang="en-US" altLang="zh-CN" sz="1400" b="0">
                <a:solidFill>
                  <a:schemeClr val="tx1"/>
                </a:solidFill>
                <a:latin typeface="Helvetica" charset="0"/>
                <a:ea typeface="宋体" charset="0"/>
                <a:cs typeface="宋体" charset="0"/>
              </a:rPr>
              <a:pPr algn="r"/>
              <a:t>14</a:t>
            </a:fld>
            <a:endParaRPr lang="en-US" altLang="zh-CN" sz="1400" b="0">
              <a:solidFill>
                <a:schemeClr val="tx1"/>
              </a:solidFill>
              <a:latin typeface="Helvetica" charset="0"/>
              <a:ea typeface="宋体" charset="0"/>
              <a:cs typeface="宋体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0550" y="5943600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MapReduce</a:t>
            </a:r>
            <a:r>
              <a:rPr lang="en-US" altLang="zh-CN" dirty="0"/>
              <a:t>: Simplified Data Processing on Large Clusters </a:t>
            </a:r>
            <a:r>
              <a:rPr lang="zh-CN" altLang="en-US" dirty="0"/>
              <a:t>，</a:t>
            </a:r>
            <a:r>
              <a:rPr lang="en-US" altLang="zh-CN" dirty="0"/>
              <a:t>Jeffrey Dean and Sanjay </a:t>
            </a:r>
            <a:r>
              <a:rPr lang="en-US" altLang="zh-CN" dirty="0" err="1"/>
              <a:t>Ghemawat</a:t>
            </a:r>
            <a:r>
              <a:rPr lang="zh-CN" altLang="en-US" dirty="0"/>
              <a:t>， </a:t>
            </a:r>
            <a:r>
              <a:rPr lang="en-US" altLang="zh-CN" dirty="0"/>
              <a:t>OSDI 2004</a:t>
            </a:r>
          </a:p>
        </p:txBody>
      </p:sp>
    </p:spTree>
    <p:extLst>
      <p:ext uri="{BB962C8B-B14F-4D97-AF65-F5344CB8AC3E}">
        <p14:creationId xmlns:p14="http://schemas.microsoft.com/office/powerpoint/2010/main" val="189996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Map in Scala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856718"/>
            <a:ext cx="8229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zh-CN" sz="2800" dirty="0" err="1"/>
              <a:t>scala</a:t>
            </a:r>
            <a:r>
              <a:rPr lang="tr-TR" altLang="zh-CN" sz="2800" dirty="0"/>
              <a:t>&gt; </a:t>
            </a:r>
            <a:r>
              <a:rPr lang="tr-TR" altLang="zh-CN" sz="2800" dirty="0" err="1"/>
              <a:t>val</a:t>
            </a:r>
            <a:r>
              <a:rPr lang="tr-TR" altLang="zh-CN" sz="2800" dirty="0"/>
              <a:t> a = 1 </a:t>
            </a:r>
            <a:r>
              <a:rPr lang="tr-TR" altLang="zh-CN" sz="2800" dirty="0" err="1"/>
              <a:t>to</a:t>
            </a:r>
            <a:r>
              <a:rPr lang="tr-TR" altLang="zh-CN" sz="2800" dirty="0"/>
              <a:t> 9</a:t>
            </a:r>
          </a:p>
          <a:p>
            <a:r>
              <a:rPr lang="tr-TR" altLang="zh-CN" sz="2800" dirty="0"/>
              <a:t>a: </a:t>
            </a:r>
            <a:r>
              <a:rPr lang="tr-TR" altLang="zh-CN" sz="2800" dirty="0" err="1"/>
              <a:t>scala.collection.immutable.Range.Inclusive</a:t>
            </a:r>
            <a:r>
              <a:rPr lang="tr-TR" altLang="zh-CN" sz="2800" dirty="0"/>
              <a:t> = </a:t>
            </a:r>
            <a:r>
              <a:rPr lang="tr-TR" altLang="zh-CN" sz="2800" dirty="0" err="1"/>
              <a:t>Range</a:t>
            </a:r>
            <a:r>
              <a:rPr lang="tr-TR" altLang="zh-CN" sz="2800" dirty="0"/>
              <a:t>(1, 2, 3, 4, 5, 6, 7, 8, 9)</a:t>
            </a:r>
          </a:p>
          <a:p>
            <a:endParaRPr lang="tr-TR" altLang="zh-CN" sz="2800" dirty="0"/>
          </a:p>
          <a:p>
            <a:r>
              <a:rPr lang="tr-TR" altLang="zh-CN" sz="2800" dirty="0" err="1"/>
              <a:t>scala</a:t>
            </a:r>
            <a:r>
              <a:rPr lang="tr-TR" altLang="zh-CN" sz="2800" dirty="0"/>
              <a:t>&gt; </a:t>
            </a:r>
            <a:r>
              <a:rPr lang="tr-TR" altLang="zh-CN" sz="2800" dirty="0" err="1"/>
              <a:t>val</a:t>
            </a:r>
            <a:r>
              <a:rPr lang="tr-TR" altLang="zh-CN" sz="2800" dirty="0"/>
              <a:t> b = </a:t>
            </a:r>
            <a:r>
              <a:rPr lang="tr-TR" altLang="zh-CN" sz="2800" dirty="0" err="1"/>
              <a:t>a.map</a:t>
            </a:r>
            <a:r>
              <a:rPr lang="tr-TR" altLang="zh-CN" sz="2800" dirty="0"/>
              <a:t>(x=&gt;x*2)</a:t>
            </a:r>
          </a:p>
          <a:p>
            <a:r>
              <a:rPr lang="tr-TR" altLang="zh-CN" sz="2800" dirty="0"/>
              <a:t>b: </a:t>
            </a:r>
            <a:r>
              <a:rPr lang="tr-TR" altLang="zh-CN" sz="2800" dirty="0" err="1"/>
              <a:t>scala.collection.immutable.IndexedSeq</a:t>
            </a:r>
            <a:r>
              <a:rPr lang="tr-TR" altLang="zh-CN" sz="2800" dirty="0"/>
              <a:t>[</a:t>
            </a:r>
            <a:r>
              <a:rPr lang="tr-TR" altLang="zh-CN" sz="2800" dirty="0" err="1"/>
              <a:t>Int</a:t>
            </a:r>
            <a:r>
              <a:rPr lang="tr-TR" altLang="zh-CN" sz="2800" dirty="0"/>
              <a:t>] = </a:t>
            </a:r>
            <a:r>
              <a:rPr lang="tr-TR" altLang="zh-CN" sz="2800" dirty="0" err="1"/>
              <a:t>Vector</a:t>
            </a:r>
            <a:r>
              <a:rPr lang="tr-TR" altLang="zh-CN" sz="2800" dirty="0"/>
              <a:t>(2, 4, 6, 8, 10, 12, 14, 16, 18)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692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reduce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44626"/>
            <a:ext cx="8229600" cy="4525963"/>
          </a:xfrm>
        </p:spPr>
        <p:txBody>
          <a:bodyPr/>
          <a:lstStyle/>
          <a:p>
            <a:r>
              <a:rPr kumimoji="1" lang="en-US" altLang="zh-CN" dirty="0"/>
              <a:t>Defines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elements</a:t>
            </a:r>
            <a:r>
              <a:rPr kumimoji="1" lang="zh-CN" altLang="en-US" dirty="0"/>
              <a:t>,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keep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4246" y="4120550"/>
            <a:ext cx="70920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aseline="30000" dirty="0" err="1"/>
              <a:t>scala</a:t>
            </a:r>
            <a:r>
              <a:rPr lang="en-US" altLang="zh-CN" sz="3600" baseline="30000" dirty="0"/>
              <a:t>&gt; </a:t>
            </a:r>
            <a:r>
              <a:rPr lang="en-US" altLang="zh-CN" sz="3600" baseline="30000" dirty="0" err="1"/>
              <a:t>val</a:t>
            </a:r>
            <a:r>
              <a:rPr lang="en-US" altLang="zh-CN" sz="3600" baseline="30000" dirty="0"/>
              <a:t> c = </a:t>
            </a:r>
            <a:r>
              <a:rPr lang="en-US" altLang="zh-CN" sz="3600" baseline="30000" dirty="0" err="1"/>
              <a:t>sc.parallelize</a:t>
            </a:r>
            <a:r>
              <a:rPr lang="en-US" altLang="zh-CN" sz="3600" baseline="30000" dirty="0"/>
              <a:t>(1 to 10) </a:t>
            </a:r>
            <a:endParaRPr lang="zh-CN" altLang="en-US" sz="3600" baseline="30000" dirty="0"/>
          </a:p>
          <a:p>
            <a:r>
              <a:rPr lang="en-US" altLang="zh-CN" sz="3600" baseline="30000" dirty="0" err="1"/>
              <a:t>scala</a:t>
            </a:r>
            <a:r>
              <a:rPr lang="en-US" altLang="zh-CN" sz="3600" baseline="30000" dirty="0"/>
              <a:t>&gt; </a:t>
            </a:r>
            <a:r>
              <a:rPr lang="en-US" altLang="zh-CN" sz="3600" baseline="30000" dirty="0" err="1"/>
              <a:t>c.</a:t>
            </a:r>
            <a:r>
              <a:rPr lang="en-US" altLang="zh-CN" sz="3600" baseline="30000" dirty="0" err="1">
                <a:solidFill>
                  <a:srgbClr val="FF0000"/>
                </a:solidFill>
              </a:rPr>
              <a:t>reduce</a:t>
            </a:r>
            <a:r>
              <a:rPr lang="en-US" altLang="zh-CN" sz="3600" baseline="30000" dirty="0">
                <a:solidFill>
                  <a:srgbClr val="FF0000"/>
                </a:solidFill>
              </a:rPr>
              <a:t>((x, y) =&gt; x + y)</a:t>
            </a:r>
            <a:r>
              <a:rPr lang="en-US" altLang="zh-CN" sz="3600" baseline="30000" dirty="0"/>
              <a:t> </a:t>
            </a:r>
          </a:p>
          <a:p>
            <a:r>
              <a:rPr lang="fr-FR" altLang="zh-CN" sz="3600" baseline="30000" dirty="0"/>
              <a:t>res4: Int = 55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84904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 idx="4294967295"/>
          </p:nvPr>
        </p:nvSpPr>
        <p:spPr>
          <a:xfrm>
            <a:off x="0" y="730457"/>
            <a:ext cx="8931275" cy="4222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 dirty="0">
                <a:solidFill>
                  <a:srgbClr val="04289D"/>
                </a:solidFill>
                <a:latin typeface="Times New Roman" charset="0"/>
                <a:cs typeface="Times New Roman" charset="0"/>
              </a:rPr>
              <a:t>Example: Count word occurrences</a:t>
            </a:r>
            <a:br>
              <a:rPr kumimoji="0" lang="en-US" altLang="zh-CN" sz="4000" b="1" dirty="0">
                <a:solidFill>
                  <a:srgbClr val="04289D"/>
                </a:solidFill>
                <a:latin typeface="Times New Roman" charset="0"/>
                <a:cs typeface="Times New Roman" charset="0"/>
              </a:rPr>
            </a:br>
            <a:r>
              <a:rPr kumimoji="0" lang="zh-CN" altLang="en-US" sz="4000" b="1" dirty="0">
                <a:solidFill>
                  <a:srgbClr val="04289D"/>
                </a:solidFill>
                <a:latin typeface="Times New Roman" charset="0"/>
                <a:cs typeface="Times New Roman" charset="0"/>
              </a:rPr>
              <a:t>（</a:t>
            </a:r>
            <a:r>
              <a:rPr kumimoji="0" lang="en-US" altLang="zh-CN" sz="4000" b="1" dirty="0">
                <a:solidFill>
                  <a:srgbClr val="04289D"/>
                </a:solidFill>
                <a:latin typeface="Times New Roman" charset="0"/>
                <a:cs typeface="Times New Roman" charset="0"/>
              </a:rPr>
              <a:t>pseudo</a:t>
            </a:r>
            <a:r>
              <a:rPr kumimoji="0" lang="zh-CN" altLang="en-US" sz="4000" b="1" dirty="0">
                <a:solidFill>
                  <a:srgbClr val="04289D"/>
                </a:solidFill>
                <a:latin typeface="Times New Roman" charset="0"/>
                <a:cs typeface="Times New Roman" charset="0"/>
              </a:rPr>
              <a:t> </a:t>
            </a:r>
            <a:r>
              <a:rPr kumimoji="0" lang="en-US" altLang="zh-CN" sz="4000" b="1" dirty="0">
                <a:solidFill>
                  <a:srgbClr val="04289D"/>
                </a:solidFill>
                <a:latin typeface="Times New Roman" charset="0"/>
                <a:cs typeface="Times New Roman" charset="0"/>
              </a:rPr>
              <a:t>code</a:t>
            </a:r>
            <a:r>
              <a:rPr kumimoji="0" lang="zh-CN" altLang="en-US" sz="4000" b="1" dirty="0">
                <a:solidFill>
                  <a:srgbClr val="04289D"/>
                </a:solidFill>
                <a:latin typeface="Times New Roman" charset="0"/>
                <a:cs typeface="Times New Roman" charset="0"/>
              </a:rPr>
              <a:t>）</a:t>
            </a:r>
          </a:p>
        </p:txBody>
      </p:sp>
      <p:sp>
        <p:nvSpPr>
          <p:cNvPr id="48130" name="内容占位符 2"/>
          <p:cNvSpPr>
            <a:spLocks noGrp="1"/>
          </p:cNvSpPr>
          <p:nvPr>
            <p:ph idx="4294967295"/>
          </p:nvPr>
        </p:nvSpPr>
        <p:spPr>
          <a:xfrm>
            <a:off x="457200" y="2087562"/>
            <a:ext cx="8229600" cy="4389438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ct val="50000"/>
              </a:spcBef>
              <a:buFont typeface="Wingdings 2" charset="0"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map(String </a:t>
            </a:r>
            <a:r>
              <a:rPr kumimoji="0" lang="en-US" altLang="zh-CN" sz="1800" b="1" dirty="0" err="1">
                <a:solidFill>
                  <a:srgbClr val="000000"/>
                </a:solidFill>
                <a:latin typeface="Courier New" charset="0"/>
              </a:rPr>
              <a:t>input_key</a:t>
            </a: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, String </a:t>
            </a:r>
            <a:r>
              <a:rPr kumimoji="0" lang="en-US" altLang="zh-CN" sz="1800" b="1" dirty="0" err="1">
                <a:solidFill>
                  <a:srgbClr val="000000"/>
                </a:solidFill>
                <a:latin typeface="Courier New" charset="0"/>
              </a:rPr>
              <a:t>input_value</a:t>
            </a: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):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 2" charset="0"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  // </a:t>
            </a:r>
            <a:r>
              <a:rPr kumimoji="0" lang="en-US" altLang="zh-CN" sz="1800" b="1" dirty="0" err="1">
                <a:solidFill>
                  <a:srgbClr val="000000"/>
                </a:solidFill>
                <a:latin typeface="Courier New" charset="0"/>
              </a:rPr>
              <a:t>input_key</a:t>
            </a: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: document name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 2" charset="0"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  // </a:t>
            </a:r>
            <a:r>
              <a:rPr kumimoji="0" lang="en-US" altLang="zh-CN" sz="1800" b="1" dirty="0" err="1">
                <a:solidFill>
                  <a:srgbClr val="000000"/>
                </a:solidFill>
                <a:latin typeface="Courier New" charset="0"/>
              </a:rPr>
              <a:t>input_value</a:t>
            </a: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: document contents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 2" charset="0"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0" lang="en-US" altLang="zh-CN" sz="1800" b="1" dirty="0">
                <a:solidFill>
                  <a:srgbClr val="0000FF"/>
                </a:solidFill>
                <a:latin typeface="Courier New" charset="0"/>
              </a:rPr>
              <a:t>for each</a:t>
            </a: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 word w </a:t>
            </a:r>
            <a:r>
              <a:rPr kumimoji="0" lang="en-US" altLang="zh-CN" sz="1800" b="1" dirty="0">
                <a:solidFill>
                  <a:srgbClr val="0000FF"/>
                </a:solidFill>
                <a:latin typeface="Courier New" charset="0"/>
              </a:rPr>
              <a:t>in</a:t>
            </a: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0" lang="en-US" altLang="zh-CN" sz="1800" b="1" dirty="0" err="1">
                <a:solidFill>
                  <a:srgbClr val="000000"/>
                </a:solidFill>
                <a:latin typeface="Courier New" charset="0"/>
              </a:rPr>
              <a:t>input_value</a:t>
            </a: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: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 2" charset="0"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kumimoji="0" lang="en-US" altLang="zh-CN" sz="1800" b="1" dirty="0" err="1">
                <a:solidFill>
                  <a:srgbClr val="0000FF"/>
                </a:solidFill>
                <a:latin typeface="Courier New" charset="0"/>
              </a:rPr>
              <a:t>EmitIntermediate</a:t>
            </a: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(w, "1");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 2" charset="0"/>
              <a:buNone/>
            </a:pPr>
            <a:endParaRPr kumimoji="0" lang="en-US" altLang="zh-CN" sz="18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Font typeface="Wingdings 2" charset="0"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reduce(String </a:t>
            </a:r>
            <a:r>
              <a:rPr kumimoji="0" lang="en-US" altLang="zh-CN" sz="1800" b="1" dirty="0" err="1">
                <a:solidFill>
                  <a:srgbClr val="000000"/>
                </a:solidFill>
                <a:latin typeface="Courier New" charset="0"/>
              </a:rPr>
              <a:t>output_key</a:t>
            </a: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, Iterator </a:t>
            </a:r>
            <a:r>
              <a:rPr kumimoji="0" lang="en-US" altLang="zh-CN" sz="1800" b="1" dirty="0" err="1">
                <a:solidFill>
                  <a:srgbClr val="000000"/>
                </a:solidFill>
                <a:latin typeface="Courier New" charset="0"/>
              </a:rPr>
              <a:t>intermediate_values</a:t>
            </a: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):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 2" charset="0"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  // </a:t>
            </a:r>
            <a:r>
              <a:rPr kumimoji="0" lang="en-US" altLang="zh-CN" sz="1800" b="1" dirty="0" err="1">
                <a:solidFill>
                  <a:srgbClr val="000000"/>
                </a:solidFill>
                <a:latin typeface="Courier New" charset="0"/>
              </a:rPr>
              <a:t>output_key</a:t>
            </a: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: a word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 2" charset="0"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  // </a:t>
            </a:r>
            <a:r>
              <a:rPr kumimoji="0" lang="en-US" altLang="zh-CN" sz="1800" b="1" dirty="0" err="1">
                <a:solidFill>
                  <a:srgbClr val="000000"/>
                </a:solidFill>
                <a:latin typeface="Courier New" charset="0"/>
              </a:rPr>
              <a:t>output_values</a:t>
            </a: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: a list of counts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 2" charset="0"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0" lang="en-US" altLang="zh-CN" sz="1800" b="1" dirty="0">
                <a:solidFill>
                  <a:srgbClr val="0000FF"/>
                </a:solidFill>
                <a:latin typeface="Courier New" charset="0"/>
              </a:rPr>
              <a:t>int</a:t>
            </a: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 result = 0;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 2" charset="0"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0" lang="en-US" altLang="zh-CN" sz="1800" b="1" dirty="0">
                <a:solidFill>
                  <a:srgbClr val="0000FF"/>
                </a:solidFill>
                <a:latin typeface="Courier New" charset="0"/>
              </a:rPr>
              <a:t>for each</a:t>
            </a: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 v </a:t>
            </a:r>
            <a:r>
              <a:rPr kumimoji="0" lang="en-US" altLang="zh-CN" sz="1800" b="1" dirty="0">
                <a:solidFill>
                  <a:srgbClr val="0000FF"/>
                </a:solidFill>
                <a:latin typeface="Courier New" charset="0"/>
              </a:rPr>
              <a:t>in</a:t>
            </a: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0" lang="en-US" altLang="zh-CN" sz="1800" b="1" dirty="0" err="1">
                <a:solidFill>
                  <a:srgbClr val="000000"/>
                </a:solidFill>
                <a:latin typeface="Courier New" charset="0"/>
              </a:rPr>
              <a:t>intermediate_values</a:t>
            </a: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: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 2" charset="0"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    result += </a:t>
            </a:r>
            <a:r>
              <a:rPr kumimoji="0" lang="en-US" altLang="zh-CN" sz="1800" b="1" dirty="0" err="1">
                <a:solidFill>
                  <a:srgbClr val="000000"/>
                </a:solidFill>
                <a:latin typeface="Courier New" charset="0"/>
              </a:rPr>
              <a:t>ParseInt</a:t>
            </a: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(v);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 2" charset="0"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0" lang="en-US" altLang="zh-CN" sz="1800" b="1" dirty="0">
                <a:solidFill>
                  <a:srgbClr val="0000FF"/>
                </a:solidFill>
                <a:latin typeface="Courier New" charset="0"/>
              </a:rPr>
              <a:t>Emit</a:t>
            </a: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0" lang="en-US" altLang="zh-CN" sz="1800" b="1" dirty="0" err="1">
                <a:solidFill>
                  <a:srgbClr val="000000"/>
                </a:solidFill>
                <a:latin typeface="Courier New" charset="0"/>
              </a:rPr>
              <a:t>AsString</a:t>
            </a:r>
            <a:r>
              <a:rPr kumimoji="0" lang="en-US" altLang="zh-CN" sz="1800" b="1" dirty="0">
                <a:solidFill>
                  <a:srgbClr val="000000"/>
                </a:solidFill>
                <a:latin typeface="Courier New" charset="0"/>
              </a:rPr>
              <a:t>(result));</a:t>
            </a:r>
            <a:endParaRPr kumimoji="0" lang="zh-CN" altLang="en-US" b="1" dirty="0">
              <a:latin typeface="Calibri" charset="0"/>
            </a:endParaRPr>
          </a:p>
        </p:txBody>
      </p:sp>
      <p:sp>
        <p:nvSpPr>
          <p:cNvPr id="48131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33E35405-F37C-F24F-9898-F47A7FD8FBA6}" type="slidenum">
              <a:rPr lang="en-US" altLang="zh-CN" sz="1400" b="0">
                <a:solidFill>
                  <a:schemeClr val="tx1"/>
                </a:solidFill>
                <a:latin typeface="Helvetica" charset="0"/>
                <a:ea typeface="宋体" charset="0"/>
                <a:cs typeface="宋体" charset="0"/>
              </a:rPr>
              <a:pPr algn="r"/>
              <a:t>17</a:t>
            </a:fld>
            <a:endParaRPr lang="en-US" altLang="zh-CN" sz="1400" b="0">
              <a:solidFill>
                <a:schemeClr val="tx1"/>
              </a:solidFill>
              <a:latin typeface="Helvetic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854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 idx="4294967295"/>
          </p:nvPr>
        </p:nvSpPr>
        <p:spPr>
          <a:xfrm>
            <a:off x="152400" y="327025"/>
            <a:ext cx="2238375" cy="5873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Example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0178" name="内容占位符 2"/>
          <p:cNvSpPr>
            <a:spLocks noGrp="1"/>
          </p:cNvSpPr>
          <p:nvPr>
            <p:ph idx="4294967295"/>
          </p:nvPr>
        </p:nvSpPr>
        <p:spPr>
          <a:xfrm>
            <a:off x="1143000" y="914400"/>
            <a:ext cx="8001000" cy="2170113"/>
          </a:xfrm>
        </p:spPr>
        <p:txBody>
          <a:bodyPr/>
          <a:lstStyle/>
          <a:p>
            <a:r>
              <a:rPr kumimoji="0" lang="en-US" altLang="zh-CN" sz="3600">
                <a:latin typeface="Calibri" charset="0"/>
              </a:rPr>
              <a:t>Page 1: the weather is good</a:t>
            </a:r>
          </a:p>
          <a:p>
            <a:r>
              <a:rPr kumimoji="0" lang="en-US" altLang="zh-CN" sz="3600">
                <a:latin typeface="Calibri" charset="0"/>
              </a:rPr>
              <a:t>Page 2: today is good</a:t>
            </a:r>
          </a:p>
          <a:p>
            <a:r>
              <a:rPr kumimoji="0" lang="en-US" altLang="zh-CN" sz="3600">
                <a:latin typeface="Calibri" charset="0"/>
              </a:rPr>
              <a:t>Page 3: good weather is good.</a:t>
            </a:r>
          </a:p>
        </p:txBody>
      </p:sp>
      <p:sp>
        <p:nvSpPr>
          <p:cNvPr id="50179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5D6E793A-A69D-C245-BC48-DF4857BF8877}" type="slidenum">
              <a:rPr lang="en-US" altLang="zh-CN" sz="1400" b="0">
                <a:solidFill>
                  <a:schemeClr val="tx1"/>
                </a:solidFill>
                <a:latin typeface="Helvetica" charset="0"/>
                <a:ea typeface="宋体" charset="0"/>
                <a:cs typeface="宋体" charset="0"/>
              </a:rPr>
              <a:pPr algn="r"/>
              <a:t>18</a:t>
            </a:fld>
            <a:endParaRPr lang="en-US" altLang="zh-CN" sz="1400" b="0">
              <a:solidFill>
                <a:schemeClr val="tx1"/>
              </a:solidFill>
              <a:latin typeface="Helvetic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609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4297363" cy="533400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Map output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1202" name="内容占位符 2"/>
          <p:cNvSpPr>
            <a:spLocks noGrp="1"/>
          </p:cNvSpPr>
          <p:nvPr>
            <p:ph idx="4294967295"/>
          </p:nvPr>
        </p:nvSpPr>
        <p:spPr>
          <a:xfrm>
            <a:off x="1143000" y="914400"/>
            <a:ext cx="8001000" cy="2170113"/>
          </a:xfrm>
        </p:spPr>
        <p:txBody>
          <a:bodyPr>
            <a:normAutofit fontScale="77500" lnSpcReduction="20000"/>
          </a:bodyPr>
          <a:lstStyle/>
          <a:p>
            <a:r>
              <a:rPr kumimoji="0" lang="en-US" altLang="zh-CN" sz="2800">
                <a:latin typeface="Calibri" charset="0"/>
              </a:rPr>
              <a:t>Worker 1: </a:t>
            </a:r>
          </a:p>
          <a:p>
            <a:pPr lvl="1"/>
            <a:r>
              <a:rPr kumimoji="0" lang="en-US" altLang="zh-CN">
                <a:latin typeface="Calibri" charset="0"/>
                <a:cs typeface="宋体" charset="0"/>
              </a:rPr>
              <a:t>(the 1), (weather 1), (is 1), (good 1).</a:t>
            </a:r>
          </a:p>
          <a:p>
            <a:r>
              <a:rPr kumimoji="0" lang="en-US" altLang="zh-CN" sz="2800">
                <a:latin typeface="Calibri" charset="0"/>
              </a:rPr>
              <a:t>Worker 2: </a:t>
            </a:r>
          </a:p>
          <a:p>
            <a:pPr lvl="1"/>
            <a:r>
              <a:rPr kumimoji="0" lang="en-US" altLang="zh-CN">
                <a:latin typeface="Calibri" charset="0"/>
                <a:cs typeface="宋体" charset="0"/>
              </a:rPr>
              <a:t>(today 1), (is 1), (good 1).</a:t>
            </a:r>
          </a:p>
          <a:p>
            <a:r>
              <a:rPr kumimoji="0" lang="en-US" altLang="zh-CN" sz="2800">
                <a:latin typeface="Calibri" charset="0"/>
              </a:rPr>
              <a:t>Worker 3: </a:t>
            </a:r>
          </a:p>
          <a:p>
            <a:pPr lvl="1"/>
            <a:r>
              <a:rPr kumimoji="0" lang="en-US" altLang="zh-CN">
                <a:latin typeface="Calibri" charset="0"/>
                <a:cs typeface="宋体" charset="0"/>
              </a:rPr>
              <a:t>(good 1), (weather 1), (is 1), (good 1).</a:t>
            </a:r>
          </a:p>
        </p:txBody>
      </p:sp>
      <p:sp>
        <p:nvSpPr>
          <p:cNvPr id="51203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1DC195DC-EDF9-3940-B270-79F87DDD23C4}" type="slidenum">
              <a:rPr lang="en-US" altLang="zh-CN" sz="1400" b="0">
                <a:solidFill>
                  <a:schemeClr val="tx1"/>
                </a:solidFill>
                <a:latin typeface="Helvetica" charset="0"/>
                <a:ea typeface="宋体" charset="0"/>
                <a:cs typeface="宋体" charset="0"/>
              </a:rPr>
              <a:pPr algn="r"/>
              <a:t>19</a:t>
            </a:fld>
            <a:endParaRPr lang="en-US" altLang="zh-CN" sz="1400" b="0">
              <a:solidFill>
                <a:schemeClr val="tx1"/>
              </a:solidFill>
              <a:latin typeface="Helvetic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72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7B0A6-1A3F-AA4A-B715-DE184207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far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course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FF841-0FE2-994A-8F98-52FA36247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Parallel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</a:p>
          <a:p>
            <a:pPr lvl="1"/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threads,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OpenMP</a:t>
            </a:r>
          </a:p>
          <a:p>
            <a:pPr lvl="1"/>
            <a:r>
              <a:rPr kumimoji="1" lang="en-US" altLang="zh-CN" dirty="0"/>
              <a:t>Distributed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systems:</a:t>
            </a:r>
            <a:r>
              <a:rPr kumimoji="1" lang="zh-CN" altLang="en-US" dirty="0"/>
              <a:t> </a:t>
            </a:r>
            <a:r>
              <a:rPr kumimoji="1" lang="en-US" altLang="zh-CN" dirty="0"/>
              <a:t>MPI</a:t>
            </a:r>
          </a:p>
          <a:p>
            <a:r>
              <a:rPr kumimoji="1" lang="en-US" altLang="zh-CN" dirty="0"/>
              <a:t>Distributed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fault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tolerance</a:t>
            </a:r>
          </a:p>
          <a:p>
            <a:pPr lvl="1"/>
            <a:r>
              <a:rPr kumimoji="1" lang="en-US" altLang="zh-CN" dirty="0"/>
              <a:t>Google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HDFS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good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enough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processing?</a:t>
            </a:r>
          </a:p>
        </p:txBody>
      </p:sp>
    </p:spTree>
    <p:extLst>
      <p:ext uri="{BB962C8B-B14F-4D97-AF65-F5344CB8AC3E}">
        <p14:creationId xmlns:p14="http://schemas.microsoft.com/office/powerpoint/2010/main" val="4280420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4348163" cy="47942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Reduce Input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4294967295"/>
          </p:nvPr>
        </p:nvSpPr>
        <p:spPr>
          <a:xfrm>
            <a:off x="1143000" y="914400"/>
            <a:ext cx="6608763" cy="4765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 sz="2400">
                <a:latin typeface="Calibri" charset="0"/>
              </a:rPr>
              <a:t>Worker 1: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>
                <a:latin typeface="Calibri" charset="0"/>
                <a:cs typeface="宋体" charset="0"/>
              </a:rPr>
              <a:t>(the 1)</a:t>
            </a:r>
          </a:p>
          <a:p>
            <a:pPr>
              <a:lnSpc>
                <a:spcPct val="90000"/>
              </a:lnSpc>
            </a:pPr>
            <a:r>
              <a:rPr kumimoji="0" lang="en-US" altLang="zh-CN" sz="2400">
                <a:latin typeface="Calibri" charset="0"/>
              </a:rPr>
              <a:t>Worker 2: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>
                <a:latin typeface="Calibri" charset="0"/>
                <a:cs typeface="宋体" charset="0"/>
              </a:rPr>
              <a:t>(is 1), (is 1), (is 1)</a:t>
            </a:r>
          </a:p>
          <a:p>
            <a:pPr>
              <a:lnSpc>
                <a:spcPct val="90000"/>
              </a:lnSpc>
            </a:pPr>
            <a:r>
              <a:rPr kumimoji="0" lang="en-US" altLang="zh-CN" sz="2400">
                <a:latin typeface="Calibri" charset="0"/>
              </a:rPr>
              <a:t>Worker 3: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>
                <a:latin typeface="Calibri" charset="0"/>
                <a:cs typeface="宋体" charset="0"/>
              </a:rPr>
              <a:t>(weather 1), (weather 1)</a:t>
            </a:r>
          </a:p>
          <a:p>
            <a:pPr>
              <a:lnSpc>
                <a:spcPct val="90000"/>
              </a:lnSpc>
            </a:pPr>
            <a:r>
              <a:rPr kumimoji="0" lang="en-US" altLang="zh-CN" sz="2400">
                <a:latin typeface="Calibri" charset="0"/>
              </a:rPr>
              <a:t>Worker 4: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>
                <a:latin typeface="Calibri" charset="0"/>
                <a:cs typeface="宋体" charset="0"/>
              </a:rPr>
              <a:t>(today 1)</a:t>
            </a:r>
          </a:p>
          <a:p>
            <a:pPr>
              <a:lnSpc>
                <a:spcPct val="90000"/>
              </a:lnSpc>
            </a:pPr>
            <a:r>
              <a:rPr kumimoji="0" lang="en-US" altLang="zh-CN" sz="2400">
                <a:latin typeface="Calibri" charset="0"/>
              </a:rPr>
              <a:t>Worker 5: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>
                <a:latin typeface="Calibri" charset="0"/>
                <a:cs typeface="宋体" charset="0"/>
              </a:rPr>
              <a:t>(good 1), (good 1), (good 1), (good 1)</a:t>
            </a:r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7BBACA13-5365-FA41-8ADF-BF4491E91A5C}" type="slidenum">
              <a:rPr lang="en-US" altLang="zh-CN" sz="1400" b="0">
                <a:solidFill>
                  <a:schemeClr val="tx1"/>
                </a:solidFill>
                <a:latin typeface="Helvetica" charset="0"/>
                <a:ea typeface="宋体" charset="0"/>
                <a:cs typeface="宋体" charset="0"/>
              </a:rPr>
              <a:pPr algn="r"/>
              <a:t>20</a:t>
            </a:fld>
            <a:endParaRPr lang="en-US" altLang="zh-CN" sz="1400" b="0">
              <a:solidFill>
                <a:schemeClr val="tx1"/>
              </a:solidFill>
              <a:latin typeface="Helvetic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61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 idx="4294967295"/>
          </p:nvPr>
        </p:nvSpPr>
        <p:spPr>
          <a:xfrm>
            <a:off x="122238" y="306388"/>
            <a:ext cx="4856162" cy="4222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Reduce Output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3250" name="内容占位符 2"/>
          <p:cNvSpPr>
            <a:spLocks noGrp="1"/>
          </p:cNvSpPr>
          <p:nvPr>
            <p:ph idx="4294967295"/>
          </p:nvPr>
        </p:nvSpPr>
        <p:spPr>
          <a:xfrm>
            <a:off x="1143000" y="914400"/>
            <a:ext cx="8001000" cy="4652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 sz="2400">
                <a:latin typeface="Calibri" charset="0"/>
              </a:rPr>
              <a:t>Worker 1: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>
                <a:latin typeface="Calibri" charset="0"/>
                <a:cs typeface="宋体" charset="0"/>
              </a:rPr>
              <a:t>(the 1)</a:t>
            </a:r>
          </a:p>
          <a:p>
            <a:pPr>
              <a:lnSpc>
                <a:spcPct val="90000"/>
              </a:lnSpc>
            </a:pPr>
            <a:r>
              <a:rPr kumimoji="0" lang="en-US" altLang="zh-CN" sz="2400">
                <a:latin typeface="Calibri" charset="0"/>
              </a:rPr>
              <a:t>Worker 2: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>
                <a:latin typeface="Calibri" charset="0"/>
                <a:cs typeface="宋体" charset="0"/>
              </a:rPr>
              <a:t>(is 3)</a:t>
            </a:r>
          </a:p>
          <a:p>
            <a:pPr>
              <a:lnSpc>
                <a:spcPct val="90000"/>
              </a:lnSpc>
            </a:pPr>
            <a:r>
              <a:rPr kumimoji="0" lang="en-US" altLang="zh-CN" sz="2400">
                <a:latin typeface="Calibri" charset="0"/>
              </a:rPr>
              <a:t>Worker 3: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>
                <a:latin typeface="Calibri" charset="0"/>
                <a:cs typeface="宋体" charset="0"/>
              </a:rPr>
              <a:t>(weather 2)</a:t>
            </a:r>
          </a:p>
          <a:p>
            <a:pPr>
              <a:lnSpc>
                <a:spcPct val="90000"/>
              </a:lnSpc>
            </a:pPr>
            <a:r>
              <a:rPr kumimoji="0" lang="en-US" altLang="zh-CN" sz="2400">
                <a:latin typeface="Calibri" charset="0"/>
              </a:rPr>
              <a:t>Worker 4: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>
                <a:latin typeface="Calibri" charset="0"/>
                <a:cs typeface="宋体" charset="0"/>
              </a:rPr>
              <a:t>(today 1)</a:t>
            </a:r>
          </a:p>
          <a:p>
            <a:pPr>
              <a:lnSpc>
                <a:spcPct val="90000"/>
              </a:lnSpc>
            </a:pPr>
            <a:r>
              <a:rPr kumimoji="0" lang="en-US" altLang="zh-CN" sz="2400">
                <a:latin typeface="Calibri" charset="0"/>
              </a:rPr>
              <a:t>Worker 5: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>
                <a:latin typeface="Calibri" charset="0"/>
                <a:cs typeface="宋体" charset="0"/>
              </a:rPr>
              <a:t>(good 4)</a:t>
            </a:r>
          </a:p>
        </p:txBody>
      </p:sp>
      <p:sp>
        <p:nvSpPr>
          <p:cNvPr id="53251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12C0E982-22BB-DE4C-9965-E133FE8CE29D}" type="slidenum">
              <a:rPr lang="en-US" altLang="zh-CN" sz="1400" b="0">
                <a:solidFill>
                  <a:schemeClr val="tx1"/>
                </a:solidFill>
                <a:latin typeface="Helvetica" charset="0"/>
                <a:ea typeface="宋体" charset="0"/>
                <a:cs typeface="宋体" charset="0"/>
              </a:rPr>
              <a:pPr algn="r"/>
              <a:t>21</a:t>
            </a:fld>
            <a:endParaRPr lang="en-US" altLang="zh-CN" sz="1400" b="0">
              <a:solidFill>
                <a:schemeClr val="tx1"/>
              </a:solidFill>
              <a:latin typeface="Helvetic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21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/>
          </p:cNvSpPr>
          <p:nvPr>
            <p:ph idx="4294967295"/>
          </p:nvPr>
        </p:nvSpPr>
        <p:spPr>
          <a:xfrm>
            <a:off x="769938" y="1185863"/>
            <a:ext cx="7513637" cy="4500562"/>
          </a:xfrm>
        </p:spPr>
        <p:txBody>
          <a:bodyPr/>
          <a:lstStyle/>
          <a:p>
            <a:r>
              <a:rPr kumimoji="0" lang="en-US" altLang="zh-CN" dirty="0">
                <a:latin typeface="Calibri" charset="0"/>
              </a:rPr>
              <a:t>Records from the data source (lines out of files, rows of a database, </a:t>
            </a:r>
            <a:r>
              <a:rPr kumimoji="0" lang="en-US" altLang="zh-CN" dirty="0" err="1">
                <a:latin typeface="Calibri" charset="0"/>
              </a:rPr>
              <a:t>etc</a:t>
            </a:r>
            <a:r>
              <a:rPr kumimoji="0" lang="en-US" altLang="zh-CN" dirty="0">
                <a:latin typeface="Calibri" charset="0"/>
              </a:rPr>
              <a:t>) are fed into the map function as key*value pairs: e.g., (filename, line).</a:t>
            </a:r>
          </a:p>
          <a:p>
            <a:r>
              <a:rPr kumimoji="0" lang="en-US" altLang="zh-CN" dirty="0">
                <a:latin typeface="Calibri" charset="0"/>
              </a:rPr>
              <a:t>map() produces one or more </a:t>
            </a:r>
            <a:r>
              <a:rPr kumimoji="0" lang="en-US" altLang="zh-CN" i="1" dirty="0">
                <a:latin typeface="Calibri" charset="0"/>
              </a:rPr>
              <a:t>intermediate</a:t>
            </a:r>
            <a:r>
              <a:rPr kumimoji="0" lang="en-US" altLang="zh-CN" dirty="0">
                <a:latin typeface="Calibri" charset="0"/>
              </a:rPr>
              <a:t> values along with an output key from the input.</a:t>
            </a:r>
          </a:p>
          <a:p>
            <a:endParaRPr lang="en-US" altLang="zh-CN" dirty="0">
              <a:latin typeface="Calibri" charset="0"/>
            </a:endParaRPr>
          </a:p>
          <a:p>
            <a:endParaRPr kumimoji="0" lang="en-US" altLang="zh-CN" dirty="0">
              <a:latin typeface="Calibri" charset="0"/>
            </a:endParaRPr>
          </a:p>
        </p:txBody>
      </p:sp>
      <p:sp>
        <p:nvSpPr>
          <p:cNvPr id="44035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3CD49674-E5AA-6F4D-94F9-86466A3450C0}" type="slidenum">
              <a:rPr lang="en-US" altLang="zh-CN" sz="1400" b="0">
                <a:solidFill>
                  <a:schemeClr val="tx1"/>
                </a:solidFill>
                <a:latin typeface="Helvetica" charset="0"/>
                <a:ea typeface="宋体" charset="0"/>
                <a:cs typeface="宋体" charset="0"/>
              </a:rPr>
              <a:pPr algn="r"/>
              <a:t>22</a:t>
            </a:fld>
            <a:endParaRPr lang="en-US" altLang="zh-CN" sz="1400" b="0">
              <a:solidFill>
                <a:schemeClr val="tx1"/>
              </a:solidFill>
              <a:latin typeface="Helvetica" charset="0"/>
              <a:ea typeface="宋体" charset="0"/>
              <a:cs typeface="宋体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9938" y="306388"/>
            <a:ext cx="8054541" cy="479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cs typeface="Times New Roman" charset="0"/>
              </a:rPr>
              <a:t>Map in Google</a:t>
            </a:r>
            <a:r>
              <a:rPr lang="zh-CN" altLang="en-US" sz="3600" dirty="0">
                <a:cs typeface="Times New Roman" charset="0"/>
              </a:rPr>
              <a:t> </a:t>
            </a:r>
            <a:r>
              <a:rPr lang="en-US" altLang="zh-CN" sz="3600" dirty="0">
                <a:cs typeface="Times New Roman" charset="0"/>
              </a:rPr>
              <a:t>MapReduce</a:t>
            </a:r>
            <a:endParaRPr lang="zh-CN" altLang="en-US" sz="3600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871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concept of Key-value pair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</a:p>
          <a:p>
            <a:pPr lvl="1"/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 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key,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</a:p>
          <a:p>
            <a:r>
              <a:rPr kumimoji="1" lang="zh-CN" altLang="zh-CN" dirty="0"/>
              <a:t>&lt;</a:t>
            </a:r>
            <a:r>
              <a:rPr kumimoji="1" lang="en-US" altLang="zh-CN" dirty="0"/>
              <a:t>c,5</a:t>
            </a:r>
            <a:r>
              <a:rPr kumimoji="1" lang="en-US" altLang="zh-CN" dirty="0">
                <a:ea typeface="+mj-ea"/>
              </a:rPr>
              <a:t>&gt;,&lt;b,0&gt;,</a:t>
            </a:r>
            <a:r>
              <a:rPr kumimoji="1" lang="zh-CN" altLang="en-US" dirty="0">
                <a:ea typeface="+mj-ea"/>
              </a:rPr>
              <a:t> </a:t>
            </a:r>
            <a:r>
              <a:rPr kumimoji="1" lang="en-US" altLang="zh-CN" dirty="0">
                <a:ea typeface="+mj-ea"/>
              </a:rPr>
              <a:t>&lt;a,2&gt;,&lt;c,6&gt;,&lt;c,7&gt;</a:t>
            </a:r>
          </a:p>
          <a:p>
            <a:r>
              <a:rPr kumimoji="1" lang="en-US" altLang="zh-CN" dirty="0">
                <a:ea typeface="+mj-ea"/>
              </a:rPr>
              <a:t>What</a:t>
            </a:r>
            <a:r>
              <a:rPr kumimoji="1" lang="zh-CN" altLang="en-US" dirty="0">
                <a:ea typeface="+mj-ea"/>
              </a:rPr>
              <a:t> </a:t>
            </a:r>
            <a:r>
              <a:rPr kumimoji="1" lang="en-US" altLang="zh-CN" dirty="0">
                <a:ea typeface="+mj-ea"/>
              </a:rPr>
              <a:t>is</a:t>
            </a:r>
            <a:r>
              <a:rPr kumimoji="1" lang="zh-CN" altLang="en-US" dirty="0">
                <a:ea typeface="+mj-ea"/>
              </a:rPr>
              <a:t> </a:t>
            </a:r>
            <a:r>
              <a:rPr kumimoji="1" lang="en-US" altLang="zh-CN" dirty="0">
                <a:ea typeface="+mj-ea"/>
              </a:rPr>
              <a:t>the</a:t>
            </a:r>
            <a:r>
              <a:rPr kumimoji="1" lang="zh-CN" altLang="en-US" dirty="0">
                <a:ea typeface="+mj-ea"/>
              </a:rPr>
              <a:t> </a:t>
            </a:r>
            <a:r>
              <a:rPr kumimoji="1" lang="en-US" altLang="zh-CN" dirty="0">
                <a:ea typeface="+mj-ea"/>
              </a:rPr>
              <a:t>average</a:t>
            </a:r>
            <a:r>
              <a:rPr kumimoji="1" lang="zh-CN" altLang="en-US" dirty="0">
                <a:ea typeface="+mj-ea"/>
              </a:rPr>
              <a:t> </a:t>
            </a:r>
            <a:r>
              <a:rPr kumimoji="1" lang="en-US" altLang="zh-CN" dirty="0">
                <a:ea typeface="+mj-ea"/>
              </a:rPr>
              <a:t>of</a:t>
            </a:r>
            <a:r>
              <a:rPr kumimoji="1" lang="zh-CN" altLang="en-US" dirty="0">
                <a:ea typeface="+mj-ea"/>
              </a:rPr>
              <a:t> </a:t>
            </a:r>
            <a:r>
              <a:rPr kumimoji="1" lang="en-US" altLang="zh-CN" dirty="0">
                <a:ea typeface="+mj-ea"/>
              </a:rPr>
              <a:t>c?</a:t>
            </a:r>
          </a:p>
          <a:p>
            <a:r>
              <a:rPr kumimoji="1" lang="en-US" altLang="zh-CN" dirty="0">
                <a:ea typeface="+mj-ea"/>
              </a:rPr>
              <a:t>Use</a:t>
            </a:r>
            <a:r>
              <a:rPr kumimoji="1" lang="zh-CN" altLang="en-US" dirty="0">
                <a:ea typeface="+mj-ea"/>
              </a:rPr>
              <a:t> </a:t>
            </a:r>
            <a:r>
              <a:rPr kumimoji="1" lang="en-US" altLang="zh-CN" dirty="0">
                <a:ea typeface="+mj-ea"/>
              </a:rPr>
              <a:t>c</a:t>
            </a:r>
            <a:r>
              <a:rPr kumimoji="1" lang="zh-CN" altLang="en-US" dirty="0">
                <a:ea typeface="+mj-ea"/>
              </a:rPr>
              <a:t> </a:t>
            </a:r>
            <a:r>
              <a:rPr kumimoji="1" lang="en-US" altLang="zh-CN" dirty="0">
                <a:ea typeface="+mj-ea"/>
              </a:rPr>
              <a:t>to</a:t>
            </a:r>
            <a:r>
              <a:rPr kumimoji="1" lang="zh-CN" altLang="en-US" dirty="0">
                <a:ea typeface="+mj-ea"/>
              </a:rPr>
              <a:t> </a:t>
            </a:r>
            <a:r>
              <a:rPr kumimoji="1" lang="en-US" altLang="zh-CN" dirty="0">
                <a:ea typeface="+mj-ea"/>
              </a:rPr>
              <a:t>retrieve</a:t>
            </a:r>
            <a:r>
              <a:rPr kumimoji="1" lang="zh-CN" altLang="en-US" dirty="0">
                <a:ea typeface="+mj-ea"/>
              </a:rPr>
              <a:t> </a:t>
            </a:r>
            <a:r>
              <a:rPr kumimoji="1" lang="en-US" altLang="zh-CN" dirty="0">
                <a:ea typeface="+mj-ea"/>
              </a:rPr>
              <a:t>data</a:t>
            </a:r>
            <a:r>
              <a:rPr kumimoji="1" lang="zh-CN" altLang="en-US" dirty="0">
                <a:ea typeface="+mj-ea"/>
              </a:rPr>
              <a:t> </a:t>
            </a:r>
            <a:r>
              <a:rPr kumimoji="1" lang="en-US" altLang="zh-CN" dirty="0">
                <a:ea typeface="+mj-ea"/>
              </a:rPr>
              <a:t>from</a:t>
            </a:r>
            <a:r>
              <a:rPr kumimoji="1" lang="zh-CN" altLang="en-US" dirty="0">
                <a:ea typeface="+mj-ea"/>
              </a:rPr>
              <a:t> </a:t>
            </a:r>
            <a:r>
              <a:rPr kumimoji="1" lang="en-US" altLang="zh-CN" dirty="0">
                <a:ea typeface="+mj-ea"/>
              </a:rPr>
              <a:t>the</a:t>
            </a:r>
            <a:r>
              <a:rPr kumimoji="1" lang="zh-CN" altLang="en-US" dirty="0">
                <a:ea typeface="+mj-ea"/>
              </a:rPr>
              <a:t> </a:t>
            </a:r>
            <a:r>
              <a:rPr kumimoji="1" lang="en-US" altLang="zh-CN" dirty="0">
                <a:ea typeface="+mj-ea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581229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CA8C6-995F-697F-7816-1FE4385B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KV data structure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7E0D8-4549-17D5-3897-8B476E4FF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65" y="1600200"/>
            <a:ext cx="5021803" cy="4525963"/>
          </a:xfrm>
        </p:spPr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KV</a:t>
            </a:r>
          </a:p>
          <a:p>
            <a:pPr lvl="1"/>
            <a:r>
              <a:rPr kumimoji="1" lang="en-US" altLang="zh-CN" dirty="0"/>
              <a:t>Hash map </a:t>
            </a:r>
          </a:p>
          <a:p>
            <a:pPr lvl="1"/>
            <a:r>
              <a:rPr kumimoji="1" lang="en-US" altLang="zh-CN" dirty="0"/>
              <a:t>Tree</a:t>
            </a:r>
          </a:p>
          <a:p>
            <a:r>
              <a:rPr kumimoji="1" lang="en-US" altLang="zh-CN" dirty="0"/>
              <a:t>Distributed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KV</a:t>
            </a:r>
            <a:endParaRPr kumimoji="1" lang="zh-CN" altLang="en-US" dirty="0"/>
          </a:p>
        </p:txBody>
      </p:sp>
      <p:pic>
        <p:nvPicPr>
          <p:cNvPr id="52226" name="Picture 2" descr="查看源图像">
            <a:extLst>
              <a:ext uri="{FF2B5EF4-FFF2-40B4-BE49-F238E27FC236}">
                <a16:creationId xmlns:a16="http://schemas.microsoft.com/office/drawing/2014/main" id="{6DD3FCCD-4B4D-990D-FC9C-9865C6B8F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63" y="4064767"/>
            <a:ext cx="5106228" cy="237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8" name="Picture 4" descr="查看源图像">
            <a:extLst>
              <a:ext uri="{FF2B5EF4-FFF2-40B4-BE49-F238E27FC236}">
                <a16:creationId xmlns:a16="http://schemas.microsoft.com/office/drawing/2014/main" id="{486CA17C-7A51-F68E-B077-34A56FC83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068" y="1320019"/>
            <a:ext cx="3974209" cy="331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919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4294967295"/>
          </p:nvPr>
        </p:nvSpPr>
        <p:spPr>
          <a:xfrm>
            <a:off x="457200" y="1412875"/>
            <a:ext cx="8001000" cy="4835525"/>
          </a:xfrm>
        </p:spPr>
        <p:txBody>
          <a:bodyPr/>
          <a:lstStyle/>
          <a:p>
            <a:r>
              <a:rPr kumimoji="0" lang="en-US" altLang="zh-CN" dirty="0">
                <a:latin typeface="Calibri" charset="0"/>
              </a:rPr>
              <a:t>After the map phase is over, all the intermediate values for a given output key are combined together into a list</a:t>
            </a:r>
          </a:p>
          <a:p>
            <a:r>
              <a:rPr kumimoji="0" lang="en-US" altLang="zh-CN" dirty="0">
                <a:latin typeface="Calibri" charset="0"/>
              </a:rPr>
              <a:t>reduce() combines those intermediate values into one or more </a:t>
            </a:r>
            <a:r>
              <a:rPr kumimoji="0" lang="en-US" altLang="zh-CN" i="1" dirty="0">
                <a:latin typeface="Calibri" charset="0"/>
              </a:rPr>
              <a:t>final values</a:t>
            </a:r>
            <a:r>
              <a:rPr kumimoji="0" lang="en-US" altLang="zh-CN" dirty="0">
                <a:latin typeface="Calibri" charset="0"/>
              </a:rPr>
              <a:t> for that same output key </a:t>
            </a:r>
          </a:p>
          <a:p>
            <a:r>
              <a:rPr lang="en-US" altLang="zh-CN" dirty="0">
                <a:latin typeface="Calibri" charset="0"/>
              </a:rPr>
              <a:t>For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key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value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pairs,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typically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we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do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 err="1">
                <a:latin typeface="Calibri" charset="0"/>
              </a:rPr>
              <a:t>ReduceByKey</a:t>
            </a:r>
            <a:endParaRPr kumimoji="0" lang="en-US" altLang="zh-CN" dirty="0">
              <a:latin typeface="Calibri" charset="0"/>
            </a:endParaRPr>
          </a:p>
        </p:txBody>
      </p:sp>
      <p:sp>
        <p:nvSpPr>
          <p:cNvPr id="45059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E2D218CB-63DB-E846-BD4D-58BA16A98734}" type="slidenum">
              <a:rPr lang="en-US" altLang="zh-CN" sz="1400" b="0">
                <a:solidFill>
                  <a:schemeClr val="tx1"/>
                </a:solidFill>
                <a:latin typeface="Helvetica" charset="0"/>
                <a:ea typeface="宋体" charset="0"/>
                <a:cs typeface="宋体" charset="0"/>
              </a:rPr>
              <a:pPr algn="r"/>
              <a:t>25</a:t>
            </a:fld>
            <a:endParaRPr lang="en-US" altLang="zh-CN" sz="1400" b="0">
              <a:solidFill>
                <a:schemeClr val="tx1"/>
              </a:solidFill>
              <a:latin typeface="Helvetica" charset="0"/>
              <a:ea typeface="宋体" charset="0"/>
              <a:cs typeface="宋体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9938" y="306388"/>
            <a:ext cx="8054541" cy="479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cs typeface="Times New Roman" charset="0"/>
              </a:rPr>
              <a:t>Reduce</a:t>
            </a:r>
            <a:r>
              <a:rPr lang="zh-CN" altLang="en-US" sz="3600" dirty="0">
                <a:cs typeface="Times New Roman" charset="0"/>
              </a:rPr>
              <a:t> </a:t>
            </a:r>
            <a:r>
              <a:rPr lang="en-US" altLang="zh-CN" sz="3600" dirty="0">
                <a:cs typeface="Times New Roman" charset="0"/>
              </a:rPr>
              <a:t>in</a:t>
            </a:r>
            <a:r>
              <a:rPr lang="zh-CN" altLang="en-US" sz="3600" dirty="0">
                <a:cs typeface="Times New Roman" charset="0"/>
              </a:rPr>
              <a:t> </a:t>
            </a:r>
            <a:r>
              <a:rPr lang="en-US" altLang="zh-CN" sz="3600" dirty="0">
                <a:cs typeface="Times New Roman" charset="0"/>
              </a:rPr>
              <a:t>Google</a:t>
            </a:r>
            <a:r>
              <a:rPr lang="zh-CN" altLang="en-US" sz="3600" dirty="0">
                <a:cs typeface="Times New Roman" charset="0"/>
              </a:rPr>
              <a:t> </a:t>
            </a:r>
            <a:r>
              <a:rPr lang="en-US" altLang="zh-CN" sz="3600" dirty="0">
                <a:cs typeface="Times New Roman" charset="0"/>
              </a:rPr>
              <a:t>MapReduce</a:t>
            </a:r>
            <a:endParaRPr lang="zh-CN" altLang="en-US" sz="3600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86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AC190A9E-42E4-604C-AAAC-F6178F070EE2}" type="slidenum">
              <a:rPr lang="en-US" altLang="zh-CN" sz="1400" b="0">
                <a:solidFill>
                  <a:schemeClr val="tx1"/>
                </a:solidFill>
                <a:latin typeface="Helvetica" charset="0"/>
                <a:ea typeface="宋体" charset="0"/>
                <a:cs typeface="宋体" charset="0"/>
              </a:rPr>
              <a:pPr algn="r"/>
              <a:t>26</a:t>
            </a:fld>
            <a:endParaRPr lang="en-US" altLang="zh-CN" sz="1400" b="0">
              <a:solidFill>
                <a:schemeClr val="tx1"/>
              </a:solidFill>
              <a:latin typeface="Helvetica" charset="0"/>
              <a:ea typeface="宋体" charset="0"/>
              <a:cs typeface="宋体" charset="0"/>
            </a:endParaRPr>
          </a:p>
        </p:txBody>
      </p:sp>
      <p:graphicFrame>
        <p:nvGraphicFramePr>
          <p:cNvPr id="46083" name="Object 2"/>
          <p:cNvGraphicFramePr>
            <a:graphicFrameLocks noChangeAspect="1"/>
          </p:cNvGraphicFramePr>
          <p:nvPr/>
        </p:nvGraphicFramePr>
        <p:xfrm>
          <a:off x="0" y="1785938"/>
          <a:ext cx="9144000" cy="498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131300" imgH="6921500" progId="Visio.Drawing.11">
                  <p:embed/>
                </p:oleObj>
              </mc:Choice>
              <mc:Fallback>
                <p:oleObj name="Visio" r:id="rId2" imgW="9131300" imgH="6921500" progId="Visio.Drawing.11">
                  <p:embed/>
                  <p:pic>
                    <p:nvPicPr>
                      <p:cNvPr id="4608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85938"/>
                        <a:ext cx="9144000" cy="498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651951" y="630852"/>
            <a:ext cx="8054541" cy="479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cs typeface="Times New Roman" charset="0"/>
              </a:rPr>
              <a:t>Architecture</a:t>
            </a:r>
            <a:endParaRPr lang="zh-CN" altLang="en-US" sz="3600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74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idx="4294967295"/>
          </p:nvPr>
        </p:nvSpPr>
        <p:spPr>
          <a:xfrm>
            <a:off x="727075" y="1087438"/>
            <a:ext cx="8001000" cy="5160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 dirty="0">
                <a:latin typeface="Calibri" charset="0"/>
              </a:rPr>
              <a:t>map() functions run in parallel, creating different intermediate values from different input data sets</a:t>
            </a:r>
          </a:p>
          <a:p>
            <a:pPr>
              <a:lnSpc>
                <a:spcPct val="90000"/>
              </a:lnSpc>
            </a:pPr>
            <a:r>
              <a:rPr kumimoji="0" lang="en-US" altLang="zh-CN" dirty="0">
                <a:latin typeface="Calibri" charset="0"/>
              </a:rPr>
              <a:t>reduce() functions also run in parallel, each working on a different output key</a:t>
            </a:r>
          </a:p>
          <a:p>
            <a:pPr>
              <a:lnSpc>
                <a:spcPct val="90000"/>
              </a:lnSpc>
            </a:pPr>
            <a:r>
              <a:rPr kumimoji="0" lang="en-US" altLang="zh-CN" dirty="0">
                <a:latin typeface="Calibri" charset="0"/>
              </a:rPr>
              <a:t>All values are processed </a:t>
            </a:r>
            <a:r>
              <a:rPr kumimoji="0" lang="en-US" altLang="zh-CN" i="1" dirty="0">
                <a:latin typeface="Calibri" charset="0"/>
              </a:rPr>
              <a:t>independently</a:t>
            </a:r>
            <a:endParaRPr kumimoji="0" lang="en-US" altLang="zh-CN" dirty="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kumimoji="0" lang="en-US" altLang="zh-CN" dirty="0">
                <a:latin typeface="Calibri" charset="0"/>
              </a:rPr>
              <a:t>Bottleneck: reduce phase can’t start until map phase is completely finished.</a:t>
            </a:r>
            <a:endParaRPr kumimoji="0" lang="zh-CN" altLang="en-US" dirty="0">
              <a:latin typeface="Calibri" charset="0"/>
            </a:endParaRPr>
          </a:p>
        </p:txBody>
      </p:sp>
      <p:sp>
        <p:nvSpPr>
          <p:cNvPr id="47107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81EEBF41-6B30-2D4A-9431-1209FCF6C707}" type="slidenum">
              <a:rPr lang="en-US" altLang="zh-CN" sz="1400" b="0">
                <a:solidFill>
                  <a:schemeClr val="tx1"/>
                </a:solidFill>
                <a:latin typeface="Helvetica" charset="0"/>
                <a:ea typeface="宋体" charset="0"/>
                <a:cs typeface="宋体" charset="0"/>
              </a:rPr>
              <a:pPr algn="r"/>
              <a:t>27</a:t>
            </a:fld>
            <a:endParaRPr lang="en-US" altLang="zh-CN" sz="1400" b="0">
              <a:solidFill>
                <a:schemeClr val="tx1"/>
              </a:solidFill>
              <a:latin typeface="Helvetica" charset="0"/>
              <a:ea typeface="宋体" charset="0"/>
              <a:cs typeface="宋体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51951" y="468624"/>
            <a:ext cx="8054541" cy="479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cs typeface="Times New Roman" charset="0"/>
              </a:rPr>
              <a:t>Parallelism</a:t>
            </a:r>
            <a:endParaRPr lang="zh-CN" altLang="en-US" sz="3600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63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verview of MapReduce job scheduling in Hadoop">
            <a:extLst>
              <a:ext uri="{FF2B5EF4-FFF2-40B4-BE49-F238E27FC236}">
                <a16:creationId xmlns:a16="http://schemas.microsoft.com/office/drawing/2014/main" id="{0077EEC3-CB57-6A87-290A-028D1B37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48" y="3459508"/>
            <a:ext cx="5565912" cy="339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707F76C-E038-36E0-50BB-5E924B4A2ED4}"/>
              </a:ext>
            </a:extLst>
          </p:cNvPr>
          <p:cNvSpPr txBox="1">
            <a:spLocks/>
          </p:cNvSpPr>
          <p:nvPr/>
        </p:nvSpPr>
        <p:spPr>
          <a:xfrm>
            <a:off x="106018" y="306388"/>
            <a:ext cx="8931966" cy="479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cs typeface="Times New Roman" charset="0"/>
              </a:rPr>
              <a:t>Master-worker style scheduling of MapReduce</a:t>
            </a:r>
            <a:endParaRPr lang="zh-CN" altLang="en-US" sz="3600" dirty="0">
              <a:cs typeface="Times New Roman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EE102-923F-D2DC-FBC2-0B9D4FD68B7C}"/>
              </a:ext>
            </a:extLst>
          </p:cNvPr>
          <p:cNvSpPr txBox="1">
            <a:spLocks/>
          </p:cNvSpPr>
          <p:nvPr/>
        </p:nvSpPr>
        <p:spPr>
          <a:xfrm>
            <a:off x="569842" y="1011237"/>
            <a:ext cx="8242853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libri" charset="0"/>
              </a:rPr>
              <a:t>Elastic scheduling and fault tolerance</a:t>
            </a:r>
          </a:p>
          <a:p>
            <a:pPr lvl="1"/>
            <a:r>
              <a:rPr lang="en-US" altLang="zh-CN" dirty="0">
                <a:latin typeface="Calibri" charset="0"/>
              </a:rPr>
              <a:t>Only need to re-execute failed tasks</a:t>
            </a:r>
          </a:p>
          <a:p>
            <a:pPr lvl="1"/>
            <a:r>
              <a:rPr lang="en-US" altLang="zh-CN" dirty="0">
                <a:latin typeface="Calibri" charset="0"/>
              </a:rPr>
              <a:t>Heterogeneous nodes? Jitter jobs? Change the number of worker nodes during execution?</a:t>
            </a:r>
          </a:p>
          <a:p>
            <a:pPr lvl="1"/>
            <a:r>
              <a:rPr lang="en-US" altLang="zh-CN" dirty="0">
                <a:latin typeface="Calibri" charset="0"/>
              </a:rPr>
              <a:t>At what cost?</a:t>
            </a:r>
          </a:p>
        </p:txBody>
      </p:sp>
    </p:spTree>
    <p:extLst>
      <p:ext uri="{BB962C8B-B14F-4D97-AF65-F5344CB8AC3E}">
        <p14:creationId xmlns:p14="http://schemas.microsoft.com/office/powerpoint/2010/main" val="2827511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AC190A9E-42E4-604C-AAAC-F6178F070EE2}" type="slidenum">
              <a:rPr lang="en-US" altLang="zh-CN" sz="1400" b="0">
                <a:solidFill>
                  <a:schemeClr val="tx1"/>
                </a:solidFill>
                <a:latin typeface="Helvetica" charset="0"/>
                <a:ea typeface="宋体" charset="0"/>
                <a:cs typeface="宋体" charset="0"/>
              </a:rPr>
              <a:pPr algn="r"/>
              <a:t>29</a:t>
            </a:fld>
            <a:endParaRPr lang="en-US" altLang="zh-CN" sz="1400" b="0">
              <a:solidFill>
                <a:schemeClr val="tx1"/>
              </a:solidFill>
              <a:latin typeface="Helvetica" charset="0"/>
              <a:ea typeface="宋体" charset="0"/>
              <a:cs typeface="宋体" charset="0"/>
            </a:endParaRPr>
          </a:p>
        </p:txBody>
      </p:sp>
      <p:graphicFrame>
        <p:nvGraphicFramePr>
          <p:cNvPr id="4608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177555"/>
              </p:ext>
            </p:extLst>
          </p:nvPr>
        </p:nvGraphicFramePr>
        <p:xfrm>
          <a:off x="823632" y="1675648"/>
          <a:ext cx="7169309" cy="390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131300" imgH="6921500" progId="Visio.Drawing.11">
                  <p:embed/>
                </p:oleObj>
              </mc:Choice>
              <mc:Fallback>
                <p:oleObj name="Visio" r:id="rId2" imgW="9131300" imgH="69215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632" y="1675648"/>
                        <a:ext cx="7169309" cy="3905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651951" y="630852"/>
            <a:ext cx="8054541" cy="479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cs typeface="Times New Roman" charset="0"/>
              </a:rPr>
              <a:t>What would need to be transferred by network from mappers to reducers</a:t>
            </a:r>
            <a:endParaRPr lang="zh-CN" altLang="en-US" sz="3600" dirty="0">
              <a:cs typeface="Times New Roman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4710" y="5663625"/>
            <a:ext cx="7098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How to optimize the network traffic?</a:t>
            </a:r>
          </a:p>
          <a:p>
            <a:r>
              <a:rPr kumimoji="1" lang="en-US" altLang="zh-CN" sz="3200" dirty="0"/>
              <a:t>What happens if some machines are slow? 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9870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8129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Why MPI is hard to schedule flexibly and tolerant fault?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3130" y="1132075"/>
            <a:ext cx="898087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1" dirty="0">
              <a:latin typeface="Courier New"/>
              <a:cs typeface="Courier New"/>
            </a:endParaRPr>
          </a:p>
          <a:p>
            <a:r>
              <a:rPr lang="en-US" altLang="zh-CN" sz="1600" b="1" dirty="0" err="1">
                <a:latin typeface="Courier New"/>
                <a:cs typeface="Courier New"/>
              </a:rPr>
              <a:t>MPI_Init</a:t>
            </a:r>
            <a:r>
              <a:rPr lang="en-US" altLang="zh-CN" sz="1600" b="1" dirty="0">
                <a:latin typeface="Courier New"/>
                <a:cs typeface="Courier New"/>
              </a:rPr>
              <a:t>(&amp;</a:t>
            </a:r>
            <a:r>
              <a:rPr lang="en-US" altLang="zh-CN" sz="1600" b="1" dirty="0" err="1">
                <a:latin typeface="Courier New"/>
                <a:cs typeface="Courier New"/>
              </a:rPr>
              <a:t>argc</a:t>
            </a:r>
            <a:r>
              <a:rPr lang="en-US" altLang="zh-CN" sz="1600" b="1" dirty="0">
                <a:latin typeface="Courier New"/>
                <a:cs typeface="Courier New"/>
              </a:rPr>
              <a:t>,&amp;</a:t>
            </a:r>
            <a:r>
              <a:rPr lang="en-US" altLang="zh-CN" sz="1600" b="1" dirty="0" err="1">
                <a:latin typeface="Courier New"/>
                <a:cs typeface="Courier New"/>
              </a:rPr>
              <a:t>argv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sz="1600" b="1" dirty="0" err="1">
                <a:latin typeface="Courier New"/>
                <a:cs typeface="Courier New"/>
              </a:rPr>
              <a:t>MPI_Comm_size</a:t>
            </a:r>
            <a:r>
              <a:rPr lang="en-US" altLang="zh-CN" sz="1600" b="1" dirty="0">
                <a:latin typeface="Courier New"/>
                <a:cs typeface="Courier New"/>
              </a:rPr>
              <a:t>(MPI_COMM_WORLD,&amp;</a:t>
            </a:r>
            <a:r>
              <a:rPr lang="en-US" altLang="zh-CN" sz="1600" b="1" dirty="0" err="1">
                <a:latin typeface="Courier New"/>
                <a:cs typeface="Courier New"/>
              </a:rPr>
              <a:t>numprocs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sz="1600" b="1" dirty="0" err="1">
                <a:latin typeface="Courier New"/>
                <a:cs typeface="Courier New"/>
              </a:rPr>
              <a:t>MPI_Comm_rank</a:t>
            </a:r>
            <a:r>
              <a:rPr lang="en-US" altLang="zh-CN" sz="1600" b="1" dirty="0">
                <a:latin typeface="Courier New"/>
                <a:cs typeface="Courier New"/>
              </a:rPr>
              <a:t>(MPI_COMM_WORLD,&amp;</a:t>
            </a:r>
            <a:r>
              <a:rPr lang="en-US" altLang="zh-CN" sz="1600" b="1" dirty="0" err="1">
                <a:latin typeface="Courier New"/>
                <a:cs typeface="Courier New"/>
              </a:rPr>
              <a:t>myid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endParaRPr lang="en-US" altLang="zh-CN" sz="1600" b="1" dirty="0">
              <a:latin typeface="Courier New"/>
              <a:cs typeface="Courier New"/>
            </a:endParaRPr>
          </a:p>
          <a:p>
            <a:r>
              <a:rPr lang="en-US" altLang="zh-CN" sz="1600" b="1" dirty="0">
                <a:latin typeface="Courier New"/>
                <a:cs typeface="Courier New"/>
              </a:rPr>
              <a:t>tag=1234;source=0;destination=1;count=1;</a:t>
            </a:r>
          </a:p>
          <a:p>
            <a:r>
              <a:rPr lang="en-US" altLang="zh-CN" sz="1600" b="1" dirty="0">
                <a:latin typeface="Courier New"/>
                <a:cs typeface="Courier New"/>
              </a:rPr>
              <a:t>    </a:t>
            </a:r>
          </a:p>
          <a:p>
            <a:r>
              <a:rPr lang="zh-CN" altLang="zh-CN" sz="16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urier New"/>
                <a:cs typeface="Courier New"/>
              </a:rPr>
              <a:t>if(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myid</a:t>
            </a:r>
            <a:r>
              <a:rPr lang="en-US" altLang="zh-CN" sz="1600" b="1" dirty="0">
                <a:solidFill>
                  <a:srgbClr val="FF0000"/>
                </a:solidFill>
                <a:latin typeface="Courier New"/>
                <a:cs typeface="Courier New"/>
              </a:rPr>
              <a:t> == source)</a:t>
            </a:r>
            <a:r>
              <a:rPr lang="en-US" altLang="zh-CN" sz="1600" b="1" dirty="0">
                <a:latin typeface="Courier New"/>
                <a:cs typeface="Courier New"/>
              </a:rPr>
              <a:t>{</a:t>
            </a:r>
          </a:p>
          <a:p>
            <a:r>
              <a:rPr lang="en-US" altLang="zh-CN" sz="1600" b="1" dirty="0">
                <a:latin typeface="Courier New"/>
                <a:cs typeface="Courier New"/>
              </a:rPr>
              <a:t>   buffer=5678;</a:t>
            </a:r>
          </a:p>
          <a:p>
            <a:r>
              <a:rPr lang="en-US" altLang="zh-CN" sz="1600" b="1" dirty="0">
                <a:latin typeface="Courier New"/>
                <a:cs typeface="Courier New"/>
              </a:rPr>
              <a:t>   </a:t>
            </a:r>
            <a:r>
              <a:rPr lang="en-US" altLang="zh-CN" sz="1600" b="1" dirty="0" err="1">
                <a:latin typeface="Courier New"/>
                <a:cs typeface="Courier New"/>
              </a:rPr>
              <a:t>MPI_Send</a:t>
            </a:r>
            <a:r>
              <a:rPr lang="en-US" altLang="zh-CN" sz="1600" b="1" dirty="0">
                <a:latin typeface="Courier New"/>
                <a:cs typeface="Courier New"/>
              </a:rPr>
              <a:t>(&amp;</a:t>
            </a:r>
            <a:r>
              <a:rPr lang="en-US" altLang="zh-CN" sz="1600" b="1" dirty="0" err="1">
                <a:latin typeface="Courier New"/>
                <a:cs typeface="Courier New"/>
              </a:rPr>
              <a:t>buffer,count,MPI_INT,destination,tag,MPI_COMM_WORLD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sz="1600" b="1" dirty="0">
                <a:latin typeface="Courier New"/>
                <a:cs typeface="Courier New"/>
              </a:rPr>
              <a:t>   </a:t>
            </a:r>
            <a:r>
              <a:rPr lang="en-US" altLang="zh-CN" sz="1600" b="1" dirty="0" err="1">
                <a:latin typeface="Courier New"/>
                <a:cs typeface="Courier New"/>
              </a:rPr>
              <a:t>printf</a:t>
            </a:r>
            <a:r>
              <a:rPr lang="en-US" altLang="zh-CN" sz="1600" b="1" dirty="0">
                <a:latin typeface="Courier New"/>
                <a:cs typeface="Courier New"/>
              </a:rPr>
              <a:t>("processor %d  sent %d\n",</a:t>
            </a:r>
            <a:r>
              <a:rPr lang="en-US" altLang="zh-CN" sz="1600" b="1" dirty="0" err="1">
                <a:latin typeface="Courier New"/>
                <a:cs typeface="Courier New"/>
              </a:rPr>
              <a:t>myid,buffer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sz="1600" b="1" dirty="0">
                <a:latin typeface="Courier New"/>
                <a:cs typeface="Courier New"/>
              </a:rPr>
              <a:t>}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/>
                <a:cs typeface="Courier New"/>
              </a:rPr>
              <a:t>if(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myid</a:t>
            </a:r>
            <a:r>
              <a:rPr lang="en-US" altLang="zh-CN" sz="1600" b="1" dirty="0">
                <a:solidFill>
                  <a:srgbClr val="FF0000"/>
                </a:solidFill>
                <a:latin typeface="Courier New"/>
                <a:cs typeface="Courier New"/>
              </a:rPr>
              <a:t> == destination){</a:t>
            </a:r>
            <a:r>
              <a:rPr lang="en-US" altLang="zh-CN" sz="1600" b="1" dirty="0">
                <a:latin typeface="Courier New"/>
                <a:cs typeface="Courier New"/>
              </a:rPr>
              <a:t>    	</a:t>
            </a:r>
            <a:r>
              <a:rPr lang="en-US" altLang="zh-CN" sz="1600" b="1" dirty="0" err="1">
                <a:latin typeface="Courier New"/>
                <a:cs typeface="Courier New"/>
              </a:rPr>
              <a:t>MPI_Recv</a:t>
            </a:r>
            <a:r>
              <a:rPr lang="en-US" altLang="zh-CN" sz="1600" b="1" dirty="0">
                <a:latin typeface="Courier New"/>
                <a:cs typeface="Courier New"/>
              </a:rPr>
              <a:t>(&amp;</a:t>
            </a:r>
            <a:r>
              <a:rPr lang="en-US" altLang="zh-CN" sz="1600" b="1" dirty="0" err="1">
                <a:latin typeface="Courier New"/>
                <a:cs typeface="Courier New"/>
              </a:rPr>
              <a:t>buffer,count,MPI_INT,source,tag,MPI_COMM_WORLD,&amp;status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sz="1600" b="1" dirty="0">
                <a:latin typeface="Courier New"/>
                <a:cs typeface="Courier New"/>
              </a:rPr>
              <a:t>       </a:t>
            </a:r>
            <a:r>
              <a:rPr lang="en-US" altLang="zh-CN" sz="1600" b="1" dirty="0" err="1">
                <a:latin typeface="Courier New"/>
                <a:cs typeface="Courier New"/>
              </a:rPr>
              <a:t>printf</a:t>
            </a:r>
            <a:r>
              <a:rPr lang="en-US" altLang="zh-CN" sz="1600" b="1" dirty="0">
                <a:latin typeface="Courier New"/>
                <a:cs typeface="Courier New"/>
              </a:rPr>
              <a:t>("processor %d  got %d\n",</a:t>
            </a:r>
            <a:r>
              <a:rPr lang="en-US" altLang="zh-CN" sz="1600" b="1" dirty="0" err="1">
                <a:latin typeface="Courier New"/>
                <a:cs typeface="Courier New"/>
              </a:rPr>
              <a:t>myid,buffer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sz="1600" b="1" dirty="0">
                <a:latin typeface="Courier New"/>
                <a:cs typeface="Courier New"/>
              </a:rPr>
              <a:t>    }</a:t>
            </a:r>
          </a:p>
          <a:p>
            <a:endParaRPr lang="en-US" altLang="zh-CN" sz="1600" b="1" dirty="0">
              <a:latin typeface="Courier New"/>
              <a:cs typeface="Courier New"/>
            </a:endParaRPr>
          </a:p>
          <a:p>
            <a:r>
              <a:rPr lang="en-US" altLang="zh-CN" sz="1600" b="1" dirty="0" err="1">
                <a:latin typeface="Courier New"/>
                <a:cs typeface="Courier New"/>
              </a:rPr>
              <a:t>MPI_Finalize</a:t>
            </a:r>
            <a:r>
              <a:rPr lang="en-US" altLang="zh-CN" sz="1600" b="1" dirty="0">
                <a:latin typeface="Courier New"/>
                <a:cs typeface="Courier New"/>
              </a:rPr>
              <a:t>();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170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391CE79-1033-4946-A7A4-B5F99AB66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0" y="1490133"/>
            <a:ext cx="8691410" cy="384386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4D91791-049B-C345-811C-9AD5CE8EE93B}"/>
              </a:ext>
            </a:extLst>
          </p:cNvPr>
          <p:cNvSpPr/>
          <p:nvPr/>
        </p:nvSpPr>
        <p:spPr>
          <a:xfrm>
            <a:off x="1202266" y="5950635"/>
            <a:ext cx="6620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https://www.edureka.co/blog/mapreduce-tutorial/</a:t>
            </a:r>
          </a:p>
        </p:txBody>
      </p:sp>
    </p:spTree>
    <p:extLst>
      <p:ext uri="{BB962C8B-B14F-4D97-AF65-F5344CB8AC3E}">
        <p14:creationId xmlns:p14="http://schemas.microsoft.com/office/powerpoint/2010/main" val="3025374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>
            <a:extLst>
              <a:ext uri="{FF2B5EF4-FFF2-40B4-BE49-F238E27FC236}">
                <a16:creationId xmlns:a16="http://schemas.microsoft.com/office/drawing/2014/main" id="{1F68C824-6FFB-2A4F-893C-8E516A1C0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3647"/>
            <a:ext cx="9144000" cy="409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B1260ABB-90C3-E84B-8D50-A71982B56D1B}"/>
              </a:ext>
            </a:extLst>
          </p:cNvPr>
          <p:cNvSpPr txBox="1">
            <a:spLocks/>
          </p:cNvSpPr>
          <p:nvPr/>
        </p:nvSpPr>
        <p:spPr>
          <a:xfrm>
            <a:off x="651951" y="630852"/>
            <a:ext cx="8054541" cy="479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cs typeface="Times New Roman" charset="0"/>
              </a:rPr>
              <a:t>More</a:t>
            </a:r>
            <a:r>
              <a:rPr lang="zh-CN" altLang="en-US" sz="3600" dirty="0">
                <a:cs typeface="Times New Roman" charset="0"/>
              </a:rPr>
              <a:t> </a:t>
            </a:r>
            <a:r>
              <a:rPr lang="en-US" altLang="zh-CN" sz="3600" dirty="0">
                <a:cs typeface="Times New Roman" charset="0"/>
              </a:rPr>
              <a:t>on</a:t>
            </a:r>
            <a:r>
              <a:rPr lang="zh-CN" altLang="en-US" sz="3600" dirty="0">
                <a:cs typeface="Times New Roman" charset="0"/>
              </a:rPr>
              <a:t> </a:t>
            </a:r>
            <a:r>
              <a:rPr lang="en-US" altLang="zh-CN" sz="3600" dirty="0">
                <a:cs typeface="Times New Roman" charset="0"/>
              </a:rPr>
              <a:t>the</a:t>
            </a:r>
            <a:r>
              <a:rPr lang="zh-CN" altLang="en-US" sz="3600" dirty="0">
                <a:cs typeface="Times New Roman" charset="0"/>
              </a:rPr>
              <a:t> </a:t>
            </a:r>
            <a:r>
              <a:rPr lang="en-US" altLang="zh-CN" sz="3600" dirty="0">
                <a:cs typeface="Times New Roman" charset="0"/>
              </a:rPr>
              <a:t>shuffle</a:t>
            </a:r>
            <a:r>
              <a:rPr lang="zh-CN" altLang="en-US" sz="3600" dirty="0">
                <a:cs typeface="Times New Roman" charset="0"/>
              </a:rPr>
              <a:t> </a:t>
            </a:r>
            <a:r>
              <a:rPr lang="en-US" altLang="zh-CN" sz="3600" dirty="0">
                <a:cs typeface="Times New Roman" charset="0"/>
              </a:rPr>
              <a:t>phase</a:t>
            </a:r>
            <a:r>
              <a:rPr lang="zh-CN" altLang="en-US" sz="3600" dirty="0">
                <a:cs typeface="Times New Roman" charset="0"/>
              </a:rPr>
              <a:t>*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AF116F-8425-DB4F-9A58-FCF5E4D98E9F}"/>
              </a:ext>
            </a:extLst>
          </p:cNvPr>
          <p:cNvSpPr/>
          <p:nvPr/>
        </p:nvSpPr>
        <p:spPr>
          <a:xfrm>
            <a:off x="523461" y="6227148"/>
            <a:ext cx="7732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*https://timepasstechies.com/mapreduce-shuffle-sort-phase/</a:t>
            </a:r>
          </a:p>
        </p:txBody>
      </p:sp>
    </p:spTree>
    <p:extLst>
      <p:ext uri="{BB962C8B-B14F-4D97-AF65-F5344CB8AC3E}">
        <p14:creationId xmlns:p14="http://schemas.microsoft.com/office/powerpoint/2010/main" val="71901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 idx="4294967295"/>
          </p:nvPr>
        </p:nvSpPr>
        <p:spPr>
          <a:xfrm>
            <a:off x="0" y="182563"/>
            <a:ext cx="7324725" cy="533400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Some Other Real Examples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4274" name="内容占位符 2"/>
          <p:cNvSpPr>
            <a:spLocks noGrp="1"/>
          </p:cNvSpPr>
          <p:nvPr>
            <p:ph idx="4294967295"/>
          </p:nvPr>
        </p:nvSpPr>
        <p:spPr>
          <a:xfrm>
            <a:off x="706438" y="1279525"/>
            <a:ext cx="8001000" cy="3740150"/>
          </a:xfrm>
        </p:spPr>
        <p:txBody>
          <a:bodyPr/>
          <a:lstStyle/>
          <a:p>
            <a:r>
              <a:rPr kumimoji="0" lang="en-US" altLang="zh-CN" sz="3600" dirty="0">
                <a:latin typeface="Calibri" charset="0"/>
              </a:rPr>
              <a:t>Reverse web-link graph</a:t>
            </a:r>
          </a:p>
          <a:p>
            <a:r>
              <a:rPr kumimoji="0" lang="en-US" altLang="zh-CN" sz="3600" dirty="0">
                <a:latin typeface="Calibri" charset="0"/>
              </a:rPr>
              <a:t>Term frequencies through the whole Web repository</a:t>
            </a:r>
          </a:p>
          <a:p>
            <a:r>
              <a:rPr kumimoji="0" lang="en-US" altLang="zh-CN" sz="3600" dirty="0">
                <a:latin typeface="Calibri" charset="0"/>
              </a:rPr>
              <a:t>Count of URL access frequency</a:t>
            </a:r>
          </a:p>
          <a:p>
            <a:endParaRPr kumimoji="0" lang="en-US" altLang="zh-CN" sz="3600" dirty="0">
              <a:latin typeface="Calibri" charset="0"/>
            </a:endParaRPr>
          </a:p>
        </p:txBody>
      </p:sp>
      <p:sp>
        <p:nvSpPr>
          <p:cNvPr id="54275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BBC23763-200F-D04B-AE56-F12F40636B89}" type="slidenum">
              <a:rPr lang="en-US" altLang="zh-CN" sz="1400" b="0">
                <a:solidFill>
                  <a:schemeClr val="tx1"/>
                </a:solidFill>
                <a:latin typeface="Helvetica" charset="0"/>
                <a:ea typeface="宋体" charset="0"/>
                <a:cs typeface="宋体" charset="0"/>
              </a:rPr>
              <a:pPr algn="r"/>
              <a:t>32</a:t>
            </a:fld>
            <a:endParaRPr lang="en-US" altLang="zh-CN" sz="1400" b="0">
              <a:solidFill>
                <a:schemeClr val="tx1"/>
              </a:solidFill>
              <a:latin typeface="Helvetic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251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6370638" cy="4222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 dirty="0">
                <a:solidFill>
                  <a:srgbClr val="04289D"/>
                </a:solidFill>
                <a:latin typeface="Times New Roman" charset="0"/>
                <a:cs typeface="Times New Roman" charset="0"/>
              </a:rPr>
              <a:t>Summary</a:t>
            </a:r>
            <a:endParaRPr kumimoji="0" lang="zh-CN" altLang="en-US" sz="4000" b="1" dirty="0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97283" name="内容占位符 2"/>
          <p:cNvSpPr>
            <a:spLocks noGrp="1"/>
          </p:cNvSpPr>
          <p:nvPr>
            <p:ph idx="4294967295"/>
          </p:nvPr>
        </p:nvSpPr>
        <p:spPr>
          <a:xfrm>
            <a:off x="198782" y="838200"/>
            <a:ext cx="8746435" cy="5181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zh-CN" dirty="0">
                <a:ea typeface="+mn-ea"/>
                <a:cs typeface="+mn-cs"/>
              </a:rPr>
              <a:t>MapReduce has proven to be a useful abstraction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kumimoji="0" lang="en-US" altLang="zh-CN" dirty="0">
                <a:ea typeface="+mn-ea"/>
                <a:cs typeface="+mn-cs"/>
              </a:rPr>
              <a:t>Greatly simplifies large-scale computations at Google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kumimoji="0" lang="en-US" altLang="zh-CN" dirty="0">
                <a:ea typeface="+mn-ea"/>
                <a:cs typeface="+mn-cs"/>
              </a:rPr>
              <a:t>Fun to use: focus on problem, let library deal w/ messy details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center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kumimoji="0" lang="en-US" altLang="zh-CN" dirty="0">
                <a:ea typeface="+mn-ea"/>
                <a:cs typeface="+mn-cs"/>
              </a:rPr>
              <a:t>MapReduce</a:t>
            </a:r>
            <a:r>
              <a:rPr kumimoji="0" lang="zh-CN" altLang="en-US" dirty="0">
                <a:ea typeface="+mn-ea"/>
                <a:cs typeface="+mn-cs"/>
              </a:rPr>
              <a:t> </a:t>
            </a:r>
            <a:r>
              <a:rPr kumimoji="0" lang="en-US" altLang="zh-CN" dirty="0">
                <a:ea typeface="+mn-ea"/>
                <a:cs typeface="+mn-cs"/>
              </a:rPr>
              <a:t>is</a:t>
            </a:r>
            <a:r>
              <a:rPr kumimoji="0" lang="zh-CN" altLang="en-US" dirty="0">
                <a:ea typeface="+mn-ea"/>
                <a:cs typeface="+mn-cs"/>
              </a:rPr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instruction!</a:t>
            </a:r>
            <a:r>
              <a:rPr kumimoji="0" lang="en-US" altLang="zh-CN" dirty="0">
                <a:ea typeface="+mn-ea"/>
                <a:cs typeface="+mn-cs"/>
              </a:rPr>
              <a:t> </a:t>
            </a:r>
          </a:p>
        </p:txBody>
      </p:sp>
      <p:sp>
        <p:nvSpPr>
          <p:cNvPr id="56323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algn="r"/>
            <a:fld id="{6EE90B03-FA71-584A-BB25-CD4C67E7D5D2}" type="slidenum">
              <a:rPr lang="en-US" altLang="zh-CN" sz="1400" b="0">
                <a:solidFill>
                  <a:schemeClr val="tx1"/>
                </a:solidFill>
                <a:latin typeface="Helvetica" charset="0"/>
                <a:ea typeface="宋体" charset="0"/>
                <a:cs typeface="宋体" charset="0"/>
              </a:rPr>
              <a:pPr algn="r"/>
              <a:t>33</a:t>
            </a:fld>
            <a:endParaRPr lang="en-US" altLang="zh-CN" sz="1400" b="0">
              <a:solidFill>
                <a:schemeClr val="tx1"/>
              </a:solidFill>
              <a:latin typeface="Helvetica" charset="0"/>
              <a:ea typeface="宋体" charset="0"/>
              <a:cs typeface="宋体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F5B38E-5105-774D-96BD-34B482BD1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47" y="4094444"/>
            <a:ext cx="4964872" cy="276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66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ctrTitle" idx="4294967295"/>
          </p:nvPr>
        </p:nvSpPr>
        <p:spPr>
          <a:xfrm>
            <a:off x="338138" y="2130425"/>
            <a:ext cx="8602662" cy="1916113"/>
          </a:xfrm>
        </p:spPr>
        <p:txBody>
          <a:bodyPr/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Map-Reduce Examples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26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6858000" cy="4222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Problem 1 Distributed Grep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8370" name="内容占位符 2"/>
          <p:cNvSpPr>
            <a:spLocks noGrp="1"/>
          </p:cNvSpPr>
          <p:nvPr>
            <p:ph idx="4294967295"/>
          </p:nvPr>
        </p:nvSpPr>
        <p:spPr>
          <a:xfrm>
            <a:off x="347663" y="1150938"/>
            <a:ext cx="8385520" cy="355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800" dirty="0">
                <a:latin typeface="Calibri" charset="0"/>
              </a:rPr>
              <a:t>Input</a:t>
            </a:r>
          </a:p>
          <a:p>
            <a:pPr lvl="1">
              <a:lnSpc>
                <a:spcPct val="80000"/>
              </a:lnSpc>
            </a:pPr>
            <a:r>
              <a:rPr kumimoji="0" lang="en-US" altLang="zh-CN" dirty="0">
                <a:latin typeface="Calibri" charset="0"/>
                <a:cs typeface="宋体" charset="0"/>
              </a:rPr>
              <a:t>A key word  and documents to be searched</a:t>
            </a:r>
          </a:p>
          <a:p>
            <a:pPr>
              <a:lnSpc>
                <a:spcPct val="80000"/>
              </a:lnSpc>
            </a:pPr>
            <a:r>
              <a:rPr kumimoji="0" lang="en-US" altLang="zh-CN" sz="2800" dirty="0">
                <a:latin typeface="Calibri" charset="0"/>
              </a:rPr>
              <a:t>Output</a:t>
            </a:r>
          </a:p>
          <a:p>
            <a:pPr lvl="1">
              <a:lnSpc>
                <a:spcPct val="80000"/>
              </a:lnSpc>
            </a:pPr>
            <a:r>
              <a:rPr kumimoji="0" lang="en-US" altLang="zh-CN" dirty="0">
                <a:latin typeface="Calibri" charset="0"/>
                <a:cs typeface="宋体" charset="0"/>
              </a:rPr>
              <a:t>The line contains the keyword, with file name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kumimoji="0" lang="en-US" altLang="zh-CN" sz="3200" dirty="0">
              <a:latin typeface="Calibri" charset="0"/>
              <a:cs typeface="宋体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kumimoji="0" lang="en-US" altLang="zh-CN" sz="1800" dirty="0">
                <a:latin typeface="Times New Roman" charset="0"/>
                <a:cs typeface="Times New Roman" charset="0"/>
              </a:rPr>
              <a:t>[</a:t>
            </a:r>
            <a:r>
              <a:rPr kumimoji="0" lang="en-US" altLang="zh-CN" sz="1800" dirty="0" err="1">
                <a:latin typeface="Times New Roman" charset="0"/>
                <a:cs typeface="Times New Roman" charset="0"/>
              </a:rPr>
              <a:t>cwg@HPC-AMD</a:t>
            </a:r>
            <a:r>
              <a:rPr kumimoji="0" lang="en-US" altLang="zh-CN" sz="1800" dirty="0">
                <a:latin typeface="Times New Roman" charset="0"/>
                <a:cs typeface="Times New Roman" charset="0"/>
              </a:rPr>
              <a:t> </a:t>
            </a:r>
            <a:r>
              <a:rPr kumimoji="0" lang="en-US" altLang="zh-CN" sz="1800" dirty="0" err="1">
                <a:latin typeface="Times New Roman" charset="0"/>
                <a:cs typeface="Times New Roman" charset="0"/>
              </a:rPr>
              <a:t>phoenix_scheduler</a:t>
            </a:r>
            <a:r>
              <a:rPr kumimoji="0" lang="en-US" altLang="zh-CN" sz="1800" dirty="0">
                <a:latin typeface="Times New Roman" charset="0"/>
                <a:cs typeface="Times New Roman" charset="0"/>
              </a:rPr>
              <a:t>]$ grep main *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kumimoji="0" lang="en-US" altLang="zh-CN" sz="1800" dirty="0" err="1">
                <a:latin typeface="Times New Roman" charset="0"/>
                <a:cs typeface="Times New Roman" charset="0"/>
              </a:rPr>
              <a:t>MapReduceScheduler.h</a:t>
            </a:r>
            <a:r>
              <a:rPr kumimoji="0" lang="en-US" altLang="zh-CN" sz="1800" dirty="0">
                <a:latin typeface="Times New Roman" charset="0"/>
                <a:cs typeface="Times New Roman" charset="0"/>
              </a:rPr>
              <a:t>:/* The main MapReduce engine. This is the function called by the application.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kumimoji="0" lang="en-US" altLang="zh-CN" sz="1800" dirty="0" err="1">
                <a:latin typeface="Times New Roman" charset="0"/>
                <a:cs typeface="Times New Roman" charset="0"/>
              </a:rPr>
              <a:t>MapReduceScheduler.h</a:t>
            </a:r>
            <a:r>
              <a:rPr kumimoji="0" lang="en-US" altLang="zh-CN" sz="1800" dirty="0">
                <a:latin typeface="Times New Roman" charset="0"/>
                <a:cs typeface="Times New Roman" charset="0"/>
              </a:rPr>
              <a:t>: * also organizes and maintains the data which is passed from application to</a:t>
            </a:r>
          </a:p>
          <a:p>
            <a:pPr lvl="1">
              <a:lnSpc>
                <a:spcPct val="80000"/>
              </a:lnSpc>
              <a:buFontTx/>
              <a:buNone/>
            </a:pPr>
            <a:endParaRPr kumimoji="0" lang="zh-CN" altLang="en-US" sz="2000" dirty="0">
              <a:latin typeface="Calibri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263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 idx="4294967295"/>
          </p:nvPr>
        </p:nvSpPr>
        <p:spPr>
          <a:xfrm>
            <a:off x="263525" y="306388"/>
            <a:ext cx="3424238" cy="4222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MR Grep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9394" name="内容占位符 2"/>
          <p:cNvSpPr>
            <a:spLocks noGrp="1"/>
          </p:cNvSpPr>
          <p:nvPr>
            <p:ph idx="4294967295"/>
          </p:nvPr>
        </p:nvSpPr>
        <p:spPr>
          <a:xfrm>
            <a:off x="1143000" y="914400"/>
            <a:ext cx="8001000" cy="2170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>
                <a:latin typeface="Calibri" charset="0"/>
              </a:rPr>
              <a:t>Map</a:t>
            </a:r>
          </a:p>
          <a:p>
            <a:pPr lvl="1">
              <a:lnSpc>
                <a:spcPct val="90000"/>
              </a:lnSpc>
            </a:pPr>
            <a:r>
              <a:rPr kumimoji="0" lang="en-US" altLang="zh-CN">
                <a:latin typeface="Calibri" charset="0"/>
                <a:cs typeface="宋体" charset="0"/>
              </a:rPr>
              <a:t>Emits the result of local grep</a:t>
            </a:r>
          </a:p>
          <a:p>
            <a:pPr>
              <a:lnSpc>
                <a:spcPct val="90000"/>
              </a:lnSpc>
            </a:pPr>
            <a:r>
              <a:rPr kumimoji="0" lang="en-US" altLang="zh-CN">
                <a:latin typeface="Calibri" charset="0"/>
              </a:rPr>
              <a:t>Reduce </a:t>
            </a:r>
          </a:p>
          <a:p>
            <a:pPr lvl="1">
              <a:lnSpc>
                <a:spcPct val="90000"/>
              </a:lnSpc>
            </a:pPr>
            <a:r>
              <a:rPr kumimoji="0" lang="en-US" altLang="zh-CN">
                <a:latin typeface="Calibri" charset="0"/>
                <a:cs typeface="宋体" charset="0"/>
              </a:rPr>
              <a:t>Output what it get from Map</a:t>
            </a:r>
            <a:endParaRPr kumimoji="0" lang="zh-CN" altLang="en-US">
              <a:latin typeface="Calibri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73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5892800" cy="4222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 dirty="0">
                <a:solidFill>
                  <a:srgbClr val="04289D"/>
                </a:solidFill>
                <a:latin typeface="Times New Roman" charset="0"/>
                <a:cs typeface="Times New Roman" charset="0"/>
              </a:rPr>
              <a:t>Problem 2 Inverted Index</a:t>
            </a:r>
            <a:endParaRPr kumimoji="0" lang="zh-CN" altLang="en-US" sz="4000" b="1" dirty="0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60418" name="内容占位符 2"/>
          <p:cNvSpPr>
            <a:spLocks noGrp="1"/>
          </p:cNvSpPr>
          <p:nvPr>
            <p:ph idx="4294967295"/>
          </p:nvPr>
        </p:nvSpPr>
        <p:spPr>
          <a:xfrm>
            <a:off x="1143000" y="914400"/>
            <a:ext cx="8001000" cy="2170113"/>
          </a:xfrm>
        </p:spPr>
        <p:txBody>
          <a:bodyPr>
            <a:normAutofit fontScale="92500" lnSpcReduction="10000"/>
          </a:bodyPr>
          <a:lstStyle/>
          <a:p>
            <a:r>
              <a:rPr kumimoji="0" lang="en-US" altLang="zh-CN" sz="3600">
                <a:latin typeface="Calibri" charset="0"/>
              </a:rPr>
              <a:t>Input</a:t>
            </a:r>
          </a:p>
          <a:p>
            <a:pPr lvl="1"/>
            <a:r>
              <a:rPr kumimoji="0" lang="en-US" altLang="zh-CN" sz="3200">
                <a:latin typeface="Calibri" charset="0"/>
                <a:cs typeface="宋体" charset="0"/>
              </a:rPr>
              <a:t>A few text documents</a:t>
            </a:r>
          </a:p>
          <a:p>
            <a:r>
              <a:rPr kumimoji="0" lang="en-US" altLang="zh-CN" sz="3600">
                <a:latin typeface="Calibri" charset="0"/>
              </a:rPr>
              <a:t>Output</a:t>
            </a:r>
          </a:p>
          <a:p>
            <a:pPr lvl="1"/>
            <a:r>
              <a:rPr kumimoji="0" lang="en-US" altLang="zh-CN" sz="3200">
                <a:latin typeface="Calibri" charset="0"/>
                <a:cs typeface="宋体" charset="0"/>
              </a:rPr>
              <a:t>(word, docIDList)</a:t>
            </a:r>
            <a:endParaRPr kumimoji="0" lang="zh-CN" altLang="en-US" sz="3200">
              <a:latin typeface="Calibri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292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2701925" cy="4222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MR-II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61442" name="内容占位符 2"/>
          <p:cNvSpPr>
            <a:spLocks noGrp="1"/>
          </p:cNvSpPr>
          <p:nvPr>
            <p:ph idx="4294967295"/>
          </p:nvPr>
        </p:nvSpPr>
        <p:spPr>
          <a:xfrm>
            <a:off x="1143000" y="914400"/>
            <a:ext cx="8001000" cy="2170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 dirty="0">
                <a:latin typeface="Calibri" charset="0"/>
              </a:rPr>
              <a:t>Map</a:t>
            </a:r>
          </a:p>
          <a:p>
            <a:pPr lvl="1">
              <a:lnSpc>
                <a:spcPct val="90000"/>
              </a:lnSpc>
            </a:pPr>
            <a:r>
              <a:rPr kumimoji="0" lang="en-US" altLang="zh-CN" dirty="0">
                <a:latin typeface="Calibri" charset="0"/>
                <a:cs typeface="宋体" charset="0"/>
              </a:rPr>
              <a:t>Parse document and emit (word, </a:t>
            </a:r>
            <a:r>
              <a:rPr kumimoji="0" lang="en-US" altLang="zh-CN" dirty="0" err="1">
                <a:latin typeface="Calibri" charset="0"/>
                <a:cs typeface="宋体" charset="0"/>
              </a:rPr>
              <a:t>DocID</a:t>
            </a:r>
            <a:r>
              <a:rPr kumimoji="0" lang="en-US" altLang="zh-CN" dirty="0">
                <a:latin typeface="Calibri" charset="0"/>
                <a:cs typeface="宋体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kumimoji="0" lang="en-US" altLang="zh-CN" dirty="0">
                <a:latin typeface="Calibri" charset="0"/>
              </a:rPr>
              <a:t>Reduce</a:t>
            </a:r>
          </a:p>
          <a:p>
            <a:pPr lvl="1">
              <a:lnSpc>
                <a:spcPct val="90000"/>
              </a:lnSpc>
            </a:pPr>
            <a:r>
              <a:rPr kumimoji="0" lang="en-US" altLang="zh-CN" dirty="0">
                <a:latin typeface="Calibri" charset="0"/>
                <a:cs typeface="宋体" charset="0"/>
              </a:rPr>
              <a:t>Emit ( word, </a:t>
            </a:r>
            <a:r>
              <a:rPr kumimoji="0" lang="en-US" altLang="zh-CN" dirty="0" err="1">
                <a:latin typeface="Calibri" charset="0"/>
                <a:cs typeface="宋体" charset="0"/>
              </a:rPr>
              <a:t>DocIDList</a:t>
            </a:r>
            <a:r>
              <a:rPr kumimoji="0" lang="en-US" altLang="zh-CN" dirty="0">
                <a:latin typeface="Calibri" charset="0"/>
                <a:cs typeface="宋体" charset="0"/>
              </a:rPr>
              <a:t> )</a:t>
            </a:r>
            <a:endParaRPr kumimoji="0" lang="zh-CN" altLang="en-US" dirty="0">
              <a:latin typeface="Calibri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67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911FC05-10DD-1D43-92BE-F76FCDAF5DEF}"/>
              </a:ext>
            </a:extLst>
          </p:cNvPr>
          <p:cNvSpPr/>
          <p:nvPr/>
        </p:nvSpPr>
        <p:spPr>
          <a:xfrm>
            <a:off x="960782" y="133731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D19A66"/>
                </a:solidFill>
                <a:latin typeface="Source Code Pro"/>
              </a:rPr>
              <a:t>A:</a:t>
            </a:r>
            <a:r>
              <a:rPr lang="en" altLang="zh-CN" sz="2400" dirty="0">
                <a:solidFill>
                  <a:srgbClr val="000000"/>
                </a:solidFill>
                <a:latin typeface="Source Code Pro"/>
              </a:rPr>
              <a:t>B,C,D,F,E,O </a:t>
            </a:r>
          </a:p>
          <a:p>
            <a:r>
              <a:rPr lang="en" altLang="zh-CN" sz="2400" dirty="0">
                <a:solidFill>
                  <a:srgbClr val="D19A66"/>
                </a:solidFill>
                <a:latin typeface="Source Code Pro"/>
              </a:rPr>
              <a:t>B:</a:t>
            </a:r>
            <a:r>
              <a:rPr lang="en" altLang="zh-CN" sz="2400" dirty="0">
                <a:solidFill>
                  <a:srgbClr val="000000"/>
                </a:solidFill>
                <a:latin typeface="Source Code Pro"/>
              </a:rPr>
              <a:t>A,C,E,K </a:t>
            </a:r>
          </a:p>
          <a:p>
            <a:r>
              <a:rPr lang="en" altLang="zh-CN" sz="2400" dirty="0">
                <a:solidFill>
                  <a:srgbClr val="D19A66"/>
                </a:solidFill>
                <a:latin typeface="Source Code Pro"/>
              </a:rPr>
              <a:t>C:</a:t>
            </a:r>
            <a:r>
              <a:rPr lang="en" altLang="zh-CN" sz="2400" dirty="0">
                <a:solidFill>
                  <a:srgbClr val="000000"/>
                </a:solidFill>
                <a:latin typeface="Source Code Pro"/>
              </a:rPr>
              <a:t>F,A,D,I </a:t>
            </a:r>
          </a:p>
          <a:p>
            <a:r>
              <a:rPr lang="en" altLang="zh-CN" sz="2400" dirty="0">
                <a:solidFill>
                  <a:srgbClr val="D19A66"/>
                </a:solidFill>
                <a:latin typeface="Source Code Pro"/>
              </a:rPr>
              <a:t>D:</a:t>
            </a:r>
            <a:r>
              <a:rPr lang="en" altLang="zh-CN" sz="2400" dirty="0">
                <a:solidFill>
                  <a:srgbClr val="000000"/>
                </a:solidFill>
                <a:latin typeface="Source Code Pro"/>
              </a:rPr>
              <a:t>A,E,F,L </a:t>
            </a:r>
          </a:p>
          <a:p>
            <a:r>
              <a:rPr lang="en" altLang="zh-CN" sz="2400" dirty="0">
                <a:solidFill>
                  <a:srgbClr val="D19A66"/>
                </a:solidFill>
                <a:latin typeface="Source Code Pro"/>
              </a:rPr>
              <a:t>E:</a:t>
            </a:r>
            <a:r>
              <a:rPr lang="en" altLang="zh-CN" sz="2400" dirty="0">
                <a:solidFill>
                  <a:srgbClr val="000000"/>
                </a:solidFill>
                <a:latin typeface="Source Code Pro"/>
              </a:rPr>
              <a:t>B,C,D,M,L </a:t>
            </a:r>
            <a:r>
              <a:rPr lang="en" altLang="zh-CN" sz="2400" dirty="0">
                <a:solidFill>
                  <a:srgbClr val="D19A66"/>
                </a:solidFill>
                <a:latin typeface="Source Code Pro"/>
              </a:rPr>
              <a:t>F:</a:t>
            </a:r>
            <a:r>
              <a:rPr lang="en" altLang="zh-CN" sz="2400" dirty="0">
                <a:solidFill>
                  <a:srgbClr val="000000"/>
                </a:solidFill>
                <a:latin typeface="Source Code Pro"/>
              </a:rPr>
              <a:t>A,B,C,D,E,O,M</a:t>
            </a:r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5462CBC8-F07A-0E43-8EEF-0EE0904DCFB8}"/>
              </a:ext>
            </a:extLst>
          </p:cNvPr>
          <p:cNvSpPr txBox="1">
            <a:spLocks/>
          </p:cNvSpPr>
          <p:nvPr/>
        </p:nvSpPr>
        <p:spPr>
          <a:xfrm>
            <a:off x="0" y="306388"/>
            <a:ext cx="5892800" cy="422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04289D"/>
                </a:solidFill>
                <a:latin typeface="Times New Roman" charset="0"/>
                <a:cs typeface="Times New Roman" charset="0"/>
              </a:rPr>
              <a:t>Problem 3</a:t>
            </a:r>
            <a:r>
              <a:rPr lang="zh-CN" altLang="en-US" sz="4000" b="1" dirty="0">
                <a:solidFill>
                  <a:srgbClr val="04289D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4000" b="1" dirty="0">
                <a:solidFill>
                  <a:srgbClr val="04289D"/>
                </a:solidFill>
                <a:latin typeface="Times New Roman" charset="0"/>
                <a:cs typeface="Times New Roman" charset="0"/>
              </a:rPr>
              <a:t>Common</a:t>
            </a:r>
            <a:r>
              <a:rPr lang="zh-CN" altLang="en-US" sz="4000" b="1" dirty="0">
                <a:solidFill>
                  <a:srgbClr val="04289D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4000" b="1" dirty="0">
                <a:solidFill>
                  <a:srgbClr val="04289D"/>
                </a:solidFill>
                <a:latin typeface="Times New Roman" charset="0"/>
                <a:cs typeface="Times New Roman" charset="0"/>
              </a:rPr>
              <a:t>Friends</a:t>
            </a:r>
            <a:r>
              <a:rPr lang="zh-CN" altLang="en-US" sz="4000" b="1" dirty="0">
                <a:solidFill>
                  <a:srgbClr val="04289D"/>
                </a:solidFill>
                <a:latin typeface="Times New Roman" charset="0"/>
                <a:cs typeface="Times New Roman" charset="0"/>
              </a:rPr>
              <a:t>*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2E15B0-BA9C-0543-8460-F2D6802C5CD2}"/>
              </a:ext>
            </a:extLst>
          </p:cNvPr>
          <p:cNvSpPr/>
          <p:nvPr/>
        </p:nvSpPr>
        <p:spPr>
          <a:xfrm>
            <a:off x="1080052" y="4505019"/>
            <a:ext cx="145424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D19A66"/>
                </a:solidFill>
                <a:latin typeface="Source Code Pro"/>
              </a:rPr>
              <a:t>A</a:t>
            </a:r>
            <a:r>
              <a:rPr lang="en-US" altLang="zh-CN" sz="2000" dirty="0">
                <a:solidFill>
                  <a:srgbClr val="D19A66"/>
                </a:solidFill>
                <a:latin typeface="Source Code Pro"/>
              </a:rPr>
              <a:t>-</a:t>
            </a:r>
            <a:r>
              <a:rPr lang="en" altLang="zh-CN" sz="2000" dirty="0">
                <a:solidFill>
                  <a:srgbClr val="D19A66"/>
                </a:solidFill>
                <a:latin typeface="Source Code Pro"/>
              </a:rPr>
              <a:t>B:</a:t>
            </a:r>
            <a:r>
              <a:rPr lang="zh-CN" altLang="en-US" sz="2000" dirty="0">
                <a:solidFill>
                  <a:srgbClr val="D19A66"/>
                </a:solidFill>
                <a:latin typeface="Source Code Pro"/>
              </a:rPr>
              <a:t> </a:t>
            </a:r>
            <a:r>
              <a:rPr lang="en-US" altLang="zh-CN" sz="2000" dirty="0">
                <a:latin typeface="Source Code Pro"/>
              </a:rPr>
              <a:t>C</a:t>
            </a:r>
            <a:r>
              <a:rPr lang="zh-CN" altLang="en-US" sz="2000" dirty="0">
                <a:latin typeface="Source Code Pro"/>
              </a:rPr>
              <a:t> </a:t>
            </a:r>
            <a:r>
              <a:rPr lang="en-US" altLang="zh-CN" sz="2000" dirty="0">
                <a:latin typeface="Source Code Pro"/>
              </a:rPr>
              <a:t>E</a:t>
            </a:r>
            <a:r>
              <a:rPr lang="zh-CN" altLang="en-US" sz="2000" dirty="0">
                <a:solidFill>
                  <a:srgbClr val="D19A66"/>
                </a:solidFill>
                <a:latin typeface="Source Code Pro"/>
              </a:rPr>
              <a:t> </a:t>
            </a:r>
            <a:endParaRPr lang="en-US" altLang="zh-CN" sz="2000" dirty="0">
              <a:solidFill>
                <a:srgbClr val="D19A66"/>
              </a:solidFill>
              <a:latin typeface="Source Code Pro"/>
            </a:endParaRPr>
          </a:p>
          <a:p>
            <a:r>
              <a:rPr lang="en-US" altLang="zh-CN" sz="2000" dirty="0">
                <a:solidFill>
                  <a:srgbClr val="D19A66"/>
                </a:solidFill>
                <a:latin typeface="Source Code Pro"/>
              </a:rPr>
              <a:t>A-C:</a:t>
            </a:r>
            <a:r>
              <a:rPr lang="zh-CN" altLang="en-US" sz="2000" dirty="0">
                <a:solidFill>
                  <a:srgbClr val="D19A66"/>
                </a:solidFill>
                <a:latin typeface="Source Code Pro"/>
              </a:rPr>
              <a:t> </a:t>
            </a:r>
            <a:r>
              <a:rPr lang="en-US" altLang="zh-CN" sz="2000" dirty="0">
                <a:latin typeface="Source Code Pro"/>
              </a:rPr>
              <a:t>D</a:t>
            </a:r>
          </a:p>
          <a:p>
            <a:r>
              <a:rPr lang="en-US" altLang="zh-CN" sz="2000" dirty="0">
                <a:solidFill>
                  <a:srgbClr val="D19A66"/>
                </a:solidFill>
                <a:latin typeface="Source Code Pro"/>
              </a:rPr>
              <a:t>…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80DDCD-DA8B-8F4A-8CF6-92FA5A2CF2A6}"/>
              </a:ext>
            </a:extLst>
          </p:cNvPr>
          <p:cNvSpPr/>
          <p:nvPr/>
        </p:nvSpPr>
        <p:spPr>
          <a:xfrm>
            <a:off x="271669" y="5902981"/>
            <a:ext cx="8766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Examples</a:t>
            </a:r>
            <a:r>
              <a:rPr lang="zh-CN" altLang="en-US" dirty="0"/>
              <a:t> </a:t>
            </a:r>
            <a:r>
              <a:rPr lang="en-US" altLang="zh-CN" dirty="0"/>
              <a:t>from:</a:t>
            </a:r>
            <a:r>
              <a:rPr lang="zh-CN" altLang="en-US" dirty="0"/>
              <a:t> https://blog.csdn.net/zhongqi2513/article/details/78344509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BAE76A-273B-B646-BCE0-DC3AE7DA5F71}"/>
              </a:ext>
            </a:extLst>
          </p:cNvPr>
          <p:cNvSpPr txBox="1"/>
          <p:nvPr/>
        </p:nvSpPr>
        <p:spPr>
          <a:xfrm>
            <a:off x="960782" y="910907"/>
            <a:ext cx="157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Input: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348690-C38D-AE41-A717-CBA6E21AA230}"/>
              </a:ext>
            </a:extLst>
          </p:cNvPr>
          <p:cNvSpPr txBox="1"/>
          <p:nvPr/>
        </p:nvSpPr>
        <p:spPr>
          <a:xfrm>
            <a:off x="1080052" y="4140431"/>
            <a:ext cx="157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Output: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58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87D47-C214-4F44-B89C-58E4BA383583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zh-CN"/>
              <a:t>Alternative set of 6 Functions for Simplified MPI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</a:pPr>
            <a:endParaRPr lang="en-US" altLang="zh-CN" b="1" dirty="0">
              <a:latin typeface="Courier New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MPI_INIT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MPI_FINALIZE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MPI_COMM_SIZE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MPI_COMM_RANK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MPI_BCAST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MPI_REDUCE</a:t>
            </a:r>
          </a:p>
        </p:txBody>
      </p:sp>
    </p:spTree>
    <p:extLst>
      <p:ext uri="{BB962C8B-B14F-4D97-AF65-F5344CB8AC3E}">
        <p14:creationId xmlns:p14="http://schemas.microsoft.com/office/powerpoint/2010/main" val="2657431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E9327F4-75CB-9444-8D2A-BF01EEF36202}"/>
              </a:ext>
            </a:extLst>
          </p:cNvPr>
          <p:cNvSpPr/>
          <p:nvPr/>
        </p:nvSpPr>
        <p:spPr>
          <a:xfrm>
            <a:off x="960782" y="133731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D19A66"/>
                </a:solidFill>
                <a:latin typeface="Source Code Pro"/>
              </a:rPr>
              <a:t>A:</a:t>
            </a:r>
            <a:r>
              <a:rPr lang="en" altLang="zh-CN" sz="2400" dirty="0">
                <a:solidFill>
                  <a:srgbClr val="000000"/>
                </a:solidFill>
                <a:latin typeface="Source Code Pro"/>
              </a:rPr>
              <a:t>B,C,D,F,E,O </a:t>
            </a:r>
          </a:p>
          <a:p>
            <a:r>
              <a:rPr lang="en" altLang="zh-CN" sz="2400" dirty="0">
                <a:solidFill>
                  <a:srgbClr val="D19A66"/>
                </a:solidFill>
                <a:latin typeface="Source Code Pro"/>
              </a:rPr>
              <a:t>B:</a:t>
            </a:r>
            <a:r>
              <a:rPr lang="en" altLang="zh-CN" sz="2400" dirty="0">
                <a:solidFill>
                  <a:srgbClr val="000000"/>
                </a:solidFill>
                <a:latin typeface="Source Code Pro"/>
              </a:rPr>
              <a:t>A,C,E,K </a:t>
            </a:r>
          </a:p>
          <a:p>
            <a:r>
              <a:rPr lang="en" altLang="zh-CN" sz="2400" dirty="0">
                <a:solidFill>
                  <a:srgbClr val="D19A66"/>
                </a:solidFill>
                <a:latin typeface="Source Code Pro"/>
              </a:rPr>
              <a:t>C:</a:t>
            </a:r>
            <a:r>
              <a:rPr lang="en" altLang="zh-CN" sz="2400" dirty="0">
                <a:solidFill>
                  <a:srgbClr val="000000"/>
                </a:solidFill>
                <a:latin typeface="Source Code Pro"/>
              </a:rPr>
              <a:t>F,A,D,I </a:t>
            </a:r>
          </a:p>
          <a:p>
            <a:r>
              <a:rPr lang="en" altLang="zh-CN" sz="2400" dirty="0">
                <a:solidFill>
                  <a:srgbClr val="D19A66"/>
                </a:solidFill>
                <a:latin typeface="Source Code Pro"/>
              </a:rPr>
              <a:t>D:</a:t>
            </a:r>
            <a:r>
              <a:rPr lang="en" altLang="zh-CN" sz="2400" dirty="0">
                <a:solidFill>
                  <a:srgbClr val="000000"/>
                </a:solidFill>
                <a:latin typeface="Source Code Pro"/>
              </a:rPr>
              <a:t>A,E,F,L </a:t>
            </a:r>
          </a:p>
          <a:p>
            <a:r>
              <a:rPr lang="en" altLang="zh-CN" sz="2400" dirty="0">
                <a:solidFill>
                  <a:srgbClr val="D19A66"/>
                </a:solidFill>
                <a:latin typeface="Source Code Pro"/>
              </a:rPr>
              <a:t>E:</a:t>
            </a:r>
            <a:r>
              <a:rPr lang="en" altLang="zh-CN" sz="2400" dirty="0">
                <a:solidFill>
                  <a:srgbClr val="000000"/>
                </a:solidFill>
                <a:latin typeface="Source Code Pro"/>
              </a:rPr>
              <a:t>B,C,D,M,L </a:t>
            </a:r>
            <a:r>
              <a:rPr lang="en" altLang="zh-CN" sz="2400" dirty="0">
                <a:solidFill>
                  <a:srgbClr val="D19A66"/>
                </a:solidFill>
                <a:latin typeface="Source Code Pro"/>
              </a:rPr>
              <a:t>F:</a:t>
            </a:r>
            <a:r>
              <a:rPr lang="en" altLang="zh-CN" sz="2400" dirty="0">
                <a:solidFill>
                  <a:srgbClr val="000000"/>
                </a:solidFill>
                <a:latin typeface="Source Code Pro"/>
              </a:rPr>
              <a:t>A,B,C,D,E,O,M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5F9AD1-9DB6-1249-9674-C092B9F0D009}"/>
              </a:ext>
            </a:extLst>
          </p:cNvPr>
          <p:cNvSpPr/>
          <p:nvPr/>
        </p:nvSpPr>
        <p:spPr>
          <a:xfrm>
            <a:off x="960782" y="4126251"/>
            <a:ext cx="1464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D19A66"/>
                </a:solidFill>
                <a:latin typeface="Source Code Pro"/>
              </a:rPr>
              <a:t>A</a:t>
            </a:r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-</a:t>
            </a:r>
            <a:r>
              <a:rPr lang="en" altLang="zh-CN" dirty="0">
                <a:solidFill>
                  <a:srgbClr val="D19A66"/>
                </a:solidFill>
                <a:latin typeface="Source Code Pro"/>
              </a:rPr>
              <a:t>B:</a:t>
            </a:r>
            <a:r>
              <a:rPr lang="zh-CN" altLang="en-US" dirty="0"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C</a:t>
            </a:r>
            <a:r>
              <a:rPr lang="zh-CN" altLang="en-US" dirty="0"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E</a:t>
            </a:r>
            <a:r>
              <a:rPr lang="zh-CN" altLang="en-US" dirty="0">
                <a:solidFill>
                  <a:srgbClr val="D19A66"/>
                </a:solidFill>
                <a:latin typeface="Source Code Pro"/>
              </a:rPr>
              <a:t> </a:t>
            </a:r>
            <a:endParaRPr lang="en-US" altLang="zh-CN" dirty="0">
              <a:solidFill>
                <a:srgbClr val="D19A66"/>
              </a:solidFill>
              <a:latin typeface="Source Code Pro"/>
            </a:endParaRPr>
          </a:p>
          <a:p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A-C:</a:t>
            </a:r>
            <a:r>
              <a:rPr lang="zh-CN" altLang="en-US" dirty="0">
                <a:solidFill>
                  <a:srgbClr val="D19A66"/>
                </a:solidFill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D</a:t>
            </a:r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73A1171A-E8AF-7F4D-90D9-1B5CD93533B8}"/>
              </a:ext>
            </a:extLst>
          </p:cNvPr>
          <p:cNvSpPr/>
          <p:nvPr/>
        </p:nvSpPr>
        <p:spPr>
          <a:xfrm flipH="1">
            <a:off x="2729948" y="4280452"/>
            <a:ext cx="516834" cy="3710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F077FD-E29A-0E49-93DC-E6D650FC5F4A}"/>
              </a:ext>
            </a:extLst>
          </p:cNvPr>
          <p:cNvSpPr/>
          <p:nvPr/>
        </p:nvSpPr>
        <p:spPr>
          <a:xfrm>
            <a:off x="3839817" y="4126251"/>
            <a:ext cx="14643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D19A66"/>
                </a:solidFill>
                <a:latin typeface="Source Code Pro"/>
              </a:rPr>
              <a:t>A</a:t>
            </a:r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-</a:t>
            </a:r>
            <a:r>
              <a:rPr lang="en" altLang="zh-CN" dirty="0">
                <a:solidFill>
                  <a:srgbClr val="D19A66"/>
                </a:solidFill>
                <a:latin typeface="Source Code Pro"/>
              </a:rPr>
              <a:t>B:</a:t>
            </a:r>
            <a:r>
              <a:rPr lang="zh-CN" altLang="en-US" dirty="0"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C</a:t>
            </a:r>
          </a:p>
          <a:p>
            <a:r>
              <a:rPr lang="en" altLang="zh-CN" dirty="0">
                <a:solidFill>
                  <a:srgbClr val="D19A66"/>
                </a:solidFill>
                <a:latin typeface="Source Code Pro"/>
              </a:rPr>
              <a:t>A</a:t>
            </a:r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-</a:t>
            </a:r>
            <a:r>
              <a:rPr lang="en" altLang="zh-CN" dirty="0">
                <a:solidFill>
                  <a:srgbClr val="D19A66"/>
                </a:solidFill>
                <a:latin typeface="Source Code Pro"/>
              </a:rPr>
              <a:t>B:</a:t>
            </a:r>
            <a:r>
              <a:rPr lang="zh-CN" altLang="en-US" dirty="0"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E</a:t>
            </a:r>
            <a:r>
              <a:rPr lang="zh-CN" altLang="en-US" dirty="0">
                <a:latin typeface="Source Code Pro"/>
              </a:rPr>
              <a:t> </a:t>
            </a:r>
            <a:endParaRPr lang="en-US" altLang="zh-CN" dirty="0">
              <a:latin typeface="Source Code Pro"/>
            </a:endParaRPr>
          </a:p>
          <a:p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A-C:</a:t>
            </a:r>
            <a:r>
              <a:rPr lang="zh-CN" altLang="en-US" dirty="0">
                <a:solidFill>
                  <a:srgbClr val="D19A66"/>
                </a:solidFill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D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6309FCC7-50D6-C24E-A7E5-E7F2679C9D25}"/>
              </a:ext>
            </a:extLst>
          </p:cNvPr>
          <p:cNvSpPr/>
          <p:nvPr/>
        </p:nvSpPr>
        <p:spPr>
          <a:xfrm flipH="1">
            <a:off x="4976191" y="4280452"/>
            <a:ext cx="516834" cy="3710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4B0C7A-88A9-9344-90C1-9A3EE02CA298}"/>
              </a:ext>
            </a:extLst>
          </p:cNvPr>
          <p:cNvSpPr/>
          <p:nvPr/>
        </p:nvSpPr>
        <p:spPr>
          <a:xfrm>
            <a:off x="6086060" y="4126251"/>
            <a:ext cx="14643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C</a:t>
            </a:r>
            <a:r>
              <a:rPr lang="zh-CN" altLang="en-US" dirty="0">
                <a:solidFill>
                  <a:srgbClr val="D19A66"/>
                </a:solidFill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:</a:t>
            </a:r>
            <a:r>
              <a:rPr lang="zh-CN" altLang="en-US" dirty="0"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A</a:t>
            </a:r>
          </a:p>
          <a:p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C</a:t>
            </a:r>
            <a:r>
              <a:rPr lang="zh-CN" altLang="en-US" dirty="0"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:</a:t>
            </a:r>
            <a:r>
              <a:rPr lang="zh-CN" altLang="en-US" dirty="0"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B</a:t>
            </a:r>
          </a:p>
          <a:p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E</a:t>
            </a:r>
            <a:r>
              <a:rPr lang="zh-CN" altLang="en-US" dirty="0">
                <a:solidFill>
                  <a:srgbClr val="D19A66"/>
                </a:solidFill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:</a:t>
            </a:r>
            <a:r>
              <a:rPr lang="zh-CN" altLang="en-US" dirty="0"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A</a:t>
            </a:r>
          </a:p>
          <a:p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E</a:t>
            </a:r>
            <a:r>
              <a:rPr lang="zh-CN" altLang="en-US" dirty="0">
                <a:solidFill>
                  <a:srgbClr val="D19A66"/>
                </a:solidFill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:</a:t>
            </a:r>
            <a:r>
              <a:rPr lang="zh-CN" altLang="en-US" dirty="0"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B</a:t>
            </a:r>
          </a:p>
          <a:p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D</a:t>
            </a:r>
            <a:r>
              <a:rPr lang="zh-CN" altLang="en-US" dirty="0"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:</a:t>
            </a:r>
            <a:r>
              <a:rPr lang="zh-CN" altLang="en-US" dirty="0"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A</a:t>
            </a:r>
          </a:p>
          <a:p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D</a:t>
            </a:r>
            <a:r>
              <a:rPr lang="zh-CN" altLang="en-US" dirty="0">
                <a:solidFill>
                  <a:srgbClr val="D19A66"/>
                </a:solidFill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:</a:t>
            </a:r>
            <a:r>
              <a:rPr lang="zh-CN" altLang="en-US" dirty="0"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444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514A8DA-BB1F-CB4C-9566-CEB59F1E26A2}"/>
              </a:ext>
            </a:extLst>
          </p:cNvPr>
          <p:cNvSpPr/>
          <p:nvPr/>
        </p:nvSpPr>
        <p:spPr>
          <a:xfrm>
            <a:off x="3703983" y="59519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D19A66"/>
                </a:solidFill>
                <a:latin typeface="Source Code Pro"/>
              </a:rPr>
              <a:t>A:</a:t>
            </a:r>
            <a:r>
              <a:rPr lang="en" altLang="zh-CN" dirty="0">
                <a:solidFill>
                  <a:srgbClr val="000000"/>
                </a:solidFill>
                <a:latin typeface="Source Code Pro"/>
              </a:rPr>
              <a:t>B,C,D,F,E,O </a:t>
            </a:r>
          </a:p>
          <a:p>
            <a:r>
              <a:rPr lang="en" altLang="zh-CN" dirty="0">
                <a:solidFill>
                  <a:srgbClr val="D19A66"/>
                </a:solidFill>
                <a:latin typeface="Source Code Pro"/>
              </a:rPr>
              <a:t>B:</a:t>
            </a:r>
            <a:r>
              <a:rPr lang="en" altLang="zh-CN" dirty="0">
                <a:solidFill>
                  <a:srgbClr val="000000"/>
                </a:solidFill>
                <a:latin typeface="Source Code Pro"/>
              </a:rPr>
              <a:t>A,C,E,K </a:t>
            </a:r>
          </a:p>
          <a:p>
            <a:r>
              <a:rPr lang="en" altLang="zh-CN" dirty="0">
                <a:solidFill>
                  <a:srgbClr val="D19A66"/>
                </a:solidFill>
                <a:latin typeface="Source Code Pro"/>
              </a:rPr>
              <a:t>C:</a:t>
            </a:r>
            <a:r>
              <a:rPr lang="en" altLang="zh-CN" dirty="0">
                <a:solidFill>
                  <a:srgbClr val="000000"/>
                </a:solidFill>
                <a:latin typeface="Source Code Pro"/>
              </a:rPr>
              <a:t>F,A,D,I </a:t>
            </a: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36F49783-0A97-C441-AB94-A7A112A4AC6B}"/>
              </a:ext>
            </a:extLst>
          </p:cNvPr>
          <p:cNvSpPr/>
          <p:nvPr/>
        </p:nvSpPr>
        <p:spPr>
          <a:xfrm>
            <a:off x="4134678" y="1749286"/>
            <a:ext cx="437322" cy="39756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CD3180-F722-7E41-A7BF-F5AE9D25A983}"/>
              </a:ext>
            </a:extLst>
          </p:cNvPr>
          <p:cNvSpPr txBox="1"/>
          <p:nvPr/>
        </p:nvSpPr>
        <p:spPr>
          <a:xfrm>
            <a:off x="5261113" y="1749286"/>
            <a:ext cx="72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map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F47DF5-9E9C-1E44-8CE4-0385001C73BF}"/>
              </a:ext>
            </a:extLst>
          </p:cNvPr>
          <p:cNvSpPr/>
          <p:nvPr/>
        </p:nvSpPr>
        <p:spPr>
          <a:xfrm>
            <a:off x="3793435" y="2349378"/>
            <a:ext cx="15571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B</a:t>
            </a:r>
            <a:r>
              <a:rPr lang="zh-CN" altLang="en-US" dirty="0">
                <a:solidFill>
                  <a:srgbClr val="D19A66"/>
                </a:solidFill>
                <a:latin typeface="Source Code Pro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:</a:t>
            </a:r>
            <a:r>
              <a:rPr lang="zh-CN" altLang="en-US" dirty="0">
                <a:solidFill>
                  <a:srgbClr val="D19A66"/>
                </a:solidFill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A</a:t>
            </a:r>
          </a:p>
          <a:p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C</a:t>
            </a:r>
            <a:r>
              <a:rPr lang="zh-CN" altLang="en-US" dirty="0">
                <a:solidFill>
                  <a:srgbClr val="D19A66"/>
                </a:solidFill>
                <a:latin typeface="Source Code Pro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:</a:t>
            </a:r>
            <a:r>
              <a:rPr lang="zh-CN" altLang="en-US" dirty="0">
                <a:solidFill>
                  <a:srgbClr val="D19A66"/>
                </a:solidFill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A</a:t>
            </a:r>
          </a:p>
          <a:p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…</a:t>
            </a:r>
            <a:endParaRPr lang="en" altLang="zh-CN" dirty="0">
              <a:solidFill>
                <a:srgbClr val="D19A66"/>
              </a:solidFill>
              <a:latin typeface="Source Code Pro"/>
            </a:endParaRPr>
          </a:p>
          <a:p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D</a:t>
            </a:r>
            <a:r>
              <a:rPr lang="zh-CN" altLang="en-US" dirty="0">
                <a:solidFill>
                  <a:srgbClr val="D19A66"/>
                </a:solidFill>
                <a:latin typeface="Source Code Pro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:</a:t>
            </a:r>
            <a:r>
              <a:rPr lang="zh-CN" altLang="en-US" dirty="0">
                <a:solidFill>
                  <a:srgbClr val="D19A66"/>
                </a:solidFill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C</a:t>
            </a:r>
            <a:endParaRPr lang="en" altLang="zh-CN" dirty="0">
              <a:latin typeface="Source Code Pro"/>
            </a:endParaRPr>
          </a:p>
          <a:p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I</a:t>
            </a:r>
            <a:r>
              <a:rPr lang="zh-CN" altLang="en-US" dirty="0">
                <a:solidFill>
                  <a:srgbClr val="D19A66"/>
                </a:solidFill>
                <a:latin typeface="Source Code Pro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:</a:t>
            </a:r>
            <a:r>
              <a:rPr lang="zh-CN" altLang="en-US" dirty="0">
                <a:solidFill>
                  <a:srgbClr val="D19A66"/>
                </a:solidFill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C</a:t>
            </a:r>
            <a:endParaRPr lang="en" altLang="zh-CN" dirty="0">
              <a:latin typeface="Source Code Pro"/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0839569D-BD32-F045-86A2-661CF7514425}"/>
              </a:ext>
            </a:extLst>
          </p:cNvPr>
          <p:cNvSpPr/>
          <p:nvPr/>
        </p:nvSpPr>
        <p:spPr>
          <a:xfrm>
            <a:off x="4353339" y="4136330"/>
            <a:ext cx="437322" cy="39756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56F00F-D655-564A-BC98-62BCA565AA28}"/>
              </a:ext>
            </a:extLst>
          </p:cNvPr>
          <p:cNvSpPr txBox="1"/>
          <p:nvPr/>
        </p:nvSpPr>
        <p:spPr>
          <a:xfrm>
            <a:off x="5261112" y="4150447"/>
            <a:ext cx="84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reduce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6934C-B895-8748-9E1D-619C9D3F7F18}"/>
              </a:ext>
            </a:extLst>
          </p:cNvPr>
          <p:cNvSpPr/>
          <p:nvPr/>
        </p:nvSpPr>
        <p:spPr>
          <a:xfrm>
            <a:off x="3339548" y="485763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D19A66"/>
                </a:solidFill>
                <a:latin typeface="Source Code Pro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ource Code Pro"/>
              </a:rPr>
              <a:t>：</a:t>
            </a:r>
            <a:r>
              <a:rPr lang="en" altLang="zh-CN" dirty="0">
                <a:latin typeface="Source Code Pro"/>
              </a:rPr>
              <a:t>F-I-O-K-G-D-C-H-B- </a:t>
            </a:r>
          </a:p>
          <a:p>
            <a:r>
              <a:rPr lang="en" altLang="zh-CN" dirty="0">
                <a:solidFill>
                  <a:srgbClr val="D19A66"/>
                </a:solidFill>
                <a:latin typeface="Source Code Pro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ource Code Pro"/>
              </a:rPr>
              <a:t>：</a:t>
            </a:r>
            <a:r>
              <a:rPr lang="en" altLang="zh-CN" dirty="0">
                <a:latin typeface="Source Code Pro"/>
              </a:rPr>
              <a:t>E-J-F-A-</a:t>
            </a:r>
            <a:r>
              <a:rPr lang="en" altLang="zh-CN" dirty="0">
                <a:solidFill>
                  <a:srgbClr val="000000"/>
                </a:solidFill>
                <a:latin typeface="Source Code Pro"/>
              </a:rPr>
              <a:t> </a:t>
            </a:r>
          </a:p>
          <a:p>
            <a:r>
              <a:rPr lang="en" altLang="zh-CN" dirty="0">
                <a:solidFill>
                  <a:srgbClr val="D19A66"/>
                </a:solidFill>
                <a:latin typeface="Source Code Pro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ource Code Pro"/>
              </a:rPr>
              <a:t>：</a:t>
            </a:r>
            <a:r>
              <a:rPr lang="en" altLang="zh-CN" dirty="0">
                <a:latin typeface="Source Code Pro"/>
              </a:rPr>
              <a:t>B-E-K-A-H-G-F- </a:t>
            </a:r>
          </a:p>
          <a:p>
            <a:r>
              <a:rPr lang="en" altLang="zh-CN" dirty="0">
                <a:solidFill>
                  <a:srgbClr val="D19A66"/>
                </a:solidFill>
                <a:latin typeface="Source Code Pro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ource Code Pro"/>
              </a:rPr>
              <a:t>：</a:t>
            </a:r>
            <a:r>
              <a:rPr lang="en" altLang="zh-CN" dirty="0">
                <a:latin typeface="Source Code Pro"/>
              </a:rPr>
              <a:t>H-C-G-F-E-A-K-L-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EA0041-0408-8E43-ABC5-9FD9C431BE6C}"/>
              </a:ext>
            </a:extLst>
          </p:cNvPr>
          <p:cNvSpPr/>
          <p:nvPr/>
        </p:nvSpPr>
        <p:spPr>
          <a:xfrm>
            <a:off x="500269" y="5193402"/>
            <a:ext cx="1464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D19A66"/>
                </a:solidFill>
                <a:latin typeface="Source Code Pro"/>
              </a:rPr>
              <a:t>A</a:t>
            </a:r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-</a:t>
            </a:r>
            <a:r>
              <a:rPr lang="en" altLang="zh-CN" dirty="0">
                <a:solidFill>
                  <a:srgbClr val="D19A66"/>
                </a:solidFill>
                <a:latin typeface="Source Code Pro"/>
              </a:rPr>
              <a:t>B:</a:t>
            </a:r>
            <a:r>
              <a:rPr lang="zh-CN" altLang="en-US" dirty="0"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C</a:t>
            </a:r>
            <a:r>
              <a:rPr lang="zh-CN" altLang="en-US" dirty="0"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E</a:t>
            </a:r>
            <a:r>
              <a:rPr lang="zh-CN" altLang="en-US" dirty="0">
                <a:solidFill>
                  <a:srgbClr val="D19A66"/>
                </a:solidFill>
                <a:latin typeface="Source Code Pro"/>
              </a:rPr>
              <a:t> </a:t>
            </a:r>
            <a:endParaRPr lang="en-US" altLang="zh-CN" dirty="0">
              <a:solidFill>
                <a:srgbClr val="D19A66"/>
              </a:solidFill>
              <a:latin typeface="Source Code Pro"/>
            </a:endParaRPr>
          </a:p>
          <a:p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A-C:</a:t>
            </a:r>
            <a:r>
              <a:rPr lang="zh-CN" altLang="en-US" dirty="0">
                <a:solidFill>
                  <a:srgbClr val="D19A66"/>
                </a:solidFill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D</a:t>
            </a:r>
          </a:p>
        </p:txBody>
      </p:sp>
      <p:sp>
        <p:nvSpPr>
          <p:cNvPr id="13" name="左箭头 12">
            <a:extLst>
              <a:ext uri="{FF2B5EF4-FFF2-40B4-BE49-F238E27FC236}">
                <a16:creationId xmlns:a16="http://schemas.microsoft.com/office/drawing/2014/main" id="{C408211D-7C03-6048-AEB3-9E7F86C412C4}"/>
              </a:ext>
            </a:extLst>
          </p:cNvPr>
          <p:cNvSpPr/>
          <p:nvPr/>
        </p:nvSpPr>
        <p:spPr>
          <a:xfrm>
            <a:off x="2358887" y="5261113"/>
            <a:ext cx="490330" cy="52396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9E78CA-7F70-1044-B7B5-C6E6ED50EC9D}"/>
              </a:ext>
            </a:extLst>
          </p:cNvPr>
          <p:cNvSpPr/>
          <p:nvPr/>
        </p:nvSpPr>
        <p:spPr>
          <a:xfrm>
            <a:off x="2497242" y="48018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</a:rPr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25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9" grpId="0"/>
      <p:bldP spid="12" grpId="0"/>
      <p:bldP spid="13" grpId="0" animBg="1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F5030F5-CE8C-CE4D-9B5F-9D37E3A3855C}"/>
              </a:ext>
            </a:extLst>
          </p:cNvPr>
          <p:cNvSpPr/>
          <p:nvPr/>
        </p:nvSpPr>
        <p:spPr>
          <a:xfrm>
            <a:off x="3127512" y="20350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D19A66"/>
                </a:solidFill>
                <a:latin typeface="Source Code Pro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ource Code Pro"/>
              </a:rPr>
              <a:t>：</a:t>
            </a:r>
            <a:r>
              <a:rPr lang="en" altLang="zh-CN" dirty="0">
                <a:latin typeface="Source Code Pro"/>
              </a:rPr>
              <a:t>E-J-F-A-</a:t>
            </a:r>
          </a:p>
          <a:p>
            <a:r>
              <a:rPr lang="en" altLang="zh-CN" dirty="0">
                <a:solidFill>
                  <a:srgbClr val="D19A66"/>
                </a:solidFill>
                <a:latin typeface="Source Code Pro"/>
              </a:rPr>
              <a:t>C</a:t>
            </a:r>
            <a:r>
              <a:rPr lang="zh-CN" altLang="en-US" dirty="0">
                <a:solidFill>
                  <a:srgbClr val="D19A66"/>
                </a:solidFill>
                <a:latin typeface="Source Code Pro"/>
              </a:rPr>
              <a:t> </a:t>
            </a:r>
            <a:r>
              <a:rPr lang="en" altLang="zh-CN" dirty="0">
                <a:solidFill>
                  <a:srgbClr val="D19A66"/>
                </a:solidFill>
                <a:latin typeface="Source Code Pro"/>
              </a:rPr>
              <a:t>:</a:t>
            </a:r>
            <a:r>
              <a:rPr lang="zh-CN" altLang="en-US" dirty="0">
                <a:solidFill>
                  <a:srgbClr val="D19A66"/>
                </a:solidFill>
                <a:latin typeface="Source Code Pro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Source Code Pro"/>
              </a:rPr>
              <a:t>F,A,D,I </a:t>
            </a:r>
          </a:p>
          <a:p>
            <a:r>
              <a:rPr lang="en" altLang="zh-CN" dirty="0">
                <a:solidFill>
                  <a:srgbClr val="000000"/>
                </a:solidFill>
                <a:latin typeface="Source Code Pro"/>
              </a:rPr>
              <a:t> </a:t>
            </a: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D7050B4C-D1B1-2143-8969-55176012DDAF}"/>
              </a:ext>
            </a:extLst>
          </p:cNvPr>
          <p:cNvSpPr/>
          <p:nvPr/>
        </p:nvSpPr>
        <p:spPr>
          <a:xfrm>
            <a:off x="3776869" y="2875720"/>
            <a:ext cx="437322" cy="39756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527C97-E75B-4F47-9421-546CC92E92C3}"/>
              </a:ext>
            </a:extLst>
          </p:cNvPr>
          <p:cNvSpPr txBox="1"/>
          <p:nvPr/>
        </p:nvSpPr>
        <p:spPr>
          <a:xfrm>
            <a:off x="4903304" y="2875720"/>
            <a:ext cx="72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map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D38F52-A7DB-2B47-BD10-1B674B602D16}"/>
              </a:ext>
            </a:extLst>
          </p:cNvPr>
          <p:cNvSpPr/>
          <p:nvPr/>
        </p:nvSpPr>
        <p:spPr>
          <a:xfrm>
            <a:off x="3385930" y="3449308"/>
            <a:ext cx="15571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E-J</a:t>
            </a:r>
            <a:r>
              <a:rPr lang="zh-CN" altLang="en-US" dirty="0">
                <a:solidFill>
                  <a:srgbClr val="D19A66"/>
                </a:solidFill>
                <a:latin typeface="Source Code Pro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:</a:t>
            </a:r>
            <a:r>
              <a:rPr lang="zh-CN" altLang="en-US" dirty="0">
                <a:solidFill>
                  <a:srgbClr val="D19A66"/>
                </a:solidFill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B</a:t>
            </a:r>
          </a:p>
          <a:p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E-F</a:t>
            </a:r>
            <a:r>
              <a:rPr lang="zh-CN" altLang="en-US" dirty="0">
                <a:solidFill>
                  <a:srgbClr val="D19A66"/>
                </a:solidFill>
                <a:latin typeface="Source Code Pro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:</a:t>
            </a:r>
            <a:r>
              <a:rPr lang="zh-CN" altLang="en-US" dirty="0">
                <a:solidFill>
                  <a:srgbClr val="D19A66"/>
                </a:solidFill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B</a:t>
            </a:r>
          </a:p>
          <a:p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A-F</a:t>
            </a:r>
            <a:r>
              <a:rPr lang="zh-CN" altLang="en-US" dirty="0"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:</a:t>
            </a:r>
            <a:r>
              <a:rPr lang="zh-CN" altLang="en-US" dirty="0"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B</a:t>
            </a:r>
          </a:p>
          <a:p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…</a:t>
            </a:r>
            <a:endParaRPr lang="en" altLang="zh-CN" dirty="0">
              <a:solidFill>
                <a:srgbClr val="D19A66"/>
              </a:solidFill>
              <a:latin typeface="Source Code Pro"/>
            </a:endParaRPr>
          </a:p>
          <a:p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A-F</a:t>
            </a:r>
            <a:r>
              <a:rPr lang="zh-CN" altLang="en-US" dirty="0">
                <a:solidFill>
                  <a:srgbClr val="D19A66"/>
                </a:solidFill>
                <a:latin typeface="Source Code Pro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:</a:t>
            </a:r>
            <a:r>
              <a:rPr lang="zh-CN" altLang="en-US" dirty="0">
                <a:solidFill>
                  <a:srgbClr val="D19A66"/>
                </a:solidFill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C</a:t>
            </a:r>
          </a:p>
          <a:p>
            <a:r>
              <a:rPr lang="en-US" altLang="zh-CN" dirty="0">
                <a:latin typeface="Source Code Pro"/>
              </a:rPr>
              <a:t>…</a:t>
            </a:r>
            <a:endParaRPr lang="en" altLang="zh-CN" dirty="0">
              <a:latin typeface="Source Code Pro"/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1E02B67E-9CB3-3E43-B574-DC2FC2D1F385}"/>
              </a:ext>
            </a:extLst>
          </p:cNvPr>
          <p:cNvSpPr/>
          <p:nvPr/>
        </p:nvSpPr>
        <p:spPr>
          <a:xfrm>
            <a:off x="3783494" y="5180873"/>
            <a:ext cx="437322" cy="39756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71AB08-AB35-C74C-8004-49F7757E57CC}"/>
              </a:ext>
            </a:extLst>
          </p:cNvPr>
          <p:cNvSpPr/>
          <p:nvPr/>
        </p:nvSpPr>
        <p:spPr>
          <a:xfrm>
            <a:off x="3385930" y="5694540"/>
            <a:ext cx="1324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A-F</a:t>
            </a:r>
            <a:r>
              <a:rPr lang="zh-CN" altLang="en-US" dirty="0">
                <a:solidFill>
                  <a:srgbClr val="D19A66"/>
                </a:solidFill>
                <a:latin typeface="Source Code Pro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:</a:t>
            </a:r>
            <a:r>
              <a:rPr lang="zh-CN" altLang="en-US" dirty="0">
                <a:solidFill>
                  <a:srgbClr val="D19A66"/>
                </a:solidFill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B</a:t>
            </a:r>
            <a:r>
              <a:rPr lang="zh-CN" altLang="en-US" dirty="0">
                <a:latin typeface="Source Code Pro"/>
              </a:rPr>
              <a:t> </a:t>
            </a:r>
            <a:r>
              <a:rPr lang="en-US" altLang="zh-CN" dirty="0">
                <a:latin typeface="Source Code Pro"/>
              </a:rPr>
              <a:t>C</a:t>
            </a:r>
          </a:p>
          <a:p>
            <a:r>
              <a:rPr lang="en-US" altLang="zh-CN" dirty="0">
                <a:latin typeface="Source Code Pro"/>
              </a:rPr>
              <a:t>…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9CDA77-69F5-EC4D-AEFF-A7150E5F7C24}"/>
              </a:ext>
            </a:extLst>
          </p:cNvPr>
          <p:cNvSpPr txBox="1"/>
          <p:nvPr/>
        </p:nvSpPr>
        <p:spPr>
          <a:xfrm>
            <a:off x="4903304" y="5194990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reduce</a:t>
            </a:r>
            <a:endParaRPr kumimoji="1"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C916F9E-3C29-A54F-AD88-3F455F89E2E5}"/>
              </a:ext>
            </a:extLst>
          </p:cNvPr>
          <p:cNvSpPr txBox="1">
            <a:spLocks/>
          </p:cNvSpPr>
          <p:nvPr/>
        </p:nvSpPr>
        <p:spPr>
          <a:xfrm>
            <a:off x="709832" y="653539"/>
            <a:ext cx="8001000" cy="600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latin typeface="Calibri" charset="0"/>
              </a:rPr>
              <a:t>Another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pass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of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MapReduce</a:t>
            </a:r>
            <a:endParaRPr lang="zh-CN" altLang="en-US" dirty="0">
              <a:latin typeface="Calibri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61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B84F77-0977-B84A-8B01-906E7974357C}"/>
              </a:ext>
            </a:extLst>
          </p:cNvPr>
          <p:cNvSpPr/>
          <p:nvPr/>
        </p:nvSpPr>
        <p:spPr>
          <a:xfrm>
            <a:off x="921025" y="183629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D19A66"/>
                </a:solidFill>
                <a:latin typeface="Source Code Pro"/>
              </a:rPr>
              <a:t>A:</a:t>
            </a:r>
            <a:r>
              <a:rPr lang="en" altLang="zh-CN" sz="2400" dirty="0">
                <a:solidFill>
                  <a:srgbClr val="000000"/>
                </a:solidFill>
                <a:latin typeface="Source Code Pro"/>
              </a:rPr>
              <a:t>B,C,D,F,E,O </a:t>
            </a:r>
          </a:p>
          <a:p>
            <a:r>
              <a:rPr lang="en" altLang="zh-CN" sz="2400" dirty="0">
                <a:solidFill>
                  <a:srgbClr val="D19A66"/>
                </a:solidFill>
                <a:latin typeface="Source Code Pro"/>
              </a:rPr>
              <a:t>B:</a:t>
            </a:r>
            <a:r>
              <a:rPr lang="en" altLang="zh-CN" sz="2400" dirty="0">
                <a:solidFill>
                  <a:srgbClr val="000000"/>
                </a:solidFill>
                <a:latin typeface="Source Code Pro"/>
              </a:rPr>
              <a:t>A,C,E,K </a:t>
            </a:r>
          </a:p>
          <a:p>
            <a:r>
              <a:rPr lang="en" altLang="zh-CN" sz="2400" dirty="0">
                <a:solidFill>
                  <a:srgbClr val="D19A66"/>
                </a:solidFill>
                <a:latin typeface="Source Code Pro"/>
              </a:rPr>
              <a:t>C:</a:t>
            </a:r>
            <a:r>
              <a:rPr lang="en" altLang="zh-CN" sz="2400" dirty="0">
                <a:solidFill>
                  <a:srgbClr val="000000"/>
                </a:solidFill>
                <a:latin typeface="Source Code Pro"/>
              </a:rPr>
              <a:t>F,A,D,I </a:t>
            </a:r>
          </a:p>
          <a:p>
            <a:r>
              <a:rPr lang="en" altLang="zh-CN" sz="2400" dirty="0">
                <a:solidFill>
                  <a:srgbClr val="D19A66"/>
                </a:solidFill>
                <a:latin typeface="Source Code Pro"/>
              </a:rPr>
              <a:t>D:</a:t>
            </a:r>
            <a:r>
              <a:rPr lang="en" altLang="zh-CN" sz="2400" dirty="0">
                <a:solidFill>
                  <a:srgbClr val="000000"/>
                </a:solidFill>
                <a:latin typeface="Source Code Pro"/>
              </a:rPr>
              <a:t>A,E,F,L </a:t>
            </a:r>
          </a:p>
          <a:p>
            <a:r>
              <a:rPr lang="en" altLang="zh-CN" sz="2400" dirty="0">
                <a:solidFill>
                  <a:srgbClr val="D19A66"/>
                </a:solidFill>
                <a:latin typeface="Source Code Pro"/>
              </a:rPr>
              <a:t>E:</a:t>
            </a:r>
            <a:r>
              <a:rPr lang="en" altLang="zh-CN" sz="2400" dirty="0">
                <a:solidFill>
                  <a:srgbClr val="000000"/>
                </a:solidFill>
                <a:latin typeface="Source Code Pro"/>
              </a:rPr>
              <a:t>B,C,D,M,L </a:t>
            </a:r>
            <a:r>
              <a:rPr lang="en" altLang="zh-CN" sz="2400" dirty="0">
                <a:solidFill>
                  <a:srgbClr val="D19A66"/>
                </a:solidFill>
                <a:latin typeface="Source Code Pro"/>
              </a:rPr>
              <a:t>F:</a:t>
            </a:r>
            <a:r>
              <a:rPr lang="en" altLang="zh-CN" sz="2400" dirty="0">
                <a:solidFill>
                  <a:srgbClr val="000000"/>
                </a:solidFill>
                <a:latin typeface="Source Code Pro"/>
              </a:rPr>
              <a:t>A,B,C,D,E,O,M</a:t>
            </a:r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D22653CC-BA00-3C49-9EED-ABB7C410839A}"/>
              </a:ext>
            </a:extLst>
          </p:cNvPr>
          <p:cNvSpPr txBox="1">
            <a:spLocks/>
          </p:cNvSpPr>
          <p:nvPr/>
        </p:nvSpPr>
        <p:spPr>
          <a:xfrm>
            <a:off x="0" y="306388"/>
            <a:ext cx="5892800" cy="422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04289D"/>
                </a:solidFill>
                <a:latin typeface="Times New Roman" charset="0"/>
                <a:cs typeface="Times New Roman" charset="0"/>
              </a:rPr>
              <a:t>Problem 4</a:t>
            </a:r>
            <a:r>
              <a:rPr lang="zh-CN" altLang="en-US" sz="4000" b="1" dirty="0">
                <a:solidFill>
                  <a:srgbClr val="04289D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4000" b="1" dirty="0">
                <a:solidFill>
                  <a:srgbClr val="04289D"/>
                </a:solidFill>
                <a:latin typeface="Times New Roman" charset="0"/>
                <a:cs typeface="Times New Roman" charset="0"/>
              </a:rPr>
              <a:t>Mutual</a:t>
            </a:r>
            <a:r>
              <a:rPr lang="zh-CN" altLang="en-US" sz="4000" b="1" dirty="0">
                <a:solidFill>
                  <a:srgbClr val="04289D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4000" b="1" dirty="0">
                <a:solidFill>
                  <a:srgbClr val="04289D"/>
                </a:solidFill>
                <a:latin typeface="Times New Roman" charset="0"/>
                <a:cs typeface="Times New Roman" charset="0"/>
              </a:rPr>
              <a:t>Friends</a:t>
            </a:r>
            <a:r>
              <a:rPr lang="zh-CN" altLang="en-US" sz="4000" b="1" dirty="0">
                <a:solidFill>
                  <a:srgbClr val="04289D"/>
                </a:solidFill>
                <a:latin typeface="Times New Roman" charset="0"/>
                <a:cs typeface="Times New Roman" charset="0"/>
              </a:rPr>
              <a:t>*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56C0EA-3240-C34B-8EBC-BF80DDC4C58B}"/>
              </a:ext>
            </a:extLst>
          </p:cNvPr>
          <p:cNvSpPr/>
          <p:nvPr/>
        </p:nvSpPr>
        <p:spPr>
          <a:xfrm>
            <a:off x="635000" y="6306928"/>
            <a:ext cx="787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Examples</a:t>
            </a:r>
            <a:r>
              <a:rPr lang="zh-CN" altLang="en-US" dirty="0"/>
              <a:t> </a:t>
            </a:r>
            <a:r>
              <a:rPr lang="en-US" altLang="zh-CN" dirty="0"/>
              <a:t>from :</a:t>
            </a:r>
            <a:r>
              <a:rPr lang="zh-CN" altLang="en-US" dirty="0"/>
              <a:t>https://blog.csdn.net/zhongqi2513/article/details/78344948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28E7CD-328C-FC4D-A081-AA41A0390D54}"/>
              </a:ext>
            </a:extLst>
          </p:cNvPr>
          <p:cNvSpPr txBox="1"/>
          <p:nvPr/>
        </p:nvSpPr>
        <p:spPr>
          <a:xfrm>
            <a:off x="921025" y="1436184"/>
            <a:ext cx="157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Input: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75FDEF-7A59-2045-8E24-A7A763E67E6B}"/>
              </a:ext>
            </a:extLst>
          </p:cNvPr>
          <p:cNvSpPr txBox="1"/>
          <p:nvPr/>
        </p:nvSpPr>
        <p:spPr>
          <a:xfrm>
            <a:off x="1003668" y="4553329"/>
            <a:ext cx="157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Output: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78A388-2C34-A842-841F-75BD3F4ED6FD}"/>
              </a:ext>
            </a:extLst>
          </p:cNvPr>
          <p:cNvSpPr/>
          <p:nvPr/>
        </p:nvSpPr>
        <p:spPr>
          <a:xfrm>
            <a:off x="1003668" y="486074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D19A66"/>
                </a:solidFill>
                <a:latin typeface="Source Code Pro"/>
              </a:rPr>
              <a:t>A</a:t>
            </a:r>
            <a:r>
              <a:rPr lang="en-US" altLang="zh-CN" sz="2000" dirty="0">
                <a:solidFill>
                  <a:srgbClr val="D19A66"/>
                </a:solidFill>
                <a:latin typeface="Source Code Pro"/>
              </a:rPr>
              <a:t>-B</a:t>
            </a:r>
            <a:endParaRPr lang="en" altLang="zh-CN" sz="2000" dirty="0">
              <a:solidFill>
                <a:srgbClr val="D19A66"/>
              </a:solidFill>
              <a:latin typeface="Source Code Pro"/>
            </a:endParaRPr>
          </a:p>
          <a:p>
            <a:r>
              <a:rPr lang="en-US" altLang="zh-CN" sz="2000" dirty="0">
                <a:solidFill>
                  <a:srgbClr val="D19A66"/>
                </a:solidFill>
                <a:latin typeface="Source Code Pro"/>
              </a:rPr>
              <a:t>A-C</a:t>
            </a:r>
            <a:endParaRPr lang="en" altLang="zh-CN" sz="2000" dirty="0">
              <a:solidFill>
                <a:srgbClr val="D19A66"/>
              </a:solidFill>
              <a:latin typeface="Source Code Pro"/>
            </a:endParaRPr>
          </a:p>
          <a:p>
            <a:r>
              <a:rPr lang="en-US" altLang="zh-CN" sz="2000" dirty="0">
                <a:solidFill>
                  <a:srgbClr val="D19A66"/>
                </a:solidFill>
                <a:latin typeface="Source Code Pro"/>
              </a:rPr>
              <a:t>A-D</a:t>
            </a:r>
            <a:endParaRPr lang="en" altLang="zh-CN" sz="2000" dirty="0">
              <a:solidFill>
                <a:srgbClr val="D19A66"/>
              </a:solidFill>
              <a:latin typeface="Source Code Pro"/>
            </a:endParaRPr>
          </a:p>
          <a:p>
            <a:r>
              <a:rPr lang="en-US" altLang="zh-CN" sz="2000" dirty="0">
                <a:solidFill>
                  <a:srgbClr val="D19A66"/>
                </a:solidFill>
                <a:latin typeface="Source Code Pro"/>
              </a:rPr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333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B0E736B-FBB6-084E-8D98-0A6C44BA1D82}"/>
              </a:ext>
            </a:extLst>
          </p:cNvPr>
          <p:cNvSpPr/>
          <p:nvPr/>
        </p:nvSpPr>
        <p:spPr>
          <a:xfrm>
            <a:off x="3293165" y="8264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D19A66"/>
                </a:solidFill>
                <a:latin typeface="Source Code Pro"/>
              </a:rPr>
              <a:t>A:</a:t>
            </a:r>
            <a:r>
              <a:rPr lang="en" altLang="zh-CN" dirty="0">
                <a:solidFill>
                  <a:srgbClr val="000000"/>
                </a:solidFill>
                <a:latin typeface="Source Code Pro"/>
              </a:rPr>
              <a:t>B,C,D,F,E,O </a:t>
            </a:r>
          </a:p>
          <a:p>
            <a:r>
              <a:rPr lang="en" altLang="zh-CN" dirty="0">
                <a:solidFill>
                  <a:srgbClr val="D19A66"/>
                </a:solidFill>
                <a:latin typeface="Source Code Pro"/>
              </a:rPr>
              <a:t>B:</a:t>
            </a:r>
            <a:r>
              <a:rPr lang="en" altLang="zh-CN" dirty="0">
                <a:solidFill>
                  <a:srgbClr val="000000"/>
                </a:solidFill>
                <a:latin typeface="Source Code Pro"/>
              </a:rPr>
              <a:t>A,C,E,K </a:t>
            </a: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BD0F2DD7-D7DF-D14B-B6EF-42577D4783B2}"/>
              </a:ext>
            </a:extLst>
          </p:cNvPr>
          <p:cNvSpPr/>
          <p:nvPr/>
        </p:nvSpPr>
        <p:spPr>
          <a:xfrm>
            <a:off x="3935896" y="1802296"/>
            <a:ext cx="357808" cy="3445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B3C4B8-828F-D84D-8B3E-024B13DA52EB}"/>
              </a:ext>
            </a:extLst>
          </p:cNvPr>
          <p:cNvSpPr txBox="1"/>
          <p:nvPr/>
        </p:nvSpPr>
        <p:spPr>
          <a:xfrm>
            <a:off x="4850298" y="1777520"/>
            <a:ext cx="72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map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0374BC-A120-7642-BF7D-2272E17F58F8}"/>
              </a:ext>
            </a:extLst>
          </p:cNvPr>
          <p:cNvSpPr/>
          <p:nvPr/>
        </p:nvSpPr>
        <p:spPr>
          <a:xfrm>
            <a:off x="3293165" y="245158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D19A66"/>
                </a:solidFill>
                <a:latin typeface="Source Code Pro"/>
              </a:rPr>
              <a:t>A</a:t>
            </a:r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-</a:t>
            </a:r>
            <a:r>
              <a:rPr lang="en" altLang="zh-CN" dirty="0">
                <a:solidFill>
                  <a:srgbClr val="000000"/>
                </a:solidFill>
                <a:latin typeface="Source Code Pro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Source Code Pro"/>
              </a:rPr>
              <a:t>:1</a:t>
            </a:r>
          </a:p>
          <a:p>
            <a:r>
              <a:rPr lang="en-US" altLang="zh-CN" dirty="0">
                <a:solidFill>
                  <a:srgbClr val="000000"/>
                </a:solidFill>
                <a:latin typeface="Source Code Pro"/>
              </a:rPr>
              <a:t>A-C:1</a:t>
            </a:r>
          </a:p>
          <a:p>
            <a:endParaRPr lang="en-US" altLang="zh-CN" dirty="0">
              <a:solidFill>
                <a:srgbClr val="000000"/>
              </a:solidFill>
              <a:latin typeface="Source Code Pro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Source Code Pro"/>
              </a:rPr>
              <a:t>…</a:t>
            </a:r>
            <a:endParaRPr lang="en" altLang="zh-CN" dirty="0">
              <a:solidFill>
                <a:srgbClr val="000000"/>
              </a:solidFill>
              <a:latin typeface="Source Code Pro"/>
            </a:endParaRPr>
          </a:p>
          <a:p>
            <a:r>
              <a:rPr lang="en" altLang="zh-CN" dirty="0">
                <a:solidFill>
                  <a:srgbClr val="D19A66"/>
                </a:solidFill>
                <a:latin typeface="Source Code Pro"/>
              </a:rPr>
              <a:t>B</a:t>
            </a:r>
            <a:r>
              <a:rPr lang="en-US" altLang="zh-CN" dirty="0">
                <a:solidFill>
                  <a:srgbClr val="D19A66"/>
                </a:solidFill>
                <a:latin typeface="Source Code Pro"/>
              </a:rPr>
              <a:t>-</a:t>
            </a:r>
            <a:r>
              <a:rPr lang="en" altLang="zh-CN" dirty="0">
                <a:solidFill>
                  <a:srgbClr val="000000"/>
                </a:solidFill>
                <a:latin typeface="Source Code Pro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ource Code Pro"/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ource Code Pro"/>
                <a:sym typeface="Wingdings" pitchFamily="2" charset="2"/>
              </a:rPr>
              <a:t>A-B:1</a:t>
            </a:r>
            <a:endParaRPr lang="en" altLang="zh-CN" dirty="0">
              <a:solidFill>
                <a:srgbClr val="000000"/>
              </a:solidFill>
              <a:latin typeface="Source Code Pro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Source Code Pro"/>
              </a:rPr>
              <a:t>B-C:1</a:t>
            </a:r>
            <a:endParaRPr lang="en" altLang="zh-CN" dirty="0">
              <a:solidFill>
                <a:srgbClr val="000000"/>
              </a:solidFill>
              <a:latin typeface="Source Code Pro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Source Code Pro"/>
              </a:rPr>
              <a:t>…</a:t>
            </a:r>
            <a:endParaRPr lang="en" altLang="zh-CN" dirty="0">
              <a:solidFill>
                <a:srgbClr val="000000"/>
              </a:solidFill>
              <a:latin typeface="Source Code Pro"/>
            </a:endParaRP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128851B1-5E17-E74C-8BFF-74AA689A2DD1}"/>
              </a:ext>
            </a:extLst>
          </p:cNvPr>
          <p:cNvSpPr/>
          <p:nvPr/>
        </p:nvSpPr>
        <p:spPr>
          <a:xfrm>
            <a:off x="3935896" y="4892354"/>
            <a:ext cx="357808" cy="3445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A82182-FE81-C24A-881B-758AF3881DD3}"/>
              </a:ext>
            </a:extLst>
          </p:cNvPr>
          <p:cNvSpPr txBox="1"/>
          <p:nvPr/>
        </p:nvSpPr>
        <p:spPr>
          <a:xfrm>
            <a:off x="4850297" y="4867578"/>
            <a:ext cx="90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reduce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25161F-9341-3B44-8DD8-B13AE129D32E}"/>
              </a:ext>
            </a:extLst>
          </p:cNvPr>
          <p:cNvSpPr/>
          <p:nvPr/>
        </p:nvSpPr>
        <p:spPr>
          <a:xfrm>
            <a:off x="3293165" y="5369360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Source Code Pro"/>
                <a:sym typeface="Wingdings" pitchFamily="2" charset="2"/>
              </a:rPr>
              <a:t>A-B:2</a:t>
            </a:r>
            <a:r>
              <a:rPr lang="zh-CN" altLang="en-US" dirty="0">
                <a:solidFill>
                  <a:srgbClr val="000000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ource Code Pro"/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ource Code Pro"/>
                <a:sym typeface="Wingdings" pitchFamily="2" charset="2"/>
              </a:rPr>
              <a:t>A-B</a:t>
            </a:r>
            <a:endParaRPr lang="en" altLang="zh-CN" dirty="0">
              <a:solidFill>
                <a:srgbClr val="000000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734930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8D4DCA-756E-BB41-8229-0DE6B6C17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352"/>
            <a:ext cx="9144000" cy="584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915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AC3CE9-5765-0941-8E69-B49245C5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121" y="0"/>
            <a:ext cx="6395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51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D96591-44C7-EE47-A1A3-C72099185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73"/>
            <a:ext cx="9144000" cy="657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910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A421F0-E7B2-A44F-A941-FFE84DD85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3315"/>
            <a:ext cx="9144000" cy="245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172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3932238" cy="4222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Discussion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62466" name="内容占位符 2"/>
          <p:cNvSpPr>
            <a:spLocks noGrp="1"/>
          </p:cNvSpPr>
          <p:nvPr>
            <p:ph idx="4294967295"/>
          </p:nvPr>
        </p:nvSpPr>
        <p:spPr>
          <a:xfrm>
            <a:off x="652463" y="1016000"/>
            <a:ext cx="8001000" cy="4402138"/>
          </a:xfrm>
        </p:spPr>
        <p:txBody>
          <a:bodyPr/>
          <a:lstStyle/>
          <a:p>
            <a:r>
              <a:rPr kumimoji="0" lang="en-US" altLang="zh-CN" dirty="0">
                <a:latin typeface="Calibri" charset="0"/>
              </a:rPr>
              <a:t>What can not be done by Map-Reduce efficiently?</a:t>
            </a:r>
          </a:p>
          <a:p>
            <a:r>
              <a:rPr lang="en-US" altLang="zh-CN" dirty="0">
                <a:latin typeface="Calibri" charset="0"/>
              </a:rPr>
              <a:t>Can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we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do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PageRank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with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MapReduce?</a:t>
            </a:r>
            <a:endParaRPr kumimoji="0" lang="zh-CN" altLang="en-US" dirty="0">
              <a:latin typeface="Calibri" charset="0"/>
            </a:endParaRPr>
          </a:p>
        </p:txBody>
      </p:sp>
      <p:grpSp>
        <p:nvGrpSpPr>
          <p:cNvPr id="2" name="组 1">
            <a:extLst>
              <a:ext uri="{FF2B5EF4-FFF2-40B4-BE49-F238E27FC236}">
                <a16:creationId xmlns:a16="http://schemas.microsoft.com/office/drawing/2014/main" id="{E11D04EA-C1F8-EBDD-6CFA-3CCE557EC9E8}"/>
              </a:ext>
            </a:extLst>
          </p:cNvPr>
          <p:cNvGrpSpPr>
            <a:grpSpLocks/>
          </p:cNvGrpSpPr>
          <p:nvPr/>
        </p:nvGrpSpPr>
        <p:grpSpPr bwMode="auto">
          <a:xfrm>
            <a:off x="1325217" y="2943707"/>
            <a:ext cx="6203467" cy="3263348"/>
            <a:chOff x="762000" y="1295400"/>
            <a:chExt cx="7620000" cy="5181600"/>
          </a:xfrm>
        </p:grpSpPr>
        <p:cxnSp>
          <p:nvCxnSpPr>
            <p:cNvPr id="3" name="Straight Arrow Connector 9">
              <a:extLst>
                <a:ext uri="{FF2B5EF4-FFF2-40B4-BE49-F238E27FC236}">
                  <a16:creationId xmlns:a16="http://schemas.microsoft.com/office/drawing/2014/main" id="{1655A8D5-772A-DF8A-F386-38C15130BB2D}"/>
                </a:ext>
              </a:extLst>
            </p:cNvPr>
            <p:cNvCxnSpPr/>
            <p:nvPr/>
          </p:nvCxnSpPr>
          <p:spPr>
            <a:xfrm flipV="1">
              <a:off x="4704089" y="2210015"/>
              <a:ext cx="1067006" cy="152131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11">
              <a:extLst>
                <a:ext uri="{FF2B5EF4-FFF2-40B4-BE49-F238E27FC236}">
                  <a16:creationId xmlns:a16="http://schemas.microsoft.com/office/drawing/2014/main" id="{0875E266-167A-2EDC-8E99-A8B8013F8A00}"/>
                </a:ext>
              </a:extLst>
            </p:cNvPr>
            <p:cNvCxnSpPr/>
            <p:nvPr/>
          </p:nvCxnSpPr>
          <p:spPr>
            <a:xfrm flipH="1">
              <a:off x="4731536" y="2818537"/>
              <a:ext cx="989810" cy="76982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14">
              <a:extLst>
                <a:ext uri="{FF2B5EF4-FFF2-40B4-BE49-F238E27FC236}">
                  <a16:creationId xmlns:a16="http://schemas.microsoft.com/office/drawing/2014/main" id="{1BC0C1C3-8ED1-706A-199B-0C24B1398BCE}"/>
                </a:ext>
              </a:extLst>
            </p:cNvPr>
            <p:cNvCxnSpPr>
              <a:stCxn id="22" idx="1"/>
              <a:endCxn id="20" idx="5"/>
            </p:cNvCxnSpPr>
            <p:nvPr/>
          </p:nvCxnSpPr>
          <p:spPr>
            <a:xfrm flipH="1" flipV="1">
              <a:off x="4333553" y="3571858"/>
              <a:ext cx="627852" cy="778981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25">
              <a:extLst>
                <a:ext uri="{FF2B5EF4-FFF2-40B4-BE49-F238E27FC236}">
                  <a16:creationId xmlns:a16="http://schemas.microsoft.com/office/drawing/2014/main" id="{4C4DC551-CE76-75F9-4A16-5BA8B5973153}"/>
                </a:ext>
              </a:extLst>
            </p:cNvPr>
            <p:cNvCxnSpPr/>
            <p:nvPr/>
          </p:nvCxnSpPr>
          <p:spPr>
            <a:xfrm flipV="1">
              <a:off x="1837583" y="3577357"/>
              <a:ext cx="595259" cy="74049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27">
              <a:extLst>
                <a:ext uri="{FF2B5EF4-FFF2-40B4-BE49-F238E27FC236}">
                  <a16:creationId xmlns:a16="http://schemas.microsoft.com/office/drawing/2014/main" id="{FA4FE137-7DF8-7F72-CA48-6870E434C4A9}"/>
                </a:ext>
              </a:extLst>
            </p:cNvPr>
            <p:cNvCxnSpPr/>
            <p:nvPr/>
          </p:nvCxnSpPr>
          <p:spPr>
            <a:xfrm flipH="1" flipV="1">
              <a:off x="1127389" y="2730558"/>
              <a:ext cx="243593" cy="1480981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30">
              <a:extLst>
                <a:ext uri="{FF2B5EF4-FFF2-40B4-BE49-F238E27FC236}">
                  <a16:creationId xmlns:a16="http://schemas.microsoft.com/office/drawing/2014/main" id="{C707594C-998B-668C-0301-D86D88C9E39C}"/>
                </a:ext>
              </a:extLst>
            </p:cNvPr>
            <p:cNvCxnSpPr>
              <a:stCxn id="26" idx="0"/>
            </p:cNvCxnSpPr>
            <p:nvPr/>
          </p:nvCxnSpPr>
          <p:spPr>
            <a:xfrm flipV="1">
              <a:off x="2789654" y="3962265"/>
              <a:ext cx="274471" cy="160012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32">
              <a:extLst>
                <a:ext uri="{FF2B5EF4-FFF2-40B4-BE49-F238E27FC236}">
                  <a16:creationId xmlns:a16="http://schemas.microsoft.com/office/drawing/2014/main" id="{CFB49AC9-48FE-8A27-4CF9-A7755E4E43FA}"/>
                </a:ext>
              </a:extLst>
            </p:cNvPr>
            <p:cNvCxnSpPr>
              <a:stCxn id="26" idx="7"/>
            </p:cNvCxnSpPr>
            <p:nvPr/>
          </p:nvCxnSpPr>
          <p:spPr>
            <a:xfrm flipV="1">
              <a:off x="2983499" y="4953863"/>
              <a:ext cx="1816655" cy="689169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37">
              <a:extLst>
                <a:ext uri="{FF2B5EF4-FFF2-40B4-BE49-F238E27FC236}">
                  <a16:creationId xmlns:a16="http://schemas.microsoft.com/office/drawing/2014/main" id="{36D64657-EE7C-93F7-1EBD-4793F31A7E02}"/>
                </a:ext>
              </a:extLst>
            </p:cNvPr>
            <p:cNvCxnSpPr/>
            <p:nvPr/>
          </p:nvCxnSpPr>
          <p:spPr>
            <a:xfrm flipH="1" flipV="1">
              <a:off x="1998834" y="4601947"/>
              <a:ext cx="2828767" cy="137467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39">
              <a:extLst>
                <a:ext uri="{FF2B5EF4-FFF2-40B4-BE49-F238E27FC236}">
                  <a16:creationId xmlns:a16="http://schemas.microsoft.com/office/drawing/2014/main" id="{93989382-E464-224C-F789-E383EEB55534}"/>
                </a:ext>
              </a:extLst>
            </p:cNvPr>
            <p:cNvCxnSpPr/>
            <p:nvPr/>
          </p:nvCxnSpPr>
          <p:spPr>
            <a:xfrm flipH="1" flipV="1">
              <a:off x="3390059" y="3989759"/>
              <a:ext cx="236731" cy="1875053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41">
              <a:extLst>
                <a:ext uri="{FF2B5EF4-FFF2-40B4-BE49-F238E27FC236}">
                  <a16:creationId xmlns:a16="http://schemas.microsoft.com/office/drawing/2014/main" id="{FB97B53F-D9D6-5A0B-FAA2-480C4CB22174}"/>
                </a:ext>
              </a:extLst>
            </p:cNvPr>
            <p:cNvCxnSpPr/>
            <p:nvPr/>
          </p:nvCxnSpPr>
          <p:spPr>
            <a:xfrm flipV="1">
              <a:off x="3800050" y="5133487"/>
              <a:ext cx="1140770" cy="791812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44">
              <a:extLst>
                <a:ext uri="{FF2B5EF4-FFF2-40B4-BE49-F238E27FC236}">
                  <a16:creationId xmlns:a16="http://schemas.microsoft.com/office/drawing/2014/main" id="{703C1BA9-ED03-504F-688E-E84E5CF18EB4}"/>
                </a:ext>
              </a:extLst>
            </p:cNvPr>
            <p:cNvCxnSpPr>
              <a:stCxn id="28" idx="7"/>
            </p:cNvCxnSpPr>
            <p:nvPr/>
          </p:nvCxnSpPr>
          <p:spPr>
            <a:xfrm flipV="1">
              <a:off x="4719528" y="5287450"/>
              <a:ext cx="461455" cy="720328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46">
              <a:extLst>
                <a:ext uri="{FF2B5EF4-FFF2-40B4-BE49-F238E27FC236}">
                  <a16:creationId xmlns:a16="http://schemas.microsoft.com/office/drawing/2014/main" id="{5A63AEB1-D756-C910-2E80-3A1C8B553E22}"/>
                </a:ext>
              </a:extLst>
            </p:cNvPr>
            <p:cNvCxnSpPr/>
            <p:nvPr/>
          </p:nvCxnSpPr>
          <p:spPr>
            <a:xfrm flipH="1" flipV="1">
              <a:off x="3963018" y="3859623"/>
              <a:ext cx="562665" cy="2116997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48">
              <a:extLst>
                <a:ext uri="{FF2B5EF4-FFF2-40B4-BE49-F238E27FC236}">
                  <a16:creationId xmlns:a16="http://schemas.microsoft.com/office/drawing/2014/main" id="{F6A15974-02E8-4704-D7FD-68789EE2EA48}"/>
                </a:ext>
              </a:extLst>
            </p:cNvPr>
            <p:cNvCxnSpPr/>
            <p:nvPr/>
          </p:nvCxnSpPr>
          <p:spPr>
            <a:xfrm flipV="1">
              <a:off x="6750613" y="5195805"/>
              <a:ext cx="300203" cy="729493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56">
              <a:extLst>
                <a:ext uri="{FF2B5EF4-FFF2-40B4-BE49-F238E27FC236}">
                  <a16:creationId xmlns:a16="http://schemas.microsoft.com/office/drawing/2014/main" id="{904BC4EE-91AC-2456-415E-5C04D47B9FA3}"/>
                </a:ext>
              </a:extLst>
            </p:cNvPr>
            <p:cNvCxnSpPr>
              <a:stCxn id="30" idx="1"/>
            </p:cNvCxnSpPr>
            <p:nvPr/>
          </p:nvCxnSpPr>
          <p:spPr>
            <a:xfrm flipH="1" flipV="1">
              <a:off x="7314994" y="5182975"/>
              <a:ext cx="370536" cy="689169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59">
              <a:extLst>
                <a:ext uri="{FF2B5EF4-FFF2-40B4-BE49-F238E27FC236}">
                  <a16:creationId xmlns:a16="http://schemas.microsoft.com/office/drawing/2014/main" id="{BE60865A-589A-6EFF-3366-7E235CAE0481}"/>
                </a:ext>
              </a:extLst>
            </p:cNvPr>
            <p:cNvCxnSpPr>
              <a:stCxn id="23" idx="1"/>
            </p:cNvCxnSpPr>
            <p:nvPr/>
          </p:nvCxnSpPr>
          <p:spPr>
            <a:xfrm flipH="1" flipV="1">
              <a:off x="4647479" y="3199780"/>
              <a:ext cx="2230077" cy="1279362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61">
              <a:extLst>
                <a:ext uri="{FF2B5EF4-FFF2-40B4-BE49-F238E27FC236}">
                  <a16:creationId xmlns:a16="http://schemas.microsoft.com/office/drawing/2014/main" id="{4B4236F4-923C-4BE4-6B53-E78DB3043170}"/>
                </a:ext>
              </a:extLst>
            </p:cNvPr>
            <p:cNvCxnSpPr/>
            <p:nvPr/>
          </p:nvCxnSpPr>
          <p:spPr>
            <a:xfrm flipH="1" flipV="1">
              <a:off x="5898038" y="4898876"/>
              <a:ext cx="873160" cy="54987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43007">
              <a:extLst>
                <a:ext uri="{FF2B5EF4-FFF2-40B4-BE49-F238E27FC236}">
                  <a16:creationId xmlns:a16="http://schemas.microsoft.com/office/drawing/2014/main" id="{19A079E9-3D0B-37B0-A8E0-135C48F0DE25}"/>
                </a:ext>
              </a:extLst>
            </p:cNvPr>
            <p:cNvCxnSpPr/>
            <p:nvPr/>
          </p:nvCxnSpPr>
          <p:spPr>
            <a:xfrm>
              <a:off x="5877452" y="4601947"/>
              <a:ext cx="873160" cy="67817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0F571FF7-BFAA-80AD-9EA9-60E0334EE801}"/>
                </a:ext>
              </a:extLst>
            </p:cNvPr>
            <p:cNvSpPr/>
            <p:nvPr/>
          </p:nvSpPr>
          <p:spPr>
            <a:xfrm>
              <a:off x="2057159" y="1295400"/>
              <a:ext cx="2667515" cy="2666865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B</a:t>
              </a:r>
            </a:p>
            <a:p>
              <a:pPr algn="ctr" eaLnBrk="1" hangingPunct="1">
                <a:defRPr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38.4</a:t>
              </a:r>
            </a:p>
            <a:p>
              <a:pPr algn="ctr" eaLnBrk="1" hangingPunct="1">
                <a:defRPr/>
              </a:pP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1F6F7880-D03B-586A-9C8F-83497E02C16F}"/>
                </a:ext>
              </a:extLst>
            </p:cNvPr>
            <p:cNvSpPr/>
            <p:nvPr/>
          </p:nvSpPr>
          <p:spPr>
            <a:xfrm>
              <a:off x="5714485" y="1295400"/>
              <a:ext cx="2667515" cy="2666865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C</a:t>
              </a:r>
            </a:p>
            <a:p>
              <a:pPr algn="ctr" eaLnBrk="1" hangingPunct="1">
                <a:defRPr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34.3</a:t>
              </a:r>
            </a:p>
          </p:txBody>
        </p:sp>
        <p:sp>
          <p:nvSpPr>
            <p:cNvPr id="22" name="Oval 12">
              <a:extLst>
                <a:ext uri="{FF2B5EF4-FFF2-40B4-BE49-F238E27FC236}">
                  <a16:creationId xmlns:a16="http://schemas.microsoft.com/office/drawing/2014/main" id="{BE4787FA-DA5F-EFDD-B70D-B67B6DF43D74}"/>
                </a:ext>
              </a:extLst>
            </p:cNvPr>
            <p:cNvSpPr/>
            <p:nvPr/>
          </p:nvSpPr>
          <p:spPr>
            <a:xfrm>
              <a:off x="4800154" y="4191378"/>
              <a:ext cx="1097884" cy="1096073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E</a:t>
              </a:r>
            </a:p>
            <a:p>
              <a:pPr algn="ctr" eaLnBrk="1" hangingPunct="1">
                <a:defRPr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8.1</a:t>
              </a:r>
            </a:p>
          </p:txBody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7152F703-6812-4B31-D1CF-D38FC97DE820}"/>
                </a:ext>
              </a:extLst>
            </p:cNvPr>
            <p:cNvSpPr/>
            <p:nvPr/>
          </p:nvSpPr>
          <p:spPr>
            <a:xfrm>
              <a:off x="6755760" y="4360004"/>
              <a:ext cx="823413" cy="822970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F</a:t>
              </a:r>
            </a:p>
            <a:p>
              <a:pPr algn="ctr" eaLnBrk="1" hangingPunct="1">
                <a:defRPr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3.9</a:t>
              </a:r>
            </a:p>
          </p:txBody>
        </p:sp>
        <p:sp>
          <p:nvSpPr>
            <p:cNvPr id="24" name="Oval 17">
              <a:extLst>
                <a:ext uri="{FF2B5EF4-FFF2-40B4-BE49-F238E27FC236}">
                  <a16:creationId xmlns:a16="http://schemas.microsoft.com/office/drawing/2014/main" id="{BFCFFA0F-C5B7-64E3-205A-9A5EFDA25EF1}"/>
                </a:ext>
              </a:extLst>
            </p:cNvPr>
            <p:cNvSpPr/>
            <p:nvPr/>
          </p:nvSpPr>
          <p:spPr>
            <a:xfrm>
              <a:off x="1147974" y="4191378"/>
              <a:ext cx="823413" cy="821138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D</a:t>
              </a:r>
            </a:p>
            <a:p>
              <a:pPr algn="ctr" eaLnBrk="1" hangingPunct="1">
                <a:defRPr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3.9</a:t>
              </a:r>
            </a:p>
          </p:txBody>
        </p:sp>
        <p:sp>
          <p:nvSpPr>
            <p:cNvPr id="25" name="Oval 18">
              <a:extLst>
                <a:ext uri="{FF2B5EF4-FFF2-40B4-BE49-F238E27FC236}">
                  <a16:creationId xmlns:a16="http://schemas.microsoft.com/office/drawing/2014/main" id="{0C7CC066-C39E-5CA1-042A-41F0800166D2}"/>
                </a:ext>
              </a:extLst>
            </p:cNvPr>
            <p:cNvSpPr/>
            <p:nvPr/>
          </p:nvSpPr>
          <p:spPr>
            <a:xfrm>
              <a:off x="762000" y="1979070"/>
              <a:ext cx="732494" cy="731327"/>
            </a:xfrm>
            <a:prstGeom prst="ellipse">
              <a:avLst/>
            </a:prstGeom>
            <a:solidFill>
              <a:schemeClr val="accent5"/>
            </a:solidFill>
            <a:ln w="76200">
              <a:solidFill>
                <a:schemeClr val="accent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A</a:t>
              </a:r>
            </a:p>
            <a:p>
              <a:pPr algn="ctr" eaLnBrk="1" hangingPunct="1">
                <a:defRPr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3.3</a:t>
              </a:r>
            </a:p>
          </p:txBody>
        </p: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7FA9781D-1969-6983-E3F2-6BA5B68941C4}"/>
                </a:ext>
              </a:extLst>
            </p:cNvPr>
            <p:cNvSpPr/>
            <p:nvPr/>
          </p:nvSpPr>
          <p:spPr>
            <a:xfrm>
              <a:off x="2515183" y="5562385"/>
              <a:ext cx="548942" cy="5498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1.6</a:t>
              </a:r>
            </a:p>
          </p:txBody>
        </p:sp>
        <p:sp>
          <p:nvSpPr>
            <p:cNvPr id="27" name="Oval 21">
              <a:extLst>
                <a:ext uri="{FF2B5EF4-FFF2-40B4-BE49-F238E27FC236}">
                  <a16:creationId xmlns:a16="http://schemas.microsoft.com/office/drawing/2014/main" id="{771D52D1-AD93-7F41-A7BD-CD42C04C9210}"/>
                </a:ext>
              </a:extLst>
            </p:cNvPr>
            <p:cNvSpPr/>
            <p:nvPr/>
          </p:nvSpPr>
          <p:spPr>
            <a:xfrm>
              <a:off x="3352320" y="5837319"/>
              <a:ext cx="548942" cy="548036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1.6</a:t>
              </a:r>
            </a:p>
          </p:txBody>
        </p:sp>
        <p:sp>
          <p:nvSpPr>
            <p:cNvPr id="28" name="Oval 22">
              <a:extLst>
                <a:ext uri="{FF2B5EF4-FFF2-40B4-BE49-F238E27FC236}">
                  <a16:creationId xmlns:a16="http://schemas.microsoft.com/office/drawing/2014/main" id="{7B3E5E62-77C2-F8F7-34F6-60E107944CEE}"/>
                </a:ext>
              </a:extLst>
            </p:cNvPr>
            <p:cNvSpPr/>
            <p:nvPr/>
          </p:nvSpPr>
          <p:spPr>
            <a:xfrm>
              <a:off x="4251212" y="5927131"/>
              <a:ext cx="548942" cy="5498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1.6</a:t>
              </a:r>
            </a:p>
          </p:txBody>
        </p: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E91A7AED-AAC5-6779-4AF7-E7956FB35C72}"/>
                </a:ext>
              </a:extLst>
            </p:cNvPr>
            <p:cNvSpPr/>
            <p:nvPr/>
          </p:nvSpPr>
          <p:spPr>
            <a:xfrm>
              <a:off x="6385224" y="5877643"/>
              <a:ext cx="548942" cy="5498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1.6</a:t>
              </a:r>
            </a:p>
          </p:txBody>
        </p:sp>
        <p:sp>
          <p:nvSpPr>
            <p:cNvPr id="30" name="Oval 24">
              <a:extLst>
                <a:ext uri="{FF2B5EF4-FFF2-40B4-BE49-F238E27FC236}">
                  <a16:creationId xmlns:a16="http://schemas.microsoft.com/office/drawing/2014/main" id="{2B0A9482-D288-DC5E-4359-A5F7D0C6DC02}"/>
                </a:ext>
              </a:extLst>
            </p:cNvPr>
            <p:cNvSpPr/>
            <p:nvPr/>
          </p:nvSpPr>
          <p:spPr>
            <a:xfrm>
              <a:off x="7604904" y="5791496"/>
              <a:ext cx="548942" cy="5498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1.6</a:t>
              </a:r>
            </a:p>
          </p:txBody>
        </p:sp>
      </p:grpSp>
      <p:pic>
        <p:nvPicPr>
          <p:cNvPr id="31" name="图片 2">
            <a:extLst>
              <a:ext uri="{FF2B5EF4-FFF2-40B4-BE49-F238E27FC236}">
                <a16:creationId xmlns:a16="http://schemas.microsoft.com/office/drawing/2014/main" id="{F46E7E0F-4D16-727A-E33E-B59156841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558" y="6320898"/>
            <a:ext cx="4665387" cy="50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99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D20F-D12A-7448-8B49-4AF81008EF3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Revisit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MPI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collective</a:t>
            </a:r>
            <a:r>
              <a:rPr lang="zh-CN" altLang="en-US" dirty="0"/>
              <a:t> </a:t>
            </a:r>
            <a:r>
              <a:rPr lang="en-US" altLang="zh-CN" dirty="0"/>
              <a:t>communications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058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charset="0"/>
              </a:rPr>
              <a:t>#include "</a:t>
            </a:r>
            <a:r>
              <a:rPr lang="en-US" altLang="zh-CN" sz="1800" b="1" dirty="0" err="1">
                <a:latin typeface="Courier New" charset="0"/>
              </a:rPr>
              <a:t>mpi.h</a:t>
            </a:r>
            <a:r>
              <a:rPr lang="en-US" altLang="zh-CN" sz="1800" b="1" dirty="0">
                <a:latin typeface="Courier New" charset="0"/>
              </a:rPr>
              <a:t>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charset="0"/>
              </a:rPr>
              <a:t>#include &lt;</a:t>
            </a:r>
            <a:r>
              <a:rPr lang="en-US" altLang="zh-CN" sz="1800" b="1" dirty="0" err="1">
                <a:latin typeface="Courier New" charset="0"/>
              </a:rPr>
              <a:t>math.h</a:t>
            </a:r>
            <a:r>
              <a:rPr lang="en-US" altLang="zh-CN" sz="18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 err="1">
                <a:latin typeface="Courier New" charset="0"/>
              </a:rPr>
              <a:t>int</a:t>
            </a:r>
            <a:r>
              <a:rPr lang="en-US" altLang="zh-CN" sz="1800" b="1" dirty="0">
                <a:latin typeface="Courier New" charset="0"/>
              </a:rPr>
              <a:t> main(</a:t>
            </a:r>
            <a:r>
              <a:rPr lang="en-US" altLang="zh-CN" sz="1800" b="1" dirty="0" err="1">
                <a:latin typeface="Courier New" charset="0"/>
              </a:rPr>
              <a:t>int</a:t>
            </a:r>
            <a:r>
              <a:rPr lang="en-US" altLang="zh-CN" sz="1800" b="1" dirty="0">
                <a:latin typeface="Courier New" charset="0"/>
              </a:rPr>
              <a:t> </a:t>
            </a:r>
            <a:r>
              <a:rPr lang="en-US" altLang="zh-CN" sz="1800" b="1" dirty="0" err="1">
                <a:latin typeface="Courier New" charset="0"/>
              </a:rPr>
              <a:t>argc</a:t>
            </a:r>
            <a:r>
              <a:rPr lang="en-US" altLang="zh-CN" sz="1800" b="1" dirty="0">
                <a:latin typeface="Courier New" charset="0"/>
              </a:rPr>
              <a:t>, char *</a:t>
            </a:r>
            <a:r>
              <a:rPr lang="en-US" altLang="zh-CN" sz="1800" b="1" dirty="0" err="1">
                <a:latin typeface="Courier New" charset="0"/>
              </a:rPr>
              <a:t>argv</a:t>
            </a:r>
            <a:r>
              <a:rPr lang="en-US" altLang="zh-CN" sz="1800" b="1" dirty="0">
                <a:latin typeface="Courier New" charset="0"/>
              </a:rPr>
              <a:t>[])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</a:rPr>
              <a:t>{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int</a:t>
            </a:r>
            <a:r>
              <a:rPr lang="en-US" altLang="zh-CN" sz="1800" b="1" dirty="0">
                <a:latin typeface="Courier New" charset="0"/>
              </a:rPr>
              <a:t> done = 0, n, </a:t>
            </a:r>
            <a:r>
              <a:rPr lang="en-US" altLang="zh-CN" sz="1800" b="1" dirty="0" err="1">
                <a:latin typeface="Courier New" charset="0"/>
              </a:rPr>
              <a:t>myid</a:t>
            </a:r>
            <a:r>
              <a:rPr lang="en-US" altLang="zh-CN" sz="1800" b="1" dirty="0">
                <a:latin typeface="Courier New" charset="0"/>
              </a:rPr>
              <a:t>, </a:t>
            </a:r>
            <a:r>
              <a:rPr lang="en-US" altLang="zh-CN" sz="1800" b="1" dirty="0" err="1">
                <a:latin typeface="Courier New" charset="0"/>
              </a:rPr>
              <a:t>numprocs</a:t>
            </a:r>
            <a:r>
              <a:rPr lang="en-US" altLang="zh-CN" sz="1800" b="1" dirty="0">
                <a:latin typeface="Courier New" charset="0"/>
              </a:rPr>
              <a:t>, </a:t>
            </a:r>
            <a:r>
              <a:rPr lang="en-US" altLang="zh-CN" sz="1800" b="1" dirty="0" err="1">
                <a:latin typeface="Courier New" charset="0"/>
              </a:rPr>
              <a:t>i</a:t>
            </a:r>
            <a:r>
              <a:rPr lang="en-US" altLang="zh-CN" sz="1800" b="1" dirty="0">
                <a:latin typeface="Courier New" charset="0"/>
              </a:rPr>
              <a:t>, </a:t>
            </a:r>
            <a:r>
              <a:rPr lang="en-US" altLang="zh-CN" sz="1800" b="1" dirty="0" err="1">
                <a:latin typeface="Courier New" charset="0"/>
              </a:rPr>
              <a:t>rc</a:t>
            </a:r>
            <a:r>
              <a:rPr lang="en-US" altLang="zh-CN" sz="1800" b="1" dirty="0">
                <a:latin typeface="Courier New" charset="0"/>
              </a:rPr>
              <a:t>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double PI25DT = 3.141592653589793238462643;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double </a:t>
            </a:r>
            <a:r>
              <a:rPr lang="en-US" altLang="zh-CN" sz="1800" b="1" dirty="0" err="1">
                <a:latin typeface="Courier New" charset="0"/>
              </a:rPr>
              <a:t>mypi</a:t>
            </a:r>
            <a:r>
              <a:rPr lang="en-US" altLang="zh-CN" sz="1800" b="1" dirty="0">
                <a:latin typeface="Courier New" charset="0"/>
              </a:rPr>
              <a:t>, pi, h, sum, x, a;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MPI_Init</a:t>
            </a:r>
            <a:r>
              <a:rPr lang="en-US" altLang="zh-CN" sz="1800" b="1" dirty="0">
                <a:latin typeface="Courier New" charset="0"/>
              </a:rPr>
              <a:t>(&amp;</a:t>
            </a:r>
            <a:r>
              <a:rPr lang="en-US" altLang="zh-CN" sz="1800" b="1" dirty="0" err="1">
                <a:latin typeface="Courier New" charset="0"/>
              </a:rPr>
              <a:t>argc</a:t>
            </a:r>
            <a:r>
              <a:rPr lang="en-US" altLang="zh-CN" sz="1800" b="1" dirty="0">
                <a:latin typeface="Courier New" charset="0"/>
              </a:rPr>
              <a:t>,&amp;</a:t>
            </a:r>
            <a:r>
              <a:rPr lang="en-US" altLang="zh-CN" sz="1800" b="1" dirty="0" err="1">
                <a:latin typeface="Courier New" charset="0"/>
              </a:rPr>
              <a:t>argv</a:t>
            </a:r>
            <a:r>
              <a:rPr lang="en-US" altLang="zh-CN" sz="1800" b="1" dirty="0">
                <a:latin typeface="Courier New" charset="0"/>
              </a:rPr>
              <a:t>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MPI_Comm_size</a:t>
            </a:r>
            <a:r>
              <a:rPr lang="en-US" altLang="zh-CN" sz="1800" b="1" dirty="0">
                <a:latin typeface="Courier New" charset="0"/>
              </a:rPr>
              <a:t>(MPI_COMM_WORLD,&amp;</a:t>
            </a:r>
            <a:r>
              <a:rPr lang="en-US" altLang="zh-CN" sz="1800" b="1" dirty="0" err="1">
                <a:latin typeface="Courier New" charset="0"/>
              </a:rPr>
              <a:t>numprocs</a:t>
            </a:r>
            <a:r>
              <a:rPr lang="en-US" altLang="zh-CN" sz="1800" b="1" dirty="0">
                <a:latin typeface="Courier New" charset="0"/>
              </a:rPr>
              <a:t>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MPI_Comm_rank</a:t>
            </a:r>
            <a:r>
              <a:rPr lang="en-US" altLang="zh-CN" sz="1800" b="1" dirty="0">
                <a:latin typeface="Courier New" charset="0"/>
              </a:rPr>
              <a:t>(MPI_COMM_WORLD,&amp;</a:t>
            </a:r>
            <a:r>
              <a:rPr lang="en-US" altLang="zh-CN" sz="1800" b="1" dirty="0" err="1">
                <a:latin typeface="Courier New" charset="0"/>
              </a:rPr>
              <a:t>myid</a:t>
            </a:r>
            <a:r>
              <a:rPr lang="en-US" altLang="zh-CN" sz="1800" b="1" dirty="0">
                <a:latin typeface="Courier New" charset="0"/>
              </a:rPr>
              <a:t>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while (!done)  {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if (</a:t>
            </a:r>
            <a:r>
              <a:rPr lang="en-US" altLang="zh-CN" sz="1800" b="1" dirty="0" err="1">
                <a:latin typeface="Courier New" charset="0"/>
              </a:rPr>
              <a:t>myid</a:t>
            </a:r>
            <a:r>
              <a:rPr lang="en-US" altLang="zh-CN" sz="1800" b="1" dirty="0">
                <a:latin typeface="Courier New" charset="0"/>
              </a:rPr>
              <a:t> == 0) {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</a:t>
            </a:r>
            <a:r>
              <a:rPr lang="en-US" altLang="zh-CN" sz="1800" b="1" dirty="0" err="1">
                <a:latin typeface="Courier New" charset="0"/>
              </a:rPr>
              <a:t>printf</a:t>
            </a:r>
            <a:r>
              <a:rPr lang="en-US" altLang="zh-CN" sz="1800" b="1" dirty="0">
                <a:latin typeface="Courier New" charset="0"/>
              </a:rPr>
              <a:t>("Enter the number of intervals: (0 quits) ");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</a:t>
            </a:r>
            <a:r>
              <a:rPr lang="en-US" altLang="zh-CN" sz="1800" b="1" dirty="0" err="1">
                <a:latin typeface="Courier New" charset="0"/>
              </a:rPr>
              <a:t>scanf</a:t>
            </a:r>
            <a:r>
              <a:rPr lang="en-US" altLang="zh-CN" sz="1800" b="1" dirty="0">
                <a:latin typeface="Courier New" charset="0"/>
              </a:rPr>
              <a:t>("%</a:t>
            </a:r>
            <a:r>
              <a:rPr lang="en-US" altLang="zh-CN" sz="1800" b="1" dirty="0" err="1">
                <a:latin typeface="Courier New" charset="0"/>
              </a:rPr>
              <a:t>d",&amp;n</a:t>
            </a:r>
            <a:r>
              <a:rPr lang="en-US" altLang="zh-CN" sz="1800" b="1" dirty="0">
                <a:latin typeface="Courier New" charset="0"/>
              </a:rPr>
              <a:t>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}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charset="0"/>
              </a:rPr>
              <a:t>MPI_Bcast</a:t>
            </a:r>
            <a: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  <a:t>(&amp;n, 1, MPI_INT, 0, MPI_COMM_WORLD);</a:t>
            </a:r>
            <a:b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if (n == 0) break;</a:t>
            </a:r>
          </a:p>
        </p:txBody>
      </p:sp>
    </p:spTree>
    <p:extLst>
      <p:ext uri="{BB962C8B-B14F-4D97-AF65-F5344CB8AC3E}">
        <p14:creationId xmlns:p14="http://schemas.microsoft.com/office/powerpoint/2010/main" val="27341921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ctrTitle" idx="4294967295"/>
          </p:nvPr>
        </p:nvSpPr>
        <p:spPr>
          <a:xfrm>
            <a:off x="220663" y="2130425"/>
            <a:ext cx="8804275" cy="1470025"/>
          </a:xfrm>
        </p:spPr>
        <p:txBody>
          <a:bodyPr/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Iterative MapReduce: </a:t>
            </a:r>
            <a:b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</a:br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K-Means as an Example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662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6391275" cy="4222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K-Means Algorithm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65538" name="内容占位符 2"/>
          <p:cNvSpPr>
            <a:spLocks noGrp="1"/>
          </p:cNvSpPr>
          <p:nvPr>
            <p:ph idx="4294967295"/>
          </p:nvPr>
        </p:nvSpPr>
        <p:spPr>
          <a:xfrm>
            <a:off x="550863" y="1608138"/>
            <a:ext cx="8001000" cy="4073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4000">
                <a:latin typeface="Calibri" charset="0"/>
              </a:rPr>
              <a:t>Input: 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3200">
                <a:latin typeface="Calibri" charset="0"/>
                <a:cs typeface="宋体" charset="0"/>
              </a:rPr>
              <a:t>a set of P points in N-dimension space </a:t>
            </a:r>
          </a:p>
          <a:p>
            <a:pPr>
              <a:lnSpc>
                <a:spcPct val="80000"/>
              </a:lnSpc>
            </a:pPr>
            <a:r>
              <a:rPr kumimoji="0" lang="en-US" altLang="zh-CN" sz="4000">
                <a:latin typeface="Calibri" charset="0"/>
              </a:rPr>
              <a:t>Output: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3200">
                <a:latin typeface="Calibri" charset="0"/>
                <a:cs typeface="宋体" charset="0"/>
              </a:rPr>
              <a:t>distribute them into K clusters, so that points closer to each other is in the same cluster</a:t>
            </a:r>
          </a:p>
          <a:p>
            <a:pPr>
              <a:lnSpc>
                <a:spcPct val="80000"/>
              </a:lnSpc>
            </a:pPr>
            <a:r>
              <a:rPr kumimoji="0" lang="en-US" altLang="zh-CN" sz="4000">
                <a:latin typeface="Calibri" charset="0"/>
              </a:rPr>
              <a:t>This is an NP-hard problem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3200">
                <a:latin typeface="Calibri" charset="0"/>
                <a:cs typeface="宋体" charset="0"/>
              </a:rPr>
              <a:t>Even when K=2 or D=2</a:t>
            </a:r>
          </a:p>
          <a:p>
            <a:pPr>
              <a:lnSpc>
                <a:spcPct val="80000"/>
              </a:lnSpc>
            </a:pPr>
            <a:endParaRPr kumimoji="0" lang="en-US" altLang="zh-CN" sz="25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437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7091363" cy="4222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K-Means Algorithm (cont.)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67586" name="内容占位符 2"/>
          <p:cNvSpPr>
            <a:spLocks noGrp="1"/>
          </p:cNvSpPr>
          <p:nvPr>
            <p:ph idx="4294967295"/>
          </p:nvPr>
        </p:nvSpPr>
        <p:spPr>
          <a:xfrm>
            <a:off x="682625" y="1392238"/>
            <a:ext cx="8001000" cy="4449762"/>
          </a:xfrm>
        </p:spPr>
        <p:txBody>
          <a:bodyPr/>
          <a:lstStyle/>
          <a:p>
            <a:r>
              <a:rPr kumimoji="0" lang="en-US" altLang="zh-CN">
                <a:latin typeface="Calibri" charset="0"/>
              </a:rPr>
              <a:t>randomly generate K points as the </a:t>
            </a:r>
            <a:r>
              <a:rPr kumimoji="0" lang="en-US" altLang="zh-CN">
                <a:solidFill>
                  <a:srgbClr val="FF0000"/>
                </a:solidFill>
                <a:latin typeface="Calibri" charset="0"/>
              </a:rPr>
              <a:t>means</a:t>
            </a:r>
            <a:r>
              <a:rPr kumimoji="0" lang="en-US" altLang="zh-CN">
                <a:latin typeface="Calibri" charset="0"/>
              </a:rPr>
              <a:t> </a:t>
            </a:r>
          </a:p>
          <a:p>
            <a:r>
              <a:rPr kumimoji="0" lang="en-US" altLang="zh-CN">
                <a:latin typeface="Calibri" charset="0"/>
              </a:rPr>
              <a:t>do</a:t>
            </a:r>
          </a:p>
          <a:p>
            <a:pPr lvl="1"/>
            <a:r>
              <a:rPr kumimoji="0" lang="en-US" altLang="zh-CN">
                <a:latin typeface="Calibri" charset="0"/>
                <a:cs typeface="宋体" charset="0"/>
              </a:rPr>
              <a:t>for each point in the point set</a:t>
            </a:r>
          </a:p>
          <a:p>
            <a:pPr lvl="2"/>
            <a:r>
              <a:rPr kumimoji="0" lang="en-US" altLang="zh-CN">
                <a:latin typeface="Calibri" charset="0"/>
                <a:cs typeface="宋体" charset="0"/>
              </a:rPr>
              <a:t>find the closest mean I, assign the point to cluster I, forming K clusters</a:t>
            </a:r>
          </a:p>
          <a:p>
            <a:pPr lvl="1"/>
            <a:r>
              <a:rPr kumimoji="0" lang="en-US" altLang="zh-CN">
                <a:latin typeface="Calibri" charset="0"/>
                <a:cs typeface="宋体" charset="0"/>
              </a:rPr>
              <a:t>calculate new means for each cluster </a:t>
            </a:r>
          </a:p>
          <a:p>
            <a:r>
              <a:rPr kumimoji="0" lang="en-US" altLang="zh-CN">
                <a:latin typeface="Calibri" charset="0"/>
              </a:rPr>
              <a:t>until no changes are made to the clusters</a:t>
            </a:r>
          </a:p>
        </p:txBody>
      </p:sp>
    </p:spTree>
    <p:extLst>
      <p:ext uri="{BB962C8B-B14F-4D97-AF65-F5344CB8AC3E}">
        <p14:creationId xmlns:p14="http://schemas.microsoft.com/office/powerpoint/2010/main" val="3944203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内容占位符 3" descr="124px-K_Means_Example_Step_1_svg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8788" y="2474913"/>
            <a:ext cx="917575" cy="439737"/>
          </a:xfrm>
        </p:spPr>
      </p:pic>
      <p:pic>
        <p:nvPicPr>
          <p:cNvPr id="69634" name="图片 5" descr="139px-K_Means_Example_Step_3_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2000250"/>
            <a:ext cx="10588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5" name="图片 6" descr="139px-K_Means_Example_Step_2_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000250"/>
            <a:ext cx="10588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图片 7" descr="139px-K_Means_Example_Step_4_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28813"/>
            <a:ext cx="10588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Box 8"/>
          <p:cNvSpPr txBox="1">
            <a:spLocks noChangeArrowheads="1"/>
          </p:cNvSpPr>
          <p:nvPr/>
        </p:nvSpPr>
        <p:spPr bwMode="auto">
          <a:xfrm>
            <a:off x="285750" y="3500438"/>
            <a:ext cx="21431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eaLnBrk="1" hangingPunct="1"/>
            <a:r>
              <a:rPr lang="en-US" altLang="zh-CN" sz="18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1) </a:t>
            </a:r>
            <a:r>
              <a:rPr lang="en-US" altLang="zh-CN" sz="1800" b="0" 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k</a:t>
            </a:r>
            <a:r>
              <a:rPr lang="en-US" altLang="zh-CN" sz="18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 initial "means" (in this case </a:t>
            </a:r>
            <a:r>
              <a:rPr lang="en-US" altLang="zh-CN" sz="1800" b="0" 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k</a:t>
            </a:r>
            <a:r>
              <a:rPr lang="en-US" altLang="zh-CN" sz="18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=3) are randomly selected from the data set (shown in color).</a:t>
            </a:r>
          </a:p>
          <a:p>
            <a:pPr eaLnBrk="1" hangingPunct="1"/>
            <a:endParaRPr lang="zh-CN" altLang="en-US" sz="1800" b="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69638" name="TextBox 9"/>
          <p:cNvSpPr txBox="1">
            <a:spLocks noChangeArrowheads="1"/>
          </p:cNvSpPr>
          <p:nvPr/>
        </p:nvSpPr>
        <p:spPr bwMode="auto">
          <a:xfrm>
            <a:off x="2428875" y="3500438"/>
            <a:ext cx="2214563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eaLnBrk="1" hangingPunct="1"/>
            <a:r>
              <a:rPr lang="en-US" altLang="zh-CN" sz="18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2) </a:t>
            </a:r>
            <a:r>
              <a:rPr lang="en-US" altLang="zh-CN" sz="1800" b="0" 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k</a:t>
            </a:r>
            <a:r>
              <a:rPr lang="en-US" altLang="zh-CN" sz="18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 clusters are created by associating every observation with the nearest mean. The partitions here represent the </a:t>
            </a:r>
            <a:r>
              <a:rPr lang="en-US" altLang="zh-CN" sz="18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  <a:hlinkClick r:id="rId6" action="ppaction://hlinkfile" tooltip="Voronoi diagram"/>
              </a:rPr>
              <a:t>Voronoi diagram</a:t>
            </a:r>
            <a:r>
              <a:rPr lang="en-US" altLang="zh-CN" sz="18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 generated by the means.</a:t>
            </a:r>
          </a:p>
          <a:p>
            <a:pPr eaLnBrk="1" hangingPunct="1"/>
            <a:endParaRPr lang="zh-CN" altLang="en-US" sz="1800" b="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69639" name="TextBox 10"/>
          <p:cNvSpPr txBox="1">
            <a:spLocks noChangeArrowheads="1"/>
          </p:cNvSpPr>
          <p:nvPr/>
        </p:nvSpPr>
        <p:spPr bwMode="auto">
          <a:xfrm>
            <a:off x="4857750" y="3571875"/>
            <a:ext cx="178593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eaLnBrk="1" hangingPunct="1"/>
            <a:r>
              <a:rPr lang="en-US" altLang="zh-CN" sz="18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3) The </a:t>
            </a:r>
            <a:r>
              <a:rPr lang="en-US" altLang="zh-CN" sz="18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  <a:hlinkClick r:id="rId7" action="ppaction://hlinkfile" tooltip="Centroid"/>
              </a:rPr>
              <a:t>centroid</a:t>
            </a:r>
            <a:r>
              <a:rPr lang="en-US" altLang="zh-CN" sz="18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 of each of the </a:t>
            </a:r>
            <a:r>
              <a:rPr lang="en-US" altLang="zh-CN" sz="1800" b="0" 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k</a:t>
            </a:r>
            <a:r>
              <a:rPr lang="en-US" altLang="zh-CN" sz="18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 clusters becomes the new means.</a:t>
            </a:r>
          </a:p>
          <a:p>
            <a:pPr eaLnBrk="1" hangingPunct="1"/>
            <a:endParaRPr lang="zh-CN" altLang="en-US" sz="1800" b="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69640" name="TextBox 11"/>
          <p:cNvSpPr txBox="1">
            <a:spLocks noChangeArrowheads="1"/>
          </p:cNvSpPr>
          <p:nvPr/>
        </p:nvSpPr>
        <p:spPr bwMode="auto">
          <a:xfrm>
            <a:off x="6929438" y="3571875"/>
            <a:ext cx="17859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eaLnBrk="1" hangingPunct="1"/>
            <a:r>
              <a:rPr lang="en-US" altLang="zh-CN" sz="1800" b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4) Steps 2 and 3 are repeated until convergence has been reached.</a:t>
            </a:r>
          </a:p>
          <a:p>
            <a:pPr eaLnBrk="1" hangingPunct="1"/>
            <a:endParaRPr lang="zh-CN" altLang="en-US" sz="1800" b="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8909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1"/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8788400" cy="4222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Expressing an Iteration in MapReduce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70658" name="内容占位符 2"/>
          <p:cNvSpPr>
            <a:spLocks noGrp="1"/>
          </p:cNvSpPr>
          <p:nvPr>
            <p:ph idx="4294967295"/>
          </p:nvPr>
        </p:nvSpPr>
        <p:spPr>
          <a:xfrm>
            <a:off x="0" y="914400"/>
            <a:ext cx="4625975" cy="278447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kumimoji="0" lang="en-US" altLang="zh-CN">
                <a:latin typeface="Calibri" charset="0"/>
                <a:cs typeface="宋体" charset="0"/>
              </a:rPr>
              <a:t>for each point in the point set</a:t>
            </a:r>
          </a:p>
          <a:p>
            <a:pPr lvl="2">
              <a:lnSpc>
                <a:spcPct val="80000"/>
              </a:lnSpc>
            </a:pPr>
            <a:r>
              <a:rPr kumimoji="0" lang="en-US" altLang="zh-CN">
                <a:latin typeface="Calibri" charset="0"/>
                <a:cs typeface="宋体" charset="0"/>
              </a:rPr>
              <a:t>find the closest mean I, assign the point to cluster I, forming new K clusters</a:t>
            </a:r>
          </a:p>
          <a:p>
            <a:pPr lvl="1">
              <a:lnSpc>
                <a:spcPct val="80000"/>
              </a:lnSpc>
            </a:pPr>
            <a:r>
              <a:rPr kumimoji="0" lang="en-US" altLang="zh-CN">
                <a:latin typeface="Calibri" charset="0"/>
                <a:cs typeface="宋体" charset="0"/>
              </a:rPr>
              <a:t>calculate new means for each cluster </a:t>
            </a:r>
          </a:p>
          <a:p>
            <a:pPr>
              <a:lnSpc>
                <a:spcPct val="80000"/>
              </a:lnSpc>
            </a:pPr>
            <a:endParaRPr kumimoji="0" lang="zh-CN" altLang="en-US" sz="1600">
              <a:latin typeface="Calibri" charset="0"/>
            </a:endParaRPr>
          </a:p>
        </p:txBody>
      </p:sp>
      <p:cxnSp>
        <p:nvCxnSpPr>
          <p:cNvPr id="6" name="直接箭头连接符 5"/>
          <p:cNvCxnSpPr>
            <a:cxnSpLocks noChangeShapeType="1"/>
            <a:stCxn id="7" idx="1"/>
          </p:cNvCxnSpPr>
          <p:nvPr/>
        </p:nvCxnSpPr>
        <p:spPr bwMode="auto">
          <a:xfrm rot="10800000" flipV="1">
            <a:off x="5000625" y="2324100"/>
            <a:ext cx="1428750" cy="33338"/>
          </a:xfrm>
          <a:prstGeom prst="straightConnector1">
            <a:avLst/>
          </a:prstGeom>
          <a:noFill/>
          <a:ln w="25400">
            <a:solidFill>
              <a:srgbClr val="F79646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29375" y="2000250"/>
            <a:ext cx="1643063" cy="646113"/>
          </a:xfrm>
          <a:prstGeom prst="rect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can be done as a map task</a:t>
            </a:r>
            <a:endParaRPr lang="zh-CN" altLang="en-US" sz="1800" b="0">
              <a:solidFill>
                <a:srgbClr val="000000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14" name="直接箭头连接符 13"/>
          <p:cNvCxnSpPr>
            <a:cxnSpLocks noChangeShapeType="1"/>
            <a:stCxn id="15" idx="1"/>
          </p:cNvCxnSpPr>
          <p:nvPr/>
        </p:nvCxnSpPr>
        <p:spPr bwMode="auto">
          <a:xfrm rot="10800000" flipV="1">
            <a:off x="5000625" y="3327400"/>
            <a:ext cx="1285875" cy="30163"/>
          </a:xfrm>
          <a:prstGeom prst="straightConnector1">
            <a:avLst/>
          </a:prstGeom>
          <a:noFill/>
          <a:ln w="25400">
            <a:solidFill>
              <a:srgbClr val="F79646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286500" y="3143250"/>
            <a:ext cx="1643063" cy="369888"/>
          </a:xfrm>
          <a:prstGeom prst="rect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reduce task</a:t>
            </a:r>
            <a:endParaRPr lang="zh-CN" altLang="en-US" sz="1800" b="0">
              <a:solidFill>
                <a:srgbClr val="000000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375" y="3929063"/>
            <a:ext cx="7786688" cy="2586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楷体_GB2312" charset="0"/>
                <a:cs typeface="楷体_GB2312" charset="0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map(point p):</a:t>
            </a:r>
          </a:p>
          <a:p>
            <a:pPr eaLnBrk="1" hangingPunct="1">
              <a:defRPr/>
            </a:pPr>
            <a:r>
              <a:rPr lang="en-US" altLang="zh-CN" sz="1800" b="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	for each mean in K means</a:t>
            </a:r>
          </a:p>
          <a:p>
            <a:pPr eaLnBrk="1" hangingPunct="1">
              <a:defRPr/>
            </a:pPr>
            <a:r>
              <a:rPr lang="en-US" altLang="zh-CN" sz="1800" b="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		find the closet mean M to this point</a:t>
            </a:r>
          </a:p>
          <a:p>
            <a:pPr eaLnBrk="1" hangingPunct="1">
              <a:defRPr/>
            </a:pPr>
            <a:r>
              <a:rPr lang="en-US" altLang="zh-CN" sz="1800" b="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	emit_intermediate (index of M, p)</a:t>
            </a:r>
          </a:p>
          <a:p>
            <a:pPr eaLnBrk="1" hangingPunct="1">
              <a:defRPr/>
            </a:pPr>
            <a:endParaRPr lang="en-US" altLang="zh-CN" sz="1800" b="0">
              <a:solidFill>
                <a:srgbClr val="000000"/>
              </a:solidFill>
              <a:latin typeface="Calibri" charset="0"/>
              <a:ea typeface="宋体" charset="0"/>
              <a:cs typeface="宋体" charset="0"/>
            </a:endParaRPr>
          </a:p>
          <a:p>
            <a:pPr eaLnBrk="1" hangingPunct="1">
              <a:defRPr/>
            </a:pPr>
            <a:r>
              <a:rPr lang="en-US" altLang="zh-CN" sz="1800" b="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reduce(index of cluster i, list of points lp):</a:t>
            </a:r>
          </a:p>
          <a:p>
            <a:pPr eaLnBrk="1" hangingPunct="1">
              <a:defRPr/>
            </a:pPr>
            <a:r>
              <a:rPr lang="en-US" altLang="zh-CN" sz="1800" b="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	calculate the new mean M’ for points in lp</a:t>
            </a:r>
          </a:p>
          <a:p>
            <a:pPr eaLnBrk="1" hangingPunct="1">
              <a:defRPr/>
            </a:pPr>
            <a:r>
              <a:rPr lang="en-US" altLang="zh-CN" sz="1800" b="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	emit(M’)</a:t>
            </a:r>
          </a:p>
          <a:p>
            <a:pPr eaLnBrk="1" hangingPunct="1">
              <a:defRPr/>
            </a:pPr>
            <a:r>
              <a:rPr lang="en-US" altLang="zh-CN" sz="1800" b="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	</a:t>
            </a:r>
            <a:endParaRPr lang="zh-CN" altLang="en-US" sz="1800" b="0">
              <a:solidFill>
                <a:srgbClr val="000000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182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标题 1"/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7802563" cy="422275"/>
          </a:xfrm>
        </p:spPr>
        <p:txBody>
          <a:bodyPr>
            <a:normAutofit fontScale="90000"/>
          </a:bodyPr>
          <a:lstStyle/>
          <a:p>
            <a:r>
              <a:rPr kumimoji="0" lang="en-US" altLang="zh-CN" sz="4000" b="1">
                <a:solidFill>
                  <a:srgbClr val="04289D"/>
                </a:solidFill>
                <a:latin typeface="Times New Roman" charset="0"/>
                <a:cs typeface="Times New Roman" charset="0"/>
              </a:rPr>
              <a:t>But it only completes one iteration</a:t>
            </a:r>
            <a:endParaRPr kumimoji="0" lang="zh-CN" altLang="en-US" sz="4000" b="1">
              <a:solidFill>
                <a:srgbClr val="04289D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72706" name="内容占位符 2"/>
          <p:cNvSpPr>
            <a:spLocks noGrp="1"/>
          </p:cNvSpPr>
          <p:nvPr>
            <p:ph idx="4294967295"/>
          </p:nvPr>
        </p:nvSpPr>
        <p:spPr>
          <a:xfrm>
            <a:off x="500063" y="1201738"/>
            <a:ext cx="8001000" cy="4918075"/>
          </a:xfrm>
        </p:spPr>
        <p:txBody>
          <a:bodyPr/>
          <a:lstStyle/>
          <a:p>
            <a:r>
              <a:rPr kumimoji="0" lang="en-US" altLang="zh-CN">
                <a:latin typeface="Calibri" charset="0"/>
              </a:rPr>
              <a:t>Can we express the whole K-Means algorithms with Map-Reduce</a:t>
            </a:r>
          </a:p>
          <a:p>
            <a:pPr lvl="1"/>
            <a:r>
              <a:rPr kumimoji="0" lang="en-US" altLang="zh-CN">
                <a:latin typeface="Calibri" charset="0"/>
                <a:cs typeface="宋体" charset="0"/>
              </a:rPr>
              <a:t>Yes, but we have to extend the basic Map-Reduce model</a:t>
            </a:r>
          </a:p>
          <a:p>
            <a:pPr lvl="1"/>
            <a:r>
              <a:rPr kumimoji="0" lang="en-US" altLang="zh-CN">
                <a:latin typeface="Calibri" charset="0"/>
                <a:cs typeface="宋体" charset="0"/>
              </a:rPr>
              <a:t>Connect output of a Map-Reduce iteration to the input of the next iteration</a:t>
            </a:r>
          </a:p>
          <a:p>
            <a:pPr lvl="1"/>
            <a:r>
              <a:rPr kumimoji="0" lang="en-US" altLang="zh-CN">
                <a:latin typeface="Calibri" charset="0"/>
                <a:cs typeface="宋体" charset="0"/>
              </a:rPr>
              <a:t>That what we called Iterative Map-Reduce</a:t>
            </a:r>
          </a:p>
        </p:txBody>
      </p:sp>
    </p:spTree>
    <p:extLst>
      <p:ext uri="{BB962C8B-B14F-4D97-AF65-F5344CB8AC3E}">
        <p14:creationId xmlns:p14="http://schemas.microsoft.com/office/powerpoint/2010/main" val="28153140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Heiti SC Light"/>
                <a:ea typeface="Heiti SC Light"/>
                <a:cs typeface="Heiti SC Light"/>
              </a:rPr>
              <a:t>Transferring</a:t>
            </a:r>
            <a:r>
              <a:rPr lang="zh-CN" altLang="en-US" dirty="0">
                <a:latin typeface="Heiti SC Light"/>
                <a:ea typeface="Heiti SC Light"/>
                <a:cs typeface="Heiti SC Light"/>
              </a:rPr>
              <a:t> </a:t>
            </a:r>
            <a:r>
              <a:rPr lang="en-US" altLang="zh-CN" dirty="0">
                <a:latin typeface="Heiti SC Light"/>
                <a:ea typeface="Heiti SC Light"/>
                <a:cs typeface="Heiti SC Light"/>
              </a:rPr>
              <a:t>data</a:t>
            </a:r>
            <a:r>
              <a:rPr lang="zh-CN" altLang="en-US" dirty="0">
                <a:latin typeface="Heiti SC Light"/>
                <a:ea typeface="Heiti SC Light"/>
                <a:cs typeface="Heiti SC Light"/>
              </a:rPr>
              <a:t> </a:t>
            </a:r>
            <a:r>
              <a:rPr lang="en-US" altLang="zh-CN" dirty="0">
                <a:latin typeface="Heiti SC Light"/>
                <a:ea typeface="Heiti SC Light"/>
                <a:cs typeface="Heiti SC Light"/>
              </a:rPr>
              <a:t>with</a:t>
            </a:r>
            <a:r>
              <a:rPr lang="zh-CN" altLang="en-US" dirty="0">
                <a:latin typeface="Heiti SC Light"/>
                <a:ea typeface="Heiti SC Light"/>
                <a:cs typeface="Heiti SC Light"/>
              </a:rPr>
              <a:t> </a:t>
            </a:r>
            <a:r>
              <a:rPr lang="en-US" altLang="zh-CN" dirty="0">
                <a:latin typeface="Heiti SC Light"/>
                <a:ea typeface="Heiti SC Light"/>
                <a:cs typeface="Heiti SC Light"/>
              </a:rPr>
              <a:t>file</a:t>
            </a:r>
            <a:r>
              <a:rPr lang="zh-CN" altLang="en-US" dirty="0">
                <a:latin typeface="Heiti SC Light"/>
                <a:ea typeface="Heiti SC Light"/>
                <a:cs typeface="Heiti SC Light"/>
              </a:rPr>
              <a:t> </a:t>
            </a:r>
            <a:r>
              <a:rPr lang="en-US" altLang="zh-CN" dirty="0">
                <a:latin typeface="Heiti SC Light"/>
                <a:ea typeface="Heiti SC Light"/>
                <a:cs typeface="Heiti SC Light"/>
              </a:rPr>
              <a:t>system</a:t>
            </a:r>
            <a:endParaRPr 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5" name="Can 24"/>
          <p:cNvSpPr/>
          <p:nvPr/>
        </p:nvSpPr>
        <p:spPr>
          <a:xfrm>
            <a:off x="1092797" y="1920661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1875183" y="2332700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412978" y="2108850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32" name="Straight Arrow Connector 31"/>
          <p:cNvCxnSpPr>
            <a:stCxn id="29" idx="3"/>
          </p:cNvCxnSpPr>
          <p:nvPr/>
        </p:nvCxnSpPr>
        <p:spPr>
          <a:xfrm>
            <a:off x="3322981" y="2332700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605290" y="2332700"/>
            <a:ext cx="537795" cy="51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43085" y="2108850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42" name="Straight Arrow Connector 41"/>
          <p:cNvCxnSpPr>
            <a:stCxn id="39" idx="3"/>
          </p:cNvCxnSpPr>
          <p:nvPr/>
        </p:nvCxnSpPr>
        <p:spPr>
          <a:xfrm>
            <a:off x="6053088" y="2332700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18899" y="2337886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54106" y="2114038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92798" y="2753799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88607" y="1496175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67087" y="1496175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18554" y="1496175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97420" y="1496175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819498" y="1954527"/>
            <a:ext cx="812362" cy="851159"/>
            <a:chOff x="3787526" y="1872287"/>
            <a:chExt cx="974180" cy="1020705"/>
          </a:xfrm>
        </p:grpSpPr>
        <p:sp>
          <p:nvSpPr>
            <p:cNvPr id="47" name="Can 46"/>
            <p:cNvSpPr/>
            <p:nvPr/>
          </p:nvSpPr>
          <p:spPr>
            <a:xfrm>
              <a:off x="3787526" y="1872287"/>
              <a:ext cx="782384" cy="824077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8" name="Can 47"/>
            <p:cNvSpPr/>
            <p:nvPr/>
          </p:nvSpPr>
          <p:spPr>
            <a:xfrm>
              <a:off x="3882738" y="1962980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9" name="Can 48"/>
            <p:cNvSpPr/>
            <p:nvPr/>
          </p:nvSpPr>
          <p:spPr>
            <a:xfrm>
              <a:off x="3979322" y="2068916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6549606" y="1954527"/>
            <a:ext cx="812362" cy="851159"/>
            <a:chOff x="3787526" y="1872287"/>
            <a:chExt cx="974180" cy="1020705"/>
          </a:xfrm>
        </p:grpSpPr>
        <p:sp>
          <p:nvSpPr>
            <p:cNvPr id="77" name="Can 76"/>
            <p:cNvSpPr/>
            <p:nvPr/>
          </p:nvSpPr>
          <p:spPr>
            <a:xfrm>
              <a:off x="3787526" y="1872287"/>
              <a:ext cx="782384" cy="824077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8" name="Can 77"/>
            <p:cNvSpPr/>
            <p:nvPr/>
          </p:nvSpPr>
          <p:spPr>
            <a:xfrm>
              <a:off x="3882738" y="1962980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9" name="Can 78"/>
            <p:cNvSpPr/>
            <p:nvPr/>
          </p:nvSpPr>
          <p:spPr>
            <a:xfrm>
              <a:off x="3979322" y="2068916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1AE5710-82BF-650C-EF7C-99AFCF2D72A1}"/>
              </a:ext>
            </a:extLst>
          </p:cNvPr>
          <p:cNvSpPr txBox="1">
            <a:spLocks/>
          </p:cNvSpPr>
          <p:nvPr/>
        </p:nvSpPr>
        <p:spPr>
          <a:xfrm>
            <a:off x="873687" y="3479493"/>
            <a:ext cx="8001000" cy="2933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Calibri" charset="0"/>
              </a:rPr>
              <a:t>Iterative MapReduce is required when you need to “sum up” results more than 1 times</a:t>
            </a:r>
          </a:p>
          <a:p>
            <a:r>
              <a:rPr lang="en-US" altLang="zh-CN">
                <a:latin typeface="Calibri" charset="0"/>
              </a:rPr>
              <a:t>The MapReduce model is stateless, causing performance</a:t>
            </a:r>
            <a:r>
              <a:rPr lang="zh-CN" altLang="en-US">
                <a:latin typeface="Calibri" charset="0"/>
              </a:rPr>
              <a:t> </a:t>
            </a:r>
            <a:r>
              <a:rPr lang="en-US" altLang="zh-CN">
                <a:latin typeface="Calibri" charset="0"/>
              </a:rPr>
              <a:t>problems for iterative MapReduce programs</a:t>
            </a:r>
            <a:endParaRPr lang="en-US" altLang="zh-CN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8994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0FD879C-424F-ABB2-C999-524CD861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80899" name="内容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60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AEB16-226C-1B4D-B973-1CAB3A7DE03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800" dirty="0">
                <a:latin typeface="Courier New" charset="0"/>
              </a:rPr>
              <a:t>    </a:t>
            </a:r>
            <a:r>
              <a:rPr lang="en-US" altLang="zh-CN" sz="1800" b="1" dirty="0">
                <a:latin typeface="Courier New" charset="0"/>
              </a:rPr>
              <a:t>h   = 1.0 / (double) n;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sum = 0.0;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for (</a:t>
            </a:r>
            <a:r>
              <a:rPr lang="en-US" altLang="zh-CN" sz="1800" b="1" dirty="0" err="1">
                <a:latin typeface="Courier New" charset="0"/>
              </a:rPr>
              <a:t>i</a:t>
            </a:r>
            <a:r>
              <a:rPr lang="en-US" altLang="zh-CN" sz="1800" b="1" dirty="0">
                <a:latin typeface="Courier New" charset="0"/>
              </a:rPr>
              <a:t> = </a:t>
            </a:r>
            <a:r>
              <a:rPr lang="en-US" altLang="zh-CN" sz="1800" b="1" dirty="0" err="1">
                <a:latin typeface="Courier New" charset="0"/>
              </a:rPr>
              <a:t>myid</a:t>
            </a:r>
            <a:r>
              <a:rPr lang="en-US" altLang="zh-CN" sz="1800" b="1" dirty="0">
                <a:latin typeface="Courier New" charset="0"/>
              </a:rPr>
              <a:t> + 1; </a:t>
            </a:r>
            <a:r>
              <a:rPr lang="en-US" altLang="zh-CN" sz="1800" b="1" dirty="0" err="1">
                <a:latin typeface="Courier New" charset="0"/>
              </a:rPr>
              <a:t>i</a:t>
            </a:r>
            <a:r>
              <a:rPr lang="en-US" altLang="zh-CN" sz="1800" b="1" dirty="0">
                <a:latin typeface="Courier New" charset="0"/>
              </a:rPr>
              <a:t> &lt;= n; </a:t>
            </a:r>
            <a:r>
              <a:rPr lang="en-US" altLang="zh-CN" sz="1800" b="1" dirty="0" err="1">
                <a:latin typeface="Courier New" charset="0"/>
              </a:rPr>
              <a:t>i</a:t>
            </a:r>
            <a:r>
              <a:rPr lang="en-US" altLang="zh-CN" sz="1800" b="1" dirty="0">
                <a:latin typeface="Courier New" charset="0"/>
              </a:rPr>
              <a:t> += </a:t>
            </a:r>
            <a:r>
              <a:rPr lang="en-US" altLang="zh-CN" sz="1800" b="1" dirty="0" err="1">
                <a:latin typeface="Courier New" charset="0"/>
              </a:rPr>
              <a:t>numprocs</a:t>
            </a:r>
            <a:r>
              <a:rPr lang="en-US" altLang="zh-CN" sz="1800" b="1" dirty="0">
                <a:latin typeface="Courier New" charset="0"/>
              </a:rPr>
              <a:t>) {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x = h * ((double)</a:t>
            </a:r>
            <a:r>
              <a:rPr lang="en-US" altLang="zh-CN" sz="1800" b="1" dirty="0" err="1">
                <a:latin typeface="Courier New" charset="0"/>
              </a:rPr>
              <a:t>i</a:t>
            </a:r>
            <a:r>
              <a:rPr lang="en-US" altLang="zh-CN" sz="1800" b="1" dirty="0">
                <a:latin typeface="Courier New" charset="0"/>
              </a:rPr>
              <a:t> - 0.5);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sum += 4.0 / (1.0 + x*x);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}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</a:t>
            </a:r>
            <a:r>
              <a:rPr lang="en-US" altLang="zh-CN" sz="1800" b="1" dirty="0" err="1">
                <a:latin typeface="Courier New" charset="0"/>
              </a:rPr>
              <a:t>mypi</a:t>
            </a:r>
            <a:r>
              <a:rPr lang="en-US" altLang="zh-CN" sz="1800" b="1" dirty="0">
                <a:latin typeface="Courier New" charset="0"/>
              </a:rPr>
              <a:t> = h * sum;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charset="0"/>
              </a:rPr>
              <a:t>MPI_Reduce</a:t>
            </a:r>
            <a: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  <a:t>(&amp;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charset="0"/>
              </a:rPr>
              <a:t>mypi</a:t>
            </a:r>
            <a: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  <a:t>, &amp;pi, 1, MPI_DOUBLE, MPI_SUM, 0,</a:t>
            </a:r>
            <a:b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</a:br>
            <a: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  <a:t>             MPI_COMM_WORLD);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if (</a:t>
            </a:r>
            <a:r>
              <a:rPr lang="en-US" altLang="zh-CN" sz="1800" b="1" dirty="0" err="1">
                <a:latin typeface="Courier New" charset="0"/>
              </a:rPr>
              <a:t>myid</a:t>
            </a:r>
            <a:r>
              <a:rPr lang="en-US" altLang="zh-CN" sz="1800" b="1" dirty="0">
                <a:latin typeface="Courier New" charset="0"/>
              </a:rPr>
              <a:t> == 0)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</a:t>
            </a:r>
            <a:r>
              <a:rPr lang="en-US" altLang="zh-CN" sz="1800" b="1" dirty="0" err="1">
                <a:latin typeface="Courier New" charset="0"/>
              </a:rPr>
              <a:t>printf</a:t>
            </a:r>
            <a:r>
              <a:rPr lang="en-US" altLang="zh-CN" sz="1800" b="1" dirty="0">
                <a:latin typeface="Courier New" charset="0"/>
              </a:rPr>
              <a:t>("pi is approximately %.16f, Error is %.16f\n",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        pi, </a:t>
            </a:r>
            <a:r>
              <a:rPr lang="en-US" altLang="zh-CN" sz="1800" b="1" dirty="0" err="1">
                <a:latin typeface="Courier New" charset="0"/>
              </a:rPr>
              <a:t>fabs</a:t>
            </a:r>
            <a:r>
              <a:rPr lang="en-US" altLang="zh-CN" sz="1800" b="1" dirty="0">
                <a:latin typeface="Courier New" charset="0"/>
              </a:rPr>
              <a:t>(pi - PI25DT));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}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MPI_Finalize</a:t>
            </a:r>
            <a:r>
              <a:rPr lang="en-US" altLang="zh-CN" sz="1800" b="1" dirty="0">
                <a:latin typeface="Courier New" charset="0"/>
              </a:rPr>
              <a:t>();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</a:rPr>
              <a:t>  return 0;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</a:rPr>
              <a:t>}</a:t>
            </a:r>
          </a:p>
          <a:p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180635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231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MPI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are the obstacles of supporting heterogeneous node and fault tolerance</a:t>
            </a:r>
          </a:p>
          <a:p>
            <a:pPr lvl="1"/>
            <a:r>
              <a:rPr kumimoji="1" lang="en-US" altLang="zh-CN" dirty="0"/>
              <a:t>Knowing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beginning</a:t>
            </a:r>
          </a:p>
          <a:p>
            <a:pPr lvl="1"/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workload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457200" lvl="1" indent="0" algn="ctr">
              <a:buNone/>
            </a:pP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01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OpenMP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version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326023"/>
            <a:ext cx="83634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ourier New"/>
                <a:cs typeface="Courier New"/>
              </a:rPr>
              <a:t>x=0;</a:t>
            </a:r>
          </a:p>
          <a:p>
            <a:r>
              <a:rPr lang="en-US" altLang="zh-CN" sz="2400" b="1" dirty="0">
                <a:latin typeface="Courier New"/>
                <a:cs typeface="Courier New"/>
              </a:rPr>
              <a:t>sum = 0.0;</a:t>
            </a:r>
          </a:p>
          <a:p>
            <a:r>
              <a:rPr lang="en-US" altLang="zh-CN" sz="2400" b="1" dirty="0">
                <a:latin typeface="Courier New"/>
                <a:cs typeface="Courier New"/>
              </a:rPr>
              <a:t>step = 1.0/(double) </a:t>
            </a:r>
            <a:r>
              <a:rPr lang="en-US" altLang="zh-CN" sz="2400" b="1" dirty="0" err="1">
                <a:latin typeface="Courier New"/>
                <a:cs typeface="Courier New"/>
              </a:rPr>
              <a:t>num_steps</a:t>
            </a:r>
            <a:r>
              <a:rPr lang="en-US" altLang="zh-CN" sz="2400" b="1" dirty="0">
                <a:latin typeface="Courier New"/>
                <a:cs typeface="Courier New"/>
              </a:rPr>
              <a:t>;</a:t>
            </a:r>
          </a:p>
          <a:p>
            <a:endParaRPr lang="en-US" altLang="zh-CN" sz="2400" b="1" dirty="0">
              <a:latin typeface="Courier New"/>
              <a:cs typeface="Courier New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Courier New"/>
                <a:cs typeface="Courier New"/>
              </a:rPr>
              <a:t>#pragma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omp</a:t>
            </a:r>
            <a:r>
              <a:rPr lang="en-US" altLang="zh-CN" sz="2400" b="1" dirty="0">
                <a:solidFill>
                  <a:srgbClr val="FF0000"/>
                </a:solidFill>
                <a:latin typeface="Courier New"/>
                <a:cs typeface="Courier New"/>
              </a:rPr>
              <a:t> for reduction(+:sum) private(x)   </a:t>
            </a:r>
            <a:r>
              <a:rPr lang="en-US" altLang="zh-CN" sz="2400" b="1" dirty="0">
                <a:latin typeface="Courier New"/>
                <a:cs typeface="Courier New"/>
              </a:rPr>
              <a:t>   </a:t>
            </a:r>
          </a:p>
          <a:p>
            <a:r>
              <a:rPr lang="en-US" altLang="zh-CN" sz="2400" b="1" dirty="0">
                <a:latin typeface="Courier New"/>
                <a:cs typeface="Courier New"/>
              </a:rPr>
              <a:t>for (</a:t>
            </a:r>
            <a:r>
              <a:rPr lang="en-US" altLang="zh-CN" sz="2400" b="1" dirty="0" err="1">
                <a:latin typeface="Courier New"/>
                <a:cs typeface="Courier New"/>
              </a:rPr>
              <a:t>i</a:t>
            </a:r>
            <a:r>
              <a:rPr lang="en-US" altLang="zh-CN" sz="2400" b="1" dirty="0">
                <a:latin typeface="Courier New"/>
                <a:cs typeface="Courier New"/>
              </a:rPr>
              <a:t>=0; </a:t>
            </a:r>
            <a:r>
              <a:rPr lang="en-US" altLang="zh-CN" sz="2400" b="1" dirty="0" err="1">
                <a:latin typeface="Courier New"/>
                <a:cs typeface="Courier New"/>
              </a:rPr>
              <a:t>i</a:t>
            </a:r>
            <a:r>
              <a:rPr lang="zh-CN" altLang="en-US" sz="2400" b="1" dirty="0">
                <a:latin typeface="Courier New"/>
                <a:cs typeface="Courier New"/>
              </a:rPr>
              <a:t> </a:t>
            </a:r>
            <a:r>
              <a:rPr lang="en-US" altLang="zh-CN" sz="2400" b="1" dirty="0">
                <a:latin typeface="Courier New"/>
                <a:cs typeface="Courier New"/>
              </a:rPr>
              <a:t>&lt;</a:t>
            </a:r>
            <a:r>
              <a:rPr lang="zh-CN" altLang="en-US" sz="2400" b="1" dirty="0">
                <a:latin typeface="Courier New"/>
                <a:cs typeface="Courier New"/>
              </a:rPr>
              <a:t> </a:t>
            </a:r>
            <a:r>
              <a:rPr lang="en-US" altLang="zh-CN" sz="2400" b="1" dirty="0" err="1">
                <a:latin typeface="Courier New"/>
                <a:cs typeface="Courier New"/>
              </a:rPr>
              <a:t>num_steps</a:t>
            </a:r>
            <a:r>
              <a:rPr lang="en-US" altLang="zh-CN" sz="2400" b="1" dirty="0">
                <a:latin typeface="Courier New"/>
                <a:cs typeface="Courier New"/>
              </a:rPr>
              <a:t>; </a:t>
            </a:r>
            <a:r>
              <a:rPr lang="en-US" altLang="zh-CN" sz="2400" b="1" dirty="0" err="1">
                <a:latin typeface="Courier New"/>
                <a:cs typeface="Courier New"/>
              </a:rPr>
              <a:t>i</a:t>
            </a:r>
            <a:r>
              <a:rPr lang="en-US" altLang="zh-CN" sz="2400" b="1" dirty="0">
                <a:latin typeface="Courier New"/>
                <a:cs typeface="Courier New"/>
              </a:rPr>
              <a:t>=i+1){</a:t>
            </a:r>
          </a:p>
          <a:p>
            <a:r>
              <a:rPr lang="zh-CN" altLang="zh-CN" sz="2400" b="1" dirty="0">
                <a:latin typeface="Courier New"/>
                <a:cs typeface="Courier New"/>
              </a:rPr>
              <a:t> </a:t>
            </a:r>
            <a:r>
              <a:rPr lang="zh-CN" altLang="en-US" sz="2400" b="1" dirty="0">
                <a:latin typeface="Courier New"/>
                <a:cs typeface="Courier New"/>
              </a:rPr>
              <a:t>    </a:t>
            </a:r>
            <a:r>
              <a:rPr lang="en-US" altLang="zh-CN" sz="2400" b="1" dirty="0">
                <a:latin typeface="Courier New"/>
                <a:cs typeface="Courier New"/>
              </a:rPr>
              <a:t>x=(i+0.5)*step;</a:t>
            </a:r>
          </a:p>
          <a:p>
            <a:r>
              <a:rPr lang="en-US" altLang="zh-CN" sz="2400" b="1" dirty="0">
                <a:latin typeface="Courier New"/>
                <a:cs typeface="Courier New"/>
              </a:rPr>
              <a:t>  </a:t>
            </a:r>
            <a:r>
              <a:rPr lang="zh-CN" altLang="en-US" sz="2400" b="1" dirty="0">
                <a:latin typeface="Courier New"/>
                <a:cs typeface="Courier New"/>
              </a:rPr>
              <a:t> </a:t>
            </a:r>
            <a:r>
              <a:rPr lang="en-US" altLang="zh-CN" sz="2400" b="1" dirty="0">
                <a:latin typeface="Courier New"/>
                <a:cs typeface="Courier New"/>
              </a:rPr>
              <a:t>sum = sum + 4.0/(1.0+x*x);</a:t>
            </a:r>
          </a:p>
          <a:p>
            <a:r>
              <a:rPr lang="en-US" altLang="zh-CN" sz="2400" b="1" dirty="0">
                <a:latin typeface="Courier New"/>
                <a:cs typeface="Courier New"/>
              </a:rPr>
              <a:t>}</a:t>
            </a:r>
          </a:p>
          <a:p>
            <a:r>
              <a:rPr lang="en-US" altLang="zh-CN" sz="2400" b="1" dirty="0">
                <a:latin typeface="Courier New"/>
                <a:cs typeface="Courier New"/>
              </a:rPr>
              <a:t>pi=step*sum;</a:t>
            </a:r>
            <a:endParaRPr lang="zh-CN" altLang="en-US" sz="2400" b="1" dirty="0">
              <a:latin typeface="Courier New"/>
              <a:cs typeface="Courier New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0867" y="5592423"/>
            <a:ext cx="804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This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is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similar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to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the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MPI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version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we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have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4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28452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0FFD31F-EA3C-4A4C-8090-13C390FA4464}" type="slidenum">
              <a:rPr lang="en-US" altLang="zh-CN"/>
              <a:pPr algn="r" eaLnBrk="1" hangingPunct="1"/>
              <a:t>9</a:t>
            </a:fld>
            <a:endParaRPr lang="en-US" altLang="zh-CN" dirty="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547313" y="256148"/>
            <a:ext cx="7845562" cy="42614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Revisit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Static Scheduling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875" y="1332432"/>
            <a:ext cx="8001000" cy="459407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For 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iterations and </a:t>
            </a:r>
            <a:r>
              <a:rPr lang="en-US" altLang="zh-CN" i="1" dirty="0" err="1">
                <a:ea typeface="宋体" charset="-122"/>
              </a:rPr>
              <a:t>N</a:t>
            </a:r>
            <a:r>
              <a:rPr lang="en-US" altLang="zh-CN" baseline="-25000" dirty="0" err="1">
                <a:ea typeface="宋体" charset="-122"/>
              </a:rPr>
              <a:t>t</a:t>
            </a:r>
            <a:r>
              <a:rPr lang="en-US" altLang="zh-CN" dirty="0">
                <a:ea typeface="宋体" charset="-122"/>
              </a:rPr>
              <a:t> threads, each thread gets one chunk of 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/</a:t>
            </a:r>
            <a:r>
              <a:rPr lang="en-US" altLang="zh-CN" i="1" dirty="0" err="1">
                <a:ea typeface="宋体" charset="-122"/>
              </a:rPr>
              <a:t>N</a:t>
            </a:r>
            <a:r>
              <a:rPr lang="en-US" altLang="zh-CN" baseline="-25000" dirty="0" err="1">
                <a:ea typeface="宋体" charset="-122"/>
              </a:rPr>
              <a:t>t</a:t>
            </a:r>
            <a:r>
              <a:rPr lang="en-US" altLang="zh-CN" dirty="0">
                <a:ea typeface="宋体" charset="-122"/>
              </a:rPr>
              <a:t> loop iterations: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        </a:t>
            </a:r>
            <a:r>
              <a:rPr lang="en-US" altLang="zh-CN" sz="2600" dirty="0">
                <a:ea typeface="宋体" charset="-122"/>
              </a:rPr>
              <a:t>T0           T1          T2            T3           </a:t>
            </a:r>
            <a:r>
              <a:rPr lang="zh-CN" altLang="en-US" sz="2600" dirty="0">
                <a:ea typeface="宋体" charset="-122"/>
              </a:rPr>
              <a:t> </a:t>
            </a:r>
            <a:r>
              <a:rPr lang="en-US" altLang="zh-CN" sz="2600" dirty="0">
                <a:ea typeface="宋体" charset="-122"/>
              </a:rPr>
              <a:t>T4       </a:t>
            </a:r>
            <a:r>
              <a:rPr lang="zh-CN" altLang="en-US" sz="2600" dirty="0">
                <a:ea typeface="宋体" charset="-122"/>
              </a:rPr>
              <a:t>  </a:t>
            </a:r>
            <a:r>
              <a:rPr lang="en-US" altLang="zh-CN" sz="2600" dirty="0">
                <a:ea typeface="宋体" charset="-122"/>
              </a:rPr>
              <a:t> T5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60000"/>
              </a:lnSpc>
            </a:pPr>
            <a:r>
              <a:rPr lang="en-US" altLang="zh-CN" dirty="0">
                <a:ea typeface="宋体" charset="-122"/>
              </a:rPr>
              <a:t>Thread #0: iterations     0 through 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/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baseline="-25000" dirty="0">
                <a:ea typeface="宋体" charset="-122"/>
              </a:rPr>
              <a:t>t</a:t>
            </a:r>
            <a:r>
              <a:rPr lang="en-US" altLang="zh-CN" dirty="0">
                <a:ea typeface="宋体" charset="-122"/>
              </a:rPr>
              <a:t>-1</a:t>
            </a:r>
          </a:p>
          <a:p>
            <a:r>
              <a:rPr lang="en-US" altLang="zh-CN" dirty="0">
                <a:ea typeface="宋体" charset="-122"/>
              </a:rPr>
              <a:t>Thread #1: iterations 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/</a:t>
            </a:r>
            <a:r>
              <a:rPr lang="en-US" altLang="zh-CN" i="1" dirty="0" err="1">
                <a:ea typeface="宋体" charset="-122"/>
              </a:rPr>
              <a:t>N</a:t>
            </a:r>
            <a:r>
              <a:rPr lang="en-US" altLang="zh-CN" baseline="-25000" dirty="0" err="1">
                <a:ea typeface="宋体" charset="-122"/>
              </a:rPr>
              <a:t>t</a:t>
            </a:r>
            <a:r>
              <a:rPr lang="en-US" altLang="zh-CN" dirty="0">
                <a:ea typeface="宋体" charset="-122"/>
              </a:rPr>
              <a:t> through 2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/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baseline="-25000" dirty="0">
                <a:ea typeface="宋体" charset="-122"/>
              </a:rPr>
              <a:t>t</a:t>
            </a:r>
            <a:r>
              <a:rPr lang="en-US" altLang="zh-CN" dirty="0">
                <a:ea typeface="宋体" charset="-122"/>
              </a:rPr>
              <a:t>-1</a:t>
            </a:r>
          </a:p>
          <a:p>
            <a:r>
              <a:rPr lang="en-US" altLang="zh-CN" dirty="0">
                <a:ea typeface="宋体" charset="-122"/>
              </a:rPr>
              <a:t>Thread #2: iterations 2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/</a:t>
            </a:r>
            <a:r>
              <a:rPr lang="en-US" altLang="zh-CN" i="1" dirty="0" err="1">
                <a:ea typeface="宋体" charset="-122"/>
              </a:rPr>
              <a:t>N</a:t>
            </a:r>
            <a:r>
              <a:rPr lang="en-US" altLang="zh-CN" baseline="-25000" dirty="0" err="1">
                <a:ea typeface="宋体" charset="-122"/>
              </a:rPr>
              <a:t>t</a:t>
            </a:r>
            <a:r>
              <a:rPr lang="en-US" altLang="zh-CN" dirty="0">
                <a:ea typeface="宋体" charset="-122"/>
              </a:rPr>
              <a:t> through 3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/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baseline="-25000" dirty="0">
                <a:ea typeface="宋体" charset="-122"/>
              </a:rPr>
              <a:t>t</a:t>
            </a:r>
            <a:r>
              <a:rPr lang="en-US" altLang="zh-CN" dirty="0">
                <a:ea typeface="宋体" charset="-122"/>
              </a:rPr>
              <a:t>-1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…</a:t>
            </a:r>
          </a:p>
          <a:p>
            <a:r>
              <a:rPr lang="en-US" altLang="zh-CN" dirty="0">
                <a:ea typeface="宋体" charset="-122"/>
              </a:rPr>
              <a:t>Thread #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baseline="-25000" dirty="0">
                <a:ea typeface="宋体" charset="-122"/>
              </a:rPr>
              <a:t>t</a:t>
            </a:r>
            <a:r>
              <a:rPr lang="en-US" altLang="zh-CN" dirty="0">
                <a:ea typeface="宋体" charset="-122"/>
              </a:rPr>
              <a:t>-1: iterations (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baseline="-25000" dirty="0">
                <a:ea typeface="宋体" charset="-122"/>
              </a:rPr>
              <a:t>t</a:t>
            </a:r>
            <a:r>
              <a:rPr lang="en-US" altLang="zh-CN" dirty="0">
                <a:ea typeface="宋体" charset="-122"/>
              </a:rPr>
              <a:t>-1)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/</a:t>
            </a:r>
            <a:r>
              <a:rPr lang="en-US" altLang="zh-CN" i="1" dirty="0" err="1">
                <a:ea typeface="宋体" charset="-122"/>
              </a:rPr>
              <a:t>N</a:t>
            </a:r>
            <a:r>
              <a:rPr lang="en-US" altLang="zh-CN" baseline="-25000" dirty="0" err="1">
                <a:ea typeface="宋体" charset="-122"/>
              </a:rPr>
              <a:t>t</a:t>
            </a:r>
            <a:r>
              <a:rPr lang="en-US" altLang="zh-CN" baseline="-250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through 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-1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78854" name="Line 4"/>
          <p:cNvSpPr>
            <a:spLocks noChangeShapeType="1"/>
          </p:cNvSpPr>
          <p:nvPr/>
        </p:nvSpPr>
        <p:spPr bwMode="auto">
          <a:xfrm>
            <a:off x="838200" y="25146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5" name="Line 5"/>
          <p:cNvSpPr>
            <a:spLocks noChangeShapeType="1"/>
          </p:cNvSpPr>
          <p:nvPr/>
        </p:nvSpPr>
        <p:spPr bwMode="auto">
          <a:xfrm>
            <a:off x="1143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6" name="Line 6"/>
          <p:cNvSpPr>
            <a:spLocks noChangeShapeType="1"/>
          </p:cNvSpPr>
          <p:nvPr/>
        </p:nvSpPr>
        <p:spPr bwMode="auto">
          <a:xfrm>
            <a:off x="838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7" name="Line 7"/>
          <p:cNvSpPr>
            <a:spLocks noChangeShapeType="1"/>
          </p:cNvSpPr>
          <p:nvPr/>
        </p:nvSpPr>
        <p:spPr bwMode="auto">
          <a:xfrm>
            <a:off x="1600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8" name="Line 8"/>
          <p:cNvSpPr>
            <a:spLocks noChangeShapeType="1"/>
          </p:cNvSpPr>
          <p:nvPr/>
        </p:nvSpPr>
        <p:spPr bwMode="auto">
          <a:xfrm>
            <a:off x="1905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9" name="Line 9"/>
          <p:cNvSpPr>
            <a:spLocks noChangeShapeType="1"/>
          </p:cNvSpPr>
          <p:nvPr/>
        </p:nvSpPr>
        <p:spPr bwMode="auto">
          <a:xfrm>
            <a:off x="2057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0" name="Line 10"/>
          <p:cNvSpPr>
            <a:spLocks noChangeShapeType="1"/>
          </p:cNvSpPr>
          <p:nvPr/>
        </p:nvSpPr>
        <p:spPr bwMode="auto">
          <a:xfrm>
            <a:off x="2667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1" name="Line 11"/>
          <p:cNvSpPr>
            <a:spLocks noChangeShapeType="1"/>
          </p:cNvSpPr>
          <p:nvPr/>
        </p:nvSpPr>
        <p:spPr bwMode="auto">
          <a:xfrm>
            <a:off x="3124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2" name="Line 12"/>
          <p:cNvSpPr>
            <a:spLocks noChangeShapeType="1"/>
          </p:cNvSpPr>
          <p:nvPr/>
        </p:nvSpPr>
        <p:spPr bwMode="auto">
          <a:xfrm>
            <a:off x="3429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3" name="Line 13"/>
          <p:cNvSpPr>
            <a:spLocks noChangeShapeType="1"/>
          </p:cNvSpPr>
          <p:nvPr/>
        </p:nvSpPr>
        <p:spPr bwMode="auto">
          <a:xfrm>
            <a:off x="3886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4" name="Line 14"/>
          <p:cNvSpPr>
            <a:spLocks noChangeShapeType="1"/>
          </p:cNvSpPr>
          <p:nvPr/>
        </p:nvSpPr>
        <p:spPr bwMode="auto">
          <a:xfrm>
            <a:off x="4191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5" name="Line 15"/>
          <p:cNvSpPr>
            <a:spLocks noChangeShapeType="1"/>
          </p:cNvSpPr>
          <p:nvPr/>
        </p:nvSpPr>
        <p:spPr bwMode="auto">
          <a:xfrm>
            <a:off x="4495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6" name="Line 16"/>
          <p:cNvSpPr>
            <a:spLocks noChangeShapeType="1"/>
          </p:cNvSpPr>
          <p:nvPr/>
        </p:nvSpPr>
        <p:spPr bwMode="auto">
          <a:xfrm>
            <a:off x="4953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7" name="Line 17"/>
          <p:cNvSpPr>
            <a:spLocks noChangeShapeType="1"/>
          </p:cNvSpPr>
          <p:nvPr/>
        </p:nvSpPr>
        <p:spPr bwMode="auto">
          <a:xfrm>
            <a:off x="5410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8" name="Line 18"/>
          <p:cNvSpPr>
            <a:spLocks noChangeShapeType="1"/>
          </p:cNvSpPr>
          <p:nvPr/>
        </p:nvSpPr>
        <p:spPr bwMode="auto">
          <a:xfrm>
            <a:off x="5715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9" name="Line 19"/>
          <p:cNvSpPr>
            <a:spLocks noChangeShapeType="1"/>
          </p:cNvSpPr>
          <p:nvPr/>
        </p:nvSpPr>
        <p:spPr bwMode="auto">
          <a:xfrm>
            <a:off x="6172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0" name="Line 20"/>
          <p:cNvSpPr>
            <a:spLocks noChangeShapeType="1"/>
          </p:cNvSpPr>
          <p:nvPr/>
        </p:nvSpPr>
        <p:spPr bwMode="auto">
          <a:xfrm>
            <a:off x="6477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1" name="Line 21"/>
          <p:cNvSpPr>
            <a:spLocks noChangeShapeType="1"/>
          </p:cNvSpPr>
          <p:nvPr/>
        </p:nvSpPr>
        <p:spPr bwMode="auto">
          <a:xfrm>
            <a:off x="8382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2" name="Line 22"/>
          <p:cNvSpPr>
            <a:spLocks noChangeShapeType="1"/>
          </p:cNvSpPr>
          <p:nvPr/>
        </p:nvSpPr>
        <p:spPr bwMode="auto">
          <a:xfrm flipV="1">
            <a:off x="17526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3" name="Line 23"/>
          <p:cNvSpPr>
            <a:spLocks noChangeShapeType="1"/>
          </p:cNvSpPr>
          <p:nvPr/>
        </p:nvSpPr>
        <p:spPr bwMode="auto">
          <a:xfrm>
            <a:off x="838200" y="2819400"/>
            <a:ext cx="9144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4" name="Line 24"/>
          <p:cNvSpPr>
            <a:spLocks noChangeShapeType="1"/>
          </p:cNvSpPr>
          <p:nvPr/>
        </p:nvSpPr>
        <p:spPr bwMode="auto">
          <a:xfrm>
            <a:off x="1905000" y="2819400"/>
            <a:ext cx="914400" cy="0"/>
          </a:xfrm>
          <a:prstGeom prst="line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5" name="Line 25"/>
          <p:cNvSpPr>
            <a:spLocks noChangeShapeType="1"/>
          </p:cNvSpPr>
          <p:nvPr/>
        </p:nvSpPr>
        <p:spPr bwMode="auto">
          <a:xfrm>
            <a:off x="2971800" y="2819400"/>
            <a:ext cx="914400" cy="0"/>
          </a:xfrm>
          <a:prstGeom prst="line">
            <a:avLst/>
          </a:prstGeom>
          <a:noFill/>
          <a:ln w="9525">
            <a:solidFill>
              <a:srgbClr val="99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6" name="Line 26"/>
          <p:cNvSpPr>
            <a:spLocks noChangeShapeType="1"/>
          </p:cNvSpPr>
          <p:nvPr/>
        </p:nvSpPr>
        <p:spPr bwMode="auto">
          <a:xfrm>
            <a:off x="4038600" y="2819400"/>
            <a:ext cx="914400" cy="0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7" name="Line 27"/>
          <p:cNvSpPr>
            <a:spLocks noChangeShapeType="1"/>
          </p:cNvSpPr>
          <p:nvPr/>
        </p:nvSpPr>
        <p:spPr bwMode="auto">
          <a:xfrm>
            <a:off x="5105400" y="2819400"/>
            <a:ext cx="914400" cy="0"/>
          </a:xfrm>
          <a:prstGeom prst="line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8" name="Line 28"/>
          <p:cNvSpPr>
            <a:spLocks noChangeShapeType="1"/>
          </p:cNvSpPr>
          <p:nvPr/>
        </p:nvSpPr>
        <p:spPr bwMode="auto">
          <a:xfrm>
            <a:off x="6172200" y="2819400"/>
            <a:ext cx="762000" cy="0"/>
          </a:xfrm>
          <a:prstGeom prst="lin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9" name="Line 29"/>
          <p:cNvSpPr>
            <a:spLocks noChangeShapeType="1"/>
          </p:cNvSpPr>
          <p:nvPr/>
        </p:nvSpPr>
        <p:spPr bwMode="auto">
          <a:xfrm flipV="1">
            <a:off x="29718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0" name="Line 30"/>
          <p:cNvSpPr>
            <a:spLocks noChangeShapeType="1"/>
          </p:cNvSpPr>
          <p:nvPr/>
        </p:nvSpPr>
        <p:spPr bwMode="auto">
          <a:xfrm flipV="1">
            <a:off x="40386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1" name="Line 31"/>
          <p:cNvSpPr>
            <a:spLocks noChangeShapeType="1"/>
          </p:cNvSpPr>
          <p:nvPr/>
        </p:nvSpPr>
        <p:spPr bwMode="auto">
          <a:xfrm flipV="1">
            <a:off x="51054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2" name="Line 32"/>
          <p:cNvSpPr>
            <a:spLocks noChangeShapeType="1"/>
          </p:cNvSpPr>
          <p:nvPr/>
        </p:nvSpPr>
        <p:spPr bwMode="auto">
          <a:xfrm flipV="1">
            <a:off x="61722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3" name="Line 33"/>
          <p:cNvSpPr>
            <a:spLocks noChangeShapeType="1"/>
          </p:cNvSpPr>
          <p:nvPr/>
        </p:nvSpPr>
        <p:spPr bwMode="auto">
          <a:xfrm flipV="1">
            <a:off x="69342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4" name="Line 34"/>
          <p:cNvSpPr>
            <a:spLocks noChangeShapeType="1"/>
          </p:cNvSpPr>
          <p:nvPr/>
        </p:nvSpPr>
        <p:spPr bwMode="auto">
          <a:xfrm flipV="1">
            <a:off x="19050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5" name="Line 35"/>
          <p:cNvSpPr>
            <a:spLocks noChangeShapeType="1"/>
          </p:cNvSpPr>
          <p:nvPr/>
        </p:nvSpPr>
        <p:spPr bwMode="auto">
          <a:xfrm flipV="1">
            <a:off x="60198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6" name="Line 36"/>
          <p:cNvSpPr>
            <a:spLocks noChangeShapeType="1"/>
          </p:cNvSpPr>
          <p:nvPr/>
        </p:nvSpPr>
        <p:spPr bwMode="auto">
          <a:xfrm flipV="1">
            <a:off x="49530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7" name="Line 37"/>
          <p:cNvSpPr>
            <a:spLocks noChangeShapeType="1"/>
          </p:cNvSpPr>
          <p:nvPr/>
        </p:nvSpPr>
        <p:spPr bwMode="auto">
          <a:xfrm flipV="1">
            <a:off x="38862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8" name="Line 38"/>
          <p:cNvSpPr>
            <a:spLocks noChangeShapeType="1"/>
          </p:cNvSpPr>
          <p:nvPr/>
        </p:nvSpPr>
        <p:spPr bwMode="auto">
          <a:xfrm flipV="1">
            <a:off x="28194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9" name="Line 39"/>
          <p:cNvSpPr>
            <a:spLocks noChangeShapeType="1"/>
          </p:cNvSpPr>
          <p:nvPr/>
        </p:nvSpPr>
        <p:spPr bwMode="auto">
          <a:xfrm>
            <a:off x="990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0" name="Line 40"/>
          <p:cNvSpPr>
            <a:spLocks noChangeShapeType="1"/>
          </p:cNvSpPr>
          <p:nvPr/>
        </p:nvSpPr>
        <p:spPr bwMode="auto">
          <a:xfrm>
            <a:off x="1447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1" name="Line 41"/>
          <p:cNvSpPr>
            <a:spLocks noChangeShapeType="1"/>
          </p:cNvSpPr>
          <p:nvPr/>
        </p:nvSpPr>
        <p:spPr bwMode="auto">
          <a:xfrm>
            <a:off x="1295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2" name="Line 42"/>
          <p:cNvSpPr>
            <a:spLocks noChangeShapeType="1"/>
          </p:cNvSpPr>
          <p:nvPr/>
        </p:nvSpPr>
        <p:spPr bwMode="auto">
          <a:xfrm>
            <a:off x="2209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3" name="Line 43"/>
          <p:cNvSpPr>
            <a:spLocks noChangeShapeType="1"/>
          </p:cNvSpPr>
          <p:nvPr/>
        </p:nvSpPr>
        <p:spPr bwMode="auto">
          <a:xfrm>
            <a:off x="2362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4" name="Line 44"/>
          <p:cNvSpPr>
            <a:spLocks noChangeShapeType="1"/>
          </p:cNvSpPr>
          <p:nvPr/>
        </p:nvSpPr>
        <p:spPr bwMode="auto">
          <a:xfrm>
            <a:off x="2514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5" name="Line 45"/>
          <p:cNvSpPr>
            <a:spLocks noChangeShapeType="1"/>
          </p:cNvSpPr>
          <p:nvPr/>
        </p:nvSpPr>
        <p:spPr bwMode="auto">
          <a:xfrm>
            <a:off x="3276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6" name="Line 46"/>
          <p:cNvSpPr>
            <a:spLocks noChangeShapeType="1"/>
          </p:cNvSpPr>
          <p:nvPr/>
        </p:nvSpPr>
        <p:spPr bwMode="auto">
          <a:xfrm>
            <a:off x="3733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7" name="Line 47"/>
          <p:cNvSpPr>
            <a:spLocks noChangeShapeType="1"/>
          </p:cNvSpPr>
          <p:nvPr/>
        </p:nvSpPr>
        <p:spPr bwMode="auto">
          <a:xfrm>
            <a:off x="3581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8" name="Line 48"/>
          <p:cNvSpPr>
            <a:spLocks noChangeShapeType="1"/>
          </p:cNvSpPr>
          <p:nvPr/>
        </p:nvSpPr>
        <p:spPr bwMode="auto">
          <a:xfrm>
            <a:off x="4343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99" name="Line 49"/>
          <p:cNvSpPr>
            <a:spLocks noChangeShapeType="1"/>
          </p:cNvSpPr>
          <p:nvPr/>
        </p:nvSpPr>
        <p:spPr bwMode="auto">
          <a:xfrm>
            <a:off x="4800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0" name="Line 50"/>
          <p:cNvSpPr>
            <a:spLocks noChangeShapeType="1"/>
          </p:cNvSpPr>
          <p:nvPr/>
        </p:nvSpPr>
        <p:spPr bwMode="auto">
          <a:xfrm>
            <a:off x="4648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1" name="Line 51"/>
          <p:cNvSpPr>
            <a:spLocks noChangeShapeType="1"/>
          </p:cNvSpPr>
          <p:nvPr/>
        </p:nvSpPr>
        <p:spPr bwMode="auto">
          <a:xfrm>
            <a:off x="5562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2" name="Line 52"/>
          <p:cNvSpPr>
            <a:spLocks noChangeShapeType="1"/>
          </p:cNvSpPr>
          <p:nvPr/>
        </p:nvSpPr>
        <p:spPr bwMode="auto">
          <a:xfrm>
            <a:off x="5867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3" name="Line 53"/>
          <p:cNvSpPr>
            <a:spLocks noChangeShapeType="1"/>
          </p:cNvSpPr>
          <p:nvPr/>
        </p:nvSpPr>
        <p:spPr bwMode="auto">
          <a:xfrm>
            <a:off x="6019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4" name="Line 54"/>
          <p:cNvSpPr>
            <a:spLocks noChangeShapeType="1"/>
          </p:cNvSpPr>
          <p:nvPr/>
        </p:nvSpPr>
        <p:spPr bwMode="auto">
          <a:xfrm>
            <a:off x="6629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5" name="Line 55"/>
          <p:cNvSpPr>
            <a:spLocks noChangeShapeType="1"/>
          </p:cNvSpPr>
          <p:nvPr/>
        </p:nvSpPr>
        <p:spPr bwMode="auto">
          <a:xfrm>
            <a:off x="6781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6" name="Line 56"/>
          <p:cNvSpPr>
            <a:spLocks noChangeShapeType="1"/>
          </p:cNvSpPr>
          <p:nvPr/>
        </p:nvSpPr>
        <p:spPr bwMode="auto">
          <a:xfrm>
            <a:off x="6934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7" name="Line 57"/>
          <p:cNvSpPr>
            <a:spLocks noChangeShapeType="1"/>
          </p:cNvSpPr>
          <p:nvPr/>
        </p:nvSpPr>
        <p:spPr bwMode="auto">
          <a:xfrm>
            <a:off x="1752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8" name="Line 58"/>
          <p:cNvSpPr>
            <a:spLocks noChangeShapeType="1"/>
          </p:cNvSpPr>
          <p:nvPr/>
        </p:nvSpPr>
        <p:spPr bwMode="auto">
          <a:xfrm>
            <a:off x="2819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09" name="Line 59"/>
          <p:cNvSpPr>
            <a:spLocks noChangeShapeType="1"/>
          </p:cNvSpPr>
          <p:nvPr/>
        </p:nvSpPr>
        <p:spPr bwMode="auto">
          <a:xfrm>
            <a:off x="2971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10" name="Line 60"/>
          <p:cNvSpPr>
            <a:spLocks noChangeShapeType="1"/>
          </p:cNvSpPr>
          <p:nvPr/>
        </p:nvSpPr>
        <p:spPr bwMode="auto">
          <a:xfrm>
            <a:off x="4038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11" name="Line 61"/>
          <p:cNvSpPr>
            <a:spLocks noChangeShapeType="1"/>
          </p:cNvSpPr>
          <p:nvPr/>
        </p:nvSpPr>
        <p:spPr bwMode="auto">
          <a:xfrm>
            <a:off x="5105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12" name="Line 62"/>
          <p:cNvSpPr>
            <a:spLocks noChangeShapeType="1"/>
          </p:cNvSpPr>
          <p:nvPr/>
        </p:nvSpPr>
        <p:spPr bwMode="auto">
          <a:xfrm>
            <a:off x="5257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913" name="Line 63"/>
          <p:cNvSpPr>
            <a:spLocks noChangeShapeType="1"/>
          </p:cNvSpPr>
          <p:nvPr/>
        </p:nvSpPr>
        <p:spPr bwMode="auto">
          <a:xfrm>
            <a:off x="6324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90481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63"/>
  <p:tag name="CVB" val="163"/>
  <p:tag name="BSN" val="163"/>
  <p:tag name="SVT" val="FALSE"/>
  <p:tag name="NBP" val="1"/>
  <p:tag name="SPT" val="FALSE"/>
  <p:tag name="CII" val="1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64"/>
  <p:tag name="CVB" val="164"/>
  <p:tag name="BSN" val="164"/>
  <p:tag name="SVT" val="FALSE"/>
  <p:tag name="NBP" val="1"/>
  <p:tag name="SPT" val="FALSE"/>
  <p:tag name="CII" val="164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9170</TotalTime>
  <Words>3086</Words>
  <Application>Microsoft Macintosh PowerPoint</Application>
  <PresentationFormat>全屏显示(4:3)</PresentationFormat>
  <Paragraphs>434</Paragraphs>
  <Slides>57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Heiti SC Light</vt:lpstr>
      <vt:lpstr>Arial</vt:lpstr>
      <vt:lpstr>Calibri</vt:lpstr>
      <vt:lpstr>Corbel</vt:lpstr>
      <vt:lpstr>Courier New</vt:lpstr>
      <vt:lpstr>Helvetica</vt:lpstr>
      <vt:lpstr>Source Code Pro</vt:lpstr>
      <vt:lpstr>Times New Roman</vt:lpstr>
      <vt:lpstr>Wingdings</vt:lpstr>
      <vt:lpstr>Wingdings 2</vt:lpstr>
      <vt:lpstr>Office 主题</vt:lpstr>
      <vt:lpstr>Visio</vt:lpstr>
      <vt:lpstr>Introduction to Big Data Systems </vt:lpstr>
      <vt:lpstr>What we have learned so far in this course</vt:lpstr>
      <vt:lpstr>Why MPI is hard to schedule flexibly and tolerant fault?</vt:lpstr>
      <vt:lpstr>Alternative set of 6 Functions for Simplified MPI</vt:lpstr>
      <vt:lpstr>Revisit the MPI with collective communications</vt:lpstr>
      <vt:lpstr>PowerPoint 演示文稿</vt:lpstr>
      <vt:lpstr>MPI model</vt:lpstr>
      <vt:lpstr>The OpenMP version</vt:lpstr>
      <vt:lpstr>Revisit Static Scheduling</vt:lpstr>
      <vt:lpstr>The OpenMP version - Dynamic</vt:lpstr>
      <vt:lpstr>Revisit Dynamic Scheduling</vt:lpstr>
      <vt:lpstr>Dynamic scheduling on distributed systems</vt:lpstr>
      <vt:lpstr>Dynamic scheduling on distributed systems</vt:lpstr>
      <vt:lpstr>The Google MapReduce Programming Model</vt:lpstr>
      <vt:lpstr>Map in Scala</vt:lpstr>
      <vt:lpstr>reduce</vt:lpstr>
      <vt:lpstr>Example: Count word occurrences （pseudo code）</vt:lpstr>
      <vt:lpstr>Example</vt:lpstr>
      <vt:lpstr>Map output</vt:lpstr>
      <vt:lpstr>Reduce Input</vt:lpstr>
      <vt:lpstr>Reduce Output</vt:lpstr>
      <vt:lpstr>PowerPoint 演示文稿</vt:lpstr>
      <vt:lpstr>The concept of Key-value pair</vt:lpstr>
      <vt:lpstr>KV data structure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Some Other Real Examples</vt:lpstr>
      <vt:lpstr>Summary</vt:lpstr>
      <vt:lpstr>Map-Reduce Examples</vt:lpstr>
      <vt:lpstr>Problem 1 Distributed Grep</vt:lpstr>
      <vt:lpstr>MR Grep</vt:lpstr>
      <vt:lpstr>Problem 2 Inverted Index</vt:lpstr>
      <vt:lpstr>MR-II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Discussion</vt:lpstr>
      <vt:lpstr>Iterative MapReduce:  K-Means as an Example</vt:lpstr>
      <vt:lpstr>K-Means Algorithm</vt:lpstr>
      <vt:lpstr>K-Means Algorithm (cont.)</vt:lpstr>
      <vt:lpstr>PowerPoint 演示文稿</vt:lpstr>
      <vt:lpstr>Expressing an Iteration in MapReduce</vt:lpstr>
      <vt:lpstr>But it only completes one iteration</vt:lpstr>
      <vt:lpstr>Transferring data with file system</vt:lpstr>
      <vt:lpstr>Thanks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wenguang</dc:creator>
  <cp:lastModifiedBy>Microsoft Office User</cp:lastModifiedBy>
  <cp:revision>272</cp:revision>
  <dcterms:created xsi:type="dcterms:W3CDTF">2015-03-01T08:00:15Z</dcterms:created>
  <dcterms:modified xsi:type="dcterms:W3CDTF">2023-10-15T02:12:52Z</dcterms:modified>
</cp:coreProperties>
</file>