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594" r:id="rId3"/>
    <p:sldId id="257" r:id="rId4"/>
    <p:sldId id="258" r:id="rId5"/>
    <p:sldId id="301" r:id="rId6"/>
    <p:sldId id="259" r:id="rId7"/>
    <p:sldId id="299" r:id="rId8"/>
    <p:sldId id="595" r:id="rId9"/>
    <p:sldId id="260" r:id="rId10"/>
    <p:sldId id="261" r:id="rId11"/>
    <p:sldId id="263" r:id="rId12"/>
    <p:sldId id="264" r:id="rId13"/>
    <p:sldId id="300" r:id="rId14"/>
    <p:sldId id="265" r:id="rId15"/>
    <p:sldId id="266" r:id="rId16"/>
    <p:sldId id="267" r:id="rId17"/>
    <p:sldId id="339" r:id="rId18"/>
    <p:sldId id="597" r:id="rId19"/>
    <p:sldId id="298" r:id="rId20"/>
    <p:sldId id="270" r:id="rId21"/>
    <p:sldId id="596" r:id="rId22"/>
    <p:sldId id="271" r:id="rId23"/>
    <p:sldId id="483" r:id="rId24"/>
    <p:sldId id="494" r:id="rId25"/>
    <p:sldId id="322" r:id="rId26"/>
    <p:sldId id="323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335" r:id="rId36"/>
    <p:sldId id="303" r:id="rId37"/>
    <p:sldId id="272" r:id="rId38"/>
    <p:sldId id="593" r:id="rId39"/>
    <p:sldId id="273" r:id="rId40"/>
    <p:sldId id="274" r:id="rId41"/>
    <p:sldId id="275" r:id="rId42"/>
    <p:sldId id="276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37" r:id="rId62"/>
    <p:sldId id="598" r:id="rId63"/>
    <p:sldId id="338" r:id="rId6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72370"/>
  </p:normalViewPr>
  <p:slideViewPr>
    <p:cSldViewPr snapToGrid="0" snapToObjects="1">
      <p:cViewPr varScale="1">
        <p:scale>
          <a:sx n="93" d="100"/>
          <a:sy n="93" d="100"/>
        </p:scale>
        <p:origin x="2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</c:v>
                </c:pt>
                <c:pt idx="1">
                  <c:v>637</c:v>
                </c:pt>
                <c:pt idx="2">
                  <c:v>1245</c:v>
                </c:pt>
                <c:pt idx="3">
                  <c:v>2559</c:v>
                </c:pt>
                <c:pt idx="4">
                  <c:v>3818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9-D04F-BF0D-4C4C186D66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</c:v>
                </c:pt>
                <c:pt idx="1">
                  <c:v>214</c:v>
                </c:pt>
                <c:pt idx="2">
                  <c:v>242</c:v>
                </c:pt>
                <c:pt idx="3">
                  <c:v>283</c:v>
                </c:pt>
                <c:pt idx="4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9-D04F-BF0D-4C4C186D6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9574976"/>
        <c:axId val="-2059569792"/>
      </c:barChart>
      <c:catAx>
        <c:axId val="-205957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59569792"/>
        <c:crosses val="autoZero"/>
        <c:auto val="1"/>
        <c:lblAlgn val="ctr"/>
        <c:lblOffset val="100"/>
        <c:noMultiLvlLbl val="0"/>
      </c:catAx>
      <c:valAx>
        <c:axId val="-2059569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59574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2998"/>
          <c:y val="0.35207722423351701"/>
          <c:w val="0.15947225346831601"/>
          <c:h val="0.181516842992521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1F6B2-B427-4B43-BBDA-22CAC1FE30BB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0CAB96-E10C-6947-9DB3-38B8FBEE5780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altLang="zh-CN" dirty="0"/>
            <a:t>Programming</a:t>
          </a:r>
          <a:endParaRPr kumimoji="1" lang="zh-CN" altLang="en-US" dirty="0"/>
        </a:p>
        <a:p>
          <a:pPr rtl="0"/>
          <a:r>
            <a:rPr kumimoji="1" lang="en-US" altLang="zh-CN" dirty="0"/>
            <a:t>Model</a:t>
          </a:r>
          <a:endParaRPr lang="zh-CN" altLang="en-US" dirty="0"/>
        </a:p>
      </dgm:t>
    </dgm:pt>
    <dgm:pt modelId="{E8181AB2-1FA9-1A46-B70E-5B17BF9B993B}" type="parTrans" cxnId="{F7CEABDE-E216-A847-A15B-5437D368E30E}">
      <dgm:prSet/>
      <dgm:spPr/>
      <dgm:t>
        <a:bodyPr/>
        <a:lstStyle/>
        <a:p>
          <a:endParaRPr lang="zh-CN" altLang="en-US"/>
        </a:p>
      </dgm:t>
    </dgm:pt>
    <dgm:pt modelId="{D293331E-21A2-B24C-9E65-681B745A840D}" type="sibTrans" cxnId="{F7CEABDE-E216-A847-A15B-5437D368E30E}">
      <dgm:prSet/>
      <dgm:spPr/>
      <dgm:t>
        <a:bodyPr/>
        <a:lstStyle/>
        <a:p>
          <a:endParaRPr lang="zh-CN" altLang="en-US"/>
        </a:p>
      </dgm:t>
    </dgm:pt>
    <dgm:pt modelId="{A45A7DE4-6DE2-DE4C-9AFA-B76F13C93B44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altLang="zh-CN" dirty="0"/>
            <a:t>Fault</a:t>
          </a:r>
          <a:r>
            <a:rPr kumimoji="1" lang="zh-CN" altLang="en-US" dirty="0"/>
            <a:t> </a:t>
          </a:r>
        </a:p>
        <a:p>
          <a:pPr rtl="0"/>
          <a:r>
            <a:rPr kumimoji="1" lang="en-US" altLang="zh-CN" dirty="0"/>
            <a:t>Tolerance</a:t>
          </a:r>
          <a:endParaRPr lang="zh-CN" altLang="en-US" dirty="0"/>
        </a:p>
      </dgm:t>
    </dgm:pt>
    <dgm:pt modelId="{6CC36BB6-AB75-7B43-A1A9-B1DFAD37FB80}" type="parTrans" cxnId="{50CDF92F-895E-214D-9403-2444435700DF}">
      <dgm:prSet/>
      <dgm:spPr/>
      <dgm:t>
        <a:bodyPr/>
        <a:lstStyle/>
        <a:p>
          <a:endParaRPr lang="zh-CN" altLang="en-US"/>
        </a:p>
      </dgm:t>
    </dgm:pt>
    <dgm:pt modelId="{CFD17DB9-5E99-4A45-9D5B-F810B212AF29}" type="sibTrans" cxnId="{50CDF92F-895E-214D-9403-2444435700DF}">
      <dgm:prSet/>
      <dgm:spPr/>
      <dgm:t>
        <a:bodyPr/>
        <a:lstStyle/>
        <a:p>
          <a:endParaRPr lang="zh-CN" altLang="en-US"/>
        </a:p>
      </dgm:t>
    </dgm:pt>
    <dgm:pt modelId="{F5D57EDF-D20E-E84B-93A1-EC6AA7CA38EB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altLang="zh-CN" dirty="0"/>
            <a:t>Performance/</a:t>
          </a:r>
          <a:endParaRPr kumimoji="1" lang="zh-CN" altLang="en-US" dirty="0"/>
        </a:p>
        <a:p>
          <a:pPr rtl="0"/>
          <a:r>
            <a:rPr kumimoji="1" lang="en-US" altLang="zh-CN" dirty="0"/>
            <a:t>Cost</a:t>
          </a:r>
          <a:endParaRPr lang="zh-CN" altLang="en-US" dirty="0"/>
        </a:p>
      </dgm:t>
    </dgm:pt>
    <dgm:pt modelId="{957F11EB-0F58-3F41-81D3-CC26AA007776}" type="parTrans" cxnId="{389C1323-6223-E64A-8038-4CAD47153223}">
      <dgm:prSet/>
      <dgm:spPr/>
      <dgm:t>
        <a:bodyPr/>
        <a:lstStyle/>
        <a:p>
          <a:endParaRPr lang="zh-CN" altLang="en-US"/>
        </a:p>
      </dgm:t>
    </dgm:pt>
    <dgm:pt modelId="{BBF64C51-8964-384F-89E1-53861017339F}" type="sibTrans" cxnId="{389C1323-6223-E64A-8038-4CAD47153223}">
      <dgm:prSet/>
      <dgm:spPr/>
      <dgm:t>
        <a:bodyPr/>
        <a:lstStyle/>
        <a:p>
          <a:endParaRPr lang="zh-CN" altLang="en-US"/>
        </a:p>
      </dgm:t>
    </dgm:pt>
    <dgm:pt modelId="{6C31EC81-A2BB-BA4C-A4E1-091377EE5F93}" type="pres">
      <dgm:prSet presAssocID="{BA21F6B2-B427-4B43-BBDA-22CAC1FE30BB}" presName="cycle" presStyleCnt="0">
        <dgm:presLayoutVars>
          <dgm:dir/>
          <dgm:resizeHandles val="exact"/>
        </dgm:presLayoutVars>
      </dgm:prSet>
      <dgm:spPr/>
    </dgm:pt>
    <dgm:pt modelId="{F6E2F7FF-1B3D-DF4B-8A43-11185B65FD17}" type="pres">
      <dgm:prSet presAssocID="{410CAB96-E10C-6947-9DB3-38B8FBEE5780}" presName="node" presStyleLbl="node1" presStyleIdx="0" presStyleCnt="3" custRadScaleRad="89968">
        <dgm:presLayoutVars>
          <dgm:bulletEnabled val="1"/>
        </dgm:presLayoutVars>
      </dgm:prSet>
      <dgm:spPr/>
    </dgm:pt>
    <dgm:pt modelId="{3730F085-C0B5-D54D-AADC-6846FAA20250}" type="pres">
      <dgm:prSet presAssocID="{410CAB96-E10C-6947-9DB3-38B8FBEE5780}" presName="spNode" presStyleCnt="0"/>
      <dgm:spPr/>
    </dgm:pt>
    <dgm:pt modelId="{AB659907-6DE2-004B-AFF2-28BA3965A190}" type="pres">
      <dgm:prSet presAssocID="{D293331E-21A2-B24C-9E65-681B745A840D}" presName="sibTrans" presStyleLbl="sibTrans1D1" presStyleIdx="0" presStyleCnt="3"/>
      <dgm:spPr/>
    </dgm:pt>
    <dgm:pt modelId="{423977B7-C6E8-E24E-91C4-A1819E8D99B4}" type="pres">
      <dgm:prSet presAssocID="{F5D57EDF-D20E-E84B-93A1-EC6AA7CA38EB}" presName="node" presStyleLbl="node1" presStyleIdx="1" presStyleCnt="3">
        <dgm:presLayoutVars>
          <dgm:bulletEnabled val="1"/>
        </dgm:presLayoutVars>
      </dgm:prSet>
      <dgm:spPr/>
    </dgm:pt>
    <dgm:pt modelId="{820FFD8E-32A3-F747-B342-4C436C75302A}" type="pres">
      <dgm:prSet presAssocID="{F5D57EDF-D20E-E84B-93A1-EC6AA7CA38EB}" presName="spNode" presStyleCnt="0"/>
      <dgm:spPr/>
    </dgm:pt>
    <dgm:pt modelId="{1A643914-5D64-FB4D-B29F-F32770A0D951}" type="pres">
      <dgm:prSet presAssocID="{BBF64C51-8964-384F-89E1-53861017339F}" presName="sibTrans" presStyleLbl="sibTrans1D1" presStyleIdx="1" presStyleCnt="3"/>
      <dgm:spPr/>
    </dgm:pt>
    <dgm:pt modelId="{85159006-7E54-CB40-8E70-F4A7F7F54507}" type="pres">
      <dgm:prSet presAssocID="{A45A7DE4-6DE2-DE4C-9AFA-B76F13C93B44}" presName="node" presStyleLbl="node1" presStyleIdx="2" presStyleCnt="3">
        <dgm:presLayoutVars>
          <dgm:bulletEnabled val="1"/>
        </dgm:presLayoutVars>
      </dgm:prSet>
      <dgm:spPr/>
    </dgm:pt>
    <dgm:pt modelId="{2FF94D30-E4C4-0D4B-B964-99A61AD3BAE6}" type="pres">
      <dgm:prSet presAssocID="{A45A7DE4-6DE2-DE4C-9AFA-B76F13C93B44}" presName="spNode" presStyleCnt="0"/>
      <dgm:spPr/>
    </dgm:pt>
    <dgm:pt modelId="{FD39D7C8-A6BC-EA44-936B-5575A78D5A85}" type="pres">
      <dgm:prSet presAssocID="{CFD17DB9-5E99-4A45-9D5B-F810B212AF29}" presName="sibTrans" presStyleLbl="sibTrans1D1" presStyleIdx="2" presStyleCnt="3"/>
      <dgm:spPr/>
    </dgm:pt>
  </dgm:ptLst>
  <dgm:cxnLst>
    <dgm:cxn modelId="{93BE241B-1730-BA4D-9A3B-319226F623C2}" type="presOf" srcId="{F5D57EDF-D20E-E84B-93A1-EC6AA7CA38EB}" destId="{423977B7-C6E8-E24E-91C4-A1819E8D99B4}" srcOrd="0" destOrd="0" presId="urn:microsoft.com/office/officeart/2005/8/layout/cycle6"/>
    <dgm:cxn modelId="{F500CD1B-3C65-254E-BCCD-299319BC1C20}" type="presOf" srcId="{CFD17DB9-5E99-4A45-9D5B-F810B212AF29}" destId="{FD39D7C8-A6BC-EA44-936B-5575A78D5A85}" srcOrd="0" destOrd="0" presId="urn:microsoft.com/office/officeart/2005/8/layout/cycle6"/>
    <dgm:cxn modelId="{389C1323-6223-E64A-8038-4CAD47153223}" srcId="{BA21F6B2-B427-4B43-BBDA-22CAC1FE30BB}" destId="{F5D57EDF-D20E-E84B-93A1-EC6AA7CA38EB}" srcOrd="1" destOrd="0" parTransId="{957F11EB-0F58-3F41-81D3-CC26AA007776}" sibTransId="{BBF64C51-8964-384F-89E1-53861017339F}"/>
    <dgm:cxn modelId="{50CDF92F-895E-214D-9403-2444435700DF}" srcId="{BA21F6B2-B427-4B43-BBDA-22CAC1FE30BB}" destId="{A45A7DE4-6DE2-DE4C-9AFA-B76F13C93B44}" srcOrd="2" destOrd="0" parTransId="{6CC36BB6-AB75-7B43-A1A9-B1DFAD37FB80}" sibTransId="{CFD17DB9-5E99-4A45-9D5B-F810B212AF29}"/>
    <dgm:cxn modelId="{9B5BC667-C269-AA4A-B8A8-0D763DB9DE43}" type="presOf" srcId="{A45A7DE4-6DE2-DE4C-9AFA-B76F13C93B44}" destId="{85159006-7E54-CB40-8E70-F4A7F7F54507}" srcOrd="0" destOrd="0" presId="urn:microsoft.com/office/officeart/2005/8/layout/cycle6"/>
    <dgm:cxn modelId="{21A8006C-CAAF-9C4A-9E29-2D928825E7EF}" type="presOf" srcId="{BA21F6B2-B427-4B43-BBDA-22CAC1FE30BB}" destId="{6C31EC81-A2BB-BA4C-A4E1-091377EE5F93}" srcOrd="0" destOrd="0" presId="urn:microsoft.com/office/officeart/2005/8/layout/cycle6"/>
    <dgm:cxn modelId="{80FDD17C-3061-634D-8DCC-A0523933602B}" type="presOf" srcId="{BBF64C51-8964-384F-89E1-53861017339F}" destId="{1A643914-5D64-FB4D-B29F-F32770A0D951}" srcOrd="0" destOrd="0" presId="urn:microsoft.com/office/officeart/2005/8/layout/cycle6"/>
    <dgm:cxn modelId="{7CBB7CDA-64DE-AB4B-B8B3-0C78E11257F9}" type="presOf" srcId="{410CAB96-E10C-6947-9DB3-38B8FBEE5780}" destId="{F6E2F7FF-1B3D-DF4B-8A43-11185B65FD17}" srcOrd="0" destOrd="0" presId="urn:microsoft.com/office/officeart/2005/8/layout/cycle6"/>
    <dgm:cxn modelId="{F7CEABDE-E216-A847-A15B-5437D368E30E}" srcId="{BA21F6B2-B427-4B43-BBDA-22CAC1FE30BB}" destId="{410CAB96-E10C-6947-9DB3-38B8FBEE5780}" srcOrd="0" destOrd="0" parTransId="{E8181AB2-1FA9-1A46-B70E-5B17BF9B993B}" sibTransId="{D293331E-21A2-B24C-9E65-681B745A840D}"/>
    <dgm:cxn modelId="{AA702AF0-B0C0-F240-8D31-492EB2D04E6D}" type="presOf" srcId="{D293331E-21A2-B24C-9E65-681B745A840D}" destId="{AB659907-6DE2-004B-AFF2-28BA3965A190}" srcOrd="0" destOrd="0" presId="urn:microsoft.com/office/officeart/2005/8/layout/cycle6"/>
    <dgm:cxn modelId="{33E8A648-B35E-0F4B-9D13-C735C0FE4E39}" type="presParOf" srcId="{6C31EC81-A2BB-BA4C-A4E1-091377EE5F93}" destId="{F6E2F7FF-1B3D-DF4B-8A43-11185B65FD17}" srcOrd="0" destOrd="0" presId="urn:microsoft.com/office/officeart/2005/8/layout/cycle6"/>
    <dgm:cxn modelId="{4EBBC29F-6E9D-944A-8CE9-D206FEA2581E}" type="presParOf" srcId="{6C31EC81-A2BB-BA4C-A4E1-091377EE5F93}" destId="{3730F085-C0B5-D54D-AADC-6846FAA20250}" srcOrd="1" destOrd="0" presId="urn:microsoft.com/office/officeart/2005/8/layout/cycle6"/>
    <dgm:cxn modelId="{DB09E3B9-8B96-174E-A6EF-D6F7B5050A81}" type="presParOf" srcId="{6C31EC81-A2BB-BA4C-A4E1-091377EE5F93}" destId="{AB659907-6DE2-004B-AFF2-28BA3965A190}" srcOrd="2" destOrd="0" presId="urn:microsoft.com/office/officeart/2005/8/layout/cycle6"/>
    <dgm:cxn modelId="{52F906CE-957B-2C4B-AA75-C5C7F0DC6192}" type="presParOf" srcId="{6C31EC81-A2BB-BA4C-A4E1-091377EE5F93}" destId="{423977B7-C6E8-E24E-91C4-A1819E8D99B4}" srcOrd="3" destOrd="0" presId="urn:microsoft.com/office/officeart/2005/8/layout/cycle6"/>
    <dgm:cxn modelId="{1AA6EEDF-98DA-7D47-9BC9-797288F7F0EC}" type="presParOf" srcId="{6C31EC81-A2BB-BA4C-A4E1-091377EE5F93}" destId="{820FFD8E-32A3-F747-B342-4C436C75302A}" srcOrd="4" destOrd="0" presId="urn:microsoft.com/office/officeart/2005/8/layout/cycle6"/>
    <dgm:cxn modelId="{F645D0F7-1737-604A-B68A-3A8404D5C630}" type="presParOf" srcId="{6C31EC81-A2BB-BA4C-A4E1-091377EE5F93}" destId="{1A643914-5D64-FB4D-B29F-F32770A0D951}" srcOrd="5" destOrd="0" presId="urn:microsoft.com/office/officeart/2005/8/layout/cycle6"/>
    <dgm:cxn modelId="{ED25397B-5703-894B-A0C9-2E86BA0CE73F}" type="presParOf" srcId="{6C31EC81-A2BB-BA4C-A4E1-091377EE5F93}" destId="{85159006-7E54-CB40-8E70-F4A7F7F54507}" srcOrd="6" destOrd="0" presId="urn:microsoft.com/office/officeart/2005/8/layout/cycle6"/>
    <dgm:cxn modelId="{106D7D01-A28F-8245-8D69-2D4E10CF81B0}" type="presParOf" srcId="{6C31EC81-A2BB-BA4C-A4E1-091377EE5F93}" destId="{2FF94D30-E4C4-0D4B-B964-99A61AD3BAE6}" srcOrd="7" destOrd="0" presId="urn:microsoft.com/office/officeart/2005/8/layout/cycle6"/>
    <dgm:cxn modelId="{3A3422C5-E9B5-FB45-AD3A-34C020DC91EC}" type="presParOf" srcId="{6C31EC81-A2BB-BA4C-A4E1-091377EE5F93}" destId="{FD39D7C8-A6BC-EA44-936B-5575A78D5A8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2F7FF-1B3D-DF4B-8A43-11185B65FD17}">
      <dsp:nvSpPr>
        <dsp:cNvPr id="0" name=""/>
        <dsp:cNvSpPr/>
      </dsp:nvSpPr>
      <dsp:spPr>
        <a:xfrm>
          <a:off x="2117959" y="127694"/>
          <a:ext cx="1452712" cy="944262"/>
        </a:xfrm>
        <a:prstGeom prst="round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kern="1200" dirty="0"/>
            <a:t>Programming</a:t>
          </a:r>
          <a:endParaRPr kumimoji="1" lang="zh-CN" alt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kern="1200" dirty="0"/>
            <a:t>Model</a:t>
          </a:r>
          <a:endParaRPr lang="zh-CN" altLang="en-US" sz="1700" kern="1200" dirty="0"/>
        </a:p>
      </dsp:txBody>
      <dsp:txXfrm>
        <a:off x="2164054" y="173789"/>
        <a:ext cx="1360522" cy="852072"/>
      </dsp:txXfrm>
    </dsp:sp>
    <dsp:sp modelId="{AB659907-6DE2-004B-AFF2-28BA3965A190}">
      <dsp:nvSpPr>
        <dsp:cNvPr id="0" name=""/>
        <dsp:cNvSpPr/>
      </dsp:nvSpPr>
      <dsp:spPr>
        <a:xfrm>
          <a:off x="1574801" y="625635"/>
          <a:ext cx="2519236" cy="2519236"/>
        </a:xfrm>
        <a:custGeom>
          <a:avLst/>
          <a:gdLst/>
          <a:ahLst/>
          <a:cxnLst/>
          <a:rect l="0" t="0" r="0" b="0"/>
          <a:pathLst>
            <a:path>
              <a:moveTo>
                <a:pt x="2005195" y="244358"/>
              </a:moveTo>
              <a:arcTo wR="1259618" hR="1259618" stAng="18377549" swAng="320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977B7-C6E8-E24E-91C4-A1819E8D99B4}">
      <dsp:nvSpPr>
        <dsp:cNvPr id="0" name=""/>
        <dsp:cNvSpPr/>
      </dsp:nvSpPr>
      <dsp:spPr>
        <a:xfrm>
          <a:off x="3208821" y="1890756"/>
          <a:ext cx="1452712" cy="944262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kern="1200" dirty="0"/>
            <a:t>Performance/</a:t>
          </a:r>
          <a:endParaRPr kumimoji="1" lang="zh-CN" alt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kern="1200" dirty="0"/>
            <a:t>Cost</a:t>
          </a:r>
          <a:endParaRPr lang="zh-CN" altLang="en-US" sz="1700" kern="1200" dirty="0"/>
        </a:p>
      </dsp:txBody>
      <dsp:txXfrm>
        <a:off x="3254916" y="1936851"/>
        <a:ext cx="1360522" cy="852072"/>
      </dsp:txXfrm>
    </dsp:sp>
    <dsp:sp modelId="{1A643914-5D64-FB4D-B29F-F32770A0D951}">
      <dsp:nvSpPr>
        <dsp:cNvPr id="0" name=""/>
        <dsp:cNvSpPr/>
      </dsp:nvSpPr>
      <dsp:spPr>
        <a:xfrm>
          <a:off x="1584697" y="473460"/>
          <a:ext cx="2519236" cy="2519236"/>
        </a:xfrm>
        <a:custGeom>
          <a:avLst/>
          <a:gdLst/>
          <a:ahLst/>
          <a:cxnLst/>
          <a:rect l="0" t="0" r="0" b="0"/>
          <a:pathLst>
            <a:path>
              <a:moveTo>
                <a:pt x="1859130" y="2367419"/>
              </a:moveTo>
              <a:arcTo wR="1259618" hR="1259618" stAng="3694736" swAng="3410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59006-7E54-CB40-8E70-F4A7F7F54507}">
      <dsp:nvSpPr>
        <dsp:cNvPr id="0" name=""/>
        <dsp:cNvSpPr/>
      </dsp:nvSpPr>
      <dsp:spPr>
        <a:xfrm>
          <a:off x="1027098" y="1890756"/>
          <a:ext cx="1452712" cy="944262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kern="1200" dirty="0"/>
            <a:t>Fault</a:t>
          </a:r>
          <a:r>
            <a:rPr kumimoji="1" lang="zh-CN" altLang="en-US" sz="1700" kern="1200" dirty="0"/>
            <a:t> </a:t>
          </a: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700" kern="1200" dirty="0"/>
            <a:t>Tolerance</a:t>
          </a:r>
          <a:endParaRPr lang="zh-CN" altLang="en-US" sz="1700" kern="1200" dirty="0"/>
        </a:p>
      </dsp:txBody>
      <dsp:txXfrm>
        <a:off x="1073193" y="1936851"/>
        <a:ext cx="1360522" cy="852072"/>
      </dsp:txXfrm>
    </dsp:sp>
    <dsp:sp modelId="{FD39D7C8-A6BC-EA44-936B-5575A78D5A85}">
      <dsp:nvSpPr>
        <dsp:cNvPr id="0" name=""/>
        <dsp:cNvSpPr/>
      </dsp:nvSpPr>
      <dsp:spPr>
        <a:xfrm>
          <a:off x="1594593" y="625635"/>
          <a:ext cx="2519236" cy="2519236"/>
        </a:xfrm>
        <a:custGeom>
          <a:avLst/>
          <a:gdLst/>
          <a:ahLst/>
          <a:cxnLst/>
          <a:rect l="0" t="0" r="0" b="0"/>
          <a:pathLst>
            <a:path>
              <a:moveTo>
                <a:pt x="14" y="1253589"/>
              </a:moveTo>
              <a:arcTo wR="1259618" hR="1259618" stAng="10816453" swAng="320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3788-2AD3-2041-B933-30A616E5220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72FB-FFC0-F64D-B6DF-4B8F529D2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9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05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43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F5B8B3F-0F45-4AAD-B4A8-B1F7D58CB4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9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965D5C0-63AC-FB45-A601-92C1112B2A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965D5C0-63AC-FB45-A601-92C1112B2A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   [ board: log, cell storage; updates going to both, read from cell storage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965D5C0-63AC-FB45-A601-92C1112B2A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9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Optimization: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truncate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sharding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034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89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只要记住</a:t>
            </a:r>
            <a:r>
              <a:rPr kumimoji="1" lang="en-US" altLang="zh-CN" dirty="0" err="1"/>
              <a:t>rdd</a:t>
            </a:r>
            <a:r>
              <a:rPr kumimoji="1" lang="zh-CN" altLang="en-US" dirty="0"/>
              <a:t>的生成过程就可以了，这样一次</a:t>
            </a:r>
            <a:r>
              <a:rPr kumimoji="1" lang="en-US" altLang="zh-CN" dirty="0"/>
              <a:t>log</a:t>
            </a:r>
            <a:r>
              <a:rPr kumimoji="1" lang="zh-CN" altLang="en-US" dirty="0"/>
              <a:t>可以用于很多数据，在不出错的时候几乎没有开销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column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FlatMap</a:t>
            </a:r>
            <a:r>
              <a:rPr kumimoji="1" lang="zh-CN" altLang="en-US" dirty="0"/>
              <a:t> 即每一项可能返回多个同一类型的值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6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Parallelize is a spark method to 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44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02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</a:t>
            </a:r>
            <a:r>
              <a:rPr lang="en-US" baseline="0" dirty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3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flatMap</a:t>
            </a:r>
            <a:r>
              <a:rPr kumimoji="1" lang="zh-CN" altLang="en-US" dirty="0"/>
              <a:t>，将一个成员映射为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个到多个成员</a:t>
            </a:r>
            <a:endParaRPr kumimoji="1" lang="en-US" altLang="zh-CN" dirty="0"/>
          </a:p>
          <a:p>
            <a:r>
              <a:rPr kumimoji="1" lang="zh-CN" altLang="zh-CN" dirty="0"/>
              <a:t>（</a:t>
            </a:r>
            <a:r>
              <a:rPr kumimoji="1" lang="en-US" altLang="zh-CN" dirty="0"/>
              <a:t>word,1)</a:t>
            </a:r>
            <a:r>
              <a:rPr kumimoji="1" lang="zh-CN" altLang="en-US" dirty="0"/>
              <a:t>是个键值对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7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iteration is, for example, a </a:t>
            </a:r>
            <a:r>
              <a:rPr lang="en-US" dirty="0" err="1"/>
              <a:t>MapReduce</a:t>
            </a:r>
            <a:r>
              <a:rPr lang="en-US" dirty="0"/>
              <a:t>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DRAM costs are dropping about 32% every 12 months. Things are getting bigger, and costs are getting lower. If you looked at the price of a Dell server with a terabyte of memory three years ago, it was almost $100,000 on their internet site. Today, a server with more cores — sixteen instead of twelve — and a terabyte of DRAM, costs less than $40,000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59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75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TCO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fault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do_work</a:t>
            </a:r>
            <a:r>
              <a:rPr kumimoji="1" lang="en-US" altLang="zh-CN" baseline="0" dirty="0"/>
              <a:t>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3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548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7331978" y="6610526"/>
            <a:ext cx="1031846" cy="184559"/>
          </a:xfrm>
          <a:prstGeom prst="rect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59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1"/>
            <a:ext cx="4165200" cy="4392000"/>
          </a:xfrm>
          <a:solidFill>
            <a:schemeClr val="bg1">
              <a:lumMod val="95000"/>
            </a:schemeClr>
          </a:solidFill>
        </p:spPr>
        <p:txBody>
          <a:bodyPr vert="horz" lIns="0" tIns="1295781" rIns="0" bIns="0" rtlCol="0" anchor="t" anchorCtr="0">
            <a:noAutofit/>
          </a:bodyPr>
          <a:lstStyle>
            <a:lvl1pPr marL="0" indent="0" algn="ctr" defTabSz="914245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1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7331978" y="6610526"/>
            <a:ext cx="1031846" cy="184559"/>
          </a:xfrm>
          <a:prstGeom prst="rect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93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5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CDB0-31B1-9545-AE74-78C3662FF07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ppyponyland.net/cserialization/readme.html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Introduction to Big Data Systems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Wenguang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</a:p>
          <a:p>
            <a:r>
              <a:rPr kumimoji="1" lang="en-US" altLang="zh-CN" dirty="0"/>
              <a:t>Tsinghua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2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4135" y="15240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zh-CN" sz="5300" dirty="0"/>
              <a:t>Use</a:t>
            </a:r>
            <a:r>
              <a:rPr lang="zh-CN" altLang="en-US" sz="5300" dirty="0"/>
              <a:t> </a:t>
            </a:r>
            <a:r>
              <a:rPr lang="en-US" altLang="zh-CN" sz="5300" dirty="0"/>
              <a:t>memory</a:t>
            </a:r>
            <a:r>
              <a:rPr lang="zh-CN" altLang="en-US" sz="5300" dirty="0"/>
              <a:t> </a:t>
            </a:r>
            <a:r>
              <a:rPr lang="en-US" altLang="zh-CN" sz="5300" dirty="0"/>
              <a:t>to</a:t>
            </a:r>
            <a:r>
              <a:rPr lang="zh-CN" altLang="en-US" sz="5300" dirty="0"/>
              <a:t> </a:t>
            </a:r>
            <a:r>
              <a:rPr lang="en-US" altLang="zh-CN" sz="5300" dirty="0"/>
              <a:t>store</a:t>
            </a:r>
            <a:r>
              <a:rPr lang="zh-CN" altLang="en-US" sz="5300" dirty="0"/>
              <a:t> </a:t>
            </a:r>
            <a:r>
              <a:rPr lang="en-US" altLang="zh-CN" sz="5300" dirty="0"/>
              <a:t>data</a:t>
            </a:r>
            <a:endParaRPr lang="en-US" sz="5300" dirty="0"/>
          </a:p>
        </p:txBody>
      </p:sp>
      <p:grpSp>
        <p:nvGrpSpPr>
          <p:cNvPr id="2" name="组 1"/>
          <p:cNvGrpSpPr/>
          <p:nvPr/>
        </p:nvGrpSpPr>
        <p:grpSpPr>
          <a:xfrm>
            <a:off x="1066801" y="1447801"/>
            <a:ext cx="7487985" cy="1732853"/>
            <a:chOff x="1066800" y="1085850"/>
            <a:chExt cx="7487985" cy="1299640"/>
          </a:xfrm>
        </p:grpSpPr>
        <p:sp>
          <p:nvSpPr>
            <p:cNvPr id="74" name="Can 73"/>
            <p:cNvSpPr/>
            <p:nvPr/>
          </p:nvSpPr>
          <p:spPr>
            <a:xfrm>
              <a:off x="1066800" y="1371600"/>
              <a:ext cx="782384" cy="618058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75" name="Straight Arrow Connector 74"/>
            <p:cNvCxnSpPr>
              <a:stCxn id="74" idx="4"/>
              <a:endCxn id="76" idx="1"/>
            </p:cNvCxnSpPr>
            <p:nvPr/>
          </p:nvCxnSpPr>
          <p:spPr>
            <a:xfrm>
              <a:off x="1849185" y="1680629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386980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iter</a:t>
              </a:r>
              <a:r>
                <a:rPr lang="en-US" sz="2200" dirty="0"/>
                <a:t>. 1</a:t>
              </a:r>
            </a:p>
          </p:txBody>
        </p:sp>
        <p:cxnSp>
          <p:nvCxnSpPr>
            <p:cNvPr id="77" name="Straight Arrow Connector 76"/>
            <p:cNvCxnSpPr>
              <a:stCxn id="76" idx="3"/>
            </p:cNvCxnSpPr>
            <p:nvPr/>
          </p:nvCxnSpPr>
          <p:spPr>
            <a:xfrm flipV="1">
              <a:off x="3296984" y="1680629"/>
              <a:ext cx="32215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79" idx="1"/>
            </p:cNvCxnSpPr>
            <p:nvPr/>
          </p:nvCxnSpPr>
          <p:spPr>
            <a:xfrm>
              <a:off x="4495800" y="1680629"/>
              <a:ext cx="62128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5117087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iter</a:t>
              </a:r>
              <a:r>
                <a:rPr lang="en-US" sz="2200" dirty="0"/>
                <a:t>. 2</a:t>
              </a:r>
            </a:p>
          </p:txBody>
        </p:sp>
        <p:cxnSp>
          <p:nvCxnSpPr>
            <p:cNvPr id="80" name="Straight Arrow Connector 79"/>
            <p:cNvCxnSpPr>
              <a:stCxn id="79" idx="3"/>
            </p:cNvCxnSpPr>
            <p:nvPr/>
          </p:nvCxnSpPr>
          <p:spPr>
            <a:xfrm flipV="1">
              <a:off x="6027092" y="1680629"/>
              <a:ext cx="33832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239001" y="1688411"/>
              <a:ext cx="591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828108" y="1520524"/>
              <a:ext cx="726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.  .  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66800" y="2000344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Input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573767" y="1085850"/>
              <a:ext cx="1312636" cy="1293246"/>
              <a:chOff x="2784930" y="2345019"/>
              <a:chExt cx="1312636" cy="1724328"/>
            </a:xfrm>
          </p:grpSpPr>
          <p:pic>
            <p:nvPicPr>
              <p:cNvPr id="116" name="Picture 115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18" name="Picture 117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19" name="Picture 118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20" name="Group 119"/>
            <p:cNvGrpSpPr/>
            <p:nvPr/>
          </p:nvGrpSpPr>
          <p:grpSpPr>
            <a:xfrm>
              <a:off x="6307364" y="1092244"/>
              <a:ext cx="1312636" cy="1293246"/>
              <a:chOff x="2784930" y="2345019"/>
              <a:chExt cx="1312636" cy="1724328"/>
            </a:xfrm>
          </p:grpSpPr>
          <p:pic>
            <p:nvPicPr>
              <p:cNvPr id="121" name="Picture 120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2" name="Picture 121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3" name="Picture 122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  <p:sp>
        <p:nvSpPr>
          <p:cNvPr id="47" name="TextBox 46"/>
          <p:cNvSpPr txBox="1"/>
          <p:nvPr/>
        </p:nvSpPr>
        <p:spPr>
          <a:xfrm>
            <a:off x="2286002" y="5231957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orbel"/>
                <a:cs typeface="Corbel"/>
              </a:rPr>
              <a:t>Distributed</a:t>
            </a:r>
            <a:br>
              <a:rPr lang="en-US" sz="2200" dirty="0">
                <a:latin typeface="Corbel"/>
                <a:cs typeface="Corbel"/>
              </a:rPr>
            </a:br>
            <a:r>
              <a:rPr lang="en-US" sz="2200" dirty="0">
                <a:latin typeface="Corbel"/>
                <a:cs typeface="Corbel"/>
              </a:rPr>
              <a:t>memory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6801" y="5182022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532906"/>
            <a:ext cx="1158154" cy="12142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587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747113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482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587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72555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243453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69315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83101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30905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134919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9467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747114"/>
            <a:ext cx="1158684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21" y="5529454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661793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3371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5" y="4747113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509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8358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23208" y="6091715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altLang="zh-CN" sz="3000" b="1" dirty="0"/>
              <a:t>10-100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times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faster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than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the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disk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approach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7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>
            <a:normAutofit/>
          </a:bodyPr>
          <a:lstStyle/>
          <a:p>
            <a:r>
              <a:rPr lang="en-US" altLang="zh-CN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 memory computing feasible?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66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79" y="1354908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disks?</a:t>
            </a:r>
          </a:p>
          <a:p>
            <a:r>
              <a:rPr kumimoji="1" lang="en-US" altLang="zh-CN" dirty="0"/>
              <a:t>Fault-tolerance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efficiently?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99189" y="4936178"/>
            <a:ext cx="7487985" cy="1732853"/>
            <a:chOff x="1066800" y="1085850"/>
            <a:chExt cx="7487985" cy="1299640"/>
          </a:xfrm>
        </p:grpSpPr>
        <p:sp>
          <p:nvSpPr>
            <p:cNvPr id="5" name="Can 73"/>
            <p:cNvSpPr/>
            <p:nvPr/>
          </p:nvSpPr>
          <p:spPr>
            <a:xfrm>
              <a:off x="1066800" y="1371600"/>
              <a:ext cx="782384" cy="618058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cxnSp>
          <p:nvCxnSpPr>
            <p:cNvPr id="6" name="Straight Arrow Connector 74"/>
            <p:cNvCxnSpPr>
              <a:stCxn id="5" idx="4"/>
              <a:endCxn id="7" idx="1"/>
            </p:cNvCxnSpPr>
            <p:nvPr/>
          </p:nvCxnSpPr>
          <p:spPr>
            <a:xfrm>
              <a:off x="1849185" y="1680629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5"/>
            <p:cNvSpPr/>
            <p:nvPr/>
          </p:nvSpPr>
          <p:spPr>
            <a:xfrm>
              <a:off x="2386980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iter</a:t>
              </a:r>
              <a:r>
                <a:rPr lang="en-US" sz="2200" dirty="0"/>
                <a:t>. 1</a:t>
              </a:r>
            </a:p>
          </p:txBody>
        </p:sp>
        <p:cxnSp>
          <p:nvCxnSpPr>
            <p:cNvPr id="8" name="Straight Arrow Connector 76"/>
            <p:cNvCxnSpPr>
              <a:stCxn id="7" idx="3"/>
            </p:cNvCxnSpPr>
            <p:nvPr/>
          </p:nvCxnSpPr>
          <p:spPr>
            <a:xfrm flipV="1">
              <a:off x="3296984" y="1680629"/>
              <a:ext cx="32215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7"/>
            <p:cNvCxnSpPr>
              <a:endCxn id="10" idx="1"/>
            </p:cNvCxnSpPr>
            <p:nvPr/>
          </p:nvCxnSpPr>
          <p:spPr>
            <a:xfrm>
              <a:off x="4495800" y="1680629"/>
              <a:ext cx="62128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8"/>
            <p:cNvSpPr/>
            <p:nvPr/>
          </p:nvSpPr>
          <p:spPr>
            <a:xfrm>
              <a:off x="5117087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iter</a:t>
              </a:r>
              <a:r>
                <a:rPr lang="en-US" sz="2200" dirty="0"/>
                <a:t>. 2</a:t>
              </a:r>
            </a:p>
          </p:txBody>
        </p:sp>
        <p:cxnSp>
          <p:nvCxnSpPr>
            <p:cNvPr id="11" name="Straight Arrow Connector 79"/>
            <p:cNvCxnSpPr>
              <a:stCxn id="10" idx="3"/>
            </p:cNvCxnSpPr>
            <p:nvPr/>
          </p:nvCxnSpPr>
          <p:spPr>
            <a:xfrm flipV="1">
              <a:off x="6027092" y="1680629"/>
              <a:ext cx="33832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80"/>
            <p:cNvCxnSpPr/>
            <p:nvPr/>
          </p:nvCxnSpPr>
          <p:spPr>
            <a:xfrm>
              <a:off x="7239001" y="1688411"/>
              <a:ext cx="591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1"/>
            <p:cNvSpPr txBox="1"/>
            <p:nvPr/>
          </p:nvSpPr>
          <p:spPr>
            <a:xfrm>
              <a:off x="7828108" y="1520524"/>
              <a:ext cx="726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.  .  .</a:t>
              </a:r>
            </a:p>
          </p:txBody>
        </p:sp>
        <p:sp>
          <p:nvSpPr>
            <p:cNvPr id="14" name="TextBox 84"/>
            <p:cNvSpPr txBox="1"/>
            <p:nvPr/>
          </p:nvSpPr>
          <p:spPr>
            <a:xfrm>
              <a:off x="1066800" y="2000344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Input</a:t>
              </a:r>
            </a:p>
          </p:txBody>
        </p:sp>
        <p:grpSp>
          <p:nvGrpSpPr>
            <p:cNvPr id="15" name="Group 111"/>
            <p:cNvGrpSpPr/>
            <p:nvPr/>
          </p:nvGrpSpPr>
          <p:grpSpPr>
            <a:xfrm>
              <a:off x="3573767" y="1085850"/>
              <a:ext cx="1312636" cy="1293246"/>
              <a:chOff x="2784930" y="2345019"/>
              <a:chExt cx="1312636" cy="1724328"/>
            </a:xfrm>
          </p:grpSpPr>
          <p:pic>
            <p:nvPicPr>
              <p:cNvPr id="20" name="Picture 115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1" name="Picture 117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2" name="Picture 118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6" name="Group 119"/>
            <p:cNvGrpSpPr/>
            <p:nvPr/>
          </p:nvGrpSpPr>
          <p:grpSpPr>
            <a:xfrm>
              <a:off x="6307364" y="1092244"/>
              <a:ext cx="1312636" cy="1293246"/>
              <a:chOff x="2784930" y="2345019"/>
              <a:chExt cx="1312636" cy="1724328"/>
            </a:xfrm>
          </p:grpSpPr>
          <p:pic>
            <p:nvPicPr>
              <p:cNvPr id="17" name="Picture 120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8" name="Picture 121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9" name="Picture 122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746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upper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moore’s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216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upper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</a:p>
          <a:p>
            <a:pPr lvl="1"/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</a:p>
          <a:p>
            <a:pPr lvl="2"/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human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billion</a:t>
            </a:r>
          </a:p>
          <a:p>
            <a:pPr lvl="2"/>
            <a:r>
              <a:rPr kumimoji="1" lang="en-US" altLang="zh-CN" dirty="0"/>
              <a:t>The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 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topology is </a:t>
            </a:r>
            <a:r>
              <a:rPr kumimoji="1" lang="zh-CN" altLang="en-US" dirty="0"/>
              <a:t> </a:t>
            </a:r>
            <a:r>
              <a:rPr kumimoji="1" lang="en-US" altLang="zh-CN" dirty="0"/>
              <a:t>around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10TB</a:t>
            </a:r>
          </a:p>
          <a:p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</a:p>
          <a:p>
            <a:pPr lvl="1"/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billion</a:t>
            </a:r>
          </a:p>
          <a:p>
            <a:pPr lvl="1"/>
            <a:r>
              <a:rPr kumimoji="1" lang="en-US" altLang="zh-CN" dirty="0"/>
              <a:t>Features of a user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pPr lvl="1"/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~100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billion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Moore’s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law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exponentially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0352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0" y="274639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Moore’s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law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and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memory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cost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iti SC Medium" pitchFamily="2" charset="-128"/>
              <a:cs typeface="Verdana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51E8D1-1E32-A74A-59C8-CAB38CB16120}"/>
              </a:ext>
            </a:extLst>
          </p:cNvPr>
          <p:cNvSpPr txBox="1"/>
          <p:nvPr/>
        </p:nvSpPr>
        <p:spPr>
          <a:xfrm>
            <a:off x="277091" y="6211669"/>
            <a:ext cx="834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https://ourworldindata.org/grapher/historical-cost-of-computer-memory-and-storage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DD462E-15FF-AF19-7936-29B31E82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" y="1698872"/>
            <a:ext cx="8943199" cy="39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Memory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latency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iti SC Medium" pitchFamily="2" charset="-128"/>
                <a:cs typeface="Verdana" pitchFamily="34" charset="0"/>
              </a:rPr>
              <a:t>Bandwidth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iti SC Medium" pitchFamily="2" charset="-128"/>
              <a:cs typeface="Verdana" pitchFamily="34" charset="0"/>
            </a:endParaRPr>
          </a:p>
        </p:txBody>
      </p:sp>
      <p:sp>
        <p:nvSpPr>
          <p:cNvPr id="4110" name="Text Placeholder 4109"/>
          <p:cNvSpPr>
            <a:spLocks noGrp="1"/>
          </p:cNvSpPr>
          <p:nvPr>
            <p:ph type="body" sz="quarter" idx="11"/>
          </p:nvPr>
        </p:nvSpPr>
        <p:spPr>
          <a:xfrm>
            <a:off x="5569859" y="2868634"/>
            <a:ext cx="3455197" cy="2086744"/>
          </a:xfrm>
        </p:spPr>
        <p:txBody>
          <a:bodyPr>
            <a:normAutofit fontScale="85000" lnSpcReduction="20000"/>
          </a:bodyPr>
          <a:lstStyle/>
          <a:p>
            <a:pPr marL="0" lvl="2" indent="0">
              <a:spcBef>
                <a:spcPts val="600"/>
              </a:spcBef>
              <a:buSzPct val="80000"/>
              <a:buNone/>
            </a:pPr>
            <a:r>
              <a:rPr lang="en-US" altLang="zh-CN" sz="2600" dirty="0"/>
              <a:t>Latency</a:t>
            </a:r>
          </a:p>
          <a:p>
            <a:pPr marL="342900" lvl="2" indent="-342900">
              <a:spcBef>
                <a:spcPts val="600"/>
              </a:spcBef>
              <a:buSzPct val="80000"/>
            </a:pPr>
            <a:r>
              <a:rPr lang="en-US" sz="2000" dirty="0"/>
              <a:t>DRAM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sz="2000" dirty="0"/>
              <a:t>100,000</a:t>
            </a:r>
            <a:r>
              <a:rPr lang="en-US" altLang="zh-CN" sz="2000" dirty="0"/>
              <a:t>X</a:t>
            </a:r>
            <a:r>
              <a:rPr lang="zh-CN" altLang="en-US" sz="2000" dirty="0"/>
              <a:t> </a:t>
            </a:r>
            <a:r>
              <a:rPr lang="en-US" altLang="zh-CN" sz="2000" dirty="0"/>
              <a:t>faster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disks</a:t>
            </a:r>
          </a:p>
          <a:p>
            <a:pPr marL="342900" lvl="2" indent="-342900">
              <a:spcBef>
                <a:spcPts val="600"/>
              </a:spcBef>
              <a:buSzPct val="80000"/>
            </a:pP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still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sz="2000" dirty="0"/>
              <a:t>6-200</a:t>
            </a:r>
            <a:r>
              <a:rPr lang="zh-CN" altLang="en-US" sz="2000" dirty="0"/>
              <a:t> </a:t>
            </a:r>
            <a:r>
              <a:rPr lang="en-US" altLang="zh-CN" sz="2000" dirty="0"/>
              <a:t>times</a:t>
            </a:r>
            <a:r>
              <a:rPr lang="zh-CN" altLang="en-US" sz="2000" dirty="0"/>
              <a:t> </a:t>
            </a:r>
            <a:r>
              <a:rPr lang="en-US" altLang="zh-CN" sz="2000" dirty="0"/>
              <a:t>slower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on-chip</a:t>
            </a:r>
            <a:r>
              <a:rPr lang="zh-CN" altLang="en-US" sz="2000" dirty="0"/>
              <a:t> </a:t>
            </a:r>
            <a:r>
              <a:rPr lang="en-US" altLang="zh-CN" sz="2000" dirty="0"/>
              <a:t>caches</a:t>
            </a:r>
          </a:p>
          <a:p>
            <a:pPr marL="0" lvl="1" indent="0">
              <a:spcBef>
                <a:spcPts val="600"/>
              </a:spcBef>
              <a:buSzPct val="80000"/>
              <a:buNone/>
            </a:pPr>
            <a:r>
              <a:rPr lang="en-US" altLang="zh-CN" sz="2400" dirty="0"/>
              <a:t>Bandwidth</a:t>
            </a:r>
          </a:p>
          <a:p>
            <a:pPr marL="342900" lvl="1" indent="-342900">
              <a:spcBef>
                <a:spcPts val="600"/>
              </a:spcBef>
              <a:buSzPct val="80000"/>
            </a:pPr>
            <a:r>
              <a:rPr lang="en-US" altLang="zh-CN" sz="2000" dirty="0"/>
              <a:t>1000X</a:t>
            </a:r>
          </a:p>
          <a:p>
            <a:pPr marL="0" lvl="1" indent="0">
              <a:spcBef>
                <a:spcPts val="600"/>
              </a:spcBef>
              <a:buSzPct val="80000"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61" y="1168107"/>
            <a:ext cx="3676650" cy="176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 flipH="1" flipV="1">
            <a:off x="6896149" y="1819277"/>
            <a:ext cx="1028700" cy="69532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 z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3" name="Group 4112"/>
          <p:cNvGrpSpPr/>
          <p:nvPr/>
        </p:nvGrpSpPr>
        <p:grpSpPr>
          <a:xfrm>
            <a:off x="258430" y="1419330"/>
            <a:ext cx="6138086" cy="3998416"/>
            <a:chOff x="3127636" y="1220938"/>
            <a:chExt cx="5082646" cy="3083444"/>
          </a:xfrm>
        </p:grpSpPr>
        <p:sp>
          <p:nvSpPr>
            <p:cNvPr id="47" name="Rounded Rectangle 46"/>
            <p:cNvSpPr/>
            <p:nvPr/>
          </p:nvSpPr>
          <p:spPr bwMode="gray">
            <a:xfrm>
              <a:off x="5977777" y="3397415"/>
              <a:ext cx="1547991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626957" algn="l"/>
                </a:tabLst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100 NS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,</a:t>
              </a:r>
              <a:r>
                <a:rPr lang="zh-CN" alt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100GB/s</a:t>
              </a:r>
              <a:endParaRPr lang="en-US" sz="16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3127636" y="1220938"/>
              <a:ext cx="2594344" cy="1967024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4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2064" y="1283062"/>
              <a:ext cx="391467" cy="23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20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CPU</a:t>
              </a:r>
            </a:p>
          </p:txBody>
        </p:sp>
        <p:sp>
          <p:nvSpPr>
            <p:cNvPr id="9" name="Rounded Rectangle 8"/>
            <p:cNvSpPr/>
            <p:nvPr/>
          </p:nvSpPr>
          <p:spPr bwMode="gray">
            <a:xfrm>
              <a:off x="3280783" y="1653798"/>
              <a:ext cx="1008188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Core</a:t>
              </a:r>
            </a:p>
          </p:txBody>
        </p:sp>
        <p:sp>
          <p:nvSpPr>
            <p:cNvPr id="11" name="Rounded Rectangle 10"/>
            <p:cNvSpPr/>
            <p:nvPr/>
          </p:nvSpPr>
          <p:spPr bwMode="gray">
            <a:xfrm>
              <a:off x="4495800" y="1656875"/>
              <a:ext cx="1010855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Core</a:t>
              </a:r>
            </a:p>
          </p:txBody>
        </p:sp>
        <p:sp>
          <p:nvSpPr>
            <p:cNvPr id="12" name="Rounded Rectangle 11"/>
            <p:cNvSpPr/>
            <p:nvPr/>
          </p:nvSpPr>
          <p:spPr bwMode="gray">
            <a:xfrm>
              <a:off x="3280783" y="2025936"/>
              <a:ext cx="1008188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L1 Cache</a:t>
              </a:r>
            </a:p>
          </p:txBody>
        </p:sp>
        <p:sp>
          <p:nvSpPr>
            <p:cNvPr id="13" name="Rounded Rectangle 12"/>
            <p:cNvSpPr/>
            <p:nvPr/>
          </p:nvSpPr>
          <p:spPr bwMode="gray">
            <a:xfrm>
              <a:off x="4495800" y="2023821"/>
              <a:ext cx="1010855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L1 Cache</a:t>
              </a:r>
            </a:p>
          </p:txBody>
        </p:sp>
        <p:sp>
          <p:nvSpPr>
            <p:cNvPr id="14" name="Rounded Rectangle 13"/>
            <p:cNvSpPr/>
            <p:nvPr/>
          </p:nvSpPr>
          <p:spPr bwMode="gray">
            <a:xfrm>
              <a:off x="3280783" y="2390767"/>
              <a:ext cx="1008188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L2 Cache</a:t>
              </a:r>
            </a:p>
          </p:txBody>
        </p:sp>
        <p:sp>
          <p:nvSpPr>
            <p:cNvPr id="15" name="Rounded Rectangle 14"/>
            <p:cNvSpPr/>
            <p:nvPr/>
          </p:nvSpPr>
          <p:spPr bwMode="gray">
            <a:xfrm>
              <a:off x="4495800" y="2390767"/>
              <a:ext cx="1010855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L2 Cache</a:t>
              </a:r>
            </a:p>
          </p:txBody>
        </p:sp>
        <p:sp>
          <p:nvSpPr>
            <p:cNvPr id="16" name="Rounded Rectangle 15"/>
            <p:cNvSpPr/>
            <p:nvPr/>
          </p:nvSpPr>
          <p:spPr bwMode="gray">
            <a:xfrm>
              <a:off x="3280783" y="2757714"/>
              <a:ext cx="2225872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L3 Cache</a:t>
              </a: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3138268" y="3340362"/>
              <a:ext cx="2594344" cy="421759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4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3458" y="3423748"/>
              <a:ext cx="1340523" cy="23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20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Main Memory</a:t>
              </a: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3138268" y="3882623"/>
              <a:ext cx="2594344" cy="421759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4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7985" y="3966009"/>
              <a:ext cx="391467" cy="237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2000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Disk</a:t>
              </a: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5530621" y="2165121"/>
              <a:ext cx="47085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>
              <a:off x="5530621" y="2529951"/>
              <a:ext cx="47085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5530621" y="2899014"/>
              <a:ext cx="47085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5530621" y="4089119"/>
              <a:ext cx="47085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H="1">
              <a:off x="5530621" y="3544152"/>
              <a:ext cx="47085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 bwMode="gray">
            <a:xfrm>
              <a:off x="5908139" y="2031251"/>
              <a:ext cx="1411818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339668" algn="r"/>
                  <a:tab pos="404745" algn="l"/>
                </a:tabLst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	0.5	NS</a:t>
              </a:r>
            </a:p>
          </p:txBody>
        </p:sp>
        <p:sp>
          <p:nvSpPr>
            <p:cNvPr id="45" name="Rounded Rectangle 44"/>
            <p:cNvSpPr/>
            <p:nvPr/>
          </p:nvSpPr>
          <p:spPr bwMode="gray">
            <a:xfrm>
              <a:off x="5908139" y="2388651"/>
              <a:ext cx="1411818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339668" algn="r"/>
                  <a:tab pos="404745" algn="l"/>
                </a:tabLst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	7.0	NS</a:t>
              </a:r>
            </a:p>
          </p:txBody>
        </p:sp>
        <p:sp>
          <p:nvSpPr>
            <p:cNvPr id="46" name="Rounded Rectangle 45"/>
            <p:cNvSpPr/>
            <p:nvPr/>
          </p:nvSpPr>
          <p:spPr bwMode="gray">
            <a:xfrm>
              <a:off x="5908139" y="2757714"/>
              <a:ext cx="1411818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339668" algn="r"/>
                  <a:tab pos="404745" algn="l"/>
                </a:tabLst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	15.0	NS</a:t>
              </a:r>
            </a:p>
          </p:txBody>
        </p:sp>
        <p:sp>
          <p:nvSpPr>
            <p:cNvPr id="48" name="Rounded Rectangle 47"/>
            <p:cNvSpPr/>
            <p:nvPr/>
          </p:nvSpPr>
          <p:spPr bwMode="gray">
            <a:xfrm>
              <a:off x="5977766" y="3947819"/>
              <a:ext cx="2232516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404745" algn="l"/>
                </a:tabLst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SSD:	150K NS</a:t>
              </a:r>
              <a:r>
                <a:rPr lang="zh-CN" alt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,</a:t>
              </a:r>
              <a:r>
                <a:rPr lang="zh-CN" alt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500</a:t>
              </a:r>
              <a:r>
                <a:rPr lang="zh-CN" alt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MB</a:t>
              </a:r>
              <a:r>
                <a:rPr lang="zh-CN" alt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/s</a:t>
              </a:r>
              <a:b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HD:	10M NS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,</a:t>
              </a:r>
              <a:r>
                <a:rPr lang="zh-CN" alt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zh-CN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100MB/s</a:t>
              </a:r>
              <a:endParaRPr lang="en-US" sz="16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8600" y="6426200"/>
            <a:ext cx="210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Source: SAP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6AB223-4501-1B4C-ACD0-ADFA0F0D4D65}"/>
              </a:ext>
            </a:extLst>
          </p:cNvPr>
          <p:cNvSpPr/>
          <p:nvPr/>
        </p:nvSpPr>
        <p:spPr>
          <a:xfrm>
            <a:off x="584691" y="5745865"/>
            <a:ext cx="7969515" cy="6627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Always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keep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hierarchy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capacity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mind!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Performance/cost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ratio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with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data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size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query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rate</a:t>
            </a:r>
            <a:endParaRPr kumimoji="1" lang="zh-CN" altLang="en-US" sz="3200" dirty="0"/>
          </a:p>
        </p:txBody>
      </p:sp>
      <p:pic>
        <p:nvPicPr>
          <p:cNvPr id="7" name="图片 6" descr="屏幕快照 2014-09-23 下午8.56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66" y="1539147"/>
            <a:ext cx="6717489" cy="53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2290E210-ECE2-0D48-B2B9-90D32DCE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02"/>
            <a:ext cx="8478982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Emerging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storage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technologies</a:t>
            </a:r>
            <a:endParaRPr kumimoji="1" lang="zh-CN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F8C064-FC58-1A1D-C365-28AB62D4D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459202"/>
            <a:ext cx="8128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4A3E4B-0BF7-B787-539C-47F5ABF3AD06}"/>
              </a:ext>
            </a:extLst>
          </p:cNvPr>
          <p:cNvSpPr txBox="1"/>
          <p:nvPr/>
        </p:nvSpPr>
        <p:spPr>
          <a:xfrm>
            <a:off x="558800" y="6211669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https://www.embedded.com/emerging-memory-technologies-ready-to-break-out/</a:t>
            </a:r>
          </a:p>
        </p:txBody>
      </p:sp>
    </p:spTree>
    <p:extLst>
      <p:ext uri="{BB962C8B-B14F-4D97-AF65-F5344CB8AC3E}">
        <p14:creationId xmlns:p14="http://schemas.microsoft.com/office/powerpoint/2010/main" val="4941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E2A35-F929-3B4B-A059-A11A3381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NVMe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SSDs and Optane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B79B63-A7C3-1340-871B-AFB24BEF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" y="2783349"/>
            <a:ext cx="9049239" cy="32834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BB5841-B4D5-824F-AF09-049A7304CCBD}"/>
              </a:ext>
            </a:extLst>
          </p:cNvPr>
          <p:cNvSpPr/>
          <p:nvPr/>
        </p:nvSpPr>
        <p:spPr>
          <a:xfrm>
            <a:off x="494778" y="6252673"/>
            <a:ext cx="8025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https://sosp19.rcs.uwaterloo.ca/slides/lepers.pdf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31A972-61F8-1B47-9C12-B79F9B5F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79" y="1354908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Accesses are (almost) as fast as sequential accesses</a:t>
            </a:r>
          </a:p>
        </p:txBody>
      </p:sp>
    </p:spTree>
    <p:extLst>
      <p:ext uri="{BB962C8B-B14F-4D97-AF65-F5344CB8AC3E}">
        <p14:creationId xmlns:p14="http://schemas.microsoft.com/office/powerpoint/2010/main" val="426545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79" y="1354908"/>
            <a:ext cx="8229600" cy="45259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memory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large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enough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contain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data?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about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cost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comparing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disks?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Fault-tolerance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with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memory?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How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represent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data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memory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efficiently?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99189" y="4936178"/>
            <a:ext cx="7487985" cy="1732853"/>
            <a:chOff x="1066800" y="1085850"/>
            <a:chExt cx="7487985" cy="1299640"/>
          </a:xfrm>
        </p:grpSpPr>
        <p:sp>
          <p:nvSpPr>
            <p:cNvPr id="5" name="Can 73"/>
            <p:cNvSpPr/>
            <p:nvPr/>
          </p:nvSpPr>
          <p:spPr>
            <a:xfrm>
              <a:off x="1066800" y="1371600"/>
              <a:ext cx="782384" cy="618058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6" name="Straight Arrow Connector 74"/>
            <p:cNvCxnSpPr>
              <a:stCxn id="5" idx="4"/>
              <a:endCxn id="7" idx="1"/>
            </p:cNvCxnSpPr>
            <p:nvPr/>
          </p:nvCxnSpPr>
          <p:spPr>
            <a:xfrm>
              <a:off x="1849185" y="1680629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5"/>
            <p:cNvSpPr/>
            <p:nvPr/>
          </p:nvSpPr>
          <p:spPr>
            <a:xfrm>
              <a:off x="2386980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iter</a:t>
              </a:r>
              <a:r>
                <a:rPr lang="en-US" sz="2200" dirty="0"/>
                <a:t>. 1</a:t>
              </a:r>
            </a:p>
          </p:txBody>
        </p:sp>
        <p:cxnSp>
          <p:nvCxnSpPr>
            <p:cNvPr id="8" name="Straight Arrow Connector 76"/>
            <p:cNvCxnSpPr>
              <a:stCxn id="7" idx="3"/>
            </p:cNvCxnSpPr>
            <p:nvPr/>
          </p:nvCxnSpPr>
          <p:spPr>
            <a:xfrm flipV="1">
              <a:off x="3296984" y="1680629"/>
              <a:ext cx="32215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7"/>
            <p:cNvCxnSpPr>
              <a:endCxn id="10" idx="1"/>
            </p:cNvCxnSpPr>
            <p:nvPr/>
          </p:nvCxnSpPr>
          <p:spPr>
            <a:xfrm>
              <a:off x="4495800" y="1680629"/>
              <a:ext cx="62128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8"/>
            <p:cNvSpPr/>
            <p:nvPr/>
          </p:nvSpPr>
          <p:spPr>
            <a:xfrm>
              <a:off x="5117087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iter</a:t>
              </a:r>
              <a:r>
                <a:rPr lang="en-US" sz="2200" dirty="0"/>
                <a:t>. 2</a:t>
              </a:r>
            </a:p>
          </p:txBody>
        </p:sp>
        <p:cxnSp>
          <p:nvCxnSpPr>
            <p:cNvPr id="11" name="Straight Arrow Connector 79"/>
            <p:cNvCxnSpPr>
              <a:stCxn id="10" idx="3"/>
            </p:cNvCxnSpPr>
            <p:nvPr/>
          </p:nvCxnSpPr>
          <p:spPr>
            <a:xfrm flipV="1">
              <a:off x="6027092" y="1680629"/>
              <a:ext cx="33832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80"/>
            <p:cNvCxnSpPr/>
            <p:nvPr/>
          </p:nvCxnSpPr>
          <p:spPr>
            <a:xfrm>
              <a:off x="7239001" y="1688411"/>
              <a:ext cx="591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1"/>
            <p:cNvSpPr txBox="1"/>
            <p:nvPr/>
          </p:nvSpPr>
          <p:spPr>
            <a:xfrm>
              <a:off x="7828108" y="1520524"/>
              <a:ext cx="726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.  .  .</a:t>
              </a:r>
            </a:p>
          </p:txBody>
        </p:sp>
        <p:sp>
          <p:nvSpPr>
            <p:cNvPr id="14" name="TextBox 84"/>
            <p:cNvSpPr txBox="1"/>
            <p:nvPr/>
          </p:nvSpPr>
          <p:spPr>
            <a:xfrm>
              <a:off x="1066800" y="2000344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Input</a:t>
              </a:r>
            </a:p>
          </p:txBody>
        </p:sp>
        <p:grpSp>
          <p:nvGrpSpPr>
            <p:cNvPr id="15" name="Group 111"/>
            <p:cNvGrpSpPr/>
            <p:nvPr/>
          </p:nvGrpSpPr>
          <p:grpSpPr>
            <a:xfrm>
              <a:off x="3573767" y="1085850"/>
              <a:ext cx="1312636" cy="1293246"/>
              <a:chOff x="2784930" y="2345019"/>
              <a:chExt cx="1312636" cy="1724328"/>
            </a:xfrm>
          </p:grpSpPr>
          <p:pic>
            <p:nvPicPr>
              <p:cNvPr id="20" name="Picture 115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1" name="Picture 117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2" name="Picture 118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6" name="Group 119"/>
            <p:cNvGrpSpPr/>
            <p:nvPr/>
          </p:nvGrpSpPr>
          <p:grpSpPr>
            <a:xfrm>
              <a:off x="6307364" y="1092244"/>
              <a:ext cx="1312636" cy="1293246"/>
              <a:chOff x="2784930" y="2345019"/>
              <a:chExt cx="1312636" cy="1724328"/>
            </a:xfrm>
          </p:grpSpPr>
          <p:pic>
            <p:nvPicPr>
              <p:cNvPr id="17" name="Picture 120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8" name="Picture 121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9" name="Picture 122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570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87A0-695B-0C48-B28F-EFE7CF04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6CA45-C223-F94A-BB6C-3E4E71F1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in-memory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</a:p>
          <a:p>
            <a:r>
              <a:rPr kumimoji="1" lang="en-US" altLang="zh-CN" dirty="0"/>
              <a:t>Understand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challenges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face</a:t>
            </a:r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it?</a:t>
            </a:r>
          </a:p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42516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Dsm</a:t>
            </a:r>
            <a:r>
              <a:rPr lang="zh-CN" altLang="en-US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</a:t>
            </a:r>
            <a:r>
              <a:rPr lang="zh-CN" altLang="en-US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distributed</a:t>
            </a:r>
            <a:r>
              <a:rPr lang="zh-CN" altLang="en-US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k-v</a:t>
            </a:r>
            <a:r>
              <a:rPr lang="zh-CN" altLang="en-US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stores</a:t>
            </a:r>
            <a:b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kumimoji="1"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7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628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pPr lvl="1"/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read/write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#address</a:t>
            </a:r>
          </a:p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KV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stores</a:t>
            </a:r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693613-F90B-EB42-8CEA-C362ECBC8B8B}"/>
              </a:ext>
            </a:extLst>
          </p:cNvPr>
          <p:cNvSpPr/>
          <p:nvPr/>
        </p:nvSpPr>
        <p:spPr>
          <a:xfrm>
            <a:off x="457200" y="3710609"/>
            <a:ext cx="3529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800" dirty="0">
                <a:solidFill>
                  <a:srgbClr val="FF0000"/>
                </a:solidFill>
              </a:rPr>
              <a:t>Value</a:t>
            </a:r>
            <a:r>
              <a:rPr kumimoji="1" lang="zh-CN" altLang="en-US" sz="2800" dirty="0">
                <a:solidFill>
                  <a:srgbClr val="FF0000"/>
                </a:solidFill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</a:rPr>
              <a:t>=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Get(key)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800" dirty="0">
                <a:solidFill>
                  <a:srgbClr val="FF0000"/>
                </a:solidFill>
              </a:rPr>
              <a:t>Put(key,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value)</a:t>
            </a:r>
          </a:p>
        </p:txBody>
      </p:sp>
    </p:spTree>
    <p:extLst>
      <p:ext uri="{BB962C8B-B14F-4D97-AF65-F5344CB8AC3E}">
        <p14:creationId xmlns:p14="http://schemas.microsoft.com/office/powerpoint/2010/main" val="423157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Abstractions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628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pPr lvl="1"/>
            <a:r>
              <a:rPr kumimoji="1" lang="en-US" altLang="zh-CN" dirty="0"/>
              <a:t>Unified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</a:p>
          <a:p>
            <a:pPr lvl="1"/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02" y="3108597"/>
            <a:ext cx="6308236" cy="37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22" y="1676638"/>
            <a:ext cx="6053757" cy="43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0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3E9B5-FDB6-8D44-9C61-479F8FA4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faults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150A83-BD21-0942-B271-D5A2975C60A1}"/>
              </a:ext>
            </a:extLst>
          </p:cNvPr>
          <p:cNvGrpSpPr/>
          <p:nvPr/>
        </p:nvGrpSpPr>
        <p:grpSpPr>
          <a:xfrm>
            <a:off x="791297" y="1654642"/>
            <a:ext cx="7770812" cy="3308350"/>
            <a:chOff x="306388" y="1035050"/>
            <a:chExt cx="7770812" cy="330835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8291FA0-5C21-F745-B2F1-1B7740711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413" y="1339850"/>
              <a:ext cx="2998787" cy="457200"/>
            </a:xfrm>
            <a:prstGeom prst="rect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 dirty="0">
                  <a:solidFill>
                    <a:srgbClr val="000066"/>
                  </a:solidFill>
                  <a:latin typeface="Helvetica" charset="0"/>
                </a:rPr>
                <a:t>Page fault exception handler</a:t>
              </a: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62ADBA1D-1536-084F-B738-A28F5FE4C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797050"/>
              <a:ext cx="304800" cy="762000"/>
            </a:xfrm>
            <a:prstGeom prst="downArrow">
              <a:avLst>
                <a:gd name="adj1" fmla="val 50000"/>
                <a:gd name="adj2" fmla="val 62500"/>
              </a:avLst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7D8E36A2-8A71-BF43-A6A2-4D47994EA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888" y="1598613"/>
              <a:ext cx="1587" cy="885825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23365AE-EA57-174E-B44D-513274669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888" y="1536700"/>
              <a:ext cx="1660525" cy="333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DDB2E14C-3ED9-4C46-8A32-3F8EEEE3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563" y="1265238"/>
              <a:ext cx="1073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Exception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9E648B7-0CAD-9B4E-86BD-35CBB92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3214688"/>
              <a:ext cx="385336" cy="2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VA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0885757-73E0-3444-B3FF-B4160C8EC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2863850"/>
              <a:ext cx="274637" cy="274638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C16D09A-186F-0741-BF8B-43B6886CE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2986088"/>
              <a:ext cx="1230312" cy="457200"/>
            </a:xfrm>
            <a:prstGeom prst="rect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Processor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E6AD9CF-9F6D-644C-8CEB-A0ED0F80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2482850"/>
              <a:ext cx="1022350" cy="1371600"/>
            </a:xfrm>
            <a:prstGeom prst="rect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MMU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16266ADB-0967-0E40-96C6-9DAAD9F1D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413" y="2224088"/>
              <a:ext cx="925512" cy="2119312"/>
            </a:xfrm>
            <a:prstGeom prst="rect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Cache/</a:t>
              </a:r>
            </a:p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memory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BADB69E-CF90-2942-9546-C6860E9AB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125" y="3214688"/>
              <a:ext cx="1001713" cy="1587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E757B82E-17D9-9148-94E4-35C5E682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963" y="1035050"/>
              <a:ext cx="274637" cy="274638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06114408-D509-0B43-9CDE-FF747FDA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016250"/>
              <a:ext cx="274638" cy="274638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92BFB590-F291-0348-9A1D-F8A5198AA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13" y="2300288"/>
              <a:ext cx="3763962" cy="1706562"/>
            </a:xfrm>
            <a:prstGeom prst="rect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42B537F3-9D91-5344-9BA1-4795C5E1E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88" y="2027238"/>
              <a:ext cx="1036637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CPU chip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BC4652C8-23FF-4F4D-BB6A-626FD9F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711450"/>
              <a:ext cx="914400" cy="1143000"/>
            </a:xfrm>
            <a:prstGeom prst="rect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Disk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56D5311-7580-7F4D-A669-0AF1F5182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3925" y="2924175"/>
              <a:ext cx="116205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4C087DAC-383D-FB41-882D-89B434C42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3925" y="3702050"/>
              <a:ext cx="116205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85A9DF6-8FD6-5C45-8557-1618F356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635250"/>
              <a:ext cx="1195173" cy="2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Victim page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DA22EAF-65CE-4D4E-A401-001CB75F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738" y="3443288"/>
              <a:ext cx="1049685" cy="2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New page</a:t>
              </a: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8C174C74-2175-0B44-A6F0-76B3FB48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808413"/>
              <a:ext cx="274638" cy="274637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6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A87C8BA0-0494-4548-A337-CEFB1554F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3473450"/>
              <a:ext cx="274637" cy="274638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7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B866793-3ACD-684D-8DBA-6D14FE23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2452688"/>
              <a:ext cx="661758" cy="2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PTEA</a:t>
              </a: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ACF903C-A822-A747-B772-DE2DB438F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9063" y="2832100"/>
              <a:ext cx="1139825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C9CAD605-2FCF-FA47-885D-8B4588D1B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8" y="2833688"/>
              <a:ext cx="5746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600">
                  <a:solidFill>
                    <a:srgbClr val="000066"/>
                  </a:solidFill>
                  <a:latin typeface="Helvetica" charset="0"/>
                </a:rPr>
                <a:t>PTE</a:t>
              </a: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81142427-3802-134B-9A8C-68C3B16A6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650" y="2711450"/>
              <a:ext cx="116205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4A96F2A-9B33-8941-B554-67E2EE15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2101850"/>
              <a:ext cx="274637" cy="274638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25092B10-EB59-E84E-92AF-F70DC8100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3135313"/>
              <a:ext cx="274637" cy="274637"/>
            </a:xfrm>
            <a:prstGeom prst="ellips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bg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kumimoji="0" lang="en-GB" altLang="zh-CN" sz="1400" b="1">
                  <a:solidFill>
                    <a:srgbClr val="000066"/>
                  </a:solidFill>
                  <a:latin typeface="Helvetica" charset="0"/>
                </a:rPr>
                <a:t>3</a:t>
              </a:r>
            </a:p>
          </p:txBody>
        </p:sp>
      </p:grpSp>
      <p:sp>
        <p:nvSpPr>
          <p:cNvPr id="33" name="标题 4">
            <a:extLst>
              <a:ext uri="{FF2B5EF4-FFF2-40B4-BE49-F238E27FC236}">
                <a16:creationId xmlns:a16="http://schemas.microsoft.com/office/drawing/2014/main" id="{A491D373-A932-6645-B2A9-168318F7AF6E}"/>
              </a:ext>
            </a:extLst>
          </p:cNvPr>
          <p:cNvSpPr txBox="1">
            <a:spLocks/>
          </p:cNvSpPr>
          <p:nvPr/>
        </p:nvSpPr>
        <p:spPr>
          <a:xfrm>
            <a:off x="457200" y="55265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DSM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implemented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with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page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fault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handler: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fetch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data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from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remote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machines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436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DSM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1180571"/>
            <a:ext cx="5245100" cy="5207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6387571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https://ourarchive.otago.ac.nz/bitstream/10523/4065/1/LeungKaiCheung2013Ph.D.pdf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49332" y="1354908"/>
            <a:ext cx="3640667" cy="45259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tolerant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fault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do_work</a:t>
            </a:r>
            <a:endParaRPr kumimoji="1" lang="zh-CN" alt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Checkpoint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ideas?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br>
              <a:rPr kumimoji="1" lang="zh-CN" altLang="en-US" dirty="0"/>
            </a:br>
            <a:r>
              <a:rPr kumimoji="1" lang="zh-CN" altLang="zh-CN" dirty="0"/>
              <a:t>（</a:t>
            </a:r>
            <a:r>
              <a:rPr kumimoji="1" lang="en-US" altLang="zh-CN" dirty="0"/>
              <a:t>Piccolo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RAMCloud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7600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6364061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https://github.com/PlatformLab/RAMCloud/blob/master/apps/ClientMain.cc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0934" y="5177671"/>
            <a:ext cx="8415866" cy="1186390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tolerant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fault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k-v</a:t>
            </a:r>
            <a:r>
              <a:rPr kumimoji="1" lang="zh-CN" alt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stores?</a:t>
            </a:r>
            <a:endParaRPr kumimoji="1" lang="zh-CN" altLang="en-US"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kumimoji="1" lang="en-US" altLang="zh-CN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Checkpoint</a:t>
            </a:r>
            <a:endParaRPr kumimoji="1" lang="zh-CN" alt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kumimoji="1" lang="en-US" altLang="zh-CN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Replica?</a:t>
            </a:r>
            <a:endParaRPr kumimoji="1" lang="zh-CN" alt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kumimoji="1" lang="en-US" altLang="zh-CN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Erasure</a:t>
            </a:r>
            <a:r>
              <a:rPr kumimoji="1" lang="zh-CN" altLang="en-US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code?</a:t>
            </a:r>
            <a:endParaRPr kumimoji="1" lang="zh-CN" altLang="en-US" sz="3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1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Log 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9" y="1640466"/>
            <a:ext cx="88157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dirty="0">
                <a:latin typeface="Consolas"/>
                <a:cs typeface="Consolas"/>
              </a:rPr>
              <a:t>TID |  T1   |  T1  |   T1   |  T2   |  T2  |   T2   |   T3  |</a:t>
            </a:r>
          </a:p>
          <a:p>
            <a:r>
              <a:rPr lang="en-US" dirty="0"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dirty="0"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dirty="0"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284984"/>
            <a:ext cx="3240360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dirty="0">
                <a:latin typeface="Consolas" panose="020B0609020204030204" pitchFamily="49" charset="0"/>
              </a:rPr>
              <a:t> </a:t>
            </a:r>
            <a:r>
              <a:rPr lang="nl-NL" altLang="zh-CN" sz="1600" dirty="0">
                <a:latin typeface="Consolas" panose="020B0609020204030204" pitchFamily="49" charset="0"/>
                <a:cs typeface="Courier"/>
              </a:rPr>
              <a:t>begin  </a:t>
            </a:r>
            <a:r>
              <a:rPr lang="nl-NL" altLang="zh-CN" sz="1600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// T1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urier"/>
              </a:rPr>
              <a:t> A = 100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urier"/>
              </a:rPr>
              <a:t> B = 50</a:t>
            </a:r>
          </a:p>
          <a:p>
            <a:r>
              <a:rPr lang="fr-FR" altLang="zh-CN" sz="1600" dirty="0">
                <a:latin typeface="Consolas" panose="020B0609020204030204" pitchFamily="49" charset="0"/>
                <a:cs typeface="Courier"/>
              </a:rPr>
              <a:t> commit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// A=100; B=50</a:t>
            </a:r>
            <a:endParaRPr lang="fr-FR" altLang="zh-CN" sz="1600" dirty="0">
              <a:solidFill>
                <a:schemeClr val="accent2"/>
              </a:solidFill>
              <a:latin typeface="Consolas" panose="020B0609020204030204" pitchFamily="49" charset="0"/>
              <a:cs typeface="Courier"/>
            </a:endParaRPr>
          </a:p>
          <a:p>
            <a:endParaRPr lang="en-US" altLang="zh-CN" sz="1600" dirty="0">
              <a:latin typeface="Consolas" panose="020B0609020204030204" pitchFamily="49" charset="0"/>
              <a:cs typeface="Courier"/>
            </a:endParaRPr>
          </a:p>
          <a:p>
            <a:r>
              <a:rPr lang="nl-NL" altLang="zh-CN" sz="1600" dirty="0">
                <a:latin typeface="Consolas" panose="020B0609020204030204" pitchFamily="49" charset="0"/>
                <a:cs typeface="Courier"/>
              </a:rPr>
              <a:t> begin  </a:t>
            </a:r>
            <a:r>
              <a:rPr lang="nl-NL" altLang="zh-CN" sz="1600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// T2</a:t>
            </a:r>
            <a:endParaRPr lang="nl-NL" altLang="zh-CN" sz="1600" dirty="0">
              <a:latin typeface="Consolas" panose="020B0609020204030204" pitchFamily="49" charset="0"/>
              <a:cs typeface="Courier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urier"/>
              </a:rPr>
              <a:t> A = A - 20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urier"/>
              </a:rPr>
              <a:t> B = B + 20</a:t>
            </a:r>
          </a:p>
          <a:p>
            <a:r>
              <a:rPr lang="fr-FR" altLang="zh-CN" sz="1600" dirty="0">
                <a:latin typeface="Consolas" panose="020B0609020204030204" pitchFamily="49" charset="0"/>
                <a:cs typeface="Courier"/>
              </a:rPr>
              <a:t> commit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// A=80; B=70</a:t>
            </a:r>
            <a:endParaRPr lang="fr-FR" altLang="zh-CN" sz="1600" dirty="0">
              <a:latin typeface="Consolas" panose="020B0609020204030204" pitchFamily="49" charset="0"/>
              <a:cs typeface="Courier"/>
            </a:endParaRPr>
          </a:p>
          <a:p>
            <a:endParaRPr lang="en-US" altLang="zh-CN" sz="1600" dirty="0">
              <a:latin typeface="Consolas" panose="020B0609020204030204" pitchFamily="49" charset="0"/>
              <a:cs typeface="Courier"/>
            </a:endParaRPr>
          </a:p>
          <a:p>
            <a:r>
              <a:rPr lang="nl-NL" altLang="zh-CN" sz="1600" dirty="0">
                <a:latin typeface="Consolas" panose="020B0609020204030204" pitchFamily="49" charset="0"/>
                <a:cs typeface="Courier"/>
              </a:rPr>
              <a:t> begin  </a:t>
            </a:r>
            <a:r>
              <a:rPr lang="nl-NL" altLang="zh-CN" sz="1600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// T3</a:t>
            </a:r>
            <a:endParaRPr lang="nl-NL" altLang="zh-CN" sz="1600" dirty="0">
              <a:latin typeface="Consolas" panose="020B0609020204030204" pitchFamily="49" charset="0"/>
              <a:cs typeface="Courier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urier"/>
              </a:rPr>
              <a:t> A = A + 30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// A=110</a:t>
            </a:r>
            <a:endParaRPr lang="en-US" altLang="zh-CN" sz="1600" dirty="0">
              <a:latin typeface="Consolas" panose="020B0609020204030204" pitchFamily="49" charset="0"/>
              <a:cs typeface="Courier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urier"/>
              </a:rPr>
              <a:t> --CRASH--</a:t>
            </a:r>
          </a:p>
        </p:txBody>
      </p:sp>
    </p:spTree>
    <p:extLst>
      <p:ext uri="{BB962C8B-B14F-4D97-AF65-F5344CB8AC3E}">
        <p14:creationId xmlns:p14="http://schemas.microsoft.com/office/powerpoint/2010/main" val="208356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Involved</a:t>
            </a:r>
            <a:endParaRPr kumimoji="1"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Begin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Write variable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Read variable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Commit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Abort</a:t>
            </a:r>
          </a:p>
          <a:p>
            <a:pPr>
              <a:lnSpc>
                <a:spcPct val="8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26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50" y="1682266"/>
            <a:ext cx="7926050" cy="4764899"/>
          </a:xfrm>
        </p:spPr>
        <p:txBody>
          <a:bodyPr>
            <a:normAutofit/>
          </a:bodyPr>
          <a:lstStyle/>
          <a:p>
            <a:r>
              <a:rPr lang="en-US" b="1" dirty="0"/>
              <a:t>1. begin</a:t>
            </a:r>
            <a:r>
              <a:rPr lang="en-US" dirty="0"/>
              <a:t>: allocate a new transaction ID</a:t>
            </a:r>
          </a:p>
          <a:p>
            <a:r>
              <a:rPr lang="en-US" b="1" dirty="0"/>
              <a:t>2. write variable</a:t>
            </a:r>
            <a:r>
              <a:rPr lang="en-US" dirty="0"/>
              <a:t>: append an entry to the log</a:t>
            </a:r>
          </a:p>
          <a:p>
            <a:r>
              <a:rPr lang="en-US" b="1" dirty="0"/>
              <a:t>3. read variable</a:t>
            </a:r>
            <a:r>
              <a:rPr lang="en-US" dirty="0"/>
              <a:t>: scan the log looking for last committed value</a:t>
            </a:r>
          </a:p>
          <a:p>
            <a:pPr lvl="1"/>
            <a:r>
              <a:rPr lang="en-US" dirty="0"/>
              <a:t>As an aside: how to see your own updates?</a:t>
            </a:r>
          </a:p>
          <a:p>
            <a:pPr lvl="1"/>
            <a:r>
              <a:rPr lang="en-US" dirty="0"/>
              <a:t>Read uncommitted values from your own </a:t>
            </a:r>
            <a:r>
              <a:rPr lang="en-US" altLang="zh-CN" dirty="0"/>
              <a:t>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</a:t>
            </a:r>
            <a:r>
              <a:rPr kumimoji="1" lang="en-US" altLang="zh-CN" dirty="0" err="1"/>
              <a:t>MapReduce</a:t>
            </a:r>
            <a:r>
              <a:rPr kumimoji="1" lang="en-US" altLang="zh-CN" dirty="0"/>
              <a:t> is successful?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>
                <a:latin typeface="Calibri" charset="0"/>
              </a:rPr>
              <a:t>Programmers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only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need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to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write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serial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code</a:t>
            </a:r>
          </a:p>
          <a:p>
            <a:pPr lvl="1"/>
            <a:r>
              <a:rPr lang="en-US" altLang="zh-CN" dirty="0">
                <a:latin typeface="Calibri" charset="0"/>
              </a:rPr>
              <a:t>Shared</a:t>
            </a:r>
            <a:r>
              <a:rPr lang="zh-CN" altLang="en-US" dirty="0">
                <a:latin typeface="Calibri" charset="0"/>
              </a:rPr>
              <a:t>/</a:t>
            </a:r>
            <a:r>
              <a:rPr lang="en-US" altLang="zh-CN" dirty="0">
                <a:latin typeface="Calibri" charset="0"/>
              </a:rPr>
              <a:t>private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code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in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 err="1">
                <a:latin typeface="Calibri" charset="0"/>
              </a:rPr>
              <a:t>OpenMP</a:t>
            </a:r>
            <a:endParaRPr lang="en-US" altLang="zh-CN" dirty="0">
              <a:latin typeface="Calibri" charset="0"/>
            </a:endParaRPr>
          </a:p>
          <a:p>
            <a:pPr lvl="1"/>
            <a:r>
              <a:rPr lang="en-US" altLang="zh-CN" dirty="0">
                <a:latin typeface="Calibri" charset="0"/>
              </a:rPr>
              <a:t>message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orders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in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MPI</a:t>
            </a:r>
          </a:p>
          <a:p>
            <a:r>
              <a:rPr lang="en-US" altLang="zh-CN" sz="3600" dirty="0">
                <a:latin typeface="Calibri" charset="0"/>
              </a:rPr>
              <a:t>Automatically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parallel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and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distributed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computing</a:t>
            </a:r>
          </a:p>
          <a:p>
            <a:r>
              <a:rPr lang="en-US" altLang="zh-CN" sz="3600" dirty="0">
                <a:latin typeface="Calibri" charset="0"/>
              </a:rPr>
              <a:t>Automatic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load-balancing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and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>
                <a:latin typeface="Calibri" charset="0"/>
              </a:rPr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62424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60440"/>
          </a:xfrm>
        </p:spPr>
        <p:txBody>
          <a:bodyPr>
            <a:noAutofit/>
          </a:bodyPr>
          <a:lstStyle/>
          <a:p>
            <a:pPr>
              <a:spcBef>
                <a:spcPts val="268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read(log,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var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): </a:t>
            </a:r>
            <a:endParaRPr lang="zh-CN" altLang="en-US" sz="1800" b="1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commits = {} </a:t>
            </a: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// scan backwards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for record r in log[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(log) - 1] .. log[0]: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// keep track of commits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r.type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== commit: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commits.add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r.tid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)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// find </a:t>
            </a:r>
            <a:r>
              <a:rPr lang="en-US" sz="1800" i="1" dirty="0" err="1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var’s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 last committed value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f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r.type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== update and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r.tid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in commits and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r.var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==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: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   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return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r.new_value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3406" y="990417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514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60440"/>
          </a:xfrm>
        </p:spPr>
        <p:txBody>
          <a:bodyPr>
            <a:noAutofit/>
          </a:bodyPr>
          <a:lstStyle/>
          <a:p>
            <a:pPr>
              <a:spcBef>
                <a:spcPts val="268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read(log,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var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): </a:t>
            </a:r>
            <a:endParaRPr lang="zh-CN" altLang="en-US" sz="1800" b="1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commits = {} </a:t>
            </a: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// scan backwards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for record r in log[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(log) - 1] .. log[0]: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// keep track of commits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r.type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== commit: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commits.add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r.tid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)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// find </a:t>
            </a:r>
            <a:r>
              <a:rPr lang="en-US" sz="1800" i="1" dirty="0" err="1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var’s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urier"/>
              </a:rPr>
              <a:t> last committed value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r.type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== update and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（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r.tid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in commits</a:t>
            </a: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or</a:t>
            </a:r>
            <a:r>
              <a:rPr lang="zh-CN" alt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r.tid</a:t>
            </a: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 == </a:t>
            </a:r>
            <a:r>
              <a:rPr lang="en-US" altLang="zh-CN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Courier"/>
              </a:rPr>
              <a:t>current_tid</a:t>
            </a:r>
            <a:r>
              <a:rPr lang="en-US" altLang="zh-CN" sz="1800" dirty="0">
                <a:latin typeface="Consolas" panose="020B0609020204030204" pitchFamily="49" charset="0"/>
                <a:cs typeface="Courier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and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 dirty="0">
                <a:latin typeface="Consolas" panose="020B0609020204030204" pitchFamily="49" charset="0"/>
                <a:cs typeface="Courier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r.var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==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: </a:t>
            </a:r>
            <a:endParaRPr lang="zh-CN" altLang="en-US" sz="18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268"/>
              </a:spcBef>
              <a:buNone/>
            </a:pPr>
            <a:r>
              <a:rPr lang="zh-CN" altLang="en-US" sz="1800">
                <a:latin typeface="Consolas" panose="020B0609020204030204" pitchFamily="49" charset="0"/>
                <a:cs typeface="Courier"/>
              </a:rPr>
              <a:t>           </a:t>
            </a:r>
            <a:r>
              <a:rPr lang="en-US" sz="1800">
                <a:latin typeface="Consolas" panose="020B0609020204030204" pitchFamily="49" charset="0"/>
                <a:cs typeface="Courier"/>
              </a:rPr>
              <a:t>return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r.new_value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7" y="990417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6016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116287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4. Commit</a:t>
            </a:r>
            <a:r>
              <a:rPr lang="en-US" sz="2800" dirty="0"/>
              <a:t>: write a commit record</a:t>
            </a:r>
          </a:p>
          <a:p>
            <a:pPr lvl="1"/>
            <a:r>
              <a:rPr lang="en-US" dirty="0"/>
              <a:t>Expectedly, writing a commit record is the "commit point" for action, because of the way read works (looks for commit record)</a:t>
            </a:r>
          </a:p>
          <a:p>
            <a:pPr lvl="1"/>
            <a:r>
              <a:rPr lang="en-US" dirty="0"/>
              <a:t>However, writing log records better be all-or-nothing</a:t>
            </a:r>
          </a:p>
          <a:p>
            <a:pPr lvl="2"/>
            <a:r>
              <a:rPr lang="en-US" sz="2000" dirty="0"/>
              <a:t>One approach, from last time: make each record fit within one sector</a:t>
            </a:r>
          </a:p>
          <a:p>
            <a:r>
              <a:rPr lang="en-US" sz="2800" b="1" dirty="0"/>
              <a:t>5. Abort</a:t>
            </a:r>
            <a:r>
              <a:rPr lang="en-US" sz="2800" dirty="0"/>
              <a:t>: Do nothing or write a record?</a:t>
            </a:r>
          </a:p>
          <a:p>
            <a:pPr lvl="2"/>
            <a:r>
              <a:rPr lang="en-US" altLang="zh-CN" sz="2000" dirty="0"/>
              <a:t>C</a:t>
            </a:r>
            <a:r>
              <a:rPr lang="en-US" sz="2000" dirty="0"/>
              <a:t>ould write an abort record, but not strictly needed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Recover from a crash</a:t>
            </a:r>
            <a:r>
              <a:rPr lang="en-US" sz="2800" dirty="0"/>
              <a:t>: do nothing</a:t>
            </a:r>
          </a:p>
        </p:txBody>
      </p:sp>
    </p:spTree>
    <p:extLst>
      <p:ext uri="{BB962C8B-B14F-4D97-AF65-F5344CB8AC3E}">
        <p14:creationId xmlns:p14="http://schemas.microsoft.com/office/powerpoint/2010/main" val="191181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Log-only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</a:t>
            </a:r>
            <a:r>
              <a:rPr lang="en-US" sz="2800" dirty="0"/>
              <a:t> performance is probably good</a:t>
            </a:r>
            <a:endParaRPr lang="zh-CN" altLang="en-US" sz="2800" dirty="0"/>
          </a:p>
          <a:p>
            <a:pPr lvl="1"/>
            <a:r>
              <a:rPr lang="en-US" altLang="zh-CN" dirty="0"/>
              <a:t>S</a:t>
            </a:r>
            <a:r>
              <a:rPr lang="en-US" dirty="0"/>
              <a:t>equential writes, instead of random</a:t>
            </a:r>
          </a:p>
          <a:p>
            <a:pPr lvl="1"/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write to disk </a:t>
            </a:r>
            <a:r>
              <a:rPr lang="en-US" i="1" dirty="0"/>
              <a:t>twice</a:t>
            </a:r>
            <a:r>
              <a:rPr lang="en-US" dirty="0"/>
              <a:t> instead of </a:t>
            </a:r>
            <a:r>
              <a:rPr lang="en-US" i="1" dirty="0"/>
              <a:t>once</a:t>
            </a:r>
          </a:p>
          <a:p>
            <a:r>
              <a:rPr lang="en-US" sz="2800" b="1" dirty="0"/>
              <a:t>Read</a:t>
            </a:r>
            <a:r>
              <a:rPr lang="en-US" sz="2800" dirty="0"/>
              <a:t> performance is </a:t>
            </a:r>
            <a:r>
              <a:rPr lang="en-US" sz="2800" dirty="0">
                <a:solidFill>
                  <a:schemeClr val="accent2"/>
                </a:solidFill>
              </a:rPr>
              <a:t>terrible!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/>
              <a:t>S</a:t>
            </a:r>
            <a:r>
              <a:rPr lang="en-US" dirty="0"/>
              <a:t>can the log for every read!</a:t>
            </a:r>
          </a:p>
          <a:p>
            <a:r>
              <a:rPr lang="en-US" altLang="zh-CN" sz="2800" b="1" dirty="0"/>
              <a:t>R</a:t>
            </a:r>
            <a:r>
              <a:rPr lang="en-US" sz="2800" b="1" dirty="0"/>
              <a:t>ecovery</a:t>
            </a:r>
            <a:r>
              <a:rPr lang="en-US" sz="2800" dirty="0"/>
              <a:t> is instantaneous</a:t>
            </a:r>
            <a:endParaRPr lang="zh-CN" altLang="en-US" sz="2800" dirty="0"/>
          </a:p>
          <a:p>
            <a:pPr lvl="1"/>
            <a:r>
              <a:rPr lang="en-US" altLang="zh-CN" dirty="0"/>
              <a:t>N</a:t>
            </a:r>
            <a:r>
              <a:rPr lang="en-US" dirty="0"/>
              <a:t>othing to do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13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812"/>
            <a:ext cx="8229600" cy="39964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Keep both a log and </a:t>
            </a:r>
            <a:r>
              <a:rPr lang="en-US" sz="2800" b="1" dirty="0">
                <a:solidFill>
                  <a:schemeClr val="accent2"/>
                </a:solidFill>
              </a:rPr>
              <a:t>cell storage</a:t>
            </a:r>
            <a:endParaRPr lang="en-US" sz="2800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Log as before: authoritative, provides all-or-nothing atomicity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Cell storage: provides fast reads, but </a:t>
            </a:r>
            <a:r>
              <a:rPr lang="en-US" i="1" dirty="0"/>
              <a:t>cannot</a:t>
            </a:r>
            <a:r>
              <a:rPr lang="en-US" dirty="0"/>
              <a:t> provide all-or-nothing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Both are stored on disk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2800" dirty="0"/>
              <a:t>Terminology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"</a:t>
            </a:r>
            <a:r>
              <a:rPr lang="en-US" i="1" dirty="0">
                <a:solidFill>
                  <a:schemeClr val="accent2"/>
                </a:solidFill>
              </a:rPr>
              <a:t>log</a:t>
            </a:r>
            <a:r>
              <a:rPr lang="en-US" dirty="0"/>
              <a:t>" an update when it's written to the </a:t>
            </a:r>
            <a:r>
              <a:rPr lang="en-US" dirty="0">
                <a:solidFill>
                  <a:schemeClr val="accent2"/>
                </a:solidFill>
              </a:rPr>
              <a:t>log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"</a:t>
            </a:r>
            <a:r>
              <a:rPr lang="en-US" i="1" dirty="0">
                <a:solidFill>
                  <a:schemeClr val="accent2"/>
                </a:solidFill>
              </a:rPr>
              <a:t>install</a:t>
            </a:r>
            <a:r>
              <a:rPr lang="en-US" dirty="0"/>
              <a:t>" an update when it's written to </a:t>
            </a:r>
            <a:r>
              <a:rPr lang="en-US" dirty="0">
                <a:solidFill>
                  <a:schemeClr val="accent2"/>
                </a:solidFill>
              </a:rPr>
              <a:t>cell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9597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cell-storage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7"/>
            <a:ext cx="8136904" cy="34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RAMCloud</a:t>
            </a:r>
            <a:r>
              <a:rPr kumimoji="1" lang="zh-CN" altLang="zh-CN" dirty="0"/>
              <a:t> </a:t>
            </a:r>
            <a:r>
              <a:rPr kumimoji="1" lang="en-US" altLang="zh-CN" dirty="0"/>
              <a:t>Approach: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Logging</a:t>
            </a:r>
            <a:endParaRPr kumimoji="1" lang="zh-CN" altLang="en-US" dirty="0"/>
          </a:p>
        </p:txBody>
      </p:sp>
      <p:pic>
        <p:nvPicPr>
          <p:cNvPr id="4" name="图片 3" descr="屏幕快照 2015-05-13 上午11.40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98" y="1265970"/>
            <a:ext cx="6927304" cy="45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6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Fault tolerance mechanism of DSM or Key-value stores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146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Replica</a:t>
            </a:r>
          </a:p>
          <a:p>
            <a:pPr lvl="1"/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</a:p>
          <a:p>
            <a:pPr lvl="1"/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Log</a:t>
            </a:r>
          </a:p>
          <a:p>
            <a:pPr lvl="1"/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FB0F38-58F3-F648-9435-39036A4D8083}"/>
              </a:ext>
            </a:extLst>
          </p:cNvPr>
          <p:cNvSpPr/>
          <p:nvPr/>
        </p:nvSpPr>
        <p:spPr>
          <a:xfrm>
            <a:off x="4300537" y="16002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800" dirty="0"/>
              <a:t>Remote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memory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10-100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times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slower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memory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1-10us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100ns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966A1D-1A55-734C-BA3B-83D48EE2D4E8}"/>
              </a:ext>
            </a:extLst>
          </p:cNvPr>
          <p:cNvSpPr txBox="1"/>
          <p:nvPr/>
        </p:nvSpPr>
        <p:spPr>
          <a:xfrm>
            <a:off x="1550193" y="4972050"/>
            <a:ext cx="6043613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lightweight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fault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tolerance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mechanism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in-memory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computing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desired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9603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Abstraction</a:t>
            </a:r>
            <a:r>
              <a:rPr lang="zh-CN" altLang="en-US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zh-CN" altLang="en-US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rdd</a:t>
            </a:r>
            <a:b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kumimoji="1"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23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Resilient Distributed Datasets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Based on data sets, instead of single data</a:t>
            </a:r>
          </a:p>
          <a:p>
            <a:pPr lvl="1"/>
            <a:r>
              <a:rPr kumimoji="1" lang="en-US" altLang="zh-CN" dirty="0"/>
              <a:t>Generated with deterministic coarse grained operations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join</a:t>
            </a:r>
            <a:r>
              <a:rPr kumimoji="1" lang="en-US" altLang="en-US" dirty="0"/>
              <a:t> etc.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Immutable</a:t>
            </a:r>
          </a:p>
          <a:p>
            <a:pPr lvl="1"/>
            <a:r>
              <a:rPr kumimoji="1" lang="en-US" altLang="zh-CN" dirty="0"/>
              <a:t>To modify data, create new datasets by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12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</a:p>
          <a:p>
            <a:pPr lvl="1"/>
            <a:r>
              <a:rPr lang="en-US" altLang="zh-CN" dirty="0"/>
              <a:t> Iterative graph algorithms and machine learning,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K-Means</a:t>
            </a:r>
            <a:endParaRPr kumimoji="1" lang="en-US" altLang="zh-CN" dirty="0"/>
          </a:p>
          <a:p>
            <a:r>
              <a:rPr kumimoji="1" lang="en-US" altLang="zh-CN" dirty="0"/>
              <a:t>Interactive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</a:p>
          <a:p>
            <a:r>
              <a:rPr lang="en-US" altLang="zh-CN" dirty="0"/>
              <a:t>Both multi-stage and interactive apps require faster </a:t>
            </a:r>
            <a:r>
              <a:rPr lang="en-US" altLang="zh-CN" b="1" dirty="0"/>
              <a:t>data sharing </a:t>
            </a:r>
            <a:r>
              <a:rPr lang="en-US" altLang="zh-CN" dirty="0"/>
              <a:t>across parallel jobs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65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 Fault Tolerance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9808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deterministically</a:t>
            </a:r>
            <a:r>
              <a:rPr kumimoji="1" lang="zh-CN" altLang="en-US" dirty="0"/>
              <a:t>,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immutable</a:t>
            </a:r>
          </a:p>
          <a:p>
            <a:pPr lvl="1"/>
            <a:r>
              <a:rPr kumimoji="1" lang="en-US" altLang="zh-CN" sz="2400" dirty="0"/>
              <a:t>Recover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</a:t>
            </a:r>
            <a:r>
              <a:rPr kumimoji="1" lang="en-US" altLang="zh-CN" sz="2400" dirty="0" err="1"/>
              <a:t>recompute</a:t>
            </a:r>
            <a:r>
              <a:rPr kumimoji="1" lang="en-US" altLang="zh-CN" sz="2400" dirty="0"/>
              <a:t>”</a:t>
            </a:r>
          </a:p>
          <a:p>
            <a:pPr lvl="1"/>
            <a:r>
              <a:rPr kumimoji="1" lang="en-US" altLang="zh-CN" sz="2400" dirty="0"/>
              <a:t>Only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rdd</a:t>
            </a:r>
            <a:r>
              <a:rPr kumimoji="1" lang="zh-CN" altLang="zh-CN" sz="2400" dirty="0"/>
              <a:t>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small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there’s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happens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592" y="4419497"/>
            <a:ext cx="757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6" name="Group 33"/>
          <p:cNvGrpSpPr/>
          <p:nvPr/>
        </p:nvGrpSpPr>
        <p:grpSpPr>
          <a:xfrm>
            <a:off x="992958" y="5406361"/>
            <a:ext cx="7085298" cy="1162632"/>
            <a:chOff x="1039465" y="4756967"/>
            <a:chExt cx="5107436" cy="653233"/>
          </a:xfrm>
        </p:grpSpPr>
        <p:sp>
          <p:nvSpPr>
            <p:cNvPr id="7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8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9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10" name="Straight Arrow Connector 20"/>
            <p:cNvCxnSpPr>
              <a:stCxn id="8" idx="1"/>
              <a:endCxn id="7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4"/>
            <p:cNvCxnSpPr>
              <a:stCxn id="9" idx="1"/>
              <a:endCxn id="8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06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36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10920"/>
              </p:ext>
            </p:extLst>
          </p:nvPr>
        </p:nvGraphicFramePr>
        <p:xfrm>
          <a:off x="1763688" y="2060848"/>
          <a:ext cx="5688632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84634-BC15-4916-AEE3-A1C9D3D0EDCD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84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Philosophy</a:t>
            </a:r>
            <a:endParaRPr kumimoji="1" lang="zh-CN" altLang="en-US" dirty="0"/>
          </a:p>
        </p:txBody>
      </p:sp>
      <p:pic>
        <p:nvPicPr>
          <p:cNvPr id="4" name="图片 3" descr="屏幕快照 2014-09-23 下午10.3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" y="1460699"/>
            <a:ext cx="7278039" cy="53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6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rmAutofit/>
          </a:bodyPr>
          <a:lstStyle/>
          <a:p>
            <a:r>
              <a:rPr lang="en-US" altLang="zh-CN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Spark</a:t>
            </a:r>
            <a:r>
              <a:rPr lang="zh-CN" altLang="en-US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programming</a:t>
            </a:r>
            <a:r>
              <a:rPr lang="zh-CN" altLang="en-US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interface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97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Scala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Java-like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Scala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concole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</a:p>
          <a:p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</a:p>
          <a:p>
            <a:pPr lvl="1"/>
            <a:r>
              <a:rPr kumimoji="1" lang="en-US" altLang="zh-CN" dirty="0"/>
              <a:t>Transformation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RDDs</a:t>
            </a:r>
          </a:p>
          <a:p>
            <a:pPr lvl="2"/>
            <a:r>
              <a:rPr kumimoji="1" lang="en-US" altLang="zh-CN" dirty="0"/>
              <a:t>map,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groupBy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,</a:t>
            </a:r>
            <a:r>
              <a:rPr kumimoji="1" lang="en-US" altLang="zh-CN" dirty="0"/>
              <a:t>distinct,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sample…</a:t>
            </a:r>
          </a:p>
          <a:p>
            <a:pPr lvl="1"/>
            <a:r>
              <a:rPr kumimoji="1" lang="en-US" altLang="zh-CN" dirty="0"/>
              <a:t>Action: 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reduce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dirty="0"/>
              <a:t>count,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foreach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，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335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Scala</a:t>
            </a:r>
            <a:r>
              <a:rPr kumimoji="1" lang="en-US" altLang="zh-CN" dirty="0"/>
              <a:t> Expressions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9757"/>
            <a:ext cx="8229600" cy="16453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pPr lvl="1"/>
            <a:r>
              <a:rPr kumimoji="1" lang="en-US" altLang="zh-CN" dirty="0" err="1"/>
              <a:t>var</a:t>
            </a:r>
            <a:r>
              <a:rPr kumimoji="1" lang="en-US" altLang="zh-CN" dirty="0"/>
              <a:t> 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zh-CN" altLang="zh-CN" dirty="0"/>
              <a:t>1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//Mutable</a:t>
            </a:r>
          </a:p>
          <a:p>
            <a:pPr lvl="1"/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Immutable</a:t>
            </a:r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6-07-14 上午7.5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2" y="2935112"/>
            <a:ext cx="5766306" cy="39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17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Scala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021"/>
          </a:xfrm>
        </p:spPr>
        <p:txBody>
          <a:bodyPr/>
          <a:lstStyle/>
          <a:p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helloWord</a:t>
            </a:r>
            <a:r>
              <a:rPr kumimoji="1" lang="en-US" altLang="zh-CN" dirty="0"/>
              <a:t>()={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println</a:t>
            </a:r>
            <a:r>
              <a:rPr kumimoji="1" lang="en-US" altLang="zh-CN" dirty="0"/>
              <a:t>(“Hello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World”)}</a:t>
            </a:r>
          </a:p>
          <a:p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addOne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x:Int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5715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x+1</a:t>
            </a:r>
          </a:p>
          <a:p>
            <a:pPr marL="57150" indent="0">
              <a:buNone/>
            </a:pPr>
            <a:r>
              <a:rPr kumimoji="1" lang="en-US" altLang="zh-CN" dirty="0"/>
              <a:t>}</a:t>
            </a:r>
          </a:p>
          <a:p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addOne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x:Int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zh-CN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x+1</a:t>
            </a:r>
          </a:p>
          <a:p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x:Int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819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Scala</a:t>
            </a:r>
            <a:r>
              <a:rPr kumimoji="1" lang="en-US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endParaRPr kumimoji="1" lang="zh-CN" altLang="en-US" dirty="0"/>
          </a:p>
        </p:txBody>
      </p:sp>
      <p:pic>
        <p:nvPicPr>
          <p:cNvPr id="4" name="图片 3" descr="屏幕快照 2016-07-14 上午8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352852"/>
            <a:ext cx="7848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13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14830" y="6381398"/>
            <a:ext cx="8438561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aseline="30000" dirty="0"/>
              <a:t>http://</a:t>
            </a:r>
            <a:r>
              <a:rPr lang="en-US" altLang="zh-CN" sz="2800" baseline="30000" dirty="0" err="1"/>
              <a:t>spark.apache.org</a:t>
            </a:r>
            <a:r>
              <a:rPr lang="en-US" altLang="zh-CN" sz="2800" baseline="30000" dirty="0"/>
              <a:t>/docs/latest/</a:t>
            </a:r>
            <a:r>
              <a:rPr lang="en-US" altLang="zh-CN" sz="2800" baseline="30000" dirty="0" err="1"/>
              <a:t>programming-guide.html#rdd-operations</a:t>
            </a:r>
            <a:endParaRPr lang="zh-CN" altLang="en-US" sz="2400" dirty="0"/>
          </a:p>
        </p:txBody>
      </p:sp>
      <p:pic>
        <p:nvPicPr>
          <p:cNvPr id="10" name="图片 9" descr="屏幕快照 2014-09-23 下午11.43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09" y="1333491"/>
            <a:ext cx="6787210" cy="50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8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create RDDs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val</a:t>
            </a:r>
            <a:r>
              <a:rPr lang="en-US" altLang="zh-CN" dirty="0"/>
              <a:t> a = </a:t>
            </a:r>
            <a:r>
              <a:rPr lang="en-US" altLang="zh-CN" dirty="0" err="1"/>
              <a:t>sc.parallelize</a:t>
            </a:r>
            <a:r>
              <a:rPr lang="en-US" altLang="zh-CN" dirty="0"/>
              <a:t>(1 to 9, 3) </a:t>
            </a:r>
          </a:p>
          <a:p>
            <a:r>
              <a:rPr lang="en-US" altLang="zh-CN" dirty="0"/>
              <a:t> from File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b = </a:t>
            </a:r>
            <a:r>
              <a:rPr lang="en-US" altLang="zh-CN" dirty="0" err="1"/>
              <a:t>sc.textFile</a:t>
            </a:r>
            <a:r>
              <a:rPr lang="en-US" altLang="zh-CN" dirty="0"/>
              <a:t>(“/path/to/file”) </a:t>
            </a:r>
          </a:p>
          <a:p>
            <a:r>
              <a:rPr lang="en-US" altLang="zh-CN" dirty="0"/>
              <a:t>from other RDDs</a:t>
            </a:r>
            <a:br>
              <a:rPr lang="en-US" altLang="zh-CN" dirty="0"/>
            </a:br>
            <a:r>
              <a:rPr lang="zh-CN" altLang="en-US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c = </a:t>
            </a:r>
            <a:r>
              <a:rPr lang="en-US" altLang="zh-CN" dirty="0" err="1"/>
              <a:t>b.map</a:t>
            </a:r>
            <a:r>
              <a:rPr lang="en-US" altLang="zh-CN" dirty="0"/>
              <a:t>(line =&gt; </a:t>
            </a:r>
            <a:r>
              <a:rPr lang="en-US" altLang="zh-CN" dirty="0" err="1"/>
              <a:t>line.split</a:t>
            </a:r>
            <a:r>
              <a:rPr lang="en-US" altLang="zh-CN" dirty="0"/>
              <a:t>(“,”))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7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 interactive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379577"/>
            <a:ext cx="7886700" cy="54784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graph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graph.Graph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Time: 1371.97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degree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degree.count_degree_dist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graph.UNION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Time: 5.68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((0, 128856),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(1, 33929926),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(2, 13015367),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(3, 8519516),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(4, 4755099),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(5, 3841489),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(6, 3296567),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(7, 3007741),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(8, 3328721),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(9, 3090643),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(10, 3306905),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...)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traversal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traversal.count_bfs_length_dist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graph.UNION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Time: 39.79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((1, 4),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(2, 3528554),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(3, 159265485),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66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889" y="3037818"/>
            <a:ext cx="7749911" cy="337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val</a:t>
            </a:r>
            <a:r>
              <a:rPr lang="en-US" altLang="zh-CN" sz="3200" baseline="30000" dirty="0"/>
              <a:t> a = </a:t>
            </a:r>
            <a:r>
              <a:rPr lang="en-US" altLang="zh-CN" sz="3200" baseline="30000" dirty="0" err="1"/>
              <a:t>sc.parallelize</a:t>
            </a:r>
            <a:r>
              <a:rPr lang="en-US" altLang="zh-CN" sz="3200" baseline="30000" dirty="0"/>
              <a:t>(1 to 9, 3) </a:t>
            </a:r>
          </a:p>
          <a:p>
            <a:r>
              <a:rPr lang="it-IT" altLang="zh-CN" sz="3200" baseline="30000" dirty="0"/>
              <a:t>scala&gt; val b = </a:t>
            </a:r>
            <a:r>
              <a:rPr lang="it-IT" altLang="zh-CN" sz="3200" baseline="30000" dirty="0" err="1"/>
              <a:t>a.</a:t>
            </a:r>
            <a:r>
              <a:rPr lang="it-IT" altLang="zh-CN" sz="3200" baseline="30000" dirty="0" err="1">
                <a:solidFill>
                  <a:srgbClr val="FF0000"/>
                </a:solidFill>
              </a:rPr>
              <a:t>map</a:t>
            </a:r>
            <a:r>
              <a:rPr lang="it-IT" altLang="zh-CN" sz="3200" baseline="30000" dirty="0">
                <a:solidFill>
                  <a:srgbClr val="FF0000"/>
                </a:solidFill>
              </a:rPr>
              <a:t>(x =&gt; x*2) </a:t>
            </a:r>
          </a:p>
          <a:p>
            <a:r>
              <a:rPr lang="it-IT" altLang="zh-CN" sz="3200" baseline="30000" dirty="0"/>
              <a:t>scala&gt; </a:t>
            </a:r>
            <a:r>
              <a:rPr lang="it-IT" altLang="zh-CN" sz="3200" baseline="30000" dirty="0" err="1"/>
              <a:t>a.collect</a:t>
            </a:r>
            <a:r>
              <a:rPr lang="it-IT" altLang="zh-CN" sz="3200" baseline="30000" dirty="0"/>
              <a:t> </a:t>
            </a:r>
          </a:p>
          <a:p>
            <a:r>
              <a:rPr lang="en-US" altLang="zh-CN" sz="3200" baseline="30000" dirty="0"/>
              <a:t>res10: Array[</a:t>
            </a:r>
            <a:r>
              <a:rPr lang="en-US" altLang="zh-CN" sz="3200" baseline="30000" dirty="0" err="1"/>
              <a:t>Int</a:t>
            </a:r>
            <a:r>
              <a:rPr lang="en-US" altLang="zh-CN" sz="3200" baseline="30000" dirty="0"/>
              <a:t>] = Array(1, 2, 3, 4, 5, 6, 7, 8, 9)</a:t>
            </a:r>
          </a:p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b.collect</a:t>
            </a:r>
            <a:r>
              <a:rPr lang="en-US" altLang="zh-CN" sz="3200" baseline="30000" dirty="0"/>
              <a:t> </a:t>
            </a:r>
          </a:p>
          <a:p>
            <a:r>
              <a:rPr lang="tr-TR" altLang="zh-CN" sz="3200" baseline="30000" dirty="0"/>
              <a:t>res11: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[</a:t>
            </a:r>
            <a:r>
              <a:rPr lang="tr-TR" altLang="zh-CN" sz="3200" baseline="30000" dirty="0" err="1"/>
              <a:t>Int</a:t>
            </a:r>
            <a:r>
              <a:rPr lang="tr-TR" altLang="zh-CN" sz="3200" baseline="30000" dirty="0"/>
              <a:t>] =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(2, 4, 6, 8, 10, 12, 14, 16, 18)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0742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flatMap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4664"/>
          </a:xfrm>
        </p:spPr>
        <p:txBody>
          <a:bodyPr/>
          <a:lstStyle/>
          <a:p>
            <a:r>
              <a:rPr kumimoji="1" lang="en-US" altLang="zh-CN" dirty="0"/>
              <a:t>One element in source </a:t>
            </a:r>
            <a:r>
              <a:rPr kumimoji="1" lang="en-US" altLang="zh-CN" dirty="0" err="1"/>
              <a:t>rdd</a:t>
            </a:r>
            <a:r>
              <a:rPr kumimoji="1" lang="en-US" altLang="zh-CN" dirty="0"/>
              <a:t> will be transformed to multiple elements(0..n) in destination </a:t>
            </a:r>
            <a:r>
              <a:rPr kumimoji="1" lang="en-US" altLang="zh-CN" dirty="0" err="1"/>
              <a:t>rdd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7534" y="3535670"/>
            <a:ext cx="8019266" cy="239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val</a:t>
            </a:r>
            <a:r>
              <a:rPr lang="en-US" altLang="zh-CN" sz="3200" baseline="30000" dirty="0"/>
              <a:t> a = </a:t>
            </a:r>
            <a:r>
              <a:rPr lang="en-US" altLang="zh-CN" sz="3200" baseline="30000" dirty="0" err="1"/>
              <a:t>sc.parallelize</a:t>
            </a:r>
            <a:r>
              <a:rPr lang="en-US" altLang="zh-CN" sz="3200" baseline="30000" dirty="0"/>
              <a:t>(1 to 4, 2) </a:t>
            </a:r>
          </a:p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val</a:t>
            </a:r>
            <a:r>
              <a:rPr lang="en-US" altLang="zh-CN" sz="3200" baseline="30000" dirty="0"/>
              <a:t> b = </a:t>
            </a:r>
            <a:r>
              <a:rPr lang="en-US" altLang="zh-CN" sz="3200" baseline="30000" dirty="0" err="1"/>
              <a:t>a.</a:t>
            </a:r>
            <a:r>
              <a:rPr lang="en-US" altLang="zh-CN" sz="3200" baseline="30000" dirty="0" err="1">
                <a:solidFill>
                  <a:srgbClr val="FF0000"/>
                </a:solidFill>
              </a:rPr>
              <a:t>flatMap</a:t>
            </a:r>
            <a:r>
              <a:rPr lang="en-US" altLang="zh-CN" sz="3200" baseline="30000" dirty="0">
                <a:solidFill>
                  <a:srgbClr val="FF0000"/>
                </a:solidFill>
              </a:rPr>
              <a:t>(x =&gt; 1 to x)</a:t>
            </a:r>
            <a:r>
              <a:rPr lang="en-US" altLang="zh-CN" sz="3200" baseline="30000" dirty="0"/>
              <a:t> </a:t>
            </a:r>
          </a:p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b.collect</a:t>
            </a:r>
            <a:r>
              <a:rPr lang="en-US" altLang="zh-CN" sz="3200" baseline="30000" dirty="0"/>
              <a:t> </a:t>
            </a:r>
          </a:p>
          <a:p>
            <a:r>
              <a:rPr lang="tr-TR" altLang="zh-CN" sz="3200" baseline="30000" dirty="0"/>
              <a:t>res0: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[</a:t>
            </a:r>
            <a:r>
              <a:rPr lang="tr-TR" altLang="zh-CN" sz="3200" baseline="30000" dirty="0" err="1"/>
              <a:t>Int</a:t>
            </a:r>
            <a:r>
              <a:rPr lang="tr-TR" altLang="zh-CN" sz="3200" baseline="30000" dirty="0"/>
              <a:t>] =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(1, 1, 2, 1, 2, 3, 1, 2, 3, 4)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4247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,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4246" y="4120550"/>
            <a:ext cx="70920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val</a:t>
            </a:r>
            <a:r>
              <a:rPr lang="en-US" altLang="zh-CN" sz="3600" baseline="30000" dirty="0"/>
              <a:t> c = </a:t>
            </a:r>
            <a:r>
              <a:rPr lang="en-US" altLang="zh-CN" sz="3600" baseline="30000" dirty="0" err="1"/>
              <a:t>sc.parallelize</a:t>
            </a:r>
            <a:r>
              <a:rPr lang="en-US" altLang="zh-CN" sz="3600" baseline="30000" dirty="0"/>
              <a:t>(1 to 10) </a:t>
            </a:r>
            <a:endParaRPr lang="zh-CN" altLang="en-US" sz="3600" baseline="30000" dirty="0"/>
          </a:p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c.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reduce</a:t>
            </a:r>
            <a:r>
              <a:rPr lang="en-US" altLang="zh-CN" sz="3600" baseline="30000" dirty="0">
                <a:solidFill>
                  <a:srgbClr val="FF0000"/>
                </a:solidFill>
              </a:rPr>
              <a:t>((x, y) =&gt; x + y)</a:t>
            </a:r>
            <a:r>
              <a:rPr lang="en-US" altLang="zh-CN" sz="3600" baseline="30000" dirty="0"/>
              <a:t> </a:t>
            </a:r>
          </a:p>
          <a:p>
            <a:r>
              <a:rPr lang="fr-FR" altLang="zh-CN" sz="3600" baseline="30000" dirty="0"/>
              <a:t>res4: Int = 55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756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reduceByKey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</a:p>
          <a:p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847952" y="4120550"/>
            <a:ext cx="8416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3600" baseline="30000" dirty="0"/>
              <a:t>scala&gt; val a = </a:t>
            </a:r>
            <a:r>
              <a:rPr lang="it-IT" altLang="zh-CN" sz="3600" baseline="30000" dirty="0" err="1"/>
              <a:t>sc.parallelize</a:t>
            </a:r>
            <a:r>
              <a:rPr lang="it-IT" altLang="zh-CN" sz="3600" baseline="30000" dirty="0"/>
              <a:t>(List((1,2),(3,4),(3,6)))  </a:t>
            </a:r>
            <a:endParaRPr lang="zh-CN" altLang="en-US" sz="3600" baseline="30000" dirty="0"/>
          </a:p>
          <a:p>
            <a:r>
              <a:rPr lang="it-IT" altLang="zh-CN" sz="3600" baseline="30000" dirty="0"/>
              <a:t>scala&gt; </a:t>
            </a:r>
            <a:r>
              <a:rPr lang="it-IT" altLang="zh-CN" sz="3600" baseline="30000" dirty="0" err="1"/>
              <a:t>a.</a:t>
            </a:r>
            <a:r>
              <a:rPr lang="it-IT" altLang="zh-CN" sz="3600" baseline="30000" dirty="0" err="1">
                <a:solidFill>
                  <a:srgbClr val="FF0000"/>
                </a:solidFill>
              </a:rPr>
              <a:t>reduceByKey</a:t>
            </a:r>
            <a:r>
              <a:rPr lang="it-IT" altLang="zh-CN" sz="3600" baseline="30000" dirty="0">
                <a:solidFill>
                  <a:srgbClr val="FF0000"/>
                </a:solidFill>
              </a:rPr>
              <a:t>((</a:t>
            </a:r>
            <a:r>
              <a:rPr lang="it-IT" altLang="zh-CN" sz="3600" baseline="30000" dirty="0" err="1">
                <a:solidFill>
                  <a:srgbClr val="FF0000"/>
                </a:solidFill>
              </a:rPr>
              <a:t>x,y</a:t>
            </a:r>
            <a:r>
              <a:rPr lang="it-IT" altLang="zh-CN" sz="3600" baseline="30000" dirty="0">
                <a:solidFill>
                  <a:srgbClr val="FF0000"/>
                </a:solidFill>
              </a:rPr>
              <a:t>) =&gt; x + y)</a:t>
            </a:r>
            <a:r>
              <a:rPr lang="it-IT" altLang="zh-CN" sz="3600" baseline="30000" dirty="0"/>
              <a:t>.</a:t>
            </a:r>
            <a:r>
              <a:rPr lang="it-IT" altLang="zh-CN" sz="3600" baseline="30000" dirty="0" err="1"/>
              <a:t>collect</a:t>
            </a:r>
            <a:r>
              <a:rPr lang="it-IT" altLang="zh-CN" sz="3600" baseline="30000" dirty="0"/>
              <a:t> </a:t>
            </a:r>
          </a:p>
          <a:p>
            <a:r>
              <a:rPr lang="tr-TR" altLang="zh-CN" sz="3600" baseline="30000" dirty="0"/>
              <a:t>res7: </a:t>
            </a:r>
            <a:r>
              <a:rPr lang="tr-TR" altLang="zh-CN" sz="3600" baseline="30000" dirty="0" err="1"/>
              <a:t>Array</a:t>
            </a:r>
            <a:r>
              <a:rPr lang="tr-TR" altLang="zh-CN" sz="3600" baseline="30000" dirty="0"/>
              <a:t>[(</a:t>
            </a:r>
            <a:r>
              <a:rPr lang="tr-TR" altLang="zh-CN" sz="3600" baseline="30000" dirty="0" err="1"/>
              <a:t>Int</a:t>
            </a:r>
            <a:r>
              <a:rPr lang="tr-TR" altLang="zh-CN" sz="3600" baseline="30000" dirty="0"/>
              <a:t>, </a:t>
            </a:r>
            <a:r>
              <a:rPr lang="tr-TR" altLang="zh-CN" sz="3600" baseline="30000" dirty="0" err="1"/>
              <a:t>Int</a:t>
            </a:r>
            <a:r>
              <a:rPr lang="tr-TR" altLang="zh-CN" sz="3600" baseline="30000" dirty="0"/>
              <a:t>)] = </a:t>
            </a:r>
            <a:r>
              <a:rPr lang="tr-TR" altLang="zh-CN" sz="3600" baseline="30000" dirty="0" err="1"/>
              <a:t>Array</a:t>
            </a:r>
            <a:r>
              <a:rPr lang="tr-TR" altLang="zh-CN" sz="3600" baseline="30000" dirty="0"/>
              <a:t>((1,2), (3,10))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0531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394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saveAsTextFile</a:t>
            </a:r>
            <a:r>
              <a:rPr lang="en-US" altLang="zh-CN" dirty="0"/>
              <a:t>/</a:t>
            </a:r>
            <a:r>
              <a:rPr lang="en-US" altLang="zh-CN" dirty="0" err="1"/>
              <a:t>saveAsSequenceFile</a:t>
            </a:r>
            <a:r>
              <a:rPr lang="en-US" altLang="zh-CN" dirty="0"/>
              <a:t>/</a:t>
            </a:r>
            <a:r>
              <a:rPr lang="en-US" altLang="zh-CN" dirty="0" err="1"/>
              <a:t>saveAsObjectFile</a:t>
            </a:r>
            <a:r>
              <a:rPr lang="en-US" altLang="zh-CN" dirty="0"/>
              <a:t> </a:t>
            </a:r>
          </a:p>
          <a:p>
            <a:endParaRPr lang="hu-HU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40" y="4364752"/>
            <a:ext cx="838356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altLang="zh-CN" sz="3600" baseline="30000" dirty="0"/>
              <a:t>scala&gt; val a = sc.parallelize(List((1,2),(3,4),(3,6))) </a:t>
            </a:r>
          </a:p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a.reduceByKey</a:t>
            </a:r>
            <a:r>
              <a:rPr lang="en-US" altLang="zh-CN" sz="3600" baseline="30000" dirty="0"/>
              <a:t>((</a:t>
            </a:r>
            <a:r>
              <a:rPr lang="en-US" altLang="zh-CN" sz="3600" baseline="30000" dirty="0" err="1"/>
              <a:t>x,y</a:t>
            </a:r>
            <a:r>
              <a:rPr lang="en-US" altLang="zh-CN" sz="3600" baseline="30000" dirty="0"/>
              <a:t>) =&gt; x + y)</a:t>
            </a:r>
            <a:r>
              <a:rPr lang="en-US" altLang="zh-CN" sz="3600" baseline="30000" dirty="0">
                <a:solidFill>
                  <a:srgbClr val="FF0000"/>
                </a:solidFill>
              </a:rPr>
              <a:t>.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saveAsTextFile</a:t>
            </a:r>
            <a:r>
              <a:rPr lang="en-US" altLang="zh-CN" sz="3600" baseline="30000" dirty="0"/>
              <a:t>(“test”)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4338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095" y="2758368"/>
            <a:ext cx="8808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3600" baseline="30000" dirty="0"/>
              <a:t> scala&gt; val kv1=</a:t>
            </a:r>
            <a:r>
              <a:rPr lang="it-IT" altLang="zh-CN" sz="3600" baseline="30000" dirty="0" err="1"/>
              <a:t>sc.parallelize</a:t>
            </a:r>
            <a:r>
              <a:rPr lang="it-IT" altLang="zh-CN" sz="3600" baseline="30000" dirty="0"/>
              <a:t>(List((“A”,1),(“B”,2)</a:t>
            </a:r>
            <a:r>
              <a:rPr lang="en-US" altLang="zh-CN" sz="3600" baseline="30000" dirty="0"/>
              <a:t>,(“C”,3)</a:t>
            </a:r>
            <a:r>
              <a:rPr lang="it-IT" altLang="zh-CN" sz="3600" baseline="30000" dirty="0"/>
              <a:t>))</a:t>
            </a:r>
          </a:p>
          <a:p>
            <a:r>
              <a:rPr lang="it-IT" altLang="zh-CN" sz="3600" baseline="30000" dirty="0"/>
              <a:t> scala&gt; val kv3=</a:t>
            </a:r>
            <a:r>
              <a:rPr lang="it-IT" altLang="zh-CN" sz="3600" baseline="30000" dirty="0" err="1"/>
              <a:t>sc.parallelize</a:t>
            </a:r>
            <a:r>
              <a:rPr lang="it-IT" altLang="zh-CN" sz="3600" baseline="30000" dirty="0"/>
              <a:t>(List((“A”,</a:t>
            </a:r>
            <a:r>
              <a:rPr lang="zh-CN" altLang="zh-CN" sz="3600" baseline="30000" dirty="0"/>
              <a:t>4</a:t>
            </a:r>
            <a:r>
              <a:rPr lang="it-IT" altLang="zh-CN" sz="3600" baseline="30000" dirty="0"/>
              <a:t>),</a:t>
            </a:r>
            <a:r>
              <a:rPr lang="zh-CN" altLang="en-US" sz="3600" baseline="30000" dirty="0"/>
              <a:t> </a:t>
            </a:r>
            <a:r>
              <a:rPr lang="en-US" altLang="zh-CN" sz="3600" baseline="30000" dirty="0"/>
              <a:t>(“A”,5),</a:t>
            </a:r>
            <a:r>
              <a:rPr lang="it-IT" altLang="zh-CN" sz="3600" baseline="30000" dirty="0"/>
              <a:t>(“B”,</a:t>
            </a:r>
            <a:r>
              <a:rPr lang="zh-CN" altLang="zh-CN" sz="3600" baseline="30000" dirty="0"/>
              <a:t>3</a:t>
            </a:r>
            <a:r>
              <a:rPr lang="it-IT" altLang="zh-CN" sz="3600" baseline="30000" dirty="0"/>
              <a:t>),(”D”,30)))</a:t>
            </a:r>
          </a:p>
          <a:p>
            <a:r>
              <a:rPr lang="it-IT" altLang="zh-CN" sz="3600" baseline="30000" dirty="0"/>
              <a:t> scala&gt; kv1.</a:t>
            </a:r>
            <a:r>
              <a:rPr lang="it-IT" altLang="zh-CN" sz="3600" baseline="30000" dirty="0">
                <a:solidFill>
                  <a:srgbClr val="FF0000"/>
                </a:solidFill>
              </a:rPr>
              <a:t>join(kv3)</a:t>
            </a:r>
            <a:r>
              <a:rPr lang="it-IT" altLang="zh-CN" sz="3600" baseline="30000" dirty="0"/>
              <a:t>.</a:t>
            </a:r>
            <a:r>
              <a:rPr lang="it-IT" altLang="zh-CN" sz="3600" baseline="30000" dirty="0" err="1"/>
              <a:t>collect</a:t>
            </a:r>
            <a:endParaRPr lang="it-IT" altLang="zh-CN" sz="3600" baseline="30000" dirty="0"/>
          </a:p>
          <a:p>
            <a:endParaRPr lang="it-IT" altLang="zh-CN" sz="3600" baseline="30000" dirty="0"/>
          </a:p>
          <a:p>
            <a:endParaRPr lang="it-IT" altLang="zh-CN" sz="3600" baseline="30000" dirty="0"/>
          </a:p>
          <a:p>
            <a:r>
              <a:rPr lang="it-IT" altLang="zh-CN" sz="3600" baseline="30000" dirty="0"/>
              <a:t> scala&gt; kv1.</a:t>
            </a:r>
            <a:r>
              <a:rPr lang="it-IT" altLang="zh-CN" sz="3600" baseline="30000" dirty="0">
                <a:solidFill>
                  <a:srgbClr val="FF0000"/>
                </a:solidFill>
              </a:rPr>
              <a:t>union(kv3)</a:t>
            </a:r>
            <a:r>
              <a:rPr lang="it-IT" altLang="zh-CN" sz="3600" baseline="30000" dirty="0"/>
              <a:t>.</a:t>
            </a:r>
            <a:r>
              <a:rPr lang="it-IT" altLang="zh-CN" sz="3600" baseline="30000" dirty="0" err="1"/>
              <a:t>collect</a:t>
            </a:r>
            <a:endParaRPr lang="it-IT" altLang="zh-CN" sz="3600" baseline="30000" dirty="0"/>
          </a:p>
        </p:txBody>
      </p:sp>
      <p:sp>
        <p:nvSpPr>
          <p:cNvPr id="5" name="文本框 4"/>
          <p:cNvSpPr txBox="1"/>
          <p:nvPr/>
        </p:nvSpPr>
        <p:spPr>
          <a:xfrm>
            <a:off x="895473" y="1644292"/>
            <a:ext cx="613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(k,v1)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join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(k,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v2)</a:t>
            </a:r>
            <a:r>
              <a:rPr kumimoji="1" lang="zh-CN" altLang="en-US" sz="2800" dirty="0"/>
              <a:t> </a:t>
            </a:r>
            <a:r>
              <a:rPr kumimoji="1" lang="zh-CN" altLang="en-US" sz="2800" dirty="0">
                <a:sym typeface="Wingdings"/>
              </a:rPr>
              <a:t> </a:t>
            </a:r>
            <a:r>
              <a:rPr kumimoji="1" lang="en-US" altLang="zh-CN" sz="2800" dirty="0">
                <a:sym typeface="Wingdings"/>
              </a:rPr>
              <a:t>(k,</a:t>
            </a:r>
            <a:r>
              <a:rPr kumimoji="1" lang="zh-CN" altLang="en-US" sz="2800" dirty="0">
                <a:sym typeface="Wingdings"/>
              </a:rPr>
              <a:t> </a:t>
            </a:r>
            <a:r>
              <a:rPr kumimoji="1" lang="en-US" altLang="zh-CN" sz="2800" dirty="0">
                <a:sym typeface="Wingdings"/>
              </a:rPr>
              <a:t>(v1,</a:t>
            </a:r>
            <a:r>
              <a:rPr kumimoji="1" lang="zh-CN" altLang="en-US" sz="2800" dirty="0">
                <a:sym typeface="Wingdings"/>
              </a:rPr>
              <a:t> </a:t>
            </a:r>
            <a:r>
              <a:rPr kumimoji="1" lang="en-US" altLang="zh-CN" sz="2800" dirty="0">
                <a:sym typeface="Wingdings"/>
              </a:rPr>
              <a:t>v2))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57200" y="3933857"/>
            <a:ext cx="7846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dirty="0"/>
              <a:t> </a:t>
            </a:r>
            <a:r>
              <a:rPr lang="tr-TR" altLang="zh-CN" sz="2400" dirty="0" err="1"/>
              <a:t>Array</a:t>
            </a:r>
            <a:r>
              <a:rPr lang="tr-TR" altLang="zh-CN" sz="2400" dirty="0"/>
              <a:t>[(</a:t>
            </a:r>
            <a:r>
              <a:rPr lang="tr-TR" altLang="zh-CN" sz="2400" dirty="0" err="1"/>
              <a:t>String</a:t>
            </a:r>
            <a:r>
              <a:rPr lang="tr-TR" altLang="zh-CN" sz="2400" dirty="0"/>
              <a:t>, (</a:t>
            </a:r>
            <a:r>
              <a:rPr lang="tr-TR" altLang="zh-CN" sz="2400" dirty="0" err="1"/>
              <a:t>Int</a:t>
            </a:r>
            <a:r>
              <a:rPr lang="tr-TR" altLang="zh-CN" sz="2400" dirty="0"/>
              <a:t>, </a:t>
            </a:r>
            <a:r>
              <a:rPr lang="tr-TR" altLang="zh-CN" sz="2400" dirty="0" err="1"/>
              <a:t>Int</a:t>
            </a:r>
            <a:r>
              <a:rPr lang="tr-TR" altLang="zh-CN" sz="2400" dirty="0"/>
              <a:t>))] = </a:t>
            </a:r>
            <a:r>
              <a:rPr lang="tr-TR" altLang="zh-CN" sz="2400" dirty="0" err="1"/>
              <a:t>Array</a:t>
            </a:r>
            <a:r>
              <a:rPr lang="tr-TR" altLang="zh-CN" sz="2400" dirty="0"/>
              <a:t>((A,(</a:t>
            </a:r>
            <a:r>
              <a:rPr lang="en-US" altLang="zh-CN" sz="2400" dirty="0"/>
              <a:t>1</a:t>
            </a:r>
            <a:r>
              <a:rPr lang="tr-TR" altLang="zh-CN" sz="2400" dirty="0"/>
              <a:t>,</a:t>
            </a:r>
            <a:r>
              <a:rPr lang="en-US" altLang="zh-CN" sz="2400" dirty="0"/>
              <a:t>4</a:t>
            </a:r>
            <a:r>
              <a:rPr lang="tr-TR" altLang="zh-CN" sz="2400" dirty="0"/>
              <a:t>)), (A,(</a:t>
            </a:r>
            <a:r>
              <a:rPr lang="zh-CN" altLang="zh-CN" sz="2400" dirty="0"/>
              <a:t>1</a:t>
            </a:r>
            <a:r>
              <a:rPr lang="tr-TR" altLang="zh-CN" sz="2400" dirty="0"/>
              <a:t>,</a:t>
            </a:r>
            <a:r>
              <a:rPr lang="en-US" altLang="zh-CN" sz="2400" dirty="0"/>
              <a:t>5</a:t>
            </a:r>
            <a:r>
              <a:rPr lang="tr-TR" altLang="zh-CN" sz="2400" dirty="0"/>
              <a:t>)),(B,(</a:t>
            </a:r>
            <a:r>
              <a:rPr lang="en-US" altLang="zh-CN" sz="2400" dirty="0"/>
              <a:t>2</a:t>
            </a:r>
            <a:r>
              <a:rPr lang="tr-TR" altLang="zh-CN" sz="2400" dirty="0"/>
              <a:t>,</a:t>
            </a:r>
            <a:r>
              <a:rPr lang="en-US" altLang="zh-CN" sz="2400" dirty="0"/>
              <a:t>3</a:t>
            </a:r>
            <a:r>
              <a:rPr lang="tr-TR" altLang="zh-CN" sz="2400" dirty="0"/>
              <a:t>)))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06777" y="4955194"/>
            <a:ext cx="7817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dirty="0" err="1"/>
              <a:t>Array</a:t>
            </a:r>
            <a:r>
              <a:rPr lang="tr-TR" altLang="zh-CN" sz="2400" dirty="0"/>
              <a:t>((A,1), (B,2), (C,3), (A,4), (A,5), (B,3), (D,30))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292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of _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baseline="30000" dirty="0"/>
              <a:t>val</a:t>
            </a:r>
            <a:r>
              <a:rPr lang="zh-CN" altLang="en-US" baseline="30000" dirty="0"/>
              <a:t>  </a:t>
            </a:r>
            <a:r>
              <a:rPr lang="en-US" altLang="zh-CN" baseline="30000" dirty="0"/>
              <a:t>a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=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(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1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to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9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)</a:t>
            </a:r>
            <a:endParaRPr lang="it-IT" altLang="zh-CN" baseline="30000" dirty="0"/>
          </a:p>
          <a:p>
            <a:r>
              <a:rPr lang="it-IT" altLang="zh-CN" baseline="30000" dirty="0"/>
              <a:t>Val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b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=</a:t>
            </a:r>
            <a:r>
              <a:rPr lang="zh-CN" altLang="en-US" baseline="30000" dirty="0"/>
              <a:t> </a:t>
            </a:r>
            <a:r>
              <a:rPr lang="en-US" altLang="zh-CN" baseline="30000" dirty="0" err="1"/>
              <a:t>a.</a:t>
            </a:r>
            <a:r>
              <a:rPr lang="en-US" altLang="zh-CN" baseline="30000" dirty="0" err="1">
                <a:solidFill>
                  <a:srgbClr val="FF0000"/>
                </a:solidFill>
              </a:rPr>
              <a:t>map</a:t>
            </a:r>
            <a:r>
              <a:rPr lang="en-US" altLang="zh-CN" baseline="30000" dirty="0">
                <a:solidFill>
                  <a:srgbClr val="FF0000"/>
                </a:solidFill>
              </a:rPr>
              <a:t>(</a:t>
            </a:r>
            <a:r>
              <a:rPr lang="zh-CN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</a:rPr>
              <a:t>x</a:t>
            </a:r>
            <a:r>
              <a:rPr lang="zh-CN" altLang="en-US" baseline="30000" dirty="0">
                <a:solidFill>
                  <a:srgbClr val="FF0000"/>
                </a:solidFill>
              </a:rPr>
              <a:t> </a:t>
            </a:r>
            <a:r>
              <a:rPr lang="zh-CN" altLang="zh-CN" baseline="30000" dirty="0">
                <a:solidFill>
                  <a:srgbClr val="FF0000"/>
                </a:solidFill>
              </a:rPr>
              <a:t>=</a:t>
            </a:r>
            <a:r>
              <a:rPr lang="en-US" altLang="zh-CN" baseline="30000" dirty="0">
                <a:solidFill>
                  <a:srgbClr val="FF0000"/>
                </a:solidFill>
              </a:rPr>
              <a:t>&gt;</a:t>
            </a:r>
            <a:r>
              <a:rPr lang="zh-CN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</a:rPr>
              <a:t>x*2</a:t>
            </a:r>
            <a:r>
              <a:rPr lang="zh-CN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</a:rPr>
              <a:t>)</a:t>
            </a:r>
            <a:r>
              <a:rPr lang="zh-CN" altLang="en-US" baseline="30000" dirty="0">
                <a:solidFill>
                  <a:srgbClr val="FF0000"/>
                </a:solidFill>
              </a:rPr>
              <a:t>  </a:t>
            </a:r>
            <a:endParaRPr lang="en-US" altLang="zh-C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aseline="30000" dirty="0"/>
              <a:t>	is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the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same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as</a:t>
            </a:r>
            <a:r>
              <a:rPr lang="zh-CN" altLang="en-US" baseline="30000" dirty="0"/>
              <a:t> </a:t>
            </a:r>
            <a:r>
              <a:rPr lang="en-US" altLang="zh-CN" baseline="30000" dirty="0" err="1"/>
              <a:t>val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b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=</a:t>
            </a:r>
            <a:r>
              <a:rPr lang="zh-CN" altLang="en-US" baseline="30000" dirty="0"/>
              <a:t> </a:t>
            </a:r>
            <a:r>
              <a:rPr lang="en-US" altLang="zh-CN" baseline="30000" dirty="0" err="1"/>
              <a:t>a.</a:t>
            </a:r>
            <a:r>
              <a:rPr lang="en-US" altLang="zh-CN" baseline="30000" dirty="0" err="1">
                <a:solidFill>
                  <a:srgbClr val="FF0000"/>
                </a:solidFill>
              </a:rPr>
              <a:t>map</a:t>
            </a:r>
            <a:r>
              <a:rPr lang="en-US" altLang="zh-CN" baseline="30000" dirty="0">
                <a:solidFill>
                  <a:srgbClr val="FF0000"/>
                </a:solidFill>
              </a:rPr>
              <a:t>(</a:t>
            </a:r>
            <a:r>
              <a:rPr lang="zh-CN" altLang="en-US" baseline="30000" dirty="0">
                <a:solidFill>
                  <a:srgbClr val="FF0000"/>
                </a:solidFill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</a:rPr>
              <a:t>_</a:t>
            </a:r>
            <a:r>
              <a:rPr lang="zh-CN" altLang="en-US" baseline="30000" dirty="0">
                <a:solidFill>
                  <a:srgbClr val="FF0000"/>
                </a:solidFill>
              </a:rPr>
              <a:t> * </a:t>
            </a:r>
            <a:r>
              <a:rPr lang="en-US" altLang="zh-CN" baseline="30000" dirty="0">
                <a:solidFill>
                  <a:srgbClr val="FF0000"/>
                </a:solidFill>
              </a:rPr>
              <a:t>2)</a:t>
            </a:r>
            <a:r>
              <a:rPr lang="zh-CN" altLang="en-US" baseline="30000" dirty="0">
                <a:solidFill>
                  <a:srgbClr val="FF0000"/>
                </a:solidFill>
              </a:rPr>
              <a:t> </a:t>
            </a:r>
            <a:endParaRPr lang="en-US" altLang="zh-C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aseline="30000" dirty="0"/>
          </a:p>
          <a:p>
            <a:r>
              <a:rPr lang="it-IT" altLang="zh-CN" baseline="30000" dirty="0"/>
              <a:t>val a = </a:t>
            </a:r>
            <a:r>
              <a:rPr lang="it-IT" altLang="zh-CN" baseline="30000" dirty="0" err="1"/>
              <a:t>sc.parallelize</a:t>
            </a:r>
            <a:r>
              <a:rPr lang="it-IT" altLang="zh-CN" baseline="30000" dirty="0"/>
              <a:t>(List((1,2),(3,4),(3,6)))  </a:t>
            </a:r>
            <a:r>
              <a:rPr lang="it-IT" altLang="zh-CN" baseline="30000" dirty="0" err="1">
                <a:solidFill>
                  <a:srgbClr val="FF0000"/>
                </a:solidFill>
              </a:rPr>
              <a:t>a.reduceByKey</a:t>
            </a:r>
            <a:r>
              <a:rPr lang="it-IT" altLang="zh-CN" baseline="30000" dirty="0">
                <a:solidFill>
                  <a:srgbClr val="FF0000"/>
                </a:solidFill>
              </a:rPr>
              <a:t>((</a:t>
            </a:r>
            <a:r>
              <a:rPr lang="it-IT" altLang="zh-CN" baseline="30000" dirty="0" err="1">
                <a:solidFill>
                  <a:srgbClr val="FF0000"/>
                </a:solidFill>
              </a:rPr>
              <a:t>x,y</a:t>
            </a:r>
            <a:r>
              <a:rPr lang="it-IT" altLang="zh-CN" baseline="30000" dirty="0">
                <a:solidFill>
                  <a:srgbClr val="FF0000"/>
                </a:solidFill>
              </a:rPr>
              <a:t>) =&gt; x + y)</a:t>
            </a:r>
            <a:r>
              <a:rPr lang="it-IT" altLang="zh-CN" baseline="30000" dirty="0"/>
              <a:t>.</a:t>
            </a:r>
            <a:r>
              <a:rPr lang="it-IT" altLang="zh-CN" baseline="30000" dirty="0" err="1"/>
              <a:t>collect</a:t>
            </a:r>
            <a:r>
              <a:rPr lang="it-IT" altLang="zh-CN" baseline="30000" dirty="0"/>
              <a:t> 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is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the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same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as</a:t>
            </a:r>
            <a:r>
              <a:rPr lang="zh-CN" altLang="en-US" baseline="30000" dirty="0"/>
              <a:t> </a:t>
            </a:r>
            <a:r>
              <a:rPr lang="en-US" altLang="zh-CN" baseline="30000" dirty="0" err="1">
                <a:solidFill>
                  <a:srgbClr val="FF0000"/>
                </a:solidFill>
              </a:rPr>
              <a:t>a.re</a:t>
            </a:r>
            <a:r>
              <a:rPr lang="it-IT" altLang="zh-CN" baseline="30000" dirty="0" err="1">
                <a:solidFill>
                  <a:srgbClr val="FF0000"/>
                </a:solidFill>
              </a:rPr>
              <a:t>duceByKey</a:t>
            </a:r>
            <a:r>
              <a:rPr lang="it-IT" altLang="zh-CN" baseline="30000" dirty="0">
                <a:solidFill>
                  <a:srgbClr val="FF0000"/>
                </a:solidFill>
              </a:rPr>
              <a:t>(</a:t>
            </a:r>
            <a:r>
              <a:rPr lang="zh-CN" altLang="zh-CN" baseline="30000" dirty="0">
                <a:solidFill>
                  <a:srgbClr val="FF0000"/>
                </a:solidFill>
              </a:rPr>
              <a:t>_</a:t>
            </a:r>
            <a:r>
              <a:rPr lang="zh-CN" altLang="en-US" baseline="30000" dirty="0">
                <a:solidFill>
                  <a:srgbClr val="FF0000"/>
                </a:solidFill>
              </a:rPr>
              <a:t>+</a:t>
            </a:r>
            <a:r>
              <a:rPr lang="en-US" altLang="zh-CN" baseline="30000" dirty="0">
                <a:solidFill>
                  <a:srgbClr val="FF0000"/>
                </a:solidFill>
              </a:rPr>
              <a:t>_</a:t>
            </a:r>
            <a:r>
              <a:rPr lang="it-IT" altLang="zh-CN" baseline="30000" dirty="0">
                <a:solidFill>
                  <a:srgbClr val="FF0000"/>
                </a:solidFill>
              </a:rPr>
              <a:t>)</a:t>
            </a:r>
            <a:r>
              <a:rPr lang="it-IT" altLang="zh-CN" baseline="30000" dirty="0"/>
              <a:t>.</a:t>
            </a:r>
            <a:r>
              <a:rPr lang="it-IT" altLang="zh-CN" baseline="30000" dirty="0" err="1"/>
              <a:t>collect</a:t>
            </a:r>
            <a:endParaRPr lang="it-IT" altLang="zh-CN" baseline="30000" dirty="0"/>
          </a:p>
          <a:p>
            <a:pPr marL="0" indent="0">
              <a:buNone/>
            </a:pPr>
            <a:endParaRPr lang="it-IT" altLang="zh-CN" baseline="30000" dirty="0"/>
          </a:p>
          <a:p>
            <a:pPr marL="0" indent="0">
              <a:buNone/>
            </a:pPr>
            <a:endParaRPr lang="it-IT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899768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700" dirty="0"/>
              <a:t>Log</a:t>
            </a:r>
            <a:r>
              <a:rPr lang="zh-CN" altLang="en-US" sz="5700" dirty="0"/>
              <a:t> </a:t>
            </a:r>
            <a:r>
              <a:rPr lang="en-US" altLang="zh-CN" sz="5700" dirty="0"/>
              <a:t>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83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altLang="zh-CN" sz="3000" dirty="0"/>
              <a:t>Loading</a:t>
            </a:r>
            <a:r>
              <a:rPr lang="zh-CN" altLang="en-US" sz="3000" dirty="0"/>
              <a:t> </a:t>
            </a:r>
            <a:r>
              <a:rPr lang="en-US" altLang="zh-CN" sz="3000" dirty="0"/>
              <a:t>data</a:t>
            </a:r>
            <a:r>
              <a:rPr lang="zh-CN" altLang="en-US" sz="3000" dirty="0"/>
              <a:t> </a:t>
            </a:r>
            <a:r>
              <a:rPr lang="en-US" altLang="zh-CN" sz="3000" dirty="0"/>
              <a:t>from</a:t>
            </a:r>
            <a:r>
              <a:rPr lang="zh-CN" altLang="en-US" sz="3000" dirty="0"/>
              <a:t> </a:t>
            </a:r>
            <a:r>
              <a:rPr lang="en-US" altLang="zh-CN" sz="3000" dirty="0"/>
              <a:t>memory,</a:t>
            </a:r>
            <a:r>
              <a:rPr lang="zh-CN" altLang="en-US" sz="3000" dirty="0"/>
              <a:t> </a:t>
            </a:r>
            <a:r>
              <a:rPr lang="en-US" altLang="zh-CN" sz="3000" dirty="0"/>
              <a:t>than</a:t>
            </a:r>
            <a:r>
              <a:rPr lang="zh-CN" altLang="en-US" sz="3000" dirty="0"/>
              <a:t> </a:t>
            </a:r>
            <a:r>
              <a:rPr lang="en-US" altLang="zh-CN" sz="3000" dirty="0"/>
              <a:t>query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data</a:t>
            </a:r>
            <a:r>
              <a:rPr lang="zh-CN" altLang="en-US" sz="3000" dirty="0"/>
              <a:t> </a:t>
            </a:r>
            <a:r>
              <a:rPr lang="en-US" altLang="zh-CN" sz="3000" dirty="0"/>
              <a:t>interactively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3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51" y="3345026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8" y="5395009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7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3" y="3042352"/>
            <a:ext cx="1577109" cy="2375747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2" y="2707533"/>
            <a:ext cx="2860965" cy="3075343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>
                <a:latin typeface="Lucida Console"/>
                <a:cs typeface="Lucida Console"/>
              </a:rPr>
              <a:t>).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2" y="4456545"/>
            <a:ext cx="1570183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2" y="3840020"/>
            <a:ext cx="958269" cy="90516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8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5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6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30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10" y="2505366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2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849837" y="4038602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1"/>
            <a:ext cx="4777508" cy="849407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Performance:</a:t>
            </a:r>
            <a:r>
              <a:rPr lang="zh-CN" altLang="en-US" b="1" dirty="0"/>
              <a:t> </a:t>
            </a:r>
            <a:r>
              <a:rPr lang="en-US" altLang="zh-CN" b="1" dirty="0"/>
              <a:t>1TB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5-7</a:t>
            </a:r>
            <a:r>
              <a:rPr lang="zh-CN" altLang="en-US" b="1" dirty="0"/>
              <a:t> </a:t>
            </a:r>
            <a:r>
              <a:rPr lang="en-US" altLang="zh-CN" b="1" dirty="0"/>
              <a:t>seconds</a:t>
            </a:r>
          </a:p>
          <a:p>
            <a:pPr algn="ctr"/>
            <a:r>
              <a:rPr lang="en-US" b="1" dirty="0"/>
              <a:t>Disks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170s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>
                <a:ea typeface="ＭＳ Ｐゴシック" charset="-128"/>
                <a:cs typeface="ＭＳ Ｐゴシック" charset="-128"/>
              </a:rPr>
              <a:t>Logistic</a:t>
            </a:r>
            <a:r>
              <a:rPr lang="zh-CN" altLang="en-US" sz="5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5000" dirty="0">
                <a:ea typeface="ＭＳ Ｐゴシック" charset="-128"/>
                <a:cs typeface="ＭＳ Ｐゴシック" charset="-128"/>
              </a:rPr>
              <a:t>Regression</a:t>
            </a:r>
            <a:endParaRPr lang="en-US" sz="5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2211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cache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61714" y="2644840"/>
            <a:ext cx="2586485" cy="381395"/>
          </a:xfrm>
          <a:prstGeom prst="wedgeRectCallout">
            <a:avLst>
              <a:gd name="adj1" fmla="val -70977"/>
              <a:gd name="adj2" fmla="val -2587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Initial parameter vector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94152" y="4267201"/>
            <a:ext cx="3132840" cy="641780"/>
          </a:xfrm>
          <a:prstGeom prst="wedgeRectCallout">
            <a:avLst>
              <a:gd name="adj1" fmla="val -68983"/>
              <a:gd name="adj2" fmla="val -4881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Repeated </a:t>
            </a:r>
            <a:r>
              <a:rPr lang="en-US" sz="1900" dirty="0" err="1"/>
              <a:t>MapReduce</a:t>
            </a:r>
            <a:r>
              <a:rPr lang="en-US" sz="1900" dirty="0"/>
              <a:t> steps</a:t>
            </a:r>
            <a:br>
              <a:rPr lang="en-US" sz="1900" dirty="0"/>
            </a:br>
            <a:r>
              <a:rPr lang="en-US" sz="1900" dirty="0"/>
              <a:t>to do gradient descent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69533" y="2438005"/>
            <a:ext cx="2907613" cy="381395"/>
          </a:xfrm>
          <a:prstGeom prst="wedgeRectCallout">
            <a:avLst>
              <a:gd name="adj1" fmla="val -65030"/>
              <a:gd name="adj2" fmla="val -5775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Load data in memory once</a:t>
            </a:r>
          </a:p>
        </p:txBody>
      </p:sp>
    </p:spTree>
    <p:extLst>
      <p:ext uri="{BB962C8B-B14F-4D97-AF65-F5344CB8AC3E}">
        <p14:creationId xmlns:p14="http://schemas.microsoft.com/office/powerpoint/2010/main" val="5015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500" dirty="0"/>
              <a:t>Logistic</a:t>
            </a:r>
            <a:r>
              <a:rPr lang="zh-CN" altLang="en-US" sz="4500" dirty="0"/>
              <a:t> </a:t>
            </a:r>
            <a:r>
              <a:rPr lang="en-US" altLang="zh-CN" sz="4500" dirty="0"/>
              <a:t>Regression</a:t>
            </a:r>
            <a:r>
              <a:rPr lang="zh-CN" altLang="en-US" sz="4500" dirty="0"/>
              <a:t> </a:t>
            </a:r>
            <a:r>
              <a:rPr lang="en-US" altLang="zh-CN" sz="4500" dirty="0"/>
              <a:t>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7"/>
          <a:ext cx="74676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3" y="2463169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 / 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2"/>
            <a:ext cx="2525712" cy="1195716"/>
            <a:chOff x="6565901" y="4635502"/>
            <a:chExt cx="2525596" cy="1196104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2"/>
              <a:ext cx="2525596" cy="73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 174 </a:t>
              </a:r>
              <a:r>
                <a:rPr lang="en-US" sz="2100" dirty="0" err="1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 6 </a:t>
              </a:r>
              <a:r>
                <a:rPr lang="en-US" sz="2100" dirty="0" err="1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56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MapReduce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628"/>
            <a:ext cx="8229600" cy="452596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</a:p>
          <a:p>
            <a:r>
              <a:rPr kumimoji="1" lang="en-US" altLang="zh-CN" dirty="0"/>
              <a:t>Iterative </a:t>
            </a:r>
            <a:r>
              <a:rPr kumimoji="1" lang="en-US" altLang="zh-CN" dirty="0" err="1"/>
              <a:t>MapReduce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</a:t>
            </a:r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I/O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zh-CN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r>
              <a:rPr kumimoji="1" lang="en-US" altLang="zh-CN" dirty="0"/>
              <a:t>Unable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support interactive 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</a:p>
          <a:p>
            <a:pPr lvl="1"/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MapReduce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42439691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WordCount</a:t>
            </a:r>
            <a:endParaRPr kumimoji="1" lang="zh-CN" altLang="en-US" dirty="0"/>
          </a:p>
        </p:txBody>
      </p:sp>
      <p:pic>
        <p:nvPicPr>
          <p:cNvPr id="4" name="图片 3" descr="屏幕快照 2014-09-23 下午11.2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067"/>
            <a:ext cx="9144000" cy="28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4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2" y="1863728"/>
            <a:ext cx="8686800" cy="49942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1278953"/>
            <a:ext cx="8104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https://community.cloud.databricks.com</a:t>
            </a:r>
          </a:p>
        </p:txBody>
      </p:sp>
    </p:spTree>
    <p:extLst>
      <p:ext uri="{BB962C8B-B14F-4D97-AF65-F5344CB8AC3E}">
        <p14:creationId xmlns:p14="http://schemas.microsoft.com/office/powerpoint/2010/main" val="5503002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B561-A420-3646-866F-5E75E454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9C9A6-B9C1-5A47-8C9A-52529999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In-memory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 for high performance</a:t>
            </a:r>
          </a:p>
          <a:p>
            <a:pPr lvl="1"/>
            <a:r>
              <a:rPr kumimoji="1" lang="en-US" altLang="zh-CN" dirty="0"/>
              <a:t>But fault-tolerance is a big issue</a:t>
            </a:r>
          </a:p>
          <a:p>
            <a:r>
              <a:rPr kumimoji="1" lang="en-US" altLang="zh-CN" dirty="0"/>
              <a:t>Replica, checkpointing and logging are all expensive</a:t>
            </a:r>
          </a:p>
          <a:p>
            <a:r>
              <a:rPr kumimoji="1" lang="en-US" altLang="zh-CN" dirty="0"/>
              <a:t>RDD is a model for low-overhead fault-tolerance</a:t>
            </a:r>
          </a:p>
          <a:p>
            <a:pPr lvl="1"/>
            <a:r>
              <a:rPr kumimoji="1" lang="en-US" altLang="zh-CN" dirty="0"/>
              <a:t>Deterministic transformation on datasets</a:t>
            </a:r>
          </a:p>
          <a:p>
            <a:pPr lvl="1"/>
            <a:r>
              <a:rPr kumimoji="1" lang="en-US" altLang="zh-CN" dirty="0"/>
              <a:t>Recompute in addition to state 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470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5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Read/Write data from/to disks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disks/SSDs</a:t>
            </a:r>
          </a:p>
          <a:p>
            <a:r>
              <a:rPr kumimoji="1" lang="en-US" altLang="zh-CN" dirty="0"/>
              <a:t>But also suffers the serialization overhead</a:t>
            </a:r>
          </a:p>
          <a:p>
            <a:pPr lvl="1"/>
            <a:r>
              <a:rPr kumimoji="1" lang="en-US" altLang="zh-CN" dirty="0"/>
              <a:t>Transform data into some standard, self-described format</a:t>
            </a:r>
          </a:p>
          <a:p>
            <a:pPr lvl="1"/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pointer…</a:t>
            </a:r>
          </a:p>
          <a:p>
            <a:pPr lvl="1"/>
            <a:r>
              <a:rPr kumimoji="1" lang="en-US" altLang="zh-CN" dirty="0"/>
              <a:t>Parsed by readers 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serializer</a:t>
            </a:r>
            <a:endParaRPr kumimoji="1" lang="en-US" altLang="zh-CN" dirty="0"/>
          </a:p>
          <a:p>
            <a:r>
              <a:rPr kumimoji="1" lang="en-US" altLang="zh-CN" dirty="0"/>
              <a:t>Comparable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heavy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44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7E2BC-380E-8D4F-97FD-FD70682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scheme</a:t>
            </a:r>
            <a:r>
              <a:rPr kumimoji="1" lang="zh-CN" altLang="en-US" dirty="0"/>
              <a:t>*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DBE9C-175E-D745-A509-77B665C5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7" y="2053359"/>
            <a:ext cx="7740559" cy="37932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54B9BF1-A7AE-074F-90D8-77B4819A0B86}"/>
              </a:ext>
            </a:extLst>
          </p:cNvPr>
          <p:cNvSpPr/>
          <p:nvPr/>
        </p:nvSpPr>
        <p:spPr>
          <a:xfrm>
            <a:off x="207818" y="6159173"/>
            <a:ext cx="6510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http://www.happyponyland.net/cserialization/readme.html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3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MapReduce</a:t>
            </a:r>
            <a:r>
              <a:rPr lang="en-US" sz="5300" dirty="0"/>
              <a:t> Use File to Transfer data</a:t>
            </a:r>
          </a:p>
        </p:txBody>
      </p:sp>
      <p:sp>
        <p:nvSpPr>
          <p:cNvPr id="25" name="Can 24"/>
          <p:cNvSpPr/>
          <p:nvPr/>
        </p:nvSpPr>
        <p:spPr>
          <a:xfrm>
            <a:off x="1060824" y="18544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210" y="22664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005" y="20425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291008" y="2266439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317" y="2266439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112" y="20425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21115" y="2266439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926" y="2271625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2133" y="2047777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0825" y="2687538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56634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35114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86581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5447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0824" y="3258714"/>
            <a:ext cx="6025776" cy="2739103"/>
            <a:chOff x="1060824" y="3276600"/>
            <a:chExt cx="6025776" cy="2739103"/>
          </a:xfrm>
        </p:grpSpPr>
        <p:sp>
          <p:nvSpPr>
            <p:cNvPr id="56" name="TextBox 55"/>
            <p:cNvSpPr txBox="1"/>
            <p:nvPr/>
          </p:nvSpPr>
          <p:spPr>
            <a:xfrm>
              <a:off x="1060824" y="5215168"/>
              <a:ext cx="8002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Input</a:t>
              </a: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3013" y="3331109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result 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3013" y="4150077"/>
              <a:ext cx="1043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result 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3013" y="4981852"/>
              <a:ext cx="1027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rbel"/>
                  <a:cs typeface="Corbel"/>
                </a:rPr>
                <a:t>result 3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.  .  .</a:t>
              </a: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8891" y="3466451"/>
              <a:ext cx="768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latin typeface="Corbel"/>
                  <a:cs typeface="Corbel"/>
                </a:rPr>
                <a:t>HDFS</a:t>
              </a:r>
              <a:br>
                <a:rPr lang="en-US" sz="1900" dirty="0">
                  <a:latin typeface="Corbel"/>
                  <a:cs typeface="Corbel"/>
                </a:rPr>
              </a:br>
              <a:r>
                <a:rPr lang="en-US" sz="1900" dirty="0">
                  <a:latin typeface="Corbel"/>
                  <a:cs typeface="Corbel"/>
                </a:rPr>
                <a:t>read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75946" y="6091715"/>
            <a:ext cx="8686802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copy</a:t>
            </a:r>
            <a:r>
              <a:rPr lang="zh-CN" altLang="en-US" sz="3000" dirty="0"/>
              <a:t>, </a:t>
            </a:r>
            <a:r>
              <a:rPr lang="en-US" altLang="zh-CN" sz="3000" dirty="0"/>
              <a:t>serialization</a:t>
            </a:r>
            <a:r>
              <a:rPr lang="zh-CN" altLang="en-US" sz="3000" dirty="0"/>
              <a:t> </a:t>
            </a:r>
            <a:r>
              <a:rPr lang="en-US" altLang="zh-CN" sz="3000" dirty="0"/>
              <a:t>and</a:t>
            </a:r>
            <a:r>
              <a:rPr lang="zh-CN" altLang="en-US" sz="3000" dirty="0"/>
              <a:t> </a:t>
            </a:r>
            <a:r>
              <a:rPr lang="en-US" altLang="zh-CN" sz="3000" dirty="0"/>
              <a:t>disk</a:t>
            </a:r>
            <a:r>
              <a:rPr lang="zh-CN" altLang="en-US" sz="3000" dirty="0"/>
              <a:t> </a:t>
            </a:r>
            <a:r>
              <a:rPr lang="en-US" altLang="zh-CN" sz="3000" dirty="0"/>
              <a:t>I/O</a:t>
            </a:r>
            <a:r>
              <a:rPr lang="zh-CN" altLang="en-US" sz="3000" dirty="0"/>
              <a:t> </a:t>
            </a:r>
            <a:r>
              <a:rPr lang="en-US" altLang="zh-CN" sz="3000" dirty="0"/>
              <a:t>makes</a:t>
            </a:r>
            <a:r>
              <a:rPr lang="zh-CN" altLang="en-US" sz="3000" dirty="0"/>
              <a:t> </a:t>
            </a:r>
            <a:r>
              <a:rPr lang="en-US" altLang="zh-CN" sz="3000" dirty="0"/>
              <a:t>it</a:t>
            </a:r>
            <a:r>
              <a:rPr lang="zh-CN" altLang="en-US" sz="3000" dirty="0"/>
              <a:t> </a:t>
            </a:r>
            <a:r>
              <a:rPr lang="en-US" altLang="zh-CN" sz="3000" dirty="0"/>
              <a:t>slow</a:t>
            </a:r>
            <a:endParaRPr lang="en-US" sz="30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787525" y="1888266"/>
            <a:ext cx="812362" cy="851159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17633" y="1888266"/>
            <a:ext cx="812362" cy="851159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8653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3334</Words>
  <Application>Microsoft Macintosh PowerPoint</Application>
  <PresentationFormat>全屏显示(4:3)</PresentationFormat>
  <Paragraphs>519</Paragraphs>
  <Slides>63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Arial</vt:lpstr>
      <vt:lpstr>Calibri</vt:lpstr>
      <vt:lpstr>Consolas</vt:lpstr>
      <vt:lpstr>Corbel</vt:lpstr>
      <vt:lpstr>Helvetica</vt:lpstr>
      <vt:lpstr>Lucida Console</vt:lpstr>
      <vt:lpstr>Times New Roman</vt:lpstr>
      <vt:lpstr>Office 主题</vt:lpstr>
      <vt:lpstr>Introduction to Big Data Systems </vt:lpstr>
      <vt:lpstr>Agenda</vt:lpstr>
      <vt:lpstr>Why MapReduce is successful?</vt:lpstr>
      <vt:lpstr>Users require more</vt:lpstr>
      <vt:lpstr>Examples of an interactive query</vt:lpstr>
      <vt:lpstr>Limitations of MapReduce</vt:lpstr>
      <vt:lpstr>Read/Write data from/to disks</vt:lpstr>
      <vt:lpstr>Example of a serialization scheme*</vt:lpstr>
      <vt:lpstr>MapReduce Use File to Transfer data</vt:lpstr>
      <vt:lpstr>Use memory to store data</vt:lpstr>
      <vt:lpstr>Is memory computing feasible?</vt:lpstr>
      <vt:lpstr>Issues</vt:lpstr>
      <vt:lpstr>Problem size with upper bound meet moore’s law</vt:lpstr>
      <vt:lpstr>Moore’s law and memory cost</vt:lpstr>
      <vt:lpstr>Memory latency / Bandwidth</vt:lpstr>
      <vt:lpstr>Performance/cost ratio with the data size and query rate</vt:lpstr>
      <vt:lpstr>Emerging storage technologies</vt:lpstr>
      <vt:lpstr>NVMe SSDs and Optane</vt:lpstr>
      <vt:lpstr>Issues</vt:lpstr>
      <vt:lpstr>Dsm and distributed k-v stores </vt:lpstr>
      <vt:lpstr>Two traditional abstractions</vt:lpstr>
      <vt:lpstr>Abstractions on memory of multiple machines</vt:lpstr>
      <vt:lpstr>Virtual Address</vt:lpstr>
      <vt:lpstr>Virtual Address with page faults</vt:lpstr>
      <vt:lpstr>Example DSM program</vt:lpstr>
      <vt:lpstr>Distributed Key-Value store （Piccolo，RAMCloud)</vt:lpstr>
      <vt:lpstr>A Log Sample</vt:lpstr>
      <vt:lpstr>Five Operations Involved</vt:lpstr>
      <vt:lpstr>Five Operations Involved</vt:lpstr>
      <vt:lpstr>Read</vt:lpstr>
      <vt:lpstr>Read</vt:lpstr>
      <vt:lpstr>Five Operations Involved</vt:lpstr>
      <vt:lpstr>Performance Problem of Log-only Approach</vt:lpstr>
      <vt:lpstr>Performance Optimization</vt:lpstr>
      <vt:lpstr>Use cell-storage </vt:lpstr>
      <vt:lpstr>RAMCloud Approach: Buffered Logging</vt:lpstr>
      <vt:lpstr>Fault tolerance mechanism of DSM or Key-value stores</vt:lpstr>
      <vt:lpstr>Abstraction of rdd </vt:lpstr>
      <vt:lpstr>Solution</vt:lpstr>
      <vt:lpstr>Efficient Fault Tolerance</vt:lpstr>
      <vt:lpstr>Big data systems</vt:lpstr>
      <vt:lpstr>Spark Design Philosophy</vt:lpstr>
      <vt:lpstr>Spark programming interface</vt:lpstr>
      <vt:lpstr>Programming API</vt:lpstr>
      <vt:lpstr>Scala Expressions</vt:lpstr>
      <vt:lpstr>Scala - Functions</vt:lpstr>
      <vt:lpstr>Scala Functions</vt:lpstr>
      <vt:lpstr>Spark Operators</vt:lpstr>
      <vt:lpstr>How to create RDDs</vt:lpstr>
      <vt:lpstr>Map</vt:lpstr>
      <vt:lpstr>flatMap</vt:lpstr>
      <vt:lpstr>reduce</vt:lpstr>
      <vt:lpstr>reduceByKey</vt:lpstr>
      <vt:lpstr>Output</vt:lpstr>
      <vt:lpstr>Join</vt:lpstr>
      <vt:lpstr>Use of _</vt:lpstr>
      <vt:lpstr>Log Mining</vt:lpstr>
      <vt:lpstr>Logistic Regression</vt:lpstr>
      <vt:lpstr>Logistic Regression Performance</vt:lpstr>
      <vt:lpstr>Example：WordCount</vt:lpstr>
      <vt:lpstr>Learn Spark</vt:lpstr>
      <vt:lpstr>Conclusion</vt:lpstr>
      <vt:lpstr>Thanks!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wenguang</dc:creator>
  <cp:lastModifiedBy>Microsoft Office User</cp:lastModifiedBy>
  <cp:revision>371</cp:revision>
  <cp:lastPrinted>2019-04-02T05:05:23Z</cp:lastPrinted>
  <dcterms:created xsi:type="dcterms:W3CDTF">2015-03-01T08:00:15Z</dcterms:created>
  <dcterms:modified xsi:type="dcterms:W3CDTF">2023-10-23T00:18:14Z</dcterms:modified>
</cp:coreProperties>
</file>