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7"/>
  </p:handoutMasterIdLst>
  <p:sldIdLst>
    <p:sldId id="256" r:id="rId2"/>
    <p:sldId id="257" r:id="rId3"/>
    <p:sldId id="259" r:id="rId4"/>
    <p:sldId id="260" r:id="rId5"/>
    <p:sldId id="261" r:id="rId6"/>
    <p:sldId id="282" r:id="rId7"/>
    <p:sldId id="283" r:id="rId8"/>
    <p:sldId id="280" r:id="rId9"/>
    <p:sldId id="263" r:id="rId10"/>
    <p:sldId id="284" r:id="rId11"/>
    <p:sldId id="275" r:id="rId12"/>
    <p:sldId id="274" r:id="rId13"/>
    <p:sldId id="285" r:id="rId14"/>
    <p:sldId id="264" r:id="rId15"/>
    <p:sldId id="286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D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7" d="100"/>
          <a:sy n="127" d="100"/>
        </p:scale>
        <p:origin x="-4864" y="-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A77B6-0814-45F3-9540-A9AE144EB4FB}" type="datetimeFigureOut">
              <a:rPr lang="ko-KR" altLang="en-US" smtClean="0"/>
              <a:pPr/>
              <a:t>2022-12-01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66FC3-27F8-41BB-B2D9-4B6DBAB028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510B-0083-4ED6-B6B3-B4888171FC4D}" type="datetimeFigureOut">
              <a:rPr lang="ko-KR" altLang="en-US" smtClean="0"/>
              <a:pPr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DA40-E31F-46B5-BBB9-D24BB889CD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510B-0083-4ED6-B6B3-B4888171FC4D}" type="datetimeFigureOut">
              <a:rPr lang="ko-KR" altLang="en-US" smtClean="0"/>
              <a:pPr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DA40-E31F-46B5-BBB9-D24BB889CD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510B-0083-4ED6-B6B3-B4888171FC4D}" type="datetimeFigureOut">
              <a:rPr lang="ko-KR" altLang="en-US" smtClean="0"/>
              <a:pPr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DA40-E31F-46B5-BBB9-D24BB889CD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510B-0083-4ED6-B6B3-B4888171FC4D}" type="datetimeFigureOut">
              <a:rPr lang="ko-KR" altLang="en-US" smtClean="0"/>
              <a:pPr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DA40-E31F-46B5-BBB9-D24BB889CD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510B-0083-4ED6-B6B3-B4888171FC4D}" type="datetimeFigureOut">
              <a:rPr lang="ko-KR" altLang="en-US" smtClean="0"/>
              <a:pPr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DA40-E31F-46B5-BBB9-D24BB889CD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510B-0083-4ED6-B6B3-B4888171FC4D}" type="datetimeFigureOut">
              <a:rPr lang="ko-KR" altLang="en-US" smtClean="0"/>
              <a:pPr/>
              <a:t>2022-12-01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DA40-E31F-46B5-BBB9-D24BB889CD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510B-0083-4ED6-B6B3-B4888171FC4D}" type="datetimeFigureOut">
              <a:rPr lang="ko-KR" altLang="en-US" smtClean="0"/>
              <a:pPr/>
              <a:t>2022-12-01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DA40-E31F-46B5-BBB9-D24BB889CD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510B-0083-4ED6-B6B3-B4888171FC4D}" type="datetimeFigureOut">
              <a:rPr lang="ko-KR" altLang="en-US" smtClean="0"/>
              <a:pPr/>
              <a:t>2022-12-01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DA40-E31F-46B5-BBB9-D24BB889CD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510B-0083-4ED6-B6B3-B4888171FC4D}" type="datetimeFigureOut">
              <a:rPr lang="ko-KR" altLang="en-US" smtClean="0"/>
              <a:pPr/>
              <a:t>2022-12-01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DA40-E31F-46B5-BBB9-D24BB889CD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510B-0083-4ED6-B6B3-B4888171FC4D}" type="datetimeFigureOut">
              <a:rPr lang="ko-KR" altLang="en-US" smtClean="0"/>
              <a:pPr/>
              <a:t>2022-12-01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DA40-E31F-46B5-BBB9-D24BB889CD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510B-0083-4ED6-B6B3-B4888171FC4D}" type="datetimeFigureOut">
              <a:rPr lang="ko-KR" altLang="en-US" smtClean="0"/>
              <a:pPr/>
              <a:t>2022-12-01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DA40-E31F-46B5-BBB9-D24BB889CD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9510B-0083-4ED6-B6B3-B4888171FC4D}" type="datetimeFigureOut">
              <a:rPr lang="ko-KR" altLang="en-US" smtClean="0"/>
              <a:pPr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7DA40-E31F-46B5-BBB9-D24BB889CD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600400"/>
            <a:ext cx="9144000" cy="32849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2483768" y="980728"/>
            <a:ext cx="4176464" cy="1944216"/>
            <a:chOff x="2483768" y="980728"/>
            <a:chExt cx="4176464" cy="1944216"/>
          </a:xfrm>
        </p:grpSpPr>
        <p:sp>
          <p:nvSpPr>
            <p:cNvPr id="6" name="TextBox 5"/>
            <p:cNvSpPr txBox="1"/>
            <p:nvPr/>
          </p:nvSpPr>
          <p:spPr>
            <a:xfrm>
              <a:off x="2627784" y="1355284"/>
              <a:ext cx="309634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tx2"/>
                  </a:solidFill>
                  <a:latin typeface="HY견고딕" pitchFamily="18" charset="-127"/>
                  <a:ea typeface="HY견고딕" pitchFamily="18" charset="-127"/>
                </a:rPr>
                <a:t>Project</a:t>
              </a:r>
            </a:p>
            <a:p>
              <a:endParaRPr lang="ko-KR" altLang="en-US" sz="480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2483768" y="1196752"/>
              <a:ext cx="0" cy="1368152"/>
            </a:xfrm>
            <a:prstGeom prst="straightConnector1">
              <a:avLst/>
            </a:prstGeom>
            <a:ln>
              <a:solidFill>
                <a:schemeClr val="tx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6660232" y="1196752"/>
              <a:ext cx="0" cy="1368152"/>
            </a:xfrm>
            <a:prstGeom prst="straightConnector1">
              <a:avLst/>
            </a:prstGeom>
            <a:ln>
              <a:solidFill>
                <a:schemeClr val="tx2"/>
              </a:solidFill>
              <a:headEnd type="diamon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483768" y="1196752"/>
              <a:ext cx="2880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800665" y="980728"/>
              <a:ext cx="691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2"/>
                  </a:solidFill>
                  <a:latin typeface="+mn-ea"/>
                </a:rPr>
                <a:t>2</a:t>
              </a:r>
              <a:r>
                <a:rPr lang="ko-KR" altLang="en-US" dirty="0">
                  <a:solidFill>
                    <a:schemeClr val="tx2"/>
                  </a:solidFill>
                  <a:latin typeface="+mn-ea"/>
                </a:rPr>
                <a:t>조</a:t>
              </a:r>
            </a:p>
          </p:txBody>
        </p:sp>
        <p:cxnSp>
          <p:nvCxnSpPr>
            <p:cNvPr id="22" name="직선 연결선 21"/>
            <p:cNvCxnSpPr/>
            <p:nvPr/>
          </p:nvCxnSpPr>
          <p:spPr>
            <a:xfrm flipH="1">
              <a:off x="3563888" y="1196752"/>
              <a:ext cx="309634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5724128" y="2564904"/>
              <a:ext cx="93610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>
            <a:off x="1619672" y="3068960"/>
            <a:ext cx="6048672" cy="3789040"/>
            <a:chOff x="-1836712" y="1340768"/>
            <a:chExt cx="5184576" cy="3528392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-1836712" y="1340768"/>
              <a:ext cx="5184576" cy="3501008"/>
            </a:xfrm>
            <a:prstGeom prst="roundRect">
              <a:avLst>
                <a:gd name="adj" fmla="val 292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-1836712" y="1556792"/>
              <a:ext cx="5184576" cy="33123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</a:rPr>
                <a:t> 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491880" y="3847688"/>
            <a:ext cx="23762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2"/>
                </a:solidFill>
                <a:latin typeface="+mn-ea"/>
              </a:rPr>
              <a:t>PM	</a:t>
            </a:r>
            <a:r>
              <a:rPr lang="ko-KR" altLang="en-US" sz="2800" dirty="0" err="1">
                <a:solidFill>
                  <a:schemeClr val="tx2"/>
                </a:solidFill>
                <a:latin typeface="+mn-ea"/>
              </a:rPr>
              <a:t>이영남</a:t>
            </a:r>
            <a:endParaRPr lang="en-US" altLang="ko-KR" sz="2800" dirty="0">
              <a:solidFill>
                <a:schemeClr val="tx2"/>
              </a:solidFill>
              <a:latin typeface="+mn-ea"/>
            </a:endParaRPr>
          </a:p>
          <a:p>
            <a:r>
              <a:rPr lang="en-US" altLang="ko-KR" sz="2800" dirty="0">
                <a:solidFill>
                  <a:schemeClr val="tx2"/>
                </a:solidFill>
                <a:latin typeface="+mn-ea"/>
              </a:rPr>
              <a:t>PL</a:t>
            </a:r>
            <a:r>
              <a:rPr lang="ko-KR" altLang="en-US" sz="2800" dirty="0">
                <a:solidFill>
                  <a:schemeClr val="tx2"/>
                </a:solidFill>
                <a:latin typeface="+mn-ea"/>
              </a:rPr>
              <a:t>  </a:t>
            </a:r>
            <a:r>
              <a:rPr lang="en-US" altLang="ko-KR" sz="2800" dirty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z="2800" dirty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z="2800" dirty="0" err="1">
                <a:solidFill>
                  <a:schemeClr val="tx2"/>
                </a:solidFill>
                <a:latin typeface="+mn-ea"/>
              </a:rPr>
              <a:t>이찬희</a:t>
            </a:r>
            <a:endParaRPr lang="en-US" altLang="ko-KR" sz="2800" dirty="0">
              <a:solidFill>
                <a:schemeClr val="tx2"/>
              </a:solidFill>
              <a:latin typeface="+mn-ea"/>
            </a:endParaRPr>
          </a:p>
          <a:p>
            <a:r>
              <a:rPr lang="ko-KR" altLang="en-US" sz="2800" dirty="0">
                <a:solidFill>
                  <a:schemeClr val="tx2"/>
                </a:solidFill>
                <a:latin typeface="+mn-ea"/>
              </a:rPr>
              <a:t>조원  </a:t>
            </a:r>
            <a:r>
              <a:rPr lang="ko-KR" altLang="en-US" sz="2800" dirty="0" err="1">
                <a:solidFill>
                  <a:schemeClr val="tx2"/>
                </a:solidFill>
                <a:latin typeface="+mn-ea"/>
              </a:rPr>
              <a:t>심승복</a:t>
            </a:r>
            <a:endParaRPr lang="en-US" altLang="ko-KR" sz="2800" dirty="0">
              <a:solidFill>
                <a:schemeClr val="tx2"/>
              </a:solidFill>
              <a:latin typeface="+mn-ea"/>
            </a:endParaRPr>
          </a:p>
          <a:p>
            <a:r>
              <a:rPr lang="ko-KR" altLang="en-US" sz="2800" dirty="0">
                <a:solidFill>
                  <a:schemeClr val="tx2"/>
                </a:solidFill>
                <a:latin typeface="+mn-ea"/>
              </a:rPr>
              <a:t>조원  김동재</a:t>
            </a:r>
            <a:endParaRPr lang="en-US" altLang="ko-KR" sz="2800" dirty="0">
              <a:solidFill>
                <a:schemeClr val="tx2"/>
              </a:solidFill>
              <a:latin typeface="+mn-ea"/>
            </a:endParaRPr>
          </a:p>
          <a:p>
            <a:r>
              <a:rPr lang="ko-KR" altLang="en-US" sz="2800" dirty="0">
                <a:solidFill>
                  <a:schemeClr val="tx2"/>
                </a:solidFill>
                <a:latin typeface="+mn-ea"/>
              </a:rPr>
              <a:t>조원  </a:t>
            </a:r>
            <a:r>
              <a:rPr lang="ko-KR" altLang="en-US" sz="2800" dirty="0" err="1">
                <a:solidFill>
                  <a:schemeClr val="tx2"/>
                </a:solidFill>
                <a:latin typeface="+mn-ea"/>
              </a:rPr>
              <a:t>손정원</a:t>
            </a:r>
            <a:endParaRPr lang="en-US" altLang="ko-KR" sz="2800" dirty="0">
              <a:solidFill>
                <a:schemeClr val="tx2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1"/>
          <p:cNvGrpSpPr/>
          <p:nvPr/>
        </p:nvGrpSpPr>
        <p:grpSpPr>
          <a:xfrm>
            <a:off x="683568" y="1268760"/>
            <a:ext cx="7776864" cy="4536504"/>
            <a:chOff x="-1836712" y="1340768"/>
            <a:chExt cx="5184576" cy="3528392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-1836712" y="1340768"/>
              <a:ext cx="5184576" cy="3501008"/>
            </a:xfrm>
            <a:prstGeom prst="roundRect">
              <a:avLst>
                <a:gd name="adj" fmla="val 292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-1836712" y="1556792"/>
              <a:ext cx="5184576" cy="33123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 </a:t>
              </a:r>
              <a:r>
                <a:rPr lang="ko-KR" altLang="en-US" dirty="0" err="1"/>
                <a:t>ㅁ</a:t>
              </a:r>
              <a:endParaRPr lang="ko-KR" altLang="en-US" dirty="0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5616624"/>
            <a:ext cx="9144000" cy="126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27584" y="1734719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맛집 </a:t>
            </a:r>
            <a:endParaRPr lang="en-US" altLang="ko-KR" sz="28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771E9-5AC9-4ED5-AA1E-A1719FCA36D8}"/>
              </a:ext>
            </a:extLst>
          </p:cNvPr>
          <p:cNvSpPr txBox="1"/>
          <p:nvPr/>
        </p:nvSpPr>
        <p:spPr>
          <a:xfrm>
            <a:off x="1890936" y="1669823"/>
            <a:ext cx="62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망고플레이트</a:t>
            </a:r>
            <a:r>
              <a:rPr lang="en-US" altLang="ko-KR" sz="32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3200" dirty="0" err="1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다이닝코드</a:t>
            </a:r>
            <a:endParaRPr lang="en-US" altLang="ko-KR" sz="32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endParaRPr lang="en-US" altLang="ko-KR" sz="4000" b="1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6" name="AutoShape 2" descr="아이콘 이미지">
            <a:extLst>
              <a:ext uri="{FF2B5EF4-FFF2-40B4-BE49-F238E27FC236}">
                <a16:creationId xmlns:a16="http://schemas.microsoft.com/office/drawing/2014/main" id="{0BD3E719-DC3B-0DFC-7399-C0CF846968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아이콘 이미지">
            <a:extLst>
              <a:ext uri="{FF2B5EF4-FFF2-40B4-BE49-F238E27FC236}">
                <a16:creationId xmlns:a16="http://schemas.microsoft.com/office/drawing/2014/main" id="{63197AE2-0C6E-9AD4-5321-4C650C107C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48EF01-FED0-653D-1BBD-15C8F8F2F19A}"/>
              </a:ext>
            </a:extLst>
          </p:cNvPr>
          <p:cNvSpPr txBox="1"/>
          <p:nvPr/>
        </p:nvSpPr>
        <p:spPr>
          <a:xfrm>
            <a:off x="1287252" y="2446153"/>
            <a:ext cx="56048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장점</a:t>
            </a:r>
            <a:endParaRPr lang="en-US" altLang="ko-KR" sz="20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UI</a:t>
            </a:r>
            <a:r>
              <a:rPr lang="ko-KR" altLang="en-US" sz="2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가 간단하고 이미지 위주의 레이아웃으로 프론트 작업 시간 단축 가능 </a:t>
            </a:r>
            <a:endParaRPr lang="en-US" altLang="ko-KR" sz="20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2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2. </a:t>
            </a:r>
            <a:r>
              <a:rPr lang="ko-KR" altLang="en-US" sz="2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단점</a:t>
            </a:r>
            <a:endParaRPr lang="en-US" altLang="ko-KR" sz="20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디자인이 단조로운 만큼 세부 기능 삽입 확장성이 적다</a:t>
            </a:r>
            <a:r>
              <a:rPr lang="en-US" altLang="ko-KR" sz="2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endParaRPr lang="en-US" altLang="ko-KR" sz="20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endParaRPr lang="en-US" altLang="ko-KR" sz="40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2050" name="Picture 2" descr="MangoPlate - Restaurant Search - Apps on Google Play">
            <a:extLst>
              <a:ext uri="{FF2B5EF4-FFF2-40B4-BE49-F238E27FC236}">
                <a16:creationId xmlns:a16="http://schemas.microsoft.com/office/drawing/2014/main" id="{83CCFD4D-51E0-40ED-3278-713BB06DF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069" y="2302532"/>
            <a:ext cx="1431268" cy="143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4" descr="다이닝코드 - 빅데이터 맛집검색 - Apps on Google Play">
            <a:extLst>
              <a:ext uri="{FF2B5EF4-FFF2-40B4-BE49-F238E27FC236}">
                <a16:creationId xmlns:a16="http://schemas.microsoft.com/office/drawing/2014/main" id="{A180815A-EE3B-D766-3EB9-AB5BF761A1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6" descr="다이닝코드 - 빅데이터 맛집검색 - Apps on Google Play">
            <a:extLst>
              <a:ext uri="{FF2B5EF4-FFF2-40B4-BE49-F238E27FC236}">
                <a16:creationId xmlns:a16="http://schemas.microsoft.com/office/drawing/2014/main" id="{1939F52D-947A-6BDC-AD7D-E39E516E6D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30375" y="4510042"/>
            <a:ext cx="148560" cy="14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6" name="Picture 8" descr="다이닝코드 - 빅데이터 맛집검색 - Apps on Google Play">
            <a:extLst>
              <a:ext uri="{FF2B5EF4-FFF2-40B4-BE49-F238E27FC236}">
                <a16:creationId xmlns:a16="http://schemas.microsoft.com/office/drawing/2014/main" id="{41394BF4-C88B-50E1-CCB2-2F918ACF3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343" y="4085006"/>
            <a:ext cx="2785492" cy="139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142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1"/>
          <p:cNvGrpSpPr/>
          <p:nvPr/>
        </p:nvGrpSpPr>
        <p:grpSpPr>
          <a:xfrm>
            <a:off x="683568" y="1268760"/>
            <a:ext cx="7776864" cy="4536504"/>
            <a:chOff x="-1836712" y="1340768"/>
            <a:chExt cx="5184576" cy="3528392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-1836712" y="1340768"/>
              <a:ext cx="5184576" cy="3501008"/>
            </a:xfrm>
            <a:prstGeom prst="roundRect">
              <a:avLst>
                <a:gd name="adj" fmla="val 292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-1836712" y="1556792"/>
              <a:ext cx="5184576" cy="33123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 </a:t>
              </a:r>
              <a:r>
                <a:rPr lang="ko-KR" altLang="en-US" dirty="0" err="1"/>
                <a:t>ㅁ</a:t>
              </a:r>
              <a:endParaRPr lang="ko-KR" altLang="en-US" dirty="0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5616624"/>
            <a:ext cx="9144000" cy="126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B37A3E-DE31-53CD-BBEB-243E4B931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207"/>
            <a:ext cx="9144000" cy="428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63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1"/>
          <p:cNvGrpSpPr/>
          <p:nvPr/>
        </p:nvGrpSpPr>
        <p:grpSpPr>
          <a:xfrm>
            <a:off x="683568" y="1268760"/>
            <a:ext cx="7776864" cy="4536504"/>
            <a:chOff x="-1836712" y="1340768"/>
            <a:chExt cx="5184576" cy="3528392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-1836712" y="1340768"/>
              <a:ext cx="5184576" cy="3501008"/>
            </a:xfrm>
            <a:prstGeom prst="roundRect">
              <a:avLst>
                <a:gd name="adj" fmla="val 292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-1836712" y="1556792"/>
              <a:ext cx="5184576" cy="33123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 </a:t>
              </a:r>
              <a:r>
                <a:rPr lang="ko-KR" altLang="en-US" dirty="0" err="1"/>
                <a:t>ㅁ</a:t>
              </a:r>
              <a:endParaRPr lang="ko-KR" altLang="en-US" dirty="0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5616624"/>
            <a:ext cx="9144000" cy="126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71600" y="1772816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벤치마킹 </a:t>
            </a:r>
            <a:endParaRPr lang="en-US" altLang="ko-KR" sz="40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771E9-5AC9-4ED5-AA1E-A1719FCA36D8}"/>
              </a:ext>
            </a:extLst>
          </p:cNvPr>
          <p:cNvSpPr txBox="1"/>
          <p:nvPr/>
        </p:nvSpPr>
        <p:spPr>
          <a:xfrm>
            <a:off x="3779912" y="3386944"/>
            <a:ext cx="6264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항공</a:t>
            </a:r>
            <a:endParaRPr lang="en-US" altLang="ko-KR" sz="40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endParaRPr lang="en-US" altLang="ko-KR" sz="40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4129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1"/>
          <p:cNvGrpSpPr/>
          <p:nvPr/>
        </p:nvGrpSpPr>
        <p:grpSpPr>
          <a:xfrm>
            <a:off x="683568" y="1268760"/>
            <a:ext cx="7776864" cy="4536504"/>
            <a:chOff x="-1836712" y="1340768"/>
            <a:chExt cx="5184576" cy="3528392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-1836712" y="1340768"/>
              <a:ext cx="5184576" cy="3501008"/>
            </a:xfrm>
            <a:prstGeom prst="roundRect">
              <a:avLst>
                <a:gd name="adj" fmla="val 292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-1836712" y="1556792"/>
              <a:ext cx="5184576" cy="33123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 </a:t>
              </a:r>
              <a:r>
                <a:rPr lang="ko-KR" altLang="en-US" dirty="0" err="1"/>
                <a:t>ㅁ</a:t>
              </a:r>
              <a:endParaRPr lang="ko-KR" altLang="en-US" dirty="0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5616624"/>
            <a:ext cx="9144000" cy="126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27584" y="1734719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항공 </a:t>
            </a:r>
            <a:endParaRPr lang="en-US" altLang="ko-KR" sz="28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771E9-5AC9-4ED5-AA1E-A1719FCA36D8}"/>
              </a:ext>
            </a:extLst>
          </p:cNvPr>
          <p:cNvSpPr txBox="1"/>
          <p:nvPr/>
        </p:nvSpPr>
        <p:spPr>
          <a:xfrm>
            <a:off x="1890936" y="1669823"/>
            <a:ext cx="62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네이버 항공 예약</a:t>
            </a:r>
            <a:endParaRPr lang="en-US" altLang="ko-KR" sz="32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endParaRPr lang="en-US" altLang="ko-KR" sz="4000" b="1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6" name="AutoShape 2" descr="아이콘 이미지">
            <a:extLst>
              <a:ext uri="{FF2B5EF4-FFF2-40B4-BE49-F238E27FC236}">
                <a16:creationId xmlns:a16="http://schemas.microsoft.com/office/drawing/2014/main" id="{0BD3E719-DC3B-0DFC-7399-C0CF846968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아이콘 이미지">
            <a:extLst>
              <a:ext uri="{FF2B5EF4-FFF2-40B4-BE49-F238E27FC236}">
                <a16:creationId xmlns:a16="http://schemas.microsoft.com/office/drawing/2014/main" id="{63197AE2-0C6E-9AD4-5321-4C650C107C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48EF01-FED0-653D-1BBD-15C8F8F2F19A}"/>
              </a:ext>
            </a:extLst>
          </p:cNvPr>
          <p:cNvSpPr txBox="1"/>
          <p:nvPr/>
        </p:nvSpPr>
        <p:spPr>
          <a:xfrm>
            <a:off x="1287252" y="2446153"/>
            <a:ext cx="560481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장점</a:t>
            </a:r>
            <a:endParaRPr lang="en-US" altLang="ko-KR" sz="20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UI</a:t>
            </a:r>
            <a:r>
              <a:rPr lang="ko-KR" altLang="en-US" sz="2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가 간단하고 이미지 위주의 레이아웃으로 프론트 작업 시간 단축 가능 </a:t>
            </a:r>
            <a:endParaRPr lang="en-US" altLang="ko-KR" sz="20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2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2. </a:t>
            </a:r>
            <a:r>
              <a:rPr lang="ko-KR" altLang="en-US" sz="2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단점</a:t>
            </a:r>
            <a:endParaRPr lang="en-US" altLang="ko-KR" sz="20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항공편 정보를 가져오는 것에 대한 고민이</a:t>
            </a:r>
            <a:br>
              <a:rPr lang="en-US" altLang="ko-KR" sz="2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</a:br>
            <a:r>
              <a:rPr lang="ko-KR" altLang="en-US" sz="2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필요</a:t>
            </a:r>
            <a:endParaRPr lang="en-US" altLang="ko-KR" sz="20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endParaRPr lang="en-US" altLang="ko-KR" sz="20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endParaRPr lang="en-US" altLang="ko-KR" sz="40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8" name="AutoShape 4" descr="다이닝코드 - 빅데이터 맛집검색 - Apps on Google Play">
            <a:extLst>
              <a:ext uri="{FF2B5EF4-FFF2-40B4-BE49-F238E27FC236}">
                <a16:creationId xmlns:a16="http://schemas.microsoft.com/office/drawing/2014/main" id="{A180815A-EE3B-D766-3EB9-AB5BF761A1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6" descr="다이닝코드 - 빅데이터 맛집검색 - Apps on Google Play">
            <a:extLst>
              <a:ext uri="{FF2B5EF4-FFF2-40B4-BE49-F238E27FC236}">
                <a16:creationId xmlns:a16="http://schemas.microsoft.com/office/drawing/2014/main" id="{1939F52D-947A-6BDC-AD7D-E39E516E6D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30375" y="4510042"/>
            <a:ext cx="148560" cy="14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208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1"/>
          <p:cNvGrpSpPr/>
          <p:nvPr/>
        </p:nvGrpSpPr>
        <p:grpSpPr>
          <a:xfrm>
            <a:off x="467544" y="1251155"/>
            <a:ext cx="7776864" cy="4536504"/>
            <a:chOff x="-1836712" y="1340768"/>
            <a:chExt cx="5184576" cy="3528392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-1836712" y="1340768"/>
              <a:ext cx="5184576" cy="3501008"/>
            </a:xfrm>
            <a:prstGeom prst="roundRect">
              <a:avLst>
                <a:gd name="adj" fmla="val 292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-1836712" y="1556792"/>
              <a:ext cx="5184576" cy="33123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 </a:t>
              </a:r>
              <a:r>
                <a:rPr lang="ko-KR" altLang="en-US" dirty="0" err="1"/>
                <a:t>ㅁ</a:t>
              </a:r>
              <a:endParaRPr lang="ko-KR" altLang="en-US" dirty="0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5616624"/>
            <a:ext cx="9144000" cy="126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40D779-39E5-2E6A-F2AA-026525A34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48" y="1626409"/>
            <a:ext cx="6109223" cy="378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52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1"/>
          <p:cNvGrpSpPr/>
          <p:nvPr/>
        </p:nvGrpSpPr>
        <p:grpSpPr>
          <a:xfrm>
            <a:off x="467544" y="1251155"/>
            <a:ext cx="7776864" cy="4536504"/>
            <a:chOff x="-1836712" y="1340768"/>
            <a:chExt cx="5184576" cy="3528392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-1836712" y="1340768"/>
              <a:ext cx="5184576" cy="3501008"/>
            </a:xfrm>
            <a:prstGeom prst="roundRect">
              <a:avLst>
                <a:gd name="adj" fmla="val 292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-1836712" y="1556792"/>
              <a:ext cx="5184576" cy="33123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 </a:t>
              </a:r>
              <a:r>
                <a:rPr lang="ko-KR" altLang="en-US" dirty="0" err="1"/>
                <a:t>ㅁ</a:t>
              </a:r>
              <a:endParaRPr lang="ko-KR" altLang="en-US" dirty="0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5616624"/>
            <a:ext cx="9144000" cy="126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715EC1-578F-A0AD-0A13-69D586693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745" y="1906702"/>
            <a:ext cx="4362452" cy="331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9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1"/>
          <p:cNvGrpSpPr/>
          <p:nvPr/>
        </p:nvGrpSpPr>
        <p:grpSpPr>
          <a:xfrm>
            <a:off x="683568" y="1268760"/>
            <a:ext cx="7776864" cy="4536504"/>
            <a:chOff x="-1836712" y="1340768"/>
            <a:chExt cx="5184576" cy="3528392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-1836712" y="1340768"/>
              <a:ext cx="5184576" cy="3501008"/>
            </a:xfrm>
            <a:prstGeom prst="roundRect">
              <a:avLst>
                <a:gd name="adj" fmla="val 292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-1836712" y="1556792"/>
              <a:ext cx="5184576" cy="33123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ㅁ</a:t>
              </a:r>
              <a:endParaRPr lang="ko-KR" altLang="en-US" dirty="0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5616624"/>
            <a:ext cx="9144000" cy="126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71600" y="2436390"/>
            <a:ext cx="2304256" cy="1598113"/>
            <a:chOff x="899592" y="2420888"/>
            <a:chExt cx="1470636" cy="1323439"/>
          </a:xfrm>
        </p:grpSpPr>
        <p:sp>
          <p:nvSpPr>
            <p:cNvPr id="14" name="TextBox 13"/>
            <p:cNvSpPr txBox="1"/>
            <p:nvPr/>
          </p:nvSpPr>
          <p:spPr>
            <a:xfrm>
              <a:off x="899592" y="2420888"/>
              <a:ext cx="115212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chemeClr val="tx2"/>
                  </a:solidFill>
                  <a:latin typeface="HY중고딕" pitchFamily="18" charset="-127"/>
                  <a:ea typeface="HY중고딕" pitchFamily="18" charset="-127"/>
                </a:rPr>
                <a:t>목  차</a:t>
              </a:r>
              <a:endParaRPr lang="en-US" altLang="ko-KR" sz="4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42593" y="2852936"/>
              <a:ext cx="14276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Contents</a:t>
              </a:r>
              <a:endParaRPr lang="ko-KR" altLang="en-US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774842" y="2083319"/>
            <a:ext cx="3836058" cy="1152128"/>
            <a:chOff x="2699792" y="2492896"/>
            <a:chExt cx="2448272" cy="954107"/>
          </a:xfrm>
        </p:grpSpPr>
        <p:sp>
          <p:nvSpPr>
            <p:cNvPr id="19" name="TextBox 18"/>
            <p:cNvSpPr txBox="1"/>
            <p:nvPr/>
          </p:nvSpPr>
          <p:spPr>
            <a:xfrm>
              <a:off x="2699792" y="2492896"/>
              <a:ext cx="5040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2"/>
                  </a:solidFill>
                </a:rPr>
                <a:t>01</a:t>
              </a:r>
              <a:endParaRPr lang="ko-KR" altLang="en-US" sz="2800" dirty="0">
                <a:solidFill>
                  <a:schemeClr val="tx2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87824" y="2548061"/>
              <a:ext cx="2160240" cy="331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tx2"/>
                  </a:solidFill>
                </a:rPr>
                <a:t>주제</a:t>
              </a:r>
              <a:endParaRPr lang="en-US" altLang="ko-KR" sz="2000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771800" y="2495799"/>
            <a:ext cx="789777" cy="1152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2"/>
                </a:solidFill>
              </a:rPr>
              <a:t>02</a:t>
            </a:r>
            <a:endParaRPr lang="ko-KR" altLang="en-US" sz="2800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9A1CCB-64B8-2F98-9A59-6B26671BC0DD}"/>
              </a:ext>
            </a:extLst>
          </p:cNvPr>
          <p:cNvSpPr txBox="1"/>
          <p:nvPr/>
        </p:nvSpPr>
        <p:spPr>
          <a:xfrm>
            <a:off x="3203848" y="2564904"/>
            <a:ext cx="3384757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2"/>
                </a:solidFill>
              </a:rPr>
              <a:t>선정사유</a:t>
            </a:r>
            <a:endParaRPr lang="en-US" altLang="ko-KR" sz="20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F4729B-3560-FF5F-5655-09F501EB6F95}"/>
              </a:ext>
            </a:extLst>
          </p:cNvPr>
          <p:cNvSpPr txBox="1"/>
          <p:nvPr/>
        </p:nvSpPr>
        <p:spPr>
          <a:xfrm>
            <a:off x="2771800" y="2973837"/>
            <a:ext cx="789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2"/>
                </a:solidFill>
              </a:rPr>
              <a:t>03</a:t>
            </a:r>
            <a:endParaRPr lang="ko-KR" altLang="en-US" sz="28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5992-5D78-D006-35EC-B2C7B4DD508B}"/>
              </a:ext>
            </a:extLst>
          </p:cNvPr>
          <p:cNvSpPr txBox="1"/>
          <p:nvPr/>
        </p:nvSpPr>
        <p:spPr>
          <a:xfrm>
            <a:off x="3203848" y="3042942"/>
            <a:ext cx="3384757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2"/>
                </a:solidFill>
              </a:rPr>
              <a:t>벤치마킹</a:t>
            </a:r>
            <a:endParaRPr lang="en-US" altLang="ko-KR" sz="20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399E9-71C9-DE77-40D9-F955FA00A376}"/>
              </a:ext>
            </a:extLst>
          </p:cNvPr>
          <p:cNvSpPr txBox="1"/>
          <p:nvPr/>
        </p:nvSpPr>
        <p:spPr>
          <a:xfrm>
            <a:off x="2771800" y="3409836"/>
            <a:ext cx="789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2"/>
                </a:solidFill>
              </a:rPr>
              <a:t>04</a:t>
            </a:r>
            <a:endParaRPr lang="ko-KR" altLang="en-US" sz="2800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FA6528-A604-2374-363E-698430827D7C}"/>
              </a:ext>
            </a:extLst>
          </p:cNvPr>
          <p:cNvSpPr txBox="1"/>
          <p:nvPr/>
        </p:nvSpPr>
        <p:spPr>
          <a:xfrm>
            <a:off x="3203848" y="3478941"/>
            <a:ext cx="3384757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2"/>
                </a:solidFill>
              </a:rPr>
              <a:t>구현내용</a:t>
            </a:r>
            <a:endParaRPr lang="en-US" altLang="ko-KR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1"/>
          <p:cNvGrpSpPr/>
          <p:nvPr/>
        </p:nvGrpSpPr>
        <p:grpSpPr>
          <a:xfrm>
            <a:off x="683568" y="1268760"/>
            <a:ext cx="7776864" cy="4536504"/>
            <a:chOff x="-1836712" y="1340768"/>
            <a:chExt cx="5184576" cy="3528392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-1836712" y="1340768"/>
              <a:ext cx="5184576" cy="3501008"/>
            </a:xfrm>
            <a:prstGeom prst="roundRect">
              <a:avLst>
                <a:gd name="adj" fmla="val 292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-1836712" y="1556792"/>
              <a:ext cx="5184576" cy="33123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ㅁ</a:t>
              </a:r>
              <a:endParaRPr lang="ko-KR" altLang="en-US" dirty="0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5616624"/>
            <a:ext cx="9144000" cy="126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71600" y="1772816"/>
            <a:ext cx="1805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주제</a:t>
            </a:r>
            <a:endParaRPr lang="en-US" altLang="ko-KR" sz="40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985B9D-5E01-E5B5-B723-A8654BA53E6E}"/>
              </a:ext>
            </a:extLst>
          </p:cNvPr>
          <p:cNvSpPr txBox="1"/>
          <p:nvPr/>
        </p:nvSpPr>
        <p:spPr>
          <a:xfrm>
            <a:off x="1619672" y="3075057"/>
            <a:ext cx="626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서울시 관광 정보 플랫폼</a:t>
            </a:r>
            <a:endParaRPr lang="en-US" altLang="ko-KR" sz="40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544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1"/>
          <p:cNvGrpSpPr/>
          <p:nvPr/>
        </p:nvGrpSpPr>
        <p:grpSpPr>
          <a:xfrm>
            <a:off x="683568" y="1268760"/>
            <a:ext cx="7776864" cy="4536504"/>
            <a:chOff x="-1836712" y="1340768"/>
            <a:chExt cx="5184576" cy="3528392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-1836712" y="1340768"/>
              <a:ext cx="5184576" cy="3501008"/>
            </a:xfrm>
            <a:prstGeom prst="roundRect">
              <a:avLst>
                <a:gd name="adj" fmla="val 292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-1836712" y="1556792"/>
              <a:ext cx="5184576" cy="33123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ㅁ</a:t>
              </a:r>
              <a:endParaRPr lang="ko-KR" altLang="en-US" dirty="0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5616624"/>
            <a:ext cx="9144000" cy="126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71600" y="1772816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선정사유</a:t>
            </a:r>
            <a:endParaRPr lang="en-US" altLang="ko-KR" sz="40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2DF0EC-040B-FF23-2A85-6D495FEAC532}"/>
              </a:ext>
            </a:extLst>
          </p:cNvPr>
          <p:cNvSpPr txBox="1"/>
          <p:nvPr/>
        </p:nvSpPr>
        <p:spPr>
          <a:xfrm>
            <a:off x="1259632" y="2924944"/>
            <a:ext cx="62646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서울시 여행 수요 증가로 인한 정보제공의 필요성 체감</a:t>
            </a:r>
            <a:r>
              <a:rPr lang="en-US" altLang="ko-KR" sz="24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다양한 </a:t>
            </a:r>
            <a:r>
              <a:rPr lang="en-US" altLang="ko-KR" sz="2400" dirty="0" err="1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api</a:t>
            </a:r>
            <a:r>
              <a:rPr lang="en-US" altLang="ko-KR" sz="24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24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및 기능을 활용하기 용이함</a:t>
            </a:r>
            <a:endParaRPr lang="en-US" altLang="ko-KR" sz="24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벤치마킹한 홈페이지의 기능 외 추가적인 기능을 삽입 목표</a:t>
            </a:r>
            <a:endParaRPr lang="en-US" altLang="ko-KR" sz="24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endParaRPr lang="en-US" altLang="ko-KR" sz="24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103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1"/>
          <p:cNvGrpSpPr/>
          <p:nvPr/>
        </p:nvGrpSpPr>
        <p:grpSpPr>
          <a:xfrm>
            <a:off x="683568" y="1268760"/>
            <a:ext cx="7776864" cy="4536504"/>
            <a:chOff x="-1836712" y="1340768"/>
            <a:chExt cx="5184576" cy="3528392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-1836712" y="1340768"/>
              <a:ext cx="5184576" cy="3501008"/>
            </a:xfrm>
            <a:prstGeom prst="roundRect">
              <a:avLst>
                <a:gd name="adj" fmla="val 292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-1836712" y="1556792"/>
              <a:ext cx="5184576" cy="33123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 </a:t>
              </a:r>
              <a:r>
                <a:rPr lang="ko-KR" altLang="en-US" dirty="0" err="1"/>
                <a:t>ㅁ</a:t>
              </a:r>
              <a:endParaRPr lang="ko-KR" altLang="en-US" dirty="0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5616624"/>
            <a:ext cx="9144000" cy="126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71600" y="1772816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벤치마킹 </a:t>
            </a:r>
            <a:endParaRPr lang="en-US" altLang="ko-KR" sz="40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771E9-5AC9-4ED5-AA1E-A1719FCA36D8}"/>
              </a:ext>
            </a:extLst>
          </p:cNvPr>
          <p:cNvSpPr txBox="1"/>
          <p:nvPr/>
        </p:nvSpPr>
        <p:spPr>
          <a:xfrm>
            <a:off x="3275856" y="2939532"/>
            <a:ext cx="62646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숙박</a:t>
            </a:r>
            <a:endParaRPr lang="en-US" altLang="ko-KR" sz="40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pPr marL="742950" indent="-742950">
              <a:buAutoNum type="arabicPeriod"/>
            </a:pPr>
            <a:endParaRPr lang="en-US" altLang="ko-KR" sz="40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endParaRPr lang="en-US" altLang="ko-KR" sz="40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17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1"/>
          <p:cNvGrpSpPr/>
          <p:nvPr/>
        </p:nvGrpSpPr>
        <p:grpSpPr>
          <a:xfrm>
            <a:off x="683568" y="1268760"/>
            <a:ext cx="7776864" cy="4536504"/>
            <a:chOff x="-1836712" y="1340768"/>
            <a:chExt cx="5184576" cy="3528392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-1836712" y="1340768"/>
              <a:ext cx="5184576" cy="3501008"/>
            </a:xfrm>
            <a:prstGeom prst="roundRect">
              <a:avLst>
                <a:gd name="adj" fmla="val 292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-1836712" y="1556792"/>
              <a:ext cx="5184576" cy="33123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 </a:t>
              </a:r>
              <a:r>
                <a:rPr lang="ko-KR" altLang="en-US" dirty="0" err="1"/>
                <a:t>ㅁ</a:t>
              </a:r>
              <a:endParaRPr lang="ko-KR" altLang="en-US" dirty="0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5616624"/>
            <a:ext cx="9144000" cy="126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27584" y="1734719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숙박 </a:t>
            </a:r>
            <a:endParaRPr lang="en-US" altLang="ko-KR" sz="28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771E9-5AC9-4ED5-AA1E-A1719FCA36D8}"/>
              </a:ext>
            </a:extLst>
          </p:cNvPr>
          <p:cNvSpPr txBox="1"/>
          <p:nvPr/>
        </p:nvSpPr>
        <p:spPr>
          <a:xfrm>
            <a:off x="1716857" y="1630919"/>
            <a:ext cx="6264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야놀자</a:t>
            </a:r>
            <a:endParaRPr lang="en-US" altLang="ko-KR" sz="40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endParaRPr lang="en-US" altLang="ko-KR" sz="40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6" name="AutoShape 2" descr="아이콘 이미지">
            <a:extLst>
              <a:ext uri="{FF2B5EF4-FFF2-40B4-BE49-F238E27FC236}">
                <a16:creationId xmlns:a16="http://schemas.microsoft.com/office/drawing/2014/main" id="{0BD3E719-DC3B-0DFC-7399-C0CF846968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아이콘 이미지">
            <a:extLst>
              <a:ext uri="{FF2B5EF4-FFF2-40B4-BE49-F238E27FC236}">
                <a16:creationId xmlns:a16="http://schemas.microsoft.com/office/drawing/2014/main" id="{63197AE2-0C6E-9AD4-5321-4C650C107C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48EF01-FED0-653D-1BBD-15C8F8F2F19A}"/>
              </a:ext>
            </a:extLst>
          </p:cNvPr>
          <p:cNvSpPr txBox="1"/>
          <p:nvPr/>
        </p:nvSpPr>
        <p:spPr>
          <a:xfrm>
            <a:off x="1287252" y="2446153"/>
            <a:ext cx="62646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1. </a:t>
            </a:r>
            <a:r>
              <a:rPr lang="ko-KR" altLang="en-US" sz="2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장점 </a:t>
            </a:r>
            <a:endParaRPr lang="en-US" altLang="ko-KR" sz="20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UI</a:t>
            </a:r>
            <a:r>
              <a:rPr lang="ko-KR" altLang="en-US" sz="2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가 깔끔하고 기능이 카테고리 별로 나누어져서 한 눈에 알아보기 쉽다</a:t>
            </a:r>
            <a:r>
              <a:rPr lang="en-US" altLang="ko-KR" sz="2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숙박 예약 과정이 직관적이다</a:t>
            </a:r>
            <a:r>
              <a:rPr lang="en-US" altLang="ko-KR" sz="2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2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2. </a:t>
            </a:r>
            <a:r>
              <a:rPr lang="ko-KR" altLang="en-US" sz="2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단점</a:t>
            </a:r>
            <a:endParaRPr lang="en-US" altLang="ko-KR" sz="20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특정 기능은 구현이 </a:t>
            </a:r>
            <a:r>
              <a:rPr lang="ko-KR" altLang="en-US" sz="2000" dirty="0" err="1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어려울것</a:t>
            </a:r>
            <a:r>
              <a:rPr lang="ko-KR" altLang="en-US" sz="2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같다</a:t>
            </a:r>
            <a:r>
              <a:rPr lang="en-US" altLang="ko-KR" sz="2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.</a:t>
            </a:r>
            <a:r>
              <a:rPr lang="ko-KR" altLang="en-US" sz="2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</a:t>
            </a:r>
            <a:endParaRPr lang="en-US" altLang="ko-KR" sz="20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endParaRPr lang="en-US" altLang="ko-KR" sz="20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endParaRPr lang="en-US" altLang="ko-KR" sz="40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1030" name="Picture 6" descr="Global R.E.S.T. Platform">
            <a:extLst>
              <a:ext uri="{FF2B5EF4-FFF2-40B4-BE49-F238E27FC236}">
                <a16:creationId xmlns:a16="http://schemas.microsoft.com/office/drawing/2014/main" id="{7BDD0BEE-1021-D39C-B563-D4D3C2A5A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8167" y1="55714" x2="28167" y2="55714"/>
                        <a14:foregroundMark x1="34167" y1="52857" x2="34167" y2="52857"/>
                        <a14:foregroundMark x1="43667" y1="46349" x2="43667" y2="46349"/>
                        <a14:foregroundMark x1="53333" y1="45079" x2="53333" y2="45079"/>
                        <a14:foregroundMark x1="62333" y1="44444" x2="62333" y2="44444"/>
                        <a14:foregroundMark x1="66417" y1="45397" x2="66417" y2="45397"/>
                        <a14:foregroundMark x1="69833" y1="50000" x2="69833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262258"/>
            <a:ext cx="2987824" cy="156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00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1"/>
          <p:cNvGrpSpPr/>
          <p:nvPr/>
        </p:nvGrpSpPr>
        <p:grpSpPr>
          <a:xfrm>
            <a:off x="683568" y="1268760"/>
            <a:ext cx="7776864" cy="4536504"/>
            <a:chOff x="-1836712" y="1340768"/>
            <a:chExt cx="5184576" cy="3528392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-1836712" y="1340768"/>
              <a:ext cx="5184576" cy="3501008"/>
            </a:xfrm>
            <a:prstGeom prst="roundRect">
              <a:avLst>
                <a:gd name="adj" fmla="val 292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-1836712" y="1556792"/>
              <a:ext cx="5184576" cy="33123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 </a:t>
              </a:r>
              <a:r>
                <a:rPr lang="ko-KR" altLang="en-US" dirty="0" err="1"/>
                <a:t>ㅁ</a:t>
              </a:r>
              <a:endParaRPr lang="ko-KR" altLang="en-US" dirty="0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5616624"/>
            <a:ext cx="9144000" cy="126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27584" y="1734719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축제정보 </a:t>
            </a:r>
            <a:endParaRPr lang="en-US" altLang="ko-KR" sz="28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771E9-5AC9-4ED5-AA1E-A1719FCA36D8}"/>
              </a:ext>
            </a:extLst>
          </p:cNvPr>
          <p:cNvSpPr txBox="1"/>
          <p:nvPr/>
        </p:nvSpPr>
        <p:spPr>
          <a:xfrm>
            <a:off x="2411760" y="1597269"/>
            <a:ext cx="6264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UI</a:t>
            </a:r>
            <a:r>
              <a:rPr lang="ko-KR" altLang="en-US" sz="4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4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PLACE</a:t>
            </a:r>
          </a:p>
          <a:p>
            <a:endParaRPr lang="en-US" altLang="ko-KR" sz="40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6" name="AutoShape 2" descr="아이콘 이미지">
            <a:extLst>
              <a:ext uri="{FF2B5EF4-FFF2-40B4-BE49-F238E27FC236}">
                <a16:creationId xmlns:a16="http://schemas.microsoft.com/office/drawing/2014/main" id="{0BD3E719-DC3B-0DFC-7399-C0CF846968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아이콘 이미지">
            <a:extLst>
              <a:ext uri="{FF2B5EF4-FFF2-40B4-BE49-F238E27FC236}">
                <a16:creationId xmlns:a16="http://schemas.microsoft.com/office/drawing/2014/main" id="{63197AE2-0C6E-9AD4-5321-4C650C107C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48EF01-FED0-653D-1BBD-15C8F8F2F19A}"/>
              </a:ext>
            </a:extLst>
          </p:cNvPr>
          <p:cNvSpPr txBox="1"/>
          <p:nvPr/>
        </p:nvSpPr>
        <p:spPr>
          <a:xfrm>
            <a:off x="1287252" y="2446153"/>
            <a:ext cx="62646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1. </a:t>
            </a:r>
            <a:r>
              <a:rPr lang="ko-KR" altLang="en-US" sz="2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장점 </a:t>
            </a:r>
            <a:endParaRPr lang="en-US" altLang="ko-KR" sz="20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다양한 테마의 </a:t>
            </a:r>
            <a:r>
              <a:rPr lang="en-US" altLang="ko-KR" sz="2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UI</a:t>
            </a:r>
            <a:r>
              <a:rPr lang="ko-KR" altLang="en-US" sz="2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를 참고할  수 있다</a:t>
            </a:r>
            <a:r>
              <a:rPr lang="en-US" altLang="ko-KR" sz="2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ko-KR" sz="2000" dirty="0" err="1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로티</a:t>
            </a:r>
            <a:r>
              <a:rPr lang="en-US" altLang="ko-KR" sz="2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ko-KR" sz="2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파일을 활용한 간단한 애니메이션 효과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2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2. </a:t>
            </a:r>
            <a:r>
              <a:rPr lang="ko-KR" altLang="en-US" sz="2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단점</a:t>
            </a:r>
            <a:endParaRPr lang="en-US" altLang="ko-KR" sz="20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유료 테마가 상당 수 존재한다</a:t>
            </a:r>
            <a:r>
              <a:rPr lang="en-US" altLang="ko-KR" sz="2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endParaRPr lang="en-US" altLang="ko-KR" sz="20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endParaRPr lang="en-US" altLang="ko-KR" sz="40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C3BD08A-6CF2-5C60-748B-F98DDD756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265" y="1613846"/>
            <a:ext cx="2271301" cy="92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64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5000EB-5C7F-134A-7A57-8D9BD2676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764704"/>
            <a:ext cx="5495926" cy="50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97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1"/>
          <p:cNvGrpSpPr/>
          <p:nvPr/>
        </p:nvGrpSpPr>
        <p:grpSpPr>
          <a:xfrm>
            <a:off x="683568" y="1268760"/>
            <a:ext cx="7776864" cy="4536504"/>
            <a:chOff x="-1836712" y="1340768"/>
            <a:chExt cx="5184576" cy="3528392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-1836712" y="1340768"/>
              <a:ext cx="5184576" cy="3501008"/>
            </a:xfrm>
            <a:prstGeom prst="roundRect">
              <a:avLst>
                <a:gd name="adj" fmla="val 292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-1836712" y="1556792"/>
              <a:ext cx="5184576" cy="33123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 </a:t>
              </a:r>
              <a:r>
                <a:rPr lang="ko-KR" altLang="en-US" dirty="0" err="1"/>
                <a:t>ㅁ</a:t>
              </a:r>
              <a:endParaRPr lang="ko-KR" altLang="en-US" dirty="0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5616624"/>
            <a:ext cx="9144000" cy="126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71600" y="1772816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벤치마킹 </a:t>
            </a:r>
            <a:endParaRPr lang="en-US" altLang="ko-KR" sz="40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771E9-5AC9-4ED5-AA1E-A1719FCA36D8}"/>
              </a:ext>
            </a:extLst>
          </p:cNvPr>
          <p:cNvSpPr txBox="1"/>
          <p:nvPr/>
        </p:nvSpPr>
        <p:spPr>
          <a:xfrm>
            <a:off x="3275856" y="2939532"/>
            <a:ext cx="6264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2"/>
                </a:solidFill>
                <a:latin typeface="HY중고딕" pitchFamily="18" charset="-127"/>
                <a:ea typeface="HY중고딕" pitchFamily="18" charset="-127"/>
              </a:rPr>
              <a:t>맛집</a:t>
            </a:r>
            <a:endParaRPr lang="en-US" altLang="ko-KR" sz="40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  <a:p>
            <a:endParaRPr lang="en-US" altLang="ko-KR" sz="4000" dirty="0">
              <a:solidFill>
                <a:schemeClr val="tx2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378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</TotalTime>
  <Words>209</Words>
  <Application>Microsoft Office PowerPoint</Application>
  <PresentationFormat>화면 슬라이드 쇼(4:3)</PresentationFormat>
  <Paragraphs>81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HY견고딕</vt:lpstr>
      <vt:lpstr>HY중고딕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김 동재</cp:lastModifiedBy>
  <cp:revision>58</cp:revision>
  <dcterms:created xsi:type="dcterms:W3CDTF">2021-09-16T02:15:03Z</dcterms:created>
  <dcterms:modified xsi:type="dcterms:W3CDTF">2022-12-01T11:28:40Z</dcterms:modified>
</cp:coreProperties>
</file>