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63" r:id="rId4"/>
    <p:sldId id="259" r:id="rId5"/>
    <p:sldId id="260" r:id="rId6"/>
    <p:sldId id="264" r:id="rId7"/>
    <p:sldId id="265" r:id="rId8"/>
    <p:sldId id="266" r:id="rId9"/>
    <p:sldId id="267" r:id="rId10"/>
    <p:sldId id="261" r:id="rId11"/>
    <p:sldId id="262" r:id="rId12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820" autoAdjust="0"/>
  </p:normalViewPr>
  <p:slideViewPr>
    <p:cSldViewPr snapToGrid="0">
      <p:cViewPr varScale="1">
        <p:scale>
          <a:sx n="104" d="100"/>
          <a:sy n="104" d="100"/>
        </p:scale>
        <p:origin x="85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d8a3913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d8a3913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d8a3913ea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d8a3913ea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d8a3913ea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d8a3913ea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d8a3913ea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d8a3913ea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fe14d3b49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fe14d3b49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2031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d8a3913ea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d8a3913ea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d8a3913ea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d8a3913ea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d8a3913ea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d8a3913ea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23187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d8a3913ea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d8a3913ea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4108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d8a3913ea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d8a3913ea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9157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d8a3913ea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d8a3913ea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5220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R01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R01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R01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rot="10800000" flipH="1">
            <a:off x="0" y="728400"/>
            <a:ext cx="9144000" cy="4085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/>
          <p:nvPr/>
        </p:nvSpPr>
        <p:spPr>
          <a:xfrm>
            <a:off x="0" y="711888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  <a:defRPr sz="2200">
                <a:solidFill>
                  <a:srgbClr val="000000"/>
                </a:solidFill>
              </a:defRPr>
            </a:lvl1pPr>
            <a:lvl2pPr marL="914400" lvl="1" indent="-355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  <a:defRPr sz="2000">
                <a:solidFill>
                  <a:srgbClr val="000000"/>
                </a:solidFill>
              </a:defRPr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 sz="1800">
                <a:solidFill>
                  <a:srgbClr val="000000"/>
                </a:solidFill>
              </a:defRPr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  <a:defRPr sz="1600">
                <a:solidFill>
                  <a:srgbClr val="000000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523550" y="4813799"/>
            <a:ext cx="548700" cy="2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Google Shape;22;p4"/>
          <p:cNvSpPr txBox="1"/>
          <p:nvPr/>
        </p:nvSpPr>
        <p:spPr>
          <a:xfrm>
            <a:off x="471900" y="4803525"/>
            <a:ext cx="8133300" cy="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UIT.CS519.ResearchMethodology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1"/>
          </p:nvPr>
        </p:nvSpPr>
        <p:spPr>
          <a:xfrm>
            <a:off x="57150" y="41634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title"/>
          </p:nvPr>
        </p:nvSpPr>
        <p:spPr>
          <a:xfrm>
            <a:off x="460950" y="10199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Hybrid-Anchor Rotation Detector for Oriented Object Detection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1946222" y="2744891"/>
            <a:ext cx="5251555" cy="16493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/>
              <a:t>Nguyễn Đức Anh Phúc – 20520276 Huỳnh Viết Tuấn Kiệt</a:t>
            </a:r>
            <a:r>
              <a:rPr lang="en-US" sz="2400" b="1" dirty="0"/>
              <a:t> – 20521494</a:t>
            </a:r>
            <a:br>
              <a:rPr lang="en-US" sz="2400" b="1" dirty="0"/>
            </a:br>
            <a:r>
              <a:rPr lang="en-US" sz="2400" b="1" dirty="0" err="1"/>
              <a:t>Trần</a:t>
            </a:r>
            <a:r>
              <a:rPr lang="en-US" sz="2400" b="1" dirty="0"/>
              <a:t> </a:t>
            </a:r>
            <a:r>
              <a:rPr lang="en-US" sz="2400" b="1" dirty="0" err="1"/>
              <a:t>Văn</a:t>
            </a:r>
            <a:r>
              <a:rPr lang="en-US" sz="2400" b="1" dirty="0"/>
              <a:t> </a:t>
            </a:r>
            <a:r>
              <a:rPr lang="en-US" sz="2400" b="1" dirty="0" err="1"/>
              <a:t>Lực</a:t>
            </a:r>
            <a:r>
              <a:rPr lang="en-US" sz="2400" b="1" dirty="0"/>
              <a:t> – 20521587</a:t>
            </a:r>
            <a:endParaRPr lang="en-US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F2953AC-C0B5-F179-DDE2-611DABA79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77" y="88469"/>
            <a:ext cx="1155036" cy="93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Kết quả dự kiến</a:t>
            </a:r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Font typeface="Arial"/>
              <a:buChar char="●"/>
            </a:pPr>
            <a:r>
              <a:rPr lang="vi-VN" smtClean="0"/>
              <a:t>Xây </a:t>
            </a:r>
            <a:r>
              <a:rPr lang="vi-VN"/>
              <a:t>dựng mô </a:t>
            </a:r>
            <a:r>
              <a:rPr lang="vi-VN" smtClean="0"/>
              <a:t>hình</a:t>
            </a:r>
            <a:r>
              <a:rPr lang="en-US" smtClean="0"/>
              <a:t> hoàn</a:t>
            </a:r>
            <a:r>
              <a:rPr lang="vi-VN" smtClean="0"/>
              <a:t> </a:t>
            </a:r>
            <a:r>
              <a:rPr lang="vi-VN"/>
              <a:t>chỉnh theo kiến trúc kết hợp Anchor. Thử nghiệm thành công mô hình đã xây </a:t>
            </a:r>
            <a:r>
              <a:rPr lang="vi-VN" smtClean="0"/>
              <a:t>dựng</a:t>
            </a:r>
            <a:r>
              <a:rPr lang="en-US" smtClean="0"/>
              <a:t>.</a:t>
            </a:r>
            <a:endParaRPr lang="vi-VN"/>
          </a:p>
          <a:p>
            <a:pPr lvl="0">
              <a:buFont typeface="Arial"/>
              <a:buChar char="●"/>
            </a:pPr>
            <a:r>
              <a:rPr lang="vi-VN" smtClean="0"/>
              <a:t>Mô </a:t>
            </a:r>
            <a:r>
              <a:rPr lang="vi-VN"/>
              <a:t>hình cuối cùng đạt độ chính xác tốt hơn trong khi đạt tốc độ xử lý xấp xỉ tương đồng so với các mô hình hiện </a:t>
            </a:r>
            <a:r>
              <a:rPr lang="vi-VN" smtClean="0"/>
              <a:t>nay</a:t>
            </a:r>
            <a:r>
              <a:rPr lang="en-US" smtClean="0"/>
              <a:t>.</a:t>
            </a:r>
            <a:endParaRPr lang="vi-VN"/>
          </a:p>
          <a:p>
            <a:pPr lvl="0">
              <a:buFont typeface="Arial"/>
              <a:buChar char="●"/>
            </a:pPr>
            <a:r>
              <a:rPr lang="en-US" smtClean="0"/>
              <a:t>Dự </a:t>
            </a:r>
            <a:r>
              <a:rPr lang="vi-VN" smtClean="0"/>
              <a:t>kiến </a:t>
            </a:r>
            <a:r>
              <a:rPr lang="vi-VN"/>
              <a:t>công </a:t>
            </a:r>
            <a:r>
              <a:rPr lang="vi-VN" smtClean="0"/>
              <a:t>bố</a:t>
            </a:r>
            <a:r>
              <a:rPr lang="en-US"/>
              <a:t> </a:t>
            </a:r>
            <a:r>
              <a:rPr lang="en-US" smtClean="0"/>
              <a:t>ở các tạp chí, hội nghị phù hợp</a:t>
            </a:r>
            <a:endParaRPr lang="vi-VN"/>
          </a:p>
          <a:p>
            <a:pPr lvl="0">
              <a:buFont typeface="Arial"/>
              <a:buChar char="●"/>
            </a:pPr>
            <a:r>
              <a:rPr lang="vi-VN" smtClean="0"/>
              <a:t>Mô </a:t>
            </a:r>
            <a:r>
              <a:rPr lang="vi-VN"/>
              <a:t>hình triển khai được trong các công cụ thực tế phục vụ cho việc trực quan hóa nghiên cứu (drone, điện thoại)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Tài liệu tham khảo</a:t>
            </a: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indent="0">
              <a:buNone/>
            </a:pPr>
            <a:r>
              <a:rPr lang="en-US" sz="1600" b="1"/>
              <a:t>[1].</a:t>
            </a:r>
            <a:r>
              <a:rPr lang="en-US" sz="1600"/>
              <a:t>	Jiaming Han, Jian Ding, Nan Xue, Gui-Song Xia: ReDet: A Rotation Equivariant Detector for Aerial Object Detection. CVPR 2021: 2786-2795 CVPR 2021: 1-11</a:t>
            </a:r>
            <a:r>
              <a:rPr lang="en-US" sz="1600" smtClean="0"/>
              <a:t>.</a:t>
            </a:r>
          </a:p>
          <a:p>
            <a:pPr marL="88900" indent="0">
              <a:buNone/>
            </a:pPr>
            <a:r>
              <a:rPr lang="en-US" sz="1600" b="1" smtClean="0"/>
              <a:t>[2].</a:t>
            </a:r>
            <a:r>
              <a:rPr lang="en-US" sz="1600"/>
              <a:t>	Xingxing Xie, Gong Cheng, Jiabao Wang, Xiwen Yao, Junwei Han: Oriented R-CNN for Object Detection. ICCV 2021: 3500-3509.</a:t>
            </a:r>
          </a:p>
          <a:p>
            <a:pPr marL="88900" indent="0">
              <a:buNone/>
            </a:pPr>
            <a:r>
              <a:rPr lang="en-US" sz="1600" b="1" smtClean="0"/>
              <a:t>[3].</a:t>
            </a:r>
            <a:r>
              <a:rPr lang="en-US" sz="1600"/>
              <a:t>	Wentong Li, Yijie Chen, Kaixuan Hu, Jianke Zhu: Oriented RepPoints for Aerial Object Detection. CVPR 2022: </a:t>
            </a:r>
            <a:r>
              <a:rPr lang="en-US" sz="1600" smtClean="0"/>
              <a:t>1819-1828.</a:t>
            </a:r>
          </a:p>
          <a:p>
            <a:pPr marL="88900" indent="0">
              <a:buNone/>
            </a:pPr>
            <a:r>
              <a:rPr lang="en-US" sz="1600" b="1" smtClean="0"/>
              <a:t>[4].</a:t>
            </a:r>
            <a:r>
              <a:rPr lang="en-US" sz="1600"/>
              <a:t>	Jiaming Han, Jian Ding, Jie Li, Gui-Song Xia: Align Deep Features for Oriented Object Detection. IEEE Trans. Geosci. Remote. Sens. 60: 1-11 (2022).</a:t>
            </a:r>
          </a:p>
          <a:p>
            <a:pPr marL="88900" indent="0">
              <a:buNone/>
            </a:pPr>
            <a:r>
              <a:rPr lang="en-US" sz="1600" b="1" smtClean="0"/>
              <a:t>[5].</a:t>
            </a:r>
            <a:r>
              <a:rPr lang="en-US" sz="1600"/>
              <a:t>	Gui-Song Xia, Xiang Bai, Jian Ding, Zhen Zhu, Serge J. Belongie, Jiebo Luo, Mihai Datcu, Marcello Pelillo, Liangpei Zhang: DOTA: A Large-Scale Dataset for Object Detection in Aerial Images. CVPR 2018: 3974-3983</a:t>
            </a:r>
            <a:r>
              <a:rPr lang="en-US" sz="1600" smtClean="0"/>
              <a:t>.</a:t>
            </a:r>
          </a:p>
          <a:p>
            <a:pPr marL="88900" indent="0">
              <a:buNone/>
            </a:pPr>
            <a:r>
              <a:rPr lang="en-US" sz="1600" b="1" smtClean="0"/>
              <a:t>[6].</a:t>
            </a:r>
            <a:r>
              <a:rPr lang="en-US" sz="1600"/>
              <a:t>	Xue Yang, Junchi Yan, Ziming Feng, Tao He: R3Det: Refined Single-Stage Detector with Feature Refinement for Rotating Object. AAAI 2021: 3163-3171.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Tóm tắt </a:t>
            </a:r>
            <a:endParaRPr dirty="0"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 dirty="0"/>
              <a:t>Lớp: CS519.</a:t>
            </a:r>
            <a:r>
              <a:rPr lang="en-US" dirty="0"/>
              <a:t>M11</a:t>
            </a:r>
            <a:endParaRPr dirty="0"/>
          </a:p>
          <a:p>
            <a:pPr lvl="0">
              <a:buFont typeface="Arial"/>
              <a:buChar char="●"/>
            </a:pPr>
            <a:r>
              <a:rPr lang="en" dirty="0"/>
              <a:t>Link Github </a:t>
            </a:r>
            <a:r>
              <a:rPr lang="en"/>
              <a:t>của </a:t>
            </a:r>
            <a:r>
              <a:rPr lang="en" smtClean="0"/>
              <a:t>nhóm: </a:t>
            </a:r>
            <a:r>
              <a:rPr lang="en-US" smtClean="0"/>
              <a:t>https</a:t>
            </a:r>
            <a:r>
              <a:rPr lang="en-US"/>
              <a:t>://</a:t>
            </a:r>
            <a:r>
              <a:rPr lang="en-US" smtClean="0"/>
              <a:t>github.com/HiImKing1509/CS519.N11</a:t>
            </a:r>
          </a:p>
          <a:p>
            <a:pPr lvl="0">
              <a:buFont typeface="Arial"/>
              <a:buChar char="●"/>
            </a:pPr>
            <a:r>
              <a:rPr lang="en" smtClean="0"/>
              <a:t>Link YouTube video: </a:t>
            </a:r>
            <a:r>
              <a:rPr lang="en-US"/>
              <a:t>https://youtu.be/hKSkUQnPxd4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787DBA-9473-12D9-49A9-4A9712E56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070" y="2571748"/>
            <a:ext cx="1505937" cy="18188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0E6F9B-5D75-25DC-FC20-C945870936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3520" y="2571749"/>
            <a:ext cx="1818859" cy="18188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B2867D-7F6A-F6B7-F72E-1AEEA1F42C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0995" y="2571747"/>
            <a:ext cx="1373275" cy="18188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C9ECF5-607C-E752-55A2-2E1F0D142B59}"/>
              </a:ext>
            </a:extLst>
          </p:cNvPr>
          <p:cNvSpPr txBox="1"/>
          <p:nvPr/>
        </p:nvSpPr>
        <p:spPr>
          <a:xfrm>
            <a:off x="419347" y="4436381"/>
            <a:ext cx="27413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Roboto" panose="02000000000000000000" pitchFamily="2" charset="0"/>
              </a:rPr>
              <a:t>Nguyễn </a:t>
            </a:r>
            <a:r>
              <a:rPr lang="en-US" dirty="0" err="1">
                <a:latin typeface="Roboto" panose="02000000000000000000" pitchFamily="2" charset="0"/>
              </a:rPr>
              <a:t>Đức</a:t>
            </a:r>
            <a:r>
              <a:rPr lang="en-US" dirty="0">
                <a:latin typeface="Roboto" panose="02000000000000000000" pitchFamily="2" charset="0"/>
              </a:rPr>
              <a:t> Anh Phúc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357DED-5BC9-9FA6-7454-7EFB80875BDC}"/>
              </a:ext>
            </a:extLst>
          </p:cNvPr>
          <p:cNvSpPr txBox="1"/>
          <p:nvPr/>
        </p:nvSpPr>
        <p:spPr>
          <a:xfrm>
            <a:off x="3201309" y="4431764"/>
            <a:ext cx="27413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Roboto" panose="02000000000000000000" pitchFamily="2" charset="0"/>
              </a:rPr>
              <a:t>Huỳnh</a:t>
            </a:r>
            <a:r>
              <a:rPr lang="en-US" dirty="0">
                <a:latin typeface="Roboto" panose="02000000000000000000" pitchFamily="2" charset="0"/>
              </a:rPr>
              <a:t> Viết </a:t>
            </a:r>
            <a:r>
              <a:rPr lang="en-US" dirty="0" err="1">
                <a:latin typeface="Roboto" panose="02000000000000000000" pitchFamily="2" charset="0"/>
              </a:rPr>
              <a:t>Tuấn</a:t>
            </a:r>
            <a:r>
              <a:rPr lang="en-US" dirty="0">
                <a:latin typeface="Roboto" panose="02000000000000000000" pitchFamily="2" charset="0"/>
              </a:rPr>
              <a:t> Kiệt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75C348-EAFD-AD54-C402-34D8A538C175}"/>
              </a:ext>
            </a:extLst>
          </p:cNvPr>
          <p:cNvSpPr txBox="1"/>
          <p:nvPr/>
        </p:nvSpPr>
        <p:spPr>
          <a:xfrm>
            <a:off x="5916941" y="4431764"/>
            <a:ext cx="27413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Roboto" panose="02000000000000000000" pitchFamily="2" charset="0"/>
              </a:rPr>
              <a:t>Trần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Văn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Lực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Giới thiệu</a:t>
            </a: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endParaRPr lang="vi-VN"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FD11469-364A-CD79-027B-7CC2955A5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7550" y="902390"/>
            <a:ext cx="5130800" cy="18675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FBD416-B423-0C19-DE96-4C60A86CD8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7550" y="2769925"/>
            <a:ext cx="5130800" cy="195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367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Mục tiêu</a:t>
            </a: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/>
              <a:t>Khảo sát các hướng tiếp cận phổ biến cho bài toán phát hiện đối tượng có hướng trong không ảnh</a:t>
            </a:r>
          </a:p>
          <a:p>
            <a:pPr lvl="0"/>
            <a:r>
              <a:rPr lang="en-US"/>
              <a:t>Đề xuất mô hình phát hiện đối tượng trong không ảnh sử dụng kết hợp cơ chế </a:t>
            </a:r>
            <a:r>
              <a:rPr lang="en-US" b="1"/>
              <a:t>Anchor-Free</a:t>
            </a:r>
            <a:r>
              <a:rPr lang="en-US"/>
              <a:t> và </a:t>
            </a:r>
            <a:r>
              <a:rPr lang="en-US" b="1"/>
              <a:t>Anchor-based</a:t>
            </a:r>
            <a:r>
              <a:rPr lang="en-US"/>
              <a:t>.</a:t>
            </a:r>
          </a:p>
          <a:p>
            <a:pPr lvl="0"/>
            <a:r>
              <a:rPr lang="en-US"/>
              <a:t>Đề xuất 3 đầu thực nghiệm R-CNN: Oriented Double Head, Oriented Cascade R-CNN, Oriented Dynamic R-CNN</a:t>
            </a:r>
          </a:p>
          <a:p>
            <a:r>
              <a:rPr lang="en-US"/>
              <a:t>Đề xuất đánh giá 3 backbones: ResNet50, ReResNet50, ReXtNet101_DCN.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Nội dung và Phương pháp</a:t>
            </a:r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471900" y="820500"/>
            <a:ext cx="3856699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lvl="0" indent="0">
              <a:buNone/>
            </a:pPr>
            <a:r>
              <a:rPr lang="en-US" sz="2000" b="1" u="sng">
                <a:latin typeface="Arial" panose="020B0604020202020204" pitchFamily="34" charset="0"/>
                <a:cs typeface="Arial" panose="020B0604020202020204" pitchFamily="34" charset="0"/>
              </a:rPr>
              <a:t>HA-RDet: Efficient, Bridging the gap, </a:t>
            </a:r>
            <a:r>
              <a:rPr lang="en-US" sz="2000" b="1" u="sng" smtClean="0">
                <a:latin typeface="Arial" panose="020B0604020202020204" pitchFamily="34" charset="0"/>
                <a:cs typeface="Arial" panose="020B0604020202020204" pitchFamily="34" charset="0"/>
              </a:rPr>
              <a:t>Powerful</a:t>
            </a:r>
          </a:p>
          <a:p>
            <a:pPr lvl="0">
              <a:buFont typeface="Arial"/>
              <a:buChar char="●"/>
            </a:pPr>
            <a:r>
              <a:rPr lang="vi-VN"/>
              <a:t>Sự kết hợp giữa Anchor-free và Anchor-based </a:t>
            </a:r>
          </a:p>
          <a:p>
            <a:pPr lvl="0">
              <a:buFont typeface="Arial"/>
              <a:buChar char="●"/>
            </a:pPr>
            <a:r>
              <a:rPr lang="vi-VN" smtClean="0"/>
              <a:t>Mô </a:t>
            </a:r>
            <a:r>
              <a:rPr lang="vi-VN"/>
              <a:t>hình </a:t>
            </a:r>
            <a:r>
              <a:rPr lang="vi-VN" smtClean="0"/>
              <a:t>bridges </a:t>
            </a:r>
            <a:r>
              <a:rPr lang="vi-VN"/>
              <a:t>the gap giữa one-stage và two-stage</a:t>
            </a:r>
            <a:r>
              <a:rPr lang="vi-VN" smtClean="0"/>
              <a:t>:</a:t>
            </a:r>
            <a:endParaRPr smtClean="0"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  <p:pic>
        <p:nvPicPr>
          <p:cNvPr id="4" name="Picture 4" descr="https://lh4.googleusercontent.com/xMaGvm_unWq4VVsC--4Sz3QM2UIyUAAwWAUW02KICsc90s2tF2G36a652Fp4cIe-fQ_6FsYOeWehcEho0NbCIcenpUhdsDgUoNe0hTvw1YoN6V1R58JkEIdPX_eiJXuWCYOt48p_4ddg08qhZxIpwMStBvtNlQCJT_cBxUM95MvUkl4aaYnDwTy8zUPgsYm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471" y="1915439"/>
            <a:ext cx="4795134" cy="2594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C9ECF5-607C-E752-55A2-2E1F0D142B59}"/>
              </a:ext>
            </a:extLst>
          </p:cNvPr>
          <p:cNvSpPr txBox="1"/>
          <p:nvPr/>
        </p:nvSpPr>
        <p:spPr>
          <a:xfrm>
            <a:off x="4692561" y="1607662"/>
            <a:ext cx="39350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mtClean="0">
                <a:solidFill>
                  <a:srgbClr val="FF0000"/>
                </a:solidFill>
                <a:latin typeface="Roboto" panose="02000000000000000000" pitchFamily="2" charset="0"/>
              </a:rPr>
              <a:t>Kiến </a:t>
            </a:r>
            <a:r>
              <a:rPr lang="vi-VN">
                <a:solidFill>
                  <a:srgbClr val="FF0000"/>
                </a:solidFill>
                <a:latin typeface="Roboto" panose="02000000000000000000" pitchFamily="2" charset="0"/>
              </a:rPr>
              <a:t>trúc thành phần của phương pháp đề xuất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Nội dung và Phương pháp</a:t>
            </a:r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471900" y="820500"/>
            <a:ext cx="5514460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lvl="0" indent="0">
              <a:buNone/>
            </a:pPr>
            <a:r>
              <a:rPr lang="en-US" b="1" u="sng">
                <a:latin typeface="Arial" panose="020B0604020202020204" pitchFamily="34" charset="0"/>
                <a:cs typeface="Arial" panose="020B0604020202020204" pitchFamily="34" charset="0"/>
              </a:rPr>
              <a:t>Hybrid-Anchor alignment </a:t>
            </a:r>
            <a:r>
              <a:rPr lang="en-US" b="1" u="sng" smtClean="0">
                <a:latin typeface="Arial" panose="020B0604020202020204" pitchFamily="34" charset="0"/>
                <a:cs typeface="Arial" panose="020B0604020202020204" pitchFamily="34" charset="0"/>
              </a:rPr>
              <a:t>RPN</a:t>
            </a:r>
          </a:p>
          <a:p>
            <a:r>
              <a:rPr lang="vi-VN"/>
              <a:t>Dùng duy nhất 1 anchor (1 scale, 1 ratio) với mỗi location trên feature map</a:t>
            </a:r>
          </a:p>
          <a:p>
            <a:r>
              <a:rPr lang="vi-VN"/>
              <a:t>Bao gồm 2 pha và 1 kiến trúc: Anchor-free, Anchor-based head và Horizontal Alignment Convolution layer</a:t>
            </a:r>
          </a:p>
          <a:p>
            <a:r>
              <a:rPr lang="vi-VN" b="1"/>
              <a:t>Input</a:t>
            </a:r>
            <a:r>
              <a:rPr lang="vi-VN"/>
              <a:t>: Extracted features từ backbone FPN</a:t>
            </a:r>
          </a:p>
          <a:p>
            <a:r>
              <a:rPr lang="vi-VN" b="1"/>
              <a:t>Output</a:t>
            </a:r>
            <a:r>
              <a:rPr lang="vi-VN"/>
              <a:t>: Horizontal Proposals</a:t>
            </a:r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9432" y="2532416"/>
            <a:ext cx="2980902" cy="202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31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Nội dung và Phương pháp</a:t>
            </a:r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471900" y="820500"/>
            <a:ext cx="4928981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lvl="0" indent="0">
              <a:buNone/>
            </a:pPr>
            <a:r>
              <a:rPr lang="en-US" b="1" u="sng" smtClean="0">
                <a:latin typeface="Arial" panose="020B0604020202020204" pitchFamily="34" charset="0"/>
                <a:cs typeface="Arial" panose="020B0604020202020204" pitchFamily="34" charset="0"/>
              </a:rPr>
              <a:t>Proposal Transformation Network</a:t>
            </a:r>
          </a:p>
          <a:p>
            <a:pPr algn="just" fontAlgn="base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vi-VN" smtClean="0">
                <a:latin typeface="Arial" panose="020B0604020202020204" pitchFamily="34" charset="0"/>
                <a:cs typeface="Arial" panose="020B0604020202020204" pitchFamily="34" charset="0"/>
              </a:rPr>
              <a:t>ấu 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trúc </a:t>
            </a:r>
            <a:r>
              <a:rPr lang="vi-VN" smtClean="0">
                <a:latin typeface="Arial" panose="020B0604020202020204" pitchFamily="34" charset="0"/>
                <a:cs typeface="Arial" panose="020B0604020202020204" pitchFamily="34" charset="0"/>
              </a:rPr>
              <a:t>chuyển </a:t>
            </a:r>
            <a:r>
              <a:rPr lang="vi-VN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H.Proposals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 thành </a:t>
            </a:r>
            <a:r>
              <a:rPr lang="vi-VN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O.Proposals</a:t>
            </a:r>
            <a:r>
              <a:rPr lang="vi-VN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Bao gồm 2 components:</a:t>
            </a:r>
          </a:p>
          <a:p>
            <a:pPr lvl="1" algn="just" fontAlgn="base"/>
            <a:r>
              <a:rPr lang="vi-VN" smtClean="0">
                <a:latin typeface="Arial" panose="020B0604020202020204" pitchFamily="34" charset="0"/>
                <a:cs typeface="Arial" panose="020B0604020202020204" pitchFamily="34" charset="0"/>
              </a:rPr>
              <a:t>RoI 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Align</a:t>
            </a:r>
          </a:p>
          <a:p>
            <a:pPr lvl="1" algn="just" fontAlgn="base"/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Midpoint Offset Encoder-Decoder</a:t>
            </a:r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  <p:pic>
        <p:nvPicPr>
          <p:cNvPr id="5" name="Picture 2" descr="https://lh5.googleusercontent.com/Br5WXPPvcZ8zKoq5kNBjQWHO7v26WE5ijvmxiGD3Hj6F7XNAf1LBibhVVXVhXOYLCGEpLlWcJ_4jL0aNZxubBNDKq-5d3YjbdgqlpTgwIwyyAy1FvAaZOmU1NEo-l8SebP52AJKe9r4ERScvwBIsKJh0Sbm5NYdPfjzX59S_AWyPWY0MjOaXldeNV8akbiF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939" y="2039309"/>
            <a:ext cx="3443041" cy="2499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06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Nội dung và Phương pháp</a:t>
            </a:r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471901" y="820500"/>
            <a:ext cx="4797412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lvl="0" indent="0">
              <a:buNone/>
            </a:pPr>
            <a:r>
              <a:rPr lang="en-US" b="1" u="sng">
                <a:latin typeface="Arial" panose="020B0604020202020204" pitchFamily="34" charset="0"/>
                <a:cs typeface="Arial" panose="020B0604020202020204" pitchFamily="34" charset="0"/>
              </a:rPr>
              <a:t>RCNN </a:t>
            </a:r>
            <a:r>
              <a:rPr lang="en-US" b="1" u="sng" smtClean="0">
                <a:latin typeface="Arial" panose="020B0604020202020204" pitchFamily="34" charset="0"/>
                <a:cs typeface="Arial" panose="020B0604020202020204" pitchFamily="34" charset="0"/>
              </a:rPr>
              <a:t>head</a:t>
            </a: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vi-VN" smtClean="0">
                <a:latin typeface="Arial" panose="020B0604020202020204" pitchFamily="34" charset="0"/>
                <a:cs typeface="Arial" panose="020B0604020202020204" pitchFamily="34" charset="0"/>
              </a:rPr>
              <a:t>iến 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trúc </a:t>
            </a:r>
            <a:r>
              <a:rPr lang="vi-VN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Oriented Double Head </a:t>
            </a:r>
            <a:r>
              <a:rPr lang="vi-VN" smtClean="0">
                <a:latin typeface="Arial" panose="020B0604020202020204" pitchFamily="34" charset="0"/>
                <a:cs typeface="Arial" panose="020B0604020202020204" pitchFamily="34" charset="0"/>
              </a:rPr>
              <a:t>được 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đề </a:t>
            </a:r>
            <a:r>
              <a:rPr lang="vi-VN" smtClean="0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vi-VN"/>
              <a:t>Rotation R-CNN head được dùng để hồi quy và phân lớp sử dụng RiRoI </a:t>
            </a:r>
            <a:r>
              <a:rPr lang="vi-VN" smtClean="0"/>
              <a:t>Align</a:t>
            </a:r>
            <a:endParaRPr lang="vi-VN"/>
          </a:p>
        </p:txBody>
      </p:sp>
      <p:pic>
        <p:nvPicPr>
          <p:cNvPr id="6" name="Picture 2" descr="https://lh4.googleusercontent.com/BoeaGyTFxJWD-7zG0o5zJAhSCAk9IoTg8tsoO0tUlIPzXrIqdufE_vsgQNn4jXKWZCgxINC1j3pJyh_f63MNedQFroGfR8gERgjoVAS19NdauIYHelllOYfxBgm9aQcnHH-fhSt9t_nf66hr2bokkEHDRgx5uPzNX6j2auSjC_hqFluVGNB8KgbkI0d_gsLv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839" y="980551"/>
            <a:ext cx="2604881" cy="185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lh3.googleusercontent.com/bN9DIwL9JC7EHg9QZ2qnihfQGRFVS5GczS192oq7e6pp_PCO84MWZD8FwtJuY2gm30XGYe9l90vu30dKi0Q3QGf-2re5gA6MC_1eivfBfMXY4nP9Q7e3qjq7YhvY_BmR7DCp2naCI4dVjwpVq8y66xYcS-Uxo5qMTRcJkdosH-zarIqTzEwojkOuCS1ClfC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306" y="3083449"/>
            <a:ext cx="5547414" cy="164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54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Nội dung và Phương pháp</a:t>
            </a:r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lvl="0" indent="0">
              <a:buNone/>
            </a:pPr>
            <a:r>
              <a:rPr lang="en-US" b="1" u="sng" smtClean="0">
                <a:latin typeface="Arial" panose="020B0604020202020204" pitchFamily="34" charset="0"/>
                <a:cs typeface="Arial" panose="020B0604020202020204" pitchFamily="34" charset="0"/>
              </a:rPr>
              <a:t>Extra Components</a:t>
            </a:r>
          </a:p>
          <a:p>
            <a:endParaRPr lang="en-US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Backbones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: ResNet50, ReResNet50, ReXtNet101_DCN</a:t>
            </a:r>
          </a:p>
          <a:p>
            <a:endParaRPr lang="en-US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Heads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: Oriented Double Head, Oriented Cascade Head, Oriented Dynamic Head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2755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erial - R01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409</Words>
  <Application>Microsoft Office PowerPoint</Application>
  <PresentationFormat>On-screen Show (16:9)</PresentationFormat>
  <Paragraphs>56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Roboto</vt:lpstr>
      <vt:lpstr>Arial</vt:lpstr>
      <vt:lpstr>Material - R01</vt:lpstr>
      <vt:lpstr>Hybrid-Anchor Rotation Detector for Oriented Object Detection</vt:lpstr>
      <vt:lpstr>Tóm tắt </vt:lpstr>
      <vt:lpstr>Giới thiệu</vt:lpstr>
      <vt:lpstr>Mục tiêu</vt:lpstr>
      <vt:lpstr>Nội dung và Phương pháp</vt:lpstr>
      <vt:lpstr>Nội dung và Phương pháp</vt:lpstr>
      <vt:lpstr>Nội dung và Phương pháp</vt:lpstr>
      <vt:lpstr>Nội dung và Phương pháp</vt:lpstr>
      <vt:lpstr>Nội dung và Phương pháp</vt:lpstr>
      <vt:lpstr>Kết quả dự kiến</vt:lpstr>
      <vt:lpstr>Tài liệu tham khảo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Hybrid-Anchor Rotation Detector for Oriented Object Detection</dc:title>
  <cp:lastModifiedBy>Asus</cp:lastModifiedBy>
  <cp:revision>51</cp:revision>
  <dcterms:modified xsi:type="dcterms:W3CDTF">2023-02-26T02:10:19Z</dcterms:modified>
</cp:coreProperties>
</file>