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8"/>
    <p:restoredTop sz="86218"/>
  </p:normalViewPr>
  <p:slideViewPr>
    <p:cSldViewPr snapToGrid="0">
      <p:cViewPr>
        <p:scale>
          <a:sx n="100" d="100"/>
          <a:sy n="100" d="100"/>
        </p:scale>
        <p:origin x="440" y="3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86F7-7B60-504A-AD35-40AFA39E89D0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4414-EB4E-5644-A11D-E0224F375D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764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The hierarchy: </a:t>
            </a:r>
          </a:p>
          <a:p>
            <a:pPr marL="228600" indent="-228600">
              <a:buAutoNum type="arabicPeriod"/>
            </a:pPr>
            <a:r>
              <a:rPr lang="en-NL" dirty="0"/>
              <a:t>Azure portal</a:t>
            </a:r>
          </a:p>
          <a:p>
            <a:pPr marL="228600" indent="-228600">
              <a:buAutoNum type="arabicPeriod"/>
            </a:pPr>
            <a:r>
              <a:rPr lang="en-NL" dirty="0"/>
              <a:t>Azure subscription</a:t>
            </a:r>
          </a:p>
          <a:p>
            <a:pPr marL="228600" indent="-228600">
              <a:buAutoNum type="arabicPeriod"/>
            </a:pPr>
            <a:r>
              <a:rPr lang="en-NL" dirty="0"/>
              <a:t>Resource group</a:t>
            </a:r>
          </a:p>
          <a:p>
            <a:pPr marL="228600" indent="-228600">
              <a:buAutoNum type="arabicPeriod"/>
            </a:pPr>
            <a:r>
              <a:rPr lang="en-GB" dirty="0"/>
              <a:t>S</a:t>
            </a:r>
            <a:r>
              <a:rPr lang="en-NL" dirty="0"/>
              <a:t>ervices within the resource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41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Region issues:</a:t>
            </a:r>
          </a:p>
          <a:p>
            <a:pPr marL="171450" indent="-171450">
              <a:buFontTx/>
              <a:buChar char="-"/>
            </a:pPr>
            <a:r>
              <a:rPr lang="en-NL" dirty="0"/>
              <a:t>Boy mentioned that we usually use West Europe as the region, therefore I set the resources to west region to europe when I can.</a:t>
            </a:r>
          </a:p>
          <a:p>
            <a:pPr marL="171450" indent="-171450">
              <a:buFontTx/>
              <a:buChar char="-"/>
            </a:pPr>
            <a:r>
              <a:rPr lang="en-NL" dirty="0"/>
              <a:t>However, with the student subscription that I am using, I am not able to select west europe as the region when creating the SQL server, as a result, North Europe is selected instead, so as the SQL database. </a:t>
            </a:r>
          </a:p>
          <a:p>
            <a:endParaRPr lang="en-NL" dirty="0"/>
          </a:p>
          <a:p>
            <a:r>
              <a:rPr lang="en-NL" dirty="0"/>
              <a:t>Compute configuration:</a:t>
            </a:r>
          </a:p>
          <a:p>
            <a:pPr marL="171450" indent="-171450">
              <a:buFontTx/>
              <a:buChar char="-"/>
            </a:pPr>
            <a:r>
              <a:rPr lang="en-NL" dirty="0"/>
              <a:t>I have opted for the cheapest compute configuration when creating the SQL Database. </a:t>
            </a:r>
          </a:p>
          <a:p>
            <a:pPr marL="171450" indent="-171450">
              <a:buFontTx/>
              <a:buChar char="-"/>
            </a:pPr>
            <a:endParaRPr lang="en-NL" dirty="0"/>
          </a:p>
          <a:p>
            <a:endParaRPr lang="en-NL" dirty="0"/>
          </a:p>
          <a:p>
            <a:r>
              <a:rPr lang="en-NL" dirty="0"/>
              <a:t>Other notes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4414-EB4E-5644-A11D-E0224F375D2C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4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5A59-A04D-400F-D4F6-8E4B60BFE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31CD-4D2D-4964-BE91-09F7CEDAF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46AE-8D9B-1F4D-271B-0FBE025C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0B07-9BE4-DCBC-976C-F188165F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17C4-CCA3-B86F-08C1-4672EDF6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92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BB90-B996-4D7C-D4EC-9DB4881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B6CD-04DB-E110-27A9-A03EBBDE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F712-ACB7-2651-7678-D4681DC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0B96-0C1E-B795-0D7E-27A05878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76E3-09CA-E256-3837-1219E3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022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AF446-3D66-97F9-3DF7-D6A5B440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A80D-CAD3-BDBD-6D05-B7652D48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B562-DA8D-3A50-625C-5D4D67C8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F821-FBA9-4270-02D6-18ECF78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3C13-94D7-C042-402F-7ACC3CAB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3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83D9-D6F3-4BE8-7DBA-90A4A3D9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BFF5-4E48-2707-71D5-6F094EE4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21F3-7651-0B3B-E170-5461F35F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BF67-4E7D-9416-05E3-2B897429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B2FF-4474-8D0B-D959-7DD5FBB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8EAE-3D14-221C-0DA1-84C6775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275-3EB3-B54E-BFA7-89828CFA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299-B975-D24A-3D48-E336F9C6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4EB2-62B1-EB45-3819-5D490F48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D80D-803B-A030-CE9F-51A2201C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8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70A-C5E4-E627-F6CD-68CB9663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F2CE-4032-9F7D-B67F-FB309767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0873-D775-7B3B-4DAD-24B88992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5D9C-E971-24F6-5163-1CEA9E3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E3D8-34E3-1218-8C24-460CBA25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59498-FEF3-9DF7-5EAD-C7DDB7F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883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5BDF-A227-6044-4F06-7B2F58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B13D-D0E7-8A97-9E4C-C4629ED8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E3881-CB18-9426-5E0B-3C4D5448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255F6-A0AD-B359-28BF-2E4C5B3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7337B-66DF-D28E-B867-A2DCFB72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C7FED-4799-1BB3-1E13-E69355E6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BBB37-DC50-CFA9-B106-19C0EB62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CDAEB-DA5B-42D5-1A59-7071D54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AFD4-F79C-D990-9173-9DF63F79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22894-3D6F-FF63-6DFD-E52A13F5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7DBDB-86EC-EC0B-E708-148256F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4DDFA-C8EA-9691-0804-81F22A87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2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1E7EC-485D-DD25-8191-934573FB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1C443-BB12-586F-1746-902A21A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8D2F-0D2F-A4CD-2C6D-E338FF40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94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7438-AD42-8D25-447D-05B7B918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A233-20E0-C6EC-219E-9F42C472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D5BF-4AED-7B91-CBFD-E29BB8BA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314A-E920-6428-8F1B-A39B587E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3950-613D-C2C7-52EB-3C2DE0C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ADD8-63BD-6D75-CEF4-52127D63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88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22E9-60A2-8433-1B8E-C902A1B2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A3F31-6F1C-43E9-D359-E5F33752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7E905-A54F-D1E2-B43E-6D44A97C0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154C5-806C-8CC9-3A07-FF9DBB04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DBEF7-6290-C4F6-FAD0-B3879B38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813B-670A-3EA3-397A-4102B62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32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0F27-7D12-CB19-8B46-6B101926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B28B-91F2-6DA3-E2ED-F010323F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5D2A-B74A-C584-F9D0-F946CCC2F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23B3B-8358-DB47-8619-EAC663A38D2D}" type="datetimeFigureOut">
              <a:rPr lang="en-NL" smtClean="0"/>
              <a:t>23/04/2024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3BF5-4063-FF0B-0454-F7E4263F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4BBE-66CA-AA2D-1E15-E107DC527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7FAAB-C6F1-5046-BF1B-D117BDA4DF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2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D41-91CD-DBDF-DAF2-6F35AC30C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Engineering Assessment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F1461-D4BB-C465-7DE3-19106E9A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By: Pian</a:t>
            </a:r>
          </a:p>
        </p:txBody>
      </p:sp>
    </p:spTree>
    <p:extLst>
      <p:ext uri="{BB962C8B-B14F-4D97-AF65-F5344CB8AC3E}">
        <p14:creationId xmlns:p14="http://schemas.microsoft.com/office/powerpoint/2010/main" val="6989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575F-3C22-6D7E-3F7F-28B4911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59F-A468-6443-AAA3-9E9153A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AutoNum type="arabicPeriod"/>
            </a:pPr>
            <a:r>
              <a:rPr lang="en-NL" dirty="0"/>
              <a:t>Goal</a:t>
            </a:r>
          </a:p>
          <a:p>
            <a:pPr marL="514350" indent="-514350">
              <a:buAutoNum type="arabicPeriod"/>
            </a:pPr>
            <a:r>
              <a:rPr lang="en-NL" dirty="0"/>
              <a:t>Tools</a:t>
            </a:r>
          </a:p>
          <a:p>
            <a:pPr marL="514350" indent="-514350">
              <a:buAutoNum type="arabicPeriod"/>
            </a:pPr>
            <a:r>
              <a:rPr lang="en-NL" dirty="0"/>
              <a:t>Solution Workflow</a:t>
            </a:r>
          </a:p>
          <a:p>
            <a:pPr marL="514350" indent="-514350">
              <a:buAutoNum type="arabicPeriod"/>
            </a:pPr>
            <a:r>
              <a:rPr lang="en-NL" dirty="0"/>
              <a:t>Remarks when creating the resources</a:t>
            </a:r>
          </a:p>
          <a:p>
            <a:pPr marL="0" indent="0">
              <a:buNone/>
            </a:pPr>
            <a:endParaRPr lang="en-NL" dirty="0"/>
          </a:p>
          <a:p>
            <a:pPr marL="514350" indent="-514350"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464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0B9-0674-AF22-A121-53BF81B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NL" dirty="0"/>
              <a:t>In a low code manner:</a:t>
            </a:r>
          </a:p>
          <a:p>
            <a:pPr marL="971550" lvl="1" indent="-514350">
              <a:buAutoNum type="arabicPeriod"/>
            </a:pPr>
            <a:r>
              <a:rPr lang="en-NL" sz="2800" dirty="0"/>
              <a:t>Combine the files using Azure Data Factory (ADF)</a:t>
            </a:r>
          </a:p>
          <a:p>
            <a:pPr marL="971550" lvl="1" indent="-514350">
              <a:buAutoNum type="arabicPeriod"/>
            </a:pPr>
            <a:r>
              <a:rPr lang="en-NL" sz="2800" dirty="0"/>
              <a:t>Create a usable dataset using ADF</a:t>
            </a:r>
          </a:p>
          <a:p>
            <a:pPr marL="514350" indent="-514350">
              <a:buAutoNum type="arabicPeriod"/>
            </a:pPr>
            <a:r>
              <a:rPr lang="en-NL" dirty="0"/>
              <a:t>Perform analyses using SQL querying</a:t>
            </a:r>
          </a:p>
        </p:txBody>
      </p:sp>
    </p:spTree>
    <p:extLst>
      <p:ext uri="{BB962C8B-B14F-4D97-AF65-F5344CB8AC3E}">
        <p14:creationId xmlns:p14="http://schemas.microsoft.com/office/powerpoint/2010/main" val="354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00B9-0674-AF22-A121-53BF81B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NL" dirty="0"/>
              <a:t>Azure D</a:t>
            </a:r>
            <a:r>
              <a:rPr lang="en-GB" dirty="0"/>
              <a:t>a</a:t>
            </a:r>
            <a:r>
              <a:rPr lang="en-NL" dirty="0"/>
              <a:t>ta Factory</a:t>
            </a:r>
          </a:p>
          <a:p>
            <a:pPr marL="514350" indent="-514350">
              <a:buAutoNum type="arabicPeriod"/>
            </a:pPr>
            <a:r>
              <a:rPr lang="en-NL" dirty="0"/>
              <a:t>Azure Data Studio</a:t>
            </a:r>
          </a:p>
        </p:txBody>
      </p:sp>
    </p:spTree>
    <p:extLst>
      <p:ext uri="{BB962C8B-B14F-4D97-AF65-F5344CB8AC3E}">
        <p14:creationId xmlns:p14="http://schemas.microsoft.com/office/powerpoint/2010/main" val="6440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777-7777-4E14-B951-0EF6C348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NL" dirty="0"/>
              <a:t>Solution Workflow</a:t>
            </a:r>
          </a:p>
        </p:txBody>
      </p:sp>
    </p:spTree>
    <p:extLst>
      <p:ext uri="{BB962C8B-B14F-4D97-AF65-F5344CB8AC3E}">
        <p14:creationId xmlns:p14="http://schemas.microsoft.com/office/powerpoint/2010/main" val="3538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7D389C-1456-A01A-4EC6-43562B7B126A}"/>
              </a:ext>
            </a:extLst>
          </p:cNvPr>
          <p:cNvSpPr/>
          <p:nvPr/>
        </p:nvSpPr>
        <p:spPr>
          <a:xfrm>
            <a:off x="5099050" y="250519"/>
            <a:ext cx="1739213" cy="825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019A6E-D2D5-D1A3-0585-0141AD0121D3}"/>
              </a:ext>
            </a:extLst>
          </p:cNvPr>
          <p:cNvSpPr/>
          <p:nvPr/>
        </p:nvSpPr>
        <p:spPr>
          <a:xfrm>
            <a:off x="2590942" y="1065607"/>
            <a:ext cx="7048500" cy="79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57E201-8AF2-42AF-6413-5EE75C4C223D}"/>
              </a:ext>
            </a:extLst>
          </p:cNvPr>
          <p:cNvSpPr/>
          <p:nvPr/>
        </p:nvSpPr>
        <p:spPr>
          <a:xfrm>
            <a:off x="1395579" y="1855781"/>
            <a:ext cx="9393071" cy="85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688F22-6244-AC98-DBE9-17EFD1EA2FB9}"/>
              </a:ext>
            </a:extLst>
          </p:cNvPr>
          <p:cNvSpPr/>
          <p:nvPr/>
        </p:nvSpPr>
        <p:spPr>
          <a:xfrm>
            <a:off x="463550" y="2713829"/>
            <a:ext cx="11264900" cy="3750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790FED-E3F3-D005-E697-F1409F50F313}"/>
              </a:ext>
            </a:extLst>
          </p:cNvPr>
          <p:cNvSpPr/>
          <p:nvPr/>
        </p:nvSpPr>
        <p:spPr>
          <a:xfrm>
            <a:off x="571993" y="2765033"/>
            <a:ext cx="823586" cy="780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CSV</a:t>
            </a:r>
          </a:p>
          <a:p>
            <a:pPr algn="ctr"/>
            <a:r>
              <a:rPr lang="en-NL" sz="1400" dirty="0"/>
              <a:t>Source Files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413EF1-C2F0-E849-AC27-88E3054E86C2}"/>
              </a:ext>
            </a:extLst>
          </p:cNvPr>
          <p:cNvSpPr/>
          <p:nvPr/>
        </p:nvSpPr>
        <p:spPr>
          <a:xfrm>
            <a:off x="578263" y="3700215"/>
            <a:ext cx="823586" cy="780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JSON</a:t>
            </a:r>
          </a:p>
          <a:p>
            <a:pPr algn="ctr"/>
            <a:r>
              <a:rPr lang="en-NL" sz="1400" dirty="0"/>
              <a:t>Source Files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EE7DFC-C7D1-FDD8-B71B-292464679775}"/>
              </a:ext>
            </a:extLst>
          </p:cNvPr>
          <p:cNvSpPr/>
          <p:nvPr/>
        </p:nvSpPr>
        <p:spPr>
          <a:xfrm>
            <a:off x="571993" y="4635397"/>
            <a:ext cx="823586" cy="780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AVRO</a:t>
            </a:r>
          </a:p>
          <a:p>
            <a:pPr algn="ctr"/>
            <a:r>
              <a:rPr lang="en-NL" sz="1400" dirty="0"/>
              <a:t>Source Files</a:t>
            </a:r>
          </a:p>
        </p:txBody>
      </p:sp>
      <p:pic>
        <p:nvPicPr>
          <p:cNvPr id="1026" name="Picture 2" descr="Azure Data Factory Templates with Data Lake - Altis - AU">
            <a:extLst>
              <a:ext uri="{FF2B5EF4-FFF2-40B4-BE49-F238E27FC236}">
                <a16:creationId xmlns:a16="http://schemas.microsoft.com/office/drawing/2014/main" id="{DD06AFCF-D034-48D0-F5D9-99B449B7C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r="23007"/>
          <a:stretch/>
        </p:blipFill>
        <p:spPr bwMode="auto">
          <a:xfrm>
            <a:off x="2055012" y="3948316"/>
            <a:ext cx="1077580" cy="11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Data Factory | element61">
            <a:extLst>
              <a:ext uri="{FF2B5EF4-FFF2-40B4-BE49-F238E27FC236}">
                <a16:creationId xmlns:a16="http://schemas.microsoft.com/office/drawing/2014/main" id="{D8AF45A7-254D-CCFB-92A1-026BB522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35" y="3545836"/>
            <a:ext cx="3020428" cy="15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BI Tools: ADF Release - Update Linked Service while deploying">
            <a:extLst>
              <a:ext uri="{FF2B5EF4-FFF2-40B4-BE49-F238E27FC236}">
                <a16:creationId xmlns:a16="http://schemas.microsoft.com/office/drawing/2014/main" id="{69489609-A58A-D0FE-52B4-BEA8E333C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87"/>
          <a:stretch/>
        </p:blipFill>
        <p:spPr bwMode="auto">
          <a:xfrm>
            <a:off x="3525550" y="4606800"/>
            <a:ext cx="455814" cy="42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79CDC8-CC2D-245F-D8D0-58E0FA2DE87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132592" y="4513498"/>
            <a:ext cx="12425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SQL Database (SQL Azure)&quot; Icon - Download for free – Iconduck">
            <a:extLst>
              <a:ext uri="{FF2B5EF4-FFF2-40B4-BE49-F238E27FC236}">
                <a16:creationId xmlns:a16="http://schemas.microsoft.com/office/drawing/2014/main" id="{36600789-541A-3309-676E-B3391CE6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7" y="4001200"/>
            <a:ext cx="1079076" cy="11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Microsoft BI Tools: ADF Release - Update Linked Service while deploying">
            <a:extLst>
              <a:ext uri="{FF2B5EF4-FFF2-40B4-BE49-F238E27FC236}">
                <a16:creationId xmlns:a16="http://schemas.microsoft.com/office/drawing/2014/main" id="{175AC6F8-9981-987F-D84F-3F40E1F05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87"/>
          <a:stretch/>
        </p:blipFill>
        <p:spPr bwMode="auto">
          <a:xfrm>
            <a:off x="6874689" y="4611290"/>
            <a:ext cx="455814" cy="42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00F665-7533-6ED6-F7F3-1DAB1CFDF5D8}"/>
              </a:ext>
            </a:extLst>
          </p:cNvPr>
          <p:cNvCxnSpPr>
            <a:cxnSpLocks/>
          </p:cNvCxnSpPr>
          <p:nvPr/>
        </p:nvCxnSpPr>
        <p:spPr>
          <a:xfrm>
            <a:off x="6481731" y="4517988"/>
            <a:ext cx="12425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Giving Azure Data Studio a Second Look">
            <a:extLst>
              <a:ext uri="{FF2B5EF4-FFF2-40B4-BE49-F238E27FC236}">
                <a16:creationId xmlns:a16="http://schemas.microsoft.com/office/drawing/2014/main" id="{CC674F55-9542-FBCF-74D9-BC2AC5598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t="6649" r="25201" b="6346"/>
          <a:stretch/>
        </p:blipFill>
        <p:spPr bwMode="auto">
          <a:xfrm>
            <a:off x="10388185" y="3786181"/>
            <a:ext cx="11463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7D054-6113-B7DE-C69A-FC012DBADBFF}"/>
              </a:ext>
            </a:extLst>
          </p:cNvPr>
          <p:cNvCxnSpPr>
            <a:cxnSpLocks/>
          </p:cNvCxnSpPr>
          <p:nvPr/>
        </p:nvCxnSpPr>
        <p:spPr>
          <a:xfrm>
            <a:off x="9018163" y="4533899"/>
            <a:ext cx="12425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8AAD920-0735-7148-745E-84EB75EE9B1A}"/>
              </a:ext>
            </a:extLst>
          </p:cNvPr>
          <p:cNvSpPr/>
          <p:nvPr/>
        </p:nvSpPr>
        <p:spPr>
          <a:xfrm>
            <a:off x="571993" y="5570579"/>
            <a:ext cx="823586" cy="780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Excel</a:t>
            </a:r>
          </a:p>
          <a:p>
            <a:pPr algn="ctr"/>
            <a:r>
              <a:rPr lang="en-NL" sz="1400" dirty="0"/>
              <a:t>Source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2A7AB0-404A-FEF4-AE66-A3A63183360D}"/>
              </a:ext>
            </a:extLst>
          </p:cNvPr>
          <p:cNvCxnSpPr/>
          <p:nvPr/>
        </p:nvCxnSpPr>
        <p:spPr>
          <a:xfrm>
            <a:off x="1395579" y="3175000"/>
            <a:ext cx="659433" cy="9525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3CE368-2E81-CA3D-4361-65714DEC0F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01849" y="4090617"/>
            <a:ext cx="656298" cy="3150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FC5C2F-A41B-1642-C2D4-AAA19E9BED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95579" y="4662116"/>
            <a:ext cx="653163" cy="3636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951DBB-C9EE-E826-BECE-0574E246BA69}"/>
              </a:ext>
            </a:extLst>
          </p:cNvPr>
          <p:cNvCxnSpPr>
            <a:stCxn id="32" idx="3"/>
          </p:cNvCxnSpPr>
          <p:nvPr/>
        </p:nvCxnSpPr>
        <p:spPr>
          <a:xfrm flipV="1">
            <a:off x="1395579" y="4889500"/>
            <a:ext cx="662568" cy="10714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Azure Resources - Visual Studio Marketplace">
            <a:extLst>
              <a:ext uri="{FF2B5EF4-FFF2-40B4-BE49-F238E27FC236}">
                <a16:creationId xmlns:a16="http://schemas.microsoft.com/office/drawing/2014/main" id="{B5C218DB-D427-5AF0-9A96-0A2290BA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08" y="2030462"/>
            <a:ext cx="558284" cy="5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ccessing Azure Key Vault From Python Functions By James, 41% OFF">
            <a:extLst>
              <a:ext uri="{FF2B5EF4-FFF2-40B4-BE49-F238E27FC236}">
                <a16:creationId xmlns:a16="http://schemas.microsoft.com/office/drawing/2014/main" id="{4F51DD09-5C33-5E51-769B-491280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28" y="1163646"/>
            <a:ext cx="579844" cy="5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 Azure Cloud Shell Connector in Windows Terminal - Windows Command Line">
            <a:extLst>
              <a:ext uri="{FF2B5EF4-FFF2-40B4-BE49-F238E27FC236}">
                <a16:creationId xmlns:a16="http://schemas.microsoft.com/office/drawing/2014/main" id="{D6944C8F-FFEA-6473-4AC2-5F6794DA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05" y="387609"/>
            <a:ext cx="671090" cy="5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3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DE2-59C9-A470-ED29-1B31C298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377824"/>
            <a:ext cx="11487150" cy="6118225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NL" sz="1800" b="1" dirty="0"/>
              <a:t>Create the resource group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An organizational container for storing all the relevant resources. </a:t>
            </a:r>
          </a:p>
          <a:p>
            <a:pPr marL="514350" indent="-514350">
              <a:buAutoNum type="arabicPeriod"/>
            </a:pPr>
            <a:r>
              <a:rPr lang="en-NL" sz="1800" b="1" dirty="0"/>
              <a:t>Create necessary Azure resources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Storage Account: to store raw data files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SQL Database: host the final  transformed data combined dataset for further analyses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Azure Data Factory: for managing data flows from ingestion through transformation to loading data into the SQL Database</a:t>
            </a:r>
          </a:p>
          <a:p>
            <a:pPr marL="514350" indent="-514350">
              <a:buAutoNum type="arabicPeriod"/>
            </a:pPr>
            <a:r>
              <a:rPr lang="en-NL" sz="1800" b="1" dirty="0"/>
              <a:t>Upload the data files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Upload the relevant files within the Azure Storage Account.</a:t>
            </a:r>
          </a:p>
          <a:p>
            <a:pPr marL="514350" indent="-514350">
              <a:buAutoNum type="arabicPeriod"/>
            </a:pPr>
            <a:r>
              <a:rPr lang="en-NL" sz="1800" b="1" dirty="0"/>
              <a:t>Setup Azure Data Factory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Linked Services: establish connections to Azure Storage Account and Azure SQL Database.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Datasets: define t</a:t>
            </a:r>
            <a:r>
              <a:rPr lang="en-GB" sz="1800" dirty="0"/>
              <a:t>he</a:t>
            </a:r>
            <a:r>
              <a:rPr lang="en-NL" sz="1800" dirty="0"/>
              <a:t> structure of my data sources and destinations.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Create Pipelines: </a:t>
            </a:r>
          </a:p>
          <a:p>
            <a:pPr marL="1428750" lvl="2" indent="-514350">
              <a:buAutoNum type="arabicPeriod"/>
            </a:pPr>
            <a:r>
              <a:rPr lang="en-NL" sz="1800" dirty="0"/>
              <a:t>build data flows to ingest, cleanse, transform, and merge datasets. </a:t>
            </a:r>
          </a:p>
          <a:p>
            <a:pPr marL="1428750" lvl="2" indent="-514350">
              <a:buAutoNum type="arabicPeriod"/>
            </a:pPr>
            <a:r>
              <a:rPr lang="en-GB" sz="1800" dirty="0"/>
              <a:t>move the final dataset into the SQL Database. </a:t>
            </a:r>
            <a:endParaRPr lang="en-NL" sz="1800" dirty="0"/>
          </a:p>
          <a:p>
            <a:pPr marL="514350" indent="-514350">
              <a:buAutoNum type="arabicPeriod"/>
            </a:pPr>
            <a:r>
              <a:rPr lang="en-NL" sz="1800" b="1" dirty="0"/>
              <a:t>Querying the data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Connect SSMS to the Azure SQL Database using the database connection string from the Azure  SQL Database. </a:t>
            </a:r>
          </a:p>
          <a:p>
            <a:pPr marL="971550" lvl="1" indent="-514350">
              <a:buAutoNum type="arabicPeriod"/>
            </a:pPr>
            <a:r>
              <a:rPr lang="en-NL" sz="1800" dirty="0"/>
              <a:t>Execute SQL queries to analyze the data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140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777-7777-4E14-B951-0EF6C348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NL" dirty="0"/>
              <a:t>Issues when creating the resources</a:t>
            </a:r>
          </a:p>
        </p:txBody>
      </p:sp>
    </p:spTree>
    <p:extLst>
      <p:ext uri="{BB962C8B-B14F-4D97-AF65-F5344CB8AC3E}">
        <p14:creationId xmlns:p14="http://schemas.microsoft.com/office/powerpoint/2010/main" val="280464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essage&#10;&#10;Description automatically generated">
            <a:extLst>
              <a:ext uri="{FF2B5EF4-FFF2-40B4-BE49-F238E27FC236}">
                <a16:creationId xmlns:a16="http://schemas.microsoft.com/office/drawing/2014/main" id="{C503E0C9-43E3-DDCB-5816-A979D2BE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73100"/>
            <a:ext cx="5753100" cy="1397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BBEE00-74E1-F03D-89D9-5EB7CBC6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3111500"/>
            <a:ext cx="5318234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A5371D-07FA-9C49-A6CD-12E83ADC7AAF}">
  <we:reference id="512bb70a-1733-11ee-be56-0242ac120002" version="1.0.0.1" store="EXCatalog" storeType="EXCatalog"/>
  <we:alternateReferences>
    <we:reference id="WA200005701" version="1.0.0.1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346</Words>
  <Application>Microsoft Macintosh PowerPoint</Application>
  <PresentationFormat>Widescreen</PresentationFormat>
  <Paragraphs>59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 Engineering Assessment Solution</vt:lpstr>
      <vt:lpstr>Table of Contents</vt:lpstr>
      <vt:lpstr>Goal</vt:lpstr>
      <vt:lpstr>Tools</vt:lpstr>
      <vt:lpstr>Solution Workflow</vt:lpstr>
      <vt:lpstr>PowerPoint Presentation</vt:lpstr>
      <vt:lpstr>PowerPoint Presentation</vt:lpstr>
      <vt:lpstr>Issues when creating the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Assessment Solution</dc:title>
  <dc:creator>Rajata Utensute</dc:creator>
  <cp:lastModifiedBy>Rajata Utensute</cp:lastModifiedBy>
  <cp:revision>4</cp:revision>
  <dcterms:created xsi:type="dcterms:W3CDTF">2024-04-22T19:29:02Z</dcterms:created>
  <dcterms:modified xsi:type="dcterms:W3CDTF">2024-04-23T14:27:24Z</dcterms:modified>
</cp:coreProperties>
</file>