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1" r:id="rId3"/>
    <p:sldId id="257" r:id="rId4"/>
    <p:sldId id="258" r:id="rId5"/>
    <p:sldId id="260" r:id="rId6"/>
    <p:sldId id="262" r:id="rId7"/>
    <p:sldId id="259" r:id="rId8"/>
    <p:sldId id="263" r:id="rId9"/>
    <p:sldId id="264" r:id="rId10"/>
    <p:sldId id="265" r:id="rId11"/>
    <p:sldId id="266" r:id="rId12"/>
    <p:sldId id="267" r:id="rId13"/>
    <p:sldId id="268" r:id="rId14"/>
    <p:sldId id="269" r:id="rId1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59"/>
    <p:restoredTop sz="77434"/>
  </p:normalViewPr>
  <p:slideViewPr>
    <p:cSldViewPr snapToGrid="0">
      <p:cViewPr varScale="1">
        <p:scale>
          <a:sx n="122" d="100"/>
          <a:sy n="122" d="100"/>
        </p:scale>
        <p:origin x="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286F7-7B60-504A-AD35-40AFA39E89D0}" type="datetimeFigureOut">
              <a:rPr lang="en-NL" smtClean="0"/>
              <a:t>25/04/2024</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E4414-EB4E-5644-A11D-E0224F375D2C}" type="slidenum">
              <a:rPr lang="en-NL" smtClean="0"/>
              <a:t>‹#›</a:t>
            </a:fld>
            <a:endParaRPr lang="en-NL"/>
          </a:p>
        </p:txBody>
      </p:sp>
    </p:spTree>
    <p:extLst>
      <p:ext uri="{BB962C8B-B14F-4D97-AF65-F5344CB8AC3E}">
        <p14:creationId xmlns:p14="http://schemas.microsoft.com/office/powerpoint/2010/main" val="152764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I opted for Azure Data Factory because this tool is primarily focused on data integration and processing, which is ideal for ETL/ELT workflows. </a:t>
            </a:r>
          </a:p>
          <a:p>
            <a:r>
              <a:rPr lang="en-NL" dirty="0"/>
              <a:t>ETL = Extract Transform Load, </a:t>
            </a:r>
          </a:p>
          <a:p>
            <a:r>
              <a:rPr lang="en-NL" dirty="0"/>
              <a:t>ELT = Extract Load Transform </a:t>
            </a:r>
          </a:p>
        </p:txBody>
      </p:sp>
      <p:sp>
        <p:nvSpPr>
          <p:cNvPr id="4" name="Slide Number Placeholder 3"/>
          <p:cNvSpPr>
            <a:spLocks noGrp="1"/>
          </p:cNvSpPr>
          <p:nvPr>
            <p:ph type="sldNum" sz="quarter" idx="5"/>
          </p:nvPr>
        </p:nvSpPr>
        <p:spPr/>
        <p:txBody>
          <a:bodyPr/>
          <a:lstStyle/>
          <a:p>
            <a:fld id="{C55E4414-EB4E-5644-A11D-E0224F375D2C}" type="slidenum">
              <a:rPr lang="en-NL" smtClean="0"/>
              <a:t>4</a:t>
            </a:fld>
            <a:endParaRPr lang="en-NL"/>
          </a:p>
        </p:txBody>
      </p:sp>
    </p:spTree>
    <p:extLst>
      <p:ext uri="{BB962C8B-B14F-4D97-AF65-F5344CB8AC3E}">
        <p14:creationId xmlns:p14="http://schemas.microsoft.com/office/powerpoint/2010/main" val="2456139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The hierarchy: </a:t>
            </a:r>
          </a:p>
          <a:p>
            <a:pPr marL="228600" indent="-228600">
              <a:buAutoNum type="arabicPeriod"/>
            </a:pPr>
            <a:r>
              <a:rPr lang="en-NL" dirty="0"/>
              <a:t>Azure portal</a:t>
            </a:r>
          </a:p>
          <a:p>
            <a:pPr marL="228600" indent="-228600">
              <a:buAutoNum type="arabicPeriod"/>
            </a:pPr>
            <a:r>
              <a:rPr lang="en-NL" dirty="0"/>
              <a:t>Azure subscription</a:t>
            </a:r>
          </a:p>
          <a:p>
            <a:pPr marL="228600" indent="-228600">
              <a:buAutoNum type="arabicPeriod"/>
            </a:pPr>
            <a:r>
              <a:rPr lang="en-NL" dirty="0"/>
              <a:t>Resource group</a:t>
            </a:r>
          </a:p>
          <a:p>
            <a:pPr marL="228600" indent="-228600">
              <a:buAutoNum type="arabicPeriod"/>
            </a:pPr>
            <a:r>
              <a:rPr lang="en-NL" dirty="0"/>
              <a:t>Services within the resource group</a:t>
            </a:r>
          </a:p>
          <a:p>
            <a:pPr marL="685800" lvl="1" indent="-228600">
              <a:buAutoNum type="arabicPeriod"/>
            </a:pPr>
            <a:r>
              <a:rPr lang="en-NL" dirty="0"/>
              <a:t>Storage account (data lake) within the resource group</a:t>
            </a:r>
          </a:p>
          <a:p>
            <a:pPr marL="685800" lvl="1" indent="-228600">
              <a:buAutoNum type="arabicPeriod"/>
            </a:pPr>
            <a:r>
              <a:rPr lang="en-NL" dirty="0"/>
              <a:t>Linked service to define the connection information needed for ADF to connect to the data lake</a:t>
            </a:r>
          </a:p>
          <a:p>
            <a:pPr marL="685800" lvl="1" indent="-228600">
              <a:buAutoNum type="arabicPeriod"/>
            </a:pPr>
            <a:r>
              <a:rPr lang="en-NL" dirty="0"/>
              <a:t>ADF</a:t>
            </a:r>
          </a:p>
          <a:p>
            <a:pPr marL="685800" lvl="1" indent="-228600">
              <a:buAutoNum type="arabicPeriod"/>
            </a:pPr>
            <a:r>
              <a:rPr lang="en-NL" dirty="0"/>
              <a:t>Linked service to define the connection information needed for ADF to connect to the SQL Database/SQL Server</a:t>
            </a:r>
          </a:p>
          <a:p>
            <a:pPr marL="228600" indent="-228600">
              <a:buAutoNum type="arabicPeriod"/>
            </a:pPr>
            <a:r>
              <a:rPr lang="en-NL" dirty="0"/>
              <a:t>Azure Data Studio/SQL Server Management Studio for further data analyses through SQL querying</a:t>
            </a:r>
          </a:p>
        </p:txBody>
      </p:sp>
      <p:sp>
        <p:nvSpPr>
          <p:cNvPr id="4" name="Slide Number Placeholder 3"/>
          <p:cNvSpPr>
            <a:spLocks noGrp="1"/>
          </p:cNvSpPr>
          <p:nvPr>
            <p:ph type="sldNum" sz="quarter" idx="5"/>
          </p:nvPr>
        </p:nvSpPr>
        <p:spPr/>
        <p:txBody>
          <a:bodyPr/>
          <a:lstStyle/>
          <a:p>
            <a:fld id="{C55E4414-EB4E-5644-A11D-E0224F375D2C}" type="slidenum">
              <a:rPr lang="en-NL" smtClean="0"/>
              <a:t>6</a:t>
            </a:fld>
            <a:endParaRPr lang="en-NL"/>
          </a:p>
        </p:txBody>
      </p:sp>
    </p:spTree>
    <p:extLst>
      <p:ext uri="{BB962C8B-B14F-4D97-AF65-F5344CB8AC3E}">
        <p14:creationId xmlns:p14="http://schemas.microsoft.com/office/powerpoint/2010/main" val="112299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7</a:t>
            </a:fld>
            <a:endParaRPr lang="en-NL"/>
          </a:p>
        </p:txBody>
      </p:sp>
    </p:spTree>
    <p:extLst>
      <p:ext uri="{BB962C8B-B14F-4D97-AF65-F5344CB8AC3E}">
        <p14:creationId xmlns:p14="http://schemas.microsoft.com/office/powerpoint/2010/main" val="2205418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Region issues:</a:t>
            </a:r>
          </a:p>
          <a:p>
            <a:pPr marL="171450" indent="-171450">
              <a:buFontTx/>
              <a:buChar char="-"/>
            </a:pPr>
            <a:r>
              <a:rPr lang="en-NL" dirty="0"/>
              <a:t>Boy mentioned that we usually use West Europe as the region, therefore I set the resources to west region to europe when I can.</a:t>
            </a:r>
          </a:p>
          <a:p>
            <a:pPr marL="171450" indent="-171450">
              <a:buFontTx/>
              <a:buChar char="-"/>
            </a:pPr>
            <a:r>
              <a:rPr lang="en-NL" dirty="0"/>
              <a:t>However, with the student subscription that I am using, I am not able to select west europe as the region when creating the SQL server, as a result, North Europe is selected instead, so as the SQL database. </a:t>
            </a:r>
          </a:p>
          <a:p>
            <a:endParaRPr lang="en-NL" dirty="0"/>
          </a:p>
          <a:p>
            <a:r>
              <a:rPr lang="en-NL" dirty="0"/>
              <a:t>Compute configuration:</a:t>
            </a:r>
          </a:p>
          <a:p>
            <a:pPr marL="171450" indent="-171450">
              <a:buFontTx/>
              <a:buChar char="-"/>
            </a:pPr>
            <a:r>
              <a:rPr lang="en-NL" dirty="0"/>
              <a:t>I have opted for the cheapest compute configuration when creating the SQL Database. </a:t>
            </a:r>
          </a:p>
          <a:p>
            <a:pPr marL="171450" indent="-171450">
              <a:buFontTx/>
              <a:buChar char="-"/>
            </a:pPr>
            <a:endParaRPr lang="en-NL" dirty="0"/>
          </a:p>
          <a:p>
            <a:endParaRPr lang="en-NL" dirty="0"/>
          </a:p>
          <a:p>
            <a:r>
              <a:rPr lang="en-NL" dirty="0"/>
              <a:t>Other notes</a:t>
            </a:r>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9</a:t>
            </a:fld>
            <a:endParaRPr lang="en-NL"/>
          </a:p>
        </p:txBody>
      </p:sp>
    </p:spTree>
    <p:extLst>
      <p:ext uri="{BB962C8B-B14F-4D97-AF65-F5344CB8AC3E}">
        <p14:creationId xmlns:p14="http://schemas.microsoft.com/office/powerpoint/2010/main" val="200548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10</a:t>
            </a:fld>
            <a:endParaRPr lang="en-NL"/>
          </a:p>
        </p:txBody>
      </p:sp>
    </p:spTree>
    <p:extLst>
      <p:ext uri="{BB962C8B-B14F-4D97-AF65-F5344CB8AC3E}">
        <p14:creationId xmlns:p14="http://schemas.microsoft.com/office/powerpoint/2010/main" val="92545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a:t>
            </a:r>
            <a:r>
              <a:rPr lang="en-NL" dirty="0"/>
              <a:t>or each dataset, I add parameters to make them flexible. For example, parameteres can be used to dynamically change file paths, file names, or file types based on runtime inputs. </a:t>
            </a:r>
          </a:p>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12</a:t>
            </a:fld>
            <a:endParaRPr lang="en-NL"/>
          </a:p>
        </p:txBody>
      </p:sp>
    </p:spTree>
    <p:extLst>
      <p:ext uri="{BB962C8B-B14F-4D97-AF65-F5344CB8AC3E}">
        <p14:creationId xmlns:p14="http://schemas.microsoft.com/office/powerpoint/2010/main" val="54954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13</a:t>
            </a:fld>
            <a:endParaRPr lang="en-NL"/>
          </a:p>
        </p:txBody>
      </p:sp>
    </p:spTree>
    <p:extLst>
      <p:ext uri="{BB962C8B-B14F-4D97-AF65-F5344CB8AC3E}">
        <p14:creationId xmlns:p14="http://schemas.microsoft.com/office/powerpoint/2010/main" val="143888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Without cleaning just yet:</a:t>
            </a:r>
          </a:p>
          <a:p>
            <a:r>
              <a:rPr lang="en-NL" dirty="0"/>
              <a:t>1. Create a dataset called “csvFiles” that has a connection to the container stored in the data lake with the appropriate linked service</a:t>
            </a:r>
          </a:p>
          <a:p>
            <a:r>
              <a:rPr lang="en-NL" dirty="0"/>
              <a:t>2. Create a new pipeline where the first step would be a “Copy data” activity named “Extract and Merge csv Tables” that would extract all the relevant csv files that was loaded into the csvFiles data set, merge them, and sink it to a table in SQL Database. This means that I have to create a new empty table first in SQL Database that will store the results of the transformed csv table, json table, and avro table. </a:t>
            </a:r>
          </a:p>
          <a:p>
            <a:endParaRPr lang="en-NL" dirty="0"/>
          </a:p>
          <a:p>
            <a:endParaRPr lang="en-NL" dirty="0"/>
          </a:p>
          <a:p>
            <a:endParaRPr lang="en-NL" dirty="0"/>
          </a:p>
          <a:p>
            <a:r>
              <a:rPr lang="en-NL" dirty="0"/>
              <a:t>Why use copy data activities? </a:t>
            </a:r>
          </a:p>
          <a:p>
            <a:pPr marL="171450" indent="-171450">
              <a:buFontTx/>
              <a:buChar char="-"/>
            </a:pPr>
            <a:r>
              <a:rPr lang="en-GB" dirty="0"/>
              <a:t>I</a:t>
            </a:r>
            <a:r>
              <a:rPr lang="en-NL" dirty="0"/>
              <a:t>t is designed for data movement between different data stores, making it suitable for ingesting data files from a dataset and store it in a target data set.</a:t>
            </a:r>
          </a:p>
          <a:p>
            <a:endParaRPr lang="en-NL" dirty="0"/>
          </a:p>
          <a:p>
            <a:endParaRPr lang="en-NL" dirty="0"/>
          </a:p>
          <a:p>
            <a:endParaRPr lang="en-NL" dirty="0"/>
          </a:p>
          <a:p>
            <a:endParaRPr lang="en-NL" dirty="0"/>
          </a:p>
        </p:txBody>
      </p:sp>
      <p:sp>
        <p:nvSpPr>
          <p:cNvPr id="4" name="Slide Number Placeholder 3"/>
          <p:cNvSpPr>
            <a:spLocks noGrp="1"/>
          </p:cNvSpPr>
          <p:nvPr>
            <p:ph type="sldNum" sz="quarter" idx="5"/>
          </p:nvPr>
        </p:nvSpPr>
        <p:spPr/>
        <p:txBody>
          <a:bodyPr/>
          <a:lstStyle/>
          <a:p>
            <a:fld id="{C55E4414-EB4E-5644-A11D-E0224F375D2C}" type="slidenum">
              <a:rPr lang="en-NL" smtClean="0"/>
              <a:t>14</a:t>
            </a:fld>
            <a:endParaRPr lang="en-NL"/>
          </a:p>
        </p:txBody>
      </p:sp>
    </p:spTree>
    <p:extLst>
      <p:ext uri="{BB962C8B-B14F-4D97-AF65-F5344CB8AC3E}">
        <p14:creationId xmlns:p14="http://schemas.microsoft.com/office/powerpoint/2010/main" val="290218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5A59-A04D-400F-D4F6-8E4B60BFED2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EB3631CD-4D2D-4964-BE91-09F7CEDAF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DD0346AE-8D9B-1F4D-271B-0FBE025C9142}"/>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3A340B07-9BE4-DCBC-976C-F188165FE94B}"/>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FB617C4-CCA3-B86F-08C1-4672EDF6322C}"/>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14923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BB90-B996-4D7C-D4EC-9DB488191C57}"/>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4572B6CD-04DB-E110-27A9-A03EBBDE7A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84DF712-ACB7-2651-7678-D4681DC98639}"/>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3DFE0B96-0C1E-B795-0D7E-27A0587874D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78476E3-09CA-E256-3837-1219E391B32F}"/>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52022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AF446-3D66-97F9-3DF7-D6A5B440E4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0F46A80D-CAD3-BDBD-6D05-B7652D484FE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AB5B562-DA8D-3A50-625C-5D4D67C8BE32}"/>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C662F821-FBA9-4270-02D6-18ECF7855DA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3CE3C13-94D7-C042-402F-7ACC3CABEC94}"/>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15239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83D9-D6F3-4BE8-7DBA-90A4A3D9F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A4F8BFF5-4E48-2707-71D5-6F094EE4060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B621F3-7651-0B3B-E170-5461F35F83FC}"/>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85D8BF67-4E7D-9416-05E3-2B897429D37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95DB2FF-4474-8D0B-D959-7DD5FBB65257}"/>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4272589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8EAE-3D14-221C-0DA1-84C677534E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8F8F6275-3EB3-B54E-BFA7-89828CFAEA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497299-B975-D24A-3D48-E336F9C6DE50}"/>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D09E4EB2-62B1-EB45-3819-5D490F48A674}"/>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F5C4D80D-803B-A030-CE9F-51A2201C0749}"/>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472889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A70A-C5E4-E627-F6CD-68CB9663CEBB}"/>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9FABF2CE-4032-9F7D-B67F-FB309767FFA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F8910873-D775-7B3B-4DAD-24B8899299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998E5D9C-E971-24F6-5163-1CEA9E315ABF}"/>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6" name="Footer Placeholder 5">
            <a:extLst>
              <a:ext uri="{FF2B5EF4-FFF2-40B4-BE49-F238E27FC236}">
                <a16:creationId xmlns:a16="http://schemas.microsoft.com/office/drawing/2014/main" id="{49B6E3D8-34E3-1218-8C24-460CBA25AF0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89F59498-FEF3-9DF7-5EAD-C7DDB7F28F70}"/>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286883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5BDF-A227-6044-4F06-7B2F58DDDD7D}"/>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9911B13D-D0E7-8A97-9E4C-C4629ED86C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4E3881-CB18-9426-5E0B-3C4D54484C2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5B2255F6-A0AD-B359-28BF-2E4C5B383E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27337B-66DF-D28E-B867-A2DCFB725A5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B4AC7FED-4799-1BB3-1E13-E69355E66A92}"/>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8" name="Footer Placeholder 7">
            <a:extLst>
              <a:ext uri="{FF2B5EF4-FFF2-40B4-BE49-F238E27FC236}">
                <a16:creationId xmlns:a16="http://schemas.microsoft.com/office/drawing/2014/main" id="{453BBB37-DC50-CFA9-B106-19C0EB62339A}"/>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68ACDAEB-DA5B-42D5-1A59-7071D54376D2}"/>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31066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AFD4-F79C-D990-9173-9DF63F797082}"/>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52B22894-3D6F-FF63-6DFD-E52A13F560A0}"/>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4" name="Footer Placeholder 3">
            <a:extLst>
              <a:ext uri="{FF2B5EF4-FFF2-40B4-BE49-F238E27FC236}">
                <a16:creationId xmlns:a16="http://schemas.microsoft.com/office/drawing/2014/main" id="{D467DBDB-86EC-EC0B-E708-148256FC76F2}"/>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4CC4DDFA-C8EA-9691-0804-81F22A87606D}"/>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22722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21E7EC-485D-DD25-8191-934573FBE603}"/>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3" name="Footer Placeholder 2">
            <a:extLst>
              <a:ext uri="{FF2B5EF4-FFF2-40B4-BE49-F238E27FC236}">
                <a16:creationId xmlns:a16="http://schemas.microsoft.com/office/drawing/2014/main" id="{3271C443-BB12-586F-1746-902A21A92CED}"/>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7CD48D2F-0D2F-A4CD-2C6D-E338FF40C400}"/>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879426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7438-AD42-8D25-447D-05B7B9186E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2AE2A233-20E0-C6EC-219E-9F42C472E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6E17D5BF-4AED-7B91-CBFD-E29BB8BA1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70314A-E920-6428-8F1B-A39B587EB8B9}"/>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6" name="Footer Placeholder 5">
            <a:extLst>
              <a:ext uri="{FF2B5EF4-FFF2-40B4-BE49-F238E27FC236}">
                <a16:creationId xmlns:a16="http://schemas.microsoft.com/office/drawing/2014/main" id="{3EDB3950-613D-C2C7-52EB-3C2DE0C4A2D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2278ADD8-63BD-6D75-CEF4-52127D633708}"/>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103889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22E9-60A2-8433-1B8E-C902A1B2E39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F08A3F31-6F1C-43E9-D359-E5F337526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18C7E905-A54F-D1E2-B43E-6D44A97C0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3154C5-806C-8CC9-3A07-FF9DBB040E2A}"/>
              </a:ext>
            </a:extLst>
          </p:cNvPr>
          <p:cNvSpPr>
            <a:spLocks noGrp="1"/>
          </p:cNvSpPr>
          <p:nvPr>
            <p:ph type="dt" sz="half" idx="10"/>
          </p:nvPr>
        </p:nvSpPr>
        <p:spPr/>
        <p:txBody>
          <a:bodyPr/>
          <a:lstStyle/>
          <a:p>
            <a:fld id="{E9623B3B-8358-DB47-8619-EAC663A38D2D}" type="datetimeFigureOut">
              <a:rPr lang="en-NL" smtClean="0"/>
              <a:t>25/04/2024</a:t>
            </a:fld>
            <a:endParaRPr lang="en-NL"/>
          </a:p>
        </p:txBody>
      </p:sp>
      <p:sp>
        <p:nvSpPr>
          <p:cNvPr id="6" name="Footer Placeholder 5">
            <a:extLst>
              <a:ext uri="{FF2B5EF4-FFF2-40B4-BE49-F238E27FC236}">
                <a16:creationId xmlns:a16="http://schemas.microsoft.com/office/drawing/2014/main" id="{6EADBEF7-6290-C4F6-FAD0-B3879B38DB1A}"/>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F86F813B-670A-3EA3-397A-4102B620F4D4}"/>
              </a:ext>
            </a:extLst>
          </p:cNvPr>
          <p:cNvSpPr>
            <a:spLocks noGrp="1"/>
          </p:cNvSpPr>
          <p:nvPr>
            <p:ph type="sldNum" sz="quarter" idx="12"/>
          </p:nvPr>
        </p:nvSpPr>
        <p:spPr/>
        <p:txBody>
          <a:bodyPr/>
          <a:lstStyle/>
          <a:p>
            <a:fld id="{84A7FAAB-C6F1-5046-BF1B-D117BDA4DF08}" type="slidenum">
              <a:rPr lang="en-NL" smtClean="0"/>
              <a:t>‹#›</a:t>
            </a:fld>
            <a:endParaRPr lang="en-NL"/>
          </a:p>
        </p:txBody>
      </p:sp>
    </p:spTree>
    <p:extLst>
      <p:ext uri="{BB962C8B-B14F-4D97-AF65-F5344CB8AC3E}">
        <p14:creationId xmlns:p14="http://schemas.microsoft.com/office/powerpoint/2010/main" val="338325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220F27-7D12-CB19-8B46-6B101926D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FA8AB28B-91F2-6DA3-E2ED-F010323FAB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59485D2A-B74A-C584-F9D0-F946CCC2FC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623B3B-8358-DB47-8619-EAC663A38D2D}" type="datetimeFigureOut">
              <a:rPr lang="en-NL" smtClean="0"/>
              <a:t>25/04/2024</a:t>
            </a:fld>
            <a:endParaRPr lang="en-NL"/>
          </a:p>
        </p:txBody>
      </p:sp>
      <p:sp>
        <p:nvSpPr>
          <p:cNvPr id="5" name="Footer Placeholder 4">
            <a:extLst>
              <a:ext uri="{FF2B5EF4-FFF2-40B4-BE49-F238E27FC236}">
                <a16:creationId xmlns:a16="http://schemas.microsoft.com/office/drawing/2014/main" id="{50B23BF5-4063-FF0B-0454-F7E4263F6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L"/>
          </a:p>
        </p:txBody>
      </p:sp>
      <p:sp>
        <p:nvSpPr>
          <p:cNvPr id="6" name="Slide Number Placeholder 5">
            <a:extLst>
              <a:ext uri="{FF2B5EF4-FFF2-40B4-BE49-F238E27FC236}">
                <a16:creationId xmlns:a16="http://schemas.microsoft.com/office/drawing/2014/main" id="{EBC54BBE-66CA-AA2D-1E15-E107DC5271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A7FAAB-C6F1-5046-BF1B-D117BDA4DF08}" type="slidenum">
              <a:rPr lang="en-NL" smtClean="0"/>
              <a:t>‹#›</a:t>
            </a:fld>
            <a:endParaRPr lang="en-NL"/>
          </a:p>
        </p:txBody>
      </p:sp>
    </p:spTree>
    <p:extLst>
      <p:ext uri="{BB962C8B-B14F-4D97-AF65-F5344CB8AC3E}">
        <p14:creationId xmlns:p14="http://schemas.microsoft.com/office/powerpoint/2010/main" val="3584247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07D41-91CD-DBDF-DAF2-6F35AC30CF95}"/>
              </a:ext>
            </a:extLst>
          </p:cNvPr>
          <p:cNvSpPr>
            <a:spLocks noGrp="1"/>
          </p:cNvSpPr>
          <p:nvPr>
            <p:ph type="ctrTitle"/>
          </p:nvPr>
        </p:nvSpPr>
        <p:spPr/>
        <p:txBody>
          <a:bodyPr/>
          <a:lstStyle/>
          <a:p>
            <a:r>
              <a:rPr lang="en-NL" b="1" dirty="0"/>
              <a:t>Data Engineering Assessment Solution</a:t>
            </a:r>
          </a:p>
        </p:txBody>
      </p:sp>
      <p:sp>
        <p:nvSpPr>
          <p:cNvPr id="3" name="Subtitle 2">
            <a:extLst>
              <a:ext uri="{FF2B5EF4-FFF2-40B4-BE49-F238E27FC236}">
                <a16:creationId xmlns:a16="http://schemas.microsoft.com/office/drawing/2014/main" id="{837F1461-D4BB-C465-7DE3-19106E9A2729}"/>
              </a:ext>
            </a:extLst>
          </p:cNvPr>
          <p:cNvSpPr>
            <a:spLocks noGrp="1"/>
          </p:cNvSpPr>
          <p:nvPr>
            <p:ph type="subTitle" idx="1"/>
          </p:nvPr>
        </p:nvSpPr>
        <p:spPr/>
        <p:txBody>
          <a:bodyPr/>
          <a:lstStyle/>
          <a:p>
            <a:r>
              <a:rPr lang="en-NL" dirty="0"/>
              <a:t>By: Pian</a:t>
            </a:r>
          </a:p>
        </p:txBody>
      </p:sp>
    </p:spTree>
    <p:extLst>
      <p:ext uri="{BB962C8B-B14F-4D97-AF65-F5344CB8AC3E}">
        <p14:creationId xmlns:p14="http://schemas.microsoft.com/office/powerpoint/2010/main" val="698946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9A52B-76A5-8C92-0D21-772E58854238}"/>
              </a:ext>
            </a:extLst>
          </p:cNvPr>
          <p:cNvSpPr txBox="1"/>
          <p:nvPr/>
        </p:nvSpPr>
        <p:spPr>
          <a:xfrm>
            <a:off x="536027" y="472965"/>
            <a:ext cx="4424855" cy="369332"/>
          </a:xfrm>
          <a:prstGeom prst="rect">
            <a:avLst/>
          </a:prstGeom>
          <a:noFill/>
        </p:spPr>
        <p:txBody>
          <a:bodyPr wrap="square" rtlCol="0">
            <a:spAutoFit/>
          </a:bodyPr>
          <a:lstStyle/>
          <a:p>
            <a:r>
              <a:rPr lang="en-NL" dirty="0"/>
              <a:t>Blob Storage vs. Data Lake</a:t>
            </a:r>
          </a:p>
        </p:txBody>
      </p:sp>
    </p:spTree>
    <p:extLst>
      <p:ext uri="{BB962C8B-B14F-4D97-AF65-F5344CB8AC3E}">
        <p14:creationId xmlns:p14="http://schemas.microsoft.com/office/powerpoint/2010/main" val="279290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Data Ingestion into ADF</a:t>
            </a:r>
          </a:p>
        </p:txBody>
      </p:sp>
    </p:spTree>
    <p:extLst>
      <p:ext uri="{BB962C8B-B14F-4D97-AF65-F5344CB8AC3E}">
        <p14:creationId xmlns:p14="http://schemas.microsoft.com/office/powerpoint/2010/main" val="37726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5CF173A-DD5D-F167-18D0-CFC3128E0B25}"/>
              </a:ext>
            </a:extLst>
          </p:cNvPr>
          <p:cNvPicPr>
            <a:picLocks noChangeAspect="1"/>
          </p:cNvPicPr>
          <p:nvPr/>
        </p:nvPicPr>
        <p:blipFill>
          <a:blip r:embed="rId3"/>
          <a:stretch>
            <a:fillRect/>
          </a:stretch>
        </p:blipFill>
        <p:spPr>
          <a:xfrm>
            <a:off x="993058" y="598731"/>
            <a:ext cx="7177580" cy="3344005"/>
          </a:xfrm>
          <a:prstGeom prst="rect">
            <a:avLst/>
          </a:prstGeom>
        </p:spPr>
      </p:pic>
    </p:spTree>
    <p:extLst>
      <p:ext uri="{BB962C8B-B14F-4D97-AF65-F5344CB8AC3E}">
        <p14:creationId xmlns:p14="http://schemas.microsoft.com/office/powerpoint/2010/main" val="152039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04B5A-7A1D-29B5-9BA5-289C433B2E6B}"/>
              </a:ext>
            </a:extLst>
          </p:cNvPr>
          <p:cNvSpPr txBox="1"/>
          <p:nvPr/>
        </p:nvSpPr>
        <p:spPr>
          <a:xfrm>
            <a:off x="324464" y="452283"/>
            <a:ext cx="10117393" cy="5078313"/>
          </a:xfrm>
          <a:prstGeom prst="rect">
            <a:avLst/>
          </a:prstGeom>
          <a:noFill/>
        </p:spPr>
        <p:txBody>
          <a:bodyPr wrap="square" rtlCol="0">
            <a:spAutoFit/>
          </a:bodyPr>
          <a:lstStyle/>
          <a:p>
            <a:r>
              <a:rPr lang="en-NL" dirty="0"/>
              <a:t>Bulk copy with Lookup and ForEach</a:t>
            </a:r>
          </a:p>
          <a:p>
            <a:endParaRPr lang="en-NL" dirty="0"/>
          </a:p>
          <a:p>
            <a:pPr marL="285750" indent="-285750">
              <a:buFontTx/>
              <a:buChar char="-"/>
            </a:pPr>
            <a:r>
              <a:rPr lang="en-NL" dirty="0"/>
              <a:t>Lookup: </a:t>
            </a:r>
          </a:p>
          <a:p>
            <a:pPr marL="742950" lvl="1" indent="-285750">
              <a:buFontTx/>
              <a:buChar char="-"/>
            </a:pPr>
            <a:r>
              <a:rPr lang="en-NL" dirty="0"/>
              <a:t>Retrieve dataset action (content of file or table) </a:t>
            </a:r>
          </a:p>
          <a:p>
            <a:pPr marL="742950" lvl="1" indent="-285750">
              <a:buFontTx/>
              <a:buChar char="-"/>
            </a:pPr>
            <a:r>
              <a:rPr lang="en-NL" dirty="0"/>
              <a:t>Used to dynamically determine list of objects</a:t>
            </a:r>
          </a:p>
          <a:p>
            <a:pPr marL="742950" lvl="1" indent="-285750">
              <a:buFontTx/>
              <a:buChar char="-"/>
            </a:pPr>
            <a:r>
              <a:rPr lang="en-NL" dirty="0"/>
              <a:t>Supports most data factory data sources</a:t>
            </a:r>
          </a:p>
          <a:p>
            <a:pPr marL="742950" lvl="1" indent="-285750">
              <a:buFontTx/>
              <a:buChar char="-"/>
            </a:pPr>
            <a:r>
              <a:rPr lang="en-GB" dirty="0"/>
              <a:t>T</a:t>
            </a:r>
            <a:r>
              <a:rPr lang="en-NL" dirty="0"/>
              <a:t>he Loopup returns list or first row of data</a:t>
            </a:r>
          </a:p>
          <a:p>
            <a:pPr marL="742950" lvl="1" indent="-285750">
              <a:buFontTx/>
              <a:buChar char="-"/>
            </a:pPr>
            <a:r>
              <a:rPr lang="en-NL" dirty="0"/>
              <a:t>Maximum of 2MB of data</a:t>
            </a:r>
          </a:p>
          <a:p>
            <a:pPr marL="742950" lvl="1" indent="-285750">
              <a:buFontTx/>
              <a:buChar char="-"/>
            </a:pPr>
            <a:r>
              <a:rPr lang="en-NL" dirty="0"/>
              <a:t>Maximum of 5000 rows of data</a:t>
            </a:r>
          </a:p>
          <a:p>
            <a:pPr marL="285750" indent="-285750">
              <a:buFontTx/>
              <a:buChar char="-"/>
            </a:pPr>
            <a:r>
              <a:rPr lang="en-NL" dirty="0"/>
              <a:t>ForEach: </a:t>
            </a:r>
          </a:p>
          <a:p>
            <a:pPr marL="742950" lvl="1" indent="-285750">
              <a:buFontTx/>
              <a:buChar char="-"/>
            </a:pPr>
            <a:r>
              <a:rPr lang="en-GB" dirty="0"/>
              <a:t>E</a:t>
            </a:r>
            <a:r>
              <a:rPr lang="en-NL" dirty="0"/>
              <a:t>xecute set of activities for each object in the list</a:t>
            </a:r>
          </a:p>
          <a:p>
            <a:pPr marL="742950" lvl="1" indent="-285750">
              <a:buFontTx/>
              <a:buChar char="-"/>
            </a:pPr>
            <a:r>
              <a:rPr lang="en-NL" dirty="0"/>
              <a:t>ForEach iterates over list of objects from previous steps</a:t>
            </a:r>
          </a:p>
          <a:p>
            <a:pPr marL="742950" lvl="1" indent="-285750">
              <a:buFontTx/>
              <a:buChar char="-"/>
            </a:pPr>
            <a:r>
              <a:rPr lang="en-GB" dirty="0"/>
              <a:t>C</a:t>
            </a:r>
            <a:r>
              <a:rPr lang="en-NL" dirty="0"/>
              <a:t>an’t nest Foreach, use pipelines instead</a:t>
            </a:r>
          </a:p>
          <a:p>
            <a:pPr marL="742950" lvl="1" indent="-285750">
              <a:buFontTx/>
              <a:buChar char="-"/>
            </a:pPr>
            <a:endParaRPr lang="en-NL" dirty="0"/>
          </a:p>
          <a:p>
            <a:pPr marL="285750" indent="-285750">
              <a:buFontTx/>
              <a:buChar char="-"/>
            </a:pPr>
            <a:r>
              <a:rPr lang="en-GB" dirty="0"/>
              <a:t>T</a:t>
            </a:r>
            <a:r>
              <a:rPr lang="en-NL" dirty="0"/>
              <a:t>o merge csv files, json files, and avro files to one another, we can use copy activity because they have same columns in ADF</a:t>
            </a:r>
          </a:p>
          <a:p>
            <a:pPr marL="285750" indent="-285750">
              <a:buFontTx/>
              <a:buChar char="-"/>
            </a:pPr>
            <a:r>
              <a:rPr lang="en-NL" dirty="0"/>
              <a:t>But I will need to use data flows to merge tables together that have different column names</a:t>
            </a:r>
          </a:p>
          <a:p>
            <a:pPr marL="285750" indent="-285750">
              <a:buFontTx/>
              <a:buChar char="-"/>
            </a:pPr>
            <a:r>
              <a:rPr lang="en-NL" dirty="0"/>
              <a:t>With the Wildcard file path I can select all the files in a particular container</a:t>
            </a:r>
          </a:p>
        </p:txBody>
      </p:sp>
    </p:spTree>
    <p:extLst>
      <p:ext uri="{BB962C8B-B14F-4D97-AF65-F5344CB8AC3E}">
        <p14:creationId xmlns:p14="http://schemas.microsoft.com/office/powerpoint/2010/main" val="331349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977CF2-5F16-8903-8A81-292C32D449B6}"/>
              </a:ext>
            </a:extLst>
          </p:cNvPr>
          <p:cNvSpPr/>
          <p:nvPr/>
        </p:nvSpPr>
        <p:spPr>
          <a:xfrm>
            <a:off x="1577230" y="1793808"/>
            <a:ext cx="1627365" cy="13704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u="sng" dirty="0"/>
              <a:t>Copy data</a:t>
            </a:r>
          </a:p>
          <a:p>
            <a:pPr algn="ctr"/>
            <a:r>
              <a:rPr lang="en-NL" sz="1400" dirty="0"/>
              <a:t>Extract and Merge Tables</a:t>
            </a:r>
          </a:p>
        </p:txBody>
      </p:sp>
      <p:pic>
        <p:nvPicPr>
          <p:cNvPr id="12" name="Picture 11">
            <a:extLst>
              <a:ext uri="{FF2B5EF4-FFF2-40B4-BE49-F238E27FC236}">
                <a16:creationId xmlns:a16="http://schemas.microsoft.com/office/drawing/2014/main" id="{52A8AEEA-F2EC-E0A2-7BC2-3360DCBF6BEE}"/>
              </a:ext>
            </a:extLst>
          </p:cNvPr>
          <p:cNvPicPr>
            <a:picLocks noChangeAspect="1"/>
          </p:cNvPicPr>
          <p:nvPr/>
        </p:nvPicPr>
        <p:blipFill>
          <a:blip r:embed="rId3"/>
          <a:stretch>
            <a:fillRect/>
          </a:stretch>
        </p:blipFill>
        <p:spPr>
          <a:xfrm>
            <a:off x="1995607" y="4709758"/>
            <a:ext cx="7772400" cy="606682"/>
          </a:xfrm>
          <a:prstGeom prst="rect">
            <a:avLst/>
          </a:prstGeom>
        </p:spPr>
      </p:pic>
      <p:sp>
        <p:nvSpPr>
          <p:cNvPr id="2" name="Rectangle 1">
            <a:extLst>
              <a:ext uri="{FF2B5EF4-FFF2-40B4-BE49-F238E27FC236}">
                <a16:creationId xmlns:a16="http://schemas.microsoft.com/office/drawing/2014/main" id="{63B7D8D3-DC26-2437-5829-52EDD64549C7}"/>
              </a:ext>
            </a:extLst>
          </p:cNvPr>
          <p:cNvSpPr/>
          <p:nvPr/>
        </p:nvSpPr>
        <p:spPr>
          <a:xfrm>
            <a:off x="4878581" y="1793808"/>
            <a:ext cx="1627365" cy="13704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u="sng" dirty="0"/>
              <a:t>Data flow</a:t>
            </a:r>
          </a:p>
          <a:p>
            <a:pPr algn="ctr"/>
            <a:r>
              <a:rPr lang="en-NL" sz="1400" dirty="0"/>
              <a:t>Data cleaning by removing duplicates</a:t>
            </a:r>
          </a:p>
        </p:txBody>
      </p:sp>
      <p:sp>
        <p:nvSpPr>
          <p:cNvPr id="3" name="Rectangle 2">
            <a:extLst>
              <a:ext uri="{FF2B5EF4-FFF2-40B4-BE49-F238E27FC236}">
                <a16:creationId xmlns:a16="http://schemas.microsoft.com/office/drawing/2014/main" id="{C3C938A9-E47E-4DE8-0E29-4B576F051101}"/>
              </a:ext>
            </a:extLst>
          </p:cNvPr>
          <p:cNvSpPr/>
          <p:nvPr/>
        </p:nvSpPr>
        <p:spPr>
          <a:xfrm>
            <a:off x="8313641" y="1793808"/>
            <a:ext cx="1627365" cy="13704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u="sng" dirty="0"/>
              <a:t>Copy data</a:t>
            </a:r>
          </a:p>
          <a:p>
            <a:pPr algn="ctr"/>
            <a:r>
              <a:rPr lang="en-NL" sz="1400" dirty="0"/>
              <a:t>Load the transformed data into a table in SQL Database</a:t>
            </a:r>
          </a:p>
        </p:txBody>
      </p:sp>
      <p:cxnSp>
        <p:nvCxnSpPr>
          <p:cNvPr id="5" name="Straight Arrow Connector 4">
            <a:extLst>
              <a:ext uri="{FF2B5EF4-FFF2-40B4-BE49-F238E27FC236}">
                <a16:creationId xmlns:a16="http://schemas.microsoft.com/office/drawing/2014/main" id="{0F353E57-61D0-8931-599C-9FCE39E700E1}"/>
              </a:ext>
            </a:extLst>
          </p:cNvPr>
          <p:cNvCxnSpPr>
            <a:stCxn id="10" idx="3"/>
            <a:endCxn id="2" idx="1"/>
          </p:cNvCxnSpPr>
          <p:nvPr/>
        </p:nvCxnSpPr>
        <p:spPr>
          <a:xfrm>
            <a:off x="3204595" y="2479014"/>
            <a:ext cx="1673986"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2AA77F1-1285-20D4-8536-9958E6448F03}"/>
              </a:ext>
            </a:extLst>
          </p:cNvPr>
          <p:cNvCxnSpPr>
            <a:stCxn id="2" idx="3"/>
            <a:endCxn id="3" idx="1"/>
          </p:cNvCxnSpPr>
          <p:nvPr/>
        </p:nvCxnSpPr>
        <p:spPr>
          <a:xfrm>
            <a:off x="6505946" y="2479014"/>
            <a:ext cx="1807695"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32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575F-3C22-6D7E-3F7F-28B4911F3614}"/>
              </a:ext>
            </a:extLst>
          </p:cNvPr>
          <p:cNvSpPr>
            <a:spLocks noGrp="1"/>
          </p:cNvSpPr>
          <p:nvPr>
            <p:ph type="title"/>
          </p:nvPr>
        </p:nvSpPr>
        <p:spPr/>
        <p:txBody>
          <a:bodyPr/>
          <a:lstStyle/>
          <a:p>
            <a:r>
              <a:rPr lang="en-NL" b="1" dirty="0"/>
              <a:t>Table of Contents</a:t>
            </a:r>
          </a:p>
        </p:txBody>
      </p:sp>
      <p:sp>
        <p:nvSpPr>
          <p:cNvPr id="3" name="Content Placeholder 2">
            <a:extLst>
              <a:ext uri="{FF2B5EF4-FFF2-40B4-BE49-F238E27FC236}">
                <a16:creationId xmlns:a16="http://schemas.microsoft.com/office/drawing/2014/main" id="{9435459F-A468-6443-AAA3-9E9153A4A726}"/>
              </a:ext>
            </a:extLst>
          </p:cNvPr>
          <p:cNvSpPr>
            <a:spLocks noGrp="1"/>
          </p:cNvSpPr>
          <p:nvPr>
            <p:ph idx="1"/>
          </p:nvPr>
        </p:nvSpPr>
        <p:spPr/>
        <p:txBody>
          <a:bodyPr numCol="2"/>
          <a:lstStyle/>
          <a:p>
            <a:pPr marL="514350" indent="-514350">
              <a:buAutoNum type="arabicPeriod"/>
            </a:pPr>
            <a:r>
              <a:rPr lang="en-NL" dirty="0"/>
              <a:t>Goal</a:t>
            </a:r>
          </a:p>
          <a:p>
            <a:pPr marL="514350" indent="-514350">
              <a:buAutoNum type="arabicPeriod"/>
            </a:pPr>
            <a:r>
              <a:rPr lang="en-NL" dirty="0"/>
              <a:t>Tools</a:t>
            </a:r>
          </a:p>
          <a:p>
            <a:pPr marL="514350" indent="-514350">
              <a:buAutoNum type="arabicPeriod"/>
            </a:pPr>
            <a:r>
              <a:rPr lang="en-NL" dirty="0"/>
              <a:t>Solution Workflow</a:t>
            </a:r>
          </a:p>
          <a:p>
            <a:pPr marL="514350" indent="-514350">
              <a:buAutoNum type="arabicPeriod"/>
            </a:pPr>
            <a:r>
              <a:rPr lang="en-NL" dirty="0"/>
              <a:t>Remarks when creating the resources</a:t>
            </a:r>
          </a:p>
          <a:p>
            <a:pPr marL="971550" lvl="1" indent="-514350">
              <a:buAutoNum type="arabicPeriod"/>
            </a:pPr>
            <a:r>
              <a:rPr lang="en-NL" sz="2800" dirty="0"/>
              <a:t>Region</a:t>
            </a:r>
          </a:p>
          <a:p>
            <a:pPr marL="971550" lvl="1" indent="-514350">
              <a:buAutoNum type="arabicPeriod"/>
            </a:pPr>
            <a:r>
              <a:rPr lang="en-NL" sz="2800" dirty="0"/>
              <a:t>SQL Database compute configuration</a:t>
            </a:r>
          </a:p>
          <a:p>
            <a:pPr marL="971550" lvl="1" indent="-514350">
              <a:buAutoNum type="arabicPeriod"/>
            </a:pPr>
            <a:r>
              <a:rPr lang="en-NL" sz="2800" dirty="0"/>
              <a:t>Blob storage vs. Data lake</a:t>
            </a:r>
          </a:p>
          <a:p>
            <a:pPr marL="514350" indent="-514350">
              <a:buAutoNum type="arabicPeriod"/>
            </a:pPr>
            <a:r>
              <a:rPr lang="en-NL" dirty="0"/>
              <a:t>Data ingestion to ADF</a:t>
            </a:r>
          </a:p>
          <a:p>
            <a:pPr marL="0" indent="0">
              <a:buNone/>
            </a:pPr>
            <a:endParaRPr lang="en-NL" dirty="0"/>
          </a:p>
          <a:p>
            <a:pPr marL="514350" indent="-514350">
              <a:buAutoNum type="arabicPeriod"/>
            </a:pPr>
            <a:endParaRPr lang="en-NL" dirty="0"/>
          </a:p>
        </p:txBody>
      </p:sp>
    </p:spTree>
    <p:extLst>
      <p:ext uri="{BB962C8B-B14F-4D97-AF65-F5344CB8AC3E}">
        <p14:creationId xmlns:p14="http://schemas.microsoft.com/office/powerpoint/2010/main" val="194643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00B9-0674-AF22-A121-53BF81BF6111}"/>
              </a:ext>
            </a:extLst>
          </p:cNvPr>
          <p:cNvSpPr>
            <a:spLocks noGrp="1"/>
          </p:cNvSpPr>
          <p:nvPr>
            <p:ph type="title"/>
          </p:nvPr>
        </p:nvSpPr>
        <p:spPr/>
        <p:txBody>
          <a:bodyPr/>
          <a:lstStyle/>
          <a:p>
            <a:r>
              <a:rPr lang="en-NL" b="1" dirty="0"/>
              <a:t>Goal</a:t>
            </a:r>
          </a:p>
        </p:txBody>
      </p:sp>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p:txBody>
          <a:bodyPr>
            <a:normAutofit/>
          </a:bodyPr>
          <a:lstStyle/>
          <a:p>
            <a:pPr marL="514350" indent="-514350">
              <a:buAutoNum type="arabicPeriod"/>
            </a:pPr>
            <a:r>
              <a:rPr lang="en-NL" dirty="0"/>
              <a:t>In a low code manner:</a:t>
            </a:r>
          </a:p>
          <a:p>
            <a:pPr marL="971550" lvl="1" indent="-514350">
              <a:buAutoNum type="arabicPeriod"/>
            </a:pPr>
            <a:r>
              <a:rPr lang="en-NL" sz="2800" dirty="0"/>
              <a:t>Combine the files using Azure Data Factory (ADF)</a:t>
            </a:r>
          </a:p>
          <a:p>
            <a:pPr marL="971550" lvl="1" indent="-514350">
              <a:buAutoNum type="arabicPeriod"/>
            </a:pPr>
            <a:r>
              <a:rPr lang="en-NL" sz="2800" dirty="0"/>
              <a:t>Create a usable dataset using ADF</a:t>
            </a:r>
          </a:p>
          <a:p>
            <a:pPr marL="514350" indent="-514350">
              <a:buAutoNum type="arabicPeriod"/>
            </a:pPr>
            <a:r>
              <a:rPr lang="en-NL" dirty="0"/>
              <a:t>Perform analyses using SQL querying</a:t>
            </a:r>
          </a:p>
        </p:txBody>
      </p:sp>
    </p:spTree>
    <p:extLst>
      <p:ext uri="{BB962C8B-B14F-4D97-AF65-F5344CB8AC3E}">
        <p14:creationId xmlns:p14="http://schemas.microsoft.com/office/powerpoint/2010/main" val="3545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F00B9-0674-AF22-A121-53BF81BF6111}"/>
              </a:ext>
            </a:extLst>
          </p:cNvPr>
          <p:cNvSpPr>
            <a:spLocks noGrp="1"/>
          </p:cNvSpPr>
          <p:nvPr>
            <p:ph type="title"/>
          </p:nvPr>
        </p:nvSpPr>
        <p:spPr/>
        <p:txBody>
          <a:bodyPr/>
          <a:lstStyle/>
          <a:p>
            <a:r>
              <a:rPr lang="en-NL" b="1" dirty="0"/>
              <a:t>Tools</a:t>
            </a:r>
          </a:p>
        </p:txBody>
      </p:sp>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p:txBody>
          <a:bodyPr>
            <a:normAutofit/>
          </a:bodyPr>
          <a:lstStyle/>
          <a:p>
            <a:pPr marL="514350" indent="-514350">
              <a:buAutoNum type="arabicPeriod"/>
            </a:pPr>
            <a:r>
              <a:rPr lang="en-NL" dirty="0"/>
              <a:t>Azure D</a:t>
            </a:r>
            <a:r>
              <a:rPr lang="en-GB" dirty="0"/>
              <a:t>a</a:t>
            </a:r>
            <a:r>
              <a:rPr lang="en-NL" dirty="0"/>
              <a:t>ta Factory</a:t>
            </a:r>
          </a:p>
          <a:p>
            <a:pPr marL="514350" indent="-514350">
              <a:buAutoNum type="arabicPeriod"/>
            </a:pPr>
            <a:r>
              <a:rPr lang="en-NL" dirty="0"/>
              <a:t>Azure Data Studio</a:t>
            </a:r>
          </a:p>
        </p:txBody>
      </p:sp>
    </p:spTree>
    <p:extLst>
      <p:ext uri="{BB962C8B-B14F-4D97-AF65-F5344CB8AC3E}">
        <p14:creationId xmlns:p14="http://schemas.microsoft.com/office/powerpoint/2010/main" val="64409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Solution Workflow</a:t>
            </a:r>
          </a:p>
        </p:txBody>
      </p:sp>
    </p:spTree>
    <p:extLst>
      <p:ext uri="{BB962C8B-B14F-4D97-AF65-F5344CB8AC3E}">
        <p14:creationId xmlns:p14="http://schemas.microsoft.com/office/powerpoint/2010/main" val="35386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6D5F3E-AEBB-EE7E-3D7A-6D1FEE95AACE}"/>
              </a:ext>
            </a:extLst>
          </p:cNvPr>
          <p:cNvSpPr>
            <a:spLocks/>
          </p:cNvSpPr>
          <p:nvPr/>
        </p:nvSpPr>
        <p:spPr>
          <a:xfrm>
            <a:off x="538241" y="510257"/>
            <a:ext cx="8776581" cy="57487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Rectangle 13">
            <a:extLst>
              <a:ext uri="{FF2B5EF4-FFF2-40B4-BE49-F238E27FC236}">
                <a16:creationId xmlns:a16="http://schemas.microsoft.com/office/drawing/2014/main" id="{8254C9A3-F0CF-D1DA-3CF2-0856322C7E8F}"/>
              </a:ext>
            </a:extLst>
          </p:cNvPr>
          <p:cNvSpPr/>
          <p:nvPr/>
        </p:nvSpPr>
        <p:spPr>
          <a:xfrm>
            <a:off x="1339480" y="1165691"/>
            <a:ext cx="7432732" cy="48280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Rectangle 12">
            <a:extLst>
              <a:ext uri="{FF2B5EF4-FFF2-40B4-BE49-F238E27FC236}">
                <a16:creationId xmlns:a16="http://schemas.microsoft.com/office/drawing/2014/main" id="{A8E933A9-D2CA-5E4B-72D0-9D32718724A3}"/>
              </a:ext>
            </a:extLst>
          </p:cNvPr>
          <p:cNvSpPr/>
          <p:nvPr/>
        </p:nvSpPr>
        <p:spPr>
          <a:xfrm>
            <a:off x="2000316" y="1721256"/>
            <a:ext cx="6339816" cy="40264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1026" name="Picture 2" descr="Azure Data Factory Templates with Data Lake - Altis - AU">
            <a:extLst>
              <a:ext uri="{FF2B5EF4-FFF2-40B4-BE49-F238E27FC236}">
                <a16:creationId xmlns:a16="http://schemas.microsoft.com/office/drawing/2014/main" id="{DD06AFCF-D034-48D0-F5D9-99B449B7C2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944" r="23007"/>
          <a:stretch/>
        </p:blipFill>
        <p:spPr bwMode="auto">
          <a:xfrm>
            <a:off x="4155544" y="3677095"/>
            <a:ext cx="507827" cy="532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ure Data Factory | element61">
            <a:extLst>
              <a:ext uri="{FF2B5EF4-FFF2-40B4-BE49-F238E27FC236}">
                <a16:creationId xmlns:a16="http://schemas.microsoft.com/office/drawing/2014/main" id="{D8AF45A7-254D-CCFB-92A1-026BB5226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109" y="3523498"/>
            <a:ext cx="1293600" cy="6791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QL Database (SQL Azure)&quot; Icon - Download for free – Iconduck">
            <a:extLst>
              <a:ext uri="{FF2B5EF4-FFF2-40B4-BE49-F238E27FC236}">
                <a16:creationId xmlns:a16="http://schemas.microsoft.com/office/drawing/2014/main" id="{36600789-541A-3309-676E-B3391CE61D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17248" y="3651816"/>
            <a:ext cx="648327" cy="67914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6" descr="Microsoft BI Tools: ADF Release - Update Linked Service while deploying">
            <a:extLst>
              <a:ext uri="{FF2B5EF4-FFF2-40B4-BE49-F238E27FC236}">
                <a16:creationId xmlns:a16="http://schemas.microsoft.com/office/drawing/2014/main" id="{175AC6F8-9981-987F-D84F-3F40E1F05BB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587"/>
          <a:stretch/>
        </p:blipFill>
        <p:spPr bwMode="auto">
          <a:xfrm>
            <a:off x="6582262" y="4021296"/>
            <a:ext cx="230281" cy="21339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iving Azure Data Studio a Second Look">
            <a:extLst>
              <a:ext uri="{FF2B5EF4-FFF2-40B4-BE49-F238E27FC236}">
                <a16:creationId xmlns:a16="http://schemas.microsoft.com/office/drawing/2014/main" id="{CC674F55-9542-FBCF-74D9-BC2AC559811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949" t="6649" r="25201" b="6346"/>
          <a:stretch/>
        </p:blipFill>
        <p:spPr bwMode="auto">
          <a:xfrm>
            <a:off x="10495360" y="3344006"/>
            <a:ext cx="968188" cy="104987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zure Resources - Visual Studio Marketplace">
            <a:extLst>
              <a:ext uri="{FF2B5EF4-FFF2-40B4-BE49-F238E27FC236}">
                <a16:creationId xmlns:a16="http://schemas.microsoft.com/office/drawing/2014/main" id="{B5C218DB-D427-5AF0-9A96-0A2290BA67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3192" y="1455969"/>
            <a:ext cx="558284" cy="55828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ccessing Azure Key Vault From Python Functions By James, 41% OFF">
            <a:extLst>
              <a:ext uri="{FF2B5EF4-FFF2-40B4-BE49-F238E27FC236}">
                <a16:creationId xmlns:a16="http://schemas.microsoft.com/office/drawing/2014/main" id="{4F51DD09-5C33-5E51-769B-49128038F4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6725" y="873992"/>
            <a:ext cx="775142" cy="7751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Getting started with Microsoft Azure Cloud|Digital Transformation Hub">
            <a:extLst>
              <a:ext uri="{FF2B5EF4-FFF2-40B4-BE49-F238E27FC236}">
                <a16:creationId xmlns:a16="http://schemas.microsoft.com/office/drawing/2014/main" id="{3A1BE799-5FC3-8C06-C0CA-178282B8E7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029" y="146522"/>
            <a:ext cx="1161049" cy="7274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Microsoft BI Tools: ADF Release - Update Linked Service while deploying">
            <a:extLst>
              <a:ext uri="{FF2B5EF4-FFF2-40B4-BE49-F238E27FC236}">
                <a16:creationId xmlns:a16="http://schemas.microsoft.com/office/drawing/2014/main" id="{12097983-14C8-2547-C20B-81F18174879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587"/>
          <a:stretch/>
        </p:blipFill>
        <p:spPr bwMode="auto">
          <a:xfrm>
            <a:off x="4926531" y="3988170"/>
            <a:ext cx="230281" cy="213396"/>
          </a:xfrm>
          <a:prstGeom prst="rect">
            <a:avLst/>
          </a:prstGeom>
          <a:noFill/>
          <a:extLst>
            <a:ext uri="{909E8E84-426E-40DD-AFC4-6F175D3DCCD1}">
              <a14:hiddenFill xmlns:a14="http://schemas.microsoft.com/office/drawing/2010/main">
                <a:solidFill>
                  <a:srgbClr val="FFFFFF"/>
                </a:solidFill>
              </a14:hiddenFill>
            </a:ext>
          </a:extLst>
        </p:spPr>
      </p:pic>
      <p:sp>
        <p:nvSpPr>
          <p:cNvPr id="16" name="Rounded Rectangle 15">
            <a:extLst>
              <a:ext uri="{FF2B5EF4-FFF2-40B4-BE49-F238E27FC236}">
                <a16:creationId xmlns:a16="http://schemas.microsoft.com/office/drawing/2014/main" id="{633757DA-388B-2BB0-ED13-80B55C4991E5}"/>
              </a:ext>
            </a:extLst>
          </p:cNvPr>
          <p:cNvSpPr/>
          <p:nvPr/>
        </p:nvSpPr>
        <p:spPr>
          <a:xfrm>
            <a:off x="2792416" y="2680518"/>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CSV</a:t>
            </a:r>
          </a:p>
          <a:p>
            <a:pPr algn="ctr"/>
            <a:r>
              <a:rPr lang="en-NL" sz="800" dirty="0"/>
              <a:t>Source Files</a:t>
            </a:r>
          </a:p>
        </p:txBody>
      </p:sp>
      <p:sp>
        <p:nvSpPr>
          <p:cNvPr id="17" name="Rounded Rectangle 16">
            <a:extLst>
              <a:ext uri="{FF2B5EF4-FFF2-40B4-BE49-F238E27FC236}">
                <a16:creationId xmlns:a16="http://schemas.microsoft.com/office/drawing/2014/main" id="{A46AA8F9-5FB8-858D-3FEB-05EBE620B3F5}"/>
              </a:ext>
            </a:extLst>
          </p:cNvPr>
          <p:cNvSpPr/>
          <p:nvPr/>
        </p:nvSpPr>
        <p:spPr>
          <a:xfrm>
            <a:off x="2792416" y="3335952"/>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JSON</a:t>
            </a:r>
          </a:p>
          <a:p>
            <a:pPr algn="ctr"/>
            <a:r>
              <a:rPr lang="en-NL" sz="800" dirty="0"/>
              <a:t>Source Files</a:t>
            </a:r>
          </a:p>
        </p:txBody>
      </p:sp>
      <p:sp>
        <p:nvSpPr>
          <p:cNvPr id="18" name="Rounded Rectangle 17">
            <a:extLst>
              <a:ext uri="{FF2B5EF4-FFF2-40B4-BE49-F238E27FC236}">
                <a16:creationId xmlns:a16="http://schemas.microsoft.com/office/drawing/2014/main" id="{AFDEDB75-7A08-CDDC-6737-521EC8905544}"/>
              </a:ext>
            </a:extLst>
          </p:cNvPr>
          <p:cNvSpPr/>
          <p:nvPr/>
        </p:nvSpPr>
        <p:spPr>
          <a:xfrm>
            <a:off x="2792416" y="3991386"/>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AVRO</a:t>
            </a:r>
          </a:p>
          <a:p>
            <a:pPr algn="ctr"/>
            <a:r>
              <a:rPr lang="en-NL" sz="800" dirty="0"/>
              <a:t>Source Files</a:t>
            </a:r>
          </a:p>
        </p:txBody>
      </p:sp>
      <p:sp>
        <p:nvSpPr>
          <p:cNvPr id="19" name="Rounded Rectangle 18">
            <a:extLst>
              <a:ext uri="{FF2B5EF4-FFF2-40B4-BE49-F238E27FC236}">
                <a16:creationId xmlns:a16="http://schemas.microsoft.com/office/drawing/2014/main" id="{BD7D8FB6-5295-808E-85AE-4AFCD3D7A8A2}"/>
              </a:ext>
            </a:extLst>
          </p:cNvPr>
          <p:cNvSpPr/>
          <p:nvPr/>
        </p:nvSpPr>
        <p:spPr>
          <a:xfrm>
            <a:off x="2792416" y="4642890"/>
            <a:ext cx="561890" cy="5327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800" dirty="0"/>
              <a:t>Excel</a:t>
            </a:r>
          </a:p>
          <a:p>
            <a:pPr algn="ctr"/>
            <a:r>
              <a:rPr lang="en-NL" sz="800" dirty="0"/>
              <a:t>Source Files</a:t>
            </a:r>
          </a:p>
        </p:txBody>
      </p:sp>
      <p:cxnSp>
        <p:nvCxnSpPr>
          <p:cNvPr id="22" name="Straight Arrow Connector 21">
            <a:extLst>
              <a:ext uri="{FF2B5EF4-FFF2-40B4-BE49-F238E27FC236}">
                <a16:creationId xmlns:a16="http://schemas.microsoft.com/office/drawing/2014/main" id="{88CCE7D7-5E3D-7F49-7584-1BC7A0FFD8E1}"/>
              </a:ext>
            </a:extLst>
          </p:cNvPr>
          <p:cNvCxnSpPr>
            <a:cxnSpLocks/>
          </p:cNvCxnSpPr>
          <p:nvPr/>
        </p:nvCxnSpPr>
        <p:spPr>
          <a:xfrm>
            <a:off x="3354306" y="2981049"/>
            <a:ext cx="792100" cy="681515"/>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067B901-7A41-9B75-F670-D61529EDA6C0}"/>
              </a:ext>
            </a:extLst>
          </p:cNvPr>
          <p:cNvCxnSpPr>
            <a:cxnSpLocks/>
          </p:cNvCxnSpPr>
          <p:nvPr/>
        </p:nvCxnSpPr>
        <p:spPr>
          <a:xfrm>
            <a:off x="3354306" y="3602303"/>
            <a:ext cx="783344" cy="25967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169601C-8AFD-6C24-F789-6CA51EB30CB7}"/>
              </a:ext>
            </a:extLst>
          </p:cNvPr>
          <p:cNvCxnSpPr>
            <a:cxnSpLocks/>
            <a:stCxn id="18" idx="3"/>
          </p:cNvCxnSpPr>
          <p:nvPr/>
        </p:nvCxnSpPr>
        <p:spPr>
          <a:xfrm flipV="1">
            <a:off x="3354306" y="4021296"/>
            <a:ext cx="783344" cy="236441"/>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834F963-E521-20F3-E0CA-418D57A974B5}"/>
              </a:ext>
            </a:extLst>
          </p:cNvPr>
          <p:cNvCxnSpPr>
            <a:cxnSpLocks/>
            <a:stCxn id="19" idx="3"/>
          </p:cNvCxnSpPr>
          <p:nvPr/>
        </p:nvCxnSpPr>
        <p:spPr>
          <a:xfrm flipV="1">
            <a:off x="3354306" y="4221877"/>
            <a:ext cx="801238" cy="68736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362BCE5-BD94-377A-297F-F9426A69DEBC}"/>
              </a:ext>
            </a:extLst>
          </p:cNvPr>
          <p:cNvCxnSpPr>
            <a:stCxn id="1026" idx="3"/>
          </p:cNvCxnSpPr>
          <p:nvPr/>
        </p:nvCxnSpPr>
        <p:spPr>
          <a:xfrm>
            <a:off x="4663371" y="3943446"/>
            <a:ext cx="789162"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93D54ED-E0EA-A737-4CCB-09E0F51F6A64}"/>
              </a:ext>
            </a:extLst>
          </p:cNvPr>
          <p:cNvCxnSpPr/>
          <p:nvPr/>
        </p:nvCxnSpPr>
        <p:spPr>
          <a:xfrm>
            <a:off x="6289252" y="3975989"/>
            <a:ext cx="806027"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7BD8DB9-E432-F598-7B9A-9CB7E97E8CE2}"/>
              </a:ext>
            </a:extLst>
          </p:cNvPr>
          <p:cNvCxnSpPr/>
          <p:nvPr/>
        </p:nvCxnSpPr>
        <p:spPr>
          <a:xfrm>
            <a:off x="7998106" y="3975989"/>
            <a:ext cx="2326512" cy="0"/>
          </a:xfrm>
          <a:prstGeom prst="straightConnector1">
            <a:avLst/>
          </a:prstGeom>
          <a:ln w="19050" cap="flat" cmpd="sng" algn="ctr">
            <a:solidFill>
              <a:srgbClr val="FFC000"/>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70333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ABFDE2-59C9-A470-ED29-1B31C2981CF0}"/>
              </a:ext>
            </a:extLst>
          </p:cNvPr>
          <p:cNvSpPr>
            <a:spLocks noGrp="1"/>
          </p:cNvSpPr>
          <p:nvPr>
            <p:ph idx="1"/>
          </p:nvPr>
        </p:nvSpPr>
        <p:spPr>
          <a:xfrm>
            <a:off x="476250" y="377824"/>
            <a:ext cx="11487150" cy="6118225"/>
          </a:xfrm>
        </p:spPr>
        <p:txBody>
          <a:bodyPr>
            <a:noAutofit/>
          </a:bodyPr>
          <a:lstStyle/>
          <a:p>
            <a:pPr marL="514350" indent="-514350">
              <a:buAutoNum type="arabicPeriod"/>
            </a:pPr>
            <a:r>
              <a:rPr lang="en-NL" sz="1800" b="1" dirty="0"/>
              <a:t>Create the resource group</a:t>
            </a:r>
          </a:p>
          <a:p>
            <a:pPr marL="971550" lvl="1" indent="-514350">
              <a:buAutoNum type="arabicPeriod"/>
            </a:pPr>
            <a:r>
              <a:rPr lang="en-NL" sz="1800" dirty="0"/>
              <a:t>An organizational container for storing all the relevant resources. </a:t>
            </a:r>
          </a:p>
          <a:p>
            <a:pPr marL="514350" indent="-514350">
              <a:buAutoNum type="arabicPeriod"/>
            </a:pPr>
            <a:r>
              <a:rPr lang="en-NL" sz="1800" b="1" dirty="0"/>
              <a:t>Create necessary Azure resources</a:t>
            </a:r>
          </a:p>
          <a:p>
            <a:pPr marL="971550" lvl="1" indent="-514350">
              <a:buAutoNum type="arabicPeriod"/>
            </a:pPr>
            <a:r>
              <a:rPr lang="en-NL" sz="1800" dirty="0"/>
              <a:t>Storage Account: to store raw data files</a:t>
            </a:r>
          </a:p>
          <a:p>
            <a:pPr marL="971550" lvl="1" indent="-514350">
              <a:buAutoNum type="arabicPeriod"/>
            </a:pPr>
            <a:r>
              <a:rPr lang="en-NL" sz="1800" dirty="0"/>
              <a:t>SQL Database: host the final  transformed data combined dataset for further analyses</a:t>
            </a:r>
          </a:p>
          <a:p>
            <a:pPr marL="971550" lvl="1" indent="-514350">
              <a:buAutoNum type="arabicPeriod"/>
            </a:pPr>
            <a:r>
              <a:rPr lang="en-NL" sz="1800" dirty="0"/>
              <a:t>Azure Data Factory: for managing data flows from ingestion through transformation to loading data into the SQL Database</a:t>
            </a:r>
          </a:p>
          <a:p>
            <a:pPr marL="514350" indent="-514350">
              <a:buAutoNum type="arabicPeriod"/>
            </a:pPr>
            <a:r>
              <a:rPr lang="en-NL" sz="1800" b="1" dirty="0"/>
              <a:t>Upload the data files</a:t>
            </a:r>
          </a:p>
          <a:p>
            <a:pPr marL="971550" lvl="1" indent="-514350">
              <a:buAutoNum type="arabicPeriod"/>
            </a:pPr>
            <a:r>
              <a:rPr lang="en-NL" sz="1800" dirty="0"/>
              <a:t>Upload the relevant files within the Azure Storage Account.</a:t>
            </a:r>
          </a:p>
          <a:p>
            <a:pPr marL="514350" indent="-514350">
              <a:buAutoNum type="arabicPeriod"/>
            </a:pPr>
            <a:r>
              <a:rPr lang="en-NL" sz="1800" b="1" dirty="0"/>
              <a:t>Setup Azure Data Factory</a:t>
            </a:r>
          </a:p>
          <a:p>
            <a:pPr marL="971550" lvl="1" indent="-514350">
              <a:buAutoNum type="arabicPeriod"/>
            </a:pPr>
            <a:r>
              <a:rPr lang="en-NL" sz="1800" dirty="0"/>
              <a:t>Create Linked Services: establish connections to Azure Storage Account and Azure SQL Database. </a:t>
            </a:r>
          </a:p>
          <a:p>
            <a:pPr marL="971550" lvl="1" indent="-514350">
              <a:buAutoNum type="arabicPeriod"/>
            </a:pPr>
            <a:r>
              <a:rPr lang="en-NL" sz="1800" dirty="0"/>
              <a:t>Create Datasets: define t</a:t>
            </a:r>
            <a:r>
              <a:rPr lang="en-GB" sz="1800" dirty="0"/>
              <a:t>he</a:t>
            </a:r>
            <a:r>
              <a:rPr lang="en-NL" sz="1800" dirty="0"/>
              <a:t> structure of my data sources and destinations. </a:t>
            </a:r>
          </a:p>
          <a:p>
            <a:pPr marL="971550" lvl="1" indent="-514350">
              <a:buAutoNum type="arabicPeriod"/>
            </a:pPr>
            <a:r>
              <a:rPr lang="en-NL" sz="1800" dirty="0"/>
              <a:t>Create Pipelines: </a:t>
            </a:r>
          </a:p>
          <a:p>
            <a:pPr marL="1428750" lvl="2" indent="-514350">
              <a:buAutoNum type="arabicPeriod"/>
            </a:pPr>
            <a:r>
              <a:rPr lang="en-NL" sz="1800" dirty="0"/>
              <a:t>build data flows to ingest, cleanse, transform, and merge datasets. </a:t>
            </a:r>
          </a:p>
          <a:p>
            <a:pPr marL="1428750" lvl="2" indent="-514350">
              <a:buAutoNum type="arabicPeriod"/>
            </a:pPr>
            <a:r>
              <a:rPr lang="en-GB" sz="1800" dirty="0"/>
              <a:t>move the final dataset into the SQL Database. </a:t>
            </a:r>
            <a:endParaRPr lang="en-NL" sz="1800" dirty="0"/>
          </a:p>
          <a:p>
            <a:pPr marL="514350" indent="-514350">
              <a:buAutoNum type="arabicPeriod"/>
            </a:pPr>
            <a:r>
              <a:rPr lang="en-NL" sz="1800" b="1" dirty="0"/>
              <a:t>Querying the data</a:t>
            </a:r>
          </a:p>
          <a:p>
            <a:pPr marL="971550" lvl="1" indent="-514350">
              <a:buAutoNum type="arabicPeriod"/>
            </a:pPr>
            <a:r>
              <a:rPr lang="en-NL" sz="1800" dirty="0"/>
              <a:t>Connect SSMS to the Azure SQL Database using the database connection string from the Azure  SQL Database. </a:t>
            </a:r>
          </a:p>
          <a:p>
            <a:pPr marL="971550" lvl="1" indent="-514350">
              <a:buAutoNum type="arabicPeriod"/>
            </a:pPr>
            <a:r>
              <a:rPr lang="en-NL" sz="1800" dirty="0"/>
              <a:t>Execute SQL queries to analyze the data accordingly.</a:t>
            </a:r>
          </a:p>
        </p:txBody>
      </p:sp>
    </p:spTree>
    <p:extLst>
      <p:ext uri="{BB962C8B-B14F-4D97-AF65-F5344CB8AC3E}">
        <p14:creationId xmlns:p14="http://schemas.microsoft.com/office/powerpoint/2010/main" val="151406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777-7777-4E14-B951-0EF6C348AA91}"/>
              </a:ext>
            </a:extLst>
          </p:cNvPr>
          <p:cNvSpPr>
            <a:spLocks noGrp="1"/>
          </p:cNvSpPr>
          <p:nvPr>
            <p:ph type="title"/>
          </p:nvPr>
        </p:nvSpPr>
        <p:spPr>
          <a:xfrm>
            <a:off x="838200" y="2766218"/>
            <a:ext cx="10515600" cy="1325563"/>
          </a:xfrm>
        </p:spPr>
        <p:txBody>
          <a:bodyPr/>
          <a:lstStyle/>
          <a:p>
            <a:r>
              <a:rPr lang="en-NL" b="1" dirty="0"/>
              <a:t>Remarks when creating the resources</a:t>
            </a:r>
          </a:p>
        </p:txBody>
      </p:sp>
    </p:spTree>
    <p:extLst>
      <p:ext uri="{BB962C8B-B14F-4D97-AF65-F5344CB8AC3E}">
        <p14:creationId xmlns:p14="http://schemas.microsoft.com/office/powerpoint/2010/main" val="280464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message&#10;&#10;Description automatically generated">
            <a:extLst>
              <a:ext uri="{FF2B5EF4-FFF2-40B4-BE49-F238E27FC236}">
                <a16:creationId xmlns:a16="http://schemas.microsoft.com/office/drawing/2014/main" id="{C503E0C9-43E3-DDCB-5816-A979D2BE0B70}"/>
              </a:ext>
            </a:extLst>
          </p:cNvPr>
          <p:cNvPicPr>
            <a:picLocks noChangeAspect="1"/>
          </p:cNvPicPr>
          <p:nvPr/>
        </p:nvPicPr>
        <p:blipFill>
          <a:blip r:embed="rId3"/>
          <a:stretch>
            <a:fillRect/>
          </a:stretch>
        </p:blipFill>
        <p:spPr>
          <a:xfrm>
            <a:off x="342900" y="673100"/>
            <a:ext cx="5753100" cy="139700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7CBBEE00-74E1-F03D-89D9-5EB7CBC6EBFB}"/>
              </a:ext>
            </a:extLst>
          </p:cNvPr>
          <p:cNvPicPr>
            <a:picLocks noChangeAspect="1"/>
          </p:cNvPicPr>
          <p:nvPr/>
        </p:nvPicPr>
        <p:blipFill>
          <a:blip r:embed="rId4"/>
          <a:stretch>
            <a:fillRect/>
          </a:stretch>
        </p:blipFill>
        <p:spPr>
          <a:xfrm>
            <a:off x="5994400" y="3111500"/>
            <a:ext cx="5318234" cy="2921000"/>
          </a:xfrm>
          <a:prstGeom prst="rect">
            <a:avLst/>
          </a:prstGeom>
        </p:spPr>
      </p:pic>
    </p:spTree>
    <p:extLst>
      <p:ext uri="{BB962C8B-B14F-4D97-AF65-F5344CB8AC3E}">
        <p14:creationId xmlns:p14="http://schemas.microsoft.com/office/powerpoint/2010/main" val="1150184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2A5371D-07FA-9C49-A6CD-12E83ADC7AAF}">
  <we:reference id="512bb70a-1733-11ee-be56-0242ac120002" version="1.0.0.1" store="EXCatalog" storeType="EXCatalog"/>
  <we:alternateReferences>
    <we:reference id="WA200005701" version="1.0.0.1" store="nl-NL"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532</TotalTime>
  <Words>835</Words>
  <Application>Microsoft Macintosh PowerPoint</Application>
  <PresentationFormat>Widescreen</PresentationFormat>
  <Paragraphs>112</Paragraphs>
  <Slides>14</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Data Engineering Assessment Solution</vt:lpstr>
      <vt:lpstr>Table of Contents</vt:lpstr>
      <vt:lpstr>Goal</vt:lpstr>
      <vt:lpstr>Tools</vt:lpstr>
      <vt:lpstr>Solution Workflow</vt:lpstr>
      <vt:lpstr>PowerPoint Presentation</vt:lpstr>
      <vt:lpstr>PowerPoint Presentation</vt:lpstr>
      <vt:lpstr>Remarks when creating the resources</vt:lpstr>
      <vt:lpstr>PowerPoint Presentation</vt:lpstr>
      <vt:lpstr>PowerPoint Presentation</vt:lpstr>
      <vt:lpstr>Data Ingestion into ADF</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Engineering Assessment Solution</dc:title>
  <dc:creator>Rajata Utensute</dc:creator>
  <cp:lastModifiedBy>Rajata Utensute</cp:lastModifiedBy>
  <cp:revision>12</cp:revision>
  <dcterms:created xsi:type="dcterms:W3CDTF">2024-04-22T19:29:02Z</dcterms:created>
  <dcterms:modified xsi:type="dcterms:W3CDTF">2024-04-25T17:26:50Z</dcterms:modified>
</cp:coreProperties>
</file>