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0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9"/>
    <p:restoredTop sz="86173"/>
  </p:normalViewPr>
  <p:slideViewPr>
    <p:cSldViewPr snapToGrid="0">
      <p:cViewPr>
        <p:scale>
          <a:sx n="111" d="100"/>
          <a:sy n="111" d="100"/>
        </p:scale>
        <p:origin x="84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286F7-7B60-504A-AD35-40AFA39E89D0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E4414-EB4E-5644-A11D-E0224F375D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764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The hierarchy: </a:t>
            </a:r>
          </a:p>
          <a:p>
            <a:pPr marL="228600" indent="-228600">
              <a:buAutoNum type="arabicPeriod"/>
            </a:pPr>
            <a:r>
              <a:rPr lang="en-NL" dirty="0"/>
              <a:t>Azure portal</a:t>
            </a:r>
          </a:p>
          <a:p>
            <a:pPr marL="228600" indent="-228600">
              <a:buAutoNum type="arabicPeriod"/>
            </a:pPr>
            <a:r>
              <a:rPr lang="en-NL" dirty="0"/>
              <a:t>Azure subscription</a:t>
            </a:r>
          </a:p>
          <a:p>
            <a:pPr marL="228600" indent="-228600">
              <a:buAutoNum type="arabicPeriod"/>
            </a:pPr>
            <a:r>
              <a:rPr lang="en-NL" dirty="0"/>
              <a:t>Resource group</a:t>
            </a:r>
          </a:p>
          <a:p>
            <a:pPr marL="228600" indent="-228600">
              <a:buAutoNum type="arabicPeriod"/>
            </a:pPr>
            <a:r>
              <a:rPr lang="en-GB" dirty="0"/>
              <a:t>S</a:t>
            </a:r>
            <a:r>
              <a:rPr lang="en-NL" dirty="0"/>
              <a:t>ervices within the resource group</a:t>
            </a:r>
          </a:p>
          <a:p>
            <a:pPr marL="228600" indent="-228600">
              <a:buAutoNum type="arabicPeriod"/>
            </a:pPr>
            <a:r>
              <a:rPr lang="en-NL" dirty="0"/>
              <a:t>SQL querying in Azure Data Studio/SQL Server Management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E4414-EB4E-5644-A11D-E0224F375D2C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29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E4414-EB4E-5644-A11D-E0224F375D2C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541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Region issues:</a:t>
            </a:r>
          </a:p>
          <a:p>
            <a:pPr marL="171450" indent="-171450">
              <a:buFontTx/>
              <a:buChar char="-"/>
            </a:pPr>
            <a:r>
              <a:rPr lang="en-NL" dirty="0"/>
              <a:t>Boy mentioned that we usually use West Europe as the region, therefore I set the resources to west region to europe when I can.</a:t>
            </a:r>
          </a:p>
          <a:p>
            <a:pPr marL="171450" indent="-171450">
              <a:buFontTx/>
              <a:buChar char="-"/>
            </a:pPr>
            <a:r>
              <a:rPr lang="en-NL" dirty="0"/>
              <a:t>However, with the student subscription that I am using, I am not able to select west europe as the region when creating the SQL server, as a result, North Europe is selected instead, so as the SQL database. </a:t>
            </a:r>
          </a:p>
          <a:p>
            <a:endParaRPr lang="en-NL" dirty="0"/>
          </a:p>
          <a:p>
            <a:r>
              <a:rPr lang="en-NL" dirty="0"/>
              <a:t>Compute configuration:</a:t>
            </a:r>
          </a:p>
          <a:p>
            <a:pPr marL="171450" indent="-171450">
              <a:buFontTx/>
              <a:buChar char="-"/>
            </a:pPr>
            <a:r>
              <a:rPr lang="en-NL" dirty="0"/>
              <a:t>I have opted for the cheapest compute configuration when creating the SQL Database. </a:t>
            </a:r>
          </a:p>
          <a:p>
            <a:pPr marL="171450" indent="-171450">
              <a:buFontTx/>
              <a:buChar char="-"/>
            </a:pPr>
            <a:endParaRPr lang="en-NL" dirty="0"/>
          </a:p>
          <a:p>
            <a:endParaRPr lang="en-NL" dirty="0"/>
          </a:p>
          <a:p>
            <a:r>
              <a:rPr lang="en-NL" dirty="0"/>
              <a:t>Other notes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E4414-EB4E-5644-A11D-E0224F375D2C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548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5A59-A04D-400F-D4F6-8E4B60BFE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631CD-4D2D-4964-BE91-09F7CEDAF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46AE-8D9B-1F4D-271B-0FBE025C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40B07-9BE4-DCBC-976C-F188165F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17C4-CCA3-B86F-08C1-4672EDF6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923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BB90-B996-4D7C-D4EC-9DB48819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2B6CD-04DB-E110-27A9-A03EBBDE7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F712-ACB7-2651-7678-D4681DC9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E0B96-0C1E-B795-0D7E-27A05878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476E3-09CA-E256-3837-1219E39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022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AF446-3D66-97F9-3DF7-D6A5B440E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6A80D-CAD3-BDBD-6D05-B7652D484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5B562-DA8D-3A50-625C-5D4D67C8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2F821-FBA9-4270-02D6-18ECF785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3C13-94D7-C042-402F-7ACC3CAB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239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83D9-D6F3-4BE8-7DBA-90A4A3D9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BFF5-4E48-2707-71D5-6F094EE4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621F3-7651-0B3B-E170-5461F35F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BF67-4E7D-9416-05E3-2B897429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DB2FF-4474-8D0B-D959-7DD5FBB6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58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8EAE-3D14-221C-0DA1-84C67753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F6275-3EB3-B54E-BFA7-89828CFAE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7299-B975-D24A-3D48-E336F9C6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4EB2-62B1-EB45-3819-5D490F48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D80D-803B-A030-CE9F-51A2201C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288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A70A-C5E4-E627-F6CD-68CB9663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F2CE-4032-9F7D-B67F-FB309767F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10873-D775-7B3B-4DAD-24B889929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E5D9C-E971-24F6-5163-1CEA9E31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6E3D8-34E3-1218-8C24-460CBA25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59498-FEF3-9DF7-5EAD-C7DDB7F2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883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5BDF-A227-6044-4F06-7B2F58DD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1B13D-D0E7-8A97-9E4C-C4629ED86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E3881-CB18-9426-5E0B-3C4D54484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255F6-A0AD-B359-28BF-2E4C5B383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7337B-66DF-D28E-B867-A2DCFB725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C7FED-4799-1BB3-1E13-E69355E6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BBB37-DC50-CFA9-B106-19C0EB62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CDAEB-DA5B-42D5-1A59-7071D543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06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AFD4-F79C-D990-9173-9DF63F79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22894-3D6F-FF63-6DFD-E52A13F5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7DBDB-86EC-EC0B-E708-148256FC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4DDFA-C8EA-9691-0804-81F22A87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22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1E7EC-485D-DD25-8191-934573FB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1C443-BB12-586F-1746-902A21A9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48D2F-0D2F-A4CD-2C6D-E338FF40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942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7438-AD42-8D25-447D-05B7B918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A233-20E0-C6EC-219E-9F42C472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7D5BF-4AED-7B91-CBFD-E29BB8BA1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314A-E920-6428-8F1B-A39B587E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B3950-613D-C2C7-52EB-3C2DE0C4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8ADD8-63BD-6D75-CEF4-52127D63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889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22E9-60A2-8433-1B8E-C902A1B2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A3F31-6F1C-43E9-D359-E5F337526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7E905-A54F-D1E2-B43E-6D44A97C0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154C5-806C-8CC9-3A07-FF9DBB04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DBEF7-6290-C4F6-FAD0-B3879B38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F813B-670A-3EA3-397A-4102B620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325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20F27-7D12-CB19-8B46-6B101926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AB28B-91F2-6DA3-E2ED-F010323FA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85D2A-B74A-C584-F9D0-F946CCC2F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623B3B-8358-DB47-8619-EAC663A38D2D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23BF5-4063-FF0B-0454-F7E4263F6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54BBE-66CA-AA2D-1E15-E107DC52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42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7D41-91CD-DBDF-DAF2-6F35AC30C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Data Engineering Assessment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F1461-D4BB-C465-7DE3-19106E9A2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By: Pian</a:t>
            </a:r>
          </a:p>
        </p:txBody>
      </p:sp>
    </p:spTree>
    <p:extLst>
      <p:ext uri="{BB962C8B-B14F-4D97-AF65-F5344CB8AC3E}">
        <p14:creationId xmlns:p14="http://schemas.microsoft.com/office/powerpoint/2010/main" val="69894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575F-3C22-6D7E-3F7F-28B4911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459F-A468-6443-AAA3-9E9153A4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514350" indent="-514350">
              <a:buAutoNum type="arabicPeriod"/>
            </a:pPr>
            <a:r>
              <a:rPr lang="en-NL" dirty="0"/>
              <a:t>Goal</a:t>
            </a:r>
          </a:p>
          <a:p>
            <a:pPr marL="514350" indent="-514350">
              <a:buAutoNum type="arabicPeriod"/>
            </a:pPr>
            <a:r>
              <a:rPr lang="en-NL" dirty="0"/>
              <a:t>Tools</a:t>
            </a:r>
          </a:p>
          <a:p>
            <a:pPr marL="514350" indent="-514350">
              <a:buAutoNum type="arabicPeriod"/>
            </a:pPr>
            <a:r>
              <a:rPr lang="en-NL" dirty="0"/>
              <a:t>Solution Workflow</a:t>
            </a:r>
          </a:p>
          <a:p>
            <a:pPr marL="514350" indent="-514350">
              <a:buAutoNum type="arabicPeriod"/>
            </a:pPr>
            <a:r>
              <a:rPr lang="en-NL" dirty="0"/>
              <a:t>Remarks when creating the resources</a:t>
            </a:r>
          </a:p>
          <a:p>
            <a:pPr marL="0" indent="0">
              <a:buNone/>
            </a:pPr>
            <a:endParaRPr lang="en-NL" dirty="0"/>
          </a:p>
          <a:p>
            <a:pPr marL="514350" indent="-514350">
              <a:buAutoNum type="arabicPeriod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4643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00B9-0674-AF22-A121-53BF81BF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FDE2-59C9-A470-ED29-1B31C298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NL" dirty="0"/>
              <a:t>In a low code manner:</a:t>
            </a:r>
          </a:p>
          <a:p>
            <a:pPr marL="971550" lvl="1" indent="-514350">
              <a:buAutoNum type="arabicPeriod"/>
            </a:pPr>
            <a:r>
              <a:rPr lang="en-NL" sz="2800" dirty="0"/>
              <a:t>Combine the files using Azure Data Factory (ADF)</a:t>
            </a:r>
          </a:p>
          <a:p>
            <a:pPr marL="971550" lvl="1" indent="-514350">
              <a:buAutoNum type="arabicPeriod"/>
            </a:pPr>
            <a:r>
              <a:rPr lang="en-NL" sz="2800" dirty="0"/>
              <a:t>Create a usable dataset using ADF</a:t>
            </a:r>
          </a:p>
          <a:p>
            <a:pPr marL="514350" indent="-514350">
              <a:buAutoNum type="arabicPeriod"/>
            </a:pPr>
            <a:r>
              <a:rPr lang="en-NL" dirty="0"/>
              <a:t>Perform analyses using SQL querying</a:t>
            </a:r>
          </a:p>
        </p:txBody>
      </p:sp>
    </p:spTree>
    <p:extLst>
      <p:ext uri="{BB962C8B-B14F-4D97-AF65-F5344CB8AC3E}">
        <p14:creationId xmlns:p14="http://schemas.microsoft.com/office/powerpoint/2010/main" val="3545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00B9-0674-AF22-A121-53BF81BF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FDE2-59C9-A470-ED29-1B31C298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NL" dirty="0"/>
              <a:t>Azure D</a:t>
            </a:r>
            <a:r>
              <a:rPr lang="en-GB" dirty="0"/>
              <a:t>a</a:t>
            </a:r>
            <a:r>
              <a:rPr lang="en-NL" dirty="0"/>
              <a:t>ta Factory</a:t>
            </a:r>
          </a:p>
          <a:p>
            <a:pPr marL="514350" indent="-514350">
              <a:buAutoNum type="arabicPeriod"/>
            </a:pPr>
            <a:r>
              <a:rPr lang="en-NL" dirty="0"/>
              <a:t>Azure Data Studio</a:t>
            </a:r>
          </a:p>
        </p:txBody>
      </p:sp>
    </p:spTree>
    <p:extLst>
      <p:ext uri="{BB962C8B-B14F-4D97-AF65-F5344CB8AC3E}">
        <p14:creationId xmlns:p14="http://schemas.microsoft.com/office/powerpoint/2010/main" val="64409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4777-7777-4E14-B951-0EF6C348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NL" dirty="0"/>
              <a:t>Solution Workflow</a:t>
            </a:r>
          </a:p>
        </p:txBody>
      </p:sp>
    </p:spTree>
    <p:extLst>
      <p:ext uri="{BB962C8B-B14F-4D97-AF65-F5344CB8AC3E}">
        <p14:creationId xmlns:p14="http://schemas.microsoft.com/office/powerpoint/2010/main" val="35386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6D5F3E-AEBB-EE7E-3D7A-6D1FEE95AACE}"/>
              </a:ext>
            </a:extLst>
          </p:cNvPr>
          <p:cNvSpPr>
            <a:spLocks/>
          </p:cNvSpPr>
          <p:nvPr/>
        </p:nvSpPr>
        <p:spPr>
          <a:xfrm>
            <a:off x="538241" y="510257"/>
            <a:ext cx="8776581" cy="574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4C9A3-F0CF-D1DA-3CF2-0856322C7E8F}"/>
              </a:ext>
            </a:extLst>
          </p:cNvPr>
          <p:cNvSpPr/>
          <p:nvPr/>
        </p:nvSpPr>
        <p:spPr>
          <a:xfrm>
            <a:off x="1339480" y="1165691"/>
            <a:ext cx="7432732" cy="48280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33A9-D2CA-5E4B-72D0-9D32718724A3}"/>
              </a:ext>
            </a:extLst>
          </p:cNvPr>
          <p:cNvSpPr/>
          <p:nvPr/>
        </p:nvSpPr>
        <p:spPr>
          <a:xfrm>
            <a:off x="2000316" y="1721256"/>
            <a:ext cx="6339816" cy="4026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26" name="Picture 2" descr="Azure Data Factory Templates with Data Lake - Altis - AU">
            <a:extLst>
              <a:ext uri="{FF2B5EF4-FFF2-40B4-BE49-F238E27FC236}">
                <a16:creationId xmlns:a16="http://schemas.microsoft.com/office/drawing/2014/main" id="{DD06AFCF-D034-48D0-F5D9-99B449B7C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r="23007"/>
          <a:stretch/>
        </p:blipFill>
        <p:spPr bwMode="auto">
          <a:xfrm>
            <a:off x="4155544" y="3677095"/>
            <a:ext cx="507827" cy="53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Data Factory | element61">
            <a:extLst>
              <a:ext uri="{FF2B5EF4-FFF2-40B4-BE49-F238E27FC236}">
                <a16:creationId xmlns:a16="http://schemas.microsoft.com/office/drawing/2014/main" id="{D8AF45A7-254D-CCFB-92A1-026BB5226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09" y="3523498"/>
            <a:ext cx="1293600" cy="67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QL Database (SQL Azure)&quot; Icon - Download for free – Iconduck">
            <a:extLst>
              <a:ext uri="{FF2B5EF4-FFF2-40B4-BE49-F238E27FC236}">
                <a16:creationId xmlns:a16="http://schemas.microsoft.com/office/drawing/2014/main" id="{36600789-541A-3309-676E-B3391CE61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48" y="3651816"/>
            <a:ext cx="648327" cy="67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Microsoft BI Tools: ADF Release - Update Linked Service while deploying">
            <a:extLst>
              <a:ext uri="{FF2B5EF4-FFF2-40B4-BE49-F238E27FC236}">
                <a16:creationId xmlns:a16="http://schemas.microsoft.com/office/drawing/2014/main" id="{175AC6F8-9981-987F-D84F-3F40E1F05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87"/>
          <a:stretch/>
        </p:blipFill>
        <p:spPr bwMode="auto">
          <a:xfrm>
            <a:off x="6582262" y="4021296"/>
            <a:ext cx="230281" cy="21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ving Azure Data Studio a Second Look">
            <a:extLst>
              <a:ext uri="{FF2B5EF4-FFF2-40B4-BE49-F238E27FC236}">
                <a16:creationId xmlns:a16="http://schemas.microsoft.com/office/drawing/2014/main" id="{CC674F55-9542-FBCF-74D9-BC2AC5598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9" t="6649" r="25201" b="6346"/>
          <a:stretch/>
        </p:blipFill>
        <p:spPr bwMode="auto">
          <a:xfrm>
            <a:off x="10495360" y="3344006"/>
            <a:ext cx="968188" cy="104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zure Resources - Visual Studio Marketplace">
            <a:extLst>
              <a:ext uri="{FF2B5EF4-FFF2-40B4-BE49-F238E27FC236}">
                <a16:creationId xmlns:a16="http://schemas.microsoft.com/office/drawing/2014/main" id="{B5C218DB-D427-5AF0-9A96-0A2290BA6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92" y="1455969"/>
            <a:ext cx="558284" cy="5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ccessing Azure Key Vault From Python Functions By James, 41% OFF">
            <a:extLst>
              <a:ext uri="{FF2B5EF4-FFF2-40B4-BE49-F238E27FC236}">
                <a16:creationId xmlns:a16="http://schemas.microsoft.com/office/drawing/2014/main" id="{4F51DD09-5C33-5E51-769B-49128038F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25" y="873992"/>
            <a:ext cx="775142" cy="77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Getting started with Microsoft Azure Cloud|Digital Transformation Hub">
            <a:extLst>
              <a:ext uri="{FF2B5EF4-FFF2-40B4-BE49-F238E27FC236}">
                <a16:creationId xmlns:a16="http://schemas.microsoft.com/office/drawing/2014/main" id="{3A1BE799-5FC3-8C06-C0CA-178282B8E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9" y="146522"/>
            <a:ext cx="1161049" cy="72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Microsoft BI Tools: ADF Release - Update Linked Service while deploying">
            <a:extLst>
              <a:ext uri="{FF2B5EF4-FFF2-40B4-BE49-F238E27FC236}">
                <a16:creationId xmlns:a16="http://schemas.microsoft.com/office/drawing/2014/main" id="{12097983-14C8-2547-C20B-81F181748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87"/>
          <a:stretch/>
        </p:blipFill>
        <p:spPr bwMode="auto">
          <a:xfrm>
            <a:off x="4926531" y="3988170"/>
            <a:ext cx="230281" cy="21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33757DA-388B-2BB0-ED13-80B55C4991E5}"/>
              </a:ext>
            </a:extLst>
          </p:cNvPr>
          <p:cNvSpPr/>
          <p:nvPr/>
        </p:nvSpPr>
        <p:spPr>
          <a:xfrm>
            <a:off x="2792416" y="2680518"/>
            <a:ext cx="561890" cy="5327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800" dirty="0"/>
              <a:t>CSV</a:t>
            </a:r>
          </a:p>
          <a:p>
            <a:pPr algn="ctr"/>
            <a:r>
              <a:rPr lang="en-NL" sz="800" dirty="0"/>
              <a:t>Source Files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46AA8F9-5FB8-858D-3FEB-05EBE620B3F5}"/>
              </a:ext>
            </a:extLst>
          </p:cNvPr>
          <p:cNvSpPr/>
          <p:nvPr/>
        </p:nvSpPr>
        <p:spPr>
          <a:xfrm>
            <a:off x="2792416" y="3335952"/>
            <a:ext cx="561890" cy="5327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800" dirty="0"/>
              <a:t>JSON</a:t>
            </a:r>
          </a:p>
          <a:p>
            <a:pPr algn="ctr"/>
            <a:r>
              <a:rPr lang="en-NL" sz="800" dirty="0"/>
              <a:t>Source Files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FDEDB75-7A08-CDDC-6737-521EC8905544}"/>
              </a:ext>
            </a:extLst>
          </p:cNvPr>
          <p:cNvSpPr/>
          <p:nvPr/>
        </p:nvSpPr>
        <p:spPr>
          <a:xfrm>
            <a:off x="2792416" y="3991386"/>
            <a:ext cx="561890" cy="5327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800" dirty="0"/>
              <a:t>AVRO</a:t>
            </a:r>
          </a:p>
          <a:p>
            <a:pPr algn="ctr"/>
            <a:r>
              <a:rPr lang="en-NL" sz="800" dirty="0"/>
              <a:t>Source Files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D7D8FB6-5295-808E-85AE-4AFCD3D7A8A2}"/>
              </a:ext>
            </a:extLst>
          </p:cNvPr>
          <p:cNvSpPr/>
          <p:nvPr/>
        </p:nvSpPr>
        <p:spPr>
          <a:xfrm>
            <a:off x="2792416" y="4642890"/>
            <a:ext cx="561890" cy="5327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800" dirty="0"/>
              <a:t>Excel</a:t>
            </a:r>
          </a:p>
          <a:p>
            <a:pPr algn="ctr"/>
            <a:r>
              <a:rPr lang="en-NL" sz="800" dirty="0"/>
              <a:t>Source Files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CCE7D7-5E3D-7F49-7584-1BC7A0FFD8E1}"/>
              </a:ext>
            </a:extLst>
          </p:cNvPr>
          <p:cNvCxnSpPr>
            <a:cxnSpLocks/>
          </p:cNvCxnSpPr>
          <p:nvPr/>
        </p:nvCxnSpPr>
        <p:spPr>
          <a:xfrm>
            <a:off x="3354306" y="2981049"/>
            <a:ext cx="792100" cy="68151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67B901-7A41-9B75-F670-D61529EDA6C0}"/>
              </a:ext>
            </a:extLst>
          </p:cNvPr>
          <p:cNvCxnSpPr>
            <a:cxnSpLocks/>
          </p:cNvCxnSpPr>
          <p:nvPr/>
        </p:nvCxnSpPr>
        <p:spPr>
          <a:xfrm>
            <a:off x="3354306" y="3602303"/>
            <a:ext cx="783344" cy="2596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69601C-8AFD-6C24-F789-6CA51EB30CB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354306" y="4021296"/>
            <a:ext cx="783344" cy="2364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34F963-E521-20F3-E0CA-418D57A974B5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354306" y="4221877"/>
            <a:ext cx="801238" cy="68736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62BCE5-BD94-377A-297F-F9426A69DEBC}"/>
              </a:ext>
            </a:extLst>
          </p:cNvPr>
          <p:cNvCxnSpPr>
            <a:stCxn id="1026" idx="3"/>
          </p:cNvCxnSpPr>
          <p:nvPr/>
        </p:nvCxnSpPr>
        <p:spPr>
          <a:xfrm>
            <a:off x="4663371" y="3943446"/>
            <a:ext cx="78916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3D54ED-E0EA-A737-4CCB-09E0F51F6A64}"/>
              </a:ext>
            </a:extLst>
          </p:cNvPr>
          <p:cNvCxnSpPr/>
          <p:nvPr/>
        </p:nvCxnSpPr>
        <p:spPr>
          <a:xfrm>
            <a:off x="6289252" y="3975989"/>
            <a:ext cx="80602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7BD8DB9-E432-F598-7B9A-9CB7E97E8CE2}"/>
              </a:ext>
            </a:extLst>
          </p:cNvPr>
          <p:cNvCxnSpPr/>
          <p:nvPr/>
        </p:nvCxnSpPr>
        <p:spPr>
          <a:xfrm>
            <a:off x="7998106" y="3975989"/>
            <a:ext cx="2326512" cy="0"/>
          </a:xfrm>
          <a:prstGeom prst="straightConnector1">
            <a:avLst/>
          </a:prstGeom>
          <a:ln w="19050" cap="flat" cmpd="sng" algn="ctr">
            <a:solidFill>
              <a:srgbClr val="FFC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33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FDE2-59C9-A470-ED29-1B31C298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377824"/>
            <a:ext cx="11487150" cy="6118225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NL" sz="1800" b="1" dirty="0"/>
              <a:t>Create the resource group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An organizational container for storing all the relevant resources. </a:t>
            </a:r>
          </a:p>
          <a:p>
            <a:pPr marL="514350" indent="-514350">
              <a:buAutoNum type="arabicPeriod"/>
            </a:pPr>
            <a:r>
              <a:rPr lang="en-NL" sz="1800" b="1" dirty="0"/>
              <a:t>Create necessary Azure resources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Storage Account: to store raw data files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SQL Database: host the final  transformed data combined dataset for further analyses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Azure Data Factory: for managing data flows from ingestion through transformation to loading data into the SQL Database</a:t>
            </a:r>
          </a:p>
          <a:p>
            <a:pPr marL="514350" indent="-514350">
              <a:buAutoNum type="arabicPeriod"/>
            </a:pPr>
            <a:r>
              <a:rPr lang="en-NL" sz="1800" b="1" dirty="0"/>
              <a:t>Upload the data files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Upload the relevant files within the Azure Storage Account.</a:t>
            </a:r>
          </a:p>
          <a:p>
            <a:pPr marL="514350" indent="-514350">
              <a:buAutoNum type="arabicPeriod"/>
            </a:pPr>
            <a:r>
              <a:rPr lang="en-NL" sz="1800" b="1" dirty="0"/>
              <a:t>Setup Azure Data Factory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Create Linked Services: establish connections to Azure Storage Account and Azure SQL Database. 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Create Datasets: define t</a:t>
            </a:r>
            <a:r>
              <a:rPr lang="en-GB" sz="1800" dirty="0"/>
              <a:t>he</a:t>
            </a:r>
            <a:r>
              <a:rPr lang="en-NL" sz="1800" dirty="0"/>
              <a:t> structure of my data sources and destinations. 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Create Pipelines: </a:t>
            </a:r>
          </a:p>
          <a:p>
            <a:pPr marL="1428750" lvl="2" indent="-514350">
              <a:buAutoNum type="arabicPeriod"/>
            </a:pPr>
            <a:r>
              <a:rPr lang="en-NL" sz="1800" dirty="0"/>
              <a:t>build data flows to ingest, cleanse, transform, and merge datasets. </a:t>
            </a:r>
          </a:p>
          <a:p>
            <a:pPr marL="1428750" lvl="2" indent="-514350">
              <a:buAutoNum type="arabicPeriod"/>
            </a:pPr>
            <a:r>
              <a:rPr lang="en-GB" sz="1800" dirty="0"/>
              <a:t>move the final dataset into the SQL Database. </a:t>
            </a:r>
            <a:endParaRPr lang="en-NL" sz="1800" dirty="0"/>
          </a:p>
          <a:p>
            <a:pPr marL="514350" indent="-514350">
              <a:buAutoNum type="arabicPeriod"/>
            </a:pPr>
            <a:r>
              <a:rPr lang="en-NL" sz="1800" b="1" dirty="0"/>
              <a:t>Querying the data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Connect SSMS to the Azure SQL Database using the database connection string from the Azure  SQL Database. 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Execute SQL queries to analyze the data accordingly.</a:t>
            </a:r>
          </a:p>
        </p:txBody>
      </p:sp>
    </p:spTree>
    <p:extLst>
      <p:ext uri="{BB962C8B-B14F-4D97-AF65-F5344CB8AC3E}">
        <p14:creationId xmlns:p14="http://schemas.microsoft.com/office/powerpoint/2010/main" val="151406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4777-7777-4E14-B951-0EF6C348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NL" dirty="0"/>
              <a:t>Issues when creating the resources</a:t>
            </a:r>
          </a:p>
        </p:txBody>
      </p:sp>
    </p:spTree>
    <p:extLst>
      <p:ext uri="{BB962C8B-B14F-4D97-AF65-F5344CB8AC3E}">
        <p14:creationId xmlns:p14="http://schemas.microsoft.com/office/powerpoint/2010/main" val="280464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message&#10;&#10;Description automatically generated">
            <a:extLst>
              <a:ext uri="{FF2B5EF4-FFF2-40B4-BE49-F238E27FC236}">
                <a16:creationId xmlns:a16="http://schemas.microsoft.com/office/drawing/2014/main" id="{C503E0C9-43E3-DDCB-5816-A979D2BE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673100"/>
            <a:ext cx="5753100" cy="13970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CBBEE00-74E1-F03D-89D9-5EB7CBC6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0" y="3111500"/>
            <a:ext cx="5318234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8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2A5371D-07FA-9C49-A6CD-12E83ADC7AAF}">
  <we:reference id="512bb70a-1733-11ee-be56-0242ac120002" version="1.0.0.1" store="EXCatalog" storeType="EXCatalog"/>
  <we:alternateReferences>
    <we:reference id="WA200005701" version="1.0.0.1" store="nl-NL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357</Words>
  <Application>Microsoft Macintosh PowerPoint</Application>
  <PresentationFormat>Widescreen</PresentationFormat>
  <Paragraphs>60</Paragraphs>
  <Slides>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Data Engineering Assessment Solution</vt:lpstr>
      <vt:lpstr>Table of Contents</vt:lpstr>
      <vt:lpstr>Goal</vt:lpstr>
      <vt:lpstr>Tools</vt:lpstr>
      <vt:lpstr>Solution Workflow</vt:lpstr>
      <vt:lpstr>PowerPoint Presentation</vt:lpstr>
      <vt:lpstr>PowerPoint Presentation</vt:lpstr>
      <vt:lpstr>Issues when creating the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Assessment Solution</dc:title>
  <dc:creator>Rajata Utensute</dc:creator>
  <cp:lastModifiedBy>Rajata Utensute</cp:lastModifiedBy>
  <cp:revision>5</cp:revision>
  <dcterms:created xsi:type="dcterms:W3CDTF">2024-04-22T19:29:02Z</dcterms:created>
  <dcterms:modified xsi:type="dcterms:W3CDTF">2024-04-24T22:30:37Z</dcterms:modified>
</cp:coreProperties>
</file>