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3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drawings/drawing4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93" r:id="rId3"/>
    <p:sldId id="298" r:id="rId4"/>
    <p:sldId id="259" r:id="rId5"/>
    <p:sldId id="260" r:id="rId6"/>
    <p:sldId id="261" r:id="rId7"/>
    <p:sldId id="262" r:id="rId8"/>
    <p:sldId id="263" r:id="rId9"/>
    <p:sldId id="299" r:id="rId10"/>
    <p:sldId id="265" r:id="rId11"/>
    <p:sldId id="267" r:id="rId12"/>
    <p:sldId id="268" r:id="rId13"/>
    <p:sldId id="269" r:id="rId14"/>
    <p:sldId id="300" r:id="rId15"/>
    <p:sldId id="271" r:id="rId16"/>
    <p:sldId id="273" r:id="rId17"/>
    <p:sldId id="274" r:id="rId18"/>
    <p:sldId id="275" r:id="rId19"/>
    <p:sldId id="301" r:id="rId20"/>
    <p:sldId id="277" r:id="rId21"/>
    <p:sldId id="278" r:id="rId22"/>
    <p:sldId id="279" r:id="rId23"/>
    <p:sldId id="282" r:id="rId24"/>
    <p:sldId id="302" r:id="rId25"/>
    <p:sldId id="285" r:id="rId26"/>
    <p:sldId id="286" r:id="rId27"/>
    <p:sldId id="288" r:id="rId28"/>
    <p:sldId id="289" r:id="rId29"/>
    <p:sldId id="290" r:id="rId30"/>
  </p:sldIdLst>
  <p:sldSz cx="9144000" cy="5149850"/>
  <p:notesSz cx="9144000" cy="5149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7C5A"/>
    <a:srgbClr val="F09500"/>
    <a:srgbClr val="A8201A"/>
    <a:srgbClr val="143642"/>
    <a:srgbClr val="505050"/>
    <a:srgbClr val="5D5D5D"/>
    <a:srgbClr val="F8C100"/>
    <a:srgbClr val="E7921F"/>
    <a:srgbClr val="F0D767"/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6" autoAdjust="0"/>
    <p:restoredTop sz="94660"/>
  </p:normalViewPr>
  <p:slideViewPr>
    <p:cSldViewPr>
      <p:cViewPr varScale="1">
        <p:scale>
          <a:sx n="85" d="100"/>
          <a:sy n="85" d="100"/>
        </p:scale>
        <p:origin x="139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chartUserShapes" Target="../drawings/drawing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79635407941028"/>
          <c:y val="5.1826929614085471E-2"/>
          <c:w val="0.82425683740995137"/>
          <c:h val="0.802288657366336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F8C100"/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137"/>
                </a:srgbClr>
              </a:outerShdw>
              <a:softEdge rad="0"/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F67C5A"/>
              </a:solidFill>
              <a:ln>
                <a:noFill/>
              </a:ln>
              <a:effectLst>
                <a:glow>
                  <a:schemeClr val="accent1">
                    <a:alpha val="40000"/>
                  </a:schemeClr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2-6DBF-4D25-A557-1791EF7E3AD9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glow>
                  <a:schemeClr val="accent1">
                    <a:alpha val="40000"/>
                  </a:schemeClr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1-817E-4A27-807E-572B6979D7B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收入</c:v>
                </c:pt>
                <c:pt idx="1">
                  <c:v>支出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6726</c:v>
                </c:pt>
                <c:pt idx="1">
                  <c:v>4386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7E-4A27-807E-572B6979D7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收入</c:v>
                </c:pt>
                <c:pt idx="1">
                  <c:v>支出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3-817E-4A27-807E-572B6979D7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收入</c:v>
                </c:pt>
                <c:pt idx="1">
                  <c:v>支出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4-817E-4A27-807E-572B6979D7B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90"/>
        <c:axId val="395758584"/>
        <c:axId val="395760936"/>
      </c:barChart>
      <c:catAx>
        <c:axId val="395758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5760936"/>
        <c:crosses val="autoZero"/>
        <c:auto val="1"/>
        <c:lblAlgn val="ctr"/>
        <c:lblOffset val="100"/>
        <c:noMultiLvlLbl val="0"/>
      </c:catAx>
      <c:valAx>
        <c:axId val="395760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5758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07617301927301"/>
          <c:y val="8.8238052833981603E-2"/>
          <c:w val="0.57012726032798389"/>
          <c:h val="0.8794079944602251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EB7800"/>
              </a:solidFill>
              <a:ln w="19050">
                <a:solidFill>
                  <a:srgbClr val="EB78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EED-4787-8B04-3442FFB386C7}"/>
              </c:ext>
            </c:extLst>
          </c:dPt>
          <c:dPt>
            <c:idx val="1"/>
            <c:bubble3D val="0"/>
            <c:spPr>
              <a:solidFill>
                <a:srgbClr val="C6C7C7"/>
              </a:solidFill>
              <a:ln w="19050">
                <a:solidFill>
                  <a:srgbClr val="C6C7C7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ED-4787-8B04-3442FFB386C7}"/>
              </c:ext>
            </c:extLst>
          </c:dPt>
          <c:dPt>
            <c:idx val="2"/>
            <c:bubble3D val="0"/>
            <c:spPr>
              <a:solidFill>
                <a:srgbClr val="7C7C7C"/>
              </a:solidFill>
              <a:ln w="19050">
                <a:solidFill>
                  <a:srgbClr val="7C7C7C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EED-4787-8B04-3442FFB386C7}"/>
              </c:ext>
            </c:extLst>
          </c:dPt>
          <c:dPt>
            <c:idx val="3"/>
            <c:bubble3D val="0"/>
            <c:spPr>
              <a:solidFill>
                <a:srgbClr val="505050"/>
              </a:solidFill>
              <a:ln w="19050">
                <a:solidFill>
                  <a:srgbClr val="505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EED-4787-8B04-3442FFB386C7}"/>
              </c:ext>
            </c:extLst>
          </c:dPt>
          <c:dPt>
            <c:idx val="4"/>
            <c:bubble3D val="0"/>
            <c:spPr>
              <a:solidFill>
                <a:srgbClr val="F0D767"/>
              </a:solidFill>
              <a:ln w="19050">
                <a:solidFill>
                  <a:srgbClr val="F0D767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EED-4787-8B04-3442FFB386C7}"/>
              </c:ext>
            </c:extLst>
          </c:dPt>
          <c:dPt>
            <c:idx val="5"/>
            <c:bubble3D val="0"/>
            <c:spPr>
              <a:solidFill>
                <a:srgbClr val="F8C100"/>
              </a:solidFill>
              <a:ln w="19050">
                <a:solidFill>
                  <a:srgbClr val="F8C1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EED-4787-8B04-3442FFB386C7}"/>
              </c:ext>
            </c:extLst>
          </c:dPt>
          <c:cat>
            <c:strRef>
              <c:f>Sheet1!$A$2:$A$7</c:f>
              <c:strCache>
                <c:ptCount val="6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  <c:pt idx="4">
                  <c:v>21</c:v>
                </c:pt>
                <c:pt idx="5">
                  <c:v>12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15.31</c:v>
                </c:pt>
                <c:pt idx="1">
                  <c:v>6.07</c:v>
                </c:pt>
                <c:pt idx="2">
                  <c:v>8.7899999999999991</c:v>
                </c:pt>
                <c:pt idx="3">
                  <c:v>16.440000000000001</c:v>
                </c:pt>
                <c:pt idx="4">
                  <c:v>3.63</c:v>
                </c:pt>
                <c:pt idx="5">
                  <c:v>49.78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EED-4787-8B04-3442FFB386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44"/>
        <c:holeSize val="68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647298668234716"/>
          <c:y val="2.6902742349753303E-2"/>
          <c:w val="0.65987968234070182"/>
          <c:h val="0.9013566113842378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 cap="rnd"/>
          </c:spPr>
          <c:dPt>
            <c:idx val="0"/>
            <c:bubble3D val="0"/>
            <c:spPr>
              <a:solidFill>
                <a:srgbClr val="505050"/>
              </a:solidFill>
              <a:ln w="19050" cap="rnd">
                <a:solidFill>
                  <a:srgbClr val="505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18-47FF-8581-FBABFF32BA9D}"/>
              </c:ext>
            </c:extLst>
          </c:dPt>
          <c:dPt>
            <c:idx val="1"/>
            <c:bubble3D val="0"/>
            <c:spPr>
              <a:solidFill>
                <a:srgbClr val="F8C100"/>
              </a:solidFill>
              <a:ln w="19050" cap="rnd">
                <a:solidFill>
                  <a:srgbClr val="F8C1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18-47FF-8581-FBABFF32BA9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 cap="rnd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518-47FF-8581-FBABFF32BA9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 cap="rnd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518-47FF-8581-FBABFF32BA9D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57.9</c:v>
                </c:pt>
                <c:pt idx="1">
                  <c:v>42.1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518-47FF-8581-FBABFF32BA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39"/>
        <c:holeSize val="60"/>
      </c:doughnutChart>
      <c:spPr>
        <a:noFill/>
        <a:ln cap="rnd" cmpd="sng">
          <a:noFill/>
          <a:round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 cap="rnd">
              <a:noFill/>
            </a:ln>
          </c:spPr>
          <c:dPt>
            <c:idx val="0"/>
            <c:bubble3D val="0"/>
            <c:spPr>
              <a:solidFill>
                <a:srgbClr val="505050"/>
              </a:solidFill>
              <a:ln w="19050" cap="rnd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02B-412B-BD5E-D522E94868D1}"/>
              </c:ext>
            </c:extLst>
          </c:dPt>
          <c:dPt>
            <c:idx val="1"/>
            <c:bubble3D val="0"/>
            <c:spPr>
              <a:solidFill>
                <a:srgbClr val="F8C100"/>
              </a:solidFill>
              <a:ln w="19050" cap="rnd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02B-412B-BD5E-D522E94868D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 cap="rnd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02B-412B-BD5E-D522E94868D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 cap="rnd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02B-412B-BD5E-D522E94868D1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86.8</c:v>
                </c:pt>
                <c:pt idx="1">
                  <c:v>13.2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02B-412B-BD5E-D522E94868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41"/>
        <c:holeSize val="60"/>
      </c:doughnutChart>
      <c:spPr>
        <a:noFill/>
        <a:ln cap="rnd" cmpd="sng">
          <a:noFill/>
          <a:round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008491047169505"/>
          <c:y val="9.8643388615762106E-2"/>
          <c:w val="0.6345233491370269"/>
          <c:h val="0.9013566113842378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 cap="rnd">
              <a:noFill/>
            </a:ln>
          </c:spPr>
          <c:dPt>
            <c:idx val="0"/>
            <c:bubble3D val="0"/>
            <c:spPr>
              <a:solidFill>
                <a:srgbClr val="505050"/>
              </a:solidFill>
              <a:ln w="19050" cap="rnd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AE-4F53-B35E-EF41B24B0879}"/>
              </c:ext>
            </c:extLst>
          </c:dPt>
          <c:dPt>
            <c:idx val="1"/>
            <c:bubble3D val="0"/>
            <c:spPr>
              <a:solidFill>
                <a:srgbClr val="F8C100"/>
              </a:solidFill>
              <a:ln w="19050" cap="rnd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AE-4F53-B35E-EF41B24B087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 cap="rnd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5AE-4F53-B35E-EF41B24B087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 cap="rnd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5AE-4F53-B35E-EF41B24B0879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50.7</c:v>
                </c:pt>
                <c:pt idx="1">
                  <c:v>49.3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5AE-4F53-B35E-EF41B24B08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84"/>
        <c:holeSize val="60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F8C100"/>
              </a:solidFill>
              <a:ln w="19050">
                <a:solidFill>
                  <a:srgbClr val="F8C1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46B-44D0-AE9F-9290E259B117}"/>
              </c:ext>
            </c:extLst>
          </c:dPt>
          <c:dPt>
            <c:idx val="1"/>
            <c:bubble3D val="0"/>
            <c:spPr>
              <a:solidFill>
                <a:srgbClr val="505050"/>
              </a:solidFill>
              <a:ln w="19050">
                <a:solidFill>
                  <a:srgbClr val="505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46B-44D0-AE9F-9290E259B11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46B-44D0-AE9F-9290E259B11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46B-44D0-AE9F-9290E259B117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58</c:v>
                </c:pt>
                <c:pt idx="1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46B-44D0-AE9F-9290E259B1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597308343670879"/>
          <c:y val="7.1391354222765407E-2"/>
          <c:w val="0.53127407961338291"/>
          <c:h val="0.837472343150021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A8201A"/>
            </a:solidFill>
          </c:spPr>
          <c:dPt>
            <c:idx val="0"/>
            <c:bubble3D val="0"/>
            <c:spPr>
              <a:solidFill>
                <a:srgbClr val="A8201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527-4938-8F0A-E2BD3A367C35}"/>
              </c:ext>
            </c:extLst>
          </c:dPt>
          <c:dPt>
            <c:idx val="1"/>
            <c:bubble3D val="0"/>
            <c:spPr>
              <a:solidFill>
                <a:srgbClr val="14364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527-4938-8F0A-E2BD3A367C35}"/>
              </c:ext>
            </c:extLst>
          </c:dPt>
          <c:dPt>
            <c:idx val="2"/>
            <c:bubble3D val="0"/>
            <c:spPr>
              <a:solidFill>
                <a:srgbClr val="A8201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527-4938-8F0A-E2BD3A367C35}"/>
              </c:ext>
            </c:extLst>
          </c:dPt>
          <c:dPt>
            <c:idx val="3"/>
            <c:bubble3D val="0"/>
            <c:spPr>
              <a:solidFill>
                <a:srgbClr val="A8201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527-4938-8F0A-E2BD3A367C35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527-4938-8F0A-E2BD3A367C3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527-4938-8F0A-E2BD3A367C3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0.53</c:v>
                </c:pt>
                <c:pt idx="1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527-4938-8F0A-E2BD3A367C3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8057365981232"/>
          <c:y val="0"/>
          <c:w val="0.69498743899849436"/>
          <c:h val="0.9121160345144301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D3-49C5-A326-5E45EE0EADDC}"/>
              </c:ext>
            </c:extLst>
          </c:dPt>
          <c:dPt>
            <c:idx val="1"/>
            <c:bubble3D val="0"/>
            <c:spPr>
              <a:solidFill>
                <a:srgbClr val="505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5D3-49C5-A326-5E45EE0EADD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5D3-49C5-A326-5E45EE0EADD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5D3-49C5-A326-5E45EE0EADDC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5D3-49C5-A326-5E45EE0EAD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3767863115707922E-2"/>
          <c:y val="4.430579745744824E-2"/>
          <c:w val="0.86553377543397236"/>
          <c:h val="0.816029753212752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F8C1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53C-4080-B585-AF402D04F59D}"/>
              </c:ext>
            </c:extLst>
          </c:dPt>
          <c:dPt>
            <c:idx val="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E4B-4C47-A84C-7F296D1341E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1530</c:v>
                </c:pt>
                <c:pt idx="1">
                  <c:v>2030</c:v>
                </c:pt>
                <c:pt idx="2">
                  <c:v>2340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65-4F7F-A356-AF84522691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2C65-4F7F-A356-AF845226915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2C65-4F7F-A356-AF845226915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23391984"/>
        <c:axId val="394204832"/>
      </c:barChart>
      <c:catAx>
        <c:axId val="323391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4204832"/>
        <c:crosses val="autoZero"/>
        <c:auto val="1"/>
        <c:lblAlgn val="ctr"/>
        <c:lblOffset val="100"/>
        <c:noMultiLvlLbl val="0"/>
      </c:catAx>
      <c:valAx>
        <c:axId val="394204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3391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505050"/>
            </a:solidFill>
          </c:spPr>
          <c:dPt>
            <c:idx val="0"/>
            <c:bubble3D val="0"/>
            <c:spPr>
              <a:solidFill>
                <a:srgbClr val="A8201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D7-474A-8276-566B2A3EFD3A}"/>
              </c:ext>
            </c:extLst>
          </c:dPt>
          <c:dPt>
            <c:idx val="1"/>
            <c:bubble3D val="0"/>
            <c:spPr>
              <a:solidFill>
                <a:srgbClr val="505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AD7-474A-8276-566B2A3EFD3A}"/>
              </c:ext>
            </c:extLst>
          </c:dPt>
          <c:dPt>
            <c:idx val="2"/>
            <c:bubble3D val="0"/>
            <c:spPr>
              <a:solidFill>
                <a:srgbClr val="505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AD7-474A-8276-566B2A3EFD3A}"/>
              </c:ext>
            </c:extLst>
          </c:dPt>
          <c:dPt>
            <c:idx val="3"/>
            <c:bubble3D val="0"/>
            <c:spPr>
              <a:solidFill>
                <a:srgbClr val="505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AD7-474A-8276-566B2A3EFD3A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AD7-474A-8276-566B2A3EFD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860131426422927"/>
          <c:y val="0"/>
          <c:w val="0.65192325956263175"/>
          <c:h val="0.8776592367495188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505050"/>
            </a:solidFill>
            <a:ln>
              <a:solidFill>
                <a:srgbClr val="505050"/>
              </a:solidFill>
            </a:ln>
          </c:spPr>
          <c:dPt>
            <c:idx val="0"/>
            <c:bubble3D val="0"/>
            <c:spPr>
              <a:solidFill>
                <a:srgbClr val="F8C100"/>
              </a:solidFill>
              <a:ln w="19050">
                <a:solidFill>
                  <a:srgbClr val="F8C1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34-4DDA-86D5-DAFA67B80781}"/>
              </c:ext>
            </c:extLst>
          </c:dPt>
          <c:dPt>
            <c:idx val="1"/>
            <c:bubble3D val="0"/>
            <c:spPr>
              <a:solidFill>
                <a:srgbClr val="505050"/>
              </a:solidFill>
              <a:ln w="19050">
                <a:solidFill>
                  <a:srgbClr val="505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34-4DDA-86D5-DAFA67B80781}"/>
              </c:ext>
            </c:extLst>
          </c:dPt>
          <c:dPt>
            <c:idx val="2"/>
            <c:bubble3D val="0"/>
            <c:spPr>
              <a:solidFill>
                <a:srgbClr val="505050"/>
              </a:solidFill>
              <a:ln w="19050">
                <a:solidFill>
                  <a:srgbClr val="505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34-4DDA-86D5-DAFA67B80781}"/>
              </c:ext>
            </c:extLst>
          </c:dPt>
          <c:dPt>
            <c:idx val="3"/>
            <c:bubble3D val="0"/>
            <c:spPr>
              <a:solidFill>
                <a:srgbClr val="505050"/>
              </a:solidFill>
              <a:ln w="19050">
                <a:solidFill>
                  <a:srgbClr val="505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B34-4DDA-86D5-DAFA67B80781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33.6</c:v>
                </c:pt>
                <c:pt idx="1">
                  <c:v>66.400000000000006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B34-4DDA-86D5-DAFA67B807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807674043736819"/>
          <c:y val="0"/>
          <c:w val="0.65192325956263175"/>
          <c:h val="0.8776592367495188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F8C100"/>
              </a:solidFill>
              <a:ln w="19050">
                <a:solidFill>
                  <a:srgbClr val="F8C1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42-41A1-9342-E568BD2EE252}"/>
              </c:ext>
            </c:extLst>
          </c:dPt>
          <c:dPt>
            <c:idx val="1"/>
            <c:bubble3D val="0"/>
            <c:spPr>
              <a:solidFill>
                <a:srgbClr val="505050"/>
              </a:solidFill>
              <a:ln w="19050">
                <a:solidFill>
                  <a:srgbClr val="505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42-41A1-9342-E568BD2EE25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C42-41A1-9342-E568BD2EE25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C42-41A1-9342-E568BD2EE252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27.8</c:v>
                </c:pt>
                <c:pt idx="1">
                  <c:v>72.2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C42-41A1-9342-E568BD2EE2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860131426422927"/>
          <c:y val="0"/>
          <c:w val="0.65192325956263175"/>
          <c:h val="0.8776592367495188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8C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53-4709-9A15-2AF8450F1430}"/>
              </c:ext>
            </c:extLst>
          </c:dPt>
          <c:dPt>
            <c:idx val="1"/>
            <c:bubble3D val="0"/>
            <c:spPr>
              <a:solidFill>
                <a:srgbClr val="505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53-4709-9A15-2AF8450F14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53-4709-9A15-2AF8450F14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53-4709-9A15-2AF8450F1430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24.1</c:v>
                </c:pt>
                <c:pt idx="1">
                  <c:v>75.900000000000006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53-4709-9A15-2AF8450F14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143559493809217"/>
          <c:y val="0"/>
          <c:w val="0.65192325956263175"/>
          <c:h val="0.8776592367495188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505050"/>
            </a:solidFill>
            <a:ln>
              <a:solidFill>
                <a:srgbClr val="505050"/>
              </a:solidFill>
            </a:ln>
          </c:spPr>
          <c:dPt>
            <c:idx val="0"/>
            <c:bubble3D val="0"/>
            <c:spPr>
              <a:solidFill>
                <a:srgbClr val="F8C100"/>
              </a:solidFill>
              <a:ln w="19050">
                <a:solidFill>
                  <a:srgbClr val="F8C1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7D1-4FAC-B753-059FA53F2BC4}"/>
              </c:ext>
            </c:extLst>
          </c:dPt>
          <c:dPt>
            <c:idx val="1"/>
            <c:bubble3D val="0"/>
            <c:spPr>
              <a:solidFill>
                <a:srgbClr val="505050"/>
              </a:solidFill>
              <a:ln w="19050">
                <a:solidFill>
                  <a:srgbClr val="505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7D1-4FAC-B753-059FA53F2BC4}"/>
              </c:ext>
            </c:extLst>
          </c:dPt>
          <c:dPt>
            <c:idx val="2"/>
            <c:bubble3D val="0"/>
            <c:spPr>
              <a:solidFill>
                <a:srgbClr val="505050"/>
              </a:solidFill>
              <a:ln w="19050">
                <a:solidFill>
                  <a:srgbClr val="505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7D1-4FAC-B753-059FA53F2BC4}"/>
              </c:ext>
            </c:extLst>
          </c:dPt>
          <c:dPt>
            <c:idx val="3"/>
            <c:bubble3D val="0"/>
            <c:spPr>
              <a:solidFill>
                <a:srgbClr val="505050"/>
              </a:solidFill>
              <a:ln w="19050">
                <a:solidFill>
                  <a:srgbClr val="505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7D1-4FAC-B753-059FA53F2BC4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14.5</c:v>
                </c:pt>
                <c:pt idx="1">
                  <c:v>85.5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D1-4FAC-B753-059FA53F2B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0.37489</cdr:x>
      <cdr:y>0.37432</cdr:y>
    </cdr:from>
    <cdr:to>
      <cdr:x>0.67924</cdr:x>
      <cdr:y>0.60301</cdr:y>
    </cdr:to>
    <cdr:sp macro="" textlink="">
      <cdr:nvSpPr>
        <cdr:cNvPr id="2" name="文本框 1"/>
        <cdr:cNvSpPr txBox="1"/>
      </cdr:nvSpPr>
      <cdr:spPr>
        <a:xfrm xmlns:a="http://schemas.openxmlformats.org/drawingml/2006/main">
          <a:off x="1552045" y="942795"/>
          <a:ext cx="1260000" cy="576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altLang="zh-CN" sz="3600" dirty="0"/>
            <a:t>53%</a:t>
          </a:r>
          <a:endParaRPr lang="zh-CN" altLang="en-US" sz="36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0.32098</cdr:x>
      <cdr:y>0.29923</cdr:y>
    </cdr:from>
    <cdr:to>
      <cdr:x>0.60845</cdr:x>
      <cdr:y>0.58685</cdr:y>
    </cdr:to>
    <cdr:sp macro="" textlink="">
      <cdr:nvSpPr>
        <cdr:cNvPr id="2" name="文本框 1"/>
        <cdr:cNvSpPr txBox="1"/>
      </cdr:nvSpPr>
      <cdr:spPr>
        <a:xfrm xmlns:a="http://schemas.openxmlformats.org/drawingml/2006/main">
          <a:off x="1328846" y="754070"/>
          <a:ext cx="1190126" cy="72480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zh-CN" sz="5400" b="1" dirty="0"/>
            <a:t>3:2</a:t>
          </a:r>
          <a:endParaRPr lang="zh-CN" altLang="en-US" sz="5400" b="1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0.36326</cdr:x>
      <cdr:y>0.30601</cdr:y>
    </cdr:from>
    <cdr:to>
      <cdr:x>0.6933</cdr:x>
      <cdr:y>0.67806</cdr:y>
    </cdr:to>
    <cdr:sp macro="" textlink="">
      <cdr:nvSpPr>
        <cdr:cNvPr id="2" name="文本框 1"/>
        <cdr:cNvSpPr txBox="1"/>
      </cdr:nvSpPr>
      <cdr:spPr>
        <a:xfrm xmlns:a="http://schemas.openxmlformats.org/drawingml/2006/main">
          <a:off x="1307721" y="605903"/>
          <a:ext cx="1188156" cy="7366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zh-CN" sz="4000" dirty="0"/>
            <a:t>60%</a:t>
          </a:r>
          <a:endParaRPr lang="zh-CN" altLang="en-US" sz="4000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0.31947</cdr:x>
      <cdr:y>0.3297</cdr:y>
    </cdr:from>
    <cdr:to>
      <cdr:x>0.68104</cdr:x>
      <cdr:y>0.64824</cdr:y>
    </cdr:to>
    <cdr:sp macro="" textlink="">
      <cdr:nvSpPr>
        <cdr:cNvPr id="2" name="文本框 1"/>
        <cdr:cNvSpPr txBox="1"/>
      </cdr:nvSpPr>
      <cdr:spPr>
        <a:xfrm xmlns:a="http://schemas.openxmlformats.org/drawingml/2006/main">
          <a:off x="1606456" y="1105542"/>
          <a:ext cx="1818138" cy="106812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zh-CN" altLang="en-US" sz="3200" b="1" dirty="0">
              <a:latin typeface="PMingLiU"/>
            </a:rPr>
            <a:t>理财用户</a:t>
          </a:r>
          <a:endParaRPr lang="en-US" altLang="zh-CN" sz="3200" b="1" dirty="0">
            <a:latin typeface="PMingLiU"/>
          </a:endParaRPr>
        </a:p>
        <a:p xmlns:a="http://schemas.openxmlformats.org/drawingml/2006/main">
          <a:r>
            <a:rPr lang="zh-CN" altLang="en-US" sz="3200" b="1" dirty="0">
              <a:latin typeface="PMingLiU"/>
            </a:rPr>
            <a:t>男女比例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07C1E-0AE9-459C-B870-7D7C30B52117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FE5CD-BFBC-42BA-BF7D-F581ED676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81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FE5CD-BFBC-42BA-BF7D-F581ED67613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831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FE5CD-BFBC-42BA-BF7D-F581ED67613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071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505050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05050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505050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47433" y="1552118"/>
            <a:ext cx="3945254" cy="3069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 u="sng">
                <a:solidFill>
                  <a:srgbClr val="505050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773083" y="773277"/>
            <a:ext cx="3597910" cy="3597910"/>
          </a:xfrm>
          <a:custGeom>
            <a:avLst/>
            <a:gdLst/>
            <a:ahLst/>
            <a:cxnLst/>
            <a:rect l="l" t="t" r="r" b="b"/>
            <a:pathLst>
              <a:path w="3597910" h="3597910">
                <a:moveTo>
                  <a:pt x="1798916" y="0"/>
                </a:moveTo>
                <a:lnTo>
                  <a:pt x="1750992" y="625"/>
                </a:lnTo>
                <a:lnTo>
                  <a:pt x="1703377" y="2493"/>
                </a:lnTo>
                <a:lnTo>
                  <a:pt x="1656087" y="5587"/>
                </a:lnTo>
                <a:lnTo>
                  <a:pt x="1609137" y="9891"/>
                </a:lnTo>
                <a:lnTo>
                  <a:pt x="1562543" y="15390"/>
                </a:lnTo>
                <a:lnTo>
                  <a:pt x="1516320" y="22068"/>
                </a:lnTo>
                <a:lnTo>
                  <a:pt x="1470484" y="29911"/>
                </a:lnTo>
                <a:lnTo>
                  <a:pt x="1425050" y="38901"/>
                </a:lnTo>
                <a:lnTo>
                  <a:pt x="1380035" y="49025"/>
                </a:lnTo>
                <a:lnTo>
                  <a:pt x="1335452" y="60266"/>
                </a:lnTo>
                <a:lnTo>
                  <a:pt x="1291319" y="72608"/>
                </a:lnTo>
                <a:lnTo>
                  <a:pt x="1247651" y="86037"/>
                </a:lnTo>
                <a:lnTo>
                  <a:pt x="1204462" y="100536"/>
                </a:lnTo>
                <a:lnTo>
                  <a:pt x="1161770" y="116090"/>
                </a:lnTo>
                <a:lnTo>
                  <a:pt x="1119588" y="132684"/>
                </a:lnTo>
                <a:lnTo>
                  <a:pt x="1077933" y="150302"/>
                </a:lnTo>
                <a:lnTo>
                  <a:pt x="1036821" y="168929"/>
                </a:lnTo>
                <a:lnTo>
                  <a:pt x="996266" y="188548"/>
                </a:lnTo>
                <a:lnTo>
                  <a:pt x="956285" y="209145"/>
                </a:lnTo>
                <a:lnTo>
                  <a:pt x="916892" y="230704"/>
                </a:lnTo>
                <a:lnTo>
                  <a:pt x="878104" y="253209"/>
                </a:lnTo>
                <a:lnTo>
                  <a:pt x="839936" y="276645"/>
                </a:lnTo>
                <a:lnTo>
                  <a:pt x="802404" y="300996"/>
                </a:lnTo>
                <a:lnTo>
                  <a:pt x="765523" y="326246"/>
                </a:lnTo>
                <a:lnTo>
                  <a:pt x="729308" y="352381"/>
                </a:lnTo>
                <a:lnTo>
                  <a:pt x="693775" y="379385"/>
                </a:lnTo>
                <a:lnTo>
                  <a:pt x="658940" y="407241"/>
                </a:lnTo>
                <a:lnTo>
                  <a:pt x="624818" y="435935"/>
                </a:lnTo>
                <a:lnTo>
                  <a:pt x="591425" y="465451"/>
                </a:lnTo>
                <a:lnTo>
                  <a:pt x="558776" y="495774"/>
                </a:lnTo>
                <a:lnTo>
                  <a:pt x="526888" y="526888"/>
                </a:lnTo>
                <a:lnTo>
                  <a:pt x="495774" y="558776"/>
                </a:lnTo>
                <a:lnTo>
                  <a:pt x="465451" y="591425"/>
                </a:lnTo>
                <a:lnTo>
                  <a:pt x="435935" y="624818"/>
                </a:lnTo>
                <a:lnTo>
                  <a:pt x="407241" y="658940"/>
                </a:lnTo>
                <a:lnTo>
                  <a:pt x="379385" y="693775"/>
                </a:lnTo>
                <a:lnTo>
                  <a:pt x="352381" y="729308"/>
                </a:lnTo>
                <a:lnTo>
                  <a:pt x="326246" y="765523"/>
                </a:lnTo>
                <a:lnTo>
                  <a:pt x="300996" y="802404"/>
                </a:lnTo>
                <a:lnTo>
                  <a:pt x="276645" y="839936"/>
                </a:lnTo>
                <a:lnTo>
                  <a:pt x="253209" y="878104"/>
                </a:lnTo>
                <a:lnTo>
                  <a:pt x="230704" y="916892"/>
                </a:lnTo>
                <a:lnTo>
                  <a:pt x="209145" y="956285"/>
                </a:lnTo>
                <a:lnTo>
                  <a:pt x="188548" y="996266"/>
                </a:lnTo>
                <a:lnTo>
                  <a:pt x="168929" y="1036821"/>
                </a:lnTo>
                <a:lnTo>
                  <a:pt x="150302" y="1077933"/>
                </a:lnTo>
                <a:lnTo>
                  <a:pt x="132684" y="1119588"/>
                </a:lnTo>
                <a:lnTo>
                  <a:pt x="116090" y="1161770"/>
                </a:lnTo>
                <a:lnTo>
                  <a:pt x="100536" y="1204462"/>
                </a:lnTo>
                <a:lnTo>
                  <a:pt x="86037" y="1247651"/>
                </a:lnTo>
                <a:lnTo>
                  <a:pt x="72608" y="1291319"/>
                </a:lnTo>
                <a:lnTo>
                  <a:pt x="60266" y="1335452"/>
                </a:lnTo>
                <a:lnTo>
                  <a:pt x="49025" y="1380035"/>
                </a:lnTo>
                <a:lnTo>
                  <a:pt x="38901" y="1425050"/>
                </a:lnTo>
                <a:lnTo>
                  <a:pt x="29911" y="1470484"/>
                </a:lnTo>
                <a:lnTo>
                  <a:pt x="22068" y="1516320"/>
                </a:lnTo>
                <a:lnTo>
                  <a:pt x="15390" y="1562543"/>
                </a:lnTo>
                <a:lnTo>
                  <a:pt x="9891" y="1609137"/>
                </a:lnTo>
                <a:lnTo>
                  <a:pt x="5587" y="1656087"/>
                </a:lnTo>
                <a:lnTo>
                  <a:pt x="2493" y="1703377"/>
                </a:lnTo>
                <a:lnTo>
                  <a:pt x="625" y="1750992"/>
                </a:lnTo>
                <a:lnTo>
                  <a:pt x="0" y="1798916"/>
                </a:lnTo>
                <a:lnTo>
                  <a:pt x="625" y="1846841"/>
                </a:lnTo>
                <a:lnTo>
                  <a:pt x="2493" y="1894456"/>
                </a:lnTo>
                <a:lnTo>
                  <a:pt x="5587" y="1941746"/>
                </a:lnTo>
                <a:lnTo>
                  <a:pt x="9891" y="1988696"/>
                </a:lnTo>
                <a:lnTo>
                  <a:pt x="15390" y="2035290"/>
                </a:lnTo>
                <a:lnTo>
                  <a:pt x="22068" y="2081513"/>
                </a:lnTo>
                <a:lnTo>
                  <a:pt x="29911" y="2127349"/>
                </a:lnTo>
                <a:lnTo>
                  <a:pt x="38901" y="2172783"/>
                </a:lnTo>
                <a:lnTo>
                  <a:pt x="49025" y="2217798"/>
                </a:lnTo>
                <a:lnTo>
                  <a:pt x="60266" y="2262380"/>
                </a:lnTo>
                <a:lnTo>
                  <a:pt x="72608" y="2306513"/>
                </a:lnTo>
                <a:lnTo>
                  <a:pt x="86037" y="2350182"/>
                </a:lnTo>
                <a:lnTo>
                  <a:pt x="100536" y="2393370"/>
                </a:lnTo>
                <a:lnTo>
                  <a:pt x="116090" y="2436063"/>
                </a:lnTo>
                <a:lnTo>
                  <a:pt x="132684" y="2478245"/>
                </a:lnTo>
                <a:lnTo>
                  <a:pt x="150302" y="2519899"/>
                </a:lnTo>
                <a:lnTo>
                  <a:pt x="168929" y="2561012"/>
                </a:lnTo>
                <a:lnTo>
                  <a:pt x="188548" y="2601567"/>
                </a:lnTo>
                <a:lnTo>
                  <a:pt x="209145" y="2641548"/>
                </a:lnTo>
                <a:lnTo>
                  <a:pt x="230704" y="2680940"/>
                </a:lnTo>
                <a:lnTo>
                  <a:pt x="253209" y="2719728"/>
                </a:lnTo>
                <a:lnTo>
                  <a:pt x="276645" y="2757896"/>
                </a:lnTo>
                <a:lnTo>
                  <a:pt x="300996" y="2795429"/>
                </a:lnTo>
                <a:lnTo>
                  <a:pt x="326246" y="2832310"/>
                </a:lnTo>
                <a:lnTo>
                  <a:pt x="352381" y="2868525"/>
                </a:lnTo>
                <a:lnTo>
                  <a:pt x="379385" y="2904058"/>
                </a:lnTo>
                <a:lnTo>
                  <a:pt x="407241" y="2938893"/>
                </a:lnTo>
                <a:lnTo>
                  <a:pt x="435935" y="2973015"/>
                </a:lnTo>
                <a:lnTo>
                  <a:pt x="465451" y="3006408"/>
                </a:lnTo>
                <a:lnTo>
                  <a:pt x="495774" y="3039056"/>
                </a:lnTo>
                <a:lnTo>
                  <a:pt x="526888" y="3070945"/>
                </a:lnTo>
                <a:lnTo>
                  <a:pt x="558776" y="3102059"/>
                </a:lnTo>
                <a:lnTo>
                  <a:pt x="591425" y="3132381"/>
                </a:lnTo>
                <a:lnTo>
                  <a:pt x="624818" y="3161897"/>
                </a:lnTo>
                <a:lnTo>
                  <a:pt x="658940" y="3190592"/>
                </a:lnTo>
                <a:lnTo>
                  <a:pt x="693775" y="3218448"/>
                </a:lnTo>
                <a:lnTo>
                  <a:pt x="729308" y="3245452"/>
                </a:lnTo>
                <a:lnTo>
                  <a:pt x="765523" y="3271587"/>
                </a:lnTo>
                <a:lnTo>
                  <a:pt x="802404" y="3296837"/>
                </a:lnTo>
                <a:lnTo>
                  <a:pt x="839936" y="3321188"/>
                </a:lnTo>
                <a:lnTo>
                  <a:pt x="878104" y="3344624"/>
                </a:lnTo>
                <a:lnTo>
                  <a:pt x="916892" y="3367129"/>
                </a:lnTo>
                <a:lnTo>
                  <a:pt x="956285" y="3388688"/>
                </a:lnTo>
                <a:lnTo>
                  <a:pt x="996266" y="3409285"/>
                </a:lnTo>
                <a:lnTo>
                  <a:pt x="1036821" y="3428904"/>
                </a:lnTo>
                <a:lnTo>
                  <a:pt x="1077933" y="3447530"/>
                </a:lnTo>
                <a:lnTo>
                  <a:pt x="1119588" y="3465148"/>
                </a:lnTo>
                <a:lnTo>
                  <a:pt x="1161770" y="3481742"/>
                </a:lnTo>
                <a:lnTo>
                  <a:pt x="1204462" y="3497297"/>
                </a:lnTo>
                <a:lnTo>
                  <a:pt x="1247651" y="3511796"/>
                </a:lnTo>
                <a:lnTo>
                  <a:pt x="1291319" y="3525225"/>
                </a:lnTo>
                <a:lnTo>
                  <a:pt x="1335452" y="3537567"/>
                </a:lnTo>
                <a:lnTo>
                  <a:pt x="1380035" y="3548808"/>
                </a:lnTo>
                <a:lnTo>
                  <a:pt x="1425050" y="3558931"/>
                </a:lnTo>
                <a:lnTo>
                  <a:pt x="1470484" y="3567922"/>
                </a:lnTo>
                <a:lnTo>
                  <a:pt x="1516320" y="3575765"/>
                </a:lnTo>
                <a:lnTo>
                  <a:pt x="1562543" y="3582443"/>
                </a:lnTo>
                <a:lnTo>
                  <a:pt x="1609137" y="3587942"/>
                </a:lnTo>
                <a:lnTo>
                  <a:pt x="1656087" y="3592246"/>
                </a:lnTo>
                <a:lnTo>
                  <a:pt x="1703377" y="3595340"/>
                </a:lnTo>
                <a:lnTo>
                  <a:pt x="1750992" y="3597207"/>
                </a:lnTo>
                <a:lnTo>
                  <a:pt x="1798916" y="3597833"/>
                </a:lnTo>
                <a:lnTo>
                  <a:pt x="1846840" y="3597207"/>
                </a:lnTo>
                <a:lnTo>
                  <a:pt x="1894454" y="3595340"/>
                </a:lnTo>
                <a:lnTo>
                  <a:pt x="1941744" y="3592246"/>
                </a:lnTo>
                <a:lnTo>
                  <a:pt x="1988694" y="3587942"/>
                </a:lnTo>
                <a:lnTo>
                  <a:pt x="2035288" y="3582443"/>
                </a:lnTo>
                <a:lnTo>
                  <a:pt x="2081510" y="3575765"/>
                </a:lnTo>
                <a:lnTo>
                  <a:pt x="2127346" y="3567922"/>
                </a:lnTo>
                <a:lnTo>
                  <a:pt x="2172779" y="3558931"/>
                </a:lnTo>
                <a:lnTo>
                  <a:pt x="2217794" y="3548808"/>
                </a:lnTo>
                <a:lnTo>
                  <a:pt x="2262376" y="3537567"/>
                </a:lnTo>
                <a:lnTo>
                  <a:pt x="2306509" y="3525225"/>
                </a:lnTo>
                <a:lnTo>
                  <a:pt x="2350177" y="3511796"/>
                </a:lnTo>
                <a:lnTo>
                  <a:pt x="2393365" y="3497297"/>
                </a:lnTo>
                <a:lnTo>
                  <a:pt x="2436058" y="3481742"/>
                </a:lnTo>
                <a:lnTo>
                  <a:pt x="2478239" y="3465148"/>
                </a:lnTo>
                <a:lnTo>
                  <a:pt x="2519894" y="3447530"/>
                </a:lnTo>
                <a:lnTo>
                  <a:pt x="2561006" y="3428904"/>
                </a:lnTo>
                <a:lnTo>
                  <a:pt x="2601561" y="3409285"/>
                </a:lnTo>
                <a:lnTo>
                  <a:pt x="2641542" y="3388688"/>
                </a:lnTo>
                <a:lnTo>
                  <a:pt x="2680935" y="3367129"/>
                </a:lnTo>
                <a:lnTo>
                  <a:pt x="2719723" y="3344624"/>
                </a:lnTo>
                <a:lnTo>
                  <a:pt x="2757891" y="3321188"/>
                </a:lnTo>
                <a:lnTo>
                  <a:pt x="2795423" y="3296837"/>
                </a:lnTo>
                <a:lnTo>
                  <a:pt x="2832305" y="3271587"/>
                </a:lnTo>
                <a:lnTo>
                  <a:pt x="2868520" y="3245452"/>
                </a:lnTo>
                <a:lnTo>
                  <a:pt x="2904052" y="3218448"/>
                </a:lnTo>
                <a:lnTo>
                  <a:pt x="2938888" y="3190592"/>
                </a:lnTo>
                <a:lnTo>
                  <a:pt x="2973009" y="3161897"/>
                </a:lnTo>
                <a:lnTo>
                  <a:pt x="3006403" y="3132381"/>
                </a:lnTo>
                <a:lnTo>
                  <a:pt x="3039051" y="3102059"/>
                </a:lnTo>
                <a:lnTo>
                  <a:pt x="3070940" y="3070945"/>
                </a:lnTo>
                <a:lnTo>
                  <a:pt x="3102054" y="3039056"/>
                </a:lnTo>
                <a:lnTo>
                  <a:pt x="3132377" y="3006408"/>
                </a:lnTo>
                <a:lnTo>
                  <a:pt x="3161893" y="2973015"/>
                </a:lnTo>
                <a:lnTo>
                  <a:pt x="3190587" y="2938893"/>
                </a:lnTo>
                <a:lnTo>
                  <a:pt x="3218444" y="2904058"/>
                </a:lnTo>
                <a:lnTo>
                  <a:pt x="3245448" y="2868525"/>
                </a:lnTo>
                <a:lnTo>
                  <a:pt x="3271583" y="2832310"/>
                </a:lnTo>
                <a:lnTo>
                  <a:pt x="3296834" y="2795429"/>
                </a:lnTo>
                <a:lnTo>
                  <a:pt x="3321185" y="2757896"/>
                </a:lnTo>
                <a:lnTo>
                  <a:pt x="3344621" y="2719728"/>
                </a:lnTo>
                <a:lnTo>
                  <a:pt x="3367126" y="2680940"/>
                </a:lnTo>
                <a:lnTo>
                  <a:pt x="3388685" y="2641548"/>
                </a:lnTo>
                <a:lnTo>
                  <a:pt x="3409282" y="2601567"/>
                </a:lnTo>
                <a:lnTo>
                  <a:pt x="3428902" y="2561012"/>
                </a:lnTo>
                <a:lnTo>
                  <a:pt x="3447529" y="2519899"/>
                </a:lnTo>
                <a:lnTo>
                  <a:pt x="3465147" y="2478245"/>
                </a:lnTo>
                <a:lnTo>
                  <a:pt x="3481741" y="2436063"/>
                </a:lnTo>
                <a:lnTo>
                  <a:pt x="3497295" y="2393370"/>
                </a:lnTo>
                <a:lnTo>
                  <a:pt x="3511795" y="2350182"/>
                </a:lnTo>
                <a:lnTo>
                  <a:pt x="3525224" y="2306513"/>
                </a:lnTo>
                <a:lnTo>
                  <a:pt x="3537566" y="2262380"/>
                </a:lnTo>
                <a:lnTo>
                  <a:pt x="3548807" y="2217798"/>
                </a:lnTo>
                <a:lnTo>
                  <a:pt x="3558931" y="2172783"/>
                </a:lnTo>
                <a:lnTo>
                  <a:pt x="3567922" y="2127349"/>
                </a:lnTo>
                <a:lnTo>
                  <a:pt x="3575764" y="2081513"/>
                </a:lnTo>
                <a:lnTo>
                  <a:pt x="3582443" y="2035290"/>
                </a:lnTo>
                <a:lnTo>
                  <a:pt x="3587942" y="1988696"/>
                </a:lnTo>
                <a:lnTo>
                  <a:pt x="3592246" y="1941746"/>
                </a:lnTo>
                <a:lnTo>
                  <a:pt x="3595340" y="1894456"/>
                </a:lnTo>
                <a:lnTo>
                  <a:pt x="3597207" y="1846841"/>
                </a:lnTo>
                <a:lnTo>
                  <a:pt x="3597833" y="1798916"/>
                </a:lnTo>
                <a:lnTo>
                  <a:pt x="3597207" y="1750992"/>
                </a:lnTo>
                <a:lnTo>
                  <a:pt x="3595340" y="1703377"/>
                </a:lnTo>
                <a:lnTo>
                  <a:pt x="3592246" y="1656087"/>
                </a:lnTo>
                <a:lnTo>
                  <a:pt x="3587942" y="1609137"/>
                </a:lnTo>
                <a:lnTo>
                  <a:pt x="3582443" y="1562543"/>
                </a:lnTo>
                <a:lnTo>
                  <a:pt x="3575764" y="1516320"/>
                </a:lnTo>
                <a:lnTo>
                  <a:pt x="3567922" y="1470484"/>
                </a:lnTo>
                <a:lnTo>
                  <a:pt x="3558931" y="1425050"/>
                </a:lnTo>
                <a:lnTo>
                  <a:pt x="3548807" y="1380035"/>
                </a:lnTo>
                <a:lnTo>
                  <a:pt x="3537566" y="1335452"/>
                </a:lnTo>
                <a:lnTo>
                  <a:pt x="3525224" y="1291319"/>
                </a:lnTo>
                <a:lnTo>
                  <a:pt x="3511795" y="1247651"/>
                </a:lnTo>
                <a:lnTo>
                  <a:pt x="3497295" y="1204462"/>
                </a:lnTo>
                <a:lnTo>
                  <a:pt x="3481741" y="1161770"/>
                </a:lnTo>
                <a:lnTo>
                  <a:pt x="3465147" y="1119588"/>
                </a:lnTo>
                <a:lnTo>
                  <a:pt x="3447529" y="1077933"/>
                </a:lnTo>
                <a:lnTo>
                  <a:pt x="3428902" y="1036821"/>
                </a:lnTo>
                <a:lnTo>
                  <a:pt x="3409282" y="996266"/>
                </a:lnTo>
                <a:lnTo>
                  <a:pt x="3388685" y="956285"/>
                </a:lnTo>
                <a:lnTo>
                  <a:pt x="3367126" y="916892"/>
                </a:lnTo>
                <a:lnTo>
                  <a:pt x="3344621" y="878104"/>
                </a:lnTo>
                <a:lnTo>
                  <a:pt x="3321185" y="839936"/>
                </a:lnTo>
                <a:lnTo>
                  <a:pt x="3296834" y="802404"/>
                </a:lnTo>
                <a:lnTo>
                  <a:pt x="3271583" y="765523"/>
                </a:lnTo>
                <a:lnTo>
                  <a:pt x="3245448" y="729308"/>
                </a:lnTo>
                <a:lnTo>
                  <a:pt x="3218444" y="693775"/>
                </a:lnTo>
                <a:lnTo>
                  <a:pt x="3190587" y="658940"/>
                </a:lnTo>
                <a:lnTo>
                  <a:pt x="3161893" y="624818"/>
                </a:lnTo>
                <a:lnTo>
                  <a:pt x="3132377" y="591425"/>
                </a:lnTo>
                <a:lnTo>
                  <a:pt x="3102054" y="558776"/>
                </a:lnTo>
                <a:lnTo>
                  <a:pt x="3070940" y="526888"/>
                </a:lnTo>
                <a:lnTo>
                  <a:pt x="3039051" y="495774"/>
                </a:lnTo>
                <a:lnTo>
                  <a:pt x="3006403" y="465451"/>
                </a:lnTo>
                <a:lnTo>
                  <a:pt x="2973009" y="435935"/>
                </a:lnTo>
                <a:lnTo>
                  <a:pt x="2938888" y="407241"/>
                </a:lnTo>
                <a:lnTo>
                  <a:pt x="2904052" y="379385"/>
                </a:lnTo>
                <a:lnTo>
                  <a:pt x="2868520" y="352381"/>
                </a:lnTo>
                <a:lnTo>
                  <a:pt x="2832305" y="326246"/>
                </a:lnTo>
                <a:lnTo>
                  <a:pt x="2795423" y="300996"/>
                </a:lnTo>
                <a:lnTo>
                  <a:pt x="2757891" y="276645"/>
                </a:lnTo>
                <a:lnTo>
                  <a:pt x="2719723" y="253209"/>
                </a:lnTo>
                <a:lnTo>
                  <a:pt x="2680935" y="230704"/>
                </a:lnTo>
                <a:lnTo>
                  <a:pt x="2641542" y="209145"/>
                </a:lnTo>
                <a:lnTo>
                  <a:pt x="2601561" y="188548"/>
                </a:lnTo>
                <a:lnTo>
                  <a:pt x="2561006" y="168929"/>
                </a:lnTo>
                <a:lnTo>
                  <a:pt x="2519894" y="150302"/>
                </a:lnTo>
                <a:lnTo>
                  <a:pt x="2478239" y="132684"/>
                </a:lnTo>
                <a:lnTo>
                  <a:pt x="2436058" y="116090"/>
                </a:lnTo>
                <a:lnTo>
                  <a:pt x="2393365" y="100536"/>
                </a:lnTo>
                <a:lnTo>
                  <a:pt x="2350177" y="86037"/>
                </a:lnTo>
                <a:lnTo>
                  <a:pt x="2306509" y="72608"/>
                </a:lnTo>
                <a:lnTo>
                  <a:pt x="2262376" y="60266"/>
                </a:lnTo>
                <a:lnTo>
                  <a:pt x="2217794" y="49025"/>
                </a:lnTo>
                <a:lnTo>
                  <a:pt x="2172779" y="38901"/>
                </a:lnTo>
                <a:lnTo>
                  <a:pt x="2127346" y="29911"/>
                </a:lnTo>
                <a:lnTo>
                  <a:pt x="2081510" y="22068"/>
                </a:lnTo>
                <a:lnTo>
                  <a:pt x="2035288" y="15390"/>
                </a:lnTo>
                <a:lnTo>
                  <a:pt x="1988694" y="9891"/>
                </a:lnTo>
                <a:lnTo>
                  <a:pt x="1941744" y="5587"/>
                </a:lnTo>
                <a:lnTo>
                  <a:pt x="1894454" y="2493"/>
                </a:lnTo>
                <a:lnTo>
                  <a:pt x="1846840" y="625"/>
                </a:lnTo>
                <a:lnTo>
                  <a:pt x="1798916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505050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943225"/>
            <a:ext cx="6858000" cy="69249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4864"/>
            <a:ext cx="6858000" cy="27699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89360"/>
            <a:ext cx="2103120" cy="276999"/>
          </a:xfrm>
        </p:spPr>
        <p:txBody>
          <a:bodyPr/>
          <a:lstStyle/>
          <a:p>
            <a:fld id="{F544DD29-37D6-4FF2-9D6F-8C6289C26709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08960" y="4789360"/>
            <a:ext cx="2926080" cy="27699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83680" y="4789360"/>
            <a:ext cx="2103120" cy="276999"/>
          </a:xfrm>
        </p:spPr>
        <p:txBody>
          <a:bodyPr/>
          <a:lstStyle/>
          <a:p>
            <a:fld id="{F64F6231-C630-4BD5-97CB-11899C00A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83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8505" y="383692"/>
            <a:ext cx="8286988" cy="1288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505050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0885" y="1031656"/>
            <a:ext cx="7962229" cy="1225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05050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2">
            <a:extLst>
              <a:ext uri="{FF2B5EF4-FFF2-40B4-BE49-F238E27FC236}">
                <a16:creationId xmlns:a16="http://schemas.microsoft.com/office/drawing/2014/main" id="{E8A67132-B4D3-43E4-A810-0B46BB4856A6}"/>
              </a:ext>
            </a:extLst>
          </p:cNvPr>
          <p:cNvSpPr/>
          <p:nvPr/>
        </p:nvSpPr>
        <p:spPr>
          <a:xfrm flipH="1">
            <a:off x="0" y="-822325"/>
            <a:ext cx="9144000" cy="5149850"/>
          </a:xfrm>
          <a:custGeom>
            <a:avLst/>
            <a:gdLst>
              <a:gd name="connsiteX0" fmla="*/ 0 w 9144000"/>
              <a:gd name="connsiteY0" fmla="*/ 0 h 5149850"/>
              <a:gd name="connsiteX1" fmla="*/ 9144000 w 9144000"/>
              <a:gd name="connsiteY1" fmla="*/ 0 h 5149850"/>
              <a:gd name="connsiteX2" fmla="*/ 9144000 w 9144000"/>
              <a:gd name="connsiteY2" fmla="*/ 5149850 h 5149850"/>
              <a:gd name="connsiteX3" fmla="*/ 0 w 9144000"/>
              <a:gd name="connsiteY3" fmla="*/ 5149850 h 5149850"/>
              <a:gd name="connsiteX4" fmla="*/ 0 w 9144000"/>
              <a:gd name="connsiteY4" fmla="*/ 0 h 5149850"/>
              <a:gd name="connsiteX0" fmla="*/ 0 w 9144000"/>
              <a:gd name="connsiteY0" fmla="*/ 5149850 h 5149850"/>
              <a:gd name="connsiteX1" fmla="*/ 9144000 w 9144000"/>
              <a:gd name="connsiteY1" fmla="*/ 0 h 5149850"/>
              <a:gd name="connsiteX2" fmla="*/ 9144000 w 9144000"/>
              <a:gd name="connsiteY2" fmla="*/ 5149850 h 5149850"/>
              <a:gd name="connsiteX3" fmla="*/ 0 w 9144000"/>
              <a:gd name="connsiteY3" fmla="*/ 5149850 h 514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5149850">
                <a:moveTo>
                  <a:pt x="0" y="5149850"/>
                </a:moveTo>
                <a:lnTo>
                  <a:pt x="9144000" y="0"/>
                </a:lnTo>
                <a:lnTo>
                  <a:pt x="9144000" y="5149850"/>
                </a:lnTo>
                <a:lnTo>
                  <a:pt x="0" y="51498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0EC113-8D75-418E-9AC6-4290340A4760}"/>
              </a:ext>
            </a:extLst>
          </p:cNvPr>
          <p:cNvSpPr/>
          <p:nvPr/>
        </p:nvSpPr>
        <p:spPr>
          <a:xfrm>
            <a:off x="0" y="-822325"/>
            <a:ext cx="9144000" cy="5149850"/>
          </a:xfrm>
          <a:custGeom>
            <a:avLst/>
            <a:gdLst>
              <a:gd name="connsiteX0" fmla="*/ 0 w 9144000"/>
              <a:gd name="connsiteY0" fmla="*/ 0 h 5149850"/>
              <a:gd name="connsiteX1" fmla="*/ 9144000 w 9144000"/>
              <a:gd name="connsiteY1" fmla="*/ 0 h 5149850"/>
              <a:gd name="connsiteX2" fmla="*/ 9144000 w 9144000"/>
              <a:gd name="connsiteY2" fmla="*/ 5149850 h 5149850"/>
              <a:gd name="connsiteX3" fmla="*/ 0 w 9144000"/>
              <a:gd name="connsiteY3" fmla="*/ 5149850 h 5149850"/>
              <a:gd name="connsiteX4" fmla="*/ 0 w 9144000"/>
              <a:gd name="connsiteY4" fmla="*/ 0 h 5149850"/>
              <a:gd name="connsiteX0" fmla="*/ 0 w 9144000"/>
              <a:gd name="connsiteY0" fmla="*/ 5149850 h 5149850"/>
              <a:gd name="connsiteX1" fmla="*/ 9144000 w 9144000"/>
              <a:gd name="connsiteY1" fmla="*/ 0 h 5149850"/>
              <a:gd name="connsiteX2" fmla="*/ 9144000 w 9144000"/>
              <a:gd name="connsiteY2" fmla="*/ 5149850 h 5149850"/>
              <a:gd name="connsiteX3" fmla="*/ 0 w 9144000"/>
              <a:gd name="connsiteY3" fmla="*/ 5149850 h 514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5149850">
                <a:moveTo>
                  <a:pt x="0" y="5149850"/>
                </a:moveTo>
                <a:lnTo>
                  <a:pt x="9144000" y="0"/>
                </a:lnTo>
                <a:lnTo>
                  <a:pt x="9144000" y="5149850"/>
                </a:lnTo>
                <a:lnTo>
                  <a:pt x="0" y="51498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2" hidden="1"/>
          <p:cNvSpPr/>
          <p:nvPr/>
        </p:nvSpPr>
        <p:spPr>
          <a:xfrm>
            <a:off x="0" y="2224405"/>
            <a:ext cx="9144000" cy="2941320"/>
          </a:xfrm>
          <a:custGeom>
            <a:avLst/>
            <a:gdLst/>
            <a:ahLst/>
            <a:cxnLst/>
            <a:rect l="l" t="t" r="r" b="b"/>
            <a:pathLst>
              <a:path w="9144000" h="2941320">
                <a:moveTo>
                  <a:pt x="0" y="2940761"/>
                </a:moveTo>
                <a:lnTo>
                  <a:pt x="9144000" y="2940761"/>
                </a:lnTo>
                <a:lnTo>
                  <a:pt x="9144000" y="0"/>
                </a:lnTo>
                <a:lnTo>
                  <a:pt x="0" y="0"/>
                </a:lnTo>
                <a:lnTo>
                  <a:pt x="0" y="294076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977379" y="1508125"/>
            <a:ext cx="200025" cy="718185"/>
          </a:xfrm>
          <a:custGeom>
            <a:avLst/>
            <a:gdLst/>
            <a:ahLst/>
            <a:cxnLst/>
            <a:rect l="l" t="t" r="r" b="b"/>
            <a:pathLst>
              <a:path w="200025" h="718185">
                <a:moveTo>
                  <a:pt x="199859" y="718146"/>
                </a:moveTo>
                <a:lnTo>
                  <a:pt x="0" y="718146"/>
                </a:lnTo>
                <a:lnTo>
                  <a:pt x="0" y="0"/>
                </a:lnTo>
                <a:lnTo>
                  <a:pt x="199859" y="0"/>
                </a:lnTo>
                <a:lnTo>
                  <a:pt x="199859" y="718146"/>
                </a:lnTo>
                <a:close/>
              </a:path>
            </a:pathLst>
          </a:custGeom>
          <a:solidFill>
            <a:srgbClr val="1436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77379" y="2193925"/>
            <a:ext cx="200025" cy="718185"/>
          </a:xfrm>
          <a:custGeom>
            <a:avLst/>
            <a:gdLst/>
            <a:ahLst/>
            <a:cxnLst/>
            <a:rect l="l" t="t" r="r" b="b"/>
            <a:pathLst>
              <a:path w="200025" h="718185">
                <a:moveTo>
                  <a:pt x="199859" y="718146"/>
                </a:moveTo>
                <a:lnTo>
                  <a:pt x="0" y="718146"/>
                </a:lnTo>
                <a:lnTo>
                  <a:pt x="0" y="0"/>
                </a:lnTo>
                <a:lnTo>
                  <a:pt x="199859" y="0"/>
                </a:lnTo>
                <a:lnTo>
                  <a:pt x="199859" y="7181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1301140" y="1517777"/>
            <a:ext cx="3412490" cy="702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735" dirty="0">
                <a:solidFill>
                  <a:srgbClr val="3E3E3E"/>
                </a:solidFill>
              </a:rPr>
              <a:t>2017</a:t>
            </a:r>
            <a:endParaRPr sz="4400" dirty="0"/>
          </a:p>
        </p:txBody>
      </p:sp>
      <p:sp>
        <p:nvSpPr>
          <p:cNvPr id="43" name="object 43"/>
          <p:cNvSpPr txBox="1"/>
          <p:nvPr/>
        </p:nvSpPr>
        <p:spPr>
          <a:xfrm>
            <a:off x="1301140" y="2193518"/>
            <a:ext cx="6715759" cy="702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380" dirty="0">
                <a:solidFill>
                  <a:srgbClr val="FFFFFF"/>
                </a:solidFill>
                <a:latin typeface="PMingLiU"/>
                <a:cs typeface="PMingLiU"/>
              </a:rPr>
              <a:t>年轻人消费趋势数据报告</a:t>
            </a:r>
            <a:endParaRPr sz="4400" dirty="0">
              <a:latin typeface="PMingLiU"/>
              <a:cs typeface="PMingLiU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725096" y="4566075"/>
            <a:ext cx="3693808" cy="218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1500" b="1" spc="145" dirty="0">
                <a:latin typeface="Arial"/>
                <a:cs typeface="Arial"/>
              </a:rPr>
              <a:t>Consumer </a:t>
            </a:r>
            <a:r>
              <a:rPr sz="1500" b="1" spc="105" dirty="0">
                <a:latin typeface="Arial"/>
                <a:cs typeface="Arial"/>
              </a:rPr>
              <a:t>Trends </a:t>
            </a:r>
            <a:r>
              <a:rPr sz="1500" b="1" spc="165" dirty="0">
                <a:latin typeface="Arial"/>
                <a:cs typeface="Arial"/>
              </a:rPr>
              <a:t>Report  </a:t>
            </a:r>
            <a:r>
              <a:rPr sz="1500" b="1" spc="-15" dirty="0">
                <a:latin typeface="Arial"/>
                <a:cs typeface="Arial"/>
              </a:rPr>
              <a:t>&amp; </a:t>
            </a:r>
            <a:r>
              <a:rPr sz="1500" b="1" spc="30" dirty="0">
                <a:latin typeface="Arial"/>
                <a:cs typeface="Arial"/>
              </a:rPr>
              <a:t> </a:t>
            </a:r>
            <a:r>
              <a:rPr sz="1500" b="1" spc="130" dirty="0">
                <a:latin typeface="Arial"/>
                <a:cs typeface="Arial"/>
              </a:rPr>
              <a:t>2017</a:t>
            </a:r>
            <a:endParaRPr sz="1500" b="1" dirty="0">
              <a:latin typeface="Arial"/>
              <a:cs typeface="Arial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09D93868-034A-4D5E-904F-BF34541F6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1771" y="-1557007"/>
            <a:ext cx="91440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  <p:bldP spid="2" grpId="0" animBg="1"/>
      <p:bldP spid="40" grpId="0" animBg="1"/>
      <p:bldP spid="41" grpId="0" animBg="1"/>
      <p:bldP spid="42" grpId="0"/>
      <p:bldP spid="43" grpId="0"/>
      <p:bldP spid="4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505" y="383692"/>
            <a:ext cx="8286988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970">
              <a:lnSpc>
                <a:spcPct val="100000"/>
              </a:lnSpc>
            </a:pPr>
            <a:r>
              <a:rPr dirty="0" err="1"/>
              <a:t>文艺青年的崛起</a:t>
            </a:r>
            <a:r>
              <a:rPr dirty="0"/>
              <a:t>？</a:t>
            </a:r>
          </a:p>
        </p:txBody>
      </p:sp>
      <p:sp>
        <p:nvSpPr>
          <p:cNvPr id="3" name="object 3"/>
          <p:cNvSpPr/>
          <p:nvPr/>
        </p:nvSpPr>
        <p:spPr>
          <a:xfrm>
            <a:off x="288925" y="3810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66675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2170" y="0"/>
            <a:ext cx="334645" cy="334645"/>
          </a:xfrm>
          <a:custGeom>
            <a:avLst/>
            <a:gdLst/>
            <a:ahLst/>
            <a:cxnLst/>
            <a:rect l="l" t="t" r="r" b="b"/>
            <a:pathLst>
              <a:path w="334645" h="334645">
                <a:moveTo>
                  <a:pt x="334429" y="0"/>
                </a:moveTo>
                <a:lnTo>
                  <a:pt x="0" y="334429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2075"/>
            <a:ext cx="480695" cy="480695"/>
          </a:xfrm>
          <a:custGeom>
            <a:avLst/>
            <a:gdLst/>
            <a:ahLst/>
            <a:cxnLst/>
            <a:rect l="l" t="t" r="r" b="b"/>
            <a:pathLst>
              <a:path w="480695" h="480695">
                <a:moveTo>
                  <a:pt x="0" y="480440"/>
                </a:moveTo>
                <a:lnTo>
                  <a:pt x="480441" y="0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394728" y="0"/>
                </a:moveTo>
                <a:lnTo>
                  <a:pt x="0" y="0"/>
                </a:lnTo>
                <a:lnTo>
                  <a:pt x="0" y="394728"/>
                </a:lnTo>
                <a:lnTo>
                  <a:pt x="394728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62209" y="1887347"/>
            <a:ext cx="1495425" cy="1613535"/>
          </a:xfrm>
          <a:custGeom>
            <a:avLst/>
            <a:gdLst/>
            <a:ahLst/>
            <a:cxnLst/>
            <a:rect l="l" t="t" r="r" b="b"/>
            <a:pathLst>
              <a:path w="1495425" h="1613535">
                <a:moveTo>
                  <a:pt x="747407" y="0"/>
                </a:moveTo>
                <a:lnTo>
                  <a:pt x="700141" y="1470"/>
                </a:lnTo>
                <a:lnTo>
                  <a:pt x="653655" y="5823"/>
                </a:lnTo>
                <a:lnTo>
                  <a:pt x="608039" y="12971"/>
                </a:lnTo>
                <a:lnTo>
                  <a:pt x="563378" y="22826"/>
                </a:lnTo>
                <a:lnTo>
                  <a:pt x="519761" y="35302"/>
                </a:lnTo>
                <a:lnTo>
                  <a:pt x="477276" y="50309"/>
                </a:lnTo>
                <a:lnTo>
                  <a:pt x="436010" y="67762"/>
                </a:lnTo>
                <a:lnTo>
                  <a:pt x="396050" y="87571"/>
                </a:lnTo>
                <a:lnTo>
                  <a:pt x="357484" y="109651"/>
                </a:lnTo>
                <a:lnTo>
                  <a:pt x="320400" y="133912"/>
                </a:lnTo>
                <a:lnTo>
                  <a:pt x="284885" y="160268"/>
                </a:lnTo>
                <a:lnTo>
                  <a:pt x="251027" y="188630"/>
                </a:lnTo>
                <a:lnTo>
                  <a:pt x="218913" y="218913"/>
                </a:lnTo>
                <a:lnTo>
                  <a:pt x="188630" y="251027"/>
                </a:lnTo>
                <a:lnTo>
                  <a:pt x="160268" y="284885"/>
                </a:lnTo>
                <a:lnTo>
                  <a:pt x="133912" y="320400"/>
                </a:lnTo>
                <a:lnTo>
                  <a:pt x="109651" y="357484"/>
                </a:lnTo>
                <a:lnTo>
                  <a:pt x="87571" y="396050"/>
                </a:lnTo>
                <a:lnTo>
                  <a:pt x="67762" y="436010"/>
                </a:lnTo>
                <a:lnTo>
                  <a:pt x="50309" y="477276"/>
                </a:lnTo>
                <a:lnTo>
                  <a:pt x="35302" y="519761"/>
                </a:lnTo>
                <a:lnTo>
                  <a:pt x="22826" y="563378"/>
                </a:lnTo>
                <a:lnTo>
                  <a:pt x="12971" y="608039"/>
                </a:lnTo>
                <a:lnTo>
                  <a:pt x="5823" y="653655"/>
                </a:lnTo>
                <a:lnTo>
                  <a:pt x="1470" y="700141"/>
                </a:lnTo>
                <a:lnTo>
                  <a:pt x="0" y="747407"/>
                </a:lnTo>
                <a:lnTo>
                  <a:pt x="1635" y="797246"/>
                </a:lnTo>
                <a:lnTo>
                  <a:pt x="6474" y="846208"/>
                </a:lnTo>
                <a:lnTo>
                  <a:pt x="14414" y="894190"/>
                </a:lnTo>
                <a:lnTo>
                  <a:pt x="25351" y="941090"/>
                </a:lnTo>
                <a:lnTo>
                  <a:pt x="39182" y="986804"/>
                </a:lnTo>
                <a:lnTo>
                  <a:pt x="55805" y="1031232"/>
                </a:lnTo>
                <a:lnTo>
                  <a:pt x="75117" y="1074270"/>
                </a:lnTo>
                <a:lnTo>
                  <a:pt x="97014" y="1115815"/>
                </a:lnTo>
                <a:lnTo>
                  <a:pt x="121395" y="1155765"/>
                </a:lnTo>
                <a:lnTo>
                  <a:pt x="148156" y="1194018"/>
                </a:lnTo>
                <a:lnTo>
                  <a:pt x="177195" y="1230471"/>
                </a:lnTo>
                <a:lnTo>
                  <a:pt x="208407" y="1265021"/>
                </a:lnTo>
                <a:lnTo>
                  <a:pt x="241692" y="1297567"/>
                </a:lnTo>
                <a:lnTo>
                  <a:pt x="276945" y="1328004"/>
                </a:lnTo>
                <a:lnTo>
                  <a:pt x="314064" y="1356232"/>
                </a:lnTo>
                <a:lnTo>
                  <a:pt x="352946" y="1382148"/>
                </a:lnTo>
                <a:lnTo>
                  <a:pt x="393488" y="1405648"/>
                </a:lnTo>
                <a:lnTo>
                  <a:pt x="435587" y="1426630"/>
                </a:lnTo>
                <a:lnTo>
                  <a:pt x="479141" y="1444993"/>
                </a:lnTo>
                <a:lnTo>
                  <a:pt x="524046" y="1460633"/>
                </a:lnTo>
                <a:lnTo>
                  <a:pt x="570199" y="1473447"/>
                </a:lnTo>
                <a:lnTo>
                  <a:pt x="617499" y="1483334"/>
                </a:lnTo>
                <a:lnTo>
                  <a:pt x="747407" y="1613230"/>
                </a:lnTo>
                <a:lnTo>
                  <a:pt x="877316" y="1483334"/>
                </a:lnTo>
                <a:lnTo>
                  <a:pt x="924615" y="1473447"/>
                </a:lnTo>
                <a:lnTo>
                  <a:pt x="970769" y="1460633"/>
                </a:lnTo>
                <a:lnTo>
                  <a:pt x="1015674" y="1444993"/>
                </a:lnTo>
                <a:lnTo>
                  <a:pt x="1059227" y="1426630"/>
                </a:lnTo>
                <a:lnTo>
                  <a:pt x="1101327" y="1405648"/>
                </a:lnTo>
                <a:lnTo>
                  <a:pt x="1141869" y="1382148"/>
                </a:lnTo>
                <a:lnTo>
                  <a:pt x="1180750" y="1356232"/>
                </a:lnTo>
                <a:lnTo>
                  <a:pt x="1217869" y="1328004"/>
                </a:lnTo>
                <a:lnTo>
                  <a:pt x="1253123" y="1297567"/>
                </a:lnTo>
                <a:lnTo>
                  <a:pt x="1286407" y="1265021"/>
                </a:lnTo>
                <a:lnTo>
                  <a:pt x="1317620" y="1230471"/>
                </a:lnTo>
                <a:lnTo>
                  <a:pt x="1346658" y="1194018"/>
                </a:lnTo>
                <a:lnTo>
                  <a:pt x="1373419" y="1155765"/>
                </a:lnTo>
                <a:lnTo>
                  <a:pt x="1397800" y="1115815"/>
                </a:lnTo>
                <a:lnTo>
                  <a:pt x="1419698" y="1074270"/>
                </a:lnTo>
                <a:lnTo>
                  <a:pt x="1439010" y="1031232"/>
                </a:lnTo>
                <a:lnTo>
                  <a:pt x="1455633" y="986804"/>
                </a:lnTo>
                <a:lnTo>
                  <a:pt x="1469464" y="941090"/>
                </a:lnTo>
                <a:lnTo>
                  <a:pt x="1480401" y="894190"/>
                </a:lnTo>
                <a:lnTo>
                  <a:pt x="1488340" y="846208"/>
                </a:lnTo>
                <a:lnTo>
                  <a:pt x="1493179" y="797246"/>
                </a:lnTo>
                <a:lnTo>
                  <a:pt x="1494815" y="747407"/>
                </a:lnTo>
                <a:lnTo>
                  <a:pt x="1493344" y="700141"/>
                </a:lnTo>
                <a:lnTo>
                  <a:pt x="1488992" y="653655"/>
                </a:lnTo>
                <a:lnTo>
                  <a:pt x="1481844" y="608039"/>
                </a:lnTo>
                <a:lnTo>
                  <a:pt x="1471989" y="563378"/>
                </a:lnTo>
                <a:lnTo>
                  <a:pt x="1459514" y="519761"/>
                </a:lnTo>
                <a:lnTo>
                  <a:pt x="1444507" y="477276"/>
                </a:lnTo>
                <a:lnTo>
                  <a:pt x="1427055" y="436010"/>
                </a:lnTo>
                <a:lnTo>
                  <a:pt x="1407246" y="396050"/>
                </a:lnTo>
                <a:lnTo>
                  <a:pt x="1385167" y="357484"/>
                </a:lnTo>
                <a:lnTo>
                  <a:pt x="1360906" y="320400"/>
                </a:lnTo>
                <a:lnTo>
                  <a:pt x="1334551" y="284885"/>
                </a:lnTo>
                <a:lnTo>
                  <a:pt x="1306188" y="251027"/>
                </a:lnTo>
                <a:lnTo>
                  <a:pt x="1275907" y="218913"/>
                </a:lnTo>
                <a:lnTo>
                  <a:pt x="1243793" y="188630"/>
                </a:lnTo>
                <a:lnTo>
                  <a:pt x="1209935" y="160268"/>
                </a:lnTo>
                <a:lnTo>
                  <a:pt x="1174420" y="133912"/>
                </a:lnTo>
                <a:lnTo>
                  <a:pt x="1137336" y="109651"/>
                </a:lnTo>
                <a:lnTo>
                  <a:pt x="1098770" y="87571"/>
                </a:lnTo>
                <a:lnTo>
                  <a:pt x="1058810" y="67762"/>
                </a:lnTo>
                <a:lnTo>
                  <a:pt x="1017543" y="50309"/>
                </a:lnTo>
                <a:lnTo>
                  <a:pt x="975058" y="35302"/>
                </a:lnTo>
                <a:lnTo>
                  <a:pt x="931441" y="22826"/>
                </a:lnTo>
                <a:lnTo>
                  <a:pt x="886779" y="12971"/>
                </a:lnTo>
                <a:lnTo>
                  <a:pt x="841162" y="5823"/>
                </a:lnTo>
                <a:lnTo>
                  <a:pt x="794675" y="1470"/>
                </a:lnTo>
                <a:lnTo>
                  <a:pt x="747407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26445" y="3483922"/>
            <a:ext cx="1202690" cy="787400"/>
          </a:xfrm>
          <a:custGeom>
            <a:avLst/>
            <a:gdLst/>
            <a:ahLst/>
            <a:cxnLst/>
            <a:rect l="l" t="t" r="r" b="b"/>
            <a:pathLst>
              <a:path w="1202689" h="787400">
                <a:moveTo>
                  <a:pt x="678624" y="753573"/>
                </a:moveTo>
                <a:lnTo>
                  <a:pt x="522884" y="753573"/>
                </a:lnTo>
                <a:lnTo>
                  <a:pt x="530186" y="760876"/>
                </a:lnTo>
                <a:lnTo>
                  <a:pt x="530186" y="779532"/>
                </a:lnTo>
                <a:lnTo>
                  <a:pt x="536562" y="787393"/>
                </a:lnTo>
                <a:lnTo>
                  <a:pt x="665010" y="787393"/>
                </a:lnTo>
                <a:lnTo>
                  <a:pt x="672312" y="780040"/>
                </a:lnTo>
                <a:lnTo>
                  <a:pt x="672312" y="761371"/>
                </a:lnTo>
                <a:lnTo>
                  <a:pt x="678624" y="753573"/>
                </a:lnTo>
                <a:close/>
              </a:path>
              <a:path w="1202689" h="787400">
                <a:moveTo>
                  <a:pt x="307493" y="36"/>
                </a:moveTo>
                <a:lnTo>
                  <a:pt x="256178" y="1098"/>
                </a:lnTo>
                <a:lnTo>
                  <a:pt x="203433" y="5299"/>
                </a:lnTo>
                <a:lnTo>
                  <a:pt x="149396" y="12319"/>
                </a:lnTo>
                <a:lnTo>
                  <a:pt x="94208" y="21837"/>
                </a:lnTo>
                <a:lnTo>
                  <a:pt x="71031" y="49879"/>
                </a:lnTo>
                <a:lnTo>
                  <a:pt x="71031" y="97834"/>
                </a:lnTo>
                <a:lnTo>
                  <a:pt x="69105" y="107352"/>
                </a:lnTo>
                <a:lnTo>
                  <a:pt x="63852" y="115141"/>
                </a:lnTo>
                <a:lnTo>
                  <a:pt x="56061" y="120401"/>
                </a:lnTo>
                <a:lnTo>
                  <a:pt x="46520" y="122333"/>
                </a:lnTo>
                <a:lnTo>
                  <a:pt x="28549" y="122333"/>
                </a:lnTo>
                <a:lnTo>
                  <a:pt x="17439" y="124587"/>
                </a:lnTo>
                <a:lnTo>
                  <a:pt x="8364" y="130729"/>
                </a:lnTo>
                <a:lnTo>
                  <a:pt x="2244" y="139826"/>
                </a:lnTo>
                <a:lnTo>
                  <a:pt x="0" y="150946"/>
                </a:lnTo>
                <a:lnTo>
                  <a:pt x="203" y="724960"/>
                </a:lnTo>
                <a:lnTo>
                  <a:pt x="2457" y="736080"/>
                </a:lnTo>
                <a:lnTo>
                  <a:pt x="8597" y="745177"/>
                </a:lnTo>
                <a:lnTo>
                  <a:pt x="17691" y="751319"/>
                </a:lnTo>
                <a:lnTo>
                  <a:pt x="28803" y="753573"/>
                </a:lnTo>
                <a:lnTo>
                  <a:pt x="1173772" y="753573"/>
                </a:lnTo>
                <a:lnTo>
                  <a:pt x="1202321" y="724960"/>
                </a:lnTo>
                <a:lnTo>
                  <a:pt x="1202331" y="700038"/>
                </a:lnTo>
                <a:lnTo>
                  <a:pt x="633985" y="700037"/>
                </a:lnTo>
                <a:lnTo>
                  <a:pt x="568600" y="700037"/>
                </a:lnTo>
                <a:lnTo>
                  <a:pt x="561111" y="697820"/>
                </a:lnTo>
                <a:lnTo>
                  <a:pt x="521725" y="676294"/>
                </a:lnTo>
                <a:lnTo>
                  <a:pt x="479971" y="659224"/>
                </a:lnTo>
                <a:lnTo>
                  <a:pt x="436054" y="646374"/>
                </a:lnTo>
                <a:lnTo>
                  <a:pt x="427108" y="644645"/>
                </a:lnTo>
                <a:lnTo>
                  <a:pt x="138620" y="644645"/>
                </a:lnTo>
                <a:lnTo>
                  <a:pt x="126926" y="644014"/>
                </a:lnTo>
                <a:lnTo>
                  <a:pt x="117077" y="638753"/>
                </a:lnTo>
                <a:lnTo>
                  <a:pt x="110273" y="629901"/>
                </a:lnTo>
                <a:lnTo>
                  <a:pt x="107734" y="618496"/>
                </a:lnTo>
                <a:lnTo>
                  <a:pt x="107568" y="76346"/>
                </a:lnTo>
                <a:lnTo>
                  <a:pt x="109339" y="66346"/>
                </a:lnTo>
                <a:lnTo>
                  <a:pt x="186107" y="40296"/>
                </a:lnTo>
                <a:lnTo>
                  <a:pt x="239629" y="35640"/>
                </a:lnTo>
                <a:lnTo>
                  <a:pt x="291715" y="34427"/>
                </a:lnTo>
                <a:lnTo>
                  <a:pt x="497466" y="34427"/>
                </a:lnTo>
                <a:lnTo>
                  <a:pt x="495647" y="33586"/>
                </a:lnTo>
                <a:lnTo>
                  <a:pt x="451453" y="18888"/>
                </a:lnTo>
                <a:lnTo>
                  <a:pt x="405270" y="8611"/>
                </a:lnTo>
                <a:lnTo>
                  <a:pt x="357236" y="2433"/>
                </a:lnTo>
                <a:lnTo>
                  <a:pt x="307493" y="36"/>
                </a:lnTo>
                <a:close/>
              </a:path>
              <a:path w="1202689" h="787400">
                <a:moveTo>
                  <a:pt x="909141" y="630779"/>
                </a:moveTo>
                <a:lnTo>
                  <a:pt x="859975" y="632389"/>
                </a:lnTo>
                <a:lnTo>
                  <a:pt x="812357" y="637508"/>
                </a:lnTo>
                <a:lnTo>
                  <a:pt x="766492" y="646374"/>
                </a:lnTo>
                <a:lnTo>
                  <a:pt x="722583" y="659224"/>
                </a:lnTo>
                <a:lnTo>
                  <a:pt x="680835" y="676294"/>
                </a:lnTo>
                <a:lnTo>
                  <a:pt x="641451" y="697820"/>
                </a:lnTo>
                <a:lnTo>
                  <a:pt x="633986" y="700038"/>
                </a:lnTo>
                <a:lnTo>
                  <a:pt x="1202331" y="700038"/>
                </a:lnTo>
                <a:lnTo>
                  <a:pt x="1202353" y="644645"/>
                </a:lnTo>
                <a:lnTo>
                  <a:pt x="1063891" y="644645"/>
                </a:lnTo>
                <a:lnTo>
                  <a:pt x="1011303" y="637144"/>
                </a:lnTo>
                <a:lnTo>
                  <a:pt x="959652" y="632443"/>
                </a:lnTo>
                <a:lnTo>
                  <a:pt x="909141" y="630779"/>
                </a:lnTo>
                <a:close/>
              </a:path>
              <a:path w="1202689" h="787400">
                <a:moveTo>
                  <a:pt x="497466" y="34427"/>
                </a:moveTo>
                <a:lnTo>
                  <a:pt x="291715" y="34427"/>
                </a:lnTo>
                <a:lnTo>
                  <a:pt x="342224" y="36952"/>
                </a:lnTo>
                <a:lnTo>
                  <a:pt x="390694" y="43469"/>
                </a:lnTo>
                <a:lnTo>
                  <a:pt x="437046" y="54273"/>
                </a:lnTo>
                <a:lnTo>
                  <a:pt x="481033" y="69646"/>
                </a:lnTo>
                <a:lnTo>
                  <a:pt x="522416" y="89868"/>
                </a:lnTo>
                <a:lnTo>
                  <a:pt x="560959" y="115221"/>
                </a:lnTo>
                <a:lnTo>
                  <a:pt x="582803" y="159137"/>
                </a:lnTo>
                <a:lnTo>
                  <a:pt x="582986" y="685654"/>
                </a:lnTo>
                <a:lnTo>
                  <a:pt x="580915" y="693180"/>
                </a:lnTo>
                <a:lnTo>
                  <a:pt x="575654" y="698233"/>
                </a:lnTo>
                <a:lnTo>
                  <a:pt x="568600" y="700037"/>
                </a:lnTo>
                <a:lnTo>
                  <a:pt x="633985" y="700037"/>
                </a:lnTo>
                <a:lnTo>
                  <a:pt x="626897" y="698230"/>
                </a:lnTo>
                <a:lnTo>
                  <a:pt x="621606" y="693170"/>
                </a:lnTo>
                <a:lnTo>
                  <a:pt x="619531" y="685654"/>
                </a:lnTo>
                <a:lnTo>
                  <a:pt x="619774" y="159124"/>
                </a:lnTo>
                <a:lnTo>
                  <a:pt x="641578" y="115221"/>
                </a:lnTo>
                <a:lnTo>
                  <a:pt x="680166" y="89855"/>
                </a:lnTo>
                <a:lnTo>
                  <a:pt x="680727" y="89581"/>
                </a:lnTo>
                <a:lnTo>
                  <a:pt x="601237" y="89581"/>
                </a:lnTo>
                <a:lnTo>
                  <a:pt x="591277" y="86551"/>
                </a:lnTo>
                <a:lnTo>
                  <a:pt x="577507" y="77527"/>
                </a:lnTo>
                <a:lnTo>
                  <a:pt x="537644" y="52995"/>
                </a:lnTo>
                <a:lnTo>
                  <a:pt x="497466" y="34427"/>
                </a:lnTo>
                <a:close/>
              </a:path>
              <a:path w="1202689" h="787400">
                <a:moveTo>
                  <a:pt x="293378" y="630779"/>
                </a:moveTo>
                <a:lnTo>
                  <a:pt x="242861" y="632443"/>
                </a:lnTo>
                <a:lnTo>
                  <a:pt x="191207" y="637144"/>
                </a:lnTo>
                <a:lnTo>
                  <a:pt x="138620" y="644645"/>
                </a:lnTo>
                <a:lnTo>
                  <a:pt x="427108" y="644645"/>
                </a:lnTo>
                <a:lnTo>
                  <a:pt x="390180" y="637508"/>
                </a:lnTo>
                <a:lnTo>
                  <a:pt x="342553" y="632389"/>
                </a:lnTo>
                <a:lnTo>
                  <a:pt x="293378" y="630779"/>
                </a:lnTo>
                <a:close/>
              </a:path>
              <a:path w="1202689" h="787400">
                <a:moveTo>
                  <a:pt x="1126631" y="34440"/>
                </a:moveTo>
                <a:lnTo>
                  <a:pt x="910814" y="34440"/>
                </a:lnTo>
                <a:lnTo>
                  <a:pt x="962895" y="35653"/>
                </a:lnTo>
                <a:lnTo>
                  <a:pt x="1016415" y="40309"/>
                </a:lnTo>
                <a:lnTo>
                  <a:pt x="1071143" y="48126"/>
                </a:lnTo>
                <a:lnTo>
                  <a:pt x="1095004" y="76346"/>
                </a:lnTo>
                <a:lnTo>
                  <a:pt x="1094828" y="618496"/>
                </a:lnTo>
                <a:lnTo>
                  <a:pt x="1092288" y="629902"/>
                </a:lnTo>
                <a:lnTo>
                  <a:pt x="1085471" y="638757"/>
                </a:lnTo>
                <a:lnTo>
                  <a:pt x="1075610" y="644014"/>
                </a:lnTo>
                <a:lnTo>
                  <a:pt x="1063891" y="644645"/>
                </a:lnTo>
                <a:lnTo>
                  <a:pt x="1202353" y="644645"/>
                </a:lnTo>
                <a:lnTo>
                  <a:pt x="1202550" y="150946"/>
                </a:lnTo>
                <a:lnTo>
                  <a:pt x="1173949" y="122333"/>
                </a:lnTo>
                <a:lnTo>
                  <a:pt x="1156004" y="122333"/>
                </a:lnTo>
                <a:lnTo>
                  <a:pt x="1146482" y="120401"/>
                </a:lnTo>
                <a:lnTo>
                  <a:pt x="1138685" y="115141"/>
                </a:lnTo>
                <a:lnTo>
                  <a:pt x="1133416" y="107352"/>
                </a:lnTo>
                <a:lnTo>
                  <a:pt x="1131481" y="97834"/>
                </a:lnTo>
                <a:lnTo>
                  <a:pt x="1131481" y="49879"/>
                </a:lnTo>
                <a:lnTo>
                  <a:pt x="1129796" y="39984"/>
                </a:lnTo>
                <a:lnTo>
                  <a:pt x="1126631" y="34440"/>
                </a:lnTo>
                <a:close/>
              </a:path>
              <a:path w="1202689" h="787400">
                <a:moveTo>
                  <a:pt x="895029" y="0"/>
                </a:moveTo>
                <a:lnTo>
                  <a:pt x="845299" y="2386"/>
                </a:lnTo>
                <a:lnTo>
                  <a:pt x="797285" y="8556"/>
                </a:lnTo>
                <a:lnTo>
                  <a:pt x="751127" y="18832"/>
                </a:lnTo>
                <a:lnTo>
                  <a:pt x="706966" y="33538"/>
                </a:lnTo>
                <a:lnTo>
                  <a:pt x="664892" y="53026"/>
                </a:lnTo>
                <a:lnTo>
                  <a:pt x="625195" y="77527"/>
                </a:lnTo>
                <a:lnTo>
                  <a:pt x="611254" y="86583"/>
                </a:lnTo>
                <a:lnTo>
                  <a:pt x="601237" y="89581"/>
                </a:lnTo>
                <a:lnTo>
                  <a:pt x="680727" y="89581"/>
                </a:lnTo>
                <a:lnTo>
                  <a:pt x="721572" y="69633"/>
                </a:lnTo>
                <a:lnTo>
                  <a:pt x="765588" y="54261"/>
                </a:lnTo>
                <a:lnTo>
                  <a:pt x="811996" y="43456"/>
                </a:lnTo>
                <a:lnTo>
                  <a:pt x="860406" y="36952"/>
                </a:lnTo>
                <a:lnTo>
                  <a:pt x="910814" y="34440"/>
                </a:lnTo>
                <a:lnTo>
                  <a:pt x="1126631" y="34440"/>
                </a:lnTo>
                <a:lnTo>
                  <a:pt x="1125011" y="31605"/>
                </a:lnTo>
                <a:lnTo>
                  <a:pt x="1053112" y="12316"/>
                </a:lnTo>
                <a:lnTo>
                  <a:pt x="999076" y="5287"/>
                </a:lnTo>
                <a:lnTo>
                  <a:pt x="946335" y="1074"/>
                </a:lnTo>
                <a:lnTo>
                  <a:pt x="895029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08665" y="4363835"/>
            <a:ext cx="63500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65" dirty="0">
                <a:solidFill>
                  <a:srgbClr val="505050"/>
                </a:solidFill>
                <a:latin typeface="Microsoft JhengHei"/>
                <a:cs typeface="Microsoft JhengHei"/>
              </a:rPr>
              <a:t>2016</a:t>
            </a:r>
            <a:endParaRPr sz="190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95763" y="2335711"/>
            <a:ext cx="1461871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265" dirty="0">
                <a:solidFill>
                  <a:srgbClr val="505050"/>
                </a:solidFill>
                <a:latin typeface="PMingLiU"/>
                <a:cs typeface="PMingLiU"/>
              </a:rPr>
              <a:t>168元</a:t>
            </a:r>
            <a:endParaRPr sz="3800" dirty="0">
              <a:latin typeface="PMingLiU"/>
              <a:cs typeface="PMingLiU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83384" y="1887347"/>
            <a:ext cx="1495425" cy="1613535"/>
          </a:xfrm>
          <a:custGeom>
            <a:avLst/>
            <a:gdLst/>
            <a:ahLst/>
            <a:cxnLst/>
            <a:rect l="l" t="t" r="r" b="b"/>
            <a:pathLst>
              <a:path w="1495425" h="1613535">
                <a:moveTo>
                  <a:pt x="747407" y="0"/>
                </a:moveTo>
                <a:lnTo>
                  <a:pt x="700141" y="1470"/>
                </a:lnTo>
                <a:lnTo>
                  <a:pt x="653655" y="5823"/>
                </a:lnTo>
                <a:lnTo>
                  <a:pt x="608039" y="12971"/>
                </a:lnTo>
                <a:lnTo>
                  <a:pt x="563378" y="22826"/>
                </a:lnTo>
                <a:lnTo>
                  <a:pt x="519761" y="35302"/>
                </a:lnTo>
                <a:lnTo>
                  <a:pt x="477276" y="50309"/>
                </a:lnTo>
                <a:lnTo>
                  <a:pt x="436010" y="67762"/>
                </a:lnTo>
                <a:lnTo>
                  <a:pt x="396050" y="87571"/>
                </a:lnTo>
                <a:lnTo>
                  <a:pt x="357484" y="109651"/>
                </a:lnTo>
                <a:lnTo>
                  <a:pt x="320400" y="133912"/>
                </a:lnTo>
                <a:lnTo>
                  <a:pt x="284885" y="160268"/>
                </a:lnTo>
                <a:lnTo>
                  <a:pt x="251027" y="188630"/>
                </a:lnTo>
                <a:lnTo>
                  <a:pt x="218913" y="218913"/>
                </a:lnTo>
                <a:lnTo>
                  <a:pt x="188630" y="251027"/>
                </a:lnTo>
                <a:lnTo>
                  <a:pt x="160268" y="284885"/>
                </a:lnTo>
                <a:lnTo>
                  <a:pt x="133912" y="320400"/>
                </a:lnTo>
                <a:lnTo>
                  <a:pt x="109651" y="357484"/>
                </a:lnTo>
                <a:lnTo>
                  <a:pt x="87571" y="396050"/>
                </a:lnTo>
                <a:lnTo>
                  <a:pt x="67762" y="436010"/>
                </a:lnTo>
                <a:lnTo>
                  <a:pt x="50309" y="477276"/>
                </a:lnTo>
                <a:lnTo>
                  <a:pt x="35302" y="519761"/>
                </a:lnTo>
                <a:lnTo>
                  <a:pt x="22826" y="563378"/>
                </a:lnTo>
                <a:lnTo>
                  <a:pt x="12971" y="608039"/>
                </a:lnTo>
                <a:lnTo>
                  <a:pt x="5823" y="653655"/>
                </a:lnTo>
                <a:lnTo>
                  <a:pt x="1470" y="700141"/>
                </a:lnTo>
                <a:lnTo>
                  <a:pt x="0" y="747407"/>
                </a:lnTo>
                <a:lnTo>
                  <a:pt x="1635" y="797246"/>
                </a:lnTo>
                <a:lnTo>
                  <a:pt x="6474" y="846208"/>
                </a:lnTo>
                <a:lnTo>
                  <a:pt x="14414" y="894190"/>
                </a:lnTo>
                <a:lnTo>
                  <a:pt x="25351" y="941090"/>
                </a:lnTo>
                <a:lnTo>
                  <a:pt x="39182" y="986804"/>
                </a:lnTo>
                <a:lnTo>
                  <a:pt x="55805" y="1031232"/>
                </a:lnTo>
                <a:lnTo>
                  <a:pt x="75117" y="1074270"/>
                </a:lnTo>
                <a:lnTo>
                  <a:pt x="97014" y="1115815"/>
                </a:lnTo>
                <a:lnTo>
                  <a:pt x="121395" y="1155765"/>
                </a:lnTo>
                <a:lnTo>
                  <a:pt x="148156" y="1194018"/>
                </a:lnTo>
                <a:lnTo>
                  <a:pt x="177195" y="1230471"/>
                </a:lnTo>
                <a:lnTo>
                  <a:pt x="208407" y="1265021"/>
                </a:lnTo>
                <a:lnTo>
                  <a:pt x="241692" y="1297567"/>
                </a:lnTo>
                <a:lnTo>
                  <a:pt x="276945" y="1328004"/>
                </a:lnTo>
                <a:lnTo>
                  <a:pt x="314064" y="1356232"/>
                </a:lnTo>
                <a:lnTo>
                  <a:pt x="352946" y="1382148"/>
                </a:lnTo>
                <a:lnTo>
                  <a:pt x="393488" y="1405648"/>
                </a:lnTo>
                <a:lnTo>
                  <a:pt x="435587" y="1426630"/>
                </a:lnTo>
                <a:lnTo>
                  <a:pt x="479141" y="1444993"/>
                </a:lnTo>
                <a:lnTo>
                  <a:pt x="524046" y="1460633"/>
                </a:lnTo>
                <a:lnTo>
                  <a:pt x="570199" y="1473447"/>
                </a:lnTo>
                <a:lnTo>
                  <a:pt x="617499" y="1483334"/>
                </a:lnTo>
                <a:lnTo>
                  <a:pt x="747407" y="1613230"/>
                </a:lnTo>
                <a:lnTo>
                  <a:pt x="877316" y="1483334"/>
                </a:lnTo>
                <a:lnTo>
                  <a:pt x="924615" y="1473447"/>
                </a:lnTo>
                <a:lnTo>
                  <a:pt x="970769" y="1460633"/>
                </a:lnTo>
                <a:lnTo>
                  <a:pt x="1015674" y="1444993"/>
                </a:lnTo>
                <a:lnTo>
                  <a:pt x="1059227" y="1426630"/>
                </a:lnTo>
                <a:lnTo>
                  <a:pt x="1101327" y="1405648"/>
                </a:lnTo>
                <a:lnTo>
                  <a:pt x="1141869" y="1382148"/>
                </a:lnTo>
                <a:lnTo>
                  <a:pt x="1180750" y="1356232"/>
                </a:lnTo>
                <a:lnTo>
                  <a:pt x="1217869" y="1328004"/>
                </a:lnTo>
                <a:lnTo>
                  <a:pt x="1253123" y="1297567"/>
                </a:lnTo>
                <a:lnTo>
                  <a:pt x="1286407" y="1265021"/>
                </a:lnTo>
                <a:lnTo>
                  <a:pt x="1317620" y="1230471"/>
                </a:lnTo>
                <a:lnTo>
                  <a:pt x="1346658" y="1194018"/>
                </a:lnTo>
                <a:lnTo>
                  <a:pt x="1373419" y="1155765"/>
                </a:lnTo>
                <a:lnTo>
                  <a:pt x="1397800" y="1115815"/>
                </a:lnTo>
                <a:lnTo>
                  <a:pt x="1419698" y="1074270"/>
                </a:lnTo>
                <a:lnTo>
                  <a:pt x="1439010" y="1031232"/>
                </a:lnTo>
                <a:lnTo>
                  <a:pt x="1455633" y="986804"/>
                </a:lnTo>
                <a:lnTo>
                  <a:pt x="1469464" y="941090"/>
                </a:lnTo>
                <a:lnTo>
                  <a:pt x="1480401" y="894190"/>
                </a:lnTo>
                <a:lnTo>
                  <a:pt x="1488340" y="846208"/>
                </a:lnTo>
                <a:lnTo>
                  <a:pt x="1493179" y="797246"/>
                </a:lnTo>
                <a:lnTo>
                  <a:pt x="1494815" y="747407"/>
                </a:lnTo>
                <a:lnTo>
                  <a:pt x="1493344" y="700141"/>
                </a:lnTo>
                <a:lnTo>
                  <a:pt x="1488992" y="653655"/>
                </a:lnTo>
                <a:lnTo>
                  <a:pt x="1481844" y="608039"/>
                </a:lnTo>
                <a:lnTo>
                  <a:pt x="1471989" y="563378"/>
                </a:lnTo>
                <a:lnTo>
                  <a:pt x="1459514" y="519761"/>
                </a:lnTo>
                <a:lnTo>
                  <a:pt x="1444507" y="477276"/>
                </a:lnTo>
                <a:lnTo>
                  <a:pt x="1427055" y="436010"/>
                </a:lnTo>
                <a:lnTo>
                  <a:pt x="1407246" y="396050"/>
                </a:lnTo>
                <a:lnTo>
                  <a:pt x="1385167" y="357484"/>
                </a:lnTo>
                <a:lnTo>
                  <a:pt x="1360906" y="320400"/>
                </a:lnTo>
                <a:lnTo>
                  <a:pt x="1334551" y="284885"/>
                </a:lnTo>
                <a:lnTo>
                  <a:pt x="1306188" y="251027"/>
                </a:lnTo>
                <a:lnTo>
                  <a:pt x="1275907" y="218913"/>
                </a:lnTo>
                <a:lnTo>
                  <a:pt x="1243793" y="188630"/>
                </a:lnTo>
                <a:lnTo>
                  <a:pt x="1209935" y="160268"/>
                </a:lnTo>
                <a:lnTo>
                  <a:pt x="1174420" y="133912"/>
                </a:lnTo>
                <a:lnTo>
                  <a:pt x="1137336" y="109651"/>
                </a:lnTo>
                <a:lnTo>
                  <a:pt x="1098770" y="87571"/>
                </a:lnTo>
                <a:lnTo>
                  <a:pt x="1058810" y="67762"/>
                </a:lnTo>
                <a:lnTo>
                  <a:pt x="1017543" y="50309"/>
                </a:lnTo>
                <a:lnTo>
                  <a:pt x="975058" y="35302"/>
                </a:lnTo>
                <a:lnTo>
                  <a:pt x="931441" y="22826"/>
                </a:lnTo>
                <a:lnTo>
                  <a:pt x="886779" y="12971"/>
                </a:lnTo>
                <a:lnTo>
                  <a:pt x="841162" y="5823"/>
                </a:lnTo>
                <a:lnTo>
                  <a:pt x="794675" y="1470"/>
                </a:lnTo>
                <a:lnTo>
                  <a:pt x="747407" y="0"/>
                </a:lnTo>
                <a:close/>
              </a:path>
            </a:pathLst>
          </a:custGeom>
          <a:solidFill>
            <a:srgbClr val="F0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47621" y="3483922"/>
            <a:ext cx="1202690" cy="787400"/>
          </a:xfrm>
          <a:custGeom>
            <a:avLst/>
            <a:gdLst/>
            <a:ahLst/>
            <a:cxnLst/>
            <a:rect l="l" t="t" r="r" b="b"/>
            <a:pathLst>
              <a:path w="1202689" h="787400">
                <a:moveTo>
                  <a:pt x="678624" y="753573"/>
                </a:moveTo>
                <a:lnTo>
                  <a:pt x="522884" y="753573"/>
                </a:lnTo>
                <a:lnTo>
                  <a:pt x="530186" y="760876"/>
                </a:lnTo>
                <a:lnTo>
                  <a:pt x="530186" y="779532"/>
                </a:lnTo>
                <a:lnTo>
                  <a:pt x="536562" y="787393"/>
                </a:lnTo>
                <a:lnTo>
                  <a:pt x="665010" y="787393"/>
                </a:lnTo>
                <a:lnTo>
                  <a:pt x="672312" y="780040"/>
                </a:lnTo>
                <a:lnTo>
                  <a:pt x="672312" y="761371"/>
                </a:lnTo>
                <a:lnTo>
                  <a:pt x="678624" y="753573"/>
                </a:lnTo>
                <a:close/>
              </a:path>
              <a:path w="1202689" h="787400">
                <a:moveTo>
                  <a:pt x="307493" y="36"/>
                </a:moveTo>
                <a:lnTo>
                  <a:pt x="256178" y="1098"/>
                </a:lnTo>
                <a:lnTo>
                  <a:pt x="203433" y="5299"/>
                </a:lnTo>
                <a:lnTo>
                  <a:pt x="149396" y="12319"/>
                </a:lnTo>
                <a:lnTo>
                  <a:pt x="94208" y="21837"/>
                </a:lnTo>
                <a:lnTo>
                  <a:pt x="71031" y="49879"/>
                </a:lnTo>
                <a:lnTo>
                  <a:pt x="71031" y="97834"/>
                </a:lnTo>
                <a:lnTo>
                  <a:pt x="69105" y="107352"/>
                </a:lnTo>
                <a:lnTo>
                  <a:pt x="63852" y="115141"/>
                </a:lnTo>
                <a:lnTo>
                  <a:pt x="56061" y="120401"/>
                </a:lnTo>
                <a:lnTo>
                  <a:pt x="46520" y="122333"/>
                </a:lnTo>
                <a:lnTo>
                  <a:pt x="28549" y="122333"/>
                </a:lnTo>
                <a:lnTo>
                  <a:pt x="17439" y="124587"/>
                </a:lnTo>
                <a:lnTo>
                  <a:pt x="8364" y="130729"/>
                </a:lnTo>
                <a:lnTo>
                  <a:pt x="2244" y="139826"/>
                </a:lnTo>
                <a:lnTo>
                  <a:pt x="0" y="150946"/>
                </a:lnTo>
                <a:lnTo>
                  <a:pt x="203" y="724960"/>
                </a:lnTo>
                <a:lnTo>
                  <a:pt x="2457" y="736080"/>
                </a:lnTo>
                <a:lnTo>
                  <a:pt x="8597" y="745177"/>
                </a:lnTo>
                <a:lnTo>
                  <a:pt x="17691" y="751319"/>
                </a:lnTo>
                <a:lnTo>
                  <a:pt x="28803" y="753573"/>
                </a:lnTo>
                <a:lnTo>
                  <a:pt x="1173772" y="753573"/>
                </a:lnTo>
                <a:lnTo>
                  <a:pt x="1202321" y="724960"/>
                </a:lnTo>
                <a:lnTo>
                  <a:pt x="1202331" y="700038"/>
                </a:lnTo>
                <a:lnTo>
                  <a:pt x="633985" y="700037"/>
                </a:lnTo>
                <a:lnTo>
                  <a:pt x="568600" y="700037"/>
                </a:lnTo>
                <a:lnTo>
                  <a:pt x="561111" y="697820"/>
                </a:lnTo>
                <a:lnTo>
                  <a:pt x="521725" y="676294"/>
                </a:lnTo>
                <a:lnTo>
                  <a:pt x="479971" y="659224"/>
                </a:lnTo>
                <a:lnTo>
                  <a:pt x="436054" y="646374"/>
                </a:lnTo>
                <a:lnTo>
                  <a:pt x="427108" y="644645"/>
                </a:lnTo>
                <a:lnTo>
                  <a:pt x="138620" y="644645"/>
                </a:lnTo>
                <a:lnTo>
                  <a:pt x="126926" y="644014"/>
                </a:lnTo>
                <a:lnTo>
                  <a:pt x="117077" y="638753"/>
                </a:lnTo>
                <a:lnTo>
                  <a:pt x="110273" y="629901"/>
                </a:lnTo>
                <a:lnTo>
                  <a:pt x="107734" y="618496"/>
                </a:lnTo>
                <a:lnTo>
                  <a:pt x="107568" y="76346"/>
                </a:lnTo>
                <a:lnTo>
                  <a:pt x="109339" y="66346"/>
                </a:lnTo>
                <a:lnTo>
                  <a:pt x="186107" y="40296"/>
                </a:lnTo>
                <a:lnTo>
                  <a:pt x="239629" y="35640"/>
                </a:lnTo>
                <a:lnTo>
                  <a:pt x="291715" y="34427"/>
                </a:lnTo>
                <a:lnTo>
                  <a:pt x="497466" y="34427"/>
                </a:lnTo>
                <a:lnTo>
                  <a:pt x="495647" y="33586"/>
                </a:lnTo>
                <a:lnTo>
                  <a:pt x="451453" y="18888"/>
                </a:lnTo>
                <a:lnTo>
                  <a:pt x="405270" y="8611"/>
                </a:lnTo>
                <a:lnTo>
                  <a:pt x="357236" y="2433"/>
                </a:lnTo>
                <a:lnTo>
                  <a:pt x="307493" y="36"/>
                </a:lnTo>
                <a:close/>
              </a:path>
              <a:path w="1202689" h="787400">
                <a:moveTo>
                  <a:pt x="909146" y="630779"/>
                </a:moveTo>
                <a:lnTo>
                  <a:pt x="859980" y="632389"/>
                </a:lnTo>
                <a:lnTo>
                  <a:pt x="812361" y="637508"/>
                </a:lnTo>
                <a:lnTo>
                  <a:pt x="766495" y="646374"/>
                </a:lnTo>
                <a:lnTo>
                  <a:pt x="722585" y="659224"/>
                </a:lnTo>
                <a:lnTo>
                  <a:pt x="680836" y="676294"/>
                </a:lnTo>
                <a:lnTo>
                  <a:pt x="641451" y="697820"/>
                </a:lnTo>
                <a:lnTo>
                  <a:pt x="633986" y="700038"/>
                </a:lnTo>
                <a:lnTo>
                  <a:pt x="1202331" y="700038"/>
                </a:lnTo>
                <a:lnTo>
                  <a:pt x="1202353" y="644645"/>
                </a:lnTo>
                <a:lnTo>
                  <a:pt x="1063891" y="644645"/>
                </a:lnTo>
                <a:lnTo>
                  <a:pt x="1011306" y="637144"/>
                </a:lnTo>
                <a:lnTo>
                  <a:pt x="959657" y="632443"/>
                </a:lnTo>
                <a:lnTo>
                  <a:pt x="909146" y="630779"/>
                </a:lnTo>
                <a:close/>
              </a:path>
              <a:path w="1202689" h="787400">
                <a:moveTo>
                  <a:pt x="497466" y="34427"/>
                </a:moveTo>
                <a:lnTo>
                  <a:pt x="291715" y="34427"/>
                </a:lnTo>
                <a:lnTo>
                  <a:pt x="342224" y="36952"/>
                </a:lnTo>
                <a:lnTo>
                  <a:pt x="390694" y="43469"/>
                </a:lnTo>
                <a:lnTo>
                  <a:pt x="437046" y="54273"/>
                </a:lnTo>
                <a:lnTo>
                  <a:pt x="481033" y="69646"/>
                </a:lnTo>
                <a:lnTo>
                  <a:pt x="522416" y="89868"/>
                </a:lnTo>
                <a:lnTo>
                  <a:pt x="560959" y="115221"/>
                </a:lnTo>
                <a:lnTo>
                  <a:pt x="582803" y="159137"/>
                </a:lnTo>
                <a:lnTo>
                  <a:pt x="582986" y="685654"/>
                </a:lnTo>
                <a:lnTo>
                  <a:pt x="580915" y="693180"/>
                </a:lnTo>
                <a:lnTo>
                  <a:pt x="575654" y="698233"/>
                </a:lnTo>
                <a:lnTo>
                  <a:pt x="568600" y="700037"/>
                </a:lnTo>
                <a:lnTo>
                  <a:pt x="633985" y="700037"/>
                </a:lnTo>
                <a:lnTo>
                  <a:pt x="626897" y="698230"/>
                </a:lnTo>
                <a:lnTo>
                  <a:pt x="621606" y="693170"/>
                </a:lnTo>
                <a:lnTo>
                  <a:pt x="619531" y="685654"/>
                </a:lnTo>
                <a:lnTo>
                  <a:pt x="619774" y="159124"/>
                </a:lnTo>
                <a:lnTo>
                  <a:pt x="641578" y="115221"/>
                </a:lnTo>
                <a:lnTo>
                  <a:pt x="680166" y="89855"/>
                </a:lnTo>
                <a:lnTo>
                  <a:pt x="680727" y="89581"/>
                </a:lnTo>
                <a:lnTo>
                  <a:pt x="601237" y="89581"/>
                </a:lnTo>
                <a:lnTo>
                  <a:pt x="591277" y="86551"/>
                </a:lnTo>
                <a:lnTo>
                  <a:pt x="577507" y="77527"/>
                </a:lnTo>
                <a:lnTo>
                  <a:pt x="537644" y="52995"/>
                </a:lnTo>
                <a:lnTo>
                  <a:pt x="497466" y="34427"/>
                </a:lnTo>
                <a:close/>
              </a:path>
              <a:path w="1202689" h="787400">
                <a:moveTo>
                  <a:pt x="293378" y="630779"/>
                </a:moveTo>
                <a:lnTo>
                  <a:pt x="242861" y="632443"/>
                </a:lnTo>
                <a:lnTo>
                  <a:pt x="191207" y="637144"/>
                </a:lnTo>
                <a:lnTo>
                  <a:pt x="138620" y="644645"/>
                </a:lnTo>
                <a:lnTo>
                  <a:pt x="427108" y="644645"/>
                </a:lnTo>
                <a:lnTo>
                  <a:pt x="390180" y="637508"/>
                </a:lnTo>
                <a:lnTo>
                  <a:pt x="342553" y="632389"/>
                </a:lnTo>
                <a:lnTo>
                  <a:pt x="293378" y="630779"/>
                </a:lnTo>
                <a:close/>
              </a:path>
              <a:path w="1202689" h="787400">
                <a:moveTo>
                  <a:pt x="1126631" y="34440"/>
                </a:moveTo>
                <a:lnTo>
                  <a:pt x="910814" y="34440"/>
                </a:lnTo>
                <a:lnTo>
                  <a:pt x="962895" y="35653"/>
                </a:lnTo>
                <a:lnTo>
                  <a:pt x="1016415" y="40309"/>
                </a:lnTo>
                <a:lnTo>
                  <a:pt x="1071143" y="48126"/>
                </a:lnTo>
                <a:lnTo>
                  <a:pt x="1095004" y="76346"/>
                </a:lnTo>
                <a:lnTo>
                  <a:pt x="1094828" y="618496"/>
                </a:lnTo>
                <a:lnTo>
                  <a:pt x="1092288" y="629902"/>
                </a:lnTo>
                <a:lnTo>
                  <a:pt x="1085471" y="638757"/>
                </a:lnTo>
                <a:lnTo>
                  <a:pt x="1075610" y="644014"/>
                </a:lnTo>
                <a:lnTo>
                  <a:pt x="1063891" y="644645"/>
                </a:lnTo>
                <a:lnTo>
                  <a:pt x="1202353" y="644645"/>
                </a:lnTo>
                <a:lnTo>
                  <a:pt x="1202550" y="150946"/>
                </a:lnTo>
                <a:lnTo>
                  <a:pt x="1173949" y="122333"/>
                </a:lnTo>
                <a:lnTo>
                  <a:pt x="1156004" y="122333"/>
                </a:lnTo>
                <a:lnTo>
                  <a:pt x="1146482" y="120401"/>
                </a:lnTo>
                <a:lnTo>
                  <a:pt x="1138685" y="115141"/>
                </a:lnTo>
                <a:lnTo>
                  <a:pt x="1133416" y="107352"/>
                </a:lnTo>
                <a:lnTo>
                  <a:pt x="1131481" y="97834"/>
                </a:lnTo>
                <a:lnTo>
                  <a:pt x="1131481" y="49879"/>
                </a:lnTo>
                <a:lnTo>
                  <a:pt x="1129796" y="39984"/>
                </a:lnTo>
                <a:lnTo>
                  <a:pt x="1126631" y="34440"/>
                </a:lnTo>
                <a:close/>
              </a:path>
              <a:path w="1202689" h="787400">
                <a:moveTo>
                  <a:pt x="895035" y="0"/>
                </a:moveTo>
                <a:lnTo>
                  <a:pt x="845304" y="2386"/>
                </a:lnTo>
                <a:lnTo>
                  <a:pt x="797288" y="8556"/>
                </a:lnTo>
                <a:lnTo>
                  <a:pt x="751129" y="18832"/>
                </a:lnTo>
                <a:lnTo>
                  <a:pt x="706967" y="33538"/>
                </a:lnTo>
                <a:lnTo>
                  <a:pt x="664892" y="53026"/>
                </a:lnTo>
                <a:lnTo>
                  <a:pt x="625195" y="77527"/>
                </a:lnTo>
                <a:lnTo>
                  <a:pt x="611254" y="86583"/>
                </a:lnTo>
                <a:lnTo>
                  <a:pt x="601237" y="89581"/>
                </a:lnTo>
                <a:lnTo>
                  <a:pt x="680727" y="89581"/>
                </a:lnTo>
                <a:lnTo>
                  <a:pt x="721572" y="69633"/>
                </a:lnTo>
                <a:lnTo>
                  <a:pt x="765588" y="54261"/>
                </a:lnTo>
                <a:lnTo>
                  <a:pt x="811996" y="43456"/>
                </a:lnTo>
                <a:lnTo>
                  <a:pt x="860406" y="36952"/>
                </a:lnTo>
                <a:lnTo>
                  <a:pt x="910814" y="34440"/>
                </a:lnTo>
                <a:lnTo>
                  <a:pt x="1126631" y="34440"/>
                </a:lnTo>
                <a:lnTo>
                  <a:pt x="1125011" y="31605"/>
                </a:lnTo>
                <a:lnTo>
                  <a:pt x="1053115" y="12316"/>
                </a:lnTo>
                <a:lnTo>
                  <a:pt x="999081" y="5287"/>
                </a:lnTo>
                <a:lnTo>
                  <a:pt x="946341" y="1074"/>
                </a:lnTo>
                <a:lnTo>
                  <a:pt x="895035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29827" y="4363835"/>
            <a:ext cx="63500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65" dirty="0">
                <a:solidFill>
                  <a:srgbClr val="505050"/>
                </a:solidFill>
                <a:latin typeface="Microsoft JhengHei"/>
                <a:cs typeface="Microsoft JhengHei"/>
              </a:rPr>
              <a:t>2015</a:t>
            </a:r>
            <a:endParaRPr sz="1900" dirty="0">
              <a:latin typeface="Microsoft JhengHei"/>
              <a:cs typeface="Microsoft JhengHe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4386" y="2351468"/>
            <a:ext cx="1427977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265" dirty="0">
                <a:solidFill>
                  <a:srgbClr val="505050"/>
                </a:solidFill>
                <a:latin typeface="PMingLiU"/>
                <a:cs typeface="PMingLiU"/>
              </a:rPr>
              <a:t>15</a:t>
            </a:r>
            <a:r>
              <a:rPr lang="en-US" altLang="zh-CN" sz="3800" spc="265" dirty="0">
                <a:solidFill>
                  <a:srgbClr val="505050"/>
                </a:solidFill>
                <a:latin typeface="PMingLiU"/>
                <a:cs typeface="PMingLiU"/>
              </a:rPr>
              <a:t>5</a:t>
            </a:r>
            <a:r>
              <a:rPr sz="3800" spc="265" dirty="0">
                <a:solidFill>
                  <a:srgbClr val="505050"/>
                </a:solidFill>
                <a:latin typeface="PMingLiU"/>
                <a:cs typeface="PMingLiU"/>
              </a:rPr>
              <a:t>元</a:t>
            </a:r>
            <a:endParaRPr sz="3800" dirty="0">
              <a:latin typeface="PMingLiU"/>
              <a:cs typeface="PMingLiU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75946" y="2510628"/>
            <a:ext cx="1384300" cy="1756410"/>
          </a:xfrm>
          <a:custGeom>
            <a:avLst/>
            <a:gdLst/>
            <a:ahLst/>
            <a:cxnLst/>
            <a:rect l="l" t="t" r="r" b="b"/>
            <a:pathLst>
              <a:path w="1384300" h="1756410">
                <a:moveTo>
                  <a:pt x="1210056" y="717216"/>
                </a:moveTo>
                <a:lnTo>
                  <a:pt x="174256" y="717216"/>
                </a:lnTo>
                <a:lnTo>
                  <a:pt x="183894" y="719162"/>
                </a:lnTo>
                <a:lnTo>
                  <a:pt x="191762" y="724468"/>
                </a:lnTo>
                <a:lnTo>
                  <a:pt x="197065" y="732336"/>
                </a:lnTo>
                <a:lnTo>
                  <a:pt x="199009" y="741968"/>
                </a:lnTo>
                <a:lnTo>
                  <a:pt x="199009" y="1731349"/>
                </a:lnTo>
                <a:lnTo>
                  <a:pt x="200955" y="1740982"/>
                </a:lnTo>
                <a:lnTo>
                  <a:pt x="206262" y="1748850"/>
                </a:lnTo>
                <a:lnTo>
                  <a:pt x="214134" y="1754156"/>
                </a:lnTo>
                <a:lnTo>
                  <a:pt x="223774" y="1756102"/>
                </a:lnTo>
                <a:lnTo>
                  <a:pt x="1160538" y="1756102"/>
                </a:lnTo>
                <a:lnTo>
                  <a:pt x="1170176" y="1754156"/>
                </a:lnTo>
                <a:lnTo>
                  <a:pt x="1178044" y="1748850"/>
                </a:lnTo>
                <a:lnTo>
                  <a:pt x="1183347" y="1740982"/>
                </a:lnTo>
                <a:lnTo>
                  <a:pt x="1185291" y="1731349"/>
                </a:lnTo>
                <a:lnTo>
                  <a:pt x="1185291" y="741968"/>
                </a:lnTo>
                <a:lnTo>
                  <a:pt x="1187237" y="732336"/>
                </a:lnTo>
                <a:lnTo>
                  <a:pt x="1192544" y="724468"/>
                </a:lnTo>
                <a:lnTo>
                  <a:pt x="1200416" y="719162"/>
                </a:lnTo>
                <a:lnTo>
                  <a:pt x="1210056" y="717216"/>
                </a:lnTo>
                <a:close/>
              </a:path>
              <a:path w="1384300" h="1756410">
                <a:moveTo>
                  <a:pt x="692151" y="0"/>
                </a:moveTo>
                <a:lnTo>
                  <a:pt x="682836" y="1812"/>
                </a:lnTo>
                <a:lnTo>
                  <a:pt x="674649" y="7248"/>
                </a:lnTo>
                <a:lnTo>
                  <a:pt x="6947" y="674951"/>
                </a:lnTo>
                <a:lnTo>
                  <a:pt x="0" y="688134"/>
                </a:lnTo>
                <a:lnTo>
                  <a:pt x="1576" y="701932"/>
                </a:lnTo>
                <a:lnTo>
                  <a:pt x="10213" y="712805"/>
                </a:lnTo>
                <a:lnTo>
                  <a:pt x="24447" y="717216"/>
                </a:lnTo>
                <a:lnTo>
                  <a:pt x="1359865" y="717216"/>
                </a:lnTo>
                <a:lnTo>
                  <a:pt x="1374094" y="712805"/>
                </a:lnTo>
                <a:lnTo>
                  <a:pt x="1382731" y="701932"/>
                </a:lnTo>
                <a:lnTo>
                  <a:pt x="1384311" y="688134"/>
                </a:lnTo>
                <a:lnTo>
                  <a:pt x="1377365" y="674951"/>
                </a:lnTo>
                <a:lnTo>
                  <a:pt x="709663" y="7248"/>
                </a:lnTo>
                <a:lnTo>
                  <a:pt x="701469" y="1812"/>
                </a:lnTo>
                <a:lnTo>
                  <a:pt x="69215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271069" y="3192119"/>
            <a:ext cx="739140" cy="760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2230">
              <a:lnSpc>
                <a:spcPts val="2790"/>
              </a:lnSpc>
            </a:pPr>
            <a:r>
              <a:rPr sz="2350" spc="100" dirty="0">
                <a:solidFill>
                  <a:srgbClr val="FFFFFF"/>
                </a:solidFill>
                <a:latin typeface="PMingLiU"/>
                <a:cs typeface="PMingLiU"/>
              </a:rPr>
              <a:t>增长  </a:t>
            </a:r>
            <a:r>
              <a:rPr sz="2350" spc="250" dirty="0">
                <a:solidFill>
                  <a:srgbClr val="FFFFFF"/>
                </a:solidFill>
                <a:latin typeface="PMingLiU"/>
                <a:cs typeface="PMingLiU"/>
              </a:rPr>
              <a:t>8.4%</a:t>
            </a:r>
            <a:endParaRPr sz="2350" dirty="0">
              <a:latin typeface="PMingLiU"/>
              <a:cs typeface="PMingLiU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69711" y="4749800"/>
            <a:ext cx="8004809" cy="0"/>
          </a:xfrm>
          <a:custGeom>
            <a:avLst/>
            <a:gdLst/>
            <a:ahLst/>
            <a:cxnLst/>
            <a:rect l="l" t="t" r="r" b="b"/>
            <a:pathLst>
              <a:path w="8004809">
                <a:moveTo>
                  <a:pt x="0" y="0"/>
                </a:moveTo>
                <a:lnTo>
                  <a:pt x="8004568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822DFDA2-DAF4-4E38-9E4A-654E9B9D478A}"/>
              </a:ext>
            </a:extLst>
          </p:cNvPr>
          <p:cNvSpPr txBox="1">
            <a:spLocks/>
          </p:cNvSpPr>
          <p:nvPr/>
        </p:nvSpPr>
        <p:spPr>
          <a:xfrm>
            <a:off x="480695" y="1052988"/>
            <a:ext cx="8286988" cy="6703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400" b="0" i="0">
                <a:solidFill>
                  <a:srgbClr val="505050"/>
                </a:solidFill>
                <a:latin typeface="PMingLiU"/>
                <a:ea typeface="+mj-ea"/>
                <a:cs typeface="PMingLiU"/>
              </a:defRPr>
            </a:lvl1pPr>
          </a:lstStyle>
          <a:p>
            <a:pPr marL="191770" marR="5080">
              <a:lnSpc>
                <a:spcPct val="120900"/>
              </a:lnSpc>
              <a:spcBef>
                <a:spcPts val="439"/>
              </a:spcBef>
            </a:pPr>
            <a:r>
              <a:rPr lang="en-US" altLang="zh-CN" sz="1800" kern="0" spc="85" dirty="0"/>
              <a:t>2016</a:t>
            </a:r>
            <a:r>
              <a:rPr lang="zh-CN" altLang="en-US" sz="1800" kern="0" spc="85" dirty="0"/>
              <a:t>年年轻人在书本上的人均支出达到</a:t>
            </a:r>
            <a:r>
              <a:rPr lang="en-US" altLang="zh-CN" sz="1800" b="1" kern="0" spc="85" dirty="0">
                <a:latin typeface="Microsoft JhengHei"/>
                <a:cs typeface="Microsoft JhengHei"/>
              </a:rPr>
              <a:t>168</a:t>
            </a:r>
            <a:r>
              <a:rPr lang="zh-CN" altLang="en-US" sz="1800" b="1" kern="0" spc="85" dirty="0">
                <a:latin typeface="Microsoft JhengHei"/>
                <a:cs typeface="Microsoft JhengHei"/>
              </a:rPr>
              <a:t>元</a:t>
            </a:r>
            <a:r>
              <a:rPr lang="zh-CN" altLang="en-US" sz="1800" kern="0" spc="85" dirty="0"/>
              <a:t>，相对于</a:t>
            </a:r>
            <a:r>
              <a:rPr lang="en-US" altLang="zh-CN" sz="1800" kern="0" spc="85" dirty="0"/>
              <a:t>2015</a:t>
            </a:r>
            <a:r>
              <a:rPr lang="zh-CN" altLang="en-US" sz="1800" kern="0" spc="85" dirty="0"/>
              <a:t>年的</a:t>
            </a:r>
            <a:r>
              <a:rPr lang="en-US" altLang="zh-CN" sz="1800" b="1" kern="0" spc="85" dirty="0">
                <a:latin typeface="Microsoft JhengHei"/>
                <a:cs typeface="Microsoft JhengHei"/>
              </a:rPr>
              <a:t>155</a:t>
            </a:r>
            <a:r>
              <a:rPr lang="zh-CN" altLang="en-US" sz="1800" b="1" kern="0" spc="85" dirty="0">
                <a:latin typeface="Microsoft JhengHei"/>
                <a:cs typeface="Microsoft JhengHei"/>
              </a:rPr>
              <a:t>元</a:t>
            </a:r>
            <a:r>
              <a:rPr lang="zh-CN" altLang="en-US" sz="1800" kern="0" spc="85" dirty="0"/>
              <a:t>，增长</a:t>
            </a:r>
            <a:r>
              <a:rPr lang="zh-CN" altLang="en-US" sz="1800" kern="0" spc="20" dirty="0"/>
              <a:t>了</a:t>
            </a:r>
            <a:r>
              <a:rPr lang="en-US" altLang="zh-CN" sz="1800" b="1" kern="0" spc="20" dirty="0">
                <a:latin typeface="Microsoft JhengHei"/>
                <a:cs typeface="Microsoft JhengHei"/>
              </a:rPr>
              <a:t>8.4%</a:t>
            </a:r>
            <a:r>
              <a:rPr lang="zh-CN" altLang="en-US" sz="1800" kern="0" spc="20" dirty="0"/>
              <a:t>。而随着物质生活的满足，年轻人也越来越追求精神层次的食粮。</a:t>
            </a:r>
            <a:endParaRPr lang="zh-CN" altLang="en-US" sz="1800" kern="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drap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/>
      <p:bldP spid="14" grpId="0"/>
      <p:bldP spid="15" grpId="0" animBg="1"/>
      <p:bldP spid="16" grpId="0"/>
      <p:bldP spid="17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934" rIns="0" bIns="0" rtlCol="0">
            <a:spAutoFit/>
          </a:bodyPr>
          <a:lstStyle/>
          <a:p>
            <a:pPr marL="163830">
              <a:lnSpc>
                <a:spcPct val="100000"/>
              </a:lnSpc>
            </a:pPr>
            <a:r>
              <a:rPr dirty="0"/>
              <a:t>美即是正义？</a:t>
            </a:r>
          </a:p>
        </p:txBody>
      </p:sp>
      <p:sp>
        <p:nvSpPr>
          <p:cNvPr id="5" name="object 5"/>
          <p:cNvSpPr/>
          <p:nvPr/>
        </p:nvSpPr>
        <p:spPr>
          <a:xfrm>
            <a:off x="288925" y="3810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66675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2170" y="0"/>
            <a:ext cx="334645" cy="334645"/>
          </a:xfrm>
          <a:custGeom>
            <a:avLst/>
            <a:gdLst/>
            <a:ahLst/>
            <a:cxnLst/>
            <a:rect l="l" t="t" r="r" b="b"/>
            <a:pathLst>
              <a:path w="334645" h="334645">
                <a:moveTo>
                  <a:pt x="334429" y="0"/>
                </a:moveTo>
                <a:lnTo>
                  <a:pt x="0" y="334429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2075"/>
            <a:ext cx="480695" cy="480695"/>
          </a:xfrm>
          <a:custGeom>
            <a:avLst/>
            <a:gdLst/>
            <a:ahLst/>
            <a:cxnLst/>
            <a:rect l="l" t="t" r="r" b="b"/>
            <a:pathLst>
              <a:path w="480695" h="480695">
                <a:moveTo>
                  <a:pt x="0" y="480440"/>
                </a:moveTo>
                <a:lnTo>
                  <a:pt x="480441" y="0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394728" y="0"/>
                </a:moveTo>
                <a:lnTo>
                  <a:pt x="0" y="0"/>
                </a:lnTo>
                <a:lnTo>
                  <a:pt x="0" y="394728"/>
                </a:lnTo>
                <a:lnTo>
                  <a:pt x="394728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433" rIns="0" bIns="0" rtlCol="0">
            <a:spAutoFit/>
          </a:bodyPr>
          <a:lstStyle/>
          <a:p>
            <a:pPr marL="31115">
              <a:lnSpc>
                <a:spcPct val="100000"/>
              </a:lnSpc>
            </a:pPr>
            <a:r>
              <a:rPr spc="100" dirty="0"/>
              <a:t>女性年均花在美妆上的钱为</a:t>
            </a:r>
            <a:r>
              <a:rPr b="1" spc="100" dirty="0">
                <a:latin typeface="Microsoft JhengHei"/>
                <a:cs typeface="Microsoft JhengHei"/>
              </a:rPr>
              <a:t>6224.7元</a:t>
            </a:r>
            <a:r>
              <a:rPr spc="100" dirty="0"/>
              <a:t>。</a:t>
            </a:r>
          </a:p>
          <a:p>
            <a:pPr marL="31115">
              <a:lnSpc>
                <a:spcPct val="100000"/>
              </a:lnSpc>
              <a:spcBef>
                <a:spcPts val="250"/>
              </a:spcBef>
            </a:pPr>
            <a:r>
              <a:rPr spc="75" dirty="0"/>
              <a:t>男性追求一个女性的年均支出为</a:t>
            </a:r>
            <a:r>
              <a:rPr b="1" spc="75" dirty="0">
                <a:latin typeface="Microsoft JhengHei"/>
                <a:cs typeface="Microsoft JhengHei"/>
              </a:rPr>
              <a:t>6176.2元</a:t>
            </a:r>
            <a:r>
              <a:rPr spc="75" dirty="0"/>
              <a:t>，投资回报率非常可观。</a:t>
            </a:r>
          </a:p>
          <a:p>
            <a:pPr marL="31115" marR="5080">
              <a:lnSpc>
                <a:spcPct val="111700"/>
              </a:lnSpc>
            </a:pPr>
            <a:r>
              <a:rPr spc="155" dirty="0"/>
              <a:t>女性在2015年化妆品及服装上的花费人均为</a:t>
            </a:r>
            <a:r>
              <a:rPr b="1" spc="155" dirty="0">
                <a:latin typeface="Microsoft JhengHei"/>
                <a:cs typeface="Microsoft JhengHei"/>
              </a:rPr>
              <a:t>9066.7元</a:t>
            </a:r>
            <a:r>
              <a:rPr spc="155" dirty="0"/>
              <a:t>，而2016年则上  </a:t>
            </a:r>
            <a:r>
              <a:rPr spc="55" dirty="0"/>
              <a:t>升到人均</a:t>
            </a:r>
            <a:r>
              <a:rPr b="1" spc="55" dirty="0">
                <a:latin typeface="Microsoft JhengHei"/>
                <a:cs typeface="Microsoft JhengHei"/>
              </a:rPr>
              <a:t>9701.5元</a:t>
            </a:r>
            <a:r>
              <a:rPr spc="55" dirty="0"/>
              <a:t>，上涨</a:t>
            </a:r>
            <a:r>
              <a:rPr b="1" spc="55" dirty="0">
                <a:latin typeface="Microsoft JhengHei"/>
                <a:cs typeface="Microsoft JhengHei"/>
              </a:rPr>
              <a:t>7%</a:t>
            </a:r>
            <a:r>
              <a:rPr spc="55" dirty="0"/>
              <a:t>。</a:t>
            </a:r>
          </a:p>
        </p:txBody>
      </p:sp>
      <p:sp>
        <p:nvSpPr>
          <p:cNvPr id="10" name="object 10"/>
          <p:cNvSpPr/>
          <p:nvPr/>
        </p:nvSpPr>
        <p:spPr>
          <a:xfrm>
            <a:off x="569711" y="4749800"/>
            <a:ext cx="8004809" cy="0"/>
          </a:xfrm>
          <a:custGeom>
            <a:avLst/>
            <a:gdLst/>
            <a:ahLst/>
            <a:cxnLst/>
            <a:rect l="l" t="t" r="r" b="b"/>
            <a:pathLst>
              <a:path w="8004809">
                <a:moveTo>
                  <a:pt x="0" y="0"/>
                </a:moveTo>
                <a:lnTo>
                  <a:pt x="8004568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3628" y="2564498"/>
            <a:ext cx="1710689" cy="1710689"/>
          </a:xfrm>
          <a:custGeom>
            <a:avLst/>
            <a:gdLst/>
            <a:ahLst/>
            <a:cxnLst/>
            <a:rect l="l" t="t" r="r" b="b"/>
            <a:pathLst>
              <a:path w="1710689" h="1710689">
                <a:moveTo>
                  <a:pt x="855141" y="0"/>
                </a:moveTo>
                <a:lnTo>
                  <a:pt x="806615" y="1353"/>
                </a:lnTo>
                <a:lnTo>
                  <a:pt x="758799" y="5366"/>
                </a:lnTo>
                <a:lnTo>
                  <a:pt x="711765" y="11966"/>
                </a:lnTo>
                <a:lnTo>
                  <a:pt x="665586" y="21081"/>
                </a:lnTo>
                <a:lnTo>
                  <a:pt x="620334" y="32638"/>
                </a:lnTo>
                <a:lnTo>
                  <a:pt x="576081" y="46566"/>
                </a:lnTo>
                <a:lnTo>
                  <a:pt x="532899" y="62793"/>
                </a:lnTo>
                <a:lnTo>
                  <a:pt x="490860" y="81245"/>
                </a:lnTo>
                <a:lnTo>
                  <a:pt x="450037" y="101851"/>
                </a:lnTo>
                <a:lnTo>
                  <a:pt x="410501" y="124539"/>
                </a:lnTo>
                <a:lnTo>
                  <a:pt x="372326" y="149237"/>
                </a:lnTo>
                <a:lnTo>
                  <a:pt x="335582" y="175872"/>
                </a:lnTo>
                <a:lnTo>
                  <a:pt x="300343" y="204372"/>
                </a:lnTo>
                <a:lnTo>
                  <a:pt x="266680" y="234665"/>
                </a:lnTo>
                <a:lnTo>
                  <a:pt x="234666" y="266678"/>
                </a:lnTo>
                <a:lnTo>
                  <a:pt x="204373" y="300341"/>
                </a:lnTo>
                <a:lnTo>
                  <a:pt x="175872" y="335580"/>
                </a:lnTo>
                <a:lnTo>
                  <a:pt x="149237" y="372323"/>
                </a:lnTo>
                <a:lnTo>
                  <a:pt x="124540" y="410498"/>
                </a:lnTo>
                <a:lnTo>
                  <a:pt x="101852" y="450033"/>
                </a:lnTo>
                <a:lnTo>
                  <a:pt x="81245" y="490855"/>
                </a:lnTo>
                <a:lnTo>
                  <a:pt x="62793" y="532893"/>
                </a:lnTo>
                <a:lnTo>
                  <a:pt x="46566" y="576075"/>
                </a:lnTo>
                <a:lnTo>
                  <a:pt x="32638" y="620327"/>
                </a:lnTo>
                <a:lnTo>
                  <a:pt x="21081" y="665578"/>
                </a:lnTo>
                <a:lnTo>
                  <a:pt x="11966" y="711756"/>
                </a:lnTo>
                <a:lnTo>
                  <a:pt x="5366" y="758789"/>
                </a:lnTo>
                <a:lnTo>
                  <a:pt x="1353" y="806604"/>
                </a:lnTo>
                <a:lnTo>
                  <a:pt x="0" y="855129"/>
                </a:lnTo>
                <a:lnTo>
                  <a:pt x="1353" y="903654"/>
                </a:lnTo>
                <a:lnTo>
                  <a:pt x="5366" y="951468"/>
                </a:lnTo>
                <a:lnTo>
                  <a:pt x="11966" y="998501"/>
                </a:lnTo>
                <a:lnTo>
                  <a:pt x="21081" y="1044679"/>
                </a:lnTo>
                <a:lnTo>
                  <a:pt x="32638" y="1089930"/>
                </a:lnTo>
                <a:lnTo>
                  <a:pt x="46566" y="1134183"/>
                </a:lnTo>
                <a:lnTo>
                  <a:pt x="62793" y="1177364"/>
                </a:lnTo>
                <a:lnTo>
                  <a:pt x="81245" y="1219402"/>
                </a:lnTo>
                <a:lnTo>
                  <a:pt x="101852" y="1260225"/>
                </a:lnTo>
                <a:lnTo>
                  <a:pt x="124540" y="1299759"/>
                </a:lnTo>
                <a:lnTo>
                  <a:pt x="149237" y="1337935"/>
                </a:lnTo>
                <a:lnTo>
                  <a:pt x="175872" y="1374678"/>
                </a:lnTo>
                <a:lnTo>
                  <a:pt x="204373" y="1409916"/>
                </a:lnTo>
                <a:lnTo>
                  <a:pt x="234666" y="1443579"/>
                </a:lnTo>
                <a:lnTo>
                  <a:pt x="266680" y="1475593"/>
                </a:lnTo>
                <a:lnTo>
                  <a:pt x="300343" y="1505886"/>
                </a:lnTo>
                <a:lnTo>
                  <a:pt x="335582" y="1534386"/>
                </a:lnTo>
                <a:lnTo>
                  <a:pt x="372326" y="1561020"/>
                </a:lnTo>
                <a:lnTo>
                  <a:pt x="410501" y="1585718"/>
                </a:lnTo>
                <a:lnTo>
                  <a:pt x="450037" y="1608406"/>
                </a:lnTo>
                <a:lnTo>
                  <a:pt x="490860" y="1629012"/>
                </a:lnTo>
                <a:lnTo>
                  <a:pt x="532899" y="1647465"/>
                </a:lnTo>
                <a:lnTo>
                  <a:pt x="576081" y="1663691"/>
                </a:lnTo>
                <a:lnTo>
                  <a:pt x="620334" y="1677619"/>
                </a:lnTo>
                <a:lnTo>
                  <a:pt x="665586" y="1689176"/>
                </a:lnTo>
                <a:lnTo>
                  <a:pt x="711765" y="1698291"/>
                </a:lnTo>
                <a:lnTo>
                  <a:pt x="758799" y="1704891"/>
                </a:lnTo>
                <a:lnTo>
                  <a:pt x="806615" y="1708904"/>
                </a:lnTo>
                <a:lnTo>
                  <a:pt x="855141" y="1710258"/>
                </a:lnTo>
                <a:lnTo>
                  <a:pt x="903666" y="1708904"/>
                </a:lnTo>
                <a:lnTo>
                  <a:pt x="951481" y="1704891"/>
                </a:lnTo>
                <a:lnTo>
                  <a:pt x="998514" y="1698291"/>
                </a:lnTo>
                <a:lnTo>
                  <a:pt x="1044692" y="1689176"/>
                </a:lnTo>
                <a:lnTo>
                  <a:pt x="1089943" y="1677619"/>
                </a:lnTo>
                <a:lnTo>
                  <a:pt x="1134195" y="1663691"/>
                </a:lnTo>
                <a:lnTo>
                  <a:pt x="1177377" y="1647465"/>
                </a:lnTo>
                <a:lnTo>
                  <a:pt x="1219415" y="1629012"/>
                </a:lnTo>
                <a:lnTo>
                  <a:pt x="1260237" y="1608406"/>
                </a:lnTo>
                <a:lnTo>
                  <a:pt x="1299772" y="1585718"/>
                </a:lnTo>
                <a:lnTo>
                  <a:pt x="1337947" y="1561020"/>
                </a:lnTo>
                <a:lnTo>
                  <a:pt x="1374690" y="1534386"/>
                </a:lnTo>
                <a:lnTo>
                  <a:pt x="1409929" y="1505886"/>
                </a:lnTo>
                <a:lnTo>
                  <a:pt x="1443591" y="1475593"/>
                </a:lnTo>
                <a:lnTo>
                  <a:pt x="1475605" y="1443579"/>
                </a:lnTo>
                <a:lnTo>
                  <a:pt x="1505898" y="1409916"/>
                </a:lnTo>
                <a:lnTo>
                  <a:pt x="1534398" y="1374678"/>
                </a:lnTo>
                <a:lnTo>
                  <a:pt x="1561033" y="1337935"/>
                </a:lnTo>
                <a:lnTo>
                  <a:pt x="1585731" y="1299759"/>
                </a:lnTo>
                <a:lnTo>
                  <a:pt x="1608419" y="1260225"/>
                </a:lnTo>
                <a:lnTo>
                  <a:pt x="1629025" y="1219402"/>
                </a:lnTo>
                <a:lnTo>
                  <a:pt x="1647477" y="1177364"/>
                </a:lnTo>
                <a:lnTo>
                  <a:pt x="1663704" y="1134183"/>
                </a:lnTo>
                <a:lnTo>
                  <a:pt x="1677632" y="1089930"/>
                </a:lnTo>
                <a:lnTo>
                  <a:pt x="1689189" y="1044679"/>
                </a:lnTo>
                <a:lnTo>
                  <a:pt x="1698304" y="998501"/>
                </a:lnTo>
                <a:lnTo>
                  <a:pt x="1704904" y="951468"/>
                </a:lnTo>
                <a:lnTo>
                  <a:pt x="1708917" y="903654"/>
                </a:lnTo>
                <a:lnTo>
                  <a:pt x="1710270" y="855129"/>
                </a:lnTo>
                <a:lnTo>
                  <a:pt x="1708917" y="806604"/>
                </a:lnTo>
                <a:lnTo>
                  <a:pt x="1704904" y="758789"/>
                </a:lnTo>
                <a:lnTo>
                  <a:pt x="1698304" y="711756"/>
                </a:lnTo>
                <a:lnTo>
                  <a:pt x="1689189" y="665578"/>
                </a:lnTo>
                <a:lnTo>
                  <a:pt x="1677632" y="620327"/>
                </a:lnTo>
                <a:lnTo>
                  <a:pt x="1663704" y="576075"/>
                </a:lnTo>
                <a:lnTo>
                  <a:pt x="1647477" y="532893"/>
                </a:lnTo>
                <a:lnTo>
                  <a:pt x="1629025" y="490855"/>
                </a:lnTo>
                <a:lnTo>
                  <a:pt x="1608419" y="450033"/>
                </a:lnTo>
                <a:lnTo>
                  <a:pt x="1585731" y="410498"/>
                </a:lnTo>
                <a:lnTo>
                  <a:pt x="1561033" y="372323"/>
                </a:lnTo>
                <a:lnTo>
                  <a:pt x="1534398" y="335580"/>
                </a:lnTo>
                <a:lnTo>
                  <a:pt x="1505898" y="300341"/>
                </a:lnTo>
                <a:lnTo>
                  <a:pt x="1475605" y="266678"/>
                </a:lnTo>
                <a:lnTo>
                  <a:pt x="1443591" y="234665"/>
                </a:lnTo>
                <a:lnTo>
                  <a:pt x="1409929" y="204372"/>
                </a:lnTo>
                <a:lnTo>
                  <a:pt x="1374690" y="175872"/>
                </a:lnTo>
                <a:lnTo>
                  <a:pt x="1337947" y="149237"/>
                </a:lnTo>
                <a:lnTo>
                  <a:pt x="1299772" y="124539"/>
                </a:lnTo>
                <a:lnTo>
                  <a:pt x="1260237" y="101851"/>
                </a:lnTo>
                <a:lnTo>
                  <a:pt x="1219415" y="81245"/>
                </a:lnTo>
                <a:lnTo>
                  <a:pt x="1177377" y="62793"/>
                </a:lnTo>
                <a:lnTo>
                  <a:pt x="1134195" y="46566"/>
                </a:lnTo>
                <a:lnTo>
                  <a:pt x="1089943" y="32638"/>
                </a:lnTo>
                <a:lnTo>
                  <a:pt x="1044692" y="21081"/>
                </a:lnTo>
                <a:lnTo>
                  <a:pt x="998514" y="11966"/>
                </a:lnTo>
                <a:lnTo>
                  <a:pt x="951481" y="5366"/>
                </a:lnTo>
                <a:lnTo>
                  <a:pt x="903666" y="1353"/>
                </a:lnTo>
                <a:lnTo>
                  <a:pt x="855141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6766" y="2857411"/>
            <a:ext cx="562610" cy="561340"/>
          </a:xfrm>
          <a:custGeom>
            <a:avLst/>
            <a:gdLst/>
            <a:ahLst/>
            <a:cxnLst/>
            <a:rect l="l" t="t" r="r" b="b"/>
            <a:pathLst>
              <a:path w="562610" h="561339">
                <a:moveTo>
                  <a:pt x="182105" y="0"/>
                </a:moveTo>
                <a:lnTo>
                  <a:pt x="105685" y="13945"/>
                </a:lnTo>
                <a:lnTo>
                  <a:pt x="50574" y="44905"/>
                </a:lnTo>
                <a:lnTo>
                  <a:pt x="16766" y="76568"/>
                </a:lnTo>
                <a:lnTo>
                  <a:pt x="0" y="99123"/>
                </a:lnTo>
                <a:lnTo>
                  <a:pt x="571" y="107657"/>
                </a:lnTo>
                <a:lnTo>
                  <a:pt x="29957" y="142278"/>
                </a:lnTo>
                <a:lnTo>
                  <a:pt x="129247" y="259118"/>
                </a:lnTo>
                <a:lnTo>
                  <a:pt x="130200" y="259499"/>
                </a:lnTo>
                <a:lnTo>
                  <a:pt x="131000" y="260159"/>
                </a:lnTo>
                <a:lnTo>
                  <a:pt x="101955" y="521487"/>
                </a:lnTo>
                <a:lnTo>
                  <a:pt x="101320" y="526765"/>
                </a:lnTo>
                <a:lnTo>
                  <a:pt x="101892" y="532871"/>
                </a:lnTo>
                <a:lnTo>
                  <a:pt x="136215" y="560116"/>
                </a:lnTo>
                <a:lnTo>
                  <a:pt x="150050" y="561073"/>
                </a:lnTo>
                <a:lnTo>
                  <a:pt x="228688" y="561073"/>
                </a:lnTo>
                <a:lnTo>
                  <a:pt x="244303" y="559000"/>
                </a:lnTo>
                <a:lnTo>
                  <a:pt x="258262" y="552646"/>
                </a:lnTo>
                <a:lnTo>
                  <a:pt x="268299" y="541806"/>
                </a:lnTo>
                <a:lnTo>
                  <a:pt x="272148" y="526275"/>
                </a:lnTo>
                <a:lnTo>
                  <a:pt x="269794" y="498071"/>
                </a:lnTo>
                <a:lnTo>
                  <a:pt x="263925" y="442434"/>
                </a:lnTo>
                <a:lnTo>
                  <a:pt x="256328" y="374156"/>
                </a:lnTo>
                <a:lnTo>
                  <a:pt x="250551" y="323469"/>
                </a:lnTo>
                <a:lnTo>
                  <a:pt x="159143" y="323469"/>
                </a:lnTo>
                <a:lnTo>
                  <a:pt x="163017" y="288391"/>
                </a:lnTo>
                <a:lnTo>
                  <a:pt x="246520" y="288391"/>
                </a:lnTo>
                <a:lnTo>
                  <a:pt x="243103" y="258851"/>
                </a:lnTo>
                <a:lnTo>
                  <a:pt x="243458" y="258495"/>
                </a:lnTo>
                <a:lnTo>
                  <a:pt x="243992" y="258356"/>
                </a:lnTo>
                <a:lnTo>
                  <a:pt x="244259" y="257937"/>
                </a:lnTo>
                <a:lnTo>
                  <a:pt x="268394" y="227926"/>
                </a:lnTo>
                <a:lnTo>
                  <a:pt x="184530" y="227926"/>
                </a:lnTo>
                <a:lnTo>
                  <a:pt x="148399" y="227596"/>
                </a:lnTo>
                <a:lnTo>
                  <a:pt x="132854" y="163487"/>
                </a:lnTo>
                <a:lnTo>
                  <a:pt x="132818" y="162483"/>
                </a:lnTo>
                <a:lnTo>
                  <a:pt x="132729" y="156171"/>
                </a:lnTo>
                <a:lnTo>
                  <a:pt x="134948" y="150206"/>
                </a:lnTo>
                <a:lnTo>
                  <a:pt x="139482" y="145238"/>
                </a:lnTo>
                <a:lnTo>
                  <a:pt x="145795" y="142278"/>
                </a:lnTo>
                <a:lnTo>
                  <a:pt x="152729" y="142028"/>
                </a:lnTo>
                <a:lnTo>
                  <a:pt x="337479" y="142028"/>
                </a:lnTo>
                <a:lnTo>
                  <a:pt x="366306" y="106184"/>
                </a:lnTo>
                <a:lnTo>
                  <a:pt x="314618" y="44245"/>
                </a:lnTo>
                <a:lnTo>
                  <a:pt x="258736" y="13740"/>
                </a:lnTo>
                <a:lnTo>
                  <a:pt x="182105" y="0"/>
                </a:lnTo>
                <a:close/>
              </a:path>
              <a:path w="562610" h="561339">
                <a:moveTo>
                  <a:pt x="538353" y="226060"/>
                </a:moveTo>
                <a:lnTo>
                  <a:pt x="388315" y="226060"/>
                </a:lnTo>
                <a:lnTo>
                  <a:pt x="378892" y="227968"/>
                </a:lnTo>
                <a:lnTo>
                  <a:pt x="371189" y="233172"/>
                </a:lnTo>
                <a:lnTo>
                  <a:pt x="365990" y="240890"/>
                </a:lnTo>
                <a:lnTo>
                  <a:pt x="364083" y="250342"/>
                </a:lnTo>
                <a:lnTo>
                  <a:pt x="364083" y="536765"/>
                </a:lnTo>
                <a:lnTo>
                  <a:pt x="366008" y="546232"/>
                </a:lnTo>
                <a:lnTo>
                  <a:pt x="371189" y="553934"/>
                </a:lnTo>
                <a:lnTo>
                  <a:pt x="378892" y="559155"/>
                </a:lnTo>
                <a:lnTo>
                  <a:pt x="388315" y="561073"/>
                </a:lnTo>
                <a:lnTo>
                  <a:pt x="538353" y="561073"/>
                </a:lnTo>
                <a:lnTo>
                  <a:pt x="547788" y="559155"/>
                </a:lnTo>
                <a:lnTo>
                  <a:pt x="555494" y="553934"/>
                </a:lnTo>
                <a:lnTo>
                  <a:pt x="560677" y="546232"/>
                </a:lnTo>
                <a:lnTo>
                  <a:pt x="562584" y="536765"/>
                </a:lnTo>
                <a:lnTo>
                  <a:pt x="562584" y="487184"/>
                </a:lnTo>
                <a:lnTo>
                  <a:pt x="479234" y="487184"/>
                </a:lnTo>
                <a:lnTo>
                  <a:pt x="471411" y="479361"/>
                </a:lnTo>
                <a:lnTo>
                  <a:pt x="471385" y="301332"/>
                </a:lnTo>
                <a:lnTo>
                  <a:pt x="479234" y="293535"/>
                </a:lnTo>
                <a:lnTo>
                  <a:pt x="562584" y="293535"/>
                </a:lnTo>
                <a:lnTo>
                  <a:pt x="562584" y="250342"/>
                </a:lnTo>
                <a:lnTo>
                  <a:pt x="560677" y="240890"/>
                </a:lnTo>
                <a:lnTo>
                  <a:pt x="555478" y="233172"/>
                </a:lnTo>
                <a:lnTo>
                  <a:pt x="547775" y="227968"/>
                </a:lnTo>
                <a:lnTo>
                  <a:pt x="538353" y="226060"/>
                </a:lnTo>
                <a:close/>
              </a:path>
              <a:path w="562610" h="561339">
                <a:moveTo>
                  <a:pt x="562584" y="293535"/>
                </a:moveTo>
                <a:lnTo>
                  <a:pt x="498652" y="293535"/>
                </a:lnTo>
                <a:lnTo>
                  <a:pt x="506387" y="301332"/>
                </a:lnTo>
                <a:lnTo>
                  <a:pt x="506450" y="479361"/>
                </a:lnTo>
                <a:lnTo>
                  <a:pt x="498589" y="487184"/>
                </a:lnTo>
                <a:lnTo>
                  <a:pt x="562584" y="487184"/>
                </a:lnTo>
                <a:lnTo>
                  <a:pt x="562584" y="293535"/>
                </a:lnTo>
                <a:close/>
              </a:path>
              <a:path w="562610" h="561339">
                <a:moveTo>
                  <a:pt x="246520" y="288391"/>
                </a:moveTo>
                <a:lnTo>
                  <a:pt x="211175" y="288391"/>
                </a:lnTo>
                <a:lnTo>
                  <a:pt x="215214" y="323469"/>
                </a:lnTo>
                <a:lnTo>
                  <a:pt x="250551" y="323469"/>
                </a:lnTo>
                <a:lnTo>
                  <a:pt x="246520" y="288391"/>
                </a:lnTo>
                <a:close/>
              </a:path>
              <a:path w="562610" h="561339">
                <a:moveTo>
                  <a:pt x="337479" y="142028"/>
                </a:moveTo>
                <a:lnTo>
                  <a:pt x="152729" y="142028"/>
                </a:lnTo>
                <a:lnTo>
                  <a:pt x="159027" y="144364"/>
                </a:lnTo>
                <a:lnTo>
                  <a:pt x="164000" y="148886"/>
                </a:lnTo>
                <a:lnTo>
                  <a:pt x="166954" y="155194"/>
                </a:lnTo>
                <a:lnTo>
                  <a:pt x="184530" y="227926"/>
                </a:lnTo>
                <a:lnTo>
                  <a:pt x="186448" y="227926"/>
                </a:lnTo>
                <a:lnTo>
                  <a:pt x="199529" y="156171"/>
                </a:lnTo>
                <a:lnTo>
                  <a:pt x="219976" y="142074"/>
                </a:lnTo>
                <a:lnTo>
                  <a:pt x="337441" y="142074"/>
                </a:lnTo>
                <a:close/>
              </a:path>
              <a:path w="562610" h="561339">
                <a:moveTo>
                  <a:pt x="337441" y="142074"/>
                </a:moveTo>
                <a:lnTo>
                  <a:pt x="219976" y="142074"/>
                </a:lnTo>
                <a:lnTo>
                  <a:pt x="226448" y="144656"/>
                </a:lnTo>
                <a:lnTo>
                  <a:pt x="231257" y="149355"/>
                </a:lnTo>
                <a:lnTo>
                  <a:pt x="233957" y="155515"/>
                </a:lnTo>
                <a:lnTo>
                  <a:pt x="234099" y="162483"/>
                </a:lnTo>
                <a:lnTo>
                  <a:pt x="222097" y="227926"/>
                </a:lnTo>
                <a:lnTo>
                  <a:pt x="268394" y="227926"/>
                </a:lnTo>
                <a:lnTo>
                  <a:pt x="337441" y="142074"/>
                </a:lnTo>
                <a:close/>
              </a:path>
              <a:path w="562610" h="561339">
                <a:moveTo>
                  <a:pt x="504736" y="0"/>
                </a:moveTo>
                <a:lnTo>
                  <a:pt x="464172" y="22136"/>
                </a:lnTo>
                <a:lnTo>
                  <a:pt x="458039" y="27029"/>
                </a:lnTo>
                <a:lnTo>
                  <a:pt x="451592" y="32029"/>
                </a:lnTo>
                <a:lnTo>
                  <a:pt x="444869" y="36962"/>
                </a:lnTo>
                <a:lnTo>
                  <a:pt x="437908" y="41656"/>
                </a:lnTo>
                <a:lnTo>
                  <a:pt x="420259" y="56271"/>
                </a:lnTo>
                <a:lnTo>
                  <a:pt x="408757" y="72118"/>
                </a:lnTo>
                <a:lnTo>
                  <a:pt x="402363" y="87234"/>
                </a:lnTo>
                <a:lnTo>
                  <a:pt x="400137" y="99123"/>
                </a:lnTo>
                <a:lnTo>
                  <a:pt x="400037" y="226060"/>
                </a:lnTo>
                <a:lnTo>
                  <a:pt x="531063" y="226060"/>
                </a:lnTo>
                <a:lnTo>
                  <a:pt x="531063" y="38201"/>
                </a:lnTo>
                <a:lnTo>
                  <a:pt x="528337" y="18211"/>
                </a:lnTo>
                <a:lnTo>
                  <a:pt x="521600" y="6637"/>
                </a:lnTo>
                <a:lnTo>
                  <a:pt x="513012" y="1295"/>
                </a:lnTo>
                <a:lnTo>
                  <a:pt x="5047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96032" y="3429863"/>
            <a:ext cx="1398270" cy="412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b="1" spc="145" dirty="0">
                <a:solidFill>
                  <a:srgbClr val="FFFFFF"/>
                </a:solidFill>
                <a:latin typeface="Microsoft JhengHei"/>
                <a:cs typeface="Microsoft JhengHei"/>
              </a:rPr>
              <a:t>6</a:t>
            </a:r>
            <a:r>
              <a:rPr sz="2300" b="1" u="heavy" spc="145" dirty="0">
                <a:solidFill>
                  <a:srgbClr val="FFFFFF"/>
                </a:solidFill>
                <a:latin typeface="Microsoft JhengHei"/>
                <a:cs typeface="Microsoft JhengHei"/>
              </a:rPr>
              <a:t>224.7元</a:t>
            </a:r>
            <a:endParaRPr sz="2300">
              <a:latin typeface="Microsoft JhengHei"/>
              <a:cs typeface="Microsoft JhengHe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31567" y="2564498"/>
            <a:ext cx="1710689" cy="1710689"/>
          </a:xfrm>
          <a:custGeom>
            <a:avLst/>
            <a:gdLst/>
            <a:ahLst/>
            <a:cxnLst/>
            <a:rect l="l" t="t" r="r" b="b"/>
            <a:pathLst>
              <a:path w="1710689" h="1710689">
                <a:moveTo>
                  <a:pt x="855141" y="0"/>
                </a:moveTo>
                <a:lnTo>
                  <a:pt x="806616" y="1353"/>
                </a:lnTo>
                <a:lnTo>
                  <a:pt x="758801" y="5366"/>
                </a:lnTo>
                <a:lnTo>
                  <a:pt x="711769" y="11966"/>
                </a:lnTo>
                <a:lnTo>
                  <a:pt x="665590" y="21081"/>
                </a:lnTo>
                <a:lnTo>
                  <a:pt x="620339" y="32638"/>
                </a:lnTo>
                <a:lnTo>
                  <a:pt x="576086" y="46566"/>
                </a:lnTo>
                <a:lnTo>
                  <a:pt x="532904" y="62793"/>
                </a:lnTo>
                <a:lnTo>
                  <a:pt x="490866" y="81245"/>
                </a:lnTo>
                <a:lnTo>
                  <a:pt x="450042" y="101851"/>
                </a:lnTo>
                <a:lnTo>
                  <a:pt x="410507" y="124539"/>
                </a:lnTo>
                <a:lnTo>
                  <a:pt x="372331" y="149237"/>
                </a:lnTo>
                <a:lnTo>
                  <a:pt x="335588" y="175872"/>
                </a:lnTo>
                <a:lnTo>
                  <a:pt x="300348" y="204372"/>
                </a:lnTo>
                <a:lnTo>
                  <a:pt x="266685" y="234665"/>
                </a:lnTo>
                <a:lnTo>
                  <a:pt x="234671" y="266678"/>
                </a:lnTo>
                <a:lnTo>
                  <a:pt x="204377" y="300341"/>
                </a:lnTo>
                <a:lnTo>
                  <a:pt x="175876" y="335580"/>
                </a:lnTo>
                <a:lnTo>
                  <a:pt x="149241" y="372323"/>
                </a:lnTo>
                <a:lnTo>
                  <a:pt x="124543" y="410498"/>
                </a:lnTo>
                <a:lnTo>
                  <a:pt x="101854" y="450033"/>
                </a:lnTo>
                <a:lnTo>
                  <a:pt x="81247" y="490855"/>
                </a:lnTo>
                <a:lnTo>
                  <a:pt x="62794" y="532893"/>
                </a:lnTo>
                <a:lnTo>
                  <a:pt x="46568" y="576075"/>
                </a:lnTo>
                <a:lnTo>
                  <a:pt x="32639" y="620327"/>
                </a:lnTo>
                <a:lnTo>
                  <a:pt x="21082" y="665578"/>
                </a:lnTo>
                <a:lnTo>
                  <a:pt x="11966" y="711756"/>
                </a:lnTo>
                <a:lnTo>
                  <a:pt x="5366" y="758789"/>
                </a:lnTo>
                <a:lnTo>
                  <a:pt x="1353" y="806604"/>
                </a:lnTo>
                <a:lnTo>
                  <a:pt x="0" y="855129"/>
                </a:lnTo>
                <a:lnTo>
                  <a:pt x="1353" y="903654"/>
                </a:lnTo>
                <a:lnTo>
                  <a:pt x="5366" y="951468"/>
                </a:lnTo>
                <a:lnTo>
                  <a:pt x="11966" y="998501"/>
                </a:lnTo>
                <a:lnTo>
                  <a:pt x="21082" y="1044679"/>
                </a:lnTo>
                <a:lnTo>
                  <a:pt x="32639" y="1089930"/>
                </a:lnTo>
                <a:lnTo>
                  <a:pt x="46568" y="1134183"/>
                </a:lnTo>
                <a:lnTo>
                  <a:pt x="62794" y="1177364"/>
                </a:lnTo>
                <a:lnTo>
                  <a:pt x="81247" y="1219402"/>
                </a:lnTo>
                <a:lnTo>
                  <a:pt x="101854" y="1260225"/>
                </a:lnTo>
                <a:lnTo>
                  <a:pt x="124543" y="1299759"/>
                </a:lnTo>
                <a:lnTo>
                  <a:pt x="149241" y="1337935"/>
                </a:lnTo>
                <a:lnTo>
                  <a:pt x="175876" y="1374678"/>
                </a:lnTo>
                <a:lnTo>
                  <a:pt x="204377" y="1409916"/>
                </a:lnTo>
                <a:lnTo>
                  <a:pt x="234671" y="1443579"/>
                </a:lnTo>
                <a:lnTo>
                  <a:pt x="266685" y="1475593"/>
                </a:lnTo>
                <a:lnTo>
                  <a:pt x="300348" y="1505886"/>
                </a:lnTo>
                <a:lnTo>
                  <a:pt x="335588" y="1534386"/>
                </a:lnTo>
                <a:lnTo>
                  <a:pt x="372331" y="1561020"/>
                </a:lnTo>
                <a:lnTo>
                  <a:pt x="410507" y="1585718"/>
                </a:lnTo>
                <a:lnTo>
                  <a:pt x="450042" y="1608406"/>
                </a:lnTo>
                <a:lnTo>
                  <a:pt x="490866" y="1629012"/>
                </a:lnTo>
                <a:lnTo>
                  <a:pt x="532904" y="1647465"/>
                </a:lnTo>
                <a:lnTo>
                  <a:pt x="576086" y="1663691"/>
                </a:lnTo>
                <a:lnTo>
                  <a:pt x="620339" y="1677619"/>
                </a:lnTo>
                <a:lnTo>
                  <a:pt x="665590" y="1689176"/>
                </a:lnTo>
                <a:lnTo>
                  <a:pt x="711769" y="1698291"/>
                </a:lnTo>
                <a:lnTo>
                  <a:pt x="758801" y="1704891"/>
                </a:lnTo>
                <a:lnTo>
                  <a:pt x="806616" y="1708904"/>
                </a:lnTo>
                <a:lnTo>
                  <a:pt x="855141" y="1710258"/>
                </a:lnTo>
                <a:lnTo>
                  <a:pt x="903666" y="1708904"/>
                </a:lnTo>
                <a:lnTo>
                  <a:pt x="951481" y="1704891"/>
                </a:lnTo>
                <a:lnTo>
                  <a:pt x="998514" y="1698291"/>
                </a:lnTo>
                <a:lnTo>
                  <a:pt x="1044692" y="1689176"/>
                </a:lnTo>
                <a:lnTo>
                  <a:pt x="1089943" y="1677619"/>
                </a:lnTo>
                <a:lnTo>
                  <a:pt x="1134195" y="1663691"/>
                </a:lnTo>
                <a:lnTo>
                  <a:pt x="1177377" y="1647465"/>
                </a:lnTo>
                <a:lnTo>
                  <a:pt x="1219415" y="1629012"/>
                </a:lnTo>
                <a:lnTo>
                  <a:pt x="1260237" y="1608406"/>
                </a:lnTo>
                <a:lnTo>
                  <a:pt x="1299772" y="1585718"/>
                </a:lnTo>
                <a:lnTo>
                  <a:pt x="1337947" y="1561020"/>
                </a:lnTo>
                <a:lnTo>
                  <a:pt x="1374690" y="1534386"/>
                </a:lnTo>
                <a:lnTo>
                  <a:pt x="1409929" y="1505886"/>
                </a:lnTo>
                <a:lnTo>
                  <a:pt x="1443591" y="1475593"/>
                </a:lnTo>
                <a:lnTo>
                  <a:pt x="1475605" y="1443579"/>
                </a:lnTo>
                <a:lnTo>
                  <a:pt x="1505898" y="1409916"/>
                </a:lnTo>
                <a:lnTo>
                  <a:pt x="1534398" y="1374678"/>
                </a:lnTo>
                <a:lnTo>
                  <a:pt x="1561033" y="1337935"/>
                </a:lnTo>
                <a:lnTo>
                  <a:pt x="1585731" y="1299759"/>
                </a:lnTo>
                <a:lnTo>
                  <a:pt x="1608419" y="1260225"/>
                </a:lnTo>
                <a:lnTo>
                  <a:pt x="1629025" y="1219402"/>
                </a:lnTo>
                <a:lnTo>
                  <a:pt x="1647477" y="1177364"/>
                </a:lnTo>
                <a:lnTo>
                  <a:pt x="1663704" y="1134183"/>
                </a:lnTo>
                <a:lnTo>
                  <a:pt x="1677632" y="1089930"/>
                </a:lnTo>
                <a:lnTo>
                  <a:pt x="1689189" y="1044679"/>
                </a:lnTo>
                <a:lnTo>
                  <a:pt x="1698304" y="998501"/>
                </a:lnTo>
                <a:lnTo>
                  <a:pt x="1704904" y="951468"/>
                </a:lnTo>
                <a:lnTo>
                  <a:pt x="1708917" y="903654"/>
                </a:lnTo>
                <a:lnTo>
                  <a:pt x="1710270" y="855129"/>
                </a:lnTo>
                <a:lnTo>
                  <a:pt x="1708917" y="806604"/>
                </a:lnTo>
                <a:lnTo>
                  <a:pt x="1704904" y="758789"/>
                </a:lnTo>
                <a:lnTo>
                  <a:pt x="1698304" y="711756"/>
                </a:lnTo>
                <a:lnTo>
                  <a:pt x="1689189" y="665578"/>
                </a:lnTo>
                <a:lnTo>
                  <a:pt x="1677632" y="620327"/>
                </a:lnTo>
                <a:lnTo>
                  <a:pt x="1663704" y="576075"/>
                </a:lnTo>
                <a:lnTo>
                  <a:pt x="1647477" y="532893"/>
                </a:lnTo>
                <a:lnTo>
                  <a:pt x="1629025" y="490855"/>
                </a:lnTo>
                <a:lnTo>
                  <a:pt x="1608419" y="450033"/>
                </a:lnTo>
                <a:lnTo>
                  <a:pt x="1585731" y="410498"/>
                </a:lnTo>
                <a:lnTo>
                  <a:pt x="1561033" y="372323"/>
                </a:lnTo>
                <a:lnTo>
                  <a:pt x="1534398" y="335580"/>
                </a:lnTo>
                <a:lnTo>
                  <a:pt x="1505898" y="300341"/>
                </a:lnTo>
                <a:lnTo>
                  <a:pt x="1475605" y="266678"/>
                </a:lnTo>
                <a:lnTo>
                  <a:pt x="1443591" y="234665"/>
                </a:lnTo>
                <a:lnTo>
                  <a:pt x="1409929" y="204372"/>
                </a:lnTo>
                <a:lnTo>
                  <a:pt x="1374690" y="175872"/>
                </a:lnTo>
                <a:lnTo>
                  <a:pt x="1337947" y="149237"/>
                </a:lnTo>
                <a:lnTo>
                  <a:pt x="1299772" y="124539"/>
                </a:lnTo>
                <a:lnTo>
                  <a:pt x="1260237" y="101851"/>
                </a:lnTo>
                <a:lnTo>
                  <a:pt x="1219415" y="81245"/>
                </a:lnTo>
                <a:lnTo>
                  <a:pt x="1177377" y="62793"/>
                </a:lnTo>
                <a:lnTo>
                  <a:pt x="1134195" y="46566"/>
                </a:lnTo>
                <a:lnTo>
                  <a:pt x="1089943" y="32638"/>
                </a:lnTo>
                <a:lnTo>
                  <a:pt x="1044692" y="21081"/>
                </a:lnTo>
                <a:lnTo>
                  <a:pt x="998514" y="11966"/>
                </a:lnTo>
                <a:lnTo>
                  <a:pt x="951481" y="5366"/>
                </a:lnTo>
                <a:lnTo>
                  <a:pt x="903666" y="1353"/>
                </a:lnTo>
                <a:lnTo>
                  <a:pt x="855141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593975" y="3429863"/>
            <a:ext cx="1398270" cy="412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b="1" spc="145" dirty="0">
                <a:solidFill>
                  <a:srgbClr val="FFFFFF"/>
                </a:solidFill>
                <a:latin typeface="Microsoft JhengHei"/>
                <a:cs typeface="Microsoft JhengHei"/>
              </a:rPr>
              <a:t>6</a:t>
            </a:r>
            <a:r>
              <a:rPr sz="2300" b="1" u="heavy" spc="145" dirty="0">
                <a:solidFill>
                  <a:srgbClr val="FFFFFF"/>
                </a:solidFill>
                <a:latin typeface="Microsoft JhengHei"/>
                <a:cs typeface="Microsoft JhengHei"/>
              </a:rPr>
              <a:t>176.2元</a:t>
            </a:r>
            <a:endParaRPr sz="23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95409" y="2939846"/>
            <a:ext cx="433070" cy="448309"/>
          </a:xfrm>
          <a:custGeom>
            <a:avLst/>
            <a:gdLst/>
            <a:ahLst/>
            <a:cxnLst/>
            <a:rect l="l" t="t" r="r" b="b"/>
            <a:pathLst>
              <a:path w="433069" h="448310">
                <a:moveTo>
                  <a:pt x="33959" y="197586"/>
                </a:moveTo>
                <a:lnTo>
                  <a:pt x="32918" y="197891"/>
                </a:lnTo>
                <a:lnTo>
                  <a:pt x="32054" y="198437"/>
                </a:lnTo>
                <a:lnTo>
                  <a:pt x="30276" y="199110"/>
                </a:lnTo>
                <a:lnTo>
                  <a:pt x="28930" y="200710"/>
                </a:lnTo>
                <a:lnTo>
                  <a:pt x="28994" y="203098"/>
                </a:lnTo>
                <a:lnTo>
                  <a:pt x="30563" y="223890"/>
                </a:lnTo>
                <a:lnTo>
                  <a:pt x="42688" y="262470"/>
                </a:lnTo>
                <a:lnTo>
                  <a:pt x="73212" y="287793"/>
                </a:lnTo>
                <a:lnTo>
                  <a:pt x="85532" y="293228"/>
                </a:lnTo>
                <a:lnTo>
                  <a:pt x="93736" y="301490"/>
                </a:lnTo>
                <a:lnTo>
                  <a:pt x="96913" y="318223"/>
                </a:lnTo>
                <a:lnTo>
                  <a:pt x="96545" y="323253"/>
                </a:lnTo>
                <a:lnTo>
                  <a:pt x="95366" y="332044"/>
                </a:lnTo>
                <a:lnTo>
                  <a:pt x="94526" y="337286"/>
                </a:lnTo>
                <a:lnTo>
                  <a:pt x="93357" y="342925"/>
                </a:lnTo>
                <a:lnTo>
                  <a:pt x="4165" y="432371"/>
                </a:lnTo>
                <a:lnTo>
                  <a:pt x="482" y="436117"/>
                </a:lnTo>
                <a:lnTo>
                  <a:pt x="0" y="441693"/>
                </a:lnTo>
                <a:lnTo>
                  <a:pt x="6375" y="448068"/>
                </a:lnTo>
                <a:lnTo>
                  <a:pt x="11950" y="447573"/>
                </a:lnTo>
                <a:lnTo>
                  <a:pt x="98145" y="361073"/>
                </a:lnTo>
                <a:lnTo>
                  <a:pt x="98386" y="360895"/>
                </a:lnTo>
                <a:lnTo>
                  <a:pt x="98577" y="360641"/>
                </a:lnTo>
                <a:lnTo>
                  <a:pt x="121932" y="337235"/>
                </a:lnTo>
                <a:lnTo>
                  <a:pt x="122669" y="337172"/>
                </a:lnTo>
                <a:lnTo>
                  <a:pt x="130422" y="335194"/>
                </a:lnTo>
                <a:lnTo>
                  <a:pt x="138215" y="333487"/>
                </a:lnTo>
                <a:lnTo>
                  <a:pt x="146020" y="332044"/>
                </a:lnTo>
                <a:lnTo>
                  <a:pt x="153809" y="330860"/>
                </a:lnTo>
                <a:lnTo>
                  <a:pt x="155666" y="330606"/>
                </a:lnTo>
                <a:lnTo>
                  <a:pt x="105498" y="330606"/>
                </a:lnTo>
                <a:lnTo>
                  <a:pt x="107295" y="318944"/>
                </a:lnTo>
                <a:lnTo>
                  <a:pt x="107340" y="311048"/>
                </a:lnTo>
                <a:lnTo>
                  <a:pt x="106995" y="307378"/>
                </a:lnTo>
                <a:lnTo>
                  <a:pt x="107023" y="307124"/>
                </a:lnTo>
                <a:lnTo>
                  <a:pt x="106730" y="301066"/>
                </a:lnTo>
                <a:lnTo>
                  <a:pt x="105803" y="294932"/>
                </a:lnTo>
                <a:lnTo>
                  <a:pt x="103962" y="289102"/>
                </a:lnTo>
                <a:lnTo>
                  <a:pt x="107598" y="264521"/>
                </a:lnTo>
                <a:lnTo>
                  <a:pt x="97722" y="220622"/>
                </a:lnTo>
                <a:lnTo>
                  <a:pt x="58916" y="198240"/>
                </a:lnTo>
                <a:lnTo>
                  <a:pt x="53311" y="197700"/>
                </a:lnTo>
                <a:lnTo>
                  <a:pt x="35001" y="197700"/>
                </a:lnTo>
                <a:lnTo>
                  <a:pt x="33959" y="197586"/>
                </a:lnTo>
                <a:close/>
              </a:path>
              <a:path w="433069" h="448310">
                <a:moveTo>
                  <a:pt x="260911" y="330060"/>
                </a:moveTo>
                <a:lnTo>
                  <a:pt x="161594" y="330060"/>
                </a:lnTo>
                <a:lnTo>
                  <a:pt x="178401" y="333118"/>
                </a:lnTo>
                <a:lnTo>
                  <a:pt x="186699" y="341291"/>
                </a:lnTo>
                <a:lnTo>
                  <a:pt x="217526" y="384101"/>
                </a:lnTo>
                <a:lnTo>
                  <a:pt x="256265" y="395998"/>
                </a:lnTo>
                <a:lnTo>
                  <a:pt x="279539" y="397497"/>
                </a:lnTo>
                <a:lnTo>
                  <a:pt x="281076" y="396087"/>
                </a:lnTo>
                <a:lnTo>
                  <a:pt x="281812" y="394309"/>
                </a:lnTo>
                <a:lnTo>
                  <a:pt x="282359" y="393445"/>
                </a:lnTo>
                <a:lnTo>
                  <a:pt x="282663" y="392404"/>
                </a:lnTo>
                <a:lnTo>
                  <a:pt x="282549" y="391363"/>
                </a:lnTo>
                <a:lnTo>
                  <a:pt x="283167" y="379330"/>
                </a:lnTo>
                <a:lnTo>
                  <a:pt x="282033" y="367364"/>
                </a:lnTo>
                <a:lnTo>
                  <a:pt x="279211" y="355949"/>
                </a:lnTo>
                <a:lnTo>
                  <a:pt x="274764" y="345566"/>
                </a:lnTo>
                <a:lnTo>
                  <a:pt x="260911" y="330060"/>
                </a:lnTo>
                <a:close/>
              </a:path>
              <a:path w="433069" h="448310">
                <a:moveTo>
                  <a:pt x="186237" y="253340"/>
                </a:moveTo>
                <a:lnTo>
                  <a:pt x="177711" y="258203"/>
                </a:lnTo>
                <a:lnTo>
                  <a:pt x="105498" y="330606"/>
                </a:lnTo>
                <a:lnTo>
                  <a:pt x="155666" y="330606"/>
                </a:lnTo>
                <a:lnTo>
                  <a:pt x="156502" y="330492"/>
                </a:lnTo>
                <a:lnTo>
                  <a:pt x="159080" y="330238"/>
                </a:lnTo>
                <a:lnTo>
                  <a:pt x="161594" y="330060"/>
                </a:lnTo>
                <a:lnTo>
                  <a:pt x="260911" y="330060"/>
                </a:lnTo>
                <a:lnTo>
                  <a:pt x="259568" y="328556"/>
                </a:lnTo>
                <a:lnTo>
                  <a:pt x="249033" y="324294"/>
                </a:lnTo>
                <a:lnTo>
                  <a:pt x="134861" y="324294"/>
                </a:lnTo>
                <a:lnTo>
                  <a:pt x="188937" y="270103"/>
                </a:lnTo>
                <a:lnTo>
                  <a:pt x="193970" y="261450"/>
                </a:lnTo>
                <a:lnTo>
                  <a:pt x="192363" y="255142"/>
                </a:lnTo>
                <a:lnTo>
                  <a:pt x="186237" y="253340"/>
                </a:lnTo>
                <a:close/>
              </a:path>
              <a:path w="433069" h="448310">
                <a:moveTo>
                  <a:pt x="167420" y="319742"/>
                </a:moveTo>
                <a:lnTo>
                  <a:pt x="159478" y="320203"/>
                </a:lnTo>
                <a:lnTo>
                  <a:pt x="148686" y="321605"/>
                </a:lnTo>
                <a:lnTo>
                  <a:pt x="134861" y="324294"/>
                </a:lnTo>
                <a:lnTo>
                  <a:pt x="249033" y="324294"/>
                </a:lnTo>
                <a:lnTo>
                  <a:pt x="245235" y="322757"/>
                </a:lnTo>
                <a:lnTo>
                  <a:pt x="190779" y="322757"/>
                </a:lnTo>
                <a:lnTo>
                  <a:pt x="184886" y="320979"/>
                </a:lnTo>
                <a:lnTo>
                  <a:pt x="178752" y="320065"/>
                </a:lnTo>
                <a:lnTo>
                  <a:pt x="173769" y="319874"/>
                </a:lnTo>
                <a:lnTo>
                  <a:pt x="172694" y="319874"/>
                </a:lnTo>
                <a:lnTo>
                  <a:pt x="167420" y="319742"/>
                </a:lnTo>
                <a:close/>
              </a:path>
              <a:path w="433069" h="448310">
                <a:moveTo>
                  <a:pt x="215483" y="318944"/>
                </a:moveTo>
                <a:lnTo>
                  <a:pt x="190779" y="322757"/>
                </a:lnTo>
                <a:lnTo>
                  <a:pt x="245235" y="322757"/>
                </a:lnTo>
                <a:lnTo>
                  <a:pt x="239110" y="320279"/>
                </a:lnTo>
                <a:lnTo>
                  <a:pt x="215483" y="318944"/>
                </a:lnTo>
                <a:close/>
              </a:path>
              <a:path w="433069" h="448310">
                <a:moveTo>
                  <a:pt x="172440" y="319824"/>
                </a:moveTo>
                <a:lnTo>
                  <a:pt x="172694" y="319874"/>
                </a:lnTo>
                <a:lnTo>
                  <a:pt x="173769" y="319874"/>
                </a:lnTo>
                <a:lnTo>
                  <a:pt x="172440" y="319824"/>
                </a:lnTo>
                <a:close/>
              </a:path>
              <a:path w="433069" h="448310">
                <a:moveTo>
                  <a:pt x="107023" y="307124"/>
                </a:moveTo>
                <a:lnTo>
                  <a:pt x="107035" y="307378"/>
                </a:lnTo>
                <a:lnTo>
                  <a:pt x="107023" y="307124"/>
                </a:lnTo>
                <a:close/>
              </a:path>
              <a:path w="433069" h="448310">
                <a:moveTo>
                  <a:pt x="267525" y="75272"/>
                </a:moveTo>
                <a:lnTo>
                  <a:pt x="230460" y="77800"/>
                </a:lnTo>
                <a:lnTo>
                  <a:pt x="190577" y="89820"/>
                </a:lnTo>
                <a:lnTo>
                  <a:pt x="157888" y="112070"/>
                </a:lnTo>
                <a:lnTo>
                  <a:pt x="142405" y="145287"/>
                </a:lnTo>
                <a:lnTo>
                  <a:pt x="143727" y="164198"/>
                </a:lnTo>
                <a:lnTo>
                  <a:pt x="159825" y="199723"/>
                </a:lnTo>
                <a:lnTo>
                  <a:pt x="187721" y="233625"/>
                </a:lnTo>
                <a:lnTo>
                  <a:pt x="225258" y="266294"/>
                </a:lnTo>
                <a:lnTo>
                  <a:pt x="261085" y="285676"/>
                </a:lnTo>
                <a:lnTo>
                  <a:pt x="292302" y="289812"/>
                </a:lnTo>
                <a:lnTo>
                  <a:pt x="307555" y="285851"/>
                </a:lnTo>
                <a:lnTo>
                  <a:pt x="344010" y="252150"/>
                </a:lnTo>
                <a:lnTo>
                  <a:pt x="365229" y="203071"/>
                </a:lnTo>
                <a:lnTo>
                  <a:pt x="371104" y="185515"/>
                </a:lnTo>
                <a:lnTo>
                  <a:pt x="401291" y="145861"/>
                </a:lnTo>
                <a:lnTo>
                  <a:pt x="429247" y="133883"/>
                </a:lnTo>
                <a:lnTo>
                  <a:pt x="390806" y="111686"/>
                </a:lnTo>
                <a:lnTo>
                  <a:pt x="350962" y="93848"/>
                </a:lnTo>
                <a:lnTo>
                  <a:pt x="309830" y="81375"/>
                </a:lnTo>
                <a:lnTo>
                  <a:pt x="267525" y="75272"/>
                </a:lnTo>
                <a:close/>
              </a:path>
              <a:path w="433069" h="448310">
                <a:moveTo>
                  <a:pt x="46989" y="197092"/>
                </a:moveTo>
                <a:lnTo>
                  <a:pt x="35001" y="197700"/>
                </a:lnTo>
                <a:lnTo>
                  <a:pt x="53311" y="197700"/>
                </a:lnTo>
                <a:lnTo>
                  <a:pt x="46989" y="197092"/>
                </a:lnTo>
                <a:close/>
              </a:path>
              <a:path w="433069" h="448310">
                <a:moveTo>
                  <a:pt x="336918" y="54013"/>
                </a:moveTo>
                <a:lnTo>
                  <a:pt x="337499" y="60070"/>
                </a:lnTo>
                <a:lnTo>
                  <a:pt x="337599" y="62099"/>
                </a:lnTo>
                <a:lnTo>
                  <a:pt x="337718" y="73444"/>
                </a:lnTo>
                <a:lnTo>
                  <a:pt x="354582" y="79721"/>
                </a:lnTo>
                <a:lnTo>
                  <a:pt x="373687" y="88236"/>
                </a:lnTo>
                <a:lnTo>
                  <a:pt x="392493" y="97432"/>
                </a:lnTo>
                <a:lnTo>
                  <a:pt x="408457" y="105752"/>
                </a:lnTo>
                <a:lnTo>
                  <a:pt x="414152" y="101188"/>
                </a:lnTo>
                <a:lnTo>
                  <a:pt x="420090" y="96891"/>
                </a:lnTo>
                <a:lnTo>
                  <a:pt x="426266" y="93008"/>
                </a:lnTo>
                <a:lnTo>
                  <a:pt x="432676" y="89687"/>
                </a:lnTo>
                <a:lnTo>
                  <a:pt x="410715" y="78448"/>
                </a:lnTo>
                <a:lnTo>
                  <a:pt x="385764" y="67411"/>
                </a:lnTo>
                <a:lnTo>
                  <a:pt x="360329" y="58594"/>
                </a:lnTo>
                <a:lnTo>
                  <a:pt x="336918" y="54013"/>
                </a:lnTo>
                <a:close/>
              </a:path>
              <a:path w="433069" h="448310">
                <a:moveTo>
                  <a:pt x="314909" y="0"/>
                </a:moveTo>
                <a:lnTo>
                  <a:pt x="281474" y="40701"/>
                </a:lnTo>
                <a:lnTo>
                  <a:pt x="257721" y="60070"/>
                </a:lnTo>
                <a:lnTo>
                  <a:pt x="269489" y="60368"/>
                </a:lnTo>
                <a:lnTo>
                  <a:pt x="288537" y="62099"/>
                </a:lnTo>
                <a:lnTo>
                  <a:pt x="309081" y="64750"/>
                </a:lnTo>
                <a:lnTo>
                  <a:pt x="325335" y="67805"/>
                </a:lnTo>
                <a:lnTo>
                  <a:pt x="324577" y="51041"/>
                </a:lnTo>
                <a:lnTo>
                  <a:pt x="322446" y="33393"/>
                </a:lnTo>
                <a:lnTo>
                  <a:pt x="319152" y="15989"/>
                </a:lnTo>
                <a:lnTo>
                  <a:pt x="3149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34093" y="2717419"/>
            <a:ext cx="482600" cy="683895"/>
          </a:xfrm>
          <a:custGeom>
            <a:avLst/>
            <a:gdLst/>
            <a:ahLst/>
            <a:cxnLst/>
            <a:rect l="l" t="t" r="r" b="b"/>
            <a:pathLst>
              <a:path w="482600" h="683895">
                <a:moveTo>
                  <a:pt x="147459" y="461695"/>
                </a:moveTo>
                <a:lnTo>
                  <a:pt x="70689" y="500638"/>
                </a:lnTo>
                <a:lnTo>
                  <a:pt x="29738" y="536733"/>
                </a:lnTo>
                <a:lnTo>
                  <a:pt x="10783" y="590783"/>
                </a:lnTo>
                <a:lnTo>
                  <a:pt x="0" y="683590"/>
                </a:lnTo>
                <a:lnTo>
                  <a:pt x="217246" y="683590"/>
                </a:lnTo>
                <a:lnTo>
                  <a:pt x="147459" y="461695"/>
                </a:lnTo>
                <a:close/>
              </a:path>
              <a:path w="482600" h="683895">
                <a:moveTo>
                  <a:pt x="334695" y="461695"/>
                </a:moveTo>
                <a:lnTo>
                  <a:pt x="254444" y="683590"/>
                </a:lnTo>
                <a:lnTo>
                  <a:pt x="482231" y="683590"/>
                </a:lnTo>
                <a:lnTo>
                  <a:pt x="470025" y="588390"/>
                </a:lnTo>
                <a:lnTo>
                  <a:pt x="450588" y="533542"/>
                </a:lnTo>
                <a:lnTo>
                  <a:pt x="410088" y="498245"/>
                </a:lnTo>
                <a:lnTo>
                  <a:pt x="334695" y="461695"/>
                </a:lnTo>
                <a:close/>
              </a:path>
              <a:path w="482600" h="683895">
                <a:moveTo>
                  <a:pt x="229946" y="0"/>
                </a:moveTo>
                <a:lnTo>
                  <a:pt x="97498" y="17908"/>
                </a:lnTo>
                <a:lnTo>
                  <a:pt x="31661" y="48637"/>
                </a:lnTo>
                <a:lnTo>
                  <a:pt x="12915" y="114471"/>
                </a:lnTo>
                <a:lnTo>
                  <a:pt x="21742" y="237693"/>
                </a:lnTo>
                <a:lnTo>
                  <a:pt x="21920" y="535406"/>
                </a:lnTo>
                <a:lnTo>
                  <a:pt x="63965" y="462380"/>
                </a:lnTo>
                <a:lnTo>
                  <a:pt x="99633" y="425211"/>
                </a:lnTo>
                <a:lnTo>
                  <a:pt x="148409" y="412355"/>
                </a:lnTo>
                <a:lnTo>
                  <a:pt x="453859" y="412267"/>
                </a:lnTo>
                <a:lnTo>
                  <a:pt x="453859" y="394864"/>
                </a:lnTo>
                <a:lnTo>
                  <a:pt x="304102" y="394864"/>
                </a:lnTo>
                <a:lnTo>
                  <a:pt x="232270" y="385927"/>
                </a:lnTo>
                <a:lnTo>
                  <a:pt x="134052" y="371440"/>
                </a:lnTo>
                <a:lnTo>
                  <a:pt x="84558" y="349138"/>
                </a:lnTo>
                <a:lnTo>
                  <a:pt x="68708" y="303295"/>
                </a:lnTo>
                <a:lnTo>
                  <a:pt x="71318" y="221529"/>
                </a:lnTo>
                <a:lnTo>
                  <a:pt x="59873" y="221529"/>
                </a:lnTo>
                <a:lnTo>
                  <a:pt x="102469" y="204322"/>
                </a:lnTo>
                <a:lnTo>
                  <a:pt x="154431" y="154520"/>
                </a:lnTo>
                <a:lnTo>
                  <a:pt x="112678" y="122374"/>
                </a:lnTo>
                <a:lnTo>
                  <a:pt x="449103" y="122374"/>
                </a:lnTo>
                <a:lnTo>
                  <a:pt x="447675" y="92641"/>
                </a:lnTo>
                <a:lnTo>
                  <a:pt x="422289" y="26649"/>
                </a:lnTo>
                <a:lnTo>
                  <a:pt x="356710" y="2688"/>
                </a:lnTo>
                <a:lnTo>
                  <a:pt x="229946" y="0"/>
                </a:lnTo>
                <a:close/>
              </a:path>
              <a:path w="482600" h="683895">
                <a:moveTo>
                  <a:pt x="453859" y="412267"/>
                </a:moveTo>
                <a:lnTo>
                  <a:pt x="229781" y="412267"/>
                </a:lnTo>
                <a:lnTo>
                  <a:pt x="320650" y="412722"/>
                </a:lnTo>
                <a:lnTo>
                  <a:pt x="374281" y="424767"/>
                </a:lnTo>
                <a:lnTo>
                  <a:pt x="411682" y="459105"/>
                </a:lnTo>
                <a:lnTo>
                  <a:pt x="453859" y="526440"/>
                </a:lnTo>
                <a:lnTo>
                  <a:pt x="453859" y="412267"/>
                </a:lnTo>
                <a:close/>
              </a:path>
              <a:path w="482600" h="683895">
                <a:moveTo>
                  <a:pt x="232270" y="385927"/>
                </a:moveTo>
                <a:lnTo>
                  <a:pt x="304102" y="394864"/>
                </a:lnTo>
                <a:lnTo>
                  <a:pt x="453859" y="394864"/>
                </a:lnTo>
                <a:lnTo>
                  <a:pt x="453859" y="389738"/>
                </a:lnTo>
                <a:lnTo>
                  <a:pt x="322298" y="389738"/>
                </a:lnTo>
                <a:lnTo>
                  <a:pt x="232270" y="385927"/>
                </a:lnTo>
                <a:close/>
              </a:path>
              <a:path w="482600" h="683895">
                <a:moveTo>
                  <a:pt x="450146" y="144111"/>
                </a:moveTo>
                <a:lnTo>
                  <a:pt x="412741" y="144111"/>
                </a:lnTo>
                <a:lnTo>
                  <a:pt x="405208" y="219660"/>
                </a:lnTo>
                <a:lnTo>
                  <a:pt x="392574" y="322032"/>
                </a:lnTo>
                <a:lnTo>
                  <a:pt x="370327" y="373648"/>
                </a:lnTo>
                <a:lnTo>
                  <a:pt x="322298" y="389738"/>
                </a:lnTo>
                <a:lnTo>
                  <a:pt x="453859" y="389738"/>
                </a:lnTo>
                <a:lnTo>
                  <a:pt x="453756" y="219265"/>
                </a:lnTo>
                <a:lnTo>
                  <a:pt x="450146" y="144111"/>
                </a:lnTo>
                <a:close/>
              </a:path>
              <a:path w="482600" h="683895">
                <a:moveTo>
                  <a:pt x="449103" y="122374"/>
                </a:moveTo>
                <a:lnTo>
                  <a:pt x="112678" y="122374"/>
                </a:lnTo>
                <a:lnTo>
                  <a:pt x="154431" y="154520"/>
                </a:lnTo>
                <a:lnTo>
                  <a:pt x="213979" y="198465"/>
                </a:lnTo>
                <a:lnTo>
                  <a:pt x="259956" y="219660"/>
                </a:lnTo>
                <a:lnTo>
                  <a:pt x="315877" y="223999"/>
                </a:lnTo>
                <a:lnTo>
                  <a:pt x="405256" y="217373"/>
                </a:lnTo>
                <a:lnTo>
                  <a:pt x="405445" y="217373"/>
                </a:lnTo>
                <a:lnTo>
                  <a:pt x="412741" y="144111"/>
                </a:lnTo>
                <a:lnTo>
                  <a:pt x="450146" y="144111"/>
                </a:lnTo>
                <a:lnTo>
                  <a:pt x="449103" y="122374"/>
                </a:lnTo>
                <a:close/>
              </a:path>
              <a:path w="482600" h="683895">
                <a:moveTo>
                  <a:pt x="71424" y="218186"/>
                </a:moveTo>
                <a:lnTo>
                  <a:pt x="59873" y="221529"/>
                </a:lnTo>
                <a:lnTo>
                  <a:pt x="71318" y="221529"/>
                </a:lnTo>
                <a:lnTo>
                  <a:pt x="71424" y="218186"/>
                </a:lnTo>
                <a:close/>
              </a:path>
              <a:path w="482600" h="683895">
                <a:moveTo>
                  <a:pt x="405445" y="217373"/>
                </a:moveTo>
                <a:lnTo>
                  <a:pt x="405256" y="217373"/>
                </a:lnTo>
                <a:lnTo>
                  <a:pt x="405256" y="219265"/>
                </a:lnTo>
                <a:lnTo>
                  <a:pt x="405445" y="2173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01402" y="4275117"/>
            <a:ext cx="988694" cy="44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720" marR="5080" indent="-160655">
              <a:lnSpc>
                <a:spcPct val="110900"/>
              </a:lnSpc>
            </a:pPr>
            <a:r>
              <a:rPr sz="1200" b="1" spc="55" dirty="0">
                <a:solidFill>
                  <a:srgbClr val="505050"/>
                </a:solidFill>
                <a:latin typeface="Microsoft JhengHei"/>
                <a:cs typeface="Microsoft JhengHei"/>
              </a:rPr>
              <a:t>女性在美妆上  </a:t>
            </a:r>
            <a:r>
              <a:rPr sz="1200" b="1" spc="60" dirty="0">
                <a:solidFill>
                  <a:srgbClr val="505050"/>
                </a:solidFill>
                <a:latin typeface="Microsoft JhengHei"/>
                <a:cs typeface="Microsoft JhengHei"/>
              </a:rPr>
              <a:t>年均花费</a:t>
            </a:r>
            <a:endParaRPr sz="1200" dirty="0">
              <a:latin typeface="Microsoft JhengHei"/>
              <a:cs typeface="Microsoft JhengHe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92577" y="4275117"/>
            <a:ext cx="988694" cy="44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720" marR="5080" indent="-160655">
              <a:lnSpc>
                <a:spcPct val="110900"/>
              </a:lnSpc>
            </a:pPr>
            <a:r>
              <a:rPr sz="1200" b="1" spc="55" dirty="0">
                <a:solidFill>
                  <a:srgbClr val="505050"/>
                </a:solidFill>
                <a:latin typeface="Microsoft JhengHei"/>
                <a:cs typeface="Microsoft JhengHei"/>
              </a:rPr>
              <a:t>男性追求女性  </a:t>
            </a:r>
            <a:r>
              <a:rPr sz="1200" b="1" spc="60" dirty="0">
                <a:solidFill>
                  <a:srgbClr val="505050"/>
                </a:solidFill>
                <a:latin typeface="Microsoft JhengHei"/>
                <a:cs typeface="Microsoft JhengHei"/>
              </a:rPr>
              <a:t>年均花费</a:t>
            </a:r>
            <a:endParaRPr sz="1200" dirty="0">
              <a:latin typeface="Microsoft JhengHei"/>
              <a:cs typeface="Microsoft JhengHe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10162" y="4297668"/>
            <a:ext cx="310578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125" dirty="0">
                <a:solidFill>
                  <a:srgbClr val="505050"/>
                </a:solidFill>
                <a:latin typeface="Microsoft JhengHei"/>
                <a:cs typeface="Microsoft JhengHei"/>
              </a:rPr>
              <a:t>女性在化妆品及服装上人均花费</a:t>
            </a:r>
            <a:endParaRPr sz="1600" dirty="0">
              <a:latin typeface="Microsoft JhengHei"/>
              <a:cs typeface="Microsoft JhengHe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68888" y="2983039"/>
            <a:ext cx="54356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b="1" spc="90" dirty="0">
                <a:solidFill>
                  <a:srgbClr val="505050"/>
                </a:solidFill>
                <a:latin typeface="Microsoft JhengHei"/>
                <a:cs typeface="Microsoft JhengHei"/>
              </a:rPr>
              <a:t>2015</a:t>
            </a:r>
            <a:endParaRPr sz="1550" dirty="0">
              <a:latin typeface="Microsoft JhengHei"/>
              <a:cs typeface="Microsoft JhengHe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59313" y="3741806"/>
            <a:ext cx="54356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b="1" spc="90" dirty="0">
                <a:solidFill>
                  <a:srgbClr val="505050"/>
                </a:solidFill>
                <a:latin typeface="Microsoft JhengHei"/>
                <a:cs typeface="Microsoft JhengHei"/>
              </a:rPr>
              <a:t>2016</a:t>
            </a:r>
            <a:endParaRPr sz="1550" dirty="0">
              <a:latin typeface="Microsoft JhengHei"/>
              <a:cs typeface="Microsoft JhengHe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968070" y="3261093"/>
            <a:ext cx="337820" cy="481965"/>
          </a:xfrm>
          <a:custGeom>
            <a:avLst/>
            <a:gdLst/>
            <a:ahLst/>
            <a:cxnLst/>
            <a:rect l="l" t="t" r="r" b="b"/>
            <a:pathLst>
              <a:path w="337820" h="481964">
                <a:moveTo>
                  <a:pt x="0" y="481507"/>
                </a:moveTo>
                <a:lnTo>
                  <a:pt x="159423" y="0"/>
                </a:lnTo>
                <a:lnTo>
                  <a:pt x="337223" y="0"/>
                </a:lnTo>
              </a:path>
            </a:pathLst>
          </a:custGeom>
          <a:ln w="25882">
            <a:solidFill>
              <a:srgbClr val="C6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00658" y="2850324"/>
            <a:ext cx="732155" cy="732155"/>
          </a:xfrm>
          <a:custGeom>
            <a:avLst/>
            <a:gdLst/>
            <a:ahLst/>
            <a:cxnLst/>
            <a:rect l="l" t="t" r="r" b="b"/>
            <a:pathLst>
              <a:path w="732154" h="732154">
                <a:moveTo>
                  <a:pt x="365912" y="0"/>
                </a:moveTo>
                <a:lnTo>
                  <a:pt x="320014" y="2851"/>
                </a:lnTo>
                <a:lnTo>
                  <a:pt x="275817" y="11175"/>
                </a:lnTo>
                <a:lnTo>
                  <a:pt x="233663" y="24630"/>
                </a:lnTo>
                <a:lnTo>
                  <a:pt x="193897" y="42873"/>
                </a:lnTo>
                <a:lnTo>
                  <a:pt x="156861" y="65560"/>
                </a:lnTo>
                <a:lnTo>
                  <a:pt x="122897" y="92349"/>
                </a:lnTo>
                <a:lnTo>
                  <a:pt x="92349" y="122897"/>
                </a:lnTo>
                <a:lnTo>
                  <a:pt x="65560" y="156861"/>
                </a:lnTo>
                <a:lnTo>
                  <a:pt x="42873" y="193897"/>
                </a:lnTo>
                <a:lnTo>
                  <a:pt x="24630" y="233663"/>
                </a:lnTo>
                <a:lnTo>
                  <a:pt x="11175" y="275817"/>
                </a:lnTo>
                <a:lnTo>
                  <a:pt x="2851" y="320014"/>
                </a:lnTo>
                <a:lnTo>
                  <a:pt x="0" y="365912"/>
                </a:lnTo>
                <a:lnTo>
                  <a:pt x="2851" y="411810"/>
                </a:lnTo>
                <a:lnTo>
                  <a:pt x="11175" y="456007"/>
                </a:lnTo>
                <a:lnTo>
                  <a:pt x="24630" y="498160"/>
                </a:lnTo>
                <a:lnTo>
                  <a:pt x="42873" y="537927"/>
                </a:lnTo>
                <a:lnTo>
                  <a:pt x="65560" y="574963"/>
                </a:lnTo>
                <a:lnTo>
                  <a:pt x="92349" y="608927"/>
                </a:lnTo>
                <a:lnTo>
                  <a:pt x="122897" y="639474"/>
                </a:lnTo>
                <a:lnTo>
                  <a:pt x="156861" y="666264"/>
                </a:lnTo>
                <a:lnTo>
                  <a:pt x="193897" y="688951"/>
                </a:lnTo>
                <a:lnTo>
                  <a:pt x="233663" y="707194"/>
                </a:lnTo>
                <a:lnTo>
                  <a:pt x="275817" y="720649"/>
                </a:lnTo>
                <a:lnTo>
                  <a:pt x="320014" y="728973"/>
                </a:lnTo>
                <a:lnTo>
                  <a:pt x="365912" y="731824"/>
                </a:lnTo>
                <a:lnTo>
                  <a:pt x="411810" y="728973"/>
                </a:lnTo>
                <a:lnTo>
                  <a:pt x="456007" y="720649"/>
                </a:lnTo>
                <a:lnTo>
                  <a:pt x="498160" y="707194"/>
                </a:lnTo>
                <a:lnTo>
                  <a:pt x="537927" y="688951"/>
                </a:lnTo>
                <a:lnTo>
                  <a:pt x="574963" y="666264"/>
                </a:lnTo>
                <a:lnTo>
                  <a:pt x="608927" y="639474"/>
                </a:lnTo>
                <a:lnTo>
                  <a:pt x="639474" y="608927"/>
                </a:lnTo>
                <a:lnTo>
                  <a:pt x="666264" y="574963"/>
                </a:lnTo>
                <a:lnTo>
                  <a:pt x="688951" y="537927"/>
                </a:lnTo>
                <a:lnTo>
                  <a:pt x="707194" y="498160"/>
                </a:lnTo>
                <a:lnTo>
                  <a:pt x="720649" y="456007"/>
                </a:lnTo>
                <a:lnTo>
                  <a:pt x="728973" y="411810"/>
                </a:lnTo>
                <a:lnTo>
                  <a:pt x="731824" y="365912"/>
                </a:lnTo>
                <a:lnTo>
                  <a:pt x="728973" y="320014"/>
                </a:lnTo>
                <a:lnTo>
                  <a:pt x="720649" y="275817"/>
                </a:lnTo>
                <a:lnTo>
                  <a:pt x="707194" y="233663"/>
                </a:lnTo>
                <a:lnTo>
                  <a:pt x="688951" y="193897"/>
                </a:lnTo>
                <a:lnTo>
                  <a:pt x="666264" y="156861"/>
                </a:lnTo>
                <a:lnTo>
                  <a:pt x="639474" y="122897"/>
                </a:lnTo>
                <a:lnTo>
                  <a:pt x="608927" y="92349"/>
                </a:lnTo>
                <a:lnTo>
                  <a:pt x="574963" y="65560"/>
                </a:lnTo>
                <a:lnTo>
                  <a:pt x="537927" y="42873"/>
                </a:lnTo>
                <a:lnTo>
                  <a:pt x="498160" y="24630"/>
                </a:lnTo>
                <a:lnTo>
                  <a:pt x="456007" y="11175"/>
                </a:lnTo>
                <a:lnTo>
                  <a:pt x="411810" y="2851"/>
                </a:lnTo>
                <a:lnTo>
                  <a:pt x="365912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448359" y="2948200"/>
            <a:ext cx="448945" cy="581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0" marR="5080" indent="-45085">
              <a:lnSpc>
                <a:spcPct val="113199"/>
              </a:lnSpc>
            </a:pPr>
            <a:r>
              <a:rPr sz="1550" b="1" spc="100" dirty="0">
                <a:solidFill>
                  <a:srgbClr val="FFFFFF"/>
                </a:solidFill>
                <a:latin typeface="Microsoft JhengHei"/>
                <a:cs typeface="Microsoft JhengHei"/>
              </a:rPr>
              <a:t>上涨  </a:t>
            </a:r>
            <a:r>
              <a:rPr sz="1550" b="1" spc="145" dirty="0">
                <a:solidFill>
                  <a:srgbClr val="FFFFFF"/>
                </a:solidFill>
                <a:latin typeface="Microsoft JhengHei"/>
                <a:cs typeface="Microsoft JhengHei"/>
              </a:rPr>
              <a:t>7%</a:t>
            </a:r>
            <a:endParaRPr sz="1550" dirty="0">
              <a:latin typeface="Microsoft JhengHei"/>
              <a:cs typeface="Microsoft JhengHei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639E800-71E3-4C40-AAAA-C8058F6FF452}"/>
              </a:ext>
            </a:extLst>
          </p:cNvPr>
          <p:cNvSpPr/>
          <p:nvPr/>
        </p:nvSpPr>
        <p:spPr>
          <a:xfrm>
            <a:off x="5105400" y="2972725"/>
            <a:ext cx="1753898" cy="288000"/>
          </a:xfrm>
          <a:prstGeom prst="rect">
            <a:avLst/>
          </a:prstGeom>
          <a:solidFill>
            <a:srgbClr val="F8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EA29BA1-07C5-483E-BC30-23AA4C629093}"/>
              </a:ext>
            </a:extLst>
          </p:cNvPr>
          <p:cNvSpPr/>
          <p:nvPr/>
        </p:nvSpPr>
        <p:spPr>
          <a:xfrm>
            <a:off x="5104102" y="3658525"/>
            <a:ext cx="1753898" cy="28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4B5A9EA-2C9C-4A46-89C1-77A8D3C8DD0F}"/>
              </a:ext>
            </a:extLst>
          </p:cNvPr>
          <p:cNvSpPr/>
          <p:nvPr/>
        </p:nvSpPr>
        <p:spPr>
          <a:xfrm>
            <a:off x="6858000" y="3658525"/>
            <a:ext cx="216000" cy="288000"/>
          </a:xfrm>
          <a:prstGeom prst="rect">
            <a:avLst/>
          </a:prstGeom>
          <a:solidFill>
            <a:srgbClr val="F0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9141366-4F4C-4501-870A-25117DE06710}"/>
              </a:ext>
            </a:extLst>
          </p:cNvPr>
          <p:cNvSpPr/>
          <p:nvPr/>
        </p:nvSpPr>
        <p:spPr>
          <a:xfrm>
            <a:off x="5059681" y="2798063"/>
            <a:ext cx="45719" cy="1404000"/>
          </a:xfrm>
          <a:prstGeom prst="rect">
            <a:avLst/>
          </a:prstGeom>
          <a:solidFill>
            <a:srgbClr val="5D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B4373D0-6A50-464D-8A8B-3F497CED8398}"/>
              </a:ext>
            </a:extLst>
          </p:cNvPr>
          <p:cNvSpPr txBox="1"/>
          <p:nvPr/>
        </p:nvSpPr>
        <p:spPr>
          <a:xfrm>
            <a:off x="5352827" y="262158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9066.7</a:t>
            </a:r>
            <a:r>
              <a:rPr lang="zh-CN" altLang="en-US" dirty="0"/>
              <a:t>元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A600E8C-87E3-4CF9-A5AF-DB291D786E59}"/>
              </a:ext>
            </a:extLst>
          </p:cNvPr>
          <p:cNvSpPr txBox="1"/>
          <p:nvPr/>
        </p:nvSpPr>
        <p:spPr>
          <a:xfrm>
            <a:off x="5382625" y="330135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9701.5</a:t>
            </a:r>
            <a:r>
              <a:rPr lang="zh-CN" altLang="en-US" dirty="0"/>
              <a:t>元</a:t>
            </a:r>
          </a:p>
        </p:txBody>
      </p:sp>
    </p:spTree>
  </p:cSld>
  <p:clrMapOvr>
    <a:masterClrMapping/>
  </p:clrMapOvr>
  <p:transition spd="slow" advTm="3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4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uiExpand="1" build="p"/>
      <p:bldP spid="10" grpId="0" animBg="1"/>
      <p:bldP spid="11" grpId="0" animBg="1"/>
      <p:bldP spid="14" grpId="0" animBg="1"/>
      <p:bldP spid="18" grpId="0"/>
      <p:bldP spid="19" grpId="0"/>
      <p:bldP spid="20" grpId="0"/>
      <p:bldP spid="21" grpId="0"/>
      <p:bldP spid="22" grpId="0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7038" y="2297061"/>
            <a:ext cx="1818639" cy="699135"/>
          </a:xfrm>
          <a:custGeom>
            <a:avLst/>
            <a:gdLst/>
            <a:ahLst/>
            <a:cxnLst/>
            <a:rect l="l" t="t" r="r" b="b"/>
            <a:pathLst>
              <a:path w="1818639" h="699135">
                <a:moveTo>
                  <a:pt x="1691576" y="591972"/>
                </a:moveTo>
                <a:lnTo>
                  <a:pt x="1481264" y="591972"/>
                </a:lnTo>
                <a:lnTo>
                  <a:pt x="1691576" y="698665"/>
                </a:lnTo>
                <a:lnTo>
                  <a:pt x="1691576" y="591972"/>
                </a:lnTo>
                <a:close/>
              </a:path>
              <a:path w="1818639" h="699135">
                <a:moveTo>
                  <a:pt x="1739811" y="0"/>
                </a:moveTo>
                <a:lnTo>
                  <a:pt x="78663" y="0"/>
                </a:lnTo>
                <a:lnTo>
                  <a:pt x="48118" y="6208"/>
                </a:lnTo>
                <a:lnTo>
                  <a:pt x="23106" y="23110"/>
                </a:lnTo>
                <a:lnTo>
                  <a:pt x="6206" y="48123"/>
                </a:lnTo>
                <a:lnTo>
                  <a:pt x="0" y="78663"/>
                </a:lnTo>
                <a:lnTo>
                  <a:pt x="0" y="513295"/>
                </a:lnTo>
                <a:lnTo>
                  <a:pt x="6206" y="543843"/>
                </a:lnTo>
                <a:lnTo>
                  <a:pt x="23106" y="568859"/>
                </a:lnTo>
                <a:lnTo>
                  <a:pt x="48118" y="585763"/>
                </a:lnTo>
                <a:lnTo>
                  <a:pt x="78663" y="591972"/>
                </a:lnTo>
                <a:lnTo>
                  <a:pt x="1739811" y="591972"/>
                </a:lnTo>
                <a:lnTo>
                  <a:pt x="1770356" y="585763"/>
                </a:lnTo>
                <a:lnTo>
                  <a:pt x="1795368" y="568859"/>
                </a:lnTo>
                <a:lnTo>
                  <a:pt x="1812268" y="543843"/>
                </a:lnTo>
                <a:lnTo>
                  <a:pt x="1818474" y="513295"/>
                </a:lnTo>
                <a:lnTo>
                  <a:pt x="1818474" y="78663"/>
                </a:lnTo>
                <a:lnTo>
                  <a:pt x="1812268" y="48123"/>
                </a:lnTo>
                <a:lnTo>
                  <a:pt x="1795368" y="23110"/>
                </a:lnTo>
                <a:lnTo>
                  <a:pt x="1770356" y="6208"/>
                </a:lnTo>
                <a:lnTo>
                  <a:pt x="173981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7038" y="3073603"/>
            <a:ext cx="1978025" cy="703580"/>
          </a:xfrm>
          <a:custGeom>
            <a:avLst/>
            <a:gdLst/>
            <a:ahLst/>
            <a:cxnLst/>
            <a:rect l="l" t="t" r="r" b="b"/>
            <a:pathLst>
              <a:path w="1978025" h="703579">
                <a:moveTo>
                  <a:pt x="1825396" y="0"/>
                </a:moveTo>
                <a:lnTo>
                  <a:pt x="152400" y="0"/>
                </a:ln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0" y="550862"/>
                </a:lnTo>
                <a:lnTo>
                  <a:pt x="7802" y="598898"/>
                </a:lnTo>
                <a:lnTo>
                  <a:pt x="29504" y="640717"/>
                </a:lnTo>
                <a:lnTo>
                  <a:pt x="62544" y="673757"/>
                </a:lnTo>
                <a:lnTo>
                  <a:pt x="104363" y="695459"/>
                </a:lnTo>
                <a:lnTo>
                  <a:pt x="152400" y="703262"/>
                </a:lnTo>
                <a:lnTo>
                  <a:pt x="1825396" y="703262"/>
                </a:lnTo>
                <a:lnTo>
                  <a:pt x="1873432" y="695459"/>
                </a:lnTo>
                <a:lnTo>
                  <a:pt x="1915251" y="673757"/>
                </a:lnTo>
                <a:lnTo>
                  <a:pt x="1948291" y="640717"/>
                </a:lnTo>
                <a:lnTo>
                  <a:pt x="1969993" y="598898"/>
                </a:lnTo>
                <a:lnTo>
                  <a:pt x="1977796" y="550862"/>
                </a:lnTo>
                <a:lnTo>
                  <a:pt x="1977796" y="152400"/>
                </a:lnTo>
                <a:lnTo>
                  <a:pt x="1969993" y="104363"/>
                </a:lnTo>
                <a:lnTo>
                  <a:pt x="1948291" y="62544"/>
                </a:lnTo>
                <a:lnTo>
                  <a:pt x="1915251" y="29504"/>
                </a:lnTo>
                <a:lnTo>
                  <a:pt x="1873432" y="7802"/>
                </a:lnTo>
                <a:lnTo>
                  <a:pt x="1825396" y="0"/>
                </a:lnTo>
                <a:close/>
              </a:path>
            </a:pathLst>
          </a:custGeom>
          <a:solidFill>
            <a:srgbClr val="3E3D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913" rIns="0" bIns="0" rtlCol="0">
            <a:spAutoFit/>
          </a:bodyPr>
          <a:lstStyle/>
          <a:p>
            <a:pPr marL="2847975">
              <a:lnSpc>
                <a:spcPct val="100000"/>
              </a:lnSpc>
            </a:pPr>
            <a:r>
              <a:rPr dirty="0"/>
              <a:t>世界辣么大？</a:t>
            </a:r>
          </a:p>
        </p:txBody>
      </p:sp>
      <p:sp>
        <p:nvSpPr>
          <p:cNvPr id="5" name="object 5"/>
          <p:cNvSpPr/>
          <p:nvPr/>
        </p:nvSpPr>
        <p:spPr>
          <a:xfrm>
            <a:off x="3328898" y="2690660"/>
            <a:ext cx="642620" cy="642620"/>
          </a:xfrm>
          <a:custGeom>
            <a:avLst/>
            <a:gdLst/>
            <a:ahLst/>
            <a:cxnLst/>
            <a:rect l="l" t="t" r="r" b="b"/>
            <a:pathLst>
              <a:path w="642620" h="642620">
                <a:moveTo>
                  <a:pt x="0" y="642353"/>
                </a:moveTo>
                <a:lnTo>
                  <a:pt x="642353" y="0"/>
                </a:lnTo>
              </a:path>
            </a:pathLst>
          </a:custGeom>
          <a:ln w="45669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8898" y="3590087"/>
            <a:ext cx="642620" cy="642620"/>
          </a:xfrm>
          <a:custGeom>
            <a:avLst/>
            <a:gdLst/>
            <a:ahLst/>
            <a:cxnLst/>
            <a:rect l="l" t="t" r="r" b="b"/>
            <a:pathLst>
              <a:path w="642620" h="642620">
                <a:moveTo>
                  <a:pt x="0" y="0"/>
                </a:moveTo>
                <a:lnTo>
                  <a:pt x="642353" y="642353"/>
                </a:lnTo>
              </a:path>
            </a:pathLst>
          </a:custGeom>
          <a:ln w="45669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28898" y="3461550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>
                <a:moveTo>
                  <a:pt x="0" y="0"/>
                </a:moveTo>
                <a:lnTo>
                  <a:pt x="642353" y="0"/>
                </a:lnTo>
              </a:path>
            </a:pathLst>
          </a:custGeom>
          <a:ln w="45669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3231" y="2452052"/>
            <a:ext cx="1528445" cy="479425"/>
          </a:xfrm>
          <a:custGeom>
            <a:avLst/>
            <a:gdLst/>
            <a:ahLst/>
            <a:cxnLst/>
            <a:rect l="l" t="t" r="r" b="b"/>
            <a:pathLst>
              <a:path w="1528445" h="479425">
                <a:moveTo>
                  <a:pt x="1464348" y="0"/>
                </a:moveTo>
                <a:lnTo>
                  <a:pt x="120421" y="0"/>
                </a:lnTo>
                <a:lnTo>
                  <a:pt x="95709" y="5021"/>
                </a:lnTo>
                <a:lnTo>
                  <a:pt x="75469" y="18694"/>
                </a:lnTo>
                <a:lnTo>
                  <a:pt x="61792" y="38929"/>
                </a:lnTo>
                <a:lnTo>
                  <a:pt x="56768" y="63639"/>
                </a:lnTo>
                <a:lnTo>
                  <a:pt x="56768" y="182689"/>
                </a:lnTo>
                <a:lnTo>
                  <a:pt x="0" y="239458"/>
                </a:lnTo>
                <a:lnTo>
                  <a:pt x="56768" y="296240"/>
                </a:lnTo>
                <a:lnTo>
                  <a:pt x="56768" y="415277"/>
                </a:lnTo>
                <a:lnTo>
                  <a:pt x="61792" y="439987"/>
                </a:lnTo>
                <a:lnTo>
                  <a:pt x="75469" y="460222"/>
                </a:lnTo>
                <a:lnTo>
                  <a:pt x="95709" y="473895"/>
                </a:lnTo>
                <a:lnTo>
                  <a:pt x="120421" y="478917"/>
                </a:lnTo>
                <a:lnTo>
                  <a:pt x="1464348" y="478917"/>
                </a:lnTo>
                <a:lnTo>
                  <a:pt x="1489057" y="473895"/>
                </a:lnTo>
                <a:lnTo>
                  <a:pt x="1509293" y="460222"/>
                </a:lnTo>
                <a:lnTo>
                  <a:pt x="1522966" y="439987"/>
                </a:lnTo>
                <a:lnTo>
                  <a:pt x="1527987" y="415277"/>
                </a:lnTo>
                <a:lnTo>
                  <a:pt x="1527987" y="63639"/>
                </a:lnTo>
                <a:lnTo>
                  <a:pt x="1522966" y="38929"/>
                </a:lnTo>
                <a:lnTo>
                  <a:pt x="1509293" y="18694"/>
                </a:lnTo>
                <a:lnTo>
                  <a:pt x="1489057" y="5021"/>
                </a:lnTo>
                <a:lnTo>
                  <a:pt x="146434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8925" y="3810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66675"/>
                </a:lnTo>
              </a:path>
            </a:pathLst>
          </a:custGeom>
          <a:ln w="2540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2170" y="0"/>
            <a:ext cx="334645" cy="334645"/>
          </a:xfrm>
          <a:custGeom>
            <a:avLst/>
            <a:gdLst/>
            <a:ahLst/>
            <a:cxnLst/>
            <a:rect l="l" t="t" r="r" b="b"/>
            <a:pathLst>
              <a:path w="334645" h="334645">
                <a:moveTo>
                  <a:pt x="334429" y="0"/>
                </a:moveTo>
                <a:lnTo>
                  <a:pt x="0" y="334429"/>
                </a:lnTo>
              </a:path>
            </a:pathLst>
          </a:custGeom>
          <a:ln w="2540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92075"/>
            <a:ext cx="480695" cy="480695"/>
          </a:xfrm>
          <a:custGeom>
            <a:avLst/>
            <a:gdLst/>
            <a:ahLst/>
            <a:cxnLst/>
            <a:rect l="l" t="t" r="r" b="b"/>
            <a:pathLst>
              <a:path w="480695" h="480695">
                <a:moveTo>
                  <a:pt x="0" y="480440"/>
                </a:moveTo>
                <a:lnTo>
                  <a:pt x="480441" y="0"/>
                </a:lnTo>
              </a:path>
            </a:pathLst>
          </a:custGeom>
          <a:ln w="2540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394741" y="0"/>
                </a:moveTo>
                <a:lnTo>
                  <a:pt x="0" y="0"/>
                </a:lnTo>
                <a:lnTo>
                  <a:pt x="0" y="394741"/>
                </a:lnTo>
                <a:lnTo>
                  <a:pt x="39474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41002" y="2995841"/>
            <a:ext cx="931544" cy="931544"/>
          </a:xfrm>
          <a:custGeom>
            <a:avLst/>
            <a:gdLst/>
            <a:ahLst/>
            <a:cxnLst/>
            <a:rect l="l" t="t" r="r" b="b"/>
            <a:pathLst>
              <a:path w="931545" h="931545">
                <a:moveTo>
                  <a:pt x="465721" y="0"/>
                </a:moveTo>
                <a:lnTo>
                  <a:pt x="418104" y="2404"/>
                </a:lnTo>
                <a:lnTo>
                  <a:pt x="371861" y="9461"/>
                </a:lnTo>
                <a:lnTo>
                  <a:pt x="327229" y="20937"/>
                </a:lnTo>
                <a:lnTo>
                  <a:pt x="284440" y="36598"/>
                </a:lnTo>
                <a:lnTo>
                  <a:pt x="243730" y="56209"/>
                </a:lnTo>
                <a:lnTo>
                  <a:pt x="205331" y="79536"/>
                </a:lnTo>
                <a:lnTo>
                  <a:pt x="169478" y="106346"/>
                </a:lnTo>
                <a:lnTo>
                  <a:pt x="136405" y="136404"/>
                </a:lnTo>
                <a:lnTo>
                  <a:pt x="106347" y="169476"/>
                </a:lnTo>
                <a:lnTo>
                  <a:pt x="79537" y="205328"/>
                </a:lnTo>
                <a:lnTo>
                  <a:pt x="56209" y="243726"/>
                </a:lnTo>
                <a:lnTo>
                  <a:pt x="36598" y="284435"/>
                </a:lnTo>
                <a:lnTo>
                  <a:pt x="20937" y="327222"/>
                </a:lnTo>
                <a:lnTo>
                  <a:pt x="9461" y="371853"/>
                </a:lnTo>
                <a:lnTo>
                  <a:pt x="2404" y="418093"/>
                </a:lnTo>
                <a:lnTo>
                  <a:pt x="0" y="465709"/>
                </a:lnTo>
                <a:lnTo>
                  <a:pt x="2404" y="513324"/>
                </a:lnTo>
                <a:lnTo>
                  <a:pt x="9461" y="559564"/>
                </a:lnTo>
                <a:lnTo>
                  <a:pt x="20937" y="604195"/>
                </a:lnTo>
                <a:lnTo>
                  <a:pt x="36598" y="646982"/>
                </a:lnTo>
                <a:lnTo>
                  <a:pt x="56209" y="687691"/>
                </a:lnTo>
                <a:lnTo>
                  <a:pt x="79537" y="726089"/>
                </a:lnTo>
                <a:lnTo>
                  <a:pt x="106347" y="761941"/>
                </a:lnTo>
                <a:lnTo>
                  <a:pt x="136405" y="795013"/>
                </a:lnTo>
                <a:lnTo>
                  <a:pt x="169478" y="825071"/>
                </a:lnTo>
                <a:lnTo>
                  <a:pt x="205331" y="851881"/>
                </a:lnTo>
                <a:lnTo>
                  <a:pt x="243730" y="875208"/>
                </a:lnTo>
                <a:lnTo>
                  <a:pt x="284440" y="894819"/>
                </a:lnTo>
                <a:lnTo>
                  <a:pt x="327229" y="910480"/>
                </a:lnTo>
                <a:lnTo>
                  <a:pt x="371861" y="921956"/>
                </a:lnTo>
                <a:lnTo>
                  <a:pt x="418104" y="929013"/>
                </a:lnTo>
                <a:lnTo>
                  <a:pt x="465721" y="931418"/>
                </a:lnTo>
                <a:lnTo>
                  <a:pt x="513337" y="929013"/>
                </a:lnTo>
                <a:lnTo>
                  <a:pt x="559577" y="921956"/>
                </a:lnTo>
                <a:lnTo>
                  <a:pt x="604207" y="910480"/>
                </a:lnTo>
                <a:lnTo>
                  <a:pt x="646995" y="894819"/>
                </a:lnTo>
                <a:lnTo>
                  <a:pt x="687704" y="875208"/>
                </a:lnTo>
                <a:lnTo>
                  <a:pt x="726102" y="851881"/>
                </a:lnTo>
                <a:lnTo>
                  <a:pt x="761954" y="825071"/>
                </a:lnTo>
                <a:lnTo>
                  <a:pt x="795026" y="795013"/>
                </a:lnTo>
                <a:lnTo>
                  <a:pt x="825084" y="761941"/>
                </a:lnTo>
                <a:lnTo>
                  <a:pt x="851893" y="726089"/>
                </a:lnTo>
                <a:lnTo>
                  <a:pt x="875221" y="687691"/>
                </a:lnTo>
                <a:lnTo>
                  <a:pt x="894832" y="646982"/>
                </a:lnTo>
                <a:lnTo>
                  <a:pt x="910493" y="604195"/>
                </a:lnTo>
                <a:lnTo>
                  <a:pt x="921969" y="559564"/>
                </a:lnTo>
                <a:lnTo>
                  <a:pt x="929026" y="513324"/>
                </a:lnTo>
                <a:lnTo>
                  <a:pt x="931430" y="465709"/>
                </a:lnTo>
                <a:lnTo>
                  <a:pt x="929026" y="418093"/>
                </a:lnTo>
                <a:lnTo>
                  <a:pt x="921969" y="371853"/>
                </a:lnTo>
                <a:lnTo>
                  <a:pt x="910493" y="327222"/>
                </a:lnTo>
                <a:lnTo>
                  <a:pt x="894832" y="284435"/>
                </a:lnTo>
                <a:lnTo>
                  <a:pt x="875221" y="243726"/>
                </a:lnTo>
                <a:lnTo>
                  <a:pt x="851893" y="205328"/>
                </a:lnTo>
                <a:lnTo>
                  <a:pt x="825084" y="169476"/>
                </a:lnTo>
                <a:lnTo>
                  <a:pt x="795026" y="136404"/>
                </a:lnTo>
                <a:lnTo>
                  <a:pt x="761954" y="106346"/>
                </a:lnTo>
                <a:lnTo>
                  <a:pt x="726102" y="79536"/>
                </a:lnTo>
                <a:lnTo>
                  <a:pt x="687704" y="56209"/>
                </a:lnTo>
                <a:lnTo>
                  <a:pt x="646995" y="36598"/>
                </a:lnTo>
                <a:lnTo>
                  <a:pt x="604207" y="20937"/>
                </a:lnTo>
                <a:lnTo>
                  <a:pt x="559577" y="9461"/>
                </a:lnTo>
                <a:lnTo>
                  <a:pt x="513337" y="2404"/>
                </a:lnTo>
                <a:lnTo>
                  <a:pt x="465721" y="0"/>
                </a:lnTo>
                <a:close/>
              </a:path>
            </a:pathLst>
          </a:custGeom>
          <a:solidFill>
            <a:srgbClr val="58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18916" y="3129737"/>
            <a:ext cx="389255" cy="654050"/>
          </a:xfrm>
          <a:custGeom>
            <a:avLst/>
            <a:gdLst/>
            <a:ahLst/>
            <a:cxnLst/>
            <a:rect l="l" t="t" r="r" b="b"/>
            <a:pathLst>
              <a:path w="389254" h="654050">
                <a:moveTo>
                  <a:pt x="316649" y="598436"/>
                </a:moveTo>
                <a:lnTo>
                  <a:pt x="301904" y="598436"/>
                </a:lnTo>
                <a:lnTo>
                  <a:pt x="298907" y="601446"/>
                </a:lnTo>
                <a:lnTo>
                  <a:pt x="298907" y="650481"/>
                </a:lnTo>
                <a:lnTo>
                  <a:pt x="301904" y="653478"/>
                </a:lnTo>
                <a:lnTo>
                  <a:pt x="316649" y="653478"/>
                </a:lnTo>
                <a:lnTo>
                  <a:pt x="319658" y="650481"/>
                </a:lnTo>
                <a:lnTo>
                  <a:pt x="319658" y="601446"/>
                </a:lnTo>
                <a:lnTo>
                  <a:pt x="316649" y="598436"/>
                </a:lnTo>
                <a:close/>
              </a:path>
              <a:path w="389254" h="654050">
                <a:moveTo>
                  <a:pt x="339610" y="598436"/>
                </a:moveTo>
                <a:lnTo>
                  <a:pt x="324865" y="598436"/>
                </a:lnTo>
                <a:lnTo>
                  <a:pt x="321856" y="601446"/>
                </a:lnTo>
                <a:lnTo>
                  <a:pt x="321856" y="650481"/>
                </a:lnTo>
                <a:lnTo>
                  <a:pt x="324865" y="653478"/>
                </a:lnTo>
                <a:lnTo>
                  <a:pt x="339610" y="653478"/>
                </a:lnTo>
                <a:lnTo>
                  <a:pt x="342607" y="650481"/>
                </a:lnTo>
                <a:lnTo>
                  <a:pt x="342607" y="601446"/>
                </a:lnTo>
                <a:lnTo>
                  <a:pt x="339610" y="598436"/>
                </a:lnTo>
                <a:close/>
              </a:path>
              <a:path w="389254" h="654050">
                <a:moveTo>
                  <a:pt x="326250" y="97396"/>
                </a:moveTo>
                <a:lnTo>
                  <a:pt x="293496" y="97396"/>
                </a:lnTo>
                <a:lnTo>
                  <a:pt x="293496" y="598436"/>
                </a:lnTo>
                <a:lnTo>
                  <a:pt x="326250" y="598436"/>
                </a:lnTo>
                <a:lnTo>
                  <a:pt x="326250" y="97396"/>
                </a:lnTo>
                <a:close/>
              </a:path>
              <a:path w="389254" h="654050">
                <a:moveTo>
                  <a:pt x="382193" y="97396"/>
                </a:moveTo>
                <a:lnTo>
                  <a:pt x="339343" y="97396"/>
                </a:lnTo>
                <a:lnTo>
                  <a:pt x="339343" y="598436"/>
                </a:lnTo>
                <a:lnTo>
                  <a:pt x="382193" y="598436"/>
                </a:lnTo>
                <a:lnTo>
                  <a:pt x="389140" y="591489"/>
                </a:lnTo>
                <a:lnTo>
                  <a:pt x="389140" y="104343"/>
                </a:lnTo>
                <a:lnTo>
                  <a:pt x="382193" y="97396"/>
                </a:lnTo>
                <a:close/>
              </a:path>
              <a:path w="389254" h="654050">
                <a:moveTo>
                  <a:pt x="272935" y="0"/>
                </a:moveTo>
                <a:lnTo>
                  <a:pt x="117614" y="0"/>
                </a:lnTo>
                <a:lnTo>
                  <a:pt x="109981" y="7581"/>
                </a:lnTo>
                <a:lnTo>
                  <a:pt x="110058" y="598436"/>
                </a:lnTo>
                <a:lnTo>
                  <a:pt x="142811" y="598436"/>
                </a:lnTo>
                <a:lnTo>
                  <a:pt x="142925" y="36347"/>
                </a:lnTo>
                <a:lnTo>
                  <a:pt x="147345" y="31851"/>
                </a:lnTo>
                <a:lnTo>
                  <a:pt x="280561" y="31851"/>
                </a:lnTo>
                <a:lnTo>
                  <a:pt x="280568" y="7581"/>
                </a:lnTo>
                <a:lnTo>
                  <a:pt x="272935" y="0"/>
                </a:lnTo>
                <a:close/>
              </a:path>
              <a:path w="389254" h="654050">
                <a:moveTo>
                  <a:pt x="188671" y="97396"/>
                </a:moveTo>
                <a:lnTo>
                  <a:pt x="155917" y="97396"/>
                </a:lnTo>
                <a:lnTo>
                  <a:pt x="155917" y="598436"/>
                </a:lnTo>
                <a:lnTo>
                  <a:pt x="188671" y="598436"/>
                </a:lnTo>
                <a:lnTo>
                  <a:pt x="188671" y="97396"/>
                </a:lnTo>
                <a:close/>
              </a:path>
              <a:path w="389254" h="654050">
                <a:moveTo>
                  <a:pt x="234530" y="97396"/>
                </a:moveTo>
                <a:lnTo>
                  <a:pt x="201777" y="97396"/>
                </a:lnTo>
                <a:lnTo>
                  <a:pt x="201777" y="598436"/>
                </a:lnTo>
                <a:lnTo>
                  <a:pt x="234530" y="598436"/>
                </a:lnTo>
                <a:lnTo>
                  <a:pt x="234530" y="97396"/>
                </a:lnTo>
                <a:close/>
              </a:path>
              <a:path w="389254" h="654050">
                <a:moveTo>
                  <a:pt x="280561" y="31851"/>
                </a:moveTo>
                <a:lnTo>
                  <a:pt x="244017" y="31851"/>
                </a:lnTo>
                <a:lnTo>
                  <a:pt x="248450" y="36347"/>
                </a:lnTo>
                <a:lnTo>
                  <a:pt x="248450" y="41884"/>
                </a:lnTo>
                <a:lnTo>
                  <a:pt x="247637" y="97396"/>
                </a:lnTo>
                <a:lnTo>
                  <a:pt x="247637" y="598436"/>
                </a:lnTo>
                <a:lnTo>
                  <a:pt x="280390" y="598436"/>
                </a:lnTo>
                <a:lnTo>
                  <a:pt x="280561" y="31851"/>
                </a:lnTo>
                <a:close/>
              </a:path>
              <a:path w="389254" h="654050">
                <a:moveTo>
                  <a:pt x="65684" y="598436"/>
                </a:moveTo>
                <a:lnTo>
                  <a:pt x="50939" y="598436"/>
                </a:lnTo>
                <a:lnTo>
                  <a:pt x="47942" y="601446"/>
                </a:lnTo>
                <a:lnTo>
                  <a:pt x="47942" y="650481"/>
                </a:lnTo>
                <a:lnTo>
                  <a:pt x="50939" y="653478"/>
                </a:lnTo>
                <a:lnTo>
                  <a:pt x="65684" y="653478"/>
                </a:lnTo>
                <a:lnTo>
                  <a:pt x="68694" y="650481"/>
                </a:lnTo>
                <a:lnTo>
                  <a:pt x="68694" y="601446"/>
                </a:lnTo>
                <a:lnTo>
                  <a:pt x="65684" y="598436"/>
                </a:lnTo>
                <a:close/>
              </a:path>
              <a:path w="389254" h="654050">
                <a:moveTo>
                  <a:pt x="88645" y="598436"/>
                </a:moveTo>
                <a:lnTo>
                  <a:pt x="73901" y="598436"/>
                </a:lnTo>
                <a:lnTo>
                  <a:pt x="70891" y="601446"/>
                </a:lnTo>
                <a:lnTo>
                  <a:pt x="70891" y="650481"/>
                </a:lnTo>
                <a:lnTo>
                  <a:pt x="73901" y="653478"/>
                </a:lnTo>
                <a:lnTo>
                  <a:pt x="88645" y="653478"/>
                </a:lnTo>
                <a:lnTo>
                  <a:pt x="91643" y="650481"/>
                </a:lnTo>
                <a:lnTo>
                  <a:pt x="91643" y="601446"/>
                </a:lnTo>
                <a:lnTo>
                  <a:pt x="88645" y="598436"/>
                </a:lnTo>
                <a:close/>
              </a:path>
              <a:path w="389254" h="654050">
                <a:moveTo>
                  <a:pt x="51104" y="97396"/>
                </a:moveTo>
                <a:lnTo>
                  <a:pt x="6946" y="97396"/>
                </a:lnTo>
                <a:lnTo>
                  <a:pt x="0" y="104343"/>
                </a:lnTo>
                <a:lnTo>
                  <a:pt x="0" y="591489"/>
                </a:lnTo>
                <a:lnTo>
                  <a:pt x="6946" y="598436"/>
                </a:lnTo>
                <a:lnTo>
                  <a:pt x="51104" y="598436"/>
                </a:lnTo>
                <a:lnTo>
                  <a:pt x="51104" y="97396"/>
                </a:lnTo>
                <a:close/>
              </a:path>
              <a:path w="389254" h="654050">
                <a:moveTo>
                  <a:pt x="96951" y="97396"/>
                </a:moveTo>
                <a:lnTo>
                  <a:pt x="64198" y="97396"/>
                </a:lnTo>
                <a:lnTo>
                  <a:pt x="64198" y="598436"/>
                </a:lnTo>
                <a:lnTo>
                  <a:pt x="96951" y="598436"/>
                </a:lnTo>
                <a:lnTo>
                  <a:pt x="96951" y="973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371450" y="2531402"/>
            <a:ext cx="987425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b="1" spc="120" dirty="0">
                <a:solidFill>
                  <a:srgbClr val="3D3939"/>
                </a:solidFill>
                <a:latin typeface="Microsoft JhengHei"/>
                <a:cs typeface="Microsoft JhengHei"/>
              </a:rPr>
              <a:t>4985元</a:t>
            </a:r>
            <a:endParaRPr sz="2050" dirty="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93231" y="3222155"/>
            <a:ext cx="1528445" cy="479425"/>
          </a:xfrm>
          <a:custGeom>
            <a:avLst/>
            <a:gdLst/>
            <a:ahLst/>
            <a:cxnLst/>
            <a:rect l="l" t="t" r="r" b="b"/>
            <a:pathLst>
              <a:path w="1528445" h="479425">
                <a:moveTo>
                  <a:pt x="1464348" y="0"/>
                </a:moveTo>
                <a:lnTo>
                  <a:pt x="120421" y="0"/>
                </a:lnTo>
                <a:lnTo>
                  <a:pt x="95709" y="5021"/>
                </a:lnTo>
                <a:lnTo>
                  <a:pt x="75469" y="18694"/>
                </a:lnTo>
                <a:lnTo>
                  <a:pt x="61792" y="38929"/>
                </a:lnTo>
                <a:lnTo>
                  <a:pt x="56768" y="63639"/>
                </a:lnTo>
                <a:lnTo>
                  <a:pt x="56768" y="182689"/>
                </a:lnTo>
                <a:lnTo>
                  <a:pt x="0" y="239458"/>
                </a:lnTo>
                <a:lnTo>
                  <a:pt x="56768" y="296240"/>
                </a:lnTo>
                <a:lnTo>
                  <a:pt x="56768" y="415277"/>
                </a:lnTo>
                <a:lnTo>
                  <a:pt x="61792" y="439987"/>
                </a:lnTo>
                <a:lnTo>
                  <a:pt x="75469" y="460222"/>
                </a:lnTo>
                <a:lnTo>
                  <a:pt x="95709" y="473895"/>
                </a:lnTo>
                <a:lnTo>
                  <a:pt x="120421" y="478917"/>
                </a:lnTo>
                <a:lnTo>
                  <a:pt x="1464348" y="478917"/>
                </a:lnTo>
                <a:lnTo>
                  <a:pt x="1489057" y="473895"/>
                </a:lnTo>
                <a:lnTo>
                  <a:pt x="1509293" y="460222"/>
                </a:lnTo>
                <a:lnTo>
                  <a:pt x="1522966" y="439987"/>
                </a:lnTo>
                <a:lnTo>
                  <a:pt x="1527987" y="415277"/>
                </a:lnTo>
                <a:lnTo>
                  <a:pt x="1527987" y="63639"/>
                </a:lnTo>
                <a:lnTo>
                  <a:pt x="1522966" y="38929"/>
                </a:lnTo>
                <a:lnTo>
                  <a:pt x="1509293" y="18694"/>
                </a:lnTo>
                <a:lnTo>
                  <a:pt x="1489057" y="5021"/>
                </a:lnTo>
                <a:lnTo>
                  <a:pt x="146434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371450" y="3301517"/>
            <a:ext cx="987425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b="1" spc="120" dirty="0">
                <a:solidFill>
                  <a:srgbClr val="3D3939"/>
                </a:solidFill>
                <a:latin typeface="Microsoft JhengHei"/>
                <a:cs typeface="Microsoft JhengHei"/>
              </a:rPr>
              <a:t>4324元</a:t>
            </a:r>
            <a:endParaRPr sz="2050" dirty="0">
              <a:latin typeface="Microsoft JhengHei"/>
              <a:cs typeface="Microsoft JhengHe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93231" y="3977116"/>
            <a:ext cx="1528445" cy="479425"/>
          </a:xfrm>
          <a:custGeom>
            <a:avLst/>
            <a:gdLst/>
            <a:ahLst/>
            <a:cxnLst/>
            <a:rect l="l" t="t" r="r" b="b"/>
            <a:pathLst>
              <a:path w="1528445" h="479425">
                <a:moveTo>
                  <a:pt x="1464348" y="0"/>
                </a:moveTo>
                <a:lnTo>
                  <a:pt x="120421" y="0"/>
                </a:lnTo>
                <a:lnTo>
                  <a:pt x="95709" y="5021"/>
                </a:lnTo>
                <a:lnTo>
                  <a:pt x="75469" y="18694"/>
                </a:lnTo>
                <a:lnTo>
                  <a:pt x="61792" y="38929"/>
                </a:lnTo>
                <a:lnTo>
                  <a:pt x="56768" y="63639"/>
                </a:lnTo>
                <a:lnTo>
                  <a:pt x="56768" y="182689"/>
                </a:lnTo>
                <a:lnTo>
                  <a:pt x="0" y="239458"/>
                </a:lnTo>
                <a:lnTo>
                  <a:pt x="56768" y="296240"/>
                </a:lnTo>
                <a:lnTo>
                  <a:pt x="56768" y="415277"/>
                </a:lnTo>
                <a:lnTo>
                  <a:pt x="61792" y="439989"/>
                </a:lnTo>
                <a:lnTo>
                  <a:pt x="75469" y="460228"/>
                </a:lnTo>
                <a:lnTo>
                  <a:pt x="95709" y="473906"/>
                </a:lnTo>
                <a:lnTo>
                  <a:pt x="120421" y="478929"/>
                </a:lnTo>
                <a:lnTo>
                  <a:pt x="1464348" y="478929"/>
                </a:lnTo>
                <a:lnTo>
                  <a:pt x="1489057" y="473906"/>
                </a:lnTo>
                <a:lnTo>
                  <a:pt x="1509293" y="460228"/>
                </a:lnTo>
                <a:lnTo>
                  <a:pt x="1522966" y="439989"/>
                </a:lnTo>
                <a:lnTo>
                  <a:pt x="1527987" y="415277"/>
                </a:lnTo>
                <a:lnTo>
                  <a:pt x="1527987" y="63639"/>
                </a:lnTo>
                <a:lnTo>
                  <a:pt x="1522966" y="38929"/>
                </a:lnTo>
                <a:lnTo>
                  <a:pt x="1509293" y="18694"/>
                </a:lnTo>
                <a:lnTo>
                  <a:pt x="1489057" y="5021"/>
                </a:lnTo>
                <a:lnTo>
                  <a:pt x="146434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371450" y="4056467"/>
            <a:ext cx="987425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b="1" spc="120" dirty="0">
                <a:solidFill>
                  <a:srgbClr val="3D3939"/>
                </a:solidFill>
                <a:latin typeface="Microsoft JhengHei"/>
                <a:cs typeface="Microsoft JhengHei"/>
              </a:rPr>
              <a:t>2896元</a:t>
            </a:r>
            <a:endParaRPr sz="2050" dirty="0">
              <a:latin typeface="Microsoft JhengHei"/>
              <a:cs typeface="Microsoft JhengHe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28749" y="2430399"/>
            <a:ext cx="1555115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b="1" spc="110" dirty="0">
                <a:solidFill>
                  <a:srgbClr val="3D3939"/>
                </a:solidFill>
                <a:latin typeface="Microsoft JhengHei"/>
                <a:cs typeface="Microsoft JhengHei"/>
              </a:rPr>
              <a:t>14738元/人</a:t>
            </a:r>
            <a:endParaRPr sz="2050" dirty="0">
              <a:latin typeface="Microsoft JhengHei"/>
              <a:cs typeface="Microsoft JhengHe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9711" y="4749800"/>
            <a:ext cx="8004809" cy="0"/>
          </a:xfrm>
          <a:custGeom>
            <a:avLst/>
            <a:gdLst/>
            <a:ahLst/>
            <a:cxnLst/>
            <a:rect l="l" t="t" r="r" b="b"/>
            <a:pathLst>
              <a:path w="8004809">
                <a:moveTo>
                  <a:pt x="0" y="0"/>
                </a:moveTo>
                <a:lnTo>
                  <a:pt x="8004568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787002" y="1455813"/>
            <a:ext cx="3459479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b="1" spc="110" dirty="0">
                <a:solidFill>
                  <a:srgbClr val="505050"/>
                </a:solidFill>
                <a:latin typeface="Microsoft JhengHei"/>
                <a:cs typeface="Microsoft JhengHei"/>
              </a:rPr>
              <a:t>2016年年轻人人均旅游支出</a:t>
            </a:r>
            <a:endParaRPr sz="2050" dirty="0">
              <a:latin typeface="Microsoft JhengHei"/>
              <a:cs typeface="Microsoft JhengHe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50576" y="2569895"/>
            <a:ext cx="1438910" cy="365125"/>
          </a:xfrm>
          <a:custGeom>
            <a:avLst/>
            <a:gdLst/>
            <a:ahLst/>
            <a:cxnLst/>
            <a:rect l="l" t="t" r="r" b="b"/>
            <a:pathLst>
              <a:path w="1438910" h="365125">
                <a:moveTo>
                  <a:pt x="1350429" y="0"/>
                </a:moveTo>
                <a:lnTo>
                  <a:pt x="88163" y="0"/>
                </a:lnTo>
                <a:lnTo>
                  <a:pt x="53931" y="6956"/>
                </a:lnTo>
                <a:lnTo>
                  <a:pt x="25898" y="25898"/>
                </a:lnTo>
                <a:lnTo>
                  <a:pt x="6956" y="53931"/>
                </a:lnTo>
                <a:lnTo>
                  <a:pt x="0" y="88163"/>
                </a:lnTo>
                <a:lnTo>
                  <a:pt x="0" y="276580"/>
                </a:lnTo>
                <a:lnTo>
                  <a:pt x="6956" y="310812"/>
                </a:lnTo>
                <a:lnTo>
                  <a:pt x="25898" y="338845"/>
                </a:lnTo>
                <a:lnTo>
                  <a:pt x="53931" y="357787"/>
                </a:lnTo>
                <a:lnTo>
                  <a:pt x="88163" y="364744"/>
                </a:lnTo>
                <a:lnTo>
                  <a:pt x="1350429" y="364744"/>
                </a:lnTo>
                <a:lnTo>
                  <a:pt x="1384660" y="357787"/>
                </a:lnTo>
                <a:lnTo>
                  <a:pt x="1412694" y="338845"/>
                </a:lnTo>
                <a:lnTo>
                  <a:pt x="1431635" y="310812"/>
                </a:lnTo>
                <a:lnTo>
                  <a:pt x="1438592" y="276580"/>
                </a:lnTo>
                <a:lnTo>
                  <a:pt x="1438592" y="88163"/>
                </a:lnTo>
                <a:lnTo>
                  <a:pt x="1431635" y="53931"/>
                </a:lnTo>
                <a:lnTo>
                  <a:pt x="1412694" y="25898"/>
                </a:lnTo>
                <a:lnTo>
                  <a:pt x="1384660" y="6956"/>
                </a:lnTo>
                <a:lnTo>
                  <a:pt x="1350429" y="0"/>
                </a:lnTo>
                <a:close/>
              </a:path>
            </a:pathLst>
          </a:custGeom>
          <a:solidFill>
            <a:srgbClr val="3E3D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50576" y="3300564"/>
            <a:ext cx="1438910" cy="365125"/>
          </a:xfrm>
          <a:custGeom>
            <a:avLst/>
            <a:gdLst/>
            <a:ahLst/>
            <a:cxnLst/>
            <a:rect l="l" t="t" r="r" b="b"/>
            <a:pathLst>
              <a:path w="1438910" h="365125">
                <a:moveTo>
                  <a:pt x="1350429" y="0"/>
                </a:moveTo>
                <a:lnTo>
                  <a:pt x="88163" y="0"/>
                </a:lnTo>
                <a:lnTo>
                  <a:pt x="53931" y="6956"/>
                </a:lnTo>
                <a:lnTo>
                  <a:pt x="25898" y="25898"/>
                </a:lnTo>
                <a:lnTo>
                  <a:pt x="6956" y="53931"/>
                </a:lnTo>
                <a:lnTo>
                  <a:pt x="0" y="88163"/>
                </a:lnTo>
                <a:lnTo>
                  <a:pt x="0" y="276580"/>
                </a:lnTo>
                <a:lnTo>
                  <a:pt x="6956" y="310812"/>
                </a:lnTo>
                <a:lnTo>
                  <a:pt x="25898" y="338845"/>
                </a:lnTo>
                <a:lnTo>
                  <a:pt x="53931" y="357787"/>
                </a:lnTo>
                <a:lnTo>
                  <a:pt x="88163" y="364744"/>
                </a:lnTo>
                <a:lnTo>
                  <a:pt x="1350429" y="364744"/>
                </a:lnTo>
                <a:lnTo>
                  <a:pt x="1384660" y="357787"/>
                </a:lnTo>
                <a:lnTo>
                  <a:pt x="1412694" y="338845"/>
                </a:lnTo>
                <a:lnTo>
                  <a:pt x="1431635" y="310812"/>
                </a:lnTo>
                <a:lnTo>
                  <a:pt x="1438592" y="276580"/>
                </a:lnTo>
                <a:lnTo>
                  <a:pt x="1438592" y="88163"/>
                </a:lnTo>
                <a:lnTo>
                  <a:pt x="1431635" y="53931"/>
                </a:lnTo>
                <a:lnTo>
                  <a:pt x="1412694" y="25898"/>
                </a:lnTo>
                <a:lnTo>
                  <a:pt x="1384660" y="6956"/>
                </a:lnTo>
                <a:lnTo>
                  <a:pt x="1350429" y="0"/>
                </a:lnTo>
                <a:close/>
              </a:path>
            </a:pathLst>
          </a:custGeom>
          <a:solidFill>
            <a:srgbClr val="3E3D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50576" y="4034209"/>
            <a:ext cx="1438910" cy="365125"/>
          </a:xfrm>
          <a:custGeom>
            <a:avLst/>
            <a:gdLst/>
            <a:ahLst/>
            <a:cxnLst/>
            <a:rect l="l" t="t" r="r" b="b"/>
            <a:pathLst>
              <a:path w="1438910" h="365125">
                <a:moveTo>
                  <a:pt x="1350429" y="0"/>
                </a:moveTo>
                <a:lnTo>
                  <a:pt x="88163" y="0"/>
                </a:lnTo>
                <a:lnTo>
                  <a:pt x="53931" y="6956"/>
                </a:lnTo>
                <a:lnTo>
                  <a:pt x="25898" y="25898"/>
                </a:lnTo>
                <a:lnTo>
                  <a:pt x="6956" y="53931"/>
                </a:lnTo>
                <a:lnTo>
                  <a:pt x="0" y="88163"/>
                </a:lnTo>
                <a:lnTo>
                  <a:pt x="0" y="276580"/>
                </a:lnTo>
                <a:lnTo>
                  <a:pt x="6956" y="310812"/>
                </a:lnTo>
                <a:lnTo>
                  <a:pt x="25898" y="338845"/>
                </a:lnTo>
                <a:lnTo>
                  <a:pt x="53931" y="357787"/>
                </a:lnTo>
                <a:lnTo>
                  <a:pt x="88163" y="364744"/>
                </a:lnTo>
                <a:lnTo>
                  <a:pt x="1350429" y="364744"/>
                </a:lnTo>
                <a:lnTo>
                  <a:pt x="1384660" y="357787"/>
                </a:lnTo>
                <a:lnTo>
                  <a:pt x="1412694" y="338845"/>
                </a:lnTo>
                <a:lnTo>
                  <a:pt x="1431635" y="310812"/>
                </a:lnTo>
                <a:lnTo>
                  <a:pt x="1438592" y="276580"/>
                </a:lnTo>
                <a:lnTo>
                  <a:pt x="1438592" y="88163"/>
                </a:lnTo>
                <a:lnTo>
                  <a:pt x="1431635" y="53931"/>
                </a:lnTo>
                <a:lnTo>
                  <a:pt x="1412694" y="25898"/>
                </a:lnTo>
                <a:lnTo>
                  <a:pt x="1384660" y="6956"/>
                </a:lnTo>
                <a:lnTo>
                  <a:pt x="1350429" y="0"/>
                </a:lnTo>
                <a:close/>
              </a:path>
            </a:pathLst>
          </a:custGeom>
          <a:solidFill>
            <a:srgbClr val="3E3D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62626" y="2437981"/>
            <a:ext cx="628650" cy="628650"/>
          </a:xfrm>
          <a:custGeom>
            <a:avLst/>
            <a:gdLst/>
            <a:ahLst/>
            <a:cxnLst/>
            <a:rect l="l" t="t" r="r" b="b"/>
            <a:pathLst>
              <a:path w="628650" h="628650">
                <a:moveTo>
                  <a:pt x="314286" y="0"/>
                </a:moveTo>
                <a:lnTo>
                  <a:pt x="267842" y="3407"/>
                </a:lnTo>
                <a:lnTo>
                  <a:pt x="223513" y="13307"/>
                </a:lnTo>
                <a:lnTo>
                  <a:pt x="181788" y="29211"/>
                </a:lnTo>
                <a:lnTo>
                  <a:pt x="143150" y="50634"/>
                </a:lnTo>
                <a:lnTo>
                  <a:pt x="108088" y="77090"/>
                </a:lnTo>
                <a:lnTo>
                  <a:pt x="77086" y="108093"/>
                </a:lnTo>
                <a:lnTo>
                  <a:pt x="50631" y="143156"/>
                </a:lnTo>
                <a:lnTo>
                  <a:pt x="29209" y="181793"/>
                </a:lnTo>
                <a:lnTo>
                  <a:pt x="13305" y="223518"/>
                </a:lnTo>
                <a:lnTo>
                  <a:pt x="3407" y="267845"/>
                </a:lnTo>
                <a:lnTo>
                  <a:pt x="0" y="314286"/>
                </a:lnTo>
                <a:lnTo>
                  <a:pt x="3407" y="360728"/>
                </a:lnTo>
                <a:lnTo>
                  <a:pt x="13305" y="405055"/>
                </a:lnTo>
                <a:lnTo>
                  <a:pt x="29209" y="446780"/>
                </a:lnTo>
                <a:lnTo>
                  <a:pt x="50631" y="485417"/>
                </a:lnTo>
                <a:lnTo>
                  <a:pt x="77086" y="520480"/>
                </a:lnTo>
                <a:lnTo>
                  <a:pt x="108088" y="551482"/>
                </a:lnTo>
                <a:lnTo>
                  <a:pt x="143150" y="577938"/>
                </a:lnTo>
                <a:lnTo>
                  <a:pt x="181788" y="599362"/>
                </a:lnTo>
                <a:lnTo>
                  <a:pt x="223513" y="615266"/>
                </a:lnTo>
                <a:lnTo>
                  <a:pt x="267842" y="625166"/>
                </a:lnTo>
                <a:lnTo>
                  <a:pt x="314286" y="628573"/>
                </a:lnTo>
                <a:lnTo>
                  <a:pt x="360728" y="625166"/>
                </a:lnTo>
                <a:lnTo>
                  <a:pt x="405055" y="615266"/>
                </a:lnTo>
                <a:lnTo>
                  <a:pt x="446780" y="599362"/>
                </a:lnTo>
                <a:lnTo>
                  <a:pt x="485417" y="577938"/>
                </a:lnTo>
                <a:lnTo>
                  <a:pt x="520480" y="551482"/>
                </a:lnTo>
                <a:lnTo>
                  <a:pt x="551482" y="520480"/>
                </a:lnTo>
                <a:lnTo>
                  <a:pt x="577938" y="485417"/>
                </a:lnTo>
                <a:lnTo>
                  <a:pt x="599362" y="446780"/>
                </a:lnTo>
                <a:lnTo>
                  <a:pt x="615266" y="405055"/>
                </a:lnTo>
                <a:lnTo>
                  <a:pt x="625166" y="360728"/>
                </a:lnTo>
                <a:lnTo>
                  <a:pt x="628573" y="314286"/>
                </a:lnTo>
                <a:lnTo>
                  <a:pt x="625166" y="267845"/>
                </a:lnTo>
                <a:lnTo>
                  <a:pt x="615266" y="223518"/>
                </a:lnTo>
                <a:lnTo>
                  <a:pt x="599362" y="181793"/>
                </a:lnTo>
                <a:lnTo>
                  <a:pt x="577938" y="143156"/>
                </a:lnTo>
                <a:lnTo>
                  <a:pt x="551482" y="108093"/>
                </a:lnTo>
                <a:lnTo>
                  <a:pt x="520480" y="77090"/>
                </a:lnTo>
                <a:lnTo>
                  <a:pt x="485417" y="50634"/>
                </a:lnTo>
                <a:lnTo>
                  <a:pt x="446780" y="29211"/>
                </a:lnTo>
                <a:lnTo>
                  <a:pt x="405055" y="13307"/>
                </a:lnTo>
                <a:lnTo>
                  <a:pt x="360728" y="3407"/>
                </a:lnTo>
                <a:lnTo>
                  <a:pt x="314286" y="0"/>
                </a:lnTo>
                <a:close/>
              </a:path>
            </a:pathLst>
          </a:custGeom>
          <a:solidFill>
            <a:srgbClr val="58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62626" y="3168650"/>
            <a:ext cx="628650" cy="628650"/>
          </a:xfrm>
          <a:custGeom>
            <a:avLst/>
            <a:gdLst/>
            <a:ahLst/>
            <a:cxnLst/>
            <a:rect l="l" t="t" r="r" b="b"/>
            <a:pathLst>
              <a:path w="628650" h="628650">
                <a:moveTo>
                  <a:pt x="314286" y="0"/>
                </a:moveTo>
                <a:lnTo>
                  <a:pt x="267842" y="3407"/>
                </a:lnTo>
                <a:lnTo>
                  <a:pt x="223513" y="13307"/>
                </a:lnTo>
                <a:lnTo>
                  <a:pt x="181788" y="29211"/>
                </a:lnTo>
                <a:lnTo>
                  <a:pt x="143150" y="50634"/>
                </a:lnTo>
                <a:lnTo>
                  <a:pt x="108088" y="77090"/>
                </a:lnTo>
                <a:lnTo>
                  <a:pt x="77086" y="108093"/>
                </a:lnTo>
                <a:lnTo>
                  <a:pt x="50631" y="143156"/>
                </a:lnTo>
                <a:lnTo>
                  <a:pt x="29209" y="181793"/>
                </a:lnTo>
                <a:lnTo>
                  <a:pt x="13305" y="223518"/>
                </a:lnTo>
                <a:lnTo>
                  <a:pt x="3407" y="267845"/>
                </a:lnTo>
                <a:lnTo>
                  <a:pt x="0" y="314286"/>
                </a:lnTo>
                <a:lnTo>
                  <a:pt x="3407" y="360728"/>
                </a:lnTo>
                <a:lnTo>
                  <a:pt x="13305" y="405055"/>
                </a:lnTo>
                <a:lnTo>
                  <a:pt x="29209" y="446780"/>
                </a:lnTo>
                <a:lnTo>
                  <a:pt x="50631" y="485417"/>
                </a:lnTo>
                <a:lnTo>
                  <a:pt x="77086" y="520480"/>
                </a:lnTo>
                <a:lnTo>
                  <a:pt x="108088" y="551482"/>
                </a:lnTo>
                <a:lnTo>
                  <a:pt x="143150" y="577938"/>
                </a:lnTo>
                <a:lnTo>
                  <a:pt x="181788" y="599362"/>
                </a:lnTo>
                <a:lnTo>
                  <a:pt x="223513" y="615266"/>
                </a:lnTo>
                <a:lnTo>
                  <a:pt x="267842" y="625166"/>
                </a:lnTo>
                <a:lnTo>
                  <a:pt x="314286" y="628573"/>
                </a:lnTo>
                <a:lnTo>
                  <a:pt x="360728" y="625166"/>
                </a:lnTo>
                <a:lnTo>
                  <a:pt x="405055" y="615266"/>
                </a:lnTo>
                <a:lnTo>
                  <a:pt x="446780" y="599362"/>
                </a:lnTo>
                <a:lnTo>
                  <a:pt x="485417" y="577938"/>
                </a:lnTo>
                <a:lnTo>
                  <a:pt x="520480" y="551482"/>
                </a:lnTo>
                <a:lnTo>
                  <a:pt x="551482" y="520480"/>
                </a:lnTo>
                <a:lnTo>
                  <a:pt x="577938" y="485417"/>
                </a:lnTo>
                <a:lnTo>
                  <a:pt x="599362" y="446780"/>
                </a:lnTo>
                <a:lnTo>
                  <a:pt x="615266" y="405055"/>
                </a:lnTo>
                <a:lnTo>
                  <a:pt x="625166" y="360728"/>
                </a:lnTo>
                <a:lnTo>
                  <a:pt x="628573" y="314286"/>
                </a:lnTo>
                <a:lnTo>
                  <a:pt x="625166" y="267845"/>
                </a:lnTo>
                <a:lnTo>
                  <a:pt x="615266" y="223518"/>
                </a:lnTo>
                <a:lnTo>
                  <a:pt x="599362" y="181793"/>
                </a:lnTo>
                <a:lnTo>
                  <a:pt x="577938" y="143156"/>
                </a:lnTo>
                <a:lnTo>
                  <a:pt x="551482" y="108093"/>
                </a:lnTo>
                <a:lnTo>
                  <a:pt x="520480" y="77090"/>
                </a:lnTo>
                <a:lnTo>
                  <a:pt x="485417" y="50634"/>
                </a:lnTo>
                <a:lnTo>
                  <a:pt x="446780" y="29211"/>
                </a:lnTo>
                <a:lnTo>
                  <a:pt x="405055" y="13307"/>
                </a:lnTo>
                <a:lnTo>
                  <a:pt x="360728" y="3407"/>
                </a:lnTo>
                <a:lnTo>
                  <a:pt x="314286" y="0"/>
                </a:lnTo>
                <a:close/>
              </a:path>
            </a:pathLst>
          </a:custGeom>
          <a:solidFill>
            <a:srgbClr val="58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62626" y="3902292"/>
            <a:ext cx="628650" cy="628650"/>
          </a:xfrm>
          <a:custGeom>
            <a:avLst/>
            <a:gdLst/>
            <a:ahLst/>
            <a:cxnLst/>
            <a:rect l="l" t="t" r="r" b="b"/>
            <a:pathLst>
              <a:path w="628650" h="628650">
                <a:moveTo>
                  <a:pt x="314286" y="0"/>
                </a:moveTo>
                <a:lnTo>
                  <a:pt x="267842" y="3407"/>
                </a:lnTo>
                <a:lnTo>
                  <a:pt x="223513" y="13307"/>
                </a:lnTo>
                <a:lnTo>
                  <a:pt x="181788" y="29211"/>
                </a:lnTo>
                <a:lnTo>
                  <a:pt x="143150" y="50634"/>
                </a:lnTo>
                <a:lnTo>
                  <a:pt x="108088" y="77090"/>
                </a:lnTo>
                <a:lnTo>
                  <a:pt x="77086" y="108093"/>
                </a:lnTo>
                <a:lnTo>
                  <a:pt x="50631" y="143156"/>
                </a:lnTo>
                <a:lnTo>
                  <a:pt x="29209" y="181793"/>
                </a:lnTo>
                <a:lnTo>
                  <a:pt x="13305" y="223518"/>
                </a:lnTo>
                <a:lnTo>
                  <a:pt x="3407" y="267845"/>
                </a:lnTo>
                <a:lnTo>
                  <a:pt x="0" y="314286"/>
                </a:lnTo>
                <a:lnTo>
                  <a:pt x="3407" y="360728"/>
                </a:lnTo>
                <a:lnTo>
                  <a:pt x="13305" y="405055"/>
                </a:lnTo>
                <a:lnTo>
                  <a:pt x="29209" y="446780"/>
                </a:lnTo>
                <a:lnTo>
                  <a:pt x="50631" y="485417"/>
                </a:lnTo>
                <a:lnTo>
                  <a:pt x="77086" y="520480"/>
                </a:lnTo>
                <a:lnTo>
                  <a:pt x="108088" y="551482"/>
                </a:lnTo>
                <a:lnTo>
                  <a:pt x="143150" y="577938"/>
                </a:lnTo>
                <a:lnTo>
                  <a:pt x="181788" y="599362"/>
                </a:lnTo>
                <a:lnTo>
                  <a:pt x="223513" y="615266"/>
                </a:lnTo>
                <a:lnTo>
                  <a:pt x="267842" y="625166"/>
                </a:lnTo>
                <a:lnTo>
                  <a:pt x="314286" y="628573"/>
                </a:lnTo>
                <a:lnTo>
                  <a:pt x="360728" y="625166"/>
                </a:lnTo>
                <a:lnTo>
                  <a:pt x="405055" y="615266"/>
                </a:lnTo>
                <a:lnTo>
                  <a:pt x="446780" y="599362"/>
                </a:lnTo>
                <a:lnTo>
                  <a:pt x="485417" y="577938"/>
                </a:lnTo>
                <a:lnTo>
                  <a:pt x="520480" y="551482"/>
                </a:lnTo>
                <a:lnTo>
                  <a:pt x="551482" y="520480"/>
                </a:lnTo>
                <a:lnTo>
                  <a:pt x="577938" y="485417"/>
                </a:lnTo>
                <a:lnTo>
                  <a:pt x="599362" y="446780"/>
                </a:lnTo>
                <a:lnTo>
                  <a:pt x="615266" y="405055"/>
                </a:lnTo>
                <a:lnTo>
                  <a:pt x="625166" y="360728"/>
                </a:lnTo>
                <a:lnTo>
                  <a:pt x="628573" y="314286"/>
                </a:lnTo>
                <a:lnTo>
                  <a:pt x="625166" y="267845"/>
                </a:lnTo>
                <a:lnTo>
                  <a:pt x="615266" y="223518"/>
                </a:lnTo>
                <a:lnTo>
                  <a:pt x="599362" y="181793"/>
                </a:lnTo>
                <a:lnTo>
                  <a:pt x="577938" y="143156"/>
                </a:lnTo>
                <a:lnTo>
                  <a:pt x="551482" y="108093"/>
                </a:lnTo>
                <a:lnTo>
                  <a:pt x="520480" y="77090"/>
                </a:lnTo>
                <a:lnTo>
                  <a:pt x="485417" y="50634"/>
                </a:lnTo>
                <a:lnTo>
                  <a:pt x="446780" y="29211"/>
                </a:lnTo>
                <a:lnTo>
                  <a:pt x="405055" y="13307"/>
                </a:lnTo>
                <a:lnTo>
                  <a:pt x="360728" y="3407"/>
                </a:lnTo>
                <a:lnTo>
                  <a:pt x="314286" y="0"/>
                </a:lnTo>
                <a:close/>
              </a:path>
            </a:pathLst>
          </a:custGeom>
          <a:solidFill>
            <a:srgbClr val="58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15813" y="2562433"/>
            <a:ext cx="450850" cy="455295"/>
          </a:xfrm>
          <a:custGeom>
            <a:avLst/>
            <a:gdLst/>
            <a:ahLst/>
            <a:cxnLst/>
            <a:rect l="l" t="t" r="r" b="b"/>
            <a:pathLst>
              <a:path w="450850" h="455294">
                <a:moveTo>
                  <a:pt x="47726" y="70124"/>
                </a:moveTo>
                <a:lnTo>
                  <a:pt x="17551" y="97772"/>
                </a:lnTo>
                <a:lnTo>
                  <a:pt x="195630" y="200998"/>
                </a:lnTo>
                <a:lnTo>
                  <a:pt x="130416" y="264993"/>
                </a:lnTo>
                <a:lnTo>
                  <a:pt x="20993" y="272372"/>
                </a:lnTo>
                <a:lnTo>
                  <a:pt x="0" y="279954"/>
                </a:lnTo>
                <a:lnTo>
                  <a:pt x="112102" y="342018"/>
                </a:lnTo>
                <a:lnTo>
                  <a:pt x="171932" y="454845"/>
                </a:lnTo>
                <a:lnTo>
                  <a:pt x="180174" y="433636"/>
                </a:lnTo>
                <a:lnTo>
                  <a:pt x="187134" y="328595"/>
                </a:lnTo>
                <a:lnTo>
                  <a:pt x="407132" y="104909"/>
                </a:lnTo>
                <a:lnTo>
                  <a:pt x="287896" y="104909"/>
                </a:lnTo>
                <a:lnTo>
                  <a:pt x="47726" y="70124"/>
                </a:lnTo>
                <a:close/>
              </a:path>
              <a:path w="450850" h="455294">
                <a:moveTo>
                  <a:pt x="349059" y="186164"/>
                </a:moveTo>
                <a:lnTo>
                  <a:pt x="261099" y="266847"/>
                </a:lnTo>
                <a:lnTo>
                  <a:pt x="350024" y="433293"/>
                </a:lnTo>
                <a:lnTo>
                  <a:pt x="373595" y="406649"/>
                </a:lnTo>
                <a:lnTo>
                  <a:pt x="349059" y="186164"/>
                </a:lnTo>
                <a:close/>
              </a:path>
              <a:path w="450850" h="455294">
                <a:moveTo>
                  <a:pt x="396195" y="0"/>
                </a:moveTo>
                <a:lnTo>
                  <a:pt x="386353" y="5420"/>
                </a:lnTo>
                <a:lnTo>
                  <a:pt x="373354" y="17978"/>
                </a:lnTo>
                <a:lnTo>
                  <a:pt x="287896" y="104909"/>
                </a:lnTo>
                <a:lnTo>
                  <a:pt x="407132" y="104909"/>
                </a:lnTo>
                <a:lnTo>
                  <a:pt x="443293" y="68143"/>
                </a:lnTo>
                <a:lnTo>
                  <a:pt x="450712" y="53478"/>
                </a:lnTo>
                <a:lnTo>
                  <a:pt x="449860" y="38676"/>
                </a:lnTo>
                <a:lnTo>
                  <a:pt x="426237" y="6129"/>
                </a:lnTo>
                <a:lnTo>
                  <a:pt x="3961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54421" y="3569589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316" y="0"/>
                </a:lnTo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62447" y="3497198"/>
            <a:ext cx="0" cy="64769"/>
          </a:xfrm>
          <a:custGeom>
            <a:avLst/>
            <a:gdLst/>
            <a:ahLst/>
            <a:cxnLst/>
            <a:rect l="l" t="t" r="r" b="b"/>
            <a:pathLst>
              <a:path h="64770">
                <a:moveTo>
                  <a:pt x="0" y="0"/>
                </a:moveTo>
                <a:lnTo>
                  <a:pt x="0" y="64770"/>
                </a:lnTo>
              </a:path>
            </a:pathLst>
          </a:custGeom>
          <a:ln w="160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54421" y="3489579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316" y="0"/>
                </a:lnTo>
              </a:path>
            </a:pathLst>
          </a:custGeom>
          <a:ln w="152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69699" y="3497579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109"/>
                </a:lnTo>
              </a:path>
            </a:pathLst>
          </a:custGeom>
          <a:ln w="160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47144" y="3586238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790" y="0"/>
                </a:lnTo>
              </a:path>
            </a:pathLst>
          </a:custGeom>
          <a:ln w="111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89168" y="3295015"/>
            <a:ext cx="400050" cy="388620"/>
          </a:xfrm>
          <a:custGeom>
            <a:avLst/>
            <a:gdLst/>
            <a:ahLst/>
            <a:cxnLst/>
            <a:rect l="l" t="t" r="r" b="b"/>
            <a:pathLst>
              <a:path w="400050" h="388620">
                <a:moveTo>
                  <a:pt x="395566" y="70777"/>
                </a:moveTo>
                <a:lnTo>
                  <a:pt x="4457" y="70777"/>
                </a:lnTo>
                <a:lnTo>
                  <a:pt x="1143" y="81241"/>
                </a:lnTo>
                <a:lnTo>
                  <a:pt x="0" y="86601"/>
                </a:lnTo>
                <a:lnTo>
                  <a:pt x="0" y="92405"/>
                </a:lnTo>
                <a:lnTo>
                  <a:pt x="1741" y="105859"/>
                </a:lnTo>
                <a:lnTo>
                  <a:pt x="6651" y="118002"/>
                </a:lnTo>
                <a:lnTo>
                  <a:pt x="14262" y="128420"/>
                </a:lnTo>
                <a:lnTo>
                  <a:pt x="24104" y="136702"/>
                </a:lnTo>
                <a:lnTo>
                  <a:pt x="24104" y="361746"/>
                </a:lnTo>
                <a:lnTo>
                  <a:pt x="340461" y="388200"/>
                </a:lnTo>
                <a:lnTo>
                  <a:pt x="350752" y="386103"/>
                </a:lnTo>
                <a:lnTo>
                  <a:pt x="359131" y="380447"/>
                </a:lnTo>
                <a:lnTo>
                  <a:pt x="364795" y="372046"/>
                </a:lnTo>
                <a:lnTo>
                  <a:pt x="218681" y="372046"/>
                </a:lnTo>
                <a:lnTo>
                  <a:pt x="218681" y="371665"/>
                </a:lnTo>
                <a:lnTo>
                  <a:pt x="44424" y="371665"/>
                </a:lnTo>
                <a:lnTo>
                  <a:pt x="39662" y="366979"/>
                </a:lnTo>
                <a:lnTo>
                  <a:pt x="39662" y="143408"/>
                </a:lnTo>
                <a:lnTo>
                  <a:pt x="64284" y="143408"/>
                </a:lnTo>
                <a:lnTo>
                  <a:pt x="68568" y="142756"/>
                </a:lnTo>
                <a:lnTo>
                  <a:pt x="82486" y="136029"/>
                </a:lnTo>
                <a:lnTo>
                  <a:pt x="93761" y="125712"/>
                </a:lnTo>
                <a:lnTo>
                  <a:pt x="101676" y="112585"/>
                </a:lnTo>
                <a:lnTo>
                  <a:pt x="199486" y="112585"/>
                </a:lnTo>
                <a:lnTo>
                  <a:pt x="395555" y="112534"/>
                </a:lnTo>
                <a:lnTo>
                  <a:pt x="397581" y="108394"/>
                </a:lnTo>
                <a:lnTo>
                  <a:pt x="400050" y="92405"/>
                </a:lnTo>
                <a:lnTo>
                  <a:pt x="400050" y="86601"/>
                </a:lnTo>
                <a:lnTo>
                  <a:pt x="398907" y="81241"/>
                </a:lnTo>
                <a:lnTo>
                  <a:pt x="395566" y="70777"/>
                </a:lnTo>
                <a:close/>
              </a:path>
              <a:path w="400050" h="388620">
                <a:moveTo>
                  <a:pt x="311086" y="201256"/>
                </a:moveTo>
                <a:lnTo>
                  <a:pt x="295579" y="201256"/>
                </a:lnTo>
                <a:lnTo>
                  <a:pt x="295579" y="372046"/>
                </a:lnTo>
                <a:lnTo>
                  <a:pt x="364795" y="372046"/>
                </a:lnTo>
                <a:lnTo>
                  <a:pt x="364872" y="371665"/>
                </a:lnTo>
                <a:lnTo>
                  <a:pt x="311086" y="371665"/>
                </a:lnTo>
                <a:lnTo>
                  <a:pt x="311086" y="201256"/>
                </a:lnTo>
                <a:close/>
              </a:path>
              <a:path w="400050" h="388620">
                <a:moveTo>
                  <a:pt x="311086" y="187185"/>
                </a:moveTo>
                <a:lnTo>
                  <a:pt x="203022" y="187185"/>
                </a:lnTo>
                <a:lnTo>
                  <a:pt x="203022" y="371665"/>
                </a:lnTo>
                <a:lnTo>
                  <a:pt x="218681" y="371665"/>
                </a:lnTo>
                <a:lnTo>
                  <a:pt x="218681" y="201256"/>
                </a:lnTo>
                <a:lnTo>
                  <a:pt x="311086" y="201256"/>
                </a:lnTo>
                <a:lnTo>
                  <a:pt x="311086" y="187185"/>
                </a:lnTo>
                <a:close/>
              </a:path>
              <a:path w="400050" h="388620">
                <a:moveTo>
                  <a:pt x="366890" y="144983"/>
                </a:moveTo>
                <a:lnTo>
                  <a:pt x="350367" y="144983"/>
                </a:lnTo>
                <a:lnTo>
                  <a:pt x="350367" y="366979"/>
                </a:lnTo>
                <a:lnTo>
                  <a:pt x="345605" y="371665"/>
                </a:lnTo>
                <a:lnTo>
                  <a:pt x="364872" y="371665"/>
                </a:lnTo>
                <a:lnTo>
                  <a:pt x="366890" y="361746"/>
                </a:lnTo>
                <a:lnTo>
                  <a:pt x="366890" y="144983"/>
                </a:lnTo>
                <a:close/>
              </a:path>
              <a:path w="400050" h="388620">
                <a:moveTo>
                  <a:pt x="64284" y="143408"/>
                </a:moveTo>
                <a:lnTo>
                  <a:pt x="39662" y="143408"/>
                </a:lnTo>
                <a:lnTo>
                  <a:pt x="43954" y="144475"/>
                </a:lnTo>
                <a:lnTo>
                  <a:pt x="48196" y="145161"/>
                </a:lnTo>
                <a:lnTo>
                  <a:pt x="52717" y="145161"/>
                </a:lnTo>
                <a:lnTo>
                  <a:pt x="64284" y="143408"/>
                </a:lnTo>
                <a:close/>
              </a:path>
              <a:path w="400050" h="388620">
                <a:moveTo>
                  <a:pt x="199486" y="112585"/>
                </a:moveTo>
                <a:lnTo>
                  <a:pt x="101676" y="112585"/>
                </a:lnTo>
                <a:lnTo>
                  <a:pt x="109600" y="125744"/>
                </a:lnTo>
                <a:lnTo>
                  <a:pt x="120873" y="136045"/>
                </a:lnTo>
                <a:lnTo>
                  <a:pt x="134778" y="142760"/>
                </a:lnTo>
                <a:lnTo>
                  <a:pt x="150596" y="145161"/>
                </a:lnTo>
                <a:lnTo>
                  <a:pt x="166437" y="142756"/>
                </a:lnTo>
                <a:lnTo>
                  <a:pt x="180343" y="136029"/>
                </a:lnTo>
                <a:lnTo>
                  <a:pt x="191605" y="125712"/>
                </a:lnTo>
                <a:lnTo>
                  <a:pt x="199486" y="112585"/>
                </a:lnTo>
                <a:close/>
              </a:path>
              <a:path w="400050" h="388620">
                <a:moveTo>
                  <a:pt x="395555" y="112534"/>
                </a:moveTo>
                <a:lnTo>
                  <a:pt x="199517" y="112534"/>
                </a:lnTo>
                <a:lnTo>
                  <a:pt x="207456" y="125712"/>
                </a:lnTo>
                <a:lnTo>
                  <a:pt x="218763" y="136045"/>
                </a:lnTo>
                <a:lnTo>
                  <a:pt x="232669" y="142760"/>
                </a:lnTo>
                <a:lnTo>
                  <a:pt x="248488" y="145161"/>
                </a:lnTo>
                <a:lnTo>
                  <a:pt x="264311" y="142756"/>
                </a:lnTo>
                <a:lnTo>
                  <a:pt x="278217" y="136029"/>
                </a:lnTo>
                <a:lnTo>
                  <a:pt x="289487" y="125712"/>
                </a:lnTo>
                <a:lnTo>
                  <a:pt x="297395" y="112585"/>
                </a:lnTo>
                <a:lnTo>
                  <a:pt x="395530" y="112585"/>
                </a:lnTo>
                <a:close/>
              </a:path>
              <a:path w="400050" h="388620">
                <a:moveTo>
                  <a:pt x="395530" y="112585"/>
                </a:moveTo>
                <a:lnTo>
                  <a:pt x="297395" y="112585"/>
                </a:lnTo>
                <a:lnTo>
                  <a:pt x="305334" y="125744"/>
                </a:lnTo>
                <a:lnTo>
                  <a:pt x="316607" y="136045"/>
                </a:lnTo>
                <a:lnTo>
                  <a:pt x="330514" y="142760"/>
                </a:lnTo>
                <a:lnTo>
                  <a:pt x="346354" y="145161"/>
                </a:lnTo>
                <a:lnTo>
                  <a:pt x="350367" y="144983"/>
                </a:lnTo>
                <a:lnTo>
                  <a:pt x="366890" y="144983"/>
                </a:lnTo>
                <a:lnTo>
                  <a:pt x="366890" y="141566"/>
                </a:lnTo>
                <a:lnTo>
                  <a:pt x="380238" y="133706"/>
                </a:lnTo>
                <a:lnTo>
                  <a:pt x="390723" y="122405"/>
                </a:lnTo>
                <a:lnTo>
                  <a:pt x="395530" y="112585"/>
                </a:lnTo>
                <a:close/>
              </a:path>
              <a:path w="400050" h="388620">
                <a:moveTo>
                  <a:pt x="80441" y="0"/>
                </a:moveTo>
                <a:lnTo>
                  <a:pt x="6629" y="70777"/>
                </a:lnTo>
                <a:lnTo>
                  <a:pt x="29895" y="70777"/>
                </a:lnTo>
                <a:lnTo>
                  <a:pt x="86906" y="16103"/>
                </a:lnTo>
                <a:lnTo>
                  <a:pt x="331944" y="16103"/>
                </a:lnTo>
                <a:lnTo>
                  <a:pt x="313905" y="50"/>
                </a:lnTo>
                <a:lnTo>
                  <a:pt x="80441" y="0"/>
                </a:lnTo>
                <a:close/>
              </a:path>
              <a:path w="400050" h="388620">
                <a:moveTo>
                  <a:pt x="192379" y="16103"/>
                </a:moveTo>
                <a:lnTo>
                  <a:pt x="116725" y="16103"/>
                </a:lnTo>
                <a:lnTo>
                  <a:pt x="94792" y="70777"/>
                </a:lnTo>
                <a:lnTo>
                  <a:pt x="112128" y="70777"/>
                </a:lnTo>
                <a:lnTo>
                  <a:pt x="134035" y="16128"/>
                </a:lnTo>
                <a:lnTo>
                  <a:pt x="192163" y="16128"/>
                </a:lnTo>
                <a:lnTo>
                  <a:pt x="192379" y="16103"/>
                </a:lnTo>
                <a:close/>
              </a:path>
              <a:path w="400050" h="388620">
                <a:moveTo>
                  <a:pt x="331944" y="16103"/>
                </a:moveTo>
                <a:lnTo>
                  <a:pt x="192379" y="16103"/>
                </a:lnTo>
                <a:lnTo>
                  <a:pt x="192379" y="70777"/>
                </a:lnTo>
                <a:lnTo>
                  <a:pt x="208457" y="70777"/>
                </a:lnTo>
                <a:lnTo>
                  <a:pt x="208457" y="16128"/>
                </a:lnTo>
                <a:lnTo>
                  <a:pt x="331973" y="16128"/>
                </a:lnTo>
                <a:close/>
              </a:path>
              <a:path w="400050" h="388620">
                <a:moveTo>
                  <a:pt x="278739" y="16128"/>
                </a:moveTo>
                <a:lnTo>
                  <a:pt x="260870" y="16128"/>
                </a:lnTo>
                <a:lnTo>
                  <a:pt x="287261" y="70777"/>
                </a:lnTo>
                <a:lnTo>
                  <a:pt x="305092" y="70777"/>
                </a:lnTo>
                <a:lnTo>
                  <a:pt x="278739" y="16128"/>
                </a:lnTo>
                <a:close/>
              </a:path>
              <a:path w="400050" h="388620">
                <a:moveTo>
                  <a:pt x="331973" y="16128"/>
                </a:moveTo>
                <a:lnTo>
                  <a:pt x="307797" y="16128"/>
                </a:lnTo>
                <a:lnTo>
                  <a:pt x="369227" y="70777"/>
                </a:lnTo>
                <a:lnTo>
                  <a:pt x="393382" y="70777"/>
                </a:lnTo>
                <a:lnTo>
                  <a:pt x="331973" y="161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89892" y="4015390"/>
            <a:ext cx="86995" cy="411480"/>
          </a:xfrm>
          <a:custGeom>
            <a:avLst/>
            <a:gdLst/>
            <a:ahLst/>
            <a:cxnLst/>
            <a:rect l="l" t="t" r="r" b="b"/>
            <a:pathLst>
              <a:path w="86995" h="411479">
                <a:moveTo>
                  <a:pt x="60490" y="0"/>
                </a:moveTo>
                <a:lnTo>
                  <a:pt x="17856" y="26644"/>
                </a:lnTo>
                <a:lnTo>
                  <a:pt x="0" y="228422"/>
                </a:lnTo>
                <a:lnTo>
                  <a:pt x="2654" y="236054"/>
                </a:lnTo>
                <a:lnTo>
                  <a:pt x="13195" y="247357"/>
                </a:lnTo>
                <a:lnTo>
                  <a:pt x="20561" y="250621"/>
                </a:lnTo>
                <a:lnTo>
                  <a:pt x="29019" y="250621"/>
                </a:lnTo>
                <a:lnTo>
                  <a:pt x="24510" y="394944"/>
                </a:lnTo>
                <a:lnTo>
                  <a:pt x="26733" y="400519"/>
                </a:lnTo>
                <a:lnTo>
                  <a:pt x="34975" y="409016"/>
                </a:lnTo>
                <a:lnTo>
                  <a:pt x="40652" y="411238"/>
                </a:lnTo>
                <a:lnTo>
                  <a:pt x="64719" y="411238"/>
                </a:lnTo>
                <a:lnTo>
                  <a:pt x="73282" y="409563"/>
                </a:lnTo>
                <a:lnTo>
                  <a:pt x="80333" y="404971"/>
                </a:lnTo>
                <a:lnTo>
                  <a:pt x="85118" y="398112"/>
                </a:lnTo>
                <a:lnTo>
                  <a:pt x="86880" y="389635"/>
                </a:lnTo>
                <a:lnTo>
                  <a:pt x="86880" y="26238"/>
                </a:lnTo>
                <a:lnTo>
                  <a:pt x="84796" y="16025"/>
                </a:lnTo>
                <a:lnTo>
                  <a:pt x="79124" y="7685"/>
                </a:lnTo>
                <a:lnTo>
                  <a:pt x="70732" y="2061"/>
                </a:lnTo>
                <a:lnTo>
                  <a:pt x="60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46560" y="4015681"/>
            <a:ext cx="107314" cy="411480"/>
          </a:xfrm>
          <a:custGeom>
            <a:avLst/>
            <a:gdLst/>
            <a:ahLst/>
            <a:cxnLst/>
            <a:rect l="l" t="t" r="r" b="b"/>
            <a:pathLst>
              <a:path w="107314" h="411479">
                <a:moveTo>
                  <a:pt x="14376" y="0"/>
                </a:moveTo>
                <a:lnTo>
                  <a:pt x="3670" y="0"/>
                </a:lnTo>
                <a:lnTo>
                  <a:pt x="14" y="3301"/>
                </a:lnTo>
                <a:lnTo>
                  <a:pt x="0" y="125564"/>
                </a:lnTo>
                <a:lnTo>
                  <a:pt x="2071" y="135734"/>
                </a:lnTo>
                <a:lnTo>
                  <a:pt x="7716" y="143978"/>
                </a:lnTo>
                <a:lnTo>
                  <a:pt x="16078" y="149505"/>
                </a:lnTo>
                <a:lnTo>
                  <a:pt x="26301" y="151523"/>
                </a:lnTo>
                <a:lnTo>
                  <a:pt x="29806" y="151523"/>
                </a:lnTo>
                <a:lnTo>
                  <a:pt x="22212" y="394601"/>
                </a:lnTo>
                <a:lnTo>
                  <a:pt x="24434" y="400202"/>
                </a:lnTo>
                <a:lnTo>
                  <a:pt x="32677" y="408711"/>
                </a:lnTo>
                <a:lnTo>
                  <a:pt x="38353" y="410971"/>
                </a:lnTo>
                <a:lnTo>
                  <a:pt x="67652" y="410971"/>
                </a:lnTo>
                <a:lnTo>
                  <a:pt x="73329" y="408711"/>
                </a:lnTo>
                <a:lnTo>
                  <a:pt x="81572" y="400202"/>
                </a:lnTo>
                <a:lnTo>
                  <a:pt x="83794" y="394525"/>
                </a:lnTo>
                <a:lnTo>
                  <a:pt x="76212" y="151510"/>
                </a:lnTo>
                <a:lnTo>
                  <a:pt x="81203" y="151510"/>
                </a:lnTo>
                <a:lnTo>
                  <a:pt x="91404" y="149492"/>
                </a:lnTo>
                <a:lnTo>
                  <a:pt x="99704" y="143965"/>
                </a:lnTo>
                <a:lnTo>
                  <a:pt x="105285" y="135721"/>
                </a:lnTo>
                <a:lnTo>
                  <a:pt x="107325" y="125564"/>
                </a:lnTo>
                <a:lnTo>
                  <a:pt x="107322" y="98196"/>
                </a:lnTo>
                <a:lnTo>
                  <a:pt x="23558" y="98196"/>
                </a:lnTo>
                <a:lnTo>
                  <a:pt x="18211" y="92544"/>
                </a:lnTo>
                <a:lnTo>
                  <a:pt x="18197" y="3301"/>
                </a:lnTo>
                <a:lnTo>
                  <a:pt x="14376" y="0"/>
                </a:lnTo>
                <a:close/>
              </a:path>
              <a:path w="107314" h="411479">
                <a:moveTo>
                  <a:pt x="59131" y="0"/>
                </a:moveTo>
                <a:lnTo>
                  <a:pt x="48399" y="0"/>
                </a:lnTo>
                <a:lnTo>
                  <a:pt x="44895" y="3301"/>
                </a:lnTo>
                <a:lnTo>
                  <a:pt x="44881" y="92544"/>
                </a:lnTo>
                <a:lnTo>
                  <a:pt x="39217" y="98196"/>
                </a:lnTo>
                <a:lnTo>
                  <a:pt x="68300" y="98196"/>
                </a:lnTo>
                <a:lnTo>
                  <a:pt x="62458" y="92544"/>
                </a:lnTo>
                <a:lnTo>
                  <a:pt x="62445" y="3301"/>
                </a:lnTo>
                <a:lnTo>
                  <a:pt x="59131" y="0"/>
                </a:lnTo>
                <a:close/>
              </a:path>
              <a:path w="107314" h="411479">
                <a:moveTo>
                  <a:pt x="103860" y="0"/>
                </a:moveTo>
                <a:lnTo>
                  <a:pt x="93154" y="0"/>
                </a:lnTo>
                <a:lnTo>
                  <a:pt x="89776" y="3301"/>
                </a:lnTo>
                <a:lnTo>
                  <a:pt x="89763" y="92544"/>
                </a:lnTo>
                <a:lnTo>
                  <a:pt x="83959" y="98196"/>
                </a:lnTo>
                <a:lnTo>
                  <a:pt x="107322" y="98196"/>
                </a:lnTo>
                <a:lnTo>
                  <a:pt x="107302" y="3301"/>
                </a:lnTo>
                <a:lnTo>
                  <a:pt x="1038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056202" y="2566136"/>
            <a:ext cx="1141095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b="1" spc="135" dirty="0">
                <a:solidFill>
                  <a:srgbClr val="FFFFFF"/>
                </a:solidFill>
                <a:latin typeface="Microsoft JhengHei"/>
                <a:cs typeface="Microsoft JhengHei"/>
              </a:rPr>
              <a:t>交通路费</a:t>
            </a:r>
            <a:endParaRPr sz="2050">
              <a:latin typeface="Microsoft JhengHei"/>
              <a:cs typeface="Microsoft JhengHe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56202" y="3306813"/>
            <a:ext cx="1141095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b="1" spc="135" dirty="0">
                <a:solidFill>
                  <a:srgbClr val="FFFFFF"/>
                </a:solidFill>
                <a:latin typeface="Microsoft JhengHei"/>
                <a:cs typeface="Microsoft JhengHei"/>
              </a:rPr>
              <a:t>饮食吃饭</a:t>
            </a:r>
            <a:endParaRPr sz="2050" dirty="0">
              <a:latin typeface="Microsoft JhengHei"/>
              <a:cs typeface="Microsoft JhengHe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056202" y="4047497"/>
            <a:ext cx="1141095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b="1" spc="135" dirty="0">
                <a:solidFill>
                  <a:srgbClr val="FFFFFF"/>
                </a:solidFill>
                <a:latin typeface="Microsoft JhengHei"/>
                <a:cs typeface="Microsoft JhengHei"/>
              </a:rPr>
              <a:t>住宿酒店</a:t>
            </a:r>
            <a:endParaRPr sz="2050">
              <a:latin typeface="Microsoft JhengHei"/>
              <a:cs typeface="Microsoft JhengHe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90903" y="3121027"/>
            <a:ext cx="1403985" cy="598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2900"/>
              </a:lnSpc>
            </a:pPr>
            <a:r>
              <a:rPr sz="1600" b="1" spc="75" dirty="0">
                <a:solidFill>
                  <a:srgbClr val="FFFFFF"/>
                </a:solidFill>
                <a:latin typeface="Microsoft JhengHei"/>
                <a:cs typeface="Microsoft JhengHei"/>
              </a:rPr>
              <a:t>2016年年轻人  </a:t>
            </a:r>
            <a:r>
              <a:rPr sz="1600" b="1" spc="45" dirty="0">
                <a:solidFill>
                  <a:srgbClr val="FFFFFF"/>
                </a:solidFill>
                <a:latin typeface="Microsoft JhengHei"/>
                <a:cs typeface="Microsoft JhengHei"/>
              </a:rPr>
              <a:t>旅游支出总额</a:t>
            </a:r>
            <a:endParaRPr sz="1600" dirty="0">
              <a:latin typeface="Microsoft JhengHei"/>
              <a:cs typeface="Microsoft JhengHe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644965" y="1364208"/>
            <a:ext cx="3730625" cy="544830"/>
          </a:xfrm>
          <a:custGeom>
            <a:avLst/>
            <a:gdLst/>
            <a:ahLst/>
            <a:cxnLst/>
            <a:rect l="l" t="t" r="r" b="b"/>
            <a:pathLst>
              <a:path w="3730625" h="544830">
                <a:moveTo>
                  <a:pt x="3613924" y="544626"/>
                </a:moveTo>
                <a:lnTo>
                  <a:pt x="116408" y="544626"/>
                </a:lnTo>
                <a:lnTo>
                  <a:pt x="71098" y="535478"/>
                </a:lnTo>
                <a:lnTo>
                  <a:pt x="34096" y="510532"/>
                </a:lnTo>
                <a:lnTo>
                  <a:pt x="9148" y="473533"/>
                </a:lnTo>
                <a:lnTo>
                  <a:pt x="0" y="428231"/>
                </a:lnTo>
                <a:lnTo>
                  <a:pt x="0" y="116395"/>
                </a:lnTo>
                <a:lnTo>
                  <a:pt x="9148" y="71092"/>
                </a:lnTo>
                <a:lnTo>
                  <a:pt x="34096" y="34094"/>
                </a:lnTo>
                <a:lnTo>
                  <a:pt x="71098" y="9148"/>
                </a:lnTo>
                <a:lnTo>
                  <a:pt x="116408" y="0"/>
                </a:lnTo>
                <a:lnTo>
                  <a:pt x="3613924" y="0"/>
                </a:lnTo>
                <a:lnTo>
                  <a:pt x="3659232" y="9148"/>
                </a:lnTo>
                <a:lnTo>
                  <a:pt x="3696230" y="34094"/>
                </a:lnTo>
                <a:lnTo>
                  <a:pt x="3721173" y="71092"/>
                </a:lnTo>
                <a:lnTo>
                  <a:pt x="3730320" y="116395"/>
                </a:lnTo>
                <a:lnTo>
                  <a:pt x="3730320" y="428231"/>
                </a:lnTo>
                <a:lnTo>
                  <a:pt x="3721173" y="473533"/>
                </a:lnTo>
                <a:lnTo>
                  <a:pt x="3696230" y="510532"/>
                </a:lnTo>
                <a:lnTo>
                  <a:pt x="3659232" y="535478"/>
                </a:lnTo>
                <a:lnTo>
                  <a:pt x="3613924" y="544626"/>
                </a:lnTo>
                <a:close/>
              </a:path>
            </a:pathLst>
          </a:custGeom>
          <a:ln w="25399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  <p:bldP spid="6" grpId="0" animBg="1"/>
      <p:bldP spid="7" grpId="0" animBg="1"/>
      <p:bldP spid="8" grpId="0" animBg="1"/>
      <p:bldP spid="13" grpId="0" animBg="1"/>
      <p:bldP spid="15" grpId="0"/>
      <p:bldP spid="16" grpId="0" animBg="1"/>
      <p:bldP spid="17" grpId="0"/>
      <p:bldP spid="18" grpId="0" animBg="1"/>
      <p:bldP spid="19" grpId="0"/>
      <p:bldP spid="20" grpId="0"/>
      <p:bldP spid="21" grpId="0" animBg="1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58837" y="988491"/>
            <a:ext cx="8077200" cy="1022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010"/>
              </a:lnSpc>
            </a:pPr>
            <a:r>
              <a:rPr sz="1800" spc="-45" dirty="0" err="1">
                <a:solidFill>
                  <a:srgbClr val="505050"/>
                </a:solidFill>
                <a:latin typeface="PMingLiU"/>
                <a:cs typeface="PMingLiU"/>
              </a:rPr>
              <a:t>从记账细项来看，男女性在前三名的支出排名都是类似的，主要为</a:t>
            </a:r>
            <a:r>
              <a:rPr sz="1800" b="1" spc="-45" dirty="0" err="1">
                <a:solidFill>
                  <a:srgbClr val="505050"/>
                </a:solidFill>
                <a:latin typeface="Microsoft JhengHei"/>
                <a:cs typeface="Microsoft JhengHei"/>
              </a:rPr>
              <a:t>房贷支出</a:t>
            </a:r>
            <a:r>
              <a:rPr sz="1800" spc="-45" dirty="0" err="1">
                <a:solidFill>
                  <a:srgbClr val="505050"/>
                </a:solidFill>
                <a:latin typeface="PMingLiU"/>
                <a:cs typeface="PMingLiU"/>
              </a:rPr>
              <a:t>、</a:t>
            </a:r>
            <a:r>
              <a:rPr sz="1800" b="1" spc="-45" dirty="0" err="1">
                <a:solidFill>
                  <a:srgbClr val="505050"/>
                </a:solidFill>
                <a:latin typeface="Microsoft JhengHei"/>
                <a:cs typeface="Microsoft JhengHei"/>
              </a:rPr>
              <a:t>股票</a:t>
            </a:r>
            <a:r>
              <a:rPr sz="1800" b="1" spc="-45" dirty="0">
                <a:solidFill>
                  <a:srgbClr val="505050"/>
                </a:solidFill>
                <a:latin typeface="Microsoft JhengHei"/>
                <a:cs typeface="Microsoft JhengHei"/>
              </a:rPr>
              <a:t>  </a:t>
            </a:r>
            <a:r>
              <a:rPr sz="1800" b="1" spc="-50" dirty="0" err="1">
                <a:solidFill>
                  <a:srgbClr val="505050"/>
                </a:solidFill>
                <a:latin typeface="Microsoft JhengHei"/>
                <a:cs typeface="Microsoft JhengHei"/>
              </a:rPr>
              <a:t>投资</a:t>
            </a:r>
            <a:r>
              <a:rPr sz="1800" spc="-50" dirty="0" err="1">
                <a:solidFill>
                  <a:srgbClr val="505050"/>
                </a:solidFill>
                <a:latin typeface="PMingLiU"/>
                <a:cs typeface="PMingLiU"/>
              </a:rPr>
              <a:t>和</a:t>
            </a:r>
            <a:r>
              <a:rPr lang="zh-CN" altLang="en-US" b="1" spc="-50" dirty="0">
                <a:solidFill>
                  <a:srgbClr val="50505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MingLiU"/>
              </a:rPr>
              <a:t>生</a:t>
            </a:r>
            <a:r>
              <a:rPr sz="1800" b="1" spc="-50" dirty="0" err="1">
                <a:solidFill>
                  <a:srgbClr val="505050"/>
                </a:solidFill>
                <a:latin typeface="Microsoft JhengHei"/>
                <a:cs typeface="Microsoft JhengHei"/>
              </a:rPr>
              <a:t>活费</a:t>
            </a:r>
            <a:r>
              <a:rPr sz="1800" spc="-50" dirty="0" err="1">
                <a:solidFill>
                  <a:srgbClr val="505050"/>
                </a:solidFill>
                <a:latin typeface="PMingLiU"/>
                <a:cs typeface="PMingLiU"/>
              </a:rPr>
              <a:t>，并没有什么异同</a:t>
            </a:r>
            <a:r>
              <a:rPr sz="1800" spc="-50" dirty="0">
                <a:solidFill>
                  <a:srgbClr val="505050"/>
                </a:solidFill>
                <a:latin typeface="PMingLiU"/>
                <a:cs typeface="PMingLiU"/>
              </a:rPr>
              <a:t>。</a:t>
            </a:r>
            <a:endParaRPr sz="1800" dirty="0">
              <a:latin typeface="PMingLiU"/>
              <a:cs typeface="PMingLiU"/>
            </a:endParaRPr>
          </a:p>
          <a:p>
            <a:pPr marL="12700" marR="82550">
              <a:lnSpc>
                <a:spcPts val="2010"/>
              </a:lnSpc>
            </a:pPr>
            <a:r>
              <a:rPr sz="1800" spc="60" dirty="0">
                <a:solidFill>
                  <a:srgbClr val="505050"/>
                </a:solidFill>
                <a:latin typeface="PMingLiU"/>
                <a:cs typeface="PMingLiU"/>
              </a:rPr>
              <a:t>男性烟酒人均支出</a:t>
            </a:r>
            <a:r>
              <a:rPr sz="1800" b="1" spc="60" dirty="0">
                <a:solidFill>
                  <a:srgbClr val="505050"/>
                </a:solidFill>
                <a:latin typeface="Microsoft JhengHei"/>
                <a:cs typeface="Microsoft JhengHei"/>
              </a:rPr>
              <a:t>6363.5元</a:t>
            </a:r>
            <a:r>
              <a:rPr sz="1800" spc="60" dirty="0">
                <a:solidFill>
                  <a:srgbClr val="505050"/>
                </a:solidFill>
                <a:latin typeface="PMingLiU"/>
                <a:cs typeface="PMingLiU"/>
              </a:rPr>
              <a:t>，女性化妆品人均支出</a:t>
            </a:r>
            <a:r>
              <a:rPr sz="1800" b="1" spc="60" dirty="0">
                <a:solidFill>
                  <a:srgbClr val="505050"/>
                </a:solidFill>
                <a:latin typeface="Microsoft JhengHei"/>
                <a:cs typeface="Microsoft JhengHei"/>
              </a:rPr>
              <a:t>6224.7元</a:t>
            </a:r>
            <a:r>
              <a:rPr sz="1800" spc="60" dirty="0">
                <a:solidFill>
                  <a:srgbClr val="505050"/>
                </a:solidFill>
                <a:latin typeface="PMingLiU"/>
                <a:cs typeface="PMingLiU"/>
              </a:rPr>
              <a:t>，男性在烟酒上  </a:t>
            </a:r>
            <a:r>
              <a:rPr sz="1800" spc="95" dirty="0">
                <a:solidFill>
                  <a:srgbClr val="505050"/>
                </a:solidFill>
                <a:latin typeface="PMingLiU"/>
                <a:cs typeface="PMingLiU"/>
              </a:rPr>
              <a:t>面花费开销略高于女性的爱美支出。</a:t>
            </a:r>
            <a:endParaRPr sz="1800" dirty="0">
              <a:latin typeface="PMingLiU"/>
              <a:cs typeface="PMingLiU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260">
              <a:lnSpc>
                <a:spcPct val="100000"/>
              </a:lnSpc>
            </a:pPr>
            <a:r>
              <a:rPr dirty="0"/>
              <a:t>小金库里的秘密？</a:t>
            </a:r>
          </a:p>
        </p:txBody>
      </p:sp>
      <p:sp>
        <p:nvSpPr>
          <p:cNvPr id="6" name="object 6"/>
          <p:cNvSpPr/>
          <p:nvPr/>
        </p:nvSpPr>
        <p:spPr>
          <a:xfrm>
            <a:off x="288925" y="3810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66675"/>
                </a:lnTo>
              </a:path>
            </a:pathLst>
          </a:custGeom>
          <a:ln w="2540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2170" y="0"/>
            <a:ext cx="334645" cy="334645"/>
          </a:xfrm>
          <a:custGeom>
            <a:avLst/>
            <a:gdLst/>
            <a:ahLst/>
            <a:cxnLst/>
            <a:rect l="l" t="t" r="r" b="b"/>
            <a:pathLst>
              <a:path w="334645" h="334645">
                <a:moveTo>
                  <a:pt x="334429" y="0"/>
                </a:moveTo>
                <a:lnTo>
                  <a:pt x="0" y="334429"/>
                </a:lnTo>
              </a:path>
            </a:pathLst>
          </a:custGeom>
          <a:ln w="2540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92075"/>
            <a:ext cx="480695" cy="480695"/>
          </a:xfrm>
          <a:custGeom>
            <a:avLst/>
            <a:gdLst/>
            <a:ahLst/>
            <a:cxnLst/>
            <a:rect l="l" t="t" r="r" b="b"/>
            <a:pathLst>
              <a:path w="480695" h="480695">
                <a:moveTo>
                  <a:pt x="0" y="480440"/>
                </a:moveTo>
                <a:lnTo>
                  <a:pt x="480441" y="0"/>
                </a:lnTo>
              </a:path>
            </a:pathLst>
          </a:custGeom>
          <a:ln w="2540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394728" y="0"/>
                </a:moveTo>
                <a:lnTo>
                  <a:pt x="0" y="0"/>
                </a:lnTo>
                <a:lnTo>
                  <a:pt x="0" y="394728"/>
                </a:lnTo>
                <a:lnTo>
                  <a:pt x="39472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9711" y="4749800"/>
            <a:ext cx="8004809" cy="0"/>
          </a:xfrm>
          <a:custGeom>
            <a:avLst/>
            <a:gdLst/>
            <a:ahLst/>
            <a:cxnLst/>
            <a:rect l="l" t="t" r="r" b="b"/>
            <a:pathLst>
              <a:path w="8004809">
                <a:moveTo>
                  <a:pt x="0" y="0"/>
                </a:moveTo>
                <a:lnTo>
                  <a:pt x="8004568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5795" y="2686951"/>
            <a:ext cx="3601720" cy="1119505"/>
          </a:xfrm>
          <a:custGeom>
            <a:avLst/>
            <a:gdLst/>
            <a:ahLst/>
            <a:cxnLst/>
            <a:rect l="l" t="t" r="r" b="b"/>
            <a:pathLst>
              <a:path w="3601720" h="1119504">
                <a:moveTo>
                  <a:pt x="0" y="1064526"/>
                </a:moveTo>
                <a:lnTo>
                  <a:pt x="23387" y="1022564"/>
                </a:lnTo>
                <a:lnTo>
                  <a:pt x="47731" y="981219"/>
                </a:lnTo>
                <a:lnTo>
                  <a:pt x="73015" y="940507"/>
                </a:lnTo>
                <a:lnTo>
                  <a:pt x="99226" y="900443"/>
                </a:lnTo>
                <a:lnTo>
                  <a:pt x="126347" y="861041"/>
                </a:lnTo>
                <a:lnTo>
                  <a:pt x="154364" y="822317"/>
                </a:lnTo>
                <a:lnTo>
                  <a:pt x="183263" y="784286"/>
                </a:lnTo>
                <a:lnTo>
                  <a:pt x="213027" y="746962"/>
                </a:lnTo>
                <a:lnTo>
                  <a:pt x="243643" y="710361"/>
                </a:lnTo>
                <a:lnTo>
                  <a:pt x="275095" y="674497"/>
                </a:lnTo>
                <a:lnTo>
                  <a:pt x="307368" y="639385"/>
                </a:lnTo>
                <a:lnTo>
                  <a:pt x="340447" y="605041"/>
                </a:lnTo>
                <a:lnTo>
                  <a:pt x="374318" y="571479"/>
                </a:lnTo>
                <a:lnTo>
                  <a:pt x="408965" y="538714"/>
                </a:lnTo>
                <a:lnTo>
                  <a:pt x="444374" y="506761"/>
                </a:lnTo>
                <a:lnTo>
                  <a:pt x="480529" y="475636"/>
                </a:lnTo>
                <a:lnTo>
                  <a:pt x="517416" y="445353"/>
                </a:lnTo>
                <a:lnTo>
                  <a:pt x="555019" y="415926"/>
                </a:lnTo>
                <a:lnTo>
                  <a:pt x="593324" y="387372"/>
                </a:lnTo>
                <a:lnTo>
                  <a:pt x="632315" y="359704"/>
                </a:lnTo>
                <a:lnTo>
                  <a:pt x="671979" y="332939"/>
                </a:lnTo>
                <a:lnTo>
                  <a:pt x="712299" y="307090"/>
                </a:lnTo>
                <a:lnTo>
                  <a:pt x="753261" y="282173"/>
                </a:lnTo>
                <a:lnTo>
                  <a:pt x="794850" y="258203"/>
                </a:lnTo>
                <a:lnTo>
                  <a:pt x="837050" y="235194"/>
                </a:lnTo>
                <a:lnTo>
                  <a:pt x="879848" y="213162"/>
                </a:lnTo>
                <a:lnTo>
                  <a:pt x="923228" y="192122"/>
                </a:lnTo>
                <a:lnTo>
                  <a:pt x="967175" y="172088"/>
                </a:lnTo>
                <a:lnTo>
                  <a:pt x="1011674" y="153076"/>
                </a:lnTo>
                <a:lnTo>
                  <a:pt x="1056710" y="135100"/>
                </a:lnTo>
                <a:lnTo>
                  <a:pt x="1102268" y="118175"/>
                </a:lnTo>
                <a:lnTo>
                  <a:pt x="1148334" y="102317"/>
                </a:lnTo>
                <a:lnTo>
                  <a:pt x="1194892" y="87540"/>
                </a:lnTo>
                <a:lnTo>
                  <a:pt x="1241927" y="73859"/>
                </a:lnTo>
                <a:lnTo>
                  <a:pt x="1289425" y="61290"/>
                </a:lnTo>
                <a:lnTo>
                  <a:pt x="1337370" y="49847"/>
                </a:lnTo>
                <a:lnTo>
                  <a:pt x="1385748" y="39544"/>
                </a:lnTo>
                <a:lnTo>
                  <a:pt x="1434544" y="30398"/>
                </a:lnTo>
                <a:lnTo>
                  <a:pt x="1483741" y="22423"/>
                </a:lnTo>
                <a:lnTo>
                  <a:pt x="1533327" y="15634"/>
                </a:lnTo>
                <a:lnTo>
                  <a:pt x="1583285" y="10045"/>
                </a:lnTo>
                <a:lnTo>
                  <a:pt x="1633601" y="5673"/>
                </a:lnTo>
                <a:lnTo>
                  <a:pt x="1684260" y="2531"/>
                </a:lnTo>
                <a:lnTo>
                  <a:pt x="1735247" y="635"/>
                </a:lnTo>
                <a:lnTo>
                  <a:pt x="1786547" y="0"/>
                </a:lnTo>
                <a:lnTo>
                  <a:pt x="1838163" y="643"/>
                </a:lnTo>
                <a:lnTo>
                  <a:pt x="1889462" y="2562"/>
                </a:lnTo>
                <a:lnTo>
                  <a:pt x="1940430" y="5743"/>
                </a:lnTo>
                <a:lnTo>
                  <a:pt x="1991050" y="10169"/>
                </a:lnTo>
                <a:lnTo>
                  <a:pt x="2041307" y="15827"/>
                </a:lnTo>
                <a:lnTo>
                  <a:pt x="2091187" y="22699"/>
                </a:lnTo>
                <a:lnTo>
                  <a:pt x="2140673" y="30772"/>
                </a:lnTo>
                <a:lnTo>
                  <a:pt x="2189752" y="40029"/>
                </a:lnTo>
                <a:lnTo>
                  <a:pt x="2238406" y="50456"/>
                </a:lnTo>
                <a:lnTo>
                  <a:pt x="2286623" y="62038"/>
                </a:lnTo>
                <a:lnTo>
                  <a:pt x="2334385" y="74759"/>
                </a:lnTo>
                <a:lnTo>
                  <a:pt x="2381678" y="88604"/>
                </a:lnTo>
                <a:lnTo>
                  <a:pt x="2428486" y="103558"/>
                </a:lnTo>
                <a:lnTo>
                  <a:pt x="2474795" y="119605"/>
                </a:lnTo>
                <a:lnTo>
                  <a:pt x="2520589" y="136731"/>
                </a:lnTo>
                <a:lnTo>
                  <a:pt x="2565853" y="154919"/>
                </a:lnTo>
                <a:lnTo>
                  <a:pt x="2610572" y="174156"/>
                </a:lnTo>
                <a:lnTo>
                  <a:pt x="2654730" y="194425"/>
                </a:lnTo>
                <a:lnTo>
                  <a:pt x="2698312" y="215711"/>
                </a:lnTo>
                <a:lnTo>
                  <a:pt x="2741303" y="238000"/>
                </a:lnTo>
                <a:lnTo>
                  <a:pt x="2783688" y="261275"/>
                </a:lnTo>
                <a:lnTo>
                  <a:pt x="2825452" y="285522"/>
                </a:lnTo>
                <a:lnTo>
                  <a:pt x="2866578" y="310726"/>
                </a:lnTo>
                <a:lnTo>
                  <a:pt x="2907053" y="336870"/>
                </a:lnTo>
                <a:lnTo>
                  <a:pt x="2946861" y="363941"/>
                </a:lnTo>
                <a:lnTo>
                  <a:pt x="2985986" y="391923"/>
                </a:lnTo>
                <a:lnTo>
                  <a:pt x="3024413" y="420800"/>
                </a:lnTo>
                <a:lnTo>
                  <a:pt x="3062128" y="450557"/>
                </a:lnTo>
                <a:lnTo>
                  <a:pt x="3099114" y="481179"/>
                </a:lnTo>
                <a:lnTo>
                  <a:pt x="3135357" y="512651"/>
                </a:lnTo>
                <a:lnTo>
                  <a:pt x="3170842" y="544958"/>
                </a:lnTo>
                <a:lnTo>
                  <a:pt x="3205552" y="578084"/>
                </a:lnTo>
                <a:lnTo>
                  <a:pt x="3239474" y="612015"/>
                </a:lnTo>
                <a:lnTo>
                  <a:pt x="3272591" y="646734"/>
                </a:lnTo>
                <a:lnTo>
                  <a:pt x="3304889" y="682226"/>
                </a:lnTo>
                <a:lnTo>
                  <a:pt x="3336352" y="718478"/>
                </a:lnTo>
                <a:lnTo>
                  <a:pt x="3366965" y="755472"/>
                </a:lnTo>
                <a:lnTo>
                  <a:pt x="3396713" y="793194"/>
                </a:lnTo>
                <a:lnTo>
                  <a:pt x="3425580" y="831630"/>
                </a:lnTo>
                <a:lnTo>
                  <a:pt x="3453552" y="870762"/>
                </a:lnTo>
                <a:lnTo>
                  <a:pt x="3480612" y="910577"/>
                </a:lnTo>
                <a:lnTo>
                  <a:pt x="3506747" y="951059"/>
                </a:lnTo>
                <a:lnTo>
                  <a:pt x="3531940" y="992193"/>
                </a:lnTo>
                <a:lnTo>
                  <a:pt x="3556177" y="1033963"/>
                </a:lnTo>
                <a:lnTo>
                  <a:pt x="3579442" y="1076354"/>
                </a:lnTo>
                <a:lnTo>
                  <a:pt x="3601720" y="1119352"/>
                </a:lnTo>
              </a:path>
            </a:pathLst>
          </a:custGeom>
          <a:ln w="25400">
            <a:solidFill>
              <a:srgbClr val="FAD7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7629" y="2870631"/>
            <a:ext cx="1117600" cy="1117600"/>
          </a:xfrm>
          <a:custGeom>
            <a:avLst/>
            <a:gdLst/>
            <a:ahLst/>
            <a:cxnLst/>
            <a:rect l="l" t="t" r="r" b="b"/>
            <a:pathLst>
              <a:path w="1117600" h="1117600">
                <a:moveTo>
                  <a:pt x="558800" y="0"/>
                </a:moveTo>
                <a:lnTo>
                  <a:pt x="510583" y="2051"/>
                </a:lnTo>
                <a:lnTo>
                  <a:pt x="463506" y="8092"/>
                </a:lnTo>
                <a:lnTo>
                  <a:pt x="417736" y="17956"/>
                </a:lnTo>
                <a:lnTo>
                  <a:pt x="373440" y="31475"/>
                </a:lnTo>
                <a:lnTo>
                  <a:pt x="330787" y="48481"/>
                </a:lnTo>
                <a:lnTo>
                  <a:pt x="289943" y="68807"/>
                </a:lnTo>
                <a:lnTo>
                  <a:pt x="251077" y="92284"/>
                </a:lnTo>
                <a:lnTo>
                  <a:pt x="214357" y="118746"/>
                </a:lnTo>
                <a:lnTo>
                  <a:pt x="179950" y="148023"/>
                </a:lnTo>
                <a:lnTo>
                  <a:pt x="148023" y="179950"/>
                </a:lnTo>
                <a:lnTo>
                  <a:pt x="118746" y="214357"/>
                </a:lnTo>
                <a:lnTo>
                  <a:pt x="92284" y="251077"/>
                </a:lnTo>
                <a:lnTo>
                  <a:pt x="68807" y="289943"/>
                </a:lnTo>
                <a:lnTo>
                  <a:pt x="48481" y="330787"/>
                </a:lnTo>
                <a:lnTo>
                  <a:pt x="31475" y="373440"/>
                </a:lnTo>
                <a:lnTo>
                  <a:pt x="17956" y="417736"/>
                </a:lnTo>
                <a:lnTo>
                  <a:pt x="8092" y="463506"/>
                </a:lnTo>
                <a:lnTo>
                  <a:pt x="2051" y="510583"/>
                </a:lnTo>
                <a:lnTo>
                  <a:pt x="0" y="558800"/>
                </a:lnTo>
                <a:lnTo>
                  <a:pt x="2051" y="607016"/>
                </a:lnTo>
                <a:lnTo>
                  <a:pt x="8092" y="654093"/>
                </a:lnTo>
                <a:lnTo>
                  <a:pt x="17956" y="699863"/>
                </a:lnTo>
                <a:lnTo>
                  <a:pt x="31475" y="744159"/>
                </a:lnTo>
                <a:lnTo>
                  <a:pt x="48481" y="786812"/>
                </a:lnTo>
                <a:lnTo>
                  <a:pt x="68807" y="827656"/>
                </a:lnTo>
                <a:lnTo>
                  <a:pt x="92284" y="866522"/>
                </a:lnTo>
                <a:lnTo>
                  <a:pt x="118746" y="903242"/>
                </a:lnTo>
                <a:lnTo>
                  <a:pt x="148023" y="937649"/>
                </a:lnTo>
                <a:lnTo>
                  <a:pt x="179950" y="969576"/>
                </a:lnTo>
                <a:lnTo>
                  <a:pt x="214357" y="998853"/>
                </a:lnTo>
                <a:lnTo>
                  <a:pt x="251077" y="1025315"/>
                </a:lnTo>
                <a:lnTo>
                  <a:pt x="289943" y="1048792"/>
                </a:lnTo>
                <a:lnTo>
                  <a:pt x="330787" y="1069118"/>
                </a:lnTo>
                <a:lnTo>
                  <a:pt x="373440" y="1086124"/>
                </a:lnTo>
                <a:lnTo>
                  <a:pt x="417736" y="1099643"/>
                </a:lnTo>
                <a:lnTo>
                  <a:pt x="463506" y="1109507"/>
                </a:lnTo>
                <a:lnTo>
                  <a:pt x="510583" y="1115548"/>
                </a:lnTo>
                <a:lnTo>
                  <a:pt x="558800" y="1117600"/>
                </a:lnTo>
                <a:lnTo>
                  <a:pt x="607016" y="1115548"/>
                </a:lnTo>
                <a:lnTo>
                  <a:pt x="654093" y="1109507"/>
                </a:lnTo>
                <a:lnTo>
                  <a:pt x="699863" y="1099643"/>
                </a:lnTo>
                <a:lnTo>
                  <a:pt x="744159" y="1086124"/>
                </a:lnTo>
                <a:lnTo>
                  <a:pt x="786812" y="1069118"/>
                </a:lnTo>
                <a:lnTo>
                  <a:pt x="827656" y="1048792"/>
                </a:lnTo>
                <a:lnTo>
                  <a:pt x="866522" y="1025315"/>
                </a:lnTo>
                <a:lnTo>
                  <a:pt x="903242" y="998853"/>
                </a:lnTo>
                <a:lnTo>
                  <a:pt x="937649" y="969576"/>
                </a:lnTo>
                <a:lnTo>
                  <a:pt x="969576" y="937649"/>
                </a:lnTo>
                <a:lnTo>
                  <a:pt x="998853" y="903242"/>
                </a:lnTo>
                <a:lnTo>
                  <a:pt x="1025315" y="866522"/>
                </a:lnTo>
                <a:lnTo>
                  <a:pt x="1048792" y="827656"/>
                </a:lnTo>
                <a:lnTo>
                  <a:pt x="1069118" y="786812"/>
                </a:lnTo>
                <a:lnTo>
                  <a:pt x="1086124" y="744159"/>
                </a:lnTo>
                <a:lnTo>
                  <a:pt x="1099643" y="699863"/>
                </a:lnTo>
                <a:lnTo>
                  <a:pt x="1109507" y="654093"/>
                </a:lnTo>
                <a:lnTo>
                  <a:pt x="1115548" y="607016"/>
                </a:lnTo>
                <a:lnTo>
                  <a:pt x="1117600" y="558800"/>
                </a:lnTo>
                <a:lnTo>
                  <a:pt x="1115548" y="510583"/>
                </a:lnTo>
                <a:lnTo>
                  <a:pt x="1109507" y="463506"/>
                </a:lnTo>
                <a:lnTo>
                  <a:pt x="1099643" y="417736"/>
                </a:lnTo>
                <a:lnTo>
                  <a:pt x="1086124" y="373440"/>
                </a:lnTo>
                <a:lnTo>
                  <a:pt x="1069118" y="330787"/>
                </a:lnTo>
                <a:lnTo>
                  <a:pt x="1048792" y="289943"/>
                </a:lnTo>
                <a:lnTo>
                  <a:pt x="1025315" y="251077"/>
                </a:lnTo>
                <a:lnTo>
                  <a:pt x="998853" y="214357"/>
                </a:lnTo>
                <a:lnTo>
                  <a:pt x="969576" y="179950"/>
                </a:lnTo>
                <a:lnTo>
                  <a:pt x="937649" y="148023"/>
                </a:lnTo>
                <a:lnTo>
                  <a:pt x="903242" y="118746"/>
                </a:lnTo>
                <a:lnTo>
                  <a:pt x="866522" y="92284"/>
                </a:lnTo>
                <a:lnTo>
                  <a:pt x="827656" y="68807"/>
                </a:lnTo>
                <a:lnTo>
                  <a:pt x="786812" y="48481"/>
                </a:lnTo>
                <a:lnTo>
                  <a:pt x="744159" y="31475"/>
                </a:lnTo>
                <a:lnTo>
                  <a:pt x="699863" y="17956"/>
                </a:lnTo>
                <a:lnTo>
                  <a:pt x="654093" y="8092"/>
                </a:lnTo>
                <a:lnTo>
                  <a:pt x="607016" y="2051"/>
                </a:lnTo>
                <a:lnTo>
                  <a:pt x="558800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63533" y="2128151"/>
            <a:ext cx="1117600" cy="1117600"/>
          </a:xfrm>
          <a:custGeom>
            <a:avLst/>
            <a:gdLst/>
            <a:ahLst/>
            <a:cxnLst/>
            <a:rect l="l" t="t" r="r" b="b"/>
            <a:pathLst>
              <a:path w="1117600" h="1117600">
                <a:moveTo>
                  <a:pt x="558800" y="0"/>
                </a:moveTo>
                <a:lnTo>
                  <a:pt x="510583" y="2051"/>
                </a:lnTo>
                <a:lnTo>
                  <a:pt x="463506" y="8092"/>
                </a:lnTo>
                <a:lnTo>
                  <a:pt x="417736" y="17956"/>
                </a:lnTo>
                <a:lnTo>
                  <a:pt x="373440" y="31475"/>
                </a:lnTo>
                <a:lnTo>
                  <a:pt x="330787" y="48481"/>
                </a:lnTo>
                <a:lnTo>
                  <a:pt x="289943" y="68807"/>
                </a:lnTo>
                <a:lnTo>
                  <a:pt x="251077" y="92284"/>
                </a:lnTo>
                <a:lnTo>
                  <a:pt x="214357" y="118746"/>
                </a:lnTo>
                <a:lnTo>
                  <a:pt x="179950" y="148023"/>
                </a:lnTo>
                <a:lnTo>
                  <a:pt x="148023" y="179950"/>
                </a:lnTo>
                <a:lnTo>
                  <a:pt x="118746" y="214357"/>
                </a:lnTo>
                <a:lnTo>
                  <a:pt x="92284" y="251077"/>
                </a:lnTo>
                <a:lnTo>
                  <a:pt x="68807" y="289943"/>
                </a:lnTo>
                <a:lnTo>
                  <a:pt x="48481" y="330787"/>
                </a:lnTo>
                <a:lnTo>
                  <a:pt x="31475" y="373440"/>
                </a:lnTo>
                <a:lnTo>
                  <a:pt x="17956" y="417736"/>
                </a:lnTo>
                <a:lnTo>
                  <a:pt x="8092" y="463506"/>
                </a:lnTo>
                <a:lnTo>
                  <a:pt x="2051" y="510583"/>
                </a:lnTo>
                <a:lnTo>
                  <a:pt x="0" y="558800"/>
                </a:lnTo>
                <a:lnTo>
                  <a:pt x="2051" y="607016"/>
                </a:lnTo>
                <a:lnTo>
                  <a:pt x="8092" y="654093"/>
                </a:lnTo>
                <a:lnTo>
                  <a:pt x="17956" y="699863"/>
                </a:lnTo>
                <a:lnTo>
                  <a:pt x="31475" y="744159"/>
                </a:lnTo>
                <a:lnTo>
                  <a:pt x="48481" y="786812"/>
                </a:lnTo>
                <a:lnTo>
                  <a:pt x="68807" y="827656"/>
                </a:lnTo>
                <a:lnTo>
                  <a:pt x="92284" y="866522"/>
                </a:lnTo>
                <a:lnTo>
                  <a:pt x="118746" y="903242"/>
                </a:lnTo>
                <a:lnTo>
                  <a:pt x="148023" y="937649"/>
                </a:lnTo>
                <a:lnTo>
                  <a:pt x="179950" y="969576"/>
                </a:lnTo>
                <a:lnTo>
                  <a:pt x="214357" y="998853"/>
                </a:lnTo>
                <a:lnTo>
                  <a:pt x="251077" y="1025315"/>
                </a:lnTo>
                <a:lnTo>
                  <a:pt x="289943" y="1048792"/>
                </a:lnTo>
                <a:lnTo>
                  <a:pt x="330787" y="1069118"/>
                </a:lnTo>
                <a:lnTo>
                  <a:pt x="373440" y="1086124"/>
                </a:lnTo>
                <a:lnTo>
                  <a:pt x="417736" y="1099643"/>
                </a:lnTo>
                <a:lnTo>
                  <a:pt x="463506" y="1109507"/>
                </a:lnTo>
                <a:lnTo>
                  <a:pt x="510583" y="1115548"/>
                </a:lnTo>
                <a:lnTo>
                  <a:pt x="558800" y="1117600"/>
                </a:lnTo>
                <a:lnTo>
                  <a:pt x="607016" y="1115548"/>
                </a:lnTo>
                <a:lnTo>
                  <a:pt x="654093" y="1109507"/>
                </a:lnTo>
                <a:lnTo>
                  <a:pt x="699863" y="1099643"/>
                </a:lnTo>
                <a:lnTo>
                  <a:pt x="744159" y="1086124"/>
                </a:lnTo>
                <a:lnTo>
                  <a:pt x="786812" y="1069118"/>
                </a:lnTo>
                <a:lnTo>
                  <a:pt x="827656" y="1048792"/>
                </a:lnTo>
                <a:lnTo>
                  <a:pt x="866522" y="1025315"/>
                </a:lnTo>
                <a:lnTo>
                  <a:pt x="903242" y="998853"/>
                </a:lnTo>
                <a:lnTo>
                  <a:pt x="937649" y="969576"/>
                </a:lnTo>
                <a:lnTo>
                  <a:pt x="969576" y="937649"/>
                </a:lnTo>
                <a:lnTo>
                  <a:pt x="998853" y="903242"/>
                </a:lnTo>
                <a:lnTo>
                  <a:pt x="1025315" y="866522"/>
                </a:lnTo>
                <a:lnTo>
                  <a:pt x="1048792" y="827656"/>
                </a:lnTo>
                <a:lnTo>
                  <a:pt x="1069118" y="786812"/>
                </a:lnTo>
                <a:lnTo>
                  <a:pt x="1086124" y="744159"/>
                </a:lnTo>
                <a:lnTo>
                  <a:pt x="1099643" y="699863"/>
                </a:lnTo>
                <a:lnTo>
                  <a:pt x="1109507" y="654093"/>
                </a:lnTo>
                <a:lnTo>
                  <a:pt x="1115548" y="607016"/>
                </a:lnTo>
                <a:lnTo>
                  <a:pt x="1117600" y="558800"/>
                </a:lnTo>
                <a:lnTo>
                  <a:pt x="1115548" y="510583"/>
                </a:lnTo>
                <a:lnTo>
                  <a:pt x="1109507" y="463506"/>
                </a:lnTo>
                <a:lnTo>
                  <a:pt x="1099643" y="417736"/>
                </a:lnTo>
                <a:lnTo>
                  <a:pt x="1086124" y="373440"/>
                </a:lnTo>
                <a:lnTo>
                  <a:pt x="1069118" y="330787"/>
                </a:lnTo>
                <a:lnTo>
                  <a:pt x="1048792" y="289943"/>
                </a:lnTo>
                <a:lnTo>
                  <a:pt x="1025315" y="251077"/>
                </a:lnTo>
                <a:lnTo>
                  <a:pt x="998853" y="214357"/>
                </a:lnTo>
                <a:lnTo>
                  <a:pt x="969576" y="179950"/>
                </a:lnTo>
                <a:lnTo>
                  <a:pt x="937649" y="148023"/>
                </a:lnTo>
                <a:lnTo>
                  <a:pt x="903242" y="118746"/>
                </a:lnTo>
                <a:lnTo>
                  <a:pt x="866522" y="92284"/>
                </a:lnTo>
                <a:lnTo>
                  <a:pt x="827656" y="68807"/>
                </a:lnTo>
                <a:lnTo>
                  <a:pt x="786812" y="48481"/>
                </a:lnTo>
                <a:lnTo>
                  <a:pt x="744159" y="31475"/>
                </a:lnTo>
                <a:lnTo>
                  <a:pt x="699863" y="17956"/>
                </a:lnTo>
                <a:lnTo>
                  <a:pt x="654093" y="8092"/>
                </a:lnTo>
                <a:lnTo>
                  <a:pt x="607016" y="2051"/>
                </a:lnTo>
                <a:lnTo>
                  <a:pt x="558800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3805" y="2870631"/>
            <a:ext cx="1117600" cy="1117600"/>
          </a:xfrm>
          <a:custGeom>
            <a:avLst/>
            <a:gdLst/>
            <a:ahLst/>
            <a:cxnLst/>
            <a:rect l="l" t="t" r="r" b="b"/>
            <a:pathLst>
              <a:path w="1117600" h="1117600">
                <a:moveTo>
                  <a:pt x="558800" y="0"/>
                </a:moveTo>
                <a:lnTo>
                  <a:pt x="510583" y="2051"/>
                </a:lnTo>
                <a:lnTo>
                  <a:pt x="463506" y="8092"/>
                </a:lnTo>
                <a:lnTo>
                  <a:pt x="417736" y="17956"/>
                </a:lnTo>
                <a:lnTo>
                  <a:pt x="373440" y="31475"/>
                </a:lnTo>
                <a:lnTo>
                  <a:pt x="330787" y="48481"/>
                </a:lnTo>
                <a:lnTo>
                  <a:pt x="289943" y="68807"/>
                </a:lnTo>
                <a:lnTo>
                  <a:pt x="251077" y="92284"/>
                </a:lnTo>
                <a:lnTo>
                  <a:pt x="214357" y="118746"/>
                </a:lnTo>
                <a:lnTo>
                  <a:pt x="179950" y="148023"/>
                </a:lnTo>
                <a:lnTo>
                  <a:pt x="148023" y="179950"/>
                </a:lnTo>
                <a:lnTo>
                  <a:pt x="118746" y="214357"/>
                </a:lnTo>
                <a:lnTo>
                  <a:pt x="92284" y="251077"/>
                </a:lnTo>
                <a:lnTo>
                  <a:pt x="68807" y="289943"/>
                </a:lnTo>
                <a:lnTo>
                  <a:pt x="48481" y="330787"/>
                </a:lnTo>
                <a:lnTo>
                  <a:pt x="31475" y="373440"/>
                </a:lnTo>
                <a:lnTo>
                  <a:pt x="17956" y="417736"/>
                </a:lnTo>
                <a:lnTo>
                  <a:pt x="8092" y="463506"/>
                </a:lnTo>
                <a:lnTo>
                  <a:pt x="2051" y="510583"/>
                </a:lnTo>
                <a:lnTo>
                  <a:pt x="0" y="558800"/>
                </a:lnTo>
                <a:lnTo>
                  <a:pt x="2051" y="607016"/>
                </a:lnTo>
                <a:lnTo>
                  <a:pt x="8092" y="654093"/>
                </a:lnTo>
                <a:lnTo>
                  <a:pt x="17956" y="699863"/>
                </a:lnTo>
                <a:lnTo>
                  <a:pt x="31475" y="744159"/>
                </a:lnTo>
                <a:lnTo>
                  <a:pt x="48481" y="786812"/>
                </a:lnTo>
                <a:lnTo>
                  <a:pt x="68807" y="827656"/>
                </a:lnTo>
                <a:lnTo>
                  <a:pt x="92284" y="866522"/>
                </a:lnTo>
                <a:lnTo>
                  <a:pt x="118746" y="903242"/>
                </a:lnTo>
                <a:lnTo>
                  <a:pt x="148023" y="937649"/>
                </a:lnTo>
                <a:lnTo>
                  <a:pt x="179950" y="969576"/>
                </a:lnTo>
                <a:lnTo>
                  <a:pt x="214357" y="998853"/>
                </a:lnTo>
                <a:lnTo>
                  <a:pt x="251077" y="1025315"/>
                </a:lnTo>
                <a:lnTo>
                  <a:pt x="289943" y="1048792"/>
                </a:lnTo>
                <a:lnTo>
                  <a:pt x="330787" y="1069118"/>
                </a:lnTo>
                <a:lnTo>
                  <a:pt x="373440" y="1086124"/>
                </a:lnTo>
                <a:lnTo>
                  <a:pt x="417736" y="1099643"/>
                </a:lnTo>
                <a:lnTo>
                  <a:pt x="463506" y="1109507"/>
                </a:lnTo>
                <a:lnTo>
                  <a:pt x="510583" y="1115548"/>
                </a:lnTo>
                <a:lnTo>
                  <a:pt x="558800" y="1117600"/>
                </a:lnTo>
                <a:lnTo>
                  <a:pt x="607016" y="1115548"/>
                </a:lnTo>
                <a:lnTo>
                  <a:pt x="654093" y="1109507"/>
                </a:lnTo>
                <a:lnTo>
                  <a:pt x="699863" y="1099643"/>
                </a:lnTo>
                <a:lnTo>
                  <a:pt x="744159" y="1086124"/>
                </a:lnTo>
                <a:lnTo>
                  <a:pt x="786812" y="1069118"/>
                </a:lnTo>
                <a:lnTo>
                  <a:pt x="827656" y="1048792"/>
                </a:lnTo>
                <a:lnTo>
                  <a:pt x="866522" y="1025315"/>
                </a:lnTo>
                <a:lnTo>
                  <a:pt x="903242" y="998853"/>
                </a:lnTo>
                <a:lnTo>
                  <a:pt x="937649" y="969576"/>
                </a:lnTo>
                <a:lnTo>
                  <a:pt x="969576" y="937649"/>
                </a:lnTo>
                <a:lnTo>
                  <a:pt x="998853" y="903242"/>
                </a:lnTo>
                <a:lnTo>
                  <a:pt x="1025315" y="866522"/>
                </a:lnTo>
                <a:lnTo>
                  <a:pt x="1048792" y="827656"/>
                </a:lnTo>
                <a:lnTo>
                  <a:pt x="1069118" y="786812"/>
                </a:lnTo>
                <a:lnTo>
                  <a:pt x="1086124" y="744159"/>
                </a:lnTo>
                <a:lnTo>
                  <a:pt x="1099643" y="699863"/>
                </a:lnTo>
                <a:lnTo>
                  <a:pt x="1109507" y="654093"/>
                </a:lnTo>
                <a:lnTo>
                  <a:pt x="1115548" y="607016"/>
                </a:lnTo>
                <a:lnTo>
                  <a:pt x="1117600" y="558800"/>
                </a:lnTo>
                <a:lnTo>
                  <a:pt x="1115548" y="510583"/>
                </a:lnTo>
                <a:lnTo>
                  <a:pt x="1109507" y="463506"/>
                </a:lnTo>
                <a:lnTo>
                  <a:pt x="1099643" y="417736"/>
                </a:lnTo>
                <a:lnTo>
                  <a:pt x="1086124" y="373440"/>
                </a:lnTo>
                <a:lnTo>
                  <a:pt x="1069118" y="330787"/>
                </a:lnTo>
                <a:lnTo>
                  <a:pt x="1048792" y="289943"/>
                </a:lnTo>
                <a:lnTo>
                  <a:pt x="1025315" y="251077"/>
                </a:lnTo>
                <a:lnTo>
                  <a:pt x="998853" y="214357"/>
                </a:lnTo>
                <a:lnTo>
                  <a:pt x="969576" y="179950"/>
                </a:lnTo>
                <a:lnTo>
                  <a:pt x="937649" y="148023"/>
                </a:lnTo>
                <a:lnTo>
                  <a:pt x="903242" y="118746"/>
                </a:lnTo>
                <a:lnTo>
                  <a:pt x="866522" y="92284"/>
                </a:lnTo>
                <a:lnTo>
                  <a:pt x="827656" y="68807"/>
                </a:lnTo>
                <a:lnTo>
                  <a:pt x="786812" y="48481"/>
                </a:lnTo>
                <a:lnTo>
                  <a:pt x="744159" y="31475"/>
                </a:lnTo>
                <a:lnTo>
                  <a:pt x="699863" y="17956"/>
                </a:lnTo>
                <a:lnTo>
                  <a:pt x="654093" y="8092"/>
                </a:lnTo>
                <a:lnTo>
                  <a:pt x="607016" y="2051"/>
                </a:lnTo>
                <a:lnTo>
                  <a:pt x="558800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235619" y="2518410"/>
            <a:ext cx="104551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05" dirty="0">
                <a:solidFill>
                  <a:srgbClr val="505050"/>
                </a:solidFill>
                <a:latin typeface="Microsoft JhengHei"/>
                <a:cs typeface="Microsoft JhengHei"/>
              </a:rPr>
              <a:t>房贷支出</a:t>
            </a:r>
            <a:endParaRPr sz="1800" dirty="0">
              <a:latin typeface="Microsoft JhengHei"/>
              <a:cs typeface="Microsoft JhengHe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3879" y="3256559"/>
            <a:ext cx="995044" cy="325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05" dirty="0">
                <a:solidFill>
                  <a:srgbClr val="505050"/>
                </a:solidFill>
                <a:latin typeface="Microsoft JhengHei"/>
                <a:cs typeface="Microsoft JhengHei"/>
              </a:rPr>
              <a:t>股票投资</a:t>
            </a:r>
            <a:endParaRPr sz="1800" dirty="0">
              <a:latin typeface="Microsoft JhengHei"/>
              <a:cs typeface="Microsoft JhengHe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24973" y="3256559"/>
            <a:ext cx="75247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CN" altLang="en-US" b="1" spc="105" dirty="0">
                <a:solidFill>
                  <a:srgbClr val="50505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</a:t>
            </a:r>
            <a:r>
              <a:rPr b="1" spc="105" dirty="0" err="1">
                <a:solidFill>
                  <a:srgbClr val="505050"/>
                </a:solidFill>
                <a:latin typeface="Microsoft JhengHei"/>
              </a:rPr>
              <a:t>活费</a:t>
            </a:r>
            <a:endParaRPr b="1" spc="105" dirty="0">
              <a:solidFill>
                <a:srgbClr val="505050"/>
              </a:solidFill>
              <a:latin typeface="Microsoft JhengHei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D008125-D3B5-4BBA-826F-5C8443BBCE42}"/>
              </a:ext>
            </a:extLst>
          </p:cNvPr>
          <p:cNvGrpSpPr/>
          <p:nvPr/>
        </p:nvGrpSpPr>
        <p:grpSpPr>
          <a:xfrm>
            <a:off x="1950580" y="3586289"/>
            <a:ext cx="1520190" cy="782078"/>
            <a:chOff x="1950580" y="3586289"/>
            <a:chExt cx="1520190" cy="782078"/>
          </a:xfrm>
          <a:solidFill>
            <a:srgbClr val="00B0F0"/>
          </a:solidFill>
        </p:grpSpPr>
        <p:sp>
          <p:nvSpPr>
            <p:cNvPr id="20" name="object 20"/>
            <p:cNvSpPr/>
            <p:nvPr/>
          </p:nvSpPr>
          <p:spPr>
            <a:xfrm>
              <a:off x="1950580" y="3586289"/>
              <a:ext cx="1520190" cy="781050"/>
            </a:xfrm>
            <a:custGeom>
              <a:avLst/>
              <a:gdLst/>
              <a:ahLst/>
              <a:cxnLst/>
              <a:rect l="l" t="t" r="r" b="b"/>
              <a:pathLst>
                <a:path w="1520189" h="781050">
                  <a:moveTo>
                    <a:pt x="1367739" y="0"/>
                  </a:moveTo>
                  <a:lnTo>
                    <a:pt x="152400" y="0"/>
                  </a:ln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0" y="628129"/>
                  </a:lnTo>
                  <a:lnTo>
                    <a:pt x="7802" y="676165"/>
                  </a:lnTo>
                  <a:lnTo>
                    <a:pt x="29504" y="717984"/>
                  </a:lnTo>
                  <a:lnTo>
                    <a:pt x="62544" y="751024"/>
                  </a:lnTo>
                  <a:lnTo>
                    <a:pt x="104363" y="772726"/>
                  </a:lnTo>
                  <a:lnTo>
                    <a:pt x="152400" y="780529"/>
                  </a:lnTo>
                  <a:lnTo>
                    <a:pt x="1367739" y="780529"/>
                  </a:lnTo>
                  <a:lnTo>
                    <a:pt x="1415775" y="772726"/>
                  </a:lnTo>
                  <a:lnTo>
                    <a:pt x="1457594" y="751024"/>
                  </a:lnTo>
                  <a:lnTo>
                    <a:pt x="1490634" y="717984"/>
                  </a:lnTo>
                  <a:lnTo>
                    <a:pt x="1512336" y="676165"/>
                  </a:lnTo>
                  <a:lnTo>
                    <a:pt x="1520139" y="628129"/>
                  </a:lnTo>
                  <a:lnTo>
                    <a:pt x="1520139" y="152400"/>
                  </a:lnTo>
                  <a:lnTo>
                    <a:pt x="1512336" y="104363"/>
                  </a:lnTo>
                  <a:lnTo>
                    <a:pt x="1490634" y="62544"/>
                  </a:lnTo>
                  <a:lnTo>
                    <a:pt x="1457594" y="29504"/>
                  </a:lnTo>
                  <a:lnTo>
                    <a:pt x="1415775" y="7802"/>
                  </a:lnTo>
                  <a:lnTo>
                    <a:pt x="136773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50580" y="3586289"/>
              <a:ext cx="1520190" cy="781050"/>
            </a:xfrm>
            <a:custGeom>
              <a:avLst/>
              <a:gdLst/>
              <a:ahLst/>
              <a:cxnLst/>
              <a:rect l="l" t="t" r="r" b="b"/>
              <a:pathLst>
                <a:path w="1520189" h="781050">
                  <a:moveTo>
                    <a:pt x="1367739" y="780529"/>
                  </a:moveTo>
                  <a:lnTo>
                    <a:pt x="152400" y="780529"/>
                  </a:lnTo>
                  <a:lnTo>
                    <a:pt x="104363" y="772726"/>
                  </a:lnTo>
                  <a:lnTo>
                    <a:pt x="62544" y="751024"/>
                  </a:lnTo>
                  <a:lnTo>
                    <a:pt x="29504" y="717984"/>
                  </a:lnTo>
                  <a:lnTo>
                    <a:pt x="7802" y="676165"/>
                  </a:lnTo>
                  <a:lnTo>
                    <a:pt x="0" y="628129"/>
                  </a:lnTo>
                  <a:lnTo>
                    <a:pt x="0" y="152400"/>
                  </a:lnTo>
                  <a:lnTo>
                    <a:pt x="7802" y="104363"/>
                  </a:lnTo>
                  <a:lnTo>
                    <a:pt x="29504" y="62544"/>
                  </a:lnTo>
                  <a:lnTo>
                    <a:pt x="62544" y="29504"/>
                  </a:lnTo>
                  <a:lnTo>
                    <a:pt x="104363" y="7802"/>
                  </a:lnTo>
                  <a:lnTo>
                    <a:pt x="152400" y="0"/>
                  </a:lnTo>
                  <a:lnTo>
                    <a:pt x="1367739" y="0"/>
                  </a:lnTo>
                  <a:lnTo>
                    <a:pt x="1415775" y="7802"/>
                  </a:lnTo>
                  <a:lnTo>
                    <a:pt x="1457594" y="29504"/>
                  </a:lnTo>
                  <a:lnTo>
                    <a:pt x="1490634" y="62544"/>
                  </a:lnTo>
                  <a:lnTo>
                    <a:pt x="1512336" y="104363"/>
                  </a:lnTo>
                  <a:lnTo>
                    <a:pt x="1520139" y="152400"/>
                  </a:lnTo>
                  <a:lnTo>
                    <a:pt x="1520139" y="628129"/>
                  </a:lnTo>
                  <a:lnTo>
                    <a:pt x="1512336" y="676165"/>
                  </a:lnTo>
                  <a:lnTo>
                    <a:pt x="1490634" y="717984"/>
                  </a:lnTo>
                  <a:lnTo>
                    <a:pt x="1457594" y="751024"/>
                  </a:lnTo>
                  <a:lnTo>
                    <a:pt x="1415775" y="772726"/>
                  </a:lnTo>
                  <a:lnTo>
                    <a:pt x="1367739" y="780529"/>
                  </a:lnTo>
                  <a:close/>
                </a:path>
              </a:pathLst>
            </a:custGeom>
            <a:grpFill/>
            <a:ln w="53708">
              <a:solidFill>
                <a:srgbClr val="FFC41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2245105" y="3690822"/>
              <a:ext cx="953769" cy="677545"/>
            </a:xfrm>
            <a:prstGeom prst="rect">
              <a:avLst/>
            </a:prstGeom>
            <a:grpFill/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889"/>
                </a:lnSpc>
              </a:pPr>
              <a:r>
                <a:rPr sz="1700" b="1" spc="125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支出细项</a:t>
              </a:r>
              <a:endParaRPr sz="1700">
                <a:latin typeface="Microsoft JhengHei"/>
                <a:cs typeface="Microsoft JhengHei"/>
              </a:endParaRPr>
            </a:p>
            <a:p>
              <a:pPr marL="22225">
                <a:lnSpc>
                  <a:spcPts val="2910"/>
                </a:lnSpc>
              </a:pPr>
              <a:r>
                <a:rPr sz="2550" b="1" spc="60" dirty="0">
                  <a:solidFill>
                    <a:srgbClr val="F8C100"/>
                  </a:solidFill>
                  <a:latin typeface="Microsoft JhengHei"/>
                  <a:cs typeface="Microsoft JhengHei"/>
                </a:rPr>
                <a:t>TOP3</a:t>
              </a:r>
              <a:endParaRPr sz="2550">
                <a:latin typeface="Microsoft JhengHei"/>
                <a:cs typeface="Microsoft JhengHei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A8DC6E0-C385-49EB-B406-EC8BCF764D28}"/>
              </a:ext>
            </a:extLst>
          </p:cNvPr>
          <p:cNvGrpSpPr/>
          <p:nvPr/>
        </p:nvGrpSpPr>
        <p:grpSpPr>
          <a:xfrm>
            <a:off x="5168671" y="2418981"/>
            <a:ext cx="3285363" cy="850265"/>
            <a:chOff x="5168671" y="2418981"/>
            <a:chExt cx="3285363" cy="850265"/>
          </a:xfrm>
        </p:grpSpPr>
        <p:sp>
          <p:nvSpPr>
            <p:cNvPr id="2" name="object 2"/>
            <p:cNvSpPr/>
            <p:nvPr/>
          </p:nvSpPr>
          <p:spPr>
            <a:xfrm>
              <a:off x="5756414" y="2418981"/>
              <a:ext cx="2534285" cy="850265"/>
            </a:xfrm>
            <a:custGeom>
              <a:avLst/>
              <a:gdLst/>
              <a:ahLst/>
              <a:cxnLst/>
              <a:rect l="l" t="t" r="r" b="b"/>
              <a:pathLst>
                <a:path w="2534284" h="850264">
                  <a:moveTo>
                    <a:pt x="0" y="850099"/>
                  </a:moveTo>
                  <a:lnTo>
                    <a:pt x="2533789" y="850099"/>
                  </a:lnTo>
                  <a:lnTo>
                    <a:pt x="2533789" y="0"/>
                  </a:lnTo>
                  <a:lnTo>
                    <a:pt x="0" y="0"/>
                  </a:lnTo>
                  <a:lnTo>
                    <a:pt x="0" y="850099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290204" y="2418981"/>
              <a:ext cx="163830" cy="850265"/>
            </a:xfrm>
            <a:custGeom>
              <a:avLst/>
              <a:gdLst/>
              <a:ahLst/>
              <a:cxnLst/>
              <a:rect l="l" t="t" r="r" b="b"/>
              <a:pathLst>
                <a:path w="163829" h="850264">
                  <a:moveTo>
                    <a:pt x="163537" y="850099"/>
                  </a:moveTo>
                  <a:lnTo>
                    <a:pt x="0" y="850099"/>
                  </a:lnTo>
                  <a:lnTo>
                    <a:pt x="0" y="0"/>
                  </a:lnTo>
                  <a:lnTo>
                    <a:pt x="163537" y="0"/>
                  </a:lnTo>
                  <a:lnTo>
                    <a:pt x="163537" y="850099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67807" y="2786494"/>
              <a:ext cx="240029" cy="30480"/>
            </a:xfrm>
            <a:custGeom>
              <a:avLst/>
              <a:gdLst/>
              <a:ahLst/>
              <a:cxnLst/>
              <a:rect l="l" t="t" r="r" b="b"/>
              <a:pathLst>
                <a:path w="240029" h="30480">
                  <a:moveTo>
                    <a:pt x="736" y="0"/>
                  </a:moveTo>
                  <a:lnTo>
                    <a:pt x="629" y="9582"/>
                  </a:lnTo>
                  <a:lnTo>
                    <a:pt x="525" y="14565"/>
                  </a:lnTo>
                  <a:lnTo>
                    <a:pt x="291" y="22186"/>
                  </a:lnTo>
                  <a:lnTo>
                    <a:pt x="0" y="29997"/>
                  </a:lnTo>
                  <a:lnTo>
                    <a:pt x="232714" y="29997"/>
                  </a:lnTo>
                  <a:lnTo>
                    <a:pt x="234843" y="18974"/>
                  </a:lnTo>
                  <a:lnTo>
                    <a:pt x="237234" y="9582"/>
                  </a:lnTo>
                  <a:lnTo>
                    <a:pt x="239185" y="3047"/>
                  </a:lnTo>
                  <a:lnTo>
                    <a:pt x="239991" y="596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EF94CCEE-5DAC-4E31-A2B5-C9FD1C18BEB2}"/>
                </a:ext>
              </a:extLst>
            </p:cNvPr>
            <p:cNvGrpSpPr/>
            <p:nvPr/>
          </p:nvGrpSpPr>
          <p:grpSpPr>
            <a:xfrm>
              <a:off x="5168671" y="2418981"/>
              <a:ext cx="850265" cy="850265"/>
              <a:chOff x="5168671" y="2418981"/>
              <a:chExt cx="850265" cy="850265"/>
            </a:xfrm>
          </p:grpSpPr>
          <p:sp>
            <p:nvSpPr>
              <p:cNvPr id="25" name="object 25"/>
              <p:cNvSpPr/>
              <p:nvPr/>
            </p:nvSpPr>
            <p:spPr>
              <a:xfrm>
                <a:off x="5168671" y="2418981"/>
                <a:ext cx="850265" cy="850265"/>
              </a:xfrm>
              <a:custGeom>
                <a:avLst/>
                <a:gdLst/>
                <a:ahLst/>
                <a:cxnLst/>
                <a:rect l="l" t="t" r="r" b="b"/>
                <a:pathLst>
                  <a:path w="850264" h="850264">
                    <a:moveTo>
                      <a:pt x="612813" y="0"/>
                    </a:moveTo>
                    <a:lnTo>
                      <a:pt x="237286" y="0"/>
                    </a:lnTo>
                    <a:lnTo>
                      <a:pt x="189621" y="4843"/>
                    </a:lnTo>
                    <a:lnTo>
                      <a:pt x="145153" y="18723"/>
                    </a:lnTo>
                    <a:lnTo>
                      <a:pt x="104856" y="40668"/>
                    </a:lnTo>
                    <a:lnTo>
                      <a:pt x="69703" y="69703"/>
                    </a:lnTo>
                    <a:lnTo>
                      <a:pt x="40668" y="104856"/>
                    </a:lnTo>
                    <a:lnTo>
                      <a:pt x="18723" y="145153"/>
                    </a:lnTo>
                    <a:lnTo>
                      <a:pt x="4843" y="189621"/>
                    </a:lnTo>
                    <a:lnTo>
                      <a:pt x="0" y="237286"/>
                    </a:lnTo>
                    <a:lnTo>
                      <a:pt x="0" y="612813"/>
                    </a:lnTo>
                    <a:lnTo>
                      <a:pt x="4843" y="660478"/>
                    </a:lnTo>
                    <a:lnTo>
                      <a:pt x="18723" y="704946"/>
                    </a:lnTo>
                    <a:lnTo>
                      <a:pt x="40668" y="745243"/>
                    </a:lnTo>
                    <a:lnTo>
                      <a:pt x="69703" y="780395"/>
                    </a:lnTo>
                    <a:lnTo>
                      <a:pt x="104856" y="809431"/>
                    </a:lnTo>
                    <a:lnTo>
                      <a:pt x="145153" y="831376"/>
                    </a:lnTo>
                    <a:lnTo>
                      <a:pt x="189621" y="845256"/>
                    </a:lnTo>
                    <a:lnTo>
                      <a:pt x="237286" y="850099"/>
                    </a:lnTo>
                    <a:lnTo>
                      <a:pt x="612813" y="850099"/>
                    </a:lnTo>
                    <a:lnTo>
                      <a:pt x="660478" y="845256"/>
                    </a:lnTo>
                    <a:lnTo>
                      <a:pt x="704946" y="831376"/>
                    </a:lnTo>
                    <a:lnTo>
                      <a:pt x="745243" y="809431"/>
                    </a:lnTo>
                    <a:lnTo>
                      <a:pt x="780395" y="780395"/>
                    </a:lnTo>
                    <a:lnTo>
                      <a:pt x="809431" y="745243"/>
                    </a:lnTo>
                    <a:lnTo>
                      <a:pt x="831376" y="704946"/>
                    </a:lnTo>
                    <a:lnTo>
                      <a:pt x="845256" y="660478"/>
                    </a:lnTo>
                    <a:lnTo>
                      <a:pt x="850099" y="612813"/>
                    </a:lnTo>
                    <a:lnTo>
                      <a:pt x="850099" y="237286"/>
                    </a:lnTo>
                    <a:lnTo>
                      <a:pt x="845256" y="189621"/>
                    </a:lnTo>
                    <a:lnTo>
                      <a:pt x="831376" y="145153"/>
                    </a:lnTo>
                    <a:lnTo>
                      <a:pt x="809431" y="104856"/>
                    </a:lnTo>
                    <a:lnTo>
                      <a:pt x="780395" y="69703"/>
                    </a:lnTo>
                    <a:lnTo>
                      <a:pt x="745243" y="40668"/>
                    </a:lnTo>
                    <a:lnTo>
                      <a:pt x="704946" y="18723"/>
                    </a:lnTo>
                    <a:lnTo>
                      <a:pt x="660478" y="4843"/>
                    </a:lnTo>
                    <a:lnTo>
                      <a:pt x="612813" y="0"/>
                    </a:lnTo>
                    <a:close/>
                  </a:path>
                </a:pathLst>
              </a:custGeom>
              <a:solidFill>
                <a:srgbClr val="0070C0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7" name="object 27"/>
              <p:cNvSpPr/>
              <p:nvPr/>
            </p:nvSpPr>
            <p:spPr>
              <a:xfrm>
                <a:off x="5366036" y="2586113"/>
                <a:ext cx="52324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23239" h="457200">
                    <a:moveTo>
                      <a:pt x="233254" y="244779"/>
                    </a:moveTo>
                    <a:lnTo>
                      <a:pt x="1187" y="244779"/>
                    </a:lnTo>
                    <a:lnTo>
                      <a:pt x="0" y="285879"/>
                    </a:lnTo>
                    <a:lnTo>
                      <a:pt x="1338" y="327625"/>
                    </a:lnTo>
                    <a:lnTo>
                      <a:pt x="7654" y="367479"/>
                    </a:lnTo>
                    <a:lnTo>
                      <a:pt x="45019" y="431344"/>
                    </a:lnTo>
                    <a:lnTo>
                      <a:pt x="80971" y="450274"/>
                    </a:lnTo>
                    <a:lnTo>
                      <a:pt x="131704" y="457149"/>
                    </a:lnTo>
                    <a:lnTo>
                      <a:pt x="189397" y="452866"/>
                    </a:lnTo>
                    <a:lnTo>
                      <a:pt x="232353" y="440581"/>
                    </a:lnTo>
                    <a:lnTo>
                      <a:pt x="287649" y="395384"/>
                    </a:lnTo>
                    <a:lnTo>
                      <a:pt x="324784" y="328320"/>
                    </a:lnTo>
                    <a:lnTo>
                      <a:pt x="345038" y="288701"/>
                    </a:lnTo>
                    <a:lnTo>
                      <a:pt x="358148" y="267170"/>
                    </a:lnTo>
                    <a:lnTo>
                      <a:pt x="245598" y="267170"/>
                    </a:lnTo>
                    <a:lnTo>
                      <a:pt x="238273" y="263066"/>
                    </a:lnTo>
                    <a:lnTo>
                      <a:pt x="234411" y="255168"/>
                    </a:lnTo>
                    <a:lnTo>
                      <a:pt x="233254" y="244779"/>
                    </a:lnTo>
                    <a:close/>
                  </a:path>
                  <a:path w="523239" h="457200">
                    <a:moveTo>
                      <a:pt x="515524" y="0"/>
                    </a:moveTo>
                    <a:lnTo>
                      <a:pt x="457001" y="26379"/>
                    </a:lnTo>
                    <a:lnTo>
                      <a:pt x="408272" y="62746"/>
                    </a:lnTo>
                    <a:lnTo>
                      <a:pt x="368186" y="105091"/>
                    </a:lnTo>
                    <a:lnTo>
                      <a:pt x="335593" y="149405"/>
                    </a:lnTo>
                    <a:lnTo>
                      <a:pt x="309343" y="191680"/>
                    </a:lnTo>
                    <a:lnTo>
                      <a:pt x="288285" y="227907"/>
                    </a:lnTo>
                    <a:lnTo>
                      <a:pt x="271268" y="254076"/>
                    </a:lnTo>
                    <a:lnTo>
                      <a:pt x="257142" y="266179"/>
                    </a:lnTo>
                    <a:lnTo>
                      <a:pt x="245598" y="267170"/>
                    </a:lnTo>
                    <a:lnTo>
                      <a:pt x="358148" y="267170"/>
                    </a:lnTo>
                    <a:lnTo>
                      <a:pt x="370947" y="246151"/>
                    </a:lnTo>
                    <a:lnTo>
                      <a:pt x="396209" y="203288"/>
                    </a:lnTo>
                    <a:lnTo>
                      <a:pt x="420125" y="157221"/>
                    </a:lnTo>
                    <a:lnTo>
                      <a:pt x="446612" y="112063"/>
                    </a:lnTo>
                    <a:lnTo>
                      <a:pt x="479586" y="71925"/>
                    </a:lnTo>
                    <a:lnTo>
                      <a:pt x="522966" y="40919"/>
                    </a:lnTo>
                    <a:lnTo>
                      <a:pt x="51552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8" name="object 28"/>
            <p:cNvSpPr/>
            <p:nvPr/>
          </p:nvSpPr>
          <p:spPr>
            <a:xfrm>
              <a:off x="5895466" y="2575318"/>
              <a:ext cx="36195" cy="46355"/>
            </a:xfrm>
            <a:custGeom>
              <a:avLst/>
              <a:gdLst/>
              <a:ahLst/>
              <a:cxnLst/>
              <a:rect l="l" t="t" r="r" b="b"/>
              <a:pathLst>
                <a:path w="36195" h="46355">
                  <a:moveTo>
                    <a:pt x="35877" y="0"/>
                  </a:moveTo>
                  <a:lnTo>
                    <a:pt x="26610" y="1280"/>
                  </a:lnTo>
                  <a:lnTo>
                    <a:pt x="17548" y="2844"/>
                  </a:lnTo>
                  <a:lnTo>
                    <a:pt x="8681" y="4675"/>
                  </a:lnTo>
                  <a:lnTo>
                    <a:pt x="0" y="6756"/>
                  </a:lnTo>
                  <a:lnTo>
                    <a:pt x="7112" y="45821"/>
                  </a:lnTo>
                  <a:lnTo>
                    <a:pt x="13942" y="43198"/>
                  </a:lnTo>
                  <a:lnTo>
                    <a:pt x="20980" y="40770"/>
                  </a:lnTo>
                  <a:lnTo>
                    <a:pt x="28275" y="38584"/>
                  </a:lnTo>
                  <a:lnTo>
                    <a:pt x="35877" y="36690"/>
                  </a:lnTo>
                  <a:lnTo>
                    <a:pt x="358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6225514" y="2449423"/>
              <a:ext cx="1785620" cy="7353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6830">
                <a:lnSpc>
                  <a:spcPct val="100000"/>
                </a:lnSpc>
              </a:pPr>
              <a:r>
                <a:rPr sz="2750" b="1" spc="185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6363.5元</a:t>
              </a:r>
              <a:endParaRPr sz="2750">
                <a:latin typeface="Microsoft JhengHei"/>
                <a:cs typeface="Microsoft JhengHei"/>
              </a:endParaRPr>
            </a:p>
            <a:p>
              <a:pPr marL="12700">
                <a:lnSpc>
                  <a:spcPct val="100000"/>
                </a:lnSpc>
                <a:spcBef>
                  <a:spcPts val="185"/>
                </a:spcBef>
              </a:pPr>
              <a:r>
                <a:rPr sz="1600" b="1" spc="125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男性烟酒人均支出</a:t>
              </a:r>
              <a:endParaRPr sz="1600">
                <a:latin typeface="Microsoft JhengHei"/>
                <a:cs typeface="Microsoft JhengHei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12A55C3-6939-4221-9865-B3D5E42C515D}"/>
              </a:ext>
            </a:extLst>
          </p:cNvPr>
          <p:cNvGrpSpPr/>
          <p:nvPr/>
        </p:nvGrpSpPr>
        <p:grpSpPr>
          <a:xfrm>
            <a:off x="5168671" y="3538651"/>
            <a:ext cx="3285363" cy="850268"/>
            <a:chOff x="5168671" y="3538651"/>
            <a:chExt cx="3285363" cy="850268"/>
          </a:xfrm>
        </p:grpSpPr>
        <p:sp>
          <p:nvSpPr>
            <p:cNvPr id="3" name="object 3"/>
            <p:cNvSpPr/>
            <p:nvPr/>
          </p:nvSpPr>
          <p:spPr>
            <a:xfrm>
              <a:off x="5756414" y="3538651"/>
              <a:ext cx="2534285" cy="850265"/>
            </a:xfrm>
            <a:custGeom>
              <a:avLst/>
              <a:gdLst/>
              <a:ahLst/>
              <a:cxnLst/>
              <a:rect l="l" t="t" r="r" b="b"/>
              <a:pathLst>
                <a:path w="2534284" h="850264">
                  <a:moveTo>
                    <a:pt x="0" y="850099"/>
                  </a:moveTo>
                  <a:lnTo>
                    <a:pt x="2533789" y="850099"/>
                  </a:lnTo>
                  <a:lnTo>
                    <a:pt x="2533789" y="0"/>
                  </a:lnTo>
                  <a:lnTo>
                    <a:pt x="0" y="0"/>
                  </a:lnTo>
                  <a:lnTo>
                    <a:pt x="0" y="850099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68671" y="3538654"/>
              <a:ext cx="850265" cy="850265"/>
            </a:xfrm>
            <a:custGeom>
              <a:avLst/>
              <a:gdLst/>
              <a:ahLst/>
              <a:cxnLst/>
              <a:rect l="l" t="t" r="r" b="b"/>
              <a:pathLst>
                <a:path w="850264" h="850264">
                  <a:moveTo>
                    <a:pt x="612813" y="0"/>
                  </a:moveTo>
                  <a:lnTo>
                    <a:pt x="237286" y="0"/>
                  </a:lnTo>
                  <a:lnTo>
                    <a:pt x="189621" y="4843"/>
                  </a:lnTo>
                  <a:lnTo>
                    <a:pt x="145153" y="18723"/>
                  </a:lnTo>
                  <a:lnTo>
                    <a:pt x="104856" y="40668"/>
                  </a:lnTo>
                  <a:lnTo>
                    <a:pt x="69703" y="69703"/>
                  </a:lnTo>
                  <a:lnTo>
                    <a:pt x="40668" y="104856"/>
                  </a:lnTo>
                  <a:lnTo>
                    <a:pt x="18723" y="145153"/>
                  </a:lnTo>
                  <a:lnTo>
                    <a:pt x="4843" y="189621"/>
                  </a:lnTo>
                  <a:lnTo>
                    <a:pt x="0" y="237286"/>
                  </a:lnTo>
                  <a:lnTo>
                    <a:pt x="0" y="612813"/>
                  </a:lnTo>
                  <a:lnTo>
                    <a:pt x="4843" y="660478"/>
                  </a:lnTo>
                  <a:lnTo>
                    <a:pt x="18723" y="704946"/>
                  </a:lnTo>
                  <a:lnTo>
                    <a:pt x="40668" y="745243"/>
                  </a:lnTo>
                  <a:lnTo>
                    <a:pt x="69703" y="780395"/>
                  </a:lnTo>
                  <a:lnTo>
                    <a:pt x="104856" y="809431"/>
                  </a:lnTo>
                  <a:lnTo>
                    <a:pt x="145153" y="831376"/>
                  </a:lnTo>
                  <a:lnTo>
                    <a:pt x="189621" y="845256"/>
                  </a:lnTo>
                  <a:lnTo>
                    <a:pt x="237286" y="850099"/>
                  </a:lnTo>
                  <a:lnTo>
                    <a:pt x="612813" y="850099"/>
                  </a:lnTo>
                  <a:lnTo>
                    <a:pt x="660478" y="845256"/>
                  </a:lnTo>
                  <a:lnTo>
                    <a:pt x="704946" y="831376"/>
                  </a:lnTo>
                  <a:lnTo>
                    <a:pt x="745243" y="809431"/>
                  </a:lnTo>
                  <a:lnTo>
                    <a:pt x="780395" y="780395"/>
                  </a:lnTo>
                  <a:lnTo>
                    <a:pt x="809431" y="745243"/>
                  </a:lnTo>
                  <a:lnTo>
                    <a:pt x="831376" y="704946"/>
                  </a:lnTo>
                  <a:lnTo>
                    <a:pt x="845256" y="660478"/>
                  </a:lnTo>
                  <a:lnTo>
                    <a:pt x="850099" y="612813"/>
                  </a:lnTo>
                  <a:lnTo>
                    <a:pt x="850099" y="237286"/>
                  </a:lnTo>
                  <a:lnTo>
                    <a:pt x="845256" y="189621"/>
                  </a:lnTo>
                  <a:lnTo>
                    <a:pt x="831376" y="145153"/>
                  </a:lnTo>
                  <a:lnTo>
                    <a:pt x="809431" y="104856"/>
                  </a:lnTo>
                  <a:lnTo>
                    <a:pt x="780395" y="69703"/>
                  </a:lnTo>
                  <a:lnTo>
                    <a:pt x="745243" y="40668"/>
                  </a:lnTo>
                  <a:lnTo>
                    <a:pt x="704946" y="18723"/>
                  </a:lnTo>
                  <a:lnTo>
                    <a:pt x="660478" y="4843"/>
                  </a:lnTo>
                  <a:lnTo>
                    <a:pt x="612813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5290197" y="3694950"/>
              <a:ext cx="566420" cy="565150"/>
            </a:xfrm>
            <a:custGeom>
              <a:avLst/>
              <a:gdLst/>
              <a:ahLst/>
              <a:cxnLst/>
              <a:rect l="l" t="t" r="r" b="b"/>
              <a:pathLst>
                <a:path w="566420" h="565150">
                  <a:moveTo>
                    <a:pt x="183235" y="0"/>
                  </a:moveTo>
                  <a:lnTo>
                    <a:pt x="120002" y="9330"/>
                  </a:lnTo>
                  <a:lnTo>
                    <a:pt x="70494" y="31718"/>
                  </a:lnTo>
                  <a:lnTo>
                    <a:pt x="34706" y="58762"/>
                  </a:lnTo>
                  <a:lnTo>
                    <a:pt x="4279" y="93205"/>
                  </a:lnTo>
                  <a:lnTo>
                    <a:pt x="0" y="99745"/>
                  </a:lnTo>
                  <a:lnTo>
                    <a:pt x="558" y="108331"/>
                  </a:lnTo>
                  <a:lnTo>
                    <a:pt x="30135" y="143167"/>
                  </a:lnTo>
                  <a:lnTo>
                    <a:pt x="130060" y="260743"/>
                  </a:lnTo>
                  <a:lnTo>
                    <a:pt x="131000" y="261124"/>
                  </a:lnTo>
                  <a:lnTo>
                    <a:pt x="131813" y="261785"/>
                  </a:lnTo>
                  <a:lnTo>
                    <a:pt x="102590" y="524751"/>
                  </a:lnTo>
                  <a:lnTo>
                    <a:pt x="101948" y="530067"/>
                  </a:lnTo>
                  <a:lnTo>
                    <a:pt x="102522" y="536211"/>
                  </a:lnTo>
                  <a:lnTo>
                    <a:pt x="137061" y="563627"/>
                  </a:lnTo>
                  <a:lnTo>
                    <a:pt x="150977" y="564591"/>
                  </a:lnTo>
                  <a:lnTo>
                    <a:pt x="230123" y="564591"/>
                  </a:lnTo>
                  <a:lnTo>
                    <a:pt x="245834" y="562504"/>
                  </a:lnTo>
                  <a:lnTo>
                    <a:pt x="259878" y="556107"/>
                  </a:lnTo>
                  <a:lnTo>
                    <a:pt x="269977" y="545195"/>
                  </a:lnTo>
                  <a:lnTo>
                    <a:pt x="273850" y="529564"/>
                  </a:lnTo>
                  <a:lnTo>
                    <a:pt x="271481" y="501189"/>
                  </a:lnTo>
                  <a:lnTo>
                    <a:pt x="265575" y="445205"/>
                  </a:lnTo>
                  <a:lnTo>
                    <a:pt x="257931" y="376501"/>
                  </a:lnTo>
                  <a:lnTo>
                    <a:pt x="252118" y="325488"/>
                  </a:lnTo>
                  <a:lnTo>
                    <a:pt x="160134" y="325488"/>
                  </a:lnTo>
                  <a:lnTo>
                    <a:pt x="164033" y="290207"/>
                  </a:lnTo>
                  <a:lnTo>
                    <a:pt x="248064" y="290207"/>
                  </a:lnTo>
                  <a:lnTo>
                    <a:pt x="244627" y="260477"/>
                  </a:lnTo>
                  <a:lnTo>
                    <a:pt x="244982" y="260121"/>
                  </a:lnTo>
                  <a:lnTo>
                    <a:pt x="245516" y="259969"/>
                  </a:lnTo>
                  <a:lnTo>
                    <a:pt x="245783" y="259549"/>
                  </a:lnTo>
                  <a:lnTo>
                    <a:pt x="270071" y="229349"/>
                  </a:lnTo>
                  <a:lnTo>
                    <a:pt x="185673" y="229349"/>
                  </a:lnTo>
                  <a:lnTo>
                    <a:pt x="149313" y="229019"/>
                  </a:lnTo>
                  <a:lnTo>
                    <a:pt x="133680" y="164515"/>
                  </a:lnTo>
                  <a:lnTo>
                    <a:pt x="133428" y="157493"/>
                  </a:lnTo>
                  <a:lnTo>
                    <a:pt x="135788" y="151145"/>
                  </a:lnTo>
                  <a:lnTo>
                    <a:pt x="140348" y="146145"/>
                  </a:lnTo>
                  <a:lnTo>
                    <a:pt x="146697" y="143167"/>
                  </a:lnTo>
                  <a:lnTo>
                    <a:pt x="153677" y="142916"/>
                  </a:lnTo>
                  <a:lnTo>
                    <a:pt x="339582" y="142916"/>
                  </a:lnTo>
                  <a:lnTo>
                    <a:pt x="368592" y="106845"/>
                  </a:lnTo>
                  <a:lnTo>
                    <a:pt x="333125" y="57900"/>
                  </a:lnTo>
                  <a:lnTo>
                    <a:pt x="296628" y="31253"/>
                  </a:lnTo>
                  <a:lnTo>
                    <a:pt x="246584" y="9193"/>
                  </a:lnTo>
                  <a:lnTo>
                    <a:pt x="183235" y="0"/>
                  </a:lnTo>
                  <a:close/>
                </a:path>
                <a:path w="566420" h="565150">
                  <a:moveTo>
                    <a:pt x="541718" y="227482"/>
                  </a:moveTo>
                  <a:lnTo>
                    <a:pt x="390728" y="227482"/>
                  </a:lnTo>
                  <a:lnTo>
                    <a:pt x="381251" y="229401"/>
                  </a:lnTo>
                  <a:lnTo>
                    <a:pt x="373503" y="234637"/>
                  </a:lnTo>
                  <a:lnTo>
                    <a:pt x="368275" y="242403"/>
                  </a:lnTo>
                  <a:lnTo>
                    <a:pt x="366356" y="251917"/>
                  </a:lnTo>
                  <a:lnTo>
                    <a:pt x="366356" y="540118"/>
                  </a:lnTo>
                  <a:lnTo>
                    <a:pt x="368289" y="549648"/>
                  </a:lnTo>
                  <a:lnTo>
                    <a:pt x="373531" y="557426"/>
                  </a:lnTo>
                  <a:lnTo>
                    <a:pt x="381251" y="562662"/>
                  </a:lnTo>
                  <a:lnTo>
                    <a:pt x="390728" y="564591"/>
                  </a:lnTo>
                  <a:lnTo>
                    <a:pt x="541718" y="564591"/>
                  </a:lnTo>
                  <a:lnTo>
                    <a:pt x="551205" y="562662"/>
                  </a:lnTo>
                  <a:lnTo>
                    <a:pt x="558955" y="557407"/>
                  </a:lnTo>
                  <a:lnTo>
                    <a:pt x="564171" y="549648"/>
                  </a:lnTo>
                  <a:lnTo>
                    <a:pt x="566089" y="540118"/>
                  </a:lnTo>
                  <a:lnTo>
                    <a:pt x="566089" y="490232"/>
                  </a:lnTo>
                  <a:lnTo>
                    <a:pt x="482231" y="490232"/>
                  </a:lnTo>
                  <a:lnTo>
                    <a:pt x="474357" y="482358"/>
                  </a:lnTo>
                  <a:lnTo>
                    <a:pt x="474332" y="303225"/>
                  </a:lnTo>
                  <a:lnTo>
                    <a:pt x="482231" y="295376"/>
                  </a:lnTo>
                  <a:lnTo>
                    <a:pt x="566089" y="295376"/>
                  </a:lnTo>
                  <a:lnTo>
                    <a:pt x="566089" y="251917"/>
                  </a:lnTo>
                  <a:lnTo>
                    <a:pt x="564171" y="242403"/>
                  </a:lnTo>
                  <a:lnTo>
                    <a:pt x="558942" y="234637"/>
                  </a:lnTo>
                  <a:lnTo>
                    <a:pt x="551195" y="229401"/>
                  </a:lnTo>
                  <a:lnTo>
                    <a:pt x="541718" y="227482"/>
                  </a:lnTo>
                  <a:close/>
                </a:path>
                <a:path w="566420" h="565150">
                  <a:moveTo>
                    <a:pt x="566089" y="295376"/>
                  </a:moveTo>
                  <a:lnTo>
                    <a:pt x="501764" y="295376"/>
                  </a:lnTo>
                  <a:lnTo>
                    <a:pt x="509549" y="303225"/>
                  </a:lnTo>
                  <a:lnTo>
                    <a:pt x="509612" y="482358"/>
                  </a:lnTo>
                  <a:lnTo>
                    <a:pt x="501700" y="490232"/>
                  </a:lnTo>
                  <a:lnTo>
                    <a:pt x="566089" y="490232"/>
                  </a:lnTo>
                  <a:lnTo>
                    <a:pt x="566089" y="295376"/>
                  </a:lnTo>
                  <a:close/>
                </a:path>
                <a:path w="566420" h="565150">
                  <a:moveTo>
                    <a:pt x="248064" y="290207"/>
                  </a:moveTo>
                  <a:lnTo>
                    <a:pt x="212483" y="290207"/>
                  </a:lnTo>
                  <a:lnTo>
                    <a:pt x="216560" y="325488"/>
                  </a:lnTo>
                  <a:lnTo>
                    <a:pt x="252118" y="325488"/>
                  </a:lnTo>
                  <a:lnTo>
                    <a:pt x="248064" y="290207"/>
                  </a:lnTo>
                  <a:close/>
                </a:path>
                <a:path w="566420" h="565150">
                  <a:moveTo>
                    <a:pt x="339582" y="142916"/>
                  </a:moveTo>
                  <a:lnTo>
                    <a:pt x="153677" y="142916"/>
                  </a:lnTo>
                  <a:lnTo>
                    <a:pt x="160016" y="145267"/>
                  </a:lnTo>
                  <a:lnTo>
                    <a:pt x="165017" y="149816"/>
                  </a:lnTo>
                  <a:lnTo>
                    <a:pt x="167982" y="156159"/>
                  </a:lnTo>
                  <a:lnTo>
                    <a:pt x="185673" y="229349"/>
                  </a:lnTo>
                  <a:lnTo>
                    <a:pt x="187604" y="229349"/>
                  </a:lnTo>
                  <a:lnTo>
                    <a:pt x="200774" y="157149"/>
                  </a:lnTo>
                  <a:lnTo>
                    <a:pt x="221348" y="142963"/>
                  </a:lnTo>
                  <a:lnTo>
                    <a:pt x="339544" y="142963"/>
                  </a:lnTo>
                  <a:close/>
                </a:path>
                <a:path w="566420" h="565150">
                  <a:moveTo>
                    <a:pt x="339544" y="142963"/>
                  </a:moveTo>
                  <a:lnTo>
                    <a:pt x="221348" y="142963"/>
                  </a:lnTo>
                  <a:lnTo>
                    <a:pt x="227862" y="145562"/>
                  </a:lnTo>
                  <a:lnTo>
                    <a:pt x="232702" y="150290"/>
                  </a:lnTo>
                  <a:lnTo>
                    <a:pt x="235417" y="156492"/>
                  </a:lnTo>
                  <a:lnTo>
                    <a:pt x="235559" y="163512"/>
                  </a:lnTo>
                  <a:lnTo>
                    <a:pt x="223494" y="229349"/>
                  </a:lnTo>
                  <a:lnTo>
                    <a:pt x="270071" y="229349"/>
                  </a:lnTo>
                  <a:lnTo>
                    <a:pt x="339544" y="142963"/>
                  </a:lnTo>
                  <a:close/>
                </a:path>
                <a:path w="566420" h="565150">
                  <a:moveTo>
                    <a:pt x="507885" y="0"/>
                  </a:moveTo>
                  <a:lnTo>
                    <a:pt x="467067" y="22275"/>
                  </a:lnTo>
                  <a:lnTo>
                    <a:pt x="460902" y="27197"/>
                  </a:lnTo>
                  <a:lnTo>
                    <a:pt x="454417" y="32227"/>
                  </a:lnTo>
                  <a:lnTo>
                    <a:pt x="447652" y="37193"/>
                  </a:lnTo>
                  <a:lnTo>
                    <a:pt x="440651" y="41922"/>
                  </a:lnTo>
                  <a:lnTo>
                    <a:pt x="422891" y="56625"/>
                  </a:lnTo>
                  <a:lnTo>
                    <a:pt x="411318" y="72572"/>
                  </a:lnTo>
                  <a:lnTo>
                    <a:pt x="404883" y="87783"/>
                  </a:lnTo>
                  <a:lnTo>
                    <a:pt x="402639" y="99745"/>
                  </a:lnTo>
                  <a:lnTo>
                    <a:pt x="402539" y="227482"/>
                  </a:lnTo>
                  <a:lnTo>
                    <a:pt x="534377" y="227482"/>
                  </a:lnTo>
                  <a:lnTo>
                    <a:pt x="534377" y="38442"/>
                  </a:lnTo>
                  <a:lnTo>
                    <a:pt x="531635" y="18329"/>
                  </a:lnTo>
                  <a:lnTo>
                    <a:pt x="524856" y="6681"/>
                  </a:lnTo>
                  <a:lnTo>
                    <a:pt x="516214" y="1304"/>
                  </a:lnTo>
                  <a:lnTo>
                    <a:pt x="5078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290204" y="3538651"/>
              <a:ext cx="163830" cy="850265"/>
            </a:xfrm>
            <a:custGeom>
              <a:avLst/>
              <a:gdLst/>
              <a:ahLst/>
              <a:cxnLst/>
              <a:rect l="l" t="t" r="r" b="b"/>
              <a:pathLst>
                <a:path w="163829" h="850264">
                  <a:moveTo>
                    <a:pt x="163537" y="850099"/>
                  </a:moveTo>
                  <a:lnTo>
                    <a:pt x="0" y="850099"/>
                  </a:lnTo>
                  <a:lnTo>
                    <a:pt x="0" y="0"/>
                  </a:lnTo>
                  <a:lnTo>
                    <a:pt x="163537" y="0"/>
                  </a:lnTo>
                  <a:lnTo>
                    <a:pt x="163537" y="850099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6237135" y="3622738"/>
              <a:ext cx="1856105" cy="72580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5400">
                <a:lnSpc>
                  <a:spcPct val="100000"/>
                </a:lnSpc>
              </a:pPr>
              <a:r>
                <a:rPr sz="2750" b="1" spc="185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6224.7元</a:t>
              </a:r>
              <a:endParaRPr sz="2750">
                <a:latin typeface="Microsoft JhengHei"/>
                <a:cs typeface="Microsoft JhengHei"/>
              </a:endParaRPr>
            </a:p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1600" b="1" spc="-5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女性化妆品人均支出</a:t>
              </a:r>
              <a:endParaRPr sz="1600">
                <a:latin typeface="Microsoft JhengHei"/>
                <a:cs typeface="Microsoft JhengHei"/>
              </a:endParaRPr>
            </a:p>
          </p:txBody>
        </p:sp>
      </p:grpSp>
    </p:spTree>
  </p:cSld>
  <p:clrMapOvr>
    <a:masterClrMapping/>
  </p:clrMapOvr>
  <p:transition spd="slow" advTm="3000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同心圆 4"/>
          <p:cNvSpPr/>
          <p:nvPr/>
        </p:nvSpPr>
        <p:spPr>
          <a:xfrm>
            <a:off x="2526696" y="567952"/>
            <a:ext cx="3872753" cy="3842498"/>
          </a:xfrm>
          <a:prstGeom prst="donut">
            <a:avLst>
              <a:gd name="adj" fmla="val 11063"/>
            </a:avLst>
          </a:prstGeom>
          <a:solidFill>
            <a:schemeClr val="bg1"/>
          </a:solidFill>
          <a:ln>
            <a:solidFill>
              <a:srgbClr val="F09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5" idx="0"/>
          </p:cNvCxnSpPr>
          <p:nvPr/>
        </p:nvCxnSpPr>
        <p:spPr>
          <a:xfrm flipV="1">
            <a:off x="4463073" y="3175"/>
            <a:ext cx="1371599" cy="564777"/>
          </a:xfrm>
          <a:prstGeom prst="line">
            <a:avLst/>
          </a:prstGeom>
          <a:ln>
            <a:solidFill>
              <a:srgbClr val="F0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 rot="19363959">
            <a:off x="5580229" y="613372"/>
            <a:ext cx="1456006" cy="40562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6" name="矩形 25"/>
          <p:cNvSpPr/>
          <p:nvPr/>
        </p:nvSpPr>
        <p:spPr>
          <a:xfrm rot="1436927">
            <a:off x="1342953" y="1541489"/>
            <a:ext cx="1477108" cy="304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圆角矩形 26"/>
          <p:cNvSpPr/>
          <p:nvPr/>
        </p:nvSpPr>
        <p:spPr>
          <a:xfrm rot="19826021">
            <a:off x="2413461" y="4562092"/>
            <a:ext cx="2078501" cy="388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" name="矩形 27"/>
          <p:cNvSpPr/>
          <p:nvPr/>
        </p:nvSpPr>
        <p:spPr>
          <a:xfrm rot="19419207">
            <a:off x="1863354" y="4299223"/>
            <a:ext cx="2099603" cy="656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3122345" y="4410449"/>
            <a:ext cx="1321175" cy="736226"/>
          </a:xfrm>
          <a:prstGeom prst="line">
            <a:avLst/>
          </a:prstGeom>
          <a:ln>
            <a:solidFill>
              <a:srgbClr val="F0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958114" y="987916"/>
            <a:ext cx="3021942" cy="301121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矩形 1"/>
          <p:cNvSpPr/>
          <p:nvPr/>
        </p:nvSpPr>
        <p:spPr>
          <a:xfrm>
            <a:off x="3196820" y="1386867"/>
            <a:ext cx="2775215" cy="2041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">
              <a:lnSpc>
                <a:spcPts val="7065"/>
              </a:lnSpc>
            </a:pPr>
            <a:r>
              <a:rPr lang="en-US" altLang="zh-CN" spc="695" dirty="0">
                <a:solidFill>
                  <a:srgbClr val="1E1E1E"/>
                </a:solidFill>
              </a:rPr>
              <a:t>Cha</a:t>
            </a:r>
            <a:r>
              <a:rPr lang="en-US" altLang="zh-CN" spc="220" dirty="0">
                <a:solidFill>
                  <a:srgbClr val="1E1E1E"/>
                </a:solidFill>
              </a:rPr>
              <a:t>p</a:t>
            </a:r>
            <a:r>
              <a:rPr lang="en-US" altLang="zh-CN" spc="-170" dirty="0">
                <a:solidFill>
                  <a:srgbClr val="1E1E1E"/>
                </a:solidFill>
              </a:rPr>
              <a:t> </a:t>
            </a:r>
            <a:r>
              <a:rPr lang="en-US" altLang="zh-CN" spc="215" dirty="0">
                <a:solidFill>
                  <a:srgbClr val="1E1E1E"/>
                </a:solidFill>
              </a:rPr>
              <a:t>t</a:t>
            </a:r>
            <a:r>
              <a:rPr lang="en-US" altLang="zh-CN" spc="-165" dirty="0">
                <a:solidFill>
                  <a:srgbClr val="1E1E1E"/>
                </a:solidFill>
              </a:rPr>
              <a:t> </a:t>
            </a:r>
            <a:r>
              <a:rPr lang="en-US" altLang="zh-CN" spc="285" dirty="0">
                <a:solidFill>
                  <a:srgbClr val="1E1E1E"/>
                </a:solidFill>
              </a:rPr>
              <a:t>e</a:t>
            </a:r>
            <a:r>
              <a:rPr lang="en-US" altLang="zh-CN" spc="-135" dirty="0">
                <a:solidFill>
                  <a:srgbClr val="1E1E1E"/>
                </a:solidFill>
              </a:rPr>
              <a:t> </a:t>
            </a:r>
            <a:r>
              <a:rPr lang="en-US" altLang="zh-CN" spc="110" dirty="0">
                <a:solidFill>
                  <a:srgbClr val="1E1E1E"/>
                </a:solidFill>
              </a:rPr>
              <a:t>r</a:t>
            </a:r>
            <a:r>
              <a:rPr lang="en-US" altLang="zh-CN" spc="-245" dirty="0">
                <a:solidFill>
                  <a:srgbClr val="1E1E1E"/>
                </a:solidFill>
              </a:rPr>
              <a:t> </a:t>
            </a:r>
            <a:r>
              <a:rPr lang="en-US" altLang="zh-CN" spc="75" dirty="0">
                <a:solidFill>
                  <a:srgbClr val="1E1E1E"/>
                </a:solidFill>
              </a:rPr>
              <a:t>.</a:t>
            </a:r>
            <a:r>
              <a:rPr lang="en-US" altLang="zh-CN" sz="4000" spc="-540" dirty="0">
                <a:solidFill>
                  <a:srgbClr val="1E1E1E"/>
                </a:solidFill>
                <a:latin typeface="Cambria"/>
                <a:cs typeface="Cambria"/>
              </a:rPr>
              <a:t>03</a:t>
            </a:r>
            <a:endParaRPr lang="en-US" altLang="zh-CN" sz="4000" dirty="0">
              <a:latin typeface="Cambria"/>
              <a:cs typeface="Cambria"/>
            </a:endParaRPr>
          </a:p>
          <a:p>
            <a:pPr marL="12700">
              <a:lnSpc>
                <a:spcPts val="8084"/>
              </a:lnSpc>
            </a:pPr>
            <a:r>
              <a:rPr lang="zh-CN" altLang="en-US" sz="6600" b="1" spc="5" dirty="0">
                <a:solidFill>
                  <a:srgbClr val="FFFFFF"/>
                </a:solidFill>
                <a:latin typeface="Microsoft JhengHei"/>
                <a:cs typeface="Microsoft JhengHei"/>
              </a:rPr>
              <a:t>地域篇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867425"/>
      </p:ext>
    </p:extLst>
  </p:cSld>
  <p:clrMapOvr>
    <a:masterClrMapping/>
  </p:clrMapOvr>
  <p:transition spd="slow" advTm="3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925" y="3810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66675"/>
                </a:lnTo>
              </a:path>
            </a:pathLst>
          </a:custGeom>
          <a:ln w="25400">
            <a:solidFill>
              <a:srgbClr val="F09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2170" y="0"/>
            <a:ext cx="334645" cy="334645"/>
          </a:xfrm>
          <a:custGeom>
            <a:avLst/>
            <a:gdLst/>
            <a:ahLst/>
            <a:cxnLst/>
            <a:rect l="l" t="t" r="r" b="b"/>
            <a:pathLst>
              <a:path w="334645" h="334645">
                <a:moveTo>
                  <a:pt x="334429" y="0"/>
                </a:moveTo>
                <a:lnTo>
                  <a:pt x="0" y="334429"/>
                </a:lnTo>
              </a:path>
            </a:pathLst>
          </a:custGeom>
          <a:ln w="25400">
            <a:solidFill>
              <a:srgbClr val="F09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2075"/>
            <a:ext cx="480695" cy="480695"/>
          </a:xfrm>
          <a:custGeom>
            <a:avLst/>
            <a:gdLst/>
            <a:ahLst/>
            <a:cxnLst/>
            <a:rect l="l" t="t" r="r" b="b"/>
            <a:pathLst>
              <a:path w="480695" h="480695">
                <a:moveTo>
                  <a:pt x="0" y="480440"/>
                </a:moveTo>
                <a:lnTo>
                  <a:pt x="480441" y="0"/>
                </a:lnTo>
              </a:path>
            </a:pathLst>
          </a:custGeom>
          <a:ln w="25400">
            <a:solidFill>
              <a:srgbClr val="F09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394728" y="0"/>
                </a:moveTo>
                <a:lnTo>
                  <a:pt x="0" y="0"/>
                </a:lnTo>
                <a:lnTo>
                  <a:pt x="0" y="394728"/>
                </a:lnTo>
                <a:lnTo>
                  <a:pt x="394728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rgbClr val="F09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567" rIns="0" bIns="0" rtlCol="0">
            <a:spAutoFit/>
          </a:bodyPr>
          <a:lstStyle/>
          <a:p>
            <a:pPr marL="1938020">
              <a:lnSpc>
                <a:spcPct val="100000"/>
              </a:lnSpc>
            </a:pPr>
            <a:r>
              <a:rPr sz="3150" spc="5" dirty="0"/>
              <a:t>中国四大城市消费关键词</a:t>
            </a:r>
            <a:endParaRPr sz="3150" dirty="0"/>
          </a:p>
        </p:txBody>
      </p:sp>
      <p:sp>
        <p:nvSpPr>
          <p:cNvPr id="9" name="object 9"/>
          <p:cNvSpPr/>
          <p:nvPr/>
        </p:nvSpPr>
        <p:spPr>
          <a:xfrm>
            <a:off x="556564" y="1123734"/>
            <a:ext cx="1796414" cy="1796414"/>
          </a:xfrm>
          <a:custGeom>
            <a:avLst/>
            <a:gdLst/>
            <a:ahLst/>
            <a:cxnLst/>
            <a:rect l="l" t="t" r="r" b="b"/>
            <a:pathLst>
              <a:path w="1796414" h="1796414">
                <a:moveTo>
                  <a:pt x="898093" y="0"/>
                </a:moveTo>
                <a:lnTo>
                  <a:pt x="850396" y="1244"/>
                </a:lnTo>
                <a:lnTo>
                  <a:pt x="803348" y="4938"/>
                </a:lnTo>
                <a:lnTo>
                  <a:pt x="757011" y="11017"/>
                </a:lnTo>
                <a:lnTo>
                  <a:pt x="711446" y="19421"/>
                </a:lnTo>
                <a:lnTo>
                  <a:pt x="666715" y="30087"/>
                </a:lnTo>
                <a:lnTo>
                  <a:pt x="622881" y="42954"/>
                </a:lnTo>
                <a:lnTo>
                  <a:pt x="580006" y="57958"/>
                </a:lnTo>
                <a:lnTo>
                  <a:pt x="538152" y="75038"/>
                </a:lnTo>
                <a:lnTo>
                  <a:pt x="497380" y="94132"/>
                </a:lnTo>
                <a:lnTo>
                  <a:pt x="457754" y="115178"/>
                </a:lnTo>
                <a:lnTo>
                  <a:pt x="419334" y="138114"/>
                </a:lnTo>
                <a:lnTo>
                  <a:pt x="382184" y="162877"/>
                </a:lnTo>
                <a:lnTo>
                  <a:pt x="346364" y="189407"/>
                </a:lnTo>
                <a:lnTo>
                  <a:pt x="311938" y="217639"/>
                </a:lnTo>
                <a:lnTo>
                  <a:pt x="278967" y="247513"/>
                </a:lnTo>
                <a:lnTo>
                  <a:pt x="247513" y="278967"/>
                </a:lnTo>
                <a:lnTo>
                  <a:pt x="217639" y="311938"/>
                </a:lnTo>
                <a:lnTo>
                  <a:pt x="189407" y="346364"/>
                </a:lnTo>
                <a:lnTo>
                  <a:pt x="162877" y="382184"/>
                </a:lnTo>
                <a:lnTo>
                  <a:pt x="138114" y="419334"/>
                </a:lnTo>
                <a:lnTo>
                  <a:pt x="115178" y="457754"/>
                </a:lnTo>
                <a:lnTo>
                  <a:pt x="94132" y="497380"/>
                </a:lnTo>
                <a:lnTo>
                  <a:pt x="75038" y="538152"/>
                </a:lnTo>
                <a:lnTo>
                  <a:pt x="57958" y="580006"/>
                </a:lnTo>
                <a:lnTo>
                  <a:pt x="42954" y="622881"/>
                </a:lnTo>
                <a:lnTo>
                  <a:pt x="30087" y="666715"/>
                </a:lnTo>
                <a:lnTo>
                  <a:pt x="19421" y="711446"/>
                </a:lnTo>
                <a:lnTo>
                  <a:pt x="11017" y="757011"/>
                </a:lnTo>
                <a:lnTo>
                  <a:pt x="4938" y="803348"/>
                </a:lnTo>
                <a:lnTo>
                  <a:pt x="1244" y="850396"/>
                </a:lnTo>
                <a:lnTo>
                  <a:pt x="0" y="898093"/>
                </a:lnTo>
                <a:lnTo>
                  <a:pt x="1244" y="945789"/>
                </a:lnTo>
                <a:lnTo>
                  <a:pt x="4938" y="992837"/>
                </a:lnTo>
                <a:lnTo>
                  <a:pt x="11017" y="1039175"/>
                </a:lnTo>
                <a:lnTo>
                  <a:pt x="19421" y="1084740"/>
                </a:lnTo>
                <a:lnTo>
                  <a:pt x="30087" y="1129470"/>
                </a:lnTo>
                <a:lnTo>
                  <a:pt x="42954" y="1173304"/>
                </a:lnTo>
                <a:lnTo>
                  <a:pt x="57958" y="1216179"/>
                </a:lnTo>
                <a:lnTo>
                  <a:pt x="75038" y="1258034"/>
                </a:lnTo>
                <a:lnTo>
                  <a:pt x="94132" y="1298805"/>
                </a:lnTo>
                <a:lnTo>
                  <a:pt x="115178" y="1338432"/>
                </a:lnTo>
                <a:lnTo>
                  <a:pt x="138114" y="1376851"/>
                </a:lnTo>
                <a:lnTo>
                  <a:pt x="162877" y="1414002"/>
                </a:lnTo>
                <a:lnTo>
                  <a:pt x="189407" y="1449821"/>
                </a:lnTo>
                <a:lnTo>
                  <a:pt x="217639" y="1484247"/>
                </a:lnTo>
                <a:lnTo>
                  <a:pt x="247513" y="1517218"/>
                </a:lnTo>
                <a:lnTo>
                  <a:pt x="278967" y="1548672"/>
                </a:lnTo>
                <a:lnTo>
                  <a:pt x="311938" y="1578546"/>
                </a:lnTo>
                <a:lnTo>
                  <a:pt x="346364" y="1606779"/>
                </a:lnTo>
                <a:lnTo>
                  <a:pt x="382184" y="1633308"/>
                </a:lnTo>
                <a:lnTo>
                  <a:pt x="419334" y="1658071"/>
                </a:lnTo>
                <a:lnTo>
                  <a:pt x="457754" y="1681007"/>
                </a:lnTo>
                <a:lnTo>
                  <a:pt x="497380" y="1702053"/>
                </a:lnTo>
                <a:lnTo>
                  <a:pt x="538152" y="1721147"/>
                </a:lnTo>
                <a:lnTo>
                  <a:pt x="580006" y="1738228"/>
                </a:lnTo>
                <a:lnTo>
                  <a:pt x="622881" y="1753232"/>
                </a:lnTo>
                <a:lnTo>
                  <a:pt x="666715" y="1766098"/>
                </a:lnTo>
                <a:lnTo>
                  <a:pt x="711446" y="1776764"/>
                </a:lnTo>
                <a:lnTo>
                  <a:pt x="757011" y="1785168"/>
                </a:lnTo>
                <a:lnTo>
                  <a:pt x="803348" y="1791248"/>
                </a:lnTo>
                <a:lnTo>
                  <a:pt x="850396" y="1794941"/>
                </a:lnTo>
                <a:lnTo>
                  <a:pt x="898093" y="1796186"/>
                </a:lnTo>
                <a:lnTo>
                  <a:pt x="945789" y="1794941"/>
                </a:lnTo>
                <a:lnTo>
                  <a:pt x="992837" y="1791248"/>
                </a:lnTo>
                <a:lnTo>
                  <a:pt x="1039175" y="1785168"/>
                </a:lnTo>
                <a:lnTo>
                  <a:pt x="1084740" y="1776764"/>
                </a:lnTo>
                <a:lnTo>
                  <a:pt x="1129470" y="1766098"/>
                </a:lnTo>
                <a:lnTo>
                  <a:pt x="1173304" y="1753232"/>
                </a:lnTo>
                <a:lnTo>
                  <a:pt x="1216179" y="1738228"/>
                </a:lnTo>
                <a:lnTo>
                  <a:pt x="1258034" y="1721147"/>
                </a:lnTo>
                <a:lnTo>
                  <a:pt x="1298805" y="1702053"/>
                </a:lnTo>
                <a:lnTo>
                  <a:pt x="1338432" y="1681007"/>
                </a:lnTo>
                <a:lnTo>
                  <a:pt x="1376851" y="1658071"/>
                </a:lnTo>
                <a:lnTo>
                  <a:pt x="1414002" y="1633308"/>
                </a:lnTo>
                <a:lnTo>
                  <a:pt x="1449821" y="1606779"/>
                </a:lnTo>
                <a:lnTo>
                  <a:pt x="1484247" y="1578546"/>
                </a:lnTo>
                <a:lnTo>
                  <a:pt x="1517218" y="1548672"/>
                </a:lnTo>
                <a:lnTo>
                  <a:pt x="1548672" y="1517218"/>
                </a:lnTo>
                <a:lnTo>
                  <a:pt x="1578546" y="1484247"/>
                </a:lnTo>
                <a:lnTo>
                  <a:pt x="1606779" y="1449821"/>
                </a:lnTo>
                <a:lnTo>
                  <a:pt x="1633308" y="1414002"/>
                </a:lnTo>
                <a:lnTo>
                  <a:pt x="1658071" y="1376851"/>
                </a:lnTo>
                <a:lnTo>
                  <a:pt x="1681007" y="1338432"/>
                </a:lnTo>
                <a:lnTo>
                  <a:pt x="1702053" y="1298805"/>
                </a:lnTo>
                <a:lnTo>
                  <a:pt x="1721147" y="1258034"/>
                </a:lnTo>
                <a:lnTo>
                  <a:pt x="1738228" y="1216179"/>
                </a:lnTo>
                <a:lnTo>
                  <a:pt x="1753232" y="1173304"/>
                </a:lnTo>
                <a:lnTo>
                  <a:pt x="1766098" y="1129470"/>
                </a:lnTo>
                <a:lnTo>
                  <a:pt x="1776764" y="1084740"/>
                </a:lnTo>
                <a:lnTo>
                  <a:pt x="1785168" y="1039175"/>
                </a:lnTo>
                <a:lnTo>
                  <a:pt x="1791248" y="992837"/>
                </a:lnTo>
                <a:lnTo>
                  <a:pt x="1794941" y="945789"/>
                </a:lnTo>
                <a:lnTo>
                  <a:pt x="1796186" y="898093"/>
                </a:lnTo>
                <a:lnTo>
                  <a:pt x="1794941" y="850396"/>
                </a:lnTo>
                <a:lnTo>
                  <a:pt x="1791248" y="803348"/>
                </a:lnTo>
                <a:lnTo>
                  <a:pt x="1785168" y="757011"/>
                </a:lnTo>
                <a:lnTo>
                  <a:pt x="1776764" y="711446"/>
                </a:lnTo>
                <a:lnTo>
                  <a:pt x="1766098" y="666715"/>
                </a:lnTo>
                <a:lnTo>
                  <a:pt x="1753232" y="622881"/>
                </a:lnTo>
                <a:lnTo>
                  <a:pt x="1738228" y="580006"/>
                </a:lnTo>
                <a:lnTo>
                  <a:pt x="1721147" y="538152"/>
                </a:lnTo>
                <a:lnTo>
                  <a:pt x="1702053" y="497380"/>
                </a:lnTo>
                <a:lnTo>
                  <a:pt x="1681007" y="457754"/>
                </a:lnTo>
                <a:lnTo>
                  <a:pt x="1658071" y="419334"/>
                </a:lnTo>
                <a:lnTo>
                  <a:pt x="1633308" y="382184"/>
                </a:lnTo>
                <a:lnTo>
                  <a:pt x="1606779" y="346364"/>
                </a:lnTo>
                <a:lnTo>
                  <a:pt x="1578546" y="311938"/>
                </a:lnTo>
                <a:lnTo>
                  <a:pt x="1548672" y="278967"/>
                </a:lnTo>
                <a:lnTo>
                  <a:pt x="1517218" y="247513"/>
                </a:lnTo>
                <a:lnTo>
                  <a:pt x="1484247" y="217639"/>
                </a:lnTo>
                <a:lnTo>
                  <a:pt x="1449821" y="189407"/>
                </a:lnTo>
                <a:lnTo>
                  <a:pt x="1414002" y="162877"/>
                </a:lnTo>
                <a:lnTo>
                  <a:pt x="1376851" y="138114"/>
                </a:lnTo>
                <a:lnTo>
                  <a:pt x="1338432" y="115178"/>
                </a:lnTo>
                <a:lnTo>
                  <a:pt x="1298805" y="94132"/>
                </a:lnTo>
                <a:lnTo>
                  <a:pt x="1258034" y="75038"/>
                </a:lnTo>
                <a:lnTo>
                  <a:pt x="1216179" y="57958"/>
                </a:lnTo>
                <a:lnTo>
                  <a:pt x="1173304" y="42954"/>
                </a:lnTo>
                <a:lnTo>
                  <a:pt x="1129470" y="30087"/>
                </a:lnTo>
                <a:lnTo>
                  <a:pt x="1084740" y="19421"/>
                </a:lnTo>
                <a:lnTo>
                  <a:pt x="1039175" y="11017"/>
                </a:lnTo>
                <a:lnTo>
                  <a:pt x="992837" y="4938"/>
                </a:lnTo>
                <a:lnTo>
                  <a:pt x="945789" y="1244"/>
                </a:lnTo>
                <a:lnTo>
                  <a:pt x="898093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41083" y="1332826"/>
            <a:ext cx="1946910" cy="1946910"/>
          </a:xfrm>
          <a:custGeom>
            <a:avLst/>
            <a:gdLst/>
            <a:ahLst/>
            <a:cxnLst/>
            <a:rect l="l" t="t" r="r" b="b"/>
            <a:pathLst>
              <a:path w="1946909" h="1946910">
                <a:moveTo>
                  <a:pt x="973175" y="0"/>
                </a:moveTo>
                <a:lnTo>
                  <a:pt x="924603" y="1190"/>
                </a:lnTo>
                <a:lnTo>
                  <a:pt x="876648" y="4726"/>
                </a:lnTo>
                <a:lnTo>
                  <a:pt x="829365" y="10551"/>
                </a:lnTo>
                <a:lnTo>
                  <a:pt x="782810" y="18609"/>
                </a:lnTo>
                <a:lnTo>
                  <a:pt x="737038" y="28845"/>
                </a:lnTo>
                <a:lnTo>
                  <a:pt x="692107" y="41202"/>
                </a:lnTo>
                <a:lnTo>
                  <a:pt x="648070" y="55626"/>
                </a:lnTo>
                <a:lnTo>
                  <a:pt x="604985" y="72060"/>
                </a:lnTo>
                <a:lnTo>
                  <a:pt x="562906" y="90448"/>
                </a:lnTo>
                <a:lnTo>
                  <a:pt x="521890" y="110735"/>
                </a:lnTo>
                <a:lnTo>
                  <a:pt x="481992" y="132865"/>
                </a:lnTo>
                <a:lnTo>
                  <a:pt x="443268" y="156782"/>
                </a:lnTo>
                <a:lnTo>
                  <a:pt x="405774" y="182431"/>
                </a:lnTo>
                <a:lnTo>
                  <a:pt x="369565" y="209756"/>
                </a:lnTo>
                <a:lnTo>
                  <a:pt x="334698" y="238701"/>
                </a:lnTo>
                <a:lnTo>
                  <a:pt x="301227" y="269210"/>
                </a:lnTo>
                <a:lnTo>
                  <a:pt x="269210" y="301227"/>
                </a:lnTo>
                <a:lnTo>
                  <a:pt x="238701" y="334698"/>
                </a:lnTo>
                <a:lnTo>
                  <a:pt x="209756" y="369565"/>
                </a:lnTo>
                <a:lnTo>
                  <a:pt x="182431" y="405774"/>
                </a:lnTo>
                <a:lnTo>
                  <a:pt x="156782" y="443268"/>
                </a:lnTo>
                <a:lnTo>
                  <a:pt x="132865" y="481992"/>
                </a:lnTo>
                <a:lnTo>
                  <a:pt x="110735" y="521890"/>
                </a:lnTo>
                <a:lnTo>
                  <a:pt x="90448" y="562906"/>
                </a:lnTo>
                <a:lnTo>
                  <a:pt x="72060" y="604985"/>
                </a:lnTo>
                <a:lnTo>
                  <a:pt x="55626" y="648070"/>
                </a:lnTo>
                <a:lnTo>
                  <a:pt x="41202" y="692107"/>
                </a:lnTo>
                <a:lnTo>
                  <a:pt x="28845" y="737038"/>
                </a:lnTo>
                <a:lnTo>
                  <a:pt x="18609" y="782810"/>
                </a:lnTo>
                <a:lnTo>
                  <a:pt x="10551" y="829365"/>
                </a:lnTo>
                <a:lnTo>
                  <a:pt x="4726" y="876648"/>
                </a:lnTo>
                <a:lnTo>
                  <a:pt x="1190" y="924603"/>
                </a:lnTo>
                <a:lnTo>
                  <a:pt x="0" y="973175"/>
                </a:lnTo>
                <a:lnTo>
                  <a:pt x="1190" y="1021747"/>
                </a:lnTo>
                <a:lnTo>
                  <a:pt x="4726" y="1069702"/>
                </a:lnTo>
                <a:lnTo>
                  <a:pt x="10551" y="1116985"/>
                </a:lnTo>
                <a:lnTo>
                  <a:pt x="18609" y="1163540"/>
                </a:lnTo>
                <a:lnTo>
                  <a:pt x="28845" y="1209312"/>
                </a:lnTo>
                <a:lnTo>
                  <a:pt x="41202" y="1254244"/>
                </a:lnTo>
                <a:lnTo>
                  <a:pt x="55626" y="1298280"/>
                </a:lnTo>
                <a:lnTo>
                  <a:pt x="72060" y="1341366"/>
                </a:lnTo>
                <a:lnTo>
                  <a:pt x="90448" y="1383444"/>
                </a:lnTo>
                <a:lnTo>
                  <a:pt x="110735" y="1424460"/>
                </a:lnTo>
                <a:lnTo>
                  <a:pt x="132865" y="1464358"/>
                </a:lnTo>
                <a:lnTo>
                  <a:pt x="156782" y="1503082"/>
                </a:lnTo>
                <a:lnTo>
                  <a:pt x="182431" y="1540576"/>
                </a:lnTo>
                <a:lnTo>
                  <a:pt x="209756" y="1576785"/>
                </a:lnTo>
                <a:lnTo>
                  <a:pt x="238701" y="1611652"/>
                </a:lnTo>
                <a:lnTo>
                  <a:pt x="269210" y="1645123"/>
                </a:lnTo>
                <a:lnTo>
                  <a:pt x="301227" y="1677140"/>
                </a:lnTo>
                <a:lnTo>
                  <a:pt x="334698" y="1707649"/>
                </a:lnTo>
                <a:lnTo>
                  <a:pt x="369565" y="1736594"/>
                </a:lnTo>
                <a:lnTo>
                  <a:pt x="405774" y="1763919"/>
                </a:lnTo>
                <a:lnTo>
                  <a:pt x="443268" y="1789568"/>
                </a:lnTo>
                <a:lnTo>
                  <a:pt x="481992" y="1813485"/>
                </a:lnTo>
                <a:lnTo>
                  <a:pt x="521890" y="1835615"/>
                </a:lnTo>
                <a:lnTo>
                  <a:pt x="562906" y="1855902"/>
                </a:lnTo>
                <a:lnTo>
                  <a:pt x="604985" y="1874291"/>
                </a:lnTo>
                <a:lnTo>
                  <a:pt x="648070" y="1890724"/>
                </a:lnTo>
                <a:lnTo>
                  <a:pt x="692107" y="1905148"/>
                </a:lnTo>
                <a:lnTo>
                  <a:pt x="737038" y="1917505"/>
                </a:lnTo>
                <a:lnTo>
                  <a:pt x="782810" y="1927741"/>
                </a:lnTo>
                <a:lnTo>
                  <a:pt x="829365" y="1935799"/>
                </a:lnTo>
                <a:lnTo>
                  <a:pt x="876648" y="1941624"/>
                </a:lnTo>
                <a:lnTo>
                  <a:pt x="924603" y="1945160"/>
                </a:lnTo>
                <a:lnTo>
                  <a:pt x="973175" y="1946351"/>
                </a:lnTo>
                <a:lnTo>
                  <a:pt x="1021746" y="1945160"/>
                </a:lnTo>
                <a:lnTo>
                  <a:pt x="1069700" y="1941624"/>
                </a:lnTo>
                <a:lnTo>
                  <a:pt x="1116982" y="1935799"/>
                </a:lnTo>
                <a:lnTo>
                  <a:pt x="1163537" y="1927741"/>
                </a:lnTo>
                <a:lnTo>
                  <a:pt x="1209308" y="1917505"/>
                </a:lnTo>
                <a:lnTo>
                  <a:pt x="1254239" y="1905148"/>
                </a:lnTo>
                <a:lnTo>
                  <a:pt x="1298275" y="1890724"/>
                </a:lnTo>
                <a:lnTo>
                  <a:pt x="1341360" y="1874291"/>
                </a:lnTo>
                <a:lnTo>
                  <a:pt x="1383439" y="1855902"/>
                </a:lnTo>
                <a:lnTo>
                  <a:pt x="1424455" y="1835615"/>
                </a:lnTo>
                <a:lnTo>
                  <a:pt x="1464353" y="1813485"/>
                </a:lnTo>
                <a:lnTo>
                  <a:pt x="1503077" y="1789568"/>
                </a:lnTo>
                <a:lnTo>
                  <a:pt x="1540571" y="1763919"/>
                </a:lnTo>
                <a:lnTo>
                  <a:pt x="1576780" y="1736594"/>
                </a:lnTo>
                <a:lnTo>
                  <a:pt x="1611647" y="1707649"/>
                </a:lnTo>
                <a:lnTo>
                  <a:pt x="1645118" y="1677140"/>
                </a:lnTo>
                <a:lnTo>
                  <a:pt x="1677136" y="1645123"/>
                </a:lnTo>
                <a:lnTo>
                  <a:pt x="1707645" y="1611652"/>
                </a:lnTo>
                <a:lnTo>
                  <a:pt x="1736590" y="1576785"/>
                </a:lnTo>
                <a:lnTo>
                  <a:pt x="1763915" y="1540576"/>
                </a:lnTo>
                <a:lnTo>
                  <a:pt x="1789565" y="1503082"/>
                </a:lnTo>
                <a:lnTo>
                  <a:pt x="1813482" y="1464358"/>
                </a:lnTo>
                <a:lnTo>
                  <a:pt x="1835613" y="1424460"/>
                </a:lnTo>
                <a:lnTo>
                  <a:pt x="1855900" y="1383444"/>
                </a:lnTo>
                <a:lnTo>
                  <a:pt x="1874289" y="1341366"/>
                </a:lnTo>
                <a:lnTo>
                  <a:pt x="1890723" y="1298280"/>
                </a:lnTo>
                <a:lnTo>
                  <a:pt x="1905147" y="1254244"/>
                </a:lnTo>
                <a:lnTo>
                  <a:pt x="1917505" y="1209312"/>
                </a:lnTo>
                <a:lnTo>
                  <a:pt x="1927741" y="1163540"/>
                </a:lnTo>
                <a:lnTo>
                  <a:pt x="1935799" y="1116985"/>
                </a:lnTo>
                <a:lnTo>
                  <a:pt x="1941624" y="1069702"/>
                </a:lnTo>
                <a:lnTo>
                  <a:pt x="1945160" y="1021747"/>
                </a:lnTo>
                <a:lnTo>
                  <a:pt x="1946351" y="973175"/>
                </a:lnTo>
                <a:lnTo>
                  <a:pt x="1945160" y="924603"/>
                </a:lnTo>
                <a:lnTo>
                  <a:pt x="1941624" y="876648"/>
                </a:lnTo>
                <a:lnTo>
                  <a:pt x="1935799" y="829365"/>
                </a:lnTo>
                <a:lnTo>
                  <a:pt x="1927741" y="782810"/>
                </a:lnTo>
                <a:lnTo>
                  <a:pt x="1917505" y="737038"/>
                </a:lnTo>
                <a:lnTo>
                  <a:pt x="1905147" y="692107"/>
                </a:lnTo>
                <a:lnTo>
                  <a:pt x="1890723" y="648070"/>
                </a:lnTo>
                <a:lnTo>
                  <a:pt x="1874289" y="604985"/>
                </a:lnTo>
                <a:lnTo>
                  <a:pt x="1855900" y="562906"/>
                </a:lnTo>
                <a:lnTo>
                  <a:pt x="1835613" y="521890"/>
                </a:lnTo>
                <a:lnTo>
                  <a:pt x="1813482" y="481992"/>
                </a:lnTo>
                <a:lnTo>
                  <a:pt x="1789565" y="443268"/>
                </a:lnTo>
                <a:lnTo>
                  <a:pt x="1763915" y="405774"/>
                </a:lnTo>
                <a:lnTo>
                  <a:pt x="1736590" y="369565"/>
                </a:lnTo>
                <a:lnTo>
                  <a:pt x="1707645" y="334698"/>
                </a:lnTo>
                <a:lnTo>
                  <a:pt x="1677136" y="301227"/>
                </a:lnTo>
                <a:lnTo>
                  <a:pt x="1645118" y="269210"/>
                </a:lnTo>
                <a:lnTo>
                  <a:pt x="1611647" y="238701"/>
                </a:lnTo>
                <a:lnTo>
                  <a:pt x="1576780" y="209756"/>
                </a:lnTo>
                <a:lnTo>
                  <a:pt x="1540571" y="182431"/>
                </a:lnTo>
                <a:lnTo>
                  <a:pt x="1503077" y="156782"/>
                </a:lnTo>
                <a:lnTo>
                  <a:pt x="1464353" y="132865"/>
                </a:lnTo>
                <a:lnTo>
                  <a:pt x="1424455" y="110735"/>
                </a:lnTo>
                <a:lnTo>
                  <a:pt x="1383439" y="90448"/>
                </a:lnTo>
                <a:lnTo>
                  <a:pt x="1341360" y="72060"/>
                </a:lnTo>
                <a:lnTo>
                  <a:pt x="1298275" y="55626"/>
                </a:lnTo>
                <a:lnTo>
                  <a:pt x="1254239" y="41202"/>
                </a:lnTo>
                <a:lnTo>
                  <a:pt x="1209308" y="28845"/>
                </a:lnTo>
                <a:lnTo>
                  <a:pt x="1163537" y="18609"/>
                </a:lnTo>
                <a:lnTo>
                  <a:pt x="1116982" y="10551"/>
                </a:lnTo>
                <a:lnTo>
                  <a:pt x="1069700" y="4726"/>
                </a:lnTo>
                <a:lnTo>
                  <a:pt x="1021746" y="1190"/>
                </a:lnTo>
                <a:lnTo>
                  <a:pt x="973175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1083" y="1424813"/>
            <a:ext cx="1637664" cy="1010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630">
              <a:lnSpc>
                <a:spcPct val="100000"/>
              </a:lnSpc>
            </a:pPr>
            <a:r>
              <a:rPr sz="2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北京</a:t>
            </a:r>
            <a:endParaRPr sz="2800" dirty="0">
              <a:latin typeface="Microsoft JhengHei"/>
              <a:cs typeface="Microsoft JhengHei"/>
            </a:endParaRPr>
          </a:p>
          <a:p>
            <a:pPr marL="12700" marR="5080">
              <a:lnSpc>
                <a:spcPct val="104700"/>
              </a:lnSpc>
              <a:spcBef>
                <a:spcPts val="209"/>
              </a:spcBef>
            </a:pPr>
            <a:r>
              <a:rPr sz="1600" spc="210" dirty="0">
                <a:solidFill>
                  <a:srgbClr val="FFFFFF"/>
                </a:solidFill>
                <a:latin typeface="PMingLiU"/>
                <a:cs typeface="PMingLiU"/>
              </a:rPr>
              <a:t>还贷压力最</a:t>
            </a:r>
            <a:r>
              <a:rPr sz="1600" spc="-23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PMingLiU"/>
                <a:cs typeface="PMingLiU"/>
              </a:rPr>
              <a:t>大，  </a:t>
            </a:r>
            <a:r>
              <a:rPr sz="1600" spc="-10" dirty="0">
                <a:solidFill>
                  <a:srgbClr val="FFFFFF"/>
                </a:solidFill>
                <a:latin typeface="PMingLiU"/>
                <a:cs typeface="PMingLiU"/>
              </a:rPr>
              <a:t>月支出</a:t>
            </a:r>
            <a:r>
              <a:rPr sz="1600" b="1" spc="-10" dirty="0">
                <a:solidFill>
                  <a:srgbClr val="FFFFFF"/>
                </a:solidFill>
                <a:latin typeface="Microsoft JhengHei"/>
                <a:cs typeface="Microsoft JhengHei"/>
              </a:rPr>
              <a:t>17077元</a:t>
            </a:r>
            <a:endParaRPr sz="1600" dirty="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97243" y="1684680"/>
            <a:ext cx="1647189" cy="1238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1275" algn="ctr">
              <a:lnSpc>
                <a:spcPct val="100000"/>
              </a:lnSpc>
            </a:pPr>
            <a:r>
              <a:rPr sz="2800" b="1" dirty="0">
                <a:solidFill>
                  <a:srgbClr val="505050"/>
                </a:solidFill>
                <a:latin typeface="Microsoft JhengHei"/>
                <a:cs typeface="Microsoft JhengHei"/>
              </a:rPr>
              <a:t>深圳</a:t>
            </a:r>
            <a:endParaRPr sz="2800" dirty="0">
              <a:latin typeface="Microsoft JhengHei"/>
              <a:cs typeface="Microsoft JhengHei"/>
            </a:endParaRPr>
          </a:p>
          <a:p>
            <a:pPr marL="12700" marR="5080" algn="ctr">
              <a:lnSpc>
                <a:spcPts val="1810"/>
              </a:lnSpc>
              <a:spcBef>
                <a:spcPts val="635"/>
              </a:spcBef>
            </a:pPr>
            <a:r>
              <a:rPr sz="1600" spc="95" dirty="0">
                <a:solidFill>
                  <a:srgbClr val="505050"/>
                </a:solidFill>
                <a:latin typeface="PMingLiU"/>
                <a:cs typeface="PMingLiU"/>
              </a:rPr>
              <a:t>开销最均</a:t>
            </a:r>
            <a:r>
              <a:rPr sz="1600" spc="-10" dirty="0">
                <a:solidFill>
                  <a:srgbClr val="505050"/>
                </a:solidFill>
                <a:latin typeface="PMingLiU"/>
                <a:cs typeface="PMingLiU"/>
              </a:rPr>
              <a:t>衡</a:t>
            </a:r>
            <a:r>
              <a:rPr sz="1600" spc="-605" dirty="0">
                <a:solidFill>
                  <a:srgbClr val="505050"/>
                </a:solidFill>
                <a:latin typeface="PMingLiU"/>
                <a:cs typeface="PMingLiU"/>
              </a:rPr>
              <a:t>，</a:t>
            </a:r>
            <a:r>
              <a:rPr sz="1600" spc="95" dirty="0">
                <a:solidFill>
                  <a:srgbClr val="505050"/>
                </a:solidFill>
                <a:latin typeface="PMingLiU"/>
                <a:cs typeface="PMingLiU"/>
              </a:rPr>
              <a:t>各项  支出都在一线城  市平均水平</a:t>
            </a:r>
            <a:endParaRPr sz="1600" dirty="0">
              <a:latin typeface="PMingLiU"/>
              <a:cs typeface="PMingLiU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69716" y="3416719"/>
            <a:ext cx="0" cy="265430"/>
          </a:xfrm>
          <a:custGeom>
            <a:avLst/>
            <a:gdLst/>
            <a:ahLst/>
            <a:cxnLst/>
            <a:rect l="l" t="t" r="r" b="b"/>
            <a:pathLst>
              <a:path h="265429">
                <a:moveTo>
                  <a:pt x="0" y="0"/>
                </a:moveTo>
                <a:lnTo>
                  <a:pt x="0" y="265264"/>
                </a:lnTo>
              </a:path>
            </a:pathLst>
          </a:custGeom>
          <a:ln w="254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22886" y="2637790"/>
            <a:ext cx="0" cy="1044575"/>
          </a:xfrm>
          <a:custGeom>
            <a:avLst/>
            <a:gdLst/>
            <a:ahLst/>
            <a:cxnLst/>
            <a:rect l="l" t="t" r="r" b="b"/>
            <a:pathLst>
              <a:path h="1044575">
                <a:moveTo>
                  <a:pt x="0" y="0"/>
                </a:moveTo>
                <a:lnTo>
                  <a:pt x="0" y="1044194"/>
                </a:lnTo>
              </a:path>
            </a:pathLst>
          </a:custGeom>
          <a:ln w="254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6584" y="1048651"/>
            <a:ext cx="1946910" cy="1946910"/>
          </a:xfrm>
          <a:custGeom>
            <a:avLst/>
            <a:gdLst/>
            <a:ahLst/>
            <a:cxnLst/>
            <a:rect l="l" t="t" r="r" b="b"/>
            <a:pathLst>
              <a:path w="1946910" h="1946910">
                <a:moveTo>
                  <a:pt x="973175" y="0"/>
                </a:moveTo>
                <a:lnTo>
                  <a:pt x="924603" y="1190"/>
                </a:lnTo>
                <a:lnTo>
                  <a:pt x="876648" y="4726"/>
                </a:lnTo>
                <a:lnTo>
                  <a:pt x="829365" y="10551"/>
                </a:lnTo>
                <a:lnTo>
                  <a:pt x="782810" y="18609"/>
                </a:lnTo>
                <a:lnTo>
                  <a:pt x="737038" y="28845"/>
                </a:lnTo>
                <a:lnTo>
                  <a:pt x="692107" y="41202"/>
                </a:lnTo>
                <a:lnTo>
                  <a:pt x="648070" y="55626"/>
                </a:lnTo>
                <a:lnTo>
                  <a:pt x="604985" y="72060"/>
                </a:lnTo>
                <a:lnTo>
                  <a:pt x="562906" y="90448"/>
                </a:lnTo>
                <a:lnTo>
                  <a:pt x="521890" y="110735"/>
                </a:lnTo>
                <a:lnTo>
                  <a:pt x="481992" y="132865"/>
                </a:lnTo>
                <a:lnTo>
                  <a:pt x="443268" y="156782"/>
                </a:lnTo>
                <a:lnTo>
                  <a:pt x="405774" y="182431"/>
                </a:lnTo>
                <a:lnTo>
                  <a:pt x="369565" y="209756"/>
                </a:lnTo>
                <a:lnTo>
                  <a:pt x="334698" y="238701"/>
                </a:lnTo>
                <a:lnTo>
                  <a:pt x="301227" y="269210"/>
                </a:lnTo>
                <a:lnTo>
                  <a:pt x="269210" y="301227"/>
                </a:lnTo>
                <a:lnTo>
                  <a:pt x="238701" y="334698"/>
                </a:lnTo>
                <a:lnTo>
                  <a:pt x="209756" y="369565"/>
                </a:lnTo>
                <a:lnTo>
                  <a:pt x="182431" y="405774"/>
                </a:lnTo>
                <a:lnTo>
                  <a:pt x="156782" y="443268"/>
                </a:lnTo>
                <a:lnTo>
                  <a:pt x="132865" y="481992"/>
                </a:lnTo>
                <a:lnTo>
                  <a:pt x="110735" y="521890"/>
                </a:lnTo>
                <a:lnTo>
                  <a:pt x="90448" y="562906"/>
                </a:lnTo>
                <a:lnTo>
                  <a:pt x="72060" y="604985"/>
                </a:lnTo>
                <a:lnTo>
                  <a:pt x="55626" y="648070"/>
                </a:lnTo>
                <a:lnTo>
                  <a:pt x="41202" y="692107"/>
                </a:lnTo>
                <a:lnTo>
                  <a:pt x="28845" y="737038"/>
                </a:lnTo>
                <a:lnTo>
                  <a:pt x="18609" y="782810"/>
                </a:lnTo>
                <a:lnTo>
                  <a:pt x="10551" y="829365"/>
                </a:lnTo>
                <a:lnTo>
                  <a:pt x="4726" y="876648"/>
                </a:lnTo>
                <a:lnTo>
                  <a:pt x="1190" y="924603"/>
                </a:lnTo>
                <a:lnTo>
                  <a:pt x="0" y="973175"/>
                </a:lnTo>
                <a:lnTo>
                  <a:pt x="1190" y="1021747"/>
                </a:lnTo>
                <a:lnTo>
                  <a:pt x="4726" y="1069702"/>
                </a:lnTo>
                <a:lnTo>
                  <a:pt x="10551" y="1116985"/>
                </a:lnTo>
                <a:lnTo>
                  <a:pt x="18609" y="1163540"/>
                </a:lnTo>
                <a:lnTo>
                  <a:pt x="28845" y="1209312"/>
                </a:lnTo>
                <a:lnTo>
                  <a:pt x="41202" y="1254244"/>
                </a:lnTo>
                <a:lnTo>
                  <a:pt x="55626" y="1298280"/>
                </a:lnTo>
                <a:lnTo>
                  <a:pt x="72060" y="1341366"/>
                </a:lnTo>
                <a:lnTo>
                  <a:pt x="90448" y="1383444"/>
                </a:lnTo>
                <a:lnTo>
                  <a:pt x="110735" y="1424460"/>
                </a:lnTo>
                <a:lnTo>
                  <a:pt x="132865" y="1464358"/>
                </a:lnTo>
                <a:lnTo>
                  <a:pt x="156782" y="1503082"/>
                </a:lnTo>
                <a:lnTo>
                  <a:pt x="182431" y="1540576"/>
                </a:lnTo>
                <a:lnTo>
                  <a:pt x="209756" y="1576785"/>
                </a:lnTo>
                <a:lnTo>
                  <a:pt x="238701" y="1611652"/>
                </a:lnTo>
                <a:lnTo>
                  <a:pt x="269210" y="1645123"/>
                </a:lnTo>
                <a:lnTo>
                  <a:pt x="301227" y="1677140"/>
                </a:lnTo>
                <a:lnTo>
                  <a:pt x="334698" y="1707649"/>
                </a:lnTo>
                <a:lnTo>
                  <a:pt x="369565" y="1736594"/>
                </a:lnTo>
                <a:lnTo>
                  <a:pt x="405774" y="1763919"/>
                </a:lnTo>
                <a:lnTo>
                  <a:pt x="443268" y="1789568"/>
                </a:lnTo>
                <a:lnTo>
                  <a:pt x="481992" y="1813485"/>
                </a:lnTo>
                <a:lnTo>
                  <a:pt x="521890" y="1835615"/>
                </a:lnTo>
                <a:lnTo>
                  <a:pt x="562906" y="1855902"/>
                </a:lnTo>
                <a:lnTo>
                  <a:pt x="604985" y="1874291"/>
                </a:lnTo>
                <a:lnTo>
                  <a:pt x="648070" y="1890724"/>
                </a:lnTo>
                <a:lnTo>
                  <a:pt x="692107" y="1905148"/>
                </a:lnTo>
                <a:lnTo>
                  <a:pt x="737038" y="1917505"/>
                </a:lnTo>
                <a:lnTo>
                  <a:pt x="782810" y="1927741"/>
                </a:lnTo>
                <a:lnTo>
                  <a:pt x="829365" y="1935799"/>
                </a:lnTo>
                <a:lnTo>
                  <a:pt x="876648" y="1941624"/>
                </a:lnTo>
                <a:lnTo>
                  <a:pt x="924603" y="1945160"/>
                </a:lnTo>
                <a:lnTo>
                  <a:pt x="973175" y="1946351"/>
                </a:lnTo>
                <a:lnTo>
                  <a:pt x="1021746" y="1945160"/>
                </a:lnTo>
                <a:lnTo>
                  <a:pt x="1069700" y="1941624"/>
                </a:lnTo>
                <a:lnTo>
                  <a:pt x="1116982" y="1935799"/>
                </a:lnTo>
                <a:lnTo>
                  <a:pt x="1163537" y="1927741"/>
                </a:lnTo>
                <a:lnTo>
                  <a:pt x="1209308" y="1917505"/>
                </a:lnTo>
                <a:lnTo>
                  <a:pt x="1254239" y="1905148"/>
                </a:lnTo>
                <a:lnTo>
                  <a:pt x="1298275" y="1890724"/>
                </a:lnTo>
                <a:lnTo>
                  <a:pt x="1341360" y="1874291"/>
                </a:lnTo>
                <a:lnTo>
                  <a:pt x="1383439" y="1855902"/>
                </a:lnTo>
                <a:lnTo>
                  <a:pt x="1424455" y="1835615"/>
                </a:lnTo>
                <a:lnTo>
                  <a:pt x="1464353" y="1813485"/>
                </a:lnTo>
                <a:lnTo>
                  <a:pt x="1503077" y="1789568"/>
                </a:lnTo>
                <a:lnTo>
                  <a:pt x="1540571" y="1763919"/>
                </a:lnTo>
                <a:lnTo>
                  <a:pt x="1576780" y="1736594"/>
                </a:lnTo>
                <a:lnTo>
                  <a:pt x="1611647" y="1707649"/>
                </a:lnTo>
                <a:lnTo>
                  <a:pt x="1645118" y="1677140"/>
                </a:lnTo>
                <a:lnTo>
                  <a:pt x="1677136" y="1645123"/>
                </a:lnTo>
                <a:lnTo>
                  <a:pt x="1707645" y="1611652"/>
                </a:lnTo>
                <a:lnTo>
                  <a:pt x="1736590" y="1576785"/>
                </a:lnTo>
                <a:lnTo>
                  <a:pt x="1763915" y="1540576"/>
                </a:lnTo>
                <a:lnTo>
                  <a:pt x="1789565" y="1503082"/>
                </a:lnTo>
                <a:lnTo>
                  <a:pt x="1813482" y="1464358"/>
                </a:lnTo>
                <a:lnTo>
                  <a:pt x="1835613" y="1424460"/>
                </a:lnTo>
                <a:lnTo>
                  <a:pt x="1855900" y="1383444"/>
                </a:lnTo>
                <a:lnTo>
                  <a:pt x="1874289" y="1341366"/>
                </a:lnTo>
                <a:lnTo>
                  <a:pt x="1890723" y="1298280"/>
                </a:lnTo>
                <a:lnTo>
                  <a:pt x="1905147" y="1254244"/>
                </a:lnTo>
                <a:lnTo>
                  <a:pt x="1917505" y="1209312"/>
                </a:lnTo>
                <a:lnTo>
                  <a:pt x="1927741" y="1163540"/>
                </a:lnTo>
                <a:lnTo>
                  <a:pt x="1935799" y="1116985"/>
                </a:lnTo>
                <a:lnTo>
                  <a:pt x="1941624" y="1069702"/>
                </a:lnTo>
                <a:lnTo>
                  <a:pt x="1945160" y="1021747"/>
                </a:lnTo>
                <a:lnTo>
                  <a:pt x="1946351" y="973175"/>
                </a:lnTo>
                <a:lnTo>
                  <a:pt x="1945160" y="924603"/>
                </a:lnTo>
                <a:lnTo>
                  <a:pt x="1941624" y="876648"/>
                </a:lnTo>
                <a:lnTo>
                  <a:pt x="1935799" y="829365"/>
                </a:lnTo>
                <a:lnTo>
                  <a:pt x="1927741" y="782810"/>
                </a:lnTo>
                <a:lnTo>
                  <a:pt x="1917505" y="737038"/>
                </a:lnTo>
                <a:lnTo>
                  <a:pt x="1905147" y="692107"/>
                </a:lnTo>
                <a:lnTo>
                  <a:pt x="1890723" y="648070"/>
                </a:lnTo>
                <a:lnTo>
                  <a:pt x="1874289" y="604985"/>
                </a:lnTo>
                <a:lnTo>
                  <a:pt x="1855900" y="562906"/>
                </a:lnTo>
                <a:lnTo>
                  <a:pt x="1835613" y="521890"/>
                </a:lnTo>
                <a:lnTo>
                  <a:pt x="1813482" y="481992"/>
                </a:lnTo>
                <a:lnTo>
                  <a:pt x="1789565" y="443268"/>
                </a:lnTo>
                <a:lnTo>
                  <a:pt x="1763915" y="405774"/>
                </a:lnTo>
                <a:lnTo>
                  <a:pt x="1736590" y="369565"/>
                </a:lnTo>
                <a:lnTo>
                  <a:pt x="1707645" y="334698"/>
                </a:lnTo>
                <a:lnTo>
                  <a:pt x="1677136" y="301227"/>
                </a:lnTo>
                <a:lnTo>
                  <a:pt x="1645118" y="269210"/>
                </a:lnTo>
                <a:lnTo>
                  <a:pt x="1611647" y="238701"/>
                </a:lnTo>
                <a:lnTo>
                  <a:pt x="1576780" y="209756"/>
                </a:lnTo>
                <a:lnTo>
                  <a:pt x="1540571" y="182431"/>
                </a:lnTo>
                <a:lnTo>
                  <a:pt x="1503077" y="156782"/>
                </a:lnTo>
                <a:lnTo>
                  <a:pt x="1464353" y="132865"/>
                </a:lnTo>
                <a:lnTo>
                  <a:pt x="1424455" y="110735"/>
                </a:lnTo>
                <a:lnTo>
                  <a:pt x="1383439" y="90448"/>
                </a:lnTo>
                <a:lnTo>
                  <a:pt x="1341360" y="72060"/>
                </a:lnTo>
                <a:lnTo>
                  <a:pt x="1298275" y="55626"/>
                </a:lnTo>
                <a:lnTo>
                  <a:pt x="1254239" y="41202"/>
                </a:lnTo>
                <a:lnTo>
                  <a:pt x="1209308" y="28845"/>
                </a:lnTo>
                <a:lnTo>
                  <a:pt x="1163537" y="18609"/>
                </a:lnTo>
                <a:lnTo>
                  <a:pt x="1116982" y="10551"/>
                </a:lnTo>
                <a:lnTo>
                  <a:pt x="1069700" y="4726"/>
                </a:lnTo>
                <a:lnTo>
                  <a:pt x="1021746" y="1190"/>
                </a:lnTo>
                <a:lnTo>
                  <a:pt x="973175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15361" y="1507604"/>
            <a:ext cx="1946910" cy="1946910"/>
          </a:xfrm>
          <a:custGeom>
            <a:avLst/>
            <a:gdLst/>
            <a:ahLst/>
            <a:cxnLst/>
            <a:rect l="l" t="t" r="r" b="b"/>
            <a:pathLst>
              <a:path w="1946910" h="1946910">
                <a:moveTo>
                  <a:pt x="973175" y="0"/>
                </a:moveTo>
                <a:lnTo>
                  <a:pt x="924603" y="1190"/>
                </a:lnTo>
                <a:lnTo>
                  <a:pt x="876648" y="4726"/>
                </a:lnTo>
                <a:lnTo>
                  <a:pt x="829365" y="10551"/>
                </a:lnTo>
                <a:lnTo>
                  <a:pt x="782810" y="18609"/>
                </a:lnTo>
                <a:lnTo>
                  <a:pt x="737038" y="28845"/>
                </a:lnTo>
                <a:lnTo>
                  <a:pt x="692107" y="41202"/>
                </a:lnTo>
                <a:lnTo>
                  <a:pt x="648070" y="55626"/>
                </a:lnTo>
                <a:lnTo>
                  <a:pt x="604985" y="72060"/>
                </a:lnTo>
                <a:lnTo>
                  <a:pt x="562906" y="90448"/>
                </a:lnTo>
                <a:lnTo>
                  <a:pt x="521890" y="110735"/>
                </a:lnTo>
                <a:lnTo>
                  <a:pt x="481992" y="132865"/>
                </a:lnTo>
                <a:lnTo>
                  <a:pt x="443268" y="156782"/>
                </a:lnTo>
                <a:lnTo>
                  <a:pt x="405774" y="182431"/>
                </a:lnTo>
                <a:lnTo>
                  <a:pt x="369565" y="209756"/>
                </a:lnTo>
                <a:lnTo>
                  <a:pt x="334698" y="238701"/>
                </a:lnTo>
                <a:lnTo>
                  <a:pt x="301227" y="269210"/>
                </a:lnTo>
                <a:lnTo>
                  <a:pt x="269210" y="301227"/>
                </a:lnTo>
                <a:lnTo>
                  <a:pt x="238701" y="334698"/>
                </a:lnTo>
                <a:lnTo>
                  <a:pt x="209756" y="369565"/>
                </a:lnTo>
                <a:lnTo>
                  <a:pt x="182431" y="405774"/>
                </a:lnTo>
                <a:lnTo>
                  <a:pt x="156782" y="443268"/>
                </a:lnTo>
                <a:lnTo>
                  <a:pt x="132865" y="481992"/>
                </a:lnTo>
                <a:lnTo>
                  <a:pt x="110735" y="521890"/>
                </a:lnTo>
                <a:lnTo>
                  <a:pt x="90448" y="562906"/>
                </a:lnTo>
                <a:lnTo>
                  <a:pt x="72060" y="604985"/>
                </a:lnTo>
                <a:lnTo>
                  <a:pt x="55626" y="648070"/>
                </a:lnTo>
                <a:lnTo>
                  <a:pt x="41202" y="692107"/>
                </a:lnTo>
                <a:lnTo>
                  <a:pt x="28845" y="737038"/>
                </a:lnTo>
                <a:lnTo>
                  <a:pt x="18609" y="782810"/>
                </a:lnTo>
                <a:lnTo>
                  <a:pt x="10551" y="829365"/>
                </a:lnTo>
                <a:lnTo>
                  <a:pt x="4726" y="876648"/>
                </a:lnTo>
                <a:lnTo>
                  <a:pt x="1190" y="924603"/>
                </a:lnTo>
                <a:lnTo>
                  <a:pt x="0" y="973175"/>
                </a:lnTo>
                <a:lnTo>
                  <a:pt x="1190" y="1021747"/>
                </a:lnTo>
                <a:lnTo>
                  <a:pt x="4726" y="1069702"/>
                </a:lnTo>
                <a:lnTo>
                  <a:pt x="10551" y="1116985"/>
                </a:lnTo>
                <a:lnTo>
                  <a:pt x="18609" y="1163540"/>
                </a:lnTo>
                <a:lnTo>
                  <a:pt x="28845" y="1209312"/>
                </a:lnTo>
                <a:lnTo>
                  <a:pt x="41202" y="1254244"/>
                </a:lnTo>
                <a:lnTo>
                  <a:pt x="55626" y="1298280"/>
                </a:lnTo>
                <a:lnTo>
                  <a:pt x="72060" y="1341366"/>
                </a:lnTo>
                <a:lnTo>
                  <a:pt x="90448" y="1383444"/>
                </a:lnTo>
                <a:lnTo>
                  <a:pt x="110735" y="1424460"/>
                </a:lnTo>
                <a:lnTo>
                  <a:pt x="132865" y="1464358"/>
                </a:lnTo>
                <a:lnTo>
                  <a:pt x="156782" y="1503082"/>
                </a:lnTo>
                <a:lnTo>
                  <a:pt x="182431" y="1540576"/>
                </a:lnTo>
                <a:lnTo>
                  <a:pt x="209756" y="1576785"/>
                </a:lnTo>
                <a:lnTo>
                  <a:pt x="238701" y="1611652"/>
                </a:lnTo>
                <a:lnTo>
                  <a:pt x="269210" y="1645123"/>
                </a:lnTo>
                <a:lnTo>
                  <a:pt x="301227" y="1677140"/>
                </a:lnTo>
                <a:lnTo>
                  <a:pt x="334698" y="1707649"/>
                </a:lnTo>
                <a:lnTo>
                  <a:pt x="369565" y="1736594"/>
                </a:lnTo>
                <a:lnTo>
                  <a:pt x="405774" y="1763919"/>
                </a:lnTo>
                <a:lnTo>
                  <a:pt x="443268" y="1789568"/>
                </a:lnTo>
                <a:lnTo>
                  <a:pt x="481992" y="1813485"/>
                </a:lnTo>
                <a:lnTo>
                  <a:pt x="521890" y="1835615"/>
                </a:lnTo>
                <a:lnTo>
                  <a:pt x="562906" y="1855902"/>
                </a:lnTo>
                <a:lnTo>
                  <a:pt x="604985" y="1874291"/>
                </a:lnTo>
                <a:lnTo>
                  <a:pt x="648070" y="1890724"/>
                </a:lnTo>
                <a:lnTo>
                  <a:pt x="692107" y="1905148"/>
                </a:lnTo>
                <a:lnTo>
                  <a:pt x="737038" y="1917505"/>
                </a:lnTo>
                <a:lnTo>
                  <a:pt x="782810" y="1927741"/>
                </a:lnTo>
                <a:lnTo>
                  <a:pt x="829365" y="1935799"/>
                </a:lnTo>
                <a:lnTo>
                  <a:pt x="876648" y="1941624"/>
                </a:lnTo>
                <a:lnTo>
                  <a:pt x="924603" y="1945160"/>
                </a:lnTo>
                <a:lnTo>
                  <a:pt x="973175" y="1946351"/>
                </a:lnTo>
                <a:lnTo>
                  <a:pt x="1021746" y="1945160"/>
                </a:lnTo>
                <a:lnTo>
                  <a:pt x="1069700" y="1941624"/>
                </a:lnTo>
                <a:lnTo>
                  <a:pt x="1116982" y="1935799"/>
                </a:lnTo>
                <a:lnTo>
                  <a:pt x="1163537" y="1927741"/>
                </a:lnTo>
                <a:lnTo>
                  <a:pt x="1209308" y="1917505"/>
                </a:lnTo>
                <a:lnTo>
                  <a:pt x="1254239" y="1905148"/>
                </a:lnTo>
                <a:lnTo>
                  <a:pt x="1298275" y="1890724"/>
                </a:lnTo>
                <a:lnTo>
                  <a:pt x="1341360" y="1874291"/>
                </a:lnTo>
                <a:lnTo>
                  <a:pt x="1383439" y="1855902"/>
                </a:lnTo>
                <a:lnTo>
                  <a:pt x="1424455" y="1835615"/>
                </a:lnTo>
                <a:lnTo>
                  <a:pt x="1464353" y="1813485"/>
                </a:lnTo>
                <a:lnTo>
                  <a:pt x="1503077" y="1789568"/>
                </a:lnTo>
                <a:lnTo>
                  <a:pt x="1540571" y="1763919"/>
                </a:lnTo>
                <a:lnTo>
                  <a:pt x="1576780" y="1736594"/>
                </a:lnTo>
                <a:lnTo>
                  <a:pt x="1611647" y="1707649"/>
                </a:lnTo>
                <a:lnTo>
                  <a:pt x="1645118" y="1677140"/>
                </a:lnTo>
                <a:lnTo>
                  <a:pt x="1677136" y="1645123"/>
                </a:lnTo>
                <a:lnTo>
                  <a:pt x="1707645" y="1611652"/>
                </a:lnTo>
                <a:lnTo>
                  <a:pt x="1736590" y="1576785"/>
                </a:lnTo>
                <a:lnTo>
                  <a:pt x="1763915" y="1540576"/>
                </a:lnTo>
                <a:lnTo>
                  <a:pt x="1789565" y="1503082"/>
                </a:lnTo>
                <a:lnTo>
                  <a:pt x="1813482" y="1464358"/>
                </a:lnTo>
                <a:lnTo>
                  <a:pt x="1835613" y="1424460"/>
                </a:lnTo>
                <a:lnTo>
                  <a:pt x="1855900" y="1383444"/>
                </a:lnTo>
                <a:lnTo>
                  <a:pt x="1874289" y="1341366"/>
                </a:lnTo>
                <a:lnTo>
                  <a:pt x="1890723" y="1298280"/>
                </a:lnTo>
                <a:lnTo>
                  <a:pt x="1905147" y="1254244"/>
                </a:lnTo>
                <a:lnTo>
                  <a:pt x="1917505" y="1209312"/>
                </a:lnTo>
                <a:lnTo>
                  <a:pt x="1927741" y="1163540"/>
                </a:lnTo>
                <a:lnTo>
                  <a:pt x="1935799" y="1116985"/>
                </a:lnTo>
                <a:lnTo>
                  <a:pt x="1941624" y="1069702"/>
                </a:lnTo>
                <a:lnTo>
                  <a:pt x="1945160" y="1021747"/>
                </a:lnTo>
                <a:lnTo>
                  <a:pt x="1946351" y="973175"/>
                </a:lnTo>
                <a:lnTo>
                  <a:pt x="1945160" y="924603"/>
                </a:lnTo>
                <a:lnTo>
                  <a:pt x="1941624" y="876648"/>
                </a:lnTo>
                <a:lnTo>
                  <a:pt x="1935799" y="829365"/>
                </a:lnTo>
                <a:lnTo>
                  <a:pt x="1927741" y="782810"/>
                </a:lnTo>
                <a:lnTo>
                  <a:pt x="1917505" y="737038"/>
                </a:lnTo>
                <a:lnTo>
                  <a:pt x="1905147" y="692107"/>
                </a:lnTo>
                <a:lnTo>
                  <a:pt x="1890723" y="648070"/>
                </a:lnTo>
                <a:lnTo>
                  <a:pt x="1874289" y="604985"/>
                </a:lnTo>
                <a:lnTo>
                  <a:pt x="1855900" y="562906"/>
                </a:lnTo>
                <a:lnTo>
                  <a:pt x="1835613" y="521890"/>
                </a:lnTo>
                <a:lnTo>
                  <a:pt x="1813482" y="481992"/>
                </a:lnTo>
                <a:lnTo>
                  <a:pt x="1789565" y="443268"/>
                </a:lnTo>
                <a:lnTo>
                  <a:pt x="1763915" y="405774"/>
                </a:lnTo>
                <a:lnTo>
                  <a:pt x="1736590" y="369565"/>
                </a:lnTo>
                <a:lnTo>
                  <a:pt x="1707645" y="334698"/>
                </a:lnTo>
                <a:lnTo>
                  <a:pt x="1677136" y="301227"/>
                </a:lnTo>
                <a:lnTo>
                  <a:pt x="1645118" y="269210"/>
                </a:lnTo>
                <a:lnTo>
                  <a:pt x="1611647" y="238701"/>
                </a:lnTo>
                <a:lnTo>
                  <a:pt x="1576780" y="209756"/>
                </a:lnTo>
                <a:lnTo>
                  <a:pt x="1540571" y="182431"/>
                </a:lnTo>
                <a:lnTo>
                  <a:pt x="1503077" y="156782"/>
                </a:lnTo>
                <a:lnTo>
                  <a:pt x="1464353" y="132865"/>
                </a:lnTo>
                <a:lnTo>
                  <a:pt x="1424455" y="110735"/>
                </a:lnTo>
                <a:lnTo>
                  <a:pt x="1383439" y="90448"/>
                </a:lnTo>
                <a:lnTo>
                  <a:pt x="1341360" y="72060"/>
                </a:lnTo>
                <a:lnTo>
                  <a:pt x="1298275" y="55626"/>
                </a:lnTo>
                <a:lnTo>
                  <a:pt x="1254239" y="41202"/>
                </a:lnTo>
                <a:lnTo>
                  <a:pt x="1209308" y="28845"/>
                </a:lnTo>
                <a:lnTo>
                  <a:pt x="1163537" y="18609"/>
                </a:lnTo>
                <a:lnTo>
                  <a:pt x="1116982" y="10551"/>
                </a:lnTo>
                <a:lnTo>
                  <a:pt x="1069700" y="4726"/>
                </a:lnTo>
                <a:lnTo>
                  <a:pt x="1021746" y="1190"/>
                </a:lnTo>
                <a:lnTo>
                  <a:pt x="973175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760040" y="1795843"/>
            <a:ext cx="1431925" cy="1233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6510" algn="ctr">
              <a:lnSpc>
                <a:spcPct val="100000"/>
              </a:lnSpc>
            </a:pPr>
            <a:r>
              <a:rPr sz="2800" b="1" dirty="0">
                <a:solidFill>
                  <a:srgbClr val="505050"/>
                </a:solidFill>
                <a:latin typeface="Microsoft JhengHei"/>
                <a:cs typeface="Microsoft JhengHei"/>
              </a:rPr>
              <a:t>上海</a:t>
            </a:r>
            <a:endParaRPr sz="2800" dirty="0">
              <a:latin typeface="Microsoft JhengHei"/>
              <a:cs typeface="Microsoft JhengHei"/>
            </a:endParaRPr>
          </a:p>
          <a:p>
            <a:pPr marL="12065" marR="5080" algn="ctr">
              <a:lnSpc>
                <a:spcPts val="1810"/>
              </a:lnSpc>
              <a:spcBef>
                <a:spcPts val="590"/>
              </a:spcBef>
            </a:pPr>
            <a:r>
              <a:rPr sz="1600" spc="95" dirty="0">
                <a:solidFill>
                  <a:srgbClr val="505050"/>
                </a:solidFill>
                <a:latin typeface="PMingLiU"/>
                <a:cs typeface="PMingLiU"/>
              </a:rPr>
              <a:t>最会</a:t>
            </a:r>
            <a:r>
              <a:rPr sz="1600" spc="-10" dirty="0">
                <a:solidFill>
                  <a:srgbClr val="505050"/>
                </a:solidFill>
                <a:latin typeface="PMingLiU"/>
                <a:cs typeface="PMingLiU"/>
              </a:rPr>
              <a:t>玩</a:t>
            </a:r>
            <a:r>
              <a:rPr sz="1600" spc="-605" dirty="0">
                <a:solidFill>
                  <a:srgbClr val="505050"/>
                </a:solidFill>
                <a:latin typeface="PMingLiU"/>
                <a:cs typeface="PMingLiU"/>
              </a:rPr>
              <a:t>，</a:t>
            </a:r>
            <a:r>
              <a:rPr sz="1600" spc="95" dirty="0">
                <a:solidFill>
                  <a:srgbClr val="505050"/>
                </a:solidFill>
                <a:latin typeface="PMingLiU"/>
                <a:cs typeface="PMingLiU"/>
              </a:rPr>
              <a:t>旅游度  假人均花费  </a:t>
            </a:r>
            <a:r>
              <a:rPr sz="1600" b="1" spc="85" dirty="0">
                <a:solidFill>
                  <a:srgbClr val="505050"/>
                </a:solidFill>
                <a:latin typeface="Microsoft JhengHei"/>
                <a:cs typeface="Microsoft JhengHei"/>
              </a:rPr>
              <a:t>12410元／年</a:t>
            </a:r>
            <a:endParaRPr sz="1600" dirty="0">
              <a:latin typeface="Microsoft JhengHei"/>
              <a:cs typeface="Microsoft JhengHe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88611" y="1357985"/>
            <a:ext cx="1606550" cy="1052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5725" algn="ctr">
              <a:lnSpc>
                <a:spcPct val="100000"/>
              </a:lnSpc>
            </a:pPr>
            <a:r>
              <a:rPr sz="2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广州</a:t>
            </a:r>
            <a:endParaRPr sz="2800" dirty="0">
              <a:latin typeface="Microsoft JhengHei"/>
              <a:cs typeface="Microsoft JhengHei"/>
            </a:endParaRPr>
          </a:p>
          <a:p>
            <a:pPr marL="12700" marR="5080" algn="ctr">
              <a:lnSpc>
                <a:spcPts val="1810"/>
              </a:lnSpc>
              <a:spcBef>
                <a:spcPts val="975"/>
              </a:spcBef>
            </a:pPr>
            <a:r>
              <a:rPr sz="1600" spc="-130" dirty="0">
                <a:solidFill>
                  <a:srgbClr val="FFFFFF"/>
                </a:solidFill>
                <a:latin typeface="PMingLiU"/>
                <a:cs typeface="PMingLiU"/>
              </a:rPr>
              <a:t>吃饭消费最</a:t>
            </a:r>
            <a:r>
              <a:rPr sz="1600" spc="-235" dirty="0">
                <a:solidFill>
                  <a:srgbClr val="FFFFFF"/>
                </a:solidFill>
                <a:latin typeface="PMingLiU"/>
                <a:cs typeface="PMingLiU"/>
              </a:rPr>
              <a:t>多</a:t>
            </a:r>
            <a:r>
              <a:rPr sz="1600" spc="-830" dirty="0">
                <a:solidFill>
                  <a:srgbClr val="FFFFFF"/>
                </a:solidFill>
                <a:latin typeface="PMingLiU"/>
                <a:cs typeface="PMingLiU"/>
              </a:rPr>
              <a:t>，</a:t>
            </a:r>
            <a:r>
              <a:rPr sz="1600" spc="-130" dirty="0">
                <a:solidFill>
                  <a:srgbClr val="FFFFFF"/>
                </a:solidFill>
                <a:latin typeface="PMingLiU"/>
                <a:cs typeface="PMingLiU"/>
              </a:rPr>
              <a:t>人均  </a:t>
            </a:r>
            <a:r>
              <a:rPr sz="1600" spc="-105" dirty="0">
                <a:solidFill>
                  <a:srgbClr val="FFFFFF"/>
                </a:solidFill>
                <a:latin typeface="PMingLiU"/>
                <a:cs typeface="PMingLiU"/>
              </a:rPr>
              <a:t>花费</a:t>
            </a:r>
            <a:r>
              <a:rPr sz="1600" b="1" spc="-105" dirty="0">
                <a:solidFill>
                  <a:srgbClr val="FFFFFF"/>
                </a:solidFill>
                <a:latin typeface="Microsoft JhengHei"/>
                <a:cs typeface="Microsoft JhengHei"/>
              </a:rPr>
              <a:t>17904元／年</a:t>
            </a:r>
            <a:endParaRPr sz="1600" dirty="0">
              <a:latin typeface="Microsoft JhengHei"/>
              <a:cs typeface="Microsoft JhengHei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21378D0-864A-44CD-A114-C81ACD4814CA}"/>
              </a:ext>
            </a:extLst>
          </p:cNvPr>
          <p:cNvGrpSpPr/>
          <p:nvPr/>
        </p:nvGrpSpPr>
        <p:grpSpPr>
          <a:xfrm>
            <a:off x="2220429" y="3681996"/>
            <a:ext cx="4612640" cy="931491"/>
            <a:chOff x="2220429" y="3681996"/>
            <a:chExt cx="4612640" cy="931491"/>
          </a:xfrm>
        </p:grpSpPr>
        <p:sp>
          <p:nvSpPr>
            <p:cNvPr id="7" name="object 7"/>
            <p:cNvSpPr/>
            <p:nvPr/>
          </p:nvSpPr>
          <p:spPr>
            <a:xfrm>
              <a:off x="2220429" y="3688459"/>
              <a:ext cx="4612640" cy="918844"/>
            </a:xfrm>
            <a:custGeom>
              <a:avLst/>
              <a:gdLst/>
              <a:ahLst/>
              <a:cxnLst/>
              <a:rect l="l" t="t" r="r" b="b"/>
              <a:pathLst>
                <a:path w="4612640" h="918845">
                  <a:moveTo>
                    <a:pt x="4469676" y="918552"/>
                  </a:moveTo>
                  <a:lnTo>
                    <a:pt x="142620" y="918552"/>
                  </a:lnTo>
                  <a:lnTo>
                    <a:pt x="97664" y="911250"/>
                  </a:lnTo>
                  <a:lnTo>
                    <a:pt x="58528" y="890939"/>
                  </a:lnTo>
                  <a:lnTo>
                    <a:pt x="27609" y="860018"/>
                  </a:lnTo>
                  <a:lnTo>
                    <a:pt x="7301" y="820883"/>
                  </a:lnTo>
                  <a:lnTo>
                    <a:pt x="0" y="775931"/>
                  </a:lnTo>
                  <a:lnTo>
                    <a:pt x="0" y="142620"/>
                  </a:lnTo>
                  <a:lnTo>
                    <a:pt x="7301" y="97669"/>
                  </a:lnTo>
                  <a:lnTo>
                    <a:pt x="27609" y="58534"/>
                  </a:lnTo>
                  <a:lnTo>
                    <a:pt x="58528" y="27613"/>
                  </a:lnTo>
                  <a:lnTo>
                    <a:pt x="97664" y="7302"/>
                  </a:lnTo>
                  <a:lnTo>
                    <a:pt x="142620" y="0"/>
                  </a:lnTo>
                  <a:lnTo>
                    <a:pt x="4469676" y="0"/>
                  </a:lnTo>
                  <a:lnTo>
                    <a:pt x="4514632" y="7302"/>
                  </a:lnTo>
                  <a:lnTo>
                    <a:pt x="4553768" y="27613"/>
                  </a:lnTo>
                  <a:lnTo>
                    <a:pt x="4584687" y="58534"/>
                  </a:lnTo>
                  <a:lnTo>
                    <a:pt x="4604995" y="97669"/>
                  </a:lnTo>
                  <a:lnTo>
                    <a:pt x="4612297" y="142620"/>
                  </a:lnTo>
                  <a:lnTo>
                    <a:pt x="4612297" y="775931"/>
                  </a:lnTo>
                  <a:lnTo>
                    <a:pt x="4604995" y="820883"/>
                  </a:lnTo>
                  <a:lnTo>
                    <a:pt x="4584687" y="860018"/>
                  </a:lnTo>
                  <a:lnTo>
                    <a:pt x="4553768" y="890939"/>
                  </a:lnTo>
                  <a:lnTo>
                    <a:pt x="4514632" y="911250"/>
                  </a:lnTo>
                  <a:lnTo>
                    <a:pt x="4469676" y="918552"/>
                  </a:lnTo>
                  <a:close/>
                </a:path>
              </a:pathLst>
            </a:custGeom>
            <a:ln w="12700">
              <a:solidFill>
                <a:srgbClr val="505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4692459" y="3790463"/>
              <a:ext cx="1906270" cy="732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>
                <a:lnSpc>
                  <a:spcPct val="107800"/>
                </a:lnSpc>
              </a:pPr>
              <a:r>
                <a:rPr sz="1400" spc="160" dirty="0">
                  <a:solidFill>
                    <a:srgbClr val="505050"/>
                  </a:solidFill>
                  <a:latin typeface="PMingLiU"/>
                  <a:cs typeface="PMingLiU"/>
                </a:rPr>
                <a:t>广州年轻人在美食消  </a:t>
              </a:r>
              <a:r>
                <a:rPr sz="1400" spc="85" dirty="0">
                  <a:solidFill>
                    <a:srgbClr val="505050"/>
                  </a:solidFill>
                  <a:latin typeface="PMingLiU"/>
                  <a:cs typeface="PMingLiU"/>
                </a:rPr>
                <a:t>费频次最高的依次是</a:t>
              </a:r>
              <a:r>
                <a:rPr sz="1400" dirty="0">
                  <a:solidFill>
                    <a:srgbClr val="505050"/>
                  </a:solidFill>
                  <a:latin typeface="PMingLiU"/>
                  <a:cs typeface="PMingLiU"/>
                </a:rPr>
                <a:t>：  </a:t>
              </a:r>
              <a:r>
                <a:rPr sz="1400" spc="-150" dirty="0">
                  <a:solidFill>
                    <a:srgbClr val="505050"/>
                  </a:solidFill>
                  <a:latin typeface="PMingLiU"/>
                  <a:cs typeface="PMingLiU"/>
                </a:rPr>
                <a:t>甜点、火锅、粤菜。</a:t>
              </a:r>
              <a:endParaRPr sz="1400" dirty="0">
                <a:latin typeface="PMingLiU"/>
                <a:cs typeface="PMingLiU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2421420" y="3792419"/>
              <a:ext cx="1929764" cy="732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>
                <a:lnSpc>
                  <a:spcPct val="107800"/>
                </a:lnSpc>
              </a:pPr>
              <a:r>
                <a:rPr sz="1400" spc="30" dirty="0">
                  <a:solidFill>
                    <a:srgbClr val="505050"/>
                  </a:solidFill>
                  <a:latin typeface="PMingLiU"/>
                  <a:cs typeface="PMingLiU"/>
                </a:rPr>
                <a:t>上海年轻人在娱乐方面  </a:t>
              </a:r>
              <a:r>
                <a:rPr sz="1400" spc="-45" dirty="0">
                  <a:solidFill>
                    <a:srgbClr val="505050"/>
                  </a:solidFill>
                  <a:latin typeface="PMingLiU"/>
                  <a:cs typeface="PMingLiU"/>
                </a:rPr>
                <a:t>消费频次最高的依次是</a:t>
              </a:r>
              <a:r>
                <a:rPr sz="1400" dirty="0">
                  <a:solidFill>
                    <a:srgbClr val="505050"/>
                  </a:solidFill>
                  <a:latin typeface="PMingLiU"/>
                  <a:cs typeface="PMingLiU"/>
                </a:rPr>
                <a:t>：  </a:t>
              </a:r>
              <a:r>
                <a:rPr sz="1400" spc="-235" dirty="0">
                  <a:solidFill>
                    <a:srgbClr val="505050"/>
                  </a:solidFill>
                  <a:latin typeface="PMingLiU"/>
                  <a:cs typeface="PMingLiU"/>
                </a:rPr>
                <a:t>电影、桑拿按摩、KTV；</a:t>
              </a:r>
              <a:endParaRPr sz="1400" dirty="0">
                <a:latin typeface="PMingLiU"/>
                <a:cs typeface="PMingLiU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4496308" y="3681996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-6350" y="12700"/>
                  </a:moveTo>
                  <a:lnTo>
                    <a:pt x="6350" y="12700"/>
                  </a:lnTo>
                </a:path>
              </a:pathLst>
            </a:custGeom>
            <a:ln w="25400">
              <a:solidFill>
                <a:srgbClr val="505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96308" y="3759200"/>
              <a:ext cx="0" cy="803275"/>
            </a:xfrm>
            <a:custGeom>
              <a:avLst/>
              <a:gdLst/>
              <a:ahLst/>
              <a:cxnLst/>
              <a:rect l="l" t="t" r="r" b="b"/>
              <a:pathLst>
                <a:path h="803275">
                  <a:moveTo>
                    <a:pt x="0" y="0"/>
                  </a:moveTo>
                  <a:lnTo>
                    <a:pt x="0" y="802982"/>
                  </a:lnTo>
                </a:path>
              </a:pathLst>
            </a:custGeom>
            <a:ln w="12700">
              <a:solidFill>
                <a:srgbClr val="50505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96308" y="4588087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-6350" y="12699"/>
                  </a:moveTo>
                  <a:lnTo>
                    <a:pt x="6350" y="12699"/>
                  </a:lnTo>
                </a:path>
              </a:pathLst>
            </a:custGeom>
            <a:ln w="25400">
              <a:solidFill>
                <a:srgbClr val="505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569713" y="4749800"/>
            <a:ext cx="8004809" cy="0"/>
          </a:xfrm>
          <a:custGeom>
            <a:avLst/>
            <a:gdLst/>
            <a:ahLst/>
            <a:cxnLst/>
            <a:rect l="l" t="t" r="r" b="b"/>
            <a:pathLst>
              <a:path w="8004809">
                <a:moveTo>
                  <a:pt x="0" y="0"/>
                </a:moveTo>
                <a:lnTo>
                  <a:pt x="8004568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:dissolve/>
      </p:transition>
    </mc:Choice>
    <mc:Fallback xmlns="">
      <p:transition spd="slow" advTm="3000">
        <p:dissolv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grpId="0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49" presetClass="entr" presetSubtype="0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7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grpId="0" nodeType="withEffect" p14:presetBounceEnd="5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9" presetClass="entr" presetSubtype="0" decel="100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 p14:presetBounceEnd="5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0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1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49" presetClass="entr" presetSubtype="0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grpId="0" nodeType="withEffect" p14:presetBounceEnd="50000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0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49" presetClass="entr" presetSubtype="0" decel="10000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7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4" presetClass="entr" presetSubtype="1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9" grpId="0" animBg="1"/>
          <p:bldP spid="10" grpId="0" animBg="1"/>
          <p:bldP spid="11" grpId="0"/>
          <p:bldP spid="12" grpId="0"/>
          <p:bldP spid="16" grpId="0" animBg="1"/>
          <p:bldP spid="17" grpId="0" animBg="1"/>
          <p:bldP spid="18" grpId="0" animBg="1"/>
          <p:bldP spid="19" grpId="0" animBg="1"/>
          <p:bldP spid="20" grpId="0"/>
          <p:bldP spid="21" grpId="0"/>
          <p:bldP spid="2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49" presetClass="entr" presetSubtype="0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7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9" presetClass="entr" presetSubtype="0" decel="100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49" presetClass="entr" presetSubtype="0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49" presetClass="entr" presetSubtype="0" decel="10000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7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4" presetClass="entr" presetSubtype="1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9" grpId="0" animBg="1"/>
          <p:bldP spid="10" grpId="0" animBg="1"/>
          <p:bldP spid="11" grpId="0"/>
          <p:bldP spid="12" grpId="0"/>
          <p:bldP spid="16" grpId="0" animBg="1"/>
          <p:bldP spid="17" grpId="0" animBg="1"/>
          <p:bldP spid="18" grpId="0" animBg="1"/>
          <p:bldP spid="19" grpId="0" animBg="1"/>
          <p:bldP spid="20" grpId="0"/>
          <p:bldP spid="21" grpId="0"/>
          <p:bldP spid="25" grpId="0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505" y="383692"/>
            <a:ext cx="5591295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830">
              <a:lnSpc>
                <a:spcPct val="100000"/>
              </a:lnSpc>
            </a:pPr>
            <a:r>
              <a:rPr dirty="0"/>
              <a:t>哪里的人最大手大脚？</a:t>
            </a:r>
          </a:p>
        </p:txBody>
      </p:sp>
      <p:sp>
        <p:nvSpPr>
          <p:cNvPr id="3" name="object 3"/>
          <p:cNvSpPr/>
          <p:nvPr/>
        </p:nvSpPr>
        <p:spPr>
          <a:xfrm>
            <a:off x="288925" y="3810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66675"/>
                </a:lnTo>
              </a:path>
            </a:pathLst>
          </a:custGeom>
          <a:ln w="25400">
            <a:solidFill>
              <a:srgbClr val="F09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2170" y="0"/>
            <a:ext cx="334645" cy="334645"/>
          </a:xfrm>
          <a:custGeom>
            <a:avLst/>
            <a:gdLst/>
            <a:ahLst/>
            <a:cxnLst/>
            <a:rect l="l" t="t" r="r" b="b"/>
            <a:pathLst>
              <a:path w="334645" h="334645">
                <a:moveTo>
                  <a:pt x="334429" y="0"/>
                </a:moveTo>
                <a:lnTo>
                  <a:pt x="0" y="334429"/>
                </a:lnTo>
              </a:path>
            </a:pathLst>
          </a:custGeom>
          <a:ln w="25400">
            <a:solidFill>
              <a:srgbClr val="F09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2075"/>
            <a:ext cx="480695" cy="480695"/>
          </a:xfrm>
          <a:custGeom>
            <a:avLst/>
            <a:gdLst/>
            <a:ahLst/>
            <a:cxnLst/>
            <a:rect l="l" t="t" r="r" b="b"/>
            <a:pathLst>
              <a:path w="480695" h="480695">
                <a:moveTo>
                  <a:pt x="0" y="480440"/>
                </a:moveTo>
                <a:lnTo>
                  <a:pt x="480441" y="0"/>
                </a:lnTo>
              </a:path>
            </a:pathLst>
          </a:custGeom>
          <a:ln w="25400">
            <a:solidFill>
              <a:srgbClr val="F09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394728" y="0"/>
                </a:moveTo>
                <a:lnTo>
                  <a:pt x="0" y="0"/>
                </a:lnTo>
                <a:lnTo>
                  <a:pt x="0" y="394728"/>
                </a:lnTo>
                <a:lnTo>
                  <a:pt x="394728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rgbClr val="F09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9757" y="1047915"/>
            <a:ext cx="4484065" cy="3642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746521" y="2171060"/>
            <a:ext cx="2589530" cy="105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21900"/>
              </a:lnSpc>
            </a:pPr>
            <a:r>
              <a:rPr sz="1800" b="1" spc="105" dirty="0">
                <a:solidFill>
                  <a:srgbClr val="505050"/>
                </a:solidFill>
                <a:latin typeface="Microsoft JhengHei"/>
                <a:cs typeface="Microsoft JhengHei"/>
              </a:rPr>
              <a:t>福</a:t>
            </a:r>
            <a:r>
              <a:rPr sz="1800" b="1" spc="100" dirty="0">
                <a:solidFill>
                  <a:srgbClr val="505050"/>
                </a:solidFill>
                <a:latin typeface="Microsoft JhengHei"/>
                <a:cs typeface="Microsoft JhengHei"/>
              </a:rPr>
              <a:t>建</a:t>
            </a:r>
            <a:r>
              <a:rPr sz="1800" b="1" spc="-790" dirty="0">
                <a:solidFill>
                  <a:srgbClr val="505050"/>
                </a:solidFill>
                <a:latin typeface="Microsoft JhengHei"/>
                <a:cs typeface="Microsoft JhengHei"/>
              </a:rPr>
              <a:t>、</a:t>
            </a:r>
            <a:r>
              <a:rPr sz="1800" b="1" spc="105" dirty="0">
                <a:solidFill>
                  <a:srgbClr val="505050"/>
                </a:solidFill>
                <a:latin typeface="Microsoft JhengHei"/>
                <a:cs typeface="Microsoft JhengHei"/>
              </a:rPr>
              <a:t>上</a:t>
            </a:r>
            <a:r>
              <a:rPr sz="1800" b="1" spc="100" dirty="0">
                <a:solidFill>
                  <a:srgbClr val="505050"/>
                </a:solidFill>
                <a:latin typeface="Microsoft JhengHei"/>
                <a:cs typeface="Microsoft JhengHei"/>
              </a:rPr>
              <a:t>海</a:t>
            </a:r>
            <a:r>
              <a:rPr sz="1800" b="1" spc="-790" dirty="0">
                <a:solidFill>
                  <a:srgbClr val="505050"/>
                </a:solidFill>
                <a:latin typeface="Microsoft JhengHei"/>
                <a:cs typeface="Microsoft JhengHei"/>
              </a:rPr>
              <a:t>、</a:t>
            </a:r>
            <a:r>
              <a:rPr sz="1800" b="1" spc="105" dirty="0">
                <a:solidFill>
                  <a:srgbClr val="505050"/>
                </a:solidFill>
                <a:latin typeface="Microsoft JhengHei"/>
                <a:cs typeface="Microsoft JhengHei"/>
              </a:rPr>
              <a:t>北</a:t>
            </a:r>
            <a:r>
              <a:rPr sz="1800" b="1" spc="100" dirty="0">
                <a:solidFill>
                  <a:srgbClr val="505050"/>
                </a:solidFill>
                <a:latin typeface="Microsoft JhengHei"/>
                <a:cs typeface="Microsoft JhengHei"/>
              </a:rPr>
              <a:t>京</a:t>
            </a:r>
            <a:r>
              <a:rPr sz="1800" b="1" spc="-790" dirty="0">
                <a:solidFill>
                  <a:srgbClr val="505050"/>
                </a:solidFill>
                <a:latin typeface="Microsoft JhengHei"/>
                <a:cs typeface="Microsoft JhengHei"/>
              </a:rPr>
              <a:t>、</a:t>
            </a:r>
            <a:r>
              <a:rPr sz="1800" b="1" spc="105" dirty="0">
                <a:solidFill>
                  <a:srgbClr val="505050"/>
                </a:solidFill>
                <a:latin typeface="Microsoft JhengHei"/>
                <a:cs typeface="Microsoft JhengHei"/>
              </a:rPr>
              <a:t>广</a:t>
            </a:r>
            <a:r>
              <a:rPr sz="1800" b="1" spc="100" dirty="0">
                <a:solidFill>
                  <a:srgbClr val="505050"/>
                </a:solidFill>
                <a:latin typeface="Microsoft JhengHei"/>
                <a:cs typeface="Microsoft JhengHei"/>
              </a:rPr>
              <a:t>东、  </a:t>
            </a:r>
            <a:r>
              <a:rPr sz="1800" b="1" spc="105" dirty="0">
                <a:solidFill>
                  <a:srgbClr val="505050"/>
                </a:solidFill>
                <a:latin typeface="Microsoft JhengHei"/>
                <a:cs typeface="Microsoft JhengHei"/>
              </a:rPr>
              <a:t>广</a:t>
            </a:r>
            <a:r>
              <a:rPr sz="1800" b="1" spc="100" dirty="0">
                <a:solidFill>
                  <a:srgbClr val="505050"/>
                </a:solidFill>
                <a:latin typeface="Microsoft JhengHei"/>
                <a:cs typeface="Microsoft JhengHei"/>
              </a:rPr>
              <a:t>西</a:t>
            </a:r>
            <a:r>
              <a:rPr sz="1800" b="1" spc="-790" dirty="0">
                <a:solidFill>
                  <a:srgbClr val="505050"/>
                </a:solidFill>
                <a:latin typeface="Microsoft JhengHei"/>
                <a:cs typeface="Microsoft JhengHei"/>
              </a:rPr>
              <a:t>、</a:t>
            </a:r>
            <a:r>
              <a:rPr sz="1800" b="1" spc="105" dirty="0">
                <a:solidFill>
                  <a:srgbClr val="505050"/>
                </a:solidFill>
                <a:latin typeface="Microsoft JhengHei"/>
                <a:cs typeface="Microsoft JhengHei"/>
              </a:rPr>
              <a:t>浙</a:t>
            </a:r>
            <a:r>
              <a:rPr sz="1800" b="1" spc="100" dirty="0">
                <a:solidFill>
                  <a:srgbClr val="505050"/>
                </a:solidFill>
                <a:latin typeface="Microsoft JhengHei"/>
                <a:cs typeface="Microsoft JhengHei"/>
              </a:rPr>
              <a:t>江</a:t>
            </a:r>
            <a:r>
              <a:rPr sz="1800" b="1" spc="-790" dirty="0">
                <a:solidFill>
                  <a:srgbClr val="505050"/>
                </a:solidFill>
                <a:latin typeface="Microsoft JhengHei"/>
                <a:cs typeface="Microsoft JhengHei"/>
              </a:rPr>
              <a:t>、</a:t>
            </a:r>
            <a:r>
              <a:rPr sz="1800" b="1" spc="105" dirty="0">
                <a:solidFill>
                  <a:srgbClr val="505050"/>
                </a:solidFill>
                <a:latin typeface="Microsoft JhengHei"/>
                <a:cs typeface="Microsoft JhengHei"/>
              </a:rPr>
              <a:t>湖</a:t>
            </a:r>
            <a:r>
              <a:rPr sz="1800" b="1" spc="100" dirty="0">
                <a:solidFill>
                  <a:srgbClr val="505050"/>
                </a:solidFill>
                <a:latin typeface="Microsoft JhengHei"/>
                <a:cs typeface="Microsoft JhengHei"/>
              </a:rPr>
              <a:t>南</a:t>
            </a:r>
            <a:r>
              <a:rPr sz="1800" b="1" spc="-790" dirty="0">
                <a:solidFill>
                  <a:srgbClr val="505050"/>
                </a:solidFill>
                <a:latin typeface="Microsoft JhengHei"/>
                <a:cs typeface="Microsoft JhengHei"/>
              </a:rPr>
              <a:t>、</a:t>
            </a:r>
            <a:r>
              <a:rPr sz="1800" b="1" spc="105" dirty="0">
                <a:solidFill>
                  <a:srgbClr val="505050"/>
                </a:solidFill>
                <a:latin typeface="Microsoft JhengHei"/>
                <a:cs typeface="Microsoft JhengHei"/>
              </a:rPr>
              <a:t>重</a:t>
            </a:r>
            <a:r>
              <a:rPr sz="1800" b="1" spc="100" dirty="0">
                <a:solidFill>
                  <a:srgbClr val="505050"/>
                </a:solidFill>
                <a:latin typeface="Microsoft JhengHei"/>
                <a:cs typeface="Microsoft JhengHei"/>
              </a:rPr>
              <a:t>庆、  </a:t>
            </a:r>
            <a:r>
              <a:rPr sz="1800" b="1" spc="-75" dirty="0">
                <a:solidFill>
                  <a:srgbClr val="505050"/>
                </a:solidFill>
                <a:latin typeface="Microsoft JhengHei"/>
                <a:cs typeface="Microsoft JhengHei"/>
              </a:rPr>
              <a:t>云南、贵州</a:t>
            </a:r>
            <a:endParaRPr sz="1800" dirty="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11952" y="1210995"/>
            <a:ext cx="2578735" cy="687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950" b="1" spc="130" dirty="0">
                <a:solidFill>
                  <a:srgbClr val="505050"/>
                </a:solidFill>
                <a:latin typeface="Microsoft JhengHei"/>
                <a:cs typeface="Microsoft JhengHei"/>
              </a:rPr>
              <a:t>人均支出金额</a:t>
            </a:r>
            <a:endParaRPr sz="1950" dirty="0">
              <a:latin typeface="Microsoft JhengHei"/>
              <a:cs typeface="Microsoft JhengHei"/>
            </a:endParaRPr>
          </a:p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sz="1950" b="1" spc="114" dirty="0">
                <a:solidFill>
                  <a:srgbClr val="505050"/>
                </a:solidFill>
                <a:latin typeface="Microsoft JhengHei"/>
                <a:cs typeface="Microsoft JhengHei"/>
              </a:rPr>
              <a:t>排名前10的省/直辖市</a:t>
            </a:r>
            <a:endParaRPr sz="1950" dirty="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07849" y="2058123"/>
            <a:ext cx="2660015" cy="1336040"/>
          </a:xfrm>
          <a:custGeom>
            <a:avLst/>
            <a:gdLst/>
            <a:ahLst/>
            <a:cxnLst/>
            <a:rect l="l" t="t" r="r" b="b"/>
            <a:pathLst>
              <a:path w="2660015" h="1336039">
                <a:moveTo>
                  <a:pt x="2484551" y="1336039"/>
                </a:moveTo>
                <a:lnTo>
                  <a:pt x="175298" y="1336039"/>
                </a:lnTo>
                <a:lnTo>
                  <a:pt x="128693" y="1329778"/>
                </a:lnTo>
                <a:lnTo>
                  <a:pt x="86817" y="1312106"/>
                </a:lnTo>
                <a:lnTo>
                  <a:pt x="51339" y="1284695"/>
                </a:lnTo>
                <a:lnTo>
                  <a:pt x="23931" y="1249217"/>
                </a:lnTo>
                <a:lnTo>
                  <a:pt x="6261" y="1207342"/>
                </a:lnTo>
                <a:lnTo>
                  <a:pt x="0" y="1160741"/>
                </a:lnTo>
                <a:lnTo>
                  <a:pt x="0" y="175285"/>
                </a:lnTo>
                <a:lnTo>
                  <a:pt x="6261" y="128685"/>
                </a:lnTo>
                <a:lnTo>
                  <a:pt x="23931" y="86813"/>
                </a:lnTo>
                <a:lnTo>
                  <a:pt x="51339" y="51338"/>
                </a:lnTo>
                <a:lnTo>
                  <a:pt x="86817" y="23930"/>
                </a:lnTo>
                <a:lnTo>
                  <a:pt x="128693" y="6261"/>
                </a:lnTo>
                <a:lnTo>
                  <a:pt x="175298" y="0"/>
                </a:lnTo>
                <a:lnTo>
                  <a:pt x="2484551" y="0"/>
                </a:lnTo>
                <a:lnTo>
                  <a:pt x="2531152" y="6261"/>
                </a:lnTo>
                <a:lnTo>
                  <a:pt x="2573027" y="23930"/>
                </a:lnTo>
                <a:lnTo>
                  <a:pt x="2608505" y="51338"/>
                </a:lnTo>
                <a:lnTo>
                  <a:pt x="2635916" y="86813"/>
                </a:lnTo>
                <a:lnTo>
                  <a:pt x="2653587" y="128685"/>
                </a:lnTo>
                <a:lnTo>
                  <a:pt x="2659849" y="175285"/>
                </a:lnTo>
                <a:lnTo>
                  <a:pt x="2659849" y="1160741"/>
                </a:lnTo>
                <a:lnTo>
                  <a:pt x="2653587" y="1207342"/>
                </a:lnTo>
                <a:lnTo>
                  <a:pt x="2635916" y="1249217"/>
                </a:lnTo>
                <a:lnTo>
                  <a:pt x="2608505" y="1284695"/>
                </a:lnTo>
                <a:lnTo>
                  <a:pt x="2573027" y="1312106"/>
                </a:lnTo>
                <a:lnTo>
                  <a:pt x="2531152" y="1329778"/>
                </a:lnTo>
                <a:lnTo>
                  <a:pt x="2484551" y="1336039"/>
                </a:lnTo>
                <a:close/>
              </a:path>
            </a:pathLst>
          </a:custGeom>
          <a:ln w="23279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10601" y="4045107"/>
            <a:ext cx="36703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60" dirty="0">
                <a:solidFill>
                  <a:srgbClr val="FFFFFF"/>
                </a:solidFill>
                <a:latin typeface="Microsoft JhengHei"/>
                <a:cs typeface="Microsoft JhengHei"/>
              </a:rPr>
              <a:t>广西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40543" y="4075155"/>
            <a:ext cx="36703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60" dirty="0">
                <a:solidFill>
                  <a:srgbClr val="FFFFFF"/>
                </a:solidFill>
                <a:latin typeface="Microsoft JhengHei"/>
                <a:cs typeface="Microsoft JhengHei"/>
              </a:rPr>
              <a:t>广东</a:t>
            </a:r>
            <a:endParaRPr sz="1400" dirty="0">
              <a:latin typeface="Microsoft JhengHei"/>
              <a:cs typeface="Microsoft Jheng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6642" y="1534033"/>
            <a:ext cx="36703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60" dirty="0">
                <a:solidFill>
                  <a:srgbClr val="FFFFFF"/>
                </a:solidFill>
                <a:latin typeface="Microsoft JhengHei"/>
                <a:cs typeface="Microsoft JhengHei"/>
              </a:rPr>
              <a:t>北京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84915" y="2317775"/>
            <a:ext cx="36703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60" dirty="0">
                <a:solidFill>
                  <a:srgbClr val="FFFFFF"/>
                </a:solidFill>
                <a:latin typeface="Microsoft JhengHei"/>
                <a:cs typeface="Microsoft JhengHei"/>
              </a:rPr>
              <a:t>上海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17351" y="3131921"/>
            <a:ext cx="36703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60" dirty="0">
                <a:solidFill>
                  <a:srgbClr val="FFFFFF"/>
                </a:solidFill>
                <a:latin typeface="Microsoft JhengHei"/>
                <a:cs typeface="Microsoft JhengHei"/>
              </a:rPr>
              <a:t>浙江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08769" y="2954121"/>
            <a:ext cx="36703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60" dirty="0">
                <a:solidFill>
                  <a:srgbClr val="FFFFFF"/>
                </a:solidFill>
                <a:latin typeface="Microsoft JhengHei"/>
                <a:cs typeface="Microsoft JhengHei"/>
              </a:rPr>
              <a:t>湖南</a:t>
            </a:r>
            <a:endParaRPr sz="1400" dirty="0">
              <a:latin typeface="Microsoft JhengHei"/>
              <a:cs typeface="Microsoft JhengHe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1008" y="3543528"/>
            <a:ext cx="36703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60" dirty="0">
                <a:solidFill>
                  <a:srgbClr val="FFFFFF"/>
                </a:solidFill>
                <a:latin typeface="Microsoft JhengHei"/>
                <a:cs typeface="Microsoft JhengHei"/>
              </a:rPr>
              <a:t>云南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89926" y="3227578"/>
            <a:ext cx="36703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60" dirty="0">
                <a:solidFill>
                  <a:srgbClr val="FFFFFF"/>
                </a:solidFill>
                <a:latin typeface="Microsoft JhengHei"/>
                <a:cs typeface="Microsoft JhengHei"/>
              </a:rPr>
              <a:t>贵州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26501" y="2676220"/>
            <a:ext cx="36703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60" dirty="0">
                <a:solidFill>
                  <a:srgbClr val="FFFFFF"/>
                </a:solidFill>
                <a:latin typeface="Microsoft JhengHei"/>
                <a:cs typeface="Microsoft JhengHei"/>
              </a:rPr>
              <a:t>重庆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46740" y="3673678"/>
            <a:ext cx="36703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60" dirty="0">
                <a:solidFill>
                  <a:srgbClr val="FFFFFF"/>
                </a:solidFill>
                <a:latin typeface="Microsoft JhengHei"/>
                <a:cs typeface="Microsoft JhengHei"/>
              </a:rPr>
              <a:t>福建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9711" y="4749800"/>
            <a:ext cx="8004809" cy="0"/>
          </a:xfrm>
          <a:custGeom>
            <a:avLst/>
            <a:gdLst/>
            <a:ahLst/>
            <a:cxnLst/>
            <a:rect l="l" t="t" r="r" b="b"/>
            <a:pathLst>
              <a:path w="8004809">
                <a:moveTo>
                  <a:pt x="0" y="0"/>
                </a:moveTo>
                <a:lnTo>
                  <a:pt x="8004568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/>
      <p:bldP spid="9" grpId="0"/>
      <p:bldP spid="1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505" y="383692"/>
            <a:ext cx="8286988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640">
              <a:lnSpc>
                <a:spcPct val="100000"/>
              </a:lnSpc>
            </a:pPr>
            <a:r>
              <a:rPr dirty="0" err="1"/>
              <a:t>哪个地方更爱做公益慈善</a:t>
            </a:r>
            <a:r>
              <a:rPr dirty="0"/>
              <a:t>？</a:t>
            </a:r>
          </a:p>
        </p:txBody>
      </p:sp>
      <p:sp>
        <p:nvSpPr>
          <p:cNvPr id="3" name="object 3"/>
          <p:cNvSpPr/>
          <p:nvPr/>
        </p:nvSpPr>
        <p:spPr>
          <a:xfrm>
            <a:off x="288925" y="3810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66675"/>
                </a:lnTo>
              </a:path>
            </a:pathLst>
          </a:custGeom>
          <a:ln w="25400">
            <a:solidFill>
              <a:srgbClr val="F09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2170" y="0"/>
            <a:ext cx="334645" cy="334645"/>
          </a:xfrm>
          <a:custGeom>
            <a:avLst/>
            <a:gdLst/>
            <a:ahLst/>
            <a:cxnLst/>
            <a:rect l="l" t="t" r="r" b="b"/>
            <a:pathLst>
              <a:path w="334645" h="334645">
                <a:moveTo>
                  <a:pt x="334429" y="0"/>
                </a:moveTo>
                <a:lnTo>
                  <a:pt x="0" y="334429"/>
                </a:lnTo>
              </a:path>
            </a:pathLst>
          </a:custGeom>
          <a:ln w="25400">
            <a:solidFill>
              <a:srgbClr val="F09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2075"/>
            <a:ext cx="480695" cy="480695"/>
          </a:xfrm>
          <a:custGeom>
            <a:avLst/>
            <a:gdLst/>
            <a:ahLst/>
            <a:cxnLst/>
            <a:rect l="l" t="t" r="r" b="b"/>
            <a:pathLst>
              <a:path w="480695" h="480695">
                <a:moveTo>
                  <a:pt x="0" y="480440"/>
                </a:moveTo>
                <a:lnTo>
                  <a:pt x="480441" y="0"/>
                </a:lnTo>
              </a:path>
            </a:pathLst>
          </a:custGeom>
          <a:ln w="25400">
            <a:solidFill>
              <a:srgbClr val="F09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394728" y="0"/>
                </a:moveTo>
                <a:lnTo>
                  <a:pt x="0" y="0"/>
                </a:lnTo>
                <a:lnTo>
                  <a:pt x="0" y="394728"/>
                </a:lnTo>
                <a:lnTo>
                  <a:pt x="394728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rgbClr val="F09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9711" y="4749800"/>
            <a:ext cx="8004809" cy="0"/>
          </a:xfrm>
          <a:custGeom>
            <a:avLst/>
            <a:gdLst/>
            <a:ahLst/>
            <a:cxnLst/>
            <a:rect l="l" t="t" r="r" b="b"/>
            <a:pathLst>
              <a:path w="8004809">
                <a:moveTo>
                  <a:pt x="0" y="0"/>
                </a:moveTo>
                <a:lnTo>
                  <a:pt x="8004568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45431" y="2883497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750"/>
                </a:lnTo>
              </a:path>
            </a:pathLst>
          </a:custGeom>
          <a:ln w="12700">
            <a:solidFill>
              <a:srgbClr val="60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45431" y="2973476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243"/>
                </a:lnTo>
              </a:path>
            </a:pathLst>
          </a:custGeom>
          <a:ln w="12700">
            <a:solidFill>
              <a:srgbClr val="605F5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45431" y="3322828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750"/>
                </a:lnTo>
              </a:path>
            </a:pathLst>
          </a:custGeom>
          <a:ln w="12700">
            <a:solidFill>
              <a:srgbClr val="60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22468" y="2883497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750"/>
                </a:lnTo>
              </a:path>
            </a:pathLst>
          </a:custGeom>
          <a:ln w="127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22468" y="2973476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243"/>
                </a:lnTo>
              </a:path>
            </a:pathLst>
          </a:custGeom>
          <a:ln w="12700">
            <a:solidFill>
              <a:srgbClr val="F8C1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22468" y="3322828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750"/>
                </a:lnTo>
              </a:path>
            </a:pathLst>
          </a:custGeom>
          <a:ln w="127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99492" y="2883497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750"/>
                </a:lnTo>
              </a:path>
            </a:pathLst>
          </a:custGeom>
          <a:ln w="12700">
            <a:solidFill>
              <a:srgbClr val="60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99492" y="2973476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243"/>
                </a:lnTo>
              </a:path>
            </a:pathLst>
          </a:custGeom>
          <a:ln w="12700">
            <a:solidFill>
              <a:srgbClr val="605F5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99492" y="3322828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750"/>
                </a:lnTo>
              </a:path>
            </a:pathLst>
          </a:custGeom>
          <a:ln w="12700">
            <a:solidFill>
              <a:srgbClr val="60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76529" y="2883497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750"/>
                </a:lnTo>
              </a:path>
            </a:pathLst>
          </a:custGeom>
          <a:ln w="127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76529" y="2973476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243"/>
                </a:lnTo>
              </a:path>
            </a:pathLst>
          </a:custGeom>
          <a:ln w="12700">
            <a:solidFill>
              <a:srgbClr val="F8C1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76529" y="3322828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750"/>
                </a:lnTo>
              </a:path>
            </a:pathLst>
          </a:custGeom>
          <a:ln w="127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53553" y="2883497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750"/>
                </a:lnTo>
              </a:path>
            </a:pathLst>
          </a:custGeom>
          <a:ln w="12700">
            <a:solidFill>
              <a:srgbClr val="60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53553" y="2973476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243"/>
                </a:lnTo>
              </a:path>
            </a:pathLst>
          </a:custGeom>
          <a:ln w="12700">
            <a:solidFill>
              <a:srgbClr val="605F5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53553" y="3322828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750"/>
                </a:lnTo>
              </a:path>
            </a:pathLst>
          </a:custGeom>
          <a:ln w="12700">
            <a:solidFill>
              <a:srgbClr val="60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500009" y="4330460"/>
            <a:ext cx="1294765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b="1" spc="105" dirty="0">
                <a:solidFill>
                  <a:srgbClr val="505050"/>
                </a:solidFill>
                <a:latin typeface="Microsoft JhengHei"/>
                <a:cs typeface="Microsoft JhengHei"/>
              </a:rPr>
              <a:t>年均公益支出</a:t>
            </a:r>
            <a:endParaRPr sz="1550" dirty="0">
              <a:latin typeface="Microsoft JhengHei"/>
              <a:cs typeface="Microsoft JhengHe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47457" y="2963989"/>
            <a:ext cx="671830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95" dirty="0">
                <a:solidFill>
                  <a:srgbClr val="505050"/>
                </a:solidFill>
                <a:latin typeface="Microsoft JhengHei"/>
                <a:cs typeface="Microsoft JhengHei"/>
              </a:rPr>
              <a:t>全国人</a:t>
            </a:r>
            <a:endParaRPr sz="1600" dirty="0">
              <a:latin typeface="Microsoft JhengHei"/>
              <a:cs typeface="Microsoft JhengHe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66175" y="2421648"/>
            <a:ext cx="1102360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95" dirty="0">
                <a:solidFill>
                  <a:srgbClr val="505050"/>
                </a:solidFill>
                <a:latin typeface="Microsoft JhengHei"/>
                <a:cs typeface="Microsoft JhengHei"/>
              </a:rPr>
              <a:t>全国年轻人</a:t>
            </a:r>
            <a:endParaRPr sz="1600" dirty="0">
              <a:latin typeface="Microsoft JhengHei"/>
              <a:cs typeface="Microsoft JhengHe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47431" y="4210213"/>
            <a:ext cx="1987550" cy="0"/>
          </a:xfrm>
          <a:custGeom>
            <a:avLst/>
            <a:gdLst/>
            <a:ahLst/>
            <a:cxnLst/>
            <a:rect l="l" t="t" r="r" b="b"/>
            <a:pathLst>
              <a:path w="1987550">
                <a:moveTo>
                  <a:pt x="0" y="0"/>
                </a:moveTo>
                <a:lnTo>
                  <a:pt x="1987550" y="0"/>
                </a:lnTo>
              </a:path>
            </a:pathLst>
          </a:custGeom>
          <a:ln w="12700">
            <a:solidFill>
              <a:srgbClr val="60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26217" y="4223258"/>
            <a:ext cx="4146550" cy="0"/>
          </a:xfrm>
          <a:custGeom>
            <a:avLst/>
            <a:gdLst/>
            <a:ahLst/>
            <a:cxnLst/>
            <a:rect l="l" t="t" r="r" b="b"/>
            <a:pathLst>
              <a:path w="4146550">
                <a:moveTo>
                  <a:pt x="0" y="0"/>
                </a:moveTo>
                <a:lnTo>
                  <a:pt x="4146550" y="0"/>
                </a:lnTo>
              </a:path>
            </a:pathLst>
          </a:custGeom>
          <a:ln w="12700">
            <a:solidFill>
              <a:srgbClr val="60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8310EFBE-B5D0-40C0-A806-356B15DF0E14}"/>
              </a:ext>
            </a:extLst>
          </p:cNvPr>
          <p:cNvGrpSpPr/>
          <p:nvPr/>
        </p:nvGrpSpPr>
        <p:grpSpPr>
          <a:xfrm>
            <a:off x="4050055" y="3347402"/>
            <a:ext cx="790981" cy="843915"/>
            <a:chOff x="4050055" y="3347402"/>
            <a:chExt cx="790981" cy="843915"/>
          </a:xfrm>
        </p:grpSpPr>
        <p:sp>
          <p:nvSpPr>
            <p:cNvPr id="28" name="object 28"/>
            <p:cNvSpPr/>
            <p:nvPr/>
          </p:nvSpPr>
          <p:spPr>
            <a:xfrm>
              <a:off x="4050055" y="3347402"/>
              <a:ext cx="395605" cy="843915"/>
            </a:xfrm>
            <a:custGeom>
              <a:avLst/>
              <a:gdLst/>
              <a:ahLst/>
              <a:cxnLst/>
              <a:rect l="l" t="t" r="r" b="b"/>
              <a:pathLst>
                <a:path w="395604" h="843914">
                  <a:moveTo>
                    <a:pt x="395363" y="0"/>
                  </a:moveTo>
                  <a:lnTo>
                    <a:pt x="355198" y="6938"/>
                  </a:lnTo>
                  <a:lnTo>
                    <a:pt x="317061" y="31942"/>
                  </a:lnTo>
                  <a:lnTo>
                    <a:pt x="283249" y="75036"/>
                  </a:lnTo>
                  <a:lnTo>
                    <a:pt x="256057" y="136245"/>
                  </a:lnTo>
                  <a:lnTo>
                    <a:pt x="202476" y="299173"/>
                  </a:lnTo>
                  <a:lnTo>
                    <a:pt x="185315" y="352505"/>
                  </a:lnTo>
                  <a:lnTo>
                    <a:pt x="169027" y="404829"/>
                  </a:lnTo>
                  <a:lnTo>
                    <a:pt x="153297" y="456122"/>
                  </a:lnTo>
                  <a:lnTo>
                    <a:pt x="137808" y="506363"/>
                  </a:lnTo>
                  <a:lnTo>
                    <a:pt x="122244" y="555531"/>
                  </a:lnTo>
                  <a:lnTo>
                    <a:pt x="106291" y="603603"/>
                  </a:lnTo>
                  <a:lnTo>
                    <a:pt x="89631" y="650557"/>
                  </a:lnTo>
                  <a:lnTo>
                    <a:pt x="71949" y="696371"/>
                  </a:lnTo>
                  <a:lnTo>
                    <a:pt x="52929" y="741024"/>
                  </a:lnTo>
                  <a:lnTo>
                    <a:pt x="32256" y="784493"/>
                  </a:lnTo>
                  <a:lnTo>
                    <a:pt x="9613" y="826757"/>
                  </a:lnTo>
                  <a:lnTo>
                    <a:pt x="0" y="843648"/>
                  </a:lnTo>
                  <a:lnTo>
                    <a:pt x="395363" y="843648"/>
                  </a:lnTo>
                  <a:lnTo>
                    <a:pt x="395363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45431" y="3347402"/>
              <a:ext cx="395605" cy="843915"/>
            </a:xfrm>
            <a:custGeom>
              <a:avLst/>
              <a:gdLst/>
              <a:ahLst/>
              <a:cxnLst/>
              <a:rect l="l" t="t" r="r" b="b"/>
              <a:pathLst>
                <a:path w="395604" h="843914">
                  <a:moveTo>
                    <a:pt x="0" y="0"/>
                  </a:moveTo>
                  <a:lnTo>
                    <a:pt x="0" y="843648"/>
                  </a:lnTo>
                  <a:lnTo>
                    <a:pt x="395376" y="843648"/>
                  </a:lnTo>
                  <a:lnTo>
                    <a:pt x="371472" y="802057"/>
                  </a:lnTo>
                  <a:lnTo>
                    <a:pt x="349333" y="759177"/>
                  </a:lnTo>
                  <a:lnTo>
                    <a:pt x="328720" y="715030"/>
                  </a:lnTo>
                  <a:lnTo>
                    <a:pt x="309391" y="669640"/>
                  </a:lnTo>
                  <a:lnTo>
                    <a:pt x="291107" y="623030"/>
                  </a:lnTo>
                  <a:lnTo>
                    <a:pt x="273627" y="575222"/>
                  </a:lnTo>
                  <a:lnTo>
                    <a:pt x="256712" y="526240"/>
                  </a:lnTo>
                  <a:lnTo>
                    <a:pt x="240120" y="476106"/>
                  </a:lnTo>
                  <a:lnTo>
                    <a:pt x="223612" y="424844"/>
                  </a:lnTo>
                  <a:lnTo>
                    <a:pt x="189885" y="319025"/>
                  </a:lnTo>
                  <a:lnTo>
                    <a:pt x="172186" y="264515"/>
                  </a:lnTo>
                  <a:lnTo>
                    <a:pt x="130009" y="136258"/>
                  </a:lnTo>
                  <a:lnTo>
                    <a:pt x="104584" y="78077"/>
                  </a:lnTo>
                  <a:lnTo>
                    <a:pt x="73158" y="35991"/>
                  </a:lnTo>
                  <a:lnTo>
                    <a:pt x="37655" y="99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3DBEF32-F959-4941-805B-0B535C3FAD84}"/>
              </a:ext>
            </a:extLst>
          </p:cNvPr>
          <p:cNvGrpSpPr/>
          <p:nvPr/>
        </p:nvGrpSpPr>
        <p:grpSpPr>
          <a:xfrm>
            <a:off x="4742650" y="3167227"/>
            <a:ext cx="959877" cy="1024255"/>
            <a:chOff x="4742650" y="3167227"/>
            <a:chExt cx="959877" cy="1024255"/>
          </a:xfrm>
        </p:grpSpPr>
        <p:sp>
          <p:nvSpPr>
            <p:cNvPr id="30" name="object 30"/>
            <p:cNvSpPr/>
            <p:nvPr/>
          </p:nvSpPr>
          <p:spPr>
            <a:xfrm>
              <a:off x="4742650" y="3167227"/>
              <a:ext cx="480059" cy="1024255"/>
            </a:xfrm>
            <a:custGeom>
              <a:avLst/>
              <a:gdLst/>
              <a:ahLst/>
              <a:cxnLst/>
              <a:rect l="l" t="t" r="r" b="b"/>
              <a:pathLst>
                <a:path w="480060" h="1024254">
                  <a:moveTo>
                    <a:pt x="479806" y="0"/>
                  </a:moveTo>
                  <a:lnTo>
                    <a:pt x="440698" y="4988"/>
                  </a:lnTo>
                  <a:lnTo>
                    <a:pt x="402812" y="24004"/>
                  </a:lnTo>
                  <a:lnTo>
                    <a:pt x="367574" y="57060"/>
                  </a:lnTo>
                  <a:lnTo>
                    <a:pt x="336409" y="104172"/>
                  </a:lnTo>
                  <a:lnTo>
                    <a:pt x="310743" y="165354"/>
                  </a:lnTo>
                  <a:lnTo>
                    <a:pt x="245719" y="363080"/>
                  </a:lnTo>
                  <a:lnTo>
                    <a:pt x="229255" y="414034"/>
                  </a:lnTo>
                  <a:lnTo>
                    <a:pt x="213495" y="464237"/>
                  </a:lnTo>
                  <a:lnTo>
                    <a:pt x="198254" y="513675"/>
                  </a:lnTo>
                  <a:lnTo>
                    <a:pt x="183346" y="562335"/>
                  </a:lnTo>
                  <a:lnTo>
                    <a:pt x="168584" y="610204"/>
                  </a:lnTo>
                  <a:lnTo>
                    <a:pt x="153784" y="657271"/>
                  </a:lnTo>
                  <a:lnTo>
                    <a:pt x="138758" y="703521"/>
                  </a:lnTo>
                  <a:lnTo>
                    <a:pt x="123322" y="748942"/>
                  </a:lnTo>
                  <a:lnTo>
                    <a:pt x="107289" y="793521"/>
                  </a:lnTo>
                  <a:lnTo>
                    <a:pt x="90474" y="837245"/>
                  </a:lnTo>
                  <a:lnTo>
                    <a:pt x="72690" y="880102"/>
                  </a:lnTo>
                  <a:lnTo>
                    <a:pt x="53752" y="922078"/>
                  </a:lnTo>
                  <a:lnTo>
                    <a:pt x="33475" y="963161"/>
                  </a:lnTo>
                  <a:lnTo>
                    <a:pt x="11671" y="1003338"/>
                  </a:lnTo>
                  <a:lnTo>
                    <a:pt x="0" y="1023823"/>
                  </a:lnTo>
                  <a:lnTo>
                    <a:pt x="479806" y="1023823"/>
                  </a:lnTo>
                  <a:lnTo>
                    <a:pt x="479806" y="0"/>
                  </a:lnTo>
                  <a:close/>
                </a:path>
              </a:pathLst>
            </a:custGeom>
            <a:solidFill>
              <a:srgbClr val="F8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22468" y="3167227"/>
              <a:ext cx="480059" cy="1024255"/>
            </a:xfrm>
            <a:custGeom>
              <a:avLst/>
              <a:gdLst/>
              <a:ahLst/>
              <a:cxnLst/>
              <a:rect l="l" t="t" r="r" b="b"/>
              <a:pathLst>
                <a:path w="480060" h="1024254">
                  <a:moveTo>
                    <a:pt x="0" y="0"/>
                  </a:moveTo>
                  <a:lnTo>
                    <a:pt x="0" y="1023823"/>
                  </a:lnTo>
                  <a:lnTo>
                    <a:pt x="479818" y="1023823"/>
                  </a:lnTo>
                  <a:lnTo>
                    <a:pt x="456430" y="983569"/>
                  </a:lnTo>
                  <a:lnTo>
                    <a:pt x="434449" y="942311"/>
                  </a:lnTo>
                  <a:lnTo>
                    <a:pt x="413729" y="900062"/>
                  </a:lnTo>
                  <a:lnTo>
                    <a:pt x="394118" y="856837"/>
                  </a:lnTo>
                  <a:lnTo>
                    <a:pt x="375468" y="812649"/>
                  </a:lnTo>
                  <a:lnTo>
                    <a:pt x="357629" y="767514"/>
                  </a:lnTo>
                  <a:lnTo>
                    <a:pt x="340453" y="721445"/>
                  </a:lnTo>
                  <a:lnTo>
                    <a:pt x="323789" y="674456"/>
                  </a:lnTo>
                  <a:lnTo>
                    <a:pt x="307489" y="626563"/>
                  </a:lnTo>
                  <a:lnTo>
                    <a:pt x="291404" y="577780"/>
                  </a:lnTo>
                  <a:lnTo>
                    <a:pt x="275383" y="528120"/>
                  </a:lnTo>
                  <a:lnTo>
                    <a:pt x="242940" y="426229"/>
                  </a:lnTo>
                  <a:lnTo>
                    <a:pt x="226219" y="374026"/>
                  </a:lnTo>
                  <a:lnTo>
                    <a:pt x="208965" y="321005"/>
                  </a:lnTo>
                  <a:lnTo>
                    <a:pt x="157772" y="165354"/>
                  </a:lnTo>
                  <a:lnTo>
                    <a:pt x="133748" y="107306"/>
                  </a:lnTo>
                  <a:lnTo>
                    <a:pt x="104765" y="61764"/>
                  </a:lnTo>
                  <a:lnTo>
                    <a:pt x="72016" y="28709"/>
                  </a:lnTo>
                  <a:lnTo>
                    <a:pt x="36697" y="8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D0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7EC9CD46-72D2-44F3-B15A-536D869A961E}"/>
              </a:ext>
            </a:extLst>
          </p:cNvPr>
          <p:cNvGrpSpPr/>
          <p:nvPr/>
        </p:nvGrpSpPr>
        <p:grpSpPr>
          <a:xfrm>
            <a:off x="5564975" y="3263874"/>
            <a:ext cx="869492" cy="927735"/>
            <a:chOff x="5564975" y="3263874"/>
            <a:chExt cx="869492" cy="927735"/>
          </a:xfrm>
        </p:grpSpPr>
        <p:sp>
          <p:nvSpPr>
            <p:cNvPr id="32" name="object 32"/>
            <p:cNvSpPr/>
            <p:nvPr/>
          </p:nvSpPr>
          <p:spPr>
            <a:xfrm>
              <a:off x="5564975" y="3263874"/>
              <a:ext cx="434975" cy="927735"/>
            </a:xfrm>
            <a:custGeom>
              <a:avLst/>
              <a:gdLst/>
              <a:ahLst/>
              <a:cxnLst/>
              <a:rect l="l" t="t" r="r" b="b"/>
              <a:pathLst>
                <a:path w="434975" h="927735">
                  <a:moveTo>
                    <a:pt x="434517" y="0"/>
                  </a:moveTo>
                  <a:lnTo>
                    <a:pt x="364798" y="21737"/>
                  </a:lnTo>
                  <a:lnTo>
                    <a:pt x="332886" y="51673"/>
                  </a:lnTo>
                  <a:lnTo>
                    <a:pt x="304662" y="94338"/>
                  </a:lnTo>
                  <a:lnTo>
                    <a:pt x="281419" y="149745"/>
                  </a:lnTo>
                  <a:lnTo>
                    <a:pt x="222529" y="328802"/>
                  </a:lnTo>
                  <a:lnTo>
                    <a:pt x="205202" y="382573"/>
                  </a:lnTo>
                  <a:lnTo>
                    <a:pt x="188705" y="435413"/>
                  </a:lnTo>
                  <a:lnTo>
                    <a:pt x="157131" y="538232"/>
                  </a:lnTo>
                  <a:lnTo>
                    <a:pt x="141520" y="588172"/>
                  </a:lnTo>
                  <a:lnTo>
                    <a:pt x="125669" y="637109"/>
                  </a:lnTo>
                  <a:lnTo>
                    <a:pt x="109312" y="685024"/>
                  </a:lnTo>
                  <a:lnTo>
                    <a:pt x="92182" y="731899"/>
                  </a:lnTo>
                  <a:lnTo>
                    <a:pt x="74010" y="777714"/>
                  </a:lnTo>
                  <a:lnTo>
                    <a:pt x="54531" y="822452"/>
                  </a:lnTo>
                  <a:lnTo>
                    <a:pt x="33476" y="866094"/>
                  </a:lnTo>
                  <a:lnTo>
                    <a:pt x="10579" y="908621"/>
                  </a:lnTo>
                  <a:lnTo>
                    <a:pt x="0" y="927176"/>
                  </a:lnTo>
                  <a:lnTo>
                    <a:pt x="434517" y="927176"/>
                  </a:lnTo>
                  <a:lnTo>
                    <a:pt x="434517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999492" y="3263874"/>
              <a:ext cx="434975" cy="927735"/>
            </a:xfrm>
            <a:custGeom>
              <a:avLst/>
              <a:gdLst/>
              <a:ahLst/>
              <a:cxnLst/>
              <a:rect l="l" t="t" r="r" b="b"/>
              <a:pathLst>
                <a:path w="434975" h="927735">
                  <a:moveTo>
                    <a:pt x="0" y="0"/>
                  </a:moveTo>
                  <a:lnTo>
                    <a:pt x="0" y="927176"/>
                  </a:lnTo>
                  <a:lnTo>
                    <a:pt x="434530" y="927176"/>
                  </a:lnTo>
                  <a:lnTo>
                    <a:pt x="411886" y="888083"/>
                  </a:lnTo>
                  <a:lnTo>
                    <a:pt x="390695" y="847947"/>
                  </a:lnTo>
                  <a:lnTo>
                    <a:pt x="370792" y="806784"/>
                  </a:lnTo>
                  <a:lnTo>
                    <a:pt x="352009" y="764608"/>
                  </a:lnTo>
                  <a:lnTo>
                    <a:pt x="334181" y="721437"/>
                  </a:lnTo>
                  <a:lnTo>
                    <a:pt x="317141" y="677286"/>
                  </a:lnTo>
                  <a:lnTo>
                    <a:pt x="300723" y="632171"/>
                  </a:lnTo>
                  <a:lnTo>
                    <a:pt x="284760" y="586107"/>
                  </a:lnTo>
                  <a:lnTo>
                    <a:pt x="269087" y="539111"/>
                  </a:lnTo>
                  <a:lnTo>
                    <a:pt x="253537" y="491199"/>
                  </a:lnTo>
                  <a:lnTo>
                    <a:pt x="237944" y="442386"/>
                  </a:lnTo>
                  <a:lnTo>
                    <a:pt x="222141" y="392688"/>
                  </a:lnTo>
                  <a:lnTo>
                    <a:pt x="205963" y="342122"/>
                  </a:lnTo>
                  <a:lnTo>
                    <a:pt x="189242" y="290703"/>
                  </a:lnTo>
                  <a:lnTo>
                    <a:pt x="142887" y="149745"/>
                  </a:lnTo>
                  <a:lnTo>
                    <a:pt x="121131" y="97179"/>
                  </a:lnTo>
                  <a:lnTo>
                    <a:pt x="94882" y="55934"/>
                  </a:lnTo>
                  <a:lnTo>
                    <a:pt x="65223" y="25999"/>
                  </a:lnTo>
                  <a:lnTo>
                    <a:pt x="33234" y="73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DE2998BF-AF1E-4E84-84EA-2B72540BD651}"/>
              </a:ext>
            </a:extLst>
          </p:cNvPr>
          <p:cNvGrpSpPr/>
          <p:nvPr/>
        </p:nvGrpSpPr>
        <p:grpSpPr>
          <a:xfrm>
            <a:off x="6359359" y="3354565"/>
            <a:ext cx="834365" cy="836930"/>
            <a:chOff x="6359359" y="3354565"/>
            <a:chExt cx="834365" cy="836930"/>
          </a:xfrm>
        </p:grpSpPr>
        <p:sp>
          <p:nvSpPr>
            <p:cNvPr id="34" name="object 34"/>
            <p:cNvSpPr/>
            <p:nvPr/>
          </p:nvSpPr>
          <p:spPr>
            <a:xfrm>
              <a:off x="6359359" y="3354565"/>
              <a:ext cx="417195" cy="836930"/>
            </a:xfrm>
            <a:custGeom>
              <a:avLst/>
              <a:gdLst/>
              <a:ahLst/>
              <a:cxnLst/>
              <a:rect l="l" t="t" r="r" b="b"/>
              <a:pathLst>
                <a:path w="417195" h="836929">
                  <a:moveTo>
                    <a:pt x="417169" y="0"/>
                  </a:moveTo>
                  <a:lnTo>
                    <a:pt x="374782" y="6881"/>
                  </a:lnTo>
                  <a:lnTo>
                    <a:pt x="334540" y="31673"/>
                  </a:lnTo>
                  <a:lnTo>
                    <a:pt x="298865" y="74402"/>
                  </a:lnTo>
                  <a:lnTo>
                    <a:pt x="270179" y="135089"/>
                  </a:lnTo>
                  <a:lnTo>
                    <a:pt x="213639" y="296633"/>
                  </a:lnTo>
                  <a:lnTo>
                    <a:pt x="195534" y="349512"/>
                  </a:lnTo>
                  <a:lnTo>
                    <a:pt x="178351" y="401391"/>
                  </a:lnTo>
                  <a:lnTo>
                    <a:pt x="161754" y="452248"/>
                  </a:lnTo>
                  <a:lnTo>
                    <a:pt x="145412" y="502063"/>
                  </a:lnTo>
                  <a:lnTo>
                    <a:pt x="128992" y="550812"/>
                  </a:lnTo>
                  <a:lnTo>
                    <a:pt x="112159" y="598475"/>
                  </a:lnTo>
                  <a:lnTo>
                    <a:pt x="94582" y="645030"/>
                  </a:lnTo>
                  <a:lnTo>
                    <a:pt x="75926" y="690455"/>
                  </a:lnTo>
                  <a:lnTo>
                    <a:pt x="55860" y="734728"/>
                  </a:lnTo>
                  <a:lnTo>
                    <a:pt x="34048" y="777829"/>
                  </a:lnTo>
                  <a:lnTo>
                    <a:pt x="10160" y="819734"/>
                  </a:lnTo>
                  <a:lnTo>
                    <a:pt x="0" y="836485"/>
                  </a:lnTo>
                  <a:lnTo>
                    <a:pt x="417169" y="836485"/>
                  </a:lnTo>
                  <a:lnTo>
                    <a:pt x="417169" y="0"/>
                  </a:lnTo>
                  <a:close/>
                </a:path>
              </a:pathLst>
            </a:custGeom>
            <a:solidFill>
              <a:srgbClr val="F8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776529" y="3354565"/>
              <a:ext cx="417195" cy="836930"/>
            </a:xfrm>
            <a:custGeom>
              <a:avLst/>
              <a:gdLst/>
              <a:ahLst/>
              <a:cxnLst/>
              <a:rect l="l" t="t" r="r" b="b"/>
              <a:pathLst>
                <a:path w="417195" h="836929">
                  <a:moveTo>
                    <a:pt x="0" y="0"/>
                  </a:moveTo>
                  <a:lnTo>
                    <a:pt x="0" y="836485"/>
                  </a:lnTo>
                  <a:lnTo>
                    <a:pt x="417169" y="836485"/>
                  </a:lnTo>
                  <a:lnTo>
                    <a:pt x="391950" y="795246"/>
                  </a:lnTo>
                  <a:lnTo>
                    <a:pt x="368592" y="752728"/>
                  </a:lnTo>
                  <a:lnTo>
                    <a:pt x="346844" y="708955"/>
                  </a:lnTo>
                  <a:lnTo>
                    <a:pt x="326451" y="663949"/>
                  </a:lnTo>
                  <a:lnTo>
                    <a:pt x="307159" y="617734"/>
                  </a:lnTo>
                  <a:lnTo>
                    <a:pt x="288717" y="570331"/>
                  </a:lnTo>
                  <a:lnTo>
                    <a:pt x="270869" y="521764"/>
                  </a:lnTo>
                  <a:lnTo>
                    <a:pt x="253363" y="472056"/>
                  </a:lnTo>
                  <a:lnTo>
                    <a:pt x="235945" y="421230"/>
                  </a:lnTo>
                  <a:lnTo>
                    <a:pt x="200360" y="316312"/>
                  </a:lnTo>
                  <a:lnTo>
                    <a:pt x="181686" y="262267"/>
                  </a:lnTo>
                  <a:lnTo>
                    <a:pt x="137185" y="135089"/>
                  </a:lnTo>
                  <a:lnTo>
                    <a:pt x="110360" y="77409"/>
                  </a:lnTo>
                  <a:lnTo>
                    <a:pt x="77203" y="35683"/>
                  </a:lnTo>
                  <a:lnTo>
                    <a:pt x="39741" y="9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D0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4EF1F53D-F45D-4DD4-88F8-B4C1693AFDDA}"/>
              </a:ext>
            </a:extLst>
          </p:cNvPr>
          <p:cNvGrpSpPr/>
          <p:nvPr/>
        </p:nvGrpSpPr>
        <p:grpSpPr>
          <a:xfrm>
            <a:off x="7118984" y="3296869"/>
            <a:ext cx="869557" cy="894728"/>
            <a:chOff x="7118984" y="3296869"/>
            <a:chExt cx="869557" cy="894728"/>
          </a:xfrm>
        </p:grpSpPr>
        <p:sp>
          <p:nvSpPr>
            <p:cNvPr id="36" name="object 36"/>
            <p:cNvSpPr/>
            <p:nvPr/>
          </p:nvSpPr>
          <p:spPr>
            <a:xfrm>
              <a:off x="7118984" y="3296869"/>
              <a:ext cx="434975" cy="894715"/>
            </a:xfrm>
            <a:custGeom>
              <a:avLst/>
              <a:gdLst/>
              <a:ahLst/>
              <a:cxnLst/>
              <a:rect l="l" t="t" r="r" b="b"/>
              <a:pathLst>
                <a:path w="434975" h="894714">
                  <a:moveTo>
                    <a:pt x="434581" y="0"/>
                  </a:moveTo>
                  <a:lnTo>
                    <a:pt x="364847" y="20957"/>
                  </a:lnTo>
                  <a:lnTo>
                    <a:pt x="332930" y="49826"/>
                  </a:lnTo>
                  <a:lnTo>
                    <a:pt x="304702" y="90973"/>
                  </a:lnTo>
                  <a:lnTo>
                    <a:pt x="281457" y="144411"/>
                  </a:lnTo>
                  <a:lnTo>
                    <a:pt x="222567" y="317106"/>
                  </a:lnTo>
                  <a:lnTo>
                    <a:pt x="205234" y="368959"/>
                  </a:lnTo>
                  <a:lnTo>
                    <a:pt x="188732" y="419917"/>
                  </a:lnTo>
                  <a:lnTo>
                    <a:pt x="157151" y="519073"/>
                  </a:lnTo>
                  <a:lnTo>
                    <a:pt x="141536" y="567236"/>
                  </a:lnTo>
                  <a:lnTo>
                    <a:pt x="125683" y="614432"/>
                  </a:lnTo>
                  <a:lnTo>
                    <a:pt x="109324" y="660642"/>
                  </a:lnTo>
                  <a:lnTo>
                    <a:pt x="92192" y="705849"/>
                  </a:lnTo>
                  <a:lnTo>
                    <a:pt x="74018" y="750035"/>
                  </a:lnTo>
                  <a:lnTo>
                    <a:pt x="54536" y="793182"/>
                  </a:lnTo>
                  <a:lnTo>
                    <a:pt x="33479" y="835272"/>
                  </a:lnTo>
                  <a:lnTo>
                    <a:pt x="10579" y="876287"/>
                  </a:lnTo>
                  <a:lnTo>
                    <a:pt x="0" y="894181"/>
                  </a:lnTo>
                  <a:lnTo>
                    <a:pt x="434581" y="894181"/>
                  </a:lnTo>
                  <a:lnTo>
                    <a:pt x="434581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553566" y="3296882"/>
              <a:ext cx="434975" cy="894715"/>
            </a:xfrm>
            <a:custGeom>
              <a:avLst/>
              <a:gdLst/>
              <a:ahLst/>
              <a:cxnLst/>
              <a:rect l="l" t="t" r="r" b="b"/>
              <a:pathLst>
                <a:path w="434975" h="894714">
                  <a:moveTo>
                    <a:pt x="0" y="0"/>
                  </a:moveTo>
                  <a:lnTo>
                    <a:pt x="0" y="894168"/>
                  </a:lnTo>
                  <a:lnTo>
                    <a:pt x="434581" y="894168"/>
                  </a:lnTo>
                  <a:lnTo>
                    <a:pt x="410257" y="853527"/>
                  </a:lnTo>
                  <a:lnTo>
                    <a:pt x="387604" y="811719"/>
                  </a:lnTo>
                  <a:lnTo>
                    <a:pt x="366413" y="768765"/>
                  </a:lnTo>
                  <a:lnTo>
                    <a:pt x="346477" y="724682"/>
                  </a:lnTo>
                  <a:lnTo>
                    <a:pt x="327589" y="679491"/>
                  </a:lnTo>
                  <a:lnTo>
                    <a:pt x="309540" y="633211"/>
                  </a:lnTo>
                  <a:lnTo>
                    <a:pt x="292123" y="585860"/>
                  </a:lnTo>
                  <a:lnTo>
                    <a:pt x="275131" y="537458"/>
                  </a:lnTo>
                  <a:lnTo>
                    <a:pt x="258355" y="488024"/>
                  </a:lnTo>
                  <a:lnTo>
                    <a:pt x="241589" y="437577"/>
                  </a:lnTo>
                  <a:lnTo>
                    <a:pt x="224624" y="386137"/>
                  </a:lnTo>
                  <a:lnTo>
                    <a:pt x="207253" y="333722"/>
                  </a:lnTo>
                  <a:lnTo>
                    <a:pt x="189268" y="280352"/>
                  </a:lnTo>
                  <a:lnTo>
                    <a:pt x="142900" y="144411"/>
                  </a:lnTo>
                  <a:lnTo>
                    <a:pt x="114960" y="82749"/>
                  </a:lnTo>
                  <a:lnTo>
                    <a:pt x="80422" y="38144"/>
                  </a:lnTo>
                  <a:lnTo>
                    <a:pt x="41398" y="10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57217DE6-00D3-4AE2-A0C1-AC28BCC09D6A}"/>
              </a:ext>
            </a:extLst>
          </p:cNvPr>
          <p:cNvGrpSpPr/>
          <p:nvPr/>
        </p:nvGrpSpPr>
        <p:grpSpPr>
          <a:xfrm>
            <a:off x="2196769" y="2766796"/>
            <a:ext cx="795655" cy="1389647"/>
            <a:chOff x="2196769" y="2766796"/>
            <a:chExt cx="795655" cy="1389647"/>
          </a:xfrm>
        </p:grpSpPr>
        <p:sp>
          <p:nvSpPr>
            <p:cNvPr id="38" name="object 38"/>
            <p:cNvSpPr/>
            <p:nvPr/>
          </p:nvSpPr>
          <p:spPr>
            <a:xfrm>
              <a:off x="2196769" y="2766796"/>
              <a:ext cx="795655" cy="982980"/>
            </a:xfrm>
            <a:custGeom>
              <a:avLst/>
              <a:gdLst/>
              <a:ahLst/>
              <a:cxnLst/>
              <a:rect l="l" t="t" r="r" b="b"/>
              <a:pathLst>
                <a:path w="795655" h="982979">
                  <a:moveTo>
                    <a:pt x="795108" y="0"/>
                  </a:moveTo>
                  <a:lnTo>
                    <a:pt x="0" y="0"/>
                  </a:lnTo>
                  <a:lnTo>
                    <a:pt x="0" y="187591"/>
                  </a:lnTo>
                  <a:lnTo>
                    <a:pt x="795108" y="982687"/>
                  </a:lnTo>
                  <a:lnTo>
                    <a:pt x="795108" y="0"/>
                  </a:lnTo>
                  <a:close/>
                </a:path>
              </a:pathLst>
            </a:custGeom>
            <a:solidFill>
              <a:srgbClr val="F8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96769" y="2954388"/>
              <a:ext cx="795655" cy="1202055"/>
            </a:xfrm>
            <a:custGeom>
              <a:avLst/>
              <a:gdLst/>
              <a:ahLst/>
              <a:cxnLst/>
              <a:rect l="l" t="t" r="r" b="b"/>
              <a:pathLst>
                <a:path w="795655" h="1202054">
                  <a:moveTo>
                    <a:pt x="0" y="0"/>
                  </a:moveTo>
                  <a:lnTo>
                    <a:pt x="0" y="1202029"/>
                  </a:lnTo>
                  <a:lnTo>
                    <a:pt x="795108" y="1202029"/>
                  </a:lnTo>
                  <a:lnTo>
                    <a:pt x="795108" y="795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CEE655D-8A3E-444A-AC68-BFD573F4772B}"/>
              </a:ext>
            </a:extLst>
          </p:cNvPr>
          <p:cNvGrpSpPr/>
          <p:nvPr/>
        </p:nvGrpSpPr>
        <p:grpSpPr>
          <a:xfrm>
            <a:off x="1290523" y="3359934"/>
            <a:ext cx="795655" cy="796925"/>
            <a:chOff x="1290523" y="3359934"/>
            <a:chExt cx="795655" cy="796925"/>
          </a:xfrm>
        </p:grpSpPr>
        <p:sp>
          <p:nvSpPr>
            <p:cNvPr id="40" name="object 40"/>
            <p:cNvSpPr/>
            <p:nvPr/>
          </p:nvSpPr>
          <p:spPr>
            <a:xfrm>
              <a:off x="1290523" y="3359934"/>
              <a:ext cx="795655" cy="796925"/>
            </a:xfrm>
            <a:custGeom>
              <a:avLst/>
              <a:gdLst/>
              <a:ahLst/>
              <a:cxnLst/>
              <a:rect l="l" t="t" r="r" b="b"/>
              <a:pathLst>
                <a:path w="795655" h="796925">
                  <a:moveTo>
                    <a:pt x="795108" y="0"/>
                  </a:moveTo>
                  <a:lnTo>
                    <a:pt x="0" y="0"/>
                  </a:lnTo>
                  <a:lnTo>
                    <a:pt x="0" y="281647"/>
                  </a:lnTo>
                  <a:lnTo>
                    <a:pt x="514845" y="796493"/>
                  </a:lnTo>
                  <a:lnTo>
                    <a:pt x="795108" y="796493"/>
                  </a:lnTo>
                  <a:lnTo>
                    <a:pt x="795108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90535" y="3641582"/>
              <a:ext cx="514984" cy="514984"/>
            </a:xfrm>
            <a:custGeom>
              <a:avLst/>
              <a:gdLst/>
              <a:ahLst/>
              <a:cxnLst/>
              <a:rect l="l" t="t" r="r" b="b"/>
              <a:pathLst>
                <a:path w="514985" h="514985">
                  <a:moveTo>
                    <a:pt x="0" y="0"/>
                  </a:moveTo>
                  <a:lnTo>
                    <a:pt x="0" y="514845"/>
                  </a:lnTo>
                  <a:lnTo>
                    <a:pt x="514845" y="514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4093616" y="2080526"/>
            <a:ext cx="704215" cy="828040"/>
          </a:xfrm>
          <a:custGeom>
            <a:avLst/>
            <a:gdLst/>
            <a:ahLst/>
            <a:cxnLst/>
            <a:rect l="l" t="t" r="r" b="b"/>
            <a:pathLst>
              <a:path w="704214" h="828039">
                <a:moveTo>
                  <a:pt x="341020" y="0"/>
                </a:moveTo>
                <a:lnTo>
                  <a:pt x="292052" y="4941"/>
                </a:lnTo>
                <a:lnTo>
                  <a:pt x="245196" y="16462"/>
                </a:lnTo>
                <a:lnTo>
                  <a:pt x="200945" y="34079"/>
                </a:lnTo>
                <a:lnTo>
                  <a:pt x="159794" y="57304"/>
                </a:lnTo>
                <a:lnTo>
                  <a:pt x="122236" y="85652"/>
                </a:lnTo>
                <a:lnTo>
                  <a:pt x="88765" y="118639"/>
                </a:lnTo>
                <a:lnTo>
                  <a:pt x="59875" y="155778"/>
                </a:lnTo>
                <a:lnTo>
                  <a:pt x="36059" y="196583"/>
                </a:lnTo>
                <a:lnTo>
                  <a:pt x="17812" y="240569"/>
                </a:lnTo>
                <a:lnTo>
                  <a:pt x="5628" y="287251"/>
                </a:lnTo>
                <a:lnTo>
                  <a:pt x="0" y="336143"/>
                </a:lnTo>
                <a:lnTo>
                  <a:pt x="1133" y="384471"/>
                </a:lnTo>
                <a:lnTo>
                  <a:pt x="8554" y="430974"/>
                </a:lnTo>
                <a:lnTo>
                  <a:pt x="21841" y="475237"/>
                </a:lnTo>
                <a:lnTo>
                  <a:pt x="40576" y="516839"/>
                </a:lnTo>
                <a:lnTo>
                  <a:pt x="64337" y="555365"/>
                </a:lnTo>
                <a:lnTo>
                  <a:pt x="92705" y="590395"/>
                </a:lnTo>
                <a:lnTo>
                  <a:pt x="125260" y="621512"/>
                </a:lnTo>
                <a:lnTo>
                  <a:pt x="166749" y="656627"/>
                </a:lnTo>
                <a:lnTo>
                  <a:pt x="207894" y="692126"/>
                </a:lnTo>
                <a:lnTo>
                  <a:pt x="248502" y="728213"/>
                </a:lnTo>
                <a:lnTo>
                  <a:pt x="288382" y="765093"/>
                </a:lnTo>
                <a:lnTo>
                  <a:pt x="327342" y="802970"/>
                </a:lnTo>
                <a:lnTo>
                  <a:pt x="351815" y="827430"/>
                </a:lnTo>
                <a:lnTo>
                  <a:pt x="411492" y="767753"/>
                </a:lnTo>
                <a:lnTo>
                  <a:pt x="449972" y="730760"/>
                </a:lnTo>
                <a:lnTo>
                  <a:pt x="489699" y="695132"/>
                </a:lnTo>
                <a:lnTo>
                  <a:pt x="530407" y="660598"/>
                </a:lnTo>
                <a:lnTo>
                  <a:pt x="571830" y="626884"/>
                </a:lnTo>
                <a:lnTo>
                  <a:pt x="609585" y="591845"/>
                </a:lnTo>
                <a:lnTo>
                  <a:pt x="641886" y="551662"/>
                </a:lnTo>
                <a:lnTo>
                  <a:pt x="668105" y="506960"/>
                </a:lnTo>
                <a:lnTo>
                  <a:pt x="687612" y="458364"/>
                </a:lnTo>
                <a:lnTo>
                  <a:pt x="699778" y="406500"/>
                </a:lnTo>
                <a:lnTo>
                  <a:pt x="703973" y="351993"/>
                </a:lnTo>
                <a:lnTo>
                  <a:pt x="700640" y="303342"/>
                </a:lnTo>
                <a:lnTo>
                  <a:pt x="690936" y="256726"/>
                </a:lnTo>
                <a:lnTo>
                  <a:pt x="675305" y="212589"/>
                </a:lnTo>
                <a:lnTo>
                  <a:pt x="654189" y="171372"/>
                </a:lnTo>
                <a:lnTo>
                  <a:pt x="628032" y="133521"/>
                </a:lnTo>
                <a:lnTo>
                  <a:pt x="597277" y="99477"/>
                </a:lnTo>
                <a:lnTo>
                  <a:pt x="562368" y="69684"/>
                </a:lnTo>
                <a:lnTo>
                  <a:pt x="523748" y="44586"/>
                </a:lnTo>
                <a:lnTo>
                  <a:pt x="481860" y="24625"/>
                </a:lnTo>
                <a:lnTo>
                  <a:pt x="437147" y="10245"/>
                </a:lnTo>
                <a:lnTo>
                  <a:pt x="390052" y="1889"/>
                </a:lnTo>
                <a:lnTo>
                  <a:pt x="341020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70653" y="2080526"/>
            <a:ext cx="704215" cy="828040"/>
          </a:xfrm>
          <a:custGeom>
            <a:avLst/>
            <a:gdLst/>
            <a:ahLst/>
            <a:cxnLst/>
            <a:rect l="l" t="t" r="r" b="b"/>
            <a:pathLst>
              <a:path w="704214" h="828039">
                <a:moveTo>
                  <a:pt x="341020" y="0"/>
                </a:moveTo>
                <a:lnTo>
                  <a:pt x="292052" y="4941"/>
                </a:lnTo>
                <a:lnTo>
                  <a:pt x="245196" y="16462"/>
                </a:lnTo>
                <a:lnTo>
                  <a:pt x="200945" y="34079"/>
                </a:lnTo>
                <a:lnTo>
                  <a:pt x="159794" y="57304"/>
                </a:lnTo>
                <a:lnTo>
                  <a:pt x="122236" y="85652"/>
                </a:lnTo>
                <a:lnTo>
                  <a:pt x="88765" y="118639"/>
                </a:lnTo>
                <a:lnTo>
                  <a:pt x="59875" y="155778"/>
                </a:lnTo>
                <a:lnTo>
                  <a:pt x="36059" y="196583"/>
                </a:lnTo>
                <a:lnTo>
                  <a:pt x="17812" y="240569"/>
                </a:lnTo>
                <a:lnTo>
                  <a:pt x="5628" y="287251"/>
                </a:lnTo>
                <a:lnTo>
                  <a:pt x="0" y="336143"/>
                </a:lnTo>
                <a:lnTo>
                  <a:pt x="1133" y="384471"/>
                </a:lnTo>
                <a:lnTo>
                  <a:pt x="8554" y="430974"/>
                </a:lnTo>
                <a:lnTo>
                  <a:pt x="21841" y="475237"/>
                </a:lnTo>
                <a:lnTo>
                  <a:pt x="40576" y="516839"/>
                </a:lnTo>
                <a:lnTo>
                  <a:pt x="64337" y="555365"/>
                </a:lnTo>
                <a:lnTo>
                  <a:pt x="92705" y="590395"/>
                </a:lnTo>
                <a:lnTo>
                  <a:pt x="125260" y="621512"/>
                </a:lnTo>
                <a:lnTo>
                  <a:pt x="166749" y="656627"/>
                </a:lnTo>
                <a:lnTo>
                  <a:pt x="207894" y="692126"/>
                </a:lnTo>
                <a:lnTo>
                  <a:pt x="248502" y="728213"/>
                </a:lnTo>
                <a:lnTo>
                  <a:pt x="288382" y="765093"/>
                </a:lnTo>
                <a:lnTo>
                  <a:pt x="327342" y="802970"/>
                </a:lnTo>
                <a:lnTo>
                  <a:pt x="351815" y="827430"/>
                </a:lnTo>
                <a:lnTo>
                  <a:pt x="411492" y="767753"/>
                </a:lnTo>
                <a:lnTo>
                  <a:pt x="449972" y="730760"/>
                </a:lnTo>
                <a:lnTo>
                  <a:pt x="489699" y="695132"/>
                </a:lnTo>
                <a:lnTo>
                  <a:pt x="530407" y="660598"/>
                </a:lnTo>
                <a:lnTo>
                  <a:pt x="571830" y="626884"/>
                </a:lnTo>
                <a:lnTo>
                  <a:pt x="609585" y="591845"/>
                </a:lnTo>
                <a:lnTo>
                  <a:pt x="641886" y="551662"/>
                </a:lnTo>
                <a:lnTo>
                  <a:pt x="668105" y="506960"/>
                </a:lnTo>
                <a:lnTo>
                  <a:pt x="687612" y="458364"/>
                </a:lnTo>
                <a:lnTo>
                  <a:pt x="699778" y="406500"/>
                </a:lnTo>
                <a:lnTo>
                  <a:pt x="703973" y="351993"/>
                </a:lnTo>
                <a:lnTo>
                  <a:pt x="700640" y="303342"/>
                </a:lnTo>
                <a:lnTo>
                  <a:pt x="690936" y="256726"/>
                </a:lnTo>
                <a:lnTo>
                  <a:pt x="675305" y="212589"/>
                </a:lnTo>
                <a:lnTo>
                  <a:pt x="654189" y="171372"/>
                </a:lnTo>
                <a:lnTo>
                  <a:pt x="628032" y="133521"/>
                </a:lnTo>
                <a:lnTo>
                  <a:pt x="597277" y="99477"/>
                </a:lnTo>
                <a:lnTo>
                  <a:pt x="562368" y="69684"/>
                </a:lnTo>
                <a:lnTo>
                  <a:pt x="523748" y="44586"/>
                </a:lnTo>
                <a:lnTo>
                  <a:pt x="481860" y="24625"/>
                </a:lnTo>
                <a:lnTo>
                  <a:pt x="437147" y="10245"/>
                </a:lnTo>
                <a:lnTo>
                  <a:pt x="390052" y="1889"/>
                </a:lnTo>
                <a:lnTo>
                  <a:pt x="341020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47690" y="2080526"/>
            <a:ext cx="704215" cy="828040"/>
          </a:xfrm>
          <a:custGeom>
            <a:avLst/>
            <a:gdLst/>
            <a:ahLst/>
            <a:cxnLst/>
            <a:rect l="l" t="t" r="r" b="b"/>
            <a:pathLst>
              <a:path w="704214" h="828039">
                <a:moveTo>
                  <a:pt x="341020" y="0"/>
                </a:moveTo>
                <a:lnTo>
                  <a:pt x="292052" y="4941"/>
                </a:lnTo>
                <a:lnTo>
                  <a:pt x="245196" y="16462"/>
                </a:lnTo>
                <a:lnTo>
                  <a:pt x="200945" y="34079"/>
                </a:lnTo>
                <a:lnTo>
                  <a:pt x="159794" y="57304"/>
                </a:lnTo>
                <a:lnTo>
                  <a:pt x="122236" y="85652"/>
                </a:lnTo>
                <a:lnTo>
                  <a:pt x="88765" y="118639"/>
                </a:lnTo>
                <a:lnTo>
                  <a:pt x="59875" y="155778"/>
                </a:lnTo>
                <a:lnTo>
                  <a:pt x="36059" y="196583"/>
                </a:lnTo>
                <a:lnTo>
                  <a:pt x="17812" y="240569"/>
                </a:lnTo>
                <a:lnTo>
                  <a:pt x="5628" y="287251"/>
                </a:lnTo>
                <a:lnTo>
                  <a:pt x="0" y="336143"/>
                </a:lnTo>
                <a:lnTo>
                  <a:pt x="1133" y="384471"/>
                </a:lnTo>
                <a:lnTo>
                  <a:pt x="8554" y="430974"/>
                </a:lnTo>
                <a:lnTo>
                  <a:pt x="21841" y="475237"/>
                </a:lnTo>
                <a:lnTo>
                  <a:pt x="40576" y="516839"/>
                </a:lnTo>
                <a:lnTo>
                  <a:pt x="64337" y="555365"/>
                </a:lnTo>
                <a:lnTo>
                  <a:pt x="92705" y="590395"/>
                </a:lnTo>
                <a:lnTo>
                  <a:pt x="125260" y="621512"/>
                </a:lnTo>
                <a:lnTo>
                  <a:pt x="166749" y="656627"/>
                </a:lnTo>
                <a:lnTo>
                  <a:pt x="207894" y="692126"/>
                </a:lnTo>
                <a:lnTo>
                  <a:pt x="248502" y="728213"/>
                </a:lnTo>
                <a:lnTo>
                  <a:pt x="288382" y="765093"/>
                </a:lnTo>
                <a:lnTo>
                  <a:pt x="327342" y="802970"/>
                </a:lnTo>
                <a:lnTo>
                  <a:pt x="351815" y="827430"/>
                </a:lnTo>
                <a:lnTo>
                  <a:pt x="411492" y="767753"/>
                </a:lnTo>
                <a:lnTo>
                  <a:pt x="449972" y="730760"/>
                </a:lnTo>
                <a:lnTo>
                  <a:pt x="489699" y="695132"/>
                </a:lnTo>
                <a:lnTo>
                  <a:pt x="530407" y="660598"/>
                </a:lnTo>
                <a:lnTo>
                  <a:pt x="571830" y="626884"/>
                </a:lnTo>
                <a:lnTo>
                  <a:pt x="609585" y="591845"/>
                </a:lnTo>
                <a:lnTo>
                  <a:pt x="641886" y="551662"/>
                </a:lnTo>
                <a:lnTo>
                  <a:pt x="668105" y="506960"/>
                </a:lnTo>
                <a:lnTo>
                  <a:pt x="687612" y="458364"/>
                </a:lnTo>
                <a:lnTo>
                  <a:pt x="699778" y="406500"/>
                </a:lnTo>
                <a:lnTo>
                  <a:pt x="703973" y="351993"/>
                </a:lnTo>
                <a:lnTo>
                  <a:pt x="700640" y="303342"/>
                </a:lnTo>
                <a:lnTo>
                  <a:pt x="690936" y="256726"/>
                </a:lnTo>
                <a:lnTo>
                  <a:pt x="675305" y="212589"/>
                </a:lnTo>
                <a:lnTo>
                  <a:pt x="654189" y="171372"/>
                </a:lnTo>
                <a:lnTo>
                  <a:pt x="628032" y="133521"/>
                </a:lnTo>
                <a:lnTo>
                  <a:pt x="597277" y="99477"/>
                </a:lnTo>
                <a:lnTo>
                  <a:pt x="562368" y="69684"/>
                </a:lnTo>
                <a:lnTo>
                  <a:pt x="523748" y="44586"/>
                </a:lnTo>
                <a:lnTo>
                  <a:pt x="481860" y="24625"/>
                </a:lnTo>
                <a:lnTo>
                  <a:pt x="437147" y="10245"/>
                </a:lnTo>
                <a:lnTo>
                  <a:pt x="390052" y="1889"/>
                </a:lnTo>
                <a:lnTo>
                  <a:pt x="341020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24714" y="2080526"/>
            <a:ext cx="704215" cy="828040"/>
          </a:xfrm>
          <a:custGeom>
            <a:avLst/>
            <a:gdLst/>
            <a:ahLst/>
            <a:cxnLst/>
            <a:rect l="l" t="t" r="r" b="b"/>
            <a:pathLst>
              <a:path w="704215" h="828039">
                <a:moveTo>
                  <a:pt x="341020" y="0"/>
                </a:moveTo>
                <a:lnTo>
                  <a:pt x="292052" y="4941"/>
                </a:lnTo>
                <a:lnTo>
                  <a:pt x="245196" y="16462"/>
                </a:lnTo>
                <a:lnTo>
                  <a:pt x="200945" y="34079"/>
                </a:lnTo>
                <a:lnTo>
                  <a:pt x="159794" y="57304"/>
                </a:lnTo>
                <a:lnTo>
                  <a:pt x="122236" y="85652"/>
                </a:lnTo>
                <a:lnTo>
                  <a:pt x="88765" y="118639"/>
                </a:lnTo>
                <a:lnTo>
                  <a:pt x="59875" y="155778"/>
                </a:lnTo>
                <a:lnTo>
                  <a:pt x="36059" y="196583"/>
                </a:lnTo>
                <a:lnTo>
                  <a:pt x="17812" y="240569"/>
                </a:lnTo>
                <a:lnTo>
                  <a:pt x="5628" y="287251"/>
                </a:lnTo>
                <a:lnTo>
                  <a:pt x="0" y="336143"/>
                </a:lnTo>
                <a:lnTo>
                  <a:pt x="1133" y="384471"/>
                </a:lnTo>
                <a:lnTo>
                  <a:pt x="8554" y="430974"/>
                </a:lnTo>
                <a:lnTo>
                  <a:pt x="21841" y="475237"/>
                </a:lnTo>
                <a:lnTo>
                  <a:pt x="40576" y="516839"/>
                </a:lnTo>
                <a:lnTo>
                  <a:pt x="64337" y="555365"/>
                </a:lnTo>
                <a:lnTo>
                  <a:pt x="92705" y="590395"/>
                </a:lnTo>
                <a:lnTo>
                  <a:pt x="125260" y="621512"/>
                </a:lnTo>
                <a:lnTo>
                  <a:pt x="166749" y="656627"/>
                </a:lnTo>
                <a:lnTo>
                  <a:pt x="207894" y="692126"/>
                </a:lnTo>
                <a:lnTo>
                  <a:pt x="248502" y="728213"/>
                </a:lnTo>
                <a:lnTo>
                  <a:pt x="288382" y="765093"/>
                </a:lnTo>
                <a:lnTo>
                  <a:pt x="327342" y="802970"/>
                </a:lnTo>
                <a:lnTo>
                  <a:pt x="351815" y="827430"/>
                </a:lnTo>
                <a:lnTo>
                  <a:pt x="411492" y="767753"/>
                </a:lnTo>
                <a:lnTo>
                  <a:pt x="449972" y="730760"/>
                </a:lnTo>
                <a:lnTo>
                  <a:pt x="489699" y="695132"/>
                </a:lnTo>
                <a:lnTo>
                  <a:pt x="530407" y="660598"/>
                </a:lnTo>
                <a:lnTo>
                  <a:pt x="571830" y="626884"/>
                </a:lnTo>
                <a:lnTo>
                  <a:pt x="609585" y="591845"/>
                </a:lnTo>
                <a:lnTo>
                  <a:pt x="641886" y="551662"/>
                </a:lnTo>
                <a:lnTo>
                  <a:pt x="668105" y="506960"/>
                </a:lnTo>
                <a:lnTo>
                  <a:pt x="687612" y="458364"/>
                </a:lnTo>
                <a:lnTo>
                  <a:pt x="699778" y="406500"/>
                </a:lnTo>
                <a:lnTo>
                  <a:pt x="703973" y="351993"/>
                </a:lnTo>
                <a:lnTo>
                  <a:pt x="700640" y="303342"/>
                </a:lnTo>
                <a:lnTo>
                  <a:pt x="690936" y="256726"/>
                </a:lnTo>
                <a:lnTo>
                  <a:pt x="675305" y="212589"/>
                </a:lnTo>
                <a:lnTo>
                  <a:pt x="654189" y="171372"/>
                </a:lnTo>
                <a:lnTo>
                  <a:pt x="628032" y="133521"/>
                </a:lnTo>
                <a:lnTo>
                  <a:pt x="597277" y="99477"/>
                </a:lnTo>
                <a:lnTo>
                  <a:pt x="562368" y="69684"/>
                </a:lnTo>
                <a:lnTo>
                  <a:pt x="523748" y="44586"/>
                </a:lnTo>
                <a:lnTo>
                  <a:pt x="481860" y="24625"/>
                </a:lnTo>
                <a:lnTo>
                  <a:pt x="437147" y="10245"/>
                </a:lnTo>
                <a:lnTo>
                  <a:pt x="390052" y="1889"/>
                </a:lnTo>
                <a:lnTo>
                  <a:pt x="341020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201751" y="2080526"/>
            <a:ext cx="704215" cy="828040"/>
          </a:xfrm>
          <a:custGeom>
            <a:avLst/>
            <a:gdLst/>
            <a:ahLst/>
            <a:cxnLst/>
            <a:rect l="l" t="t" r="r" b="b"/>
            <a:pathLst>
              <a:path w="704215" h="828039">
                <a:moveTo>
                  <a:pt x="341020" y="0"/>
                </a:moveTo>
                <a:lnTo>
                  <a:pt x="292052" y="4941"/>
                </a:lnTo>
                <a:lnTo>
                  <a:pt x="245196" y="16462"/>
                </a:lnTo>
                <a:lnTo>
                  <a:pt x="200945" y="34079"/>
                </a:lnTo>
                <a:lnTo>
                  <a:pt x="159794" y="57304"/>
                </a:lnTo>
                <a:lnTo>
                  <a:pt x="122236" y="85652"/>
                </a:lnTo>
                <a:lnTo>
                  <a:pt x="88765" y="118639"/>
                </a:lnTo>
                <a:lnTo>
                  <a:pt x="59875" y="155778"/>
                </a:lnTo>
                <a:lnTo>
                  <a:pt x="36059" y="196583"/>
                </a:lnTo>
                <a:lnTo>
                  <a:pt x="17812" y="240569"/>
                </a:lnTo>
                <a:lnTo>
                  <a:pt x="5628" y="287251"/>
                </a:lnTo>
                <a:lnTo>
                  <a:pt x="0" y="336143"/>
                </a:lnTo>
                <a:lnTo>
                  <a:pt x="1133" y="384471"/>
                </a:lnTo>
                <a:lnTo>
                  <a:pt x="8554" y="430974"/>
                </a:lnTo>
                <a:lnTo>
                  <a:pt x="21841" y="475237"/>
                </a:lnTo>
                <a:lnTo>
                  <a:pt x="40576" y="516839"/>
                </a:lnTo>
                <a:lnTo>
                  <a:pt x="64337" y="555365"/>
                </a:lnTo>
                <a:lnTo>
                  <a:pt x="92705" y="590395"/>
                </a:lnTo>
                <a:lnTo>
                  <a:pt x="125260" y="621512"/>
                </a:lnTo>
                <a:lnTo>
                  <a:pt x="166749" y="656627"/>
                </a:lnTo>
                <a:lnTo>
                  <a:pt x="207894" y="692126"/>
                </a:lnTo>
                <a:lnTo>
                  <a:pt x="248502" y="728213"/>
                </a:lnTo>
                <a:lnTo>
                  <a:pt x="288382" y="765093"/>
                </a:lnTo>
                <a:lnTo>
                  <a:pt x="327342" y="802970"/>
                </a:lnTo>
                <a:lnTo>
                  <a:pt x="351815" y="827430"/>
                </a:lnTo>
                <a:lnTo>
                  <a:pt x="411492" y="767753"/>
                </a:lnTo>
                <a:lnTo>
                  <a:pt x="449972" y="730760"/>
                </a:lnTo>
                <a:lnTo>
                  <a:pt x="489699" y="695132"/>
                </a:lnTo>
                <a:lnTo>
                  <a:pt x="530407" y="660598"/>
                </a:lnTo>
                <a:lnTo>
                  <a:pt x="571830" y="626884"/>
                </a:lnTo>
                <a:lnTo>
                  <a:pt x="609585" y="591845"/>
                </a:lnTo>
                <a:lnTo>
                  <a:pt x="641886" y="551662"/>
                </a:lnTo>
                <a:lnTo>
                  <a:pt x="668105" y="506960"/>
                </a:lnTo>
                <a:lnTo>
                  <a:pt x="687612" y="458364"/>
                </a:lnTo>
                <a:lnTo>
                  <a:pt x="699778" y="406500"/>
                </a:lnTo>
                <a:lnTo>
                  <a:pt x="703973" y="351993"/>
                </a:lnTo>
                <a:lnTo>
                  <a:pt x="700640" y="303342"/>
                </a:lnTo>
                <a:lnTo>
                  <a:pt x="690936" y="256726"/>
                </a:lnTo>
                <a:lnTo>
                  <a:pt x="675305" y="212589"/>
                </a:lnTo>
                <a:lnTo>
                  <a:pt x="654189" y="171372"/>
                </a:lnTo>
                <a:lnTo>
                  <a:pt x="628032" y="133521"/>
                </a:lnTo>
                <a:lnTo>
                  <a:pt x="597277" y="99477"/>
                </a:lnTo>
                <a:lnTo>
                  <a:pt x="562368" y="69684"/>
                </a:lnTo>
                <a:lnTo>
                  <a:pt x="523748" y="44586"/>
                </a:lnTo>
                <a:lnTo>
                  <a:pt x="481860" y="24625"/>
                </a:lnTo>
                <a:lnTo>
                  <a:pt x="437147" y="10245"/>
                </a:lnTo>
                <a:lnTo>
                  <a:pt x="390052" y="1889"/>
                </a:lnTo>
                <a:lnTo>
                  <a:pt x="341020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238764" y="3834019"/>
            <a:ext cx="3540760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83590" algn="l"/>
                <a:tab pos="1554480" algn="l"/>
                <a:tab pos="2326005" algn="l"/>
                <a:tab pos="3096895" algn="l"/>
              </a:tabLst>
            </a:pPr>
            <a:r>
              <a:rPr sz="1600" b="1" spc="95" dirty="0">
                <a:solidFill>
                  <a:srgbClr val="FFFFFF"/>
                </a:solidFill>
                <a:latin typeface="Microsoft JhengHei"/>
                <a:cs typeface="Microsoft JhengHei"/>
              </a:rPr>
              <a:t>南</a:t>
            </a:r>
            <a:r>
              <a:rPr sz="1600" b="1" dirty="0">
                <a:solidFill>
                  <a:srgbClr val="FFFFFF"/>
                </a:solidFill>
                <a:latin typeface="Microsoft JhengHei"/>
                <a:cs typeface="Microsoft JhengHei"/>
              </a:rPr>
              <a:t>京	</a:t>
            </a:r>
            <a:r>
              <a:rPr sz="1600" b="1" spc="95" dirty="0">
                <a:solidFill>
                  <a:srgbClr val="FFFFFF"/>
                </a:solidFill>
                <a:latin typeface="Microsoft JhengHei"/>
                <a:cs typeface="Microsoft JhengHei"/>
              </a:rPr>
              <a:t>北</a:t>
            </a:r>
            <a:r>
              <a:rPr sz="1600" b="1" dirty="0">
                <a:solidFill>
                  <a:srgbClr val="FFFFFF"/>
                </a:solidFill>
                <a:latin typeface="Microsoft JhengHei"/>
                <a:cs typeface="Microsoft JhengHei"/>
              </a:rPr>
              <a:t>京	</a:t>
            </a:r>
            <a:r>
              <a:rPr sz="1600" b="1" spc="95" dirty="0">
                <a:solidFill>
                  <a:srgbClr val="FFFFFF"/>
                </a:solidFill>
                <a:latin typeface="Microsoft JhengHei"/>
                <a:cs typeface="Microsoft JhengHei"/>
              </a:rPr>
              <a:t>上</a:t>
            </a:r>
            <a:r>
              <a:rPr sz="1600" b="1" dirty="0">
                <a:solidFill>
                  <a:srgbClr val="FFFFFF"/>
                </a:solidFill>
                <a:latin typeface="Microsoft JhengHei"/>
                <a:cs typeface="Microsoft JhengHei"/>
              </a:rPr>
              <a:t>海	</a:t>
            </a:r>
            <a:r>
              <a:rPr sz="1600" b="1" spc="95" dirty="0">
                <a:solidFill>
                  <a:srgbClr val="FFFFFF"/>
                </a:solidFill>
                <a:latin typeface="Microsoft JhengHei"/>
                <a:cs typeface="Microsoft JhengHei"/>
              </a:rPr>
              <a:t>福</a:t>
            </a:r>
            <a:r>
              <a:rPr sz="1600" b="1" dirty="0">
                <a:solidFill>
                  <a:srgbClr val="FFFFFF"/>
                </a:solidFill>
                <a:latin typeface="Microsoft JhengHei"/>
                <a:cs typeface="Microsoft JhengHei"/>
              </a:rPr>
              <a:t>州	</a:t>
            </a:r>
            <a:r>
              <a:rPr sz="1600" b="1" spc="95" dirty="0">
                <a:solidFill>
                  <a:srgbClr val="FFFFFF"/>
                </a:solidFill>
                <a:latin typeface="Microsoft JhengHei"/>
                <a:cs typeface="Microsoft JhengHei"/>
              </a:rPr>
              <a:t>杭州</a:t>
            </a:r>
            <a:endParaRPr sz="1600" dirty="0">
              <a:latin typeface="Microsoft JhengHei"/>
              <a:cs typeface="Microsoft JhengHe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185729" y="2290915"/>
            <a:ext cx="520065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125" dirty="0">
                <a:solidFill>
                  <a:srgbClr val="FFFFFF"/>
                </a:solidFill>
                <a:latin typeface="Microsoft JhengHei"/>
                <a:cs typeface="Microsoft JhengHei"/>
              </a:rPr>
              <a:t>8.7</a:t>
            </a:r>
            <a:r>
              <a:rPr sz="1200" b="1" dirty="0">
                <a:solidFill>
                  <a:srgbClr val="FFFFFF"/>
                </a:solidFill>
                <a:latin typeface="Microsoft JhengHei"/>
                <a:cs typeface="Microsoft JhengHei"/>
              </a:rPr>
              <a:t>元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890719" y="2290953"/>
            <a:ext cx="652145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110" dirty="0">
                <a:solidFill>
                  <a:srgbClr val="FFFFFF"/>
                </a:solidFill>
                <a:latin typeface="Microsoft JhengHei"/>
                <a:cs typeface="Microsoft JhengHei"/>
              </a:rPr>
              <a:t>11.5</a:t>
            </a:r>
            <a:r>
              <a:rPr sz="1200" b="1" dirty="0">
                <a:solidFill>
                  <a:srgbClr val="FFFFFF"/>
                </a:solidFill>
                <a:latin typeface="Microsoft JhengHei"/>
                <a:cs typeface="Microsoft JhengHei"/>
              </a:rPr>
              <a:t>元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671769" y="2290953"/>
            <a:ext cx="652145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110" dirty="0">
                <a:solidFill>
                  <a:srgbClr val="FFFFFF"/>
                </a:solidFill>
                <a:latin typeface="Microsoft JhengHei"/>
                <a:cs typeface="Microsoft JhengHei"/>
              </a:rPr>
              <a:t>10.4</a:t>
            </a:r>
            <a:r>
              <a:rPr sz="1200" b="1" dirty="0">
                <a:solidFill>
                  <a:srgbClr val="FFFFFF"/>
                </a:solidFill>
                <a:latin typeface="Microsoft JhengHei"/>
                <a:cs typeface="Microsoft JhengHei"/>
              </a:rPr>
              <a:t>元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529031" y="2290953"/>
            <a:ext cx="520065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125" dirty="0">
                <a:solidFill>
                  <a:srgbClr val="FFFFFF"/>
                </a:solidFill>
                <a:latin typeface="Microsoft JhengHei"/>
                <a:cs typeface="Microsoft JhengHei"/>
              </a:rPr>
              <a:t>8.9</a:t>
            </a:r>
            <a:r>
              <a:rPr sz="1200" b="1" dirty="0">
                <a:solidFill>
                  <a:srgbClr val="FFFFFF"/>
                </a:solidFill>
                <a:latin typeface="Microsoft JhengHei"/>
                <a:cs typeface="Microsoft JhengHei"/>
              </a:rPr>
              <a:t>元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398969" y="2290953"/>
            <a:ext cx="309880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75" dirty="0">
                <a:solidFill>
                  <a:srgbClr val="FFFFFF"/>
                </a:solidFill>
                <a:latin typeface="Microsoft JhengHei"/>
                <a:cs typeface="Microsoft JhengHei"/>
              </a:rPr>
              <a:t>9</a:t>
            </a:r>
            <a:r>
              <a:rPr sz="1200" b="1" dirty="0">
                <a:solidFill>
                  <a:srgbClr val="FFFFFF"/>
                </a:solidFill>
                <a:latin typeface="Microsoft JhengHei"/>
                <a:cs typeface="Microsoft JhengHei"/>
              </a:rPr>
              <a:t>元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685931" y="4330460"/>
            <a:ext cx="2639695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b="1" spc="105" dirty="0">
                <a:solidFill>
                  <a:srgbClr val="505050"/>
                </a:solidFill>
                <a:latin typeface="Microsoft JhengHei"/>
                <a:cs typeface="Microsoft JhengHei"/>
              </a:rPr>
              <a:t>地区公益慈善支出排名top5</a:t>
            </a:r>
            <a:endParaRPr sz="1550" dirty="0">
              <a:latin typeface="Microsoft JhengHei"/>
              <a:cs typeface="Microsoft JhengHei"/>
            </a:endParaRPr>
          </a:p>
        </p:txBody>
      </p:sp>
      <p:sp>
        <p:nvSpPr>
          <p:cNvPr id="54" name="object 2">
            <a:extLst>
              <a:ext uri="{FF2B5EF4-FFF2-40B4-BE49-F238E27FC236}">
                <a16:creationId xmlns:a16="http://schemas.microsoft.com/office/drawing/2014/main" id="{E718182E-021B-4E89-9BB9-F761B636B5EF}"/>
              </a:ext>
            </a:extLst>
          </p:cNvPr>
          <p:cNvSpPr txBox="1">
            <a:spLocks/>
          </p:cNvSpPr>
          <p:nvPr/>
        </p:nvSpPr>
        <p:spPr>
          <a:xfrm>
            <a:off x="428506" y="1032987"/>
            <a:ext cx="8286988" cy="61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400" b="0" i="0">
                <a:solidFill>
                  <a:srgbClr val="505050"/>
                </a:solidFill>
                <a:latin typeface="PMingLiU"/>
                <a:ea typeface="+mj-ea"/>
                <a:cs typeface="PMingLiU"/>
              </a:defRPr>
            </a:lvl1pPr>
          </a:lstStyle>
          <a:p>
            <a:pPr marL="347345" marR="5080">
              <a:lnSpc>
                <a:spcPct val="111100"/>
              </a:lnSpc>
              <a:spcBef>
                <a:spcPts val="500"/>
              </a:spcBef>
            </a:pPr>
            <a:r>
              <a:rPr lang="zh-CN" altLang="en-US" sz="1800" kern="0" spc="105" dirty="0"/>
              <a:t>全国年轻人年均公益支出为</a:t>
            </a:r>
            <a:r>
              <a:rPr lang="en-US" altLang="zh-CN" sz="1800" b="1" kern="0" spc="105" dirty="0">
                <a:latin typeface="Microsoft JhengHei"/>
                <a:cs typeface="Microsoft JhengHei"/>
              </a:rPr>
              <a:t>8.2</a:t>
            </a:r>
            <a:r>
              <a:rPr lang="zh-CN" altLang="en-US" sz="1800" b="1" kern="0" spc="105" dirty="0">
                <a:latin typeface="Microsoft JhengHei"/>
                <a:cs typeface="Microsoft JhengHei"/>
              </a:rPr>
              <a:t>元</a:t>
            </a:r>
            <a:r>
              <a:rPr lang="zh-CN" altLang="en-US" sz="1800" kern="0" spc="105" dirty="0"/>
              <a:t>，比起全国人均</a:t>
            </a:r>
            <a:r>
              <a:rPr lang="en-US" altLang="zh-CN" sz="1800" b="1" kern="0" spc="105" dirty="0">
                <a:latin typeface="Microsoft JhengHei"/>
                <a:cs typeface="Microsoft JhengHei"/>
              </a:rPr>
              <a:t>4.7</a:t>
            </a:r>
            <a:r>
              <a:rPr lang="zh-CN" altLang="en-US" sz="1800" b="1" kern="0" spc="105" dirty="0">
                <a:latin typeface="Microsoft JhengHei"/>
                <a:cs typeface="Microsoft JhengHei"/>
              </a:rPr>
              <a:t>元</a:t>
            </a:r>
            <a:r>
              <a:rPr lang="zh-CN" altLang="en-US" sz="1800" kern="0" spc="105" dirty="0"/>
              <a:t>的水平还是高了</a:t>
            </a:r>
            <a:r>
              <a:rPr lang="zh-CN" altLang="en-US" sz="1800" kern="0" spc="-60" dirty="0"/>
              <a:t>近一倍。其中，</a:t>
            </a:r>
            <a:r>
              <a:rPr lang="zh-CN" altLang="en-US" sz="1800" b="1" kern="0" spc="-60" dirty="0">
                <a:latin typeface="Microsoft JhengHei"/>
                <a:cs typeface="Microsoft JhengHei"/>
              </a:rPr>
              <a:t>北京、上海、杭州、福州、南京</a:t>
            </a:r>
            <a:r>
              <a:rPr lang="zh-CN" altLang="en-US" sz="1800" kern="0" spc="-60" dirty="0"/>
              <a:t>地区公益慈善支出排名</a:t>
            </a:r>
            <a:r>
              <a:rPr lang="zh-CN" altLang="en-US" sz="1800" b="1" kern="0" spc="-60" dirty="0">
                <a:latin typeface="Microsoft JhengHei"/>
                <a:cs typeface="Microsoft JhengHei"/>
              </a:rPr>
              <a:t>前五</a:t>
            </a:r>
            <a:r>
              <a:rPr lang="zh-CN" altLang="en-US" sz="1800" kern="0" spc="-60" dirty="0"/>
              <a:t>。</a:t>
            </a:r>
            <a:endParaRPr lang="zh-CN" altLang="en-US" sz="1800" kern="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  <p:transition spd="slow" advTm="3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7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8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8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 animBg="1"/>
      <p:bldP spid="12" grpId="0" animBg="1"/>
      <p:bldP spid="15" grpId="0" animBg="1"/>
      <p:bldP spid="18" grpId="0" animBg="1"/>
      <p:bldP spid="21" grpId="0" animBg="1"/>
      <p:bldP spid="23" grpId="0"/>
      <p:bldP spid="24" grpId="0"/>
      <p:bldP spid="25" grpId="0"/>
      <p:bldP spid="26" grpId="0" animBg="1"/>
      <p:bldP spid="27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3" grpId="0"/>
      <p:bldP spid="5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48945" y="2355710"/>
            <a:ext cx="696595" cy="280035"/>
          </a:xfrm>
          <a:custGeom>
            <a:avLst/>
            <a:gdLst/>
            <a:ahLst/>
            <a:cxnLst/>
            <a:rect l="l" t="t" r="r" b="b"/>
            <a:pathLst>
              <a:path w="696595" h="280035">
                <a:moveTo>
                  <a:pt x="348310" y="0"/>
                </a:moveTo>
                <a:lnTo>
                  <a:pt x="285700" y="2252"/>
                </a:lnTo>
                <a:lnTo>
                  <a:pt x="226773" y="8747"/>
                </a:lnTo>
                <a:lnTo>
                  <a:pt x="172511" y="19089"/>
                </a:lnTo>
                <a:lnTo>
                  <a:pt x="123898" y="32884"/>
                </a:lnTo>
                <a:lnTo>
                  <a:pt x="81918" y="49736"/>
                </a:lnTo>
                <a:lnTo>
                  <a:pt x="47554" y="69251"/>
                </a:lnTo>
                <a:lnTo>
                  <a:pt x="5611" y="114691"/>
                </a:lnTo>
                <a:lnTo>
                  <a:pt x="0" y="139826"/>
                </a:lnTo>
                <a:lnTo>
                  <a:pt x="5611" y="164962"/>
                </a:lnTo>
                <a:lnTo>
                  <a:pt x="47554" y="210402"/>
                </a:lnTo>
                <a:lnTo>
                  <a:pt x="81918" y="229917"/>
                </a:lnTo>
                <a:lnTo>
                  <a:pt x="123898" y="246769"/>
                </a:lnTo>
                <a:lnTo>
                  <a:pt x="172511" y="260564"/>
                </a:lnTo>
                <a:lnTo>
                  <a:pt x="226773" y="270906"/>
                </a:lnTo>
                <a:lnTo>
                  <a:pt x="285700" y="277401"/>
                </a:lnTo>
                <a:lnTo>
                  <a:pt x="348310" y="279653"/>
                </a:lnTo>
                <a:lnTo>
                  <a:pt x="410915" y="277401"/>
                </a:lnTo>
                <a:lnTo>
                  <a:pt x="469840" y="270906"/>
                </a:lnTo>
                <a:lnTo>
                  <a:pt x="524100" y="260564"/>
                </a:lnTo>
                <a:lnTo>
                  <a:pt x="572711" y="246769"/>
                </a:lnTo>
                <a:lnTo>
                  <a:pt x="614690" y="229917"/>
                </a:lnTo>
                <a:lnTo>
                  <a:pt x="649053" y="210402"/>
                </a:lnTo>
                <a:lnTo>
                  <a:pt x="690995" y="164962"/>
                </a:lnTo>
                <a:lnTo>
                  <a:pt x="696607" y="139826"/>
                </a:lnTo>
                <a:lnTo>
                  <a:pt x="690995" y="114691"/>
                </a:lnTo>
                <a:lnTo>
                  <a:pt x="649053" y="69251"/>
                </a:lnTo>
                <a:lnTo>
                  <a:pt x="614690" y="49736"/>
                </a:lnTo>
                <a:lnTo>
                  <a:pt x="572711" y="32884"/>
                </a:lnTo>
                <a:lnTo>
                  <a:pt x="524100" y="19089"/>
                </a:lnTo>
                <a:lnTo>
                  <a:pt x="469840" y="8747"/>
                </a:lnTo>
                <a:lnTo>
                  <a:pt x="410915" y="2252"/>
                </a:lnTo>
                <a:lnTo>
                  <a:pt x="348310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7C5F0F1-A06E-46AE-ABBC-2A1E8F603CF1}"/>
              </a:ext>
            </a:extLst>
          </p:cNvPr>
          <p:cNvGrpSpPr/>
          <p:nvPr/>
        </p:nvGrpSpPr>
        <p:grpSpPr>
          <a:xfrm>
            <a:off x="5999073" y="534314"/>
            <a:ext cx="1424623" cy="1961666"/>
            <a:chOff x="5999073" y="534314"/>
            <a:chExt cx="1424623" cy="1961666"/>
          </a:xfrm>
        </p:grpSpPr>
        <p:sp>
          <p:nvSpPr>
            <p:cNvPr id="3" name="object 3"/>
            <p:cNvSpPr/>
            <p:nvPr/>
          </p:nvSpPr>
          <p:spPr>
            <a:xfrm>
              <a:off x="5999073" y="534466"/>
              <a:ext cx="698500" cy="1961514"/>
            </a:xfrm>
            <a:custGeom>
              <a:avLst/>
              <a:gdLst/>
              <a:ahLst/>
              <a:cxnLst/>
              <a:rect l="l" t="t" r="r" b="b"/>
              <a:pathLst>
                <a:path w="698500" h="1961514">
                  <a:moveTo>
                    <a:pt x="698169" y="0"/>
                  </a:moveTo>
                  <a:lnTo>
                    <a:pt x="650314" y="2529"/>
                  </a:lnTo>
                  <a:lnTo>
                    <a:pt x="603327" y="8197"/>
                  </a:lnTo>
                  <a:lnTo>
                    <a:pt x="557313" y="16897"/>
                  </a:lnTo>
                  <a:lnTo>
                    <a:pt x="512376" y="28524"/>
                  </a:lnTo>
                  <a:lnTo>
                    <a:pt x="468620" y="42971"/>
                  </a:lnTo>
                  <a:lnTo>
                    <a:pt x="426149" y="60134"/>
                  </a:lnTo>
                  <a:lnTo>
                    <a:pt x="385067" y="79905"/>
                  </a:lnTo>
                  <a:lnTo>
                    <a:pt x="345478" y="102180"/>
                  </a:lnTo>
                  <a:lnTo>
                    <a:pt x="307486" y="126853"/>
                  </a:lnTo>
                  <a:lnTo>
                    <a:pt x="271195" y="153818"/>
                  </a:lnTo>
                  <a:lnTo>
                    <a:pt x="236709" y="182969"/>
                  </a:lnTo>
                  <a:lnTo>
                    <a:pt x="204133" y="214201"/>
                  </a:lnTo>
                  <a:lnTo>
                    <a:pt x="173570" y="247407"/>
                  </a:lnTo>
                  <a:lnTo>
                    <a:pt x="145124" y="282482"/>
                  </a:lnTo>
                  <a:lnTo>
                    <a:pt x="118899" y="319321"/>
                  </a:lnTo>
                  <a:lnTo>
                    <a:pt x="94999" y="357817"/>
                  </a:lnTo>
                  <a:lnTo>
                    <a:pt x="73529" y="397864"/>
                  </a:lnTo>
                  <a:lnTo>
                    <a:pt x="54592" y="439358"/>
                  </a:lnTo>
                  <a:lnTo>
                    <a:pt x="38293" y="482192"/>
                  </a:lnTo>
                  <a:lnTo>
                    <a:pt x="24735" y="526260"/>
                  </a:lnTo>
                  <a:lnTo>
                    <a:pt x="14023" y="571457"/>
                  </a:lnTo>
                  <a:lnTo>
                    <a:pt x="6260" y="617676"/>
                  </a:lnTo>
                  <a:lnTo>
                    <a:pt x="1551" y="664813"/>
                  </a:lnTo>
                  <a:lnTo>
                    <a:pt x="0" y="712762"/>
                  </a:lnTo>
                  <a:lnTo>
                    <a:pt x="2010" y="765758"/>
                  </a:lnTo>
                  <a:lnTo>
                    <a:pt x="7815" y="817697"/>
                  </a:lnTo>
                  <a:lnTo>
                    <a:pt x="17278" y="868441"/>
                  </a:lnTo>
                  <a:lnTo>
                    <a:pt x="30262" y="917854"/>
                  </a:lnTo>
                  <a:lnTo>
                    <a:pt x="46630" y="965799"/>
                  </a:lnTo>
                  <a:lnTo>
                    <a:pt x="66245" y="1012140"/>
                  </a:lnTo>
                  <a:lnTo>
                    <a:pt x="88970" y="1056739"/>
                  </a:lnTo>
                  <a:lnTo>
                    <a:pt x="114669" y="1099461"/>
                  </a:lnTo>
                  <a:lnTo>
                    <a:pt x="143205" y="1140167"/>
                  </a:lnTo>
                  <a:lnTo>
                    <a:pt x="173312" y="1180232"/>
                  </a:lnTo>
                  <a:lnTo>
                    <a:pt x="203261" y="1220411"/>
                  </a:lnTo>
                  <a:lnTo>
                    <a:pt x="233028" y="1260721"/>
                  </a:lnTo>
                  <a:lnTo>
                    <a:pt x="262590" y="1301177"/>
                  </a:lnTo>
                  <a:lnTo>
                    <a:pt x="291925" y="1341792"/>
                  </a:lnTo>
                  <a:lnTo>
                    <a:pt x="321008" y="1382583"/>
                  </a:lnTo>
                  <a:lnTo>
                    <a:pt x="349816" y="1423565"/>
                  </a:lnTo>
                  <a:lnTo>
                    <a:pt x="378327" y="1464751"/>
                  </a:lnTo>
                  <a:lnTo>
                    <a:pt x="406516" y="1506158"/>
                  </a:lnTo>
                  <a:lnTo>
                    <a:pt x="434361" y="1547799"/>
                  </a:lnTo>
                  <a:lnTo>
                    <a:pt x="461838" y="1589691"/>
                  </a:lnTo>
                  <a:lnTo>
                    <a:pt x="488924" y="1631848"/>
                  </a:lnTo>
                  <a:lnTo>
                    <a:pt x="698169" y="1961083"/>
                  </a:lnTo>
                  <a:lnTo>
                    <a:pt x="698169" y="0"/>
                  </a:lnTo>
                  <a:close/>
                </a:path>
              </a:pathLst>
            </a:custGeom>
            <a:solidFill>
              <a:srgbClr val="F8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97256" y="534314"/>
              <a:ext cx="726440" cy="1961514"/>
            </a:xfrm>
            <a:custGeom>
              <a:avLst/>
              <a:gdLst/>
              <a:ahLst/>
              <a:cxnLst/>
              <a:rect l="l" t="t" r="r" b="b"/>
              <a:pathLst>
                <a:path w="726440" h="1961514">
                  <a:moveTo>
                    <a:pt x="3746" y="0"/>
                  </a:moveTo>
                  <a:lnTo>
                    <a:pt x="1257" y="127"/>
                  </a:lnTo>
                  <a:lnTo>
                    <a:pt x="0" y="152"/>
                  </a:lnTo>
                  <a:lnTo>
                    <a:pt x="0" y="1961222"/>
                  </a:lnTo>
                  <a:lnTo>
                    <a:pt x="207759" y="1649628"/>
                  </a:lnTo>
                  <a:lnTo>
                    <a:pt x="236538" y="1606916"/>
                  </a:lnTo>
                  <a:lnTo>
                    <a:pt x="265711" y="1564484"/>
                  </a:lnTo>
                  <a:lnTo>
                    <a:pt x="295252" y="1522313"/>
                  </a:lnTo>
                  <a:lnTo>
                    <a:pt x="325139" y="1480389"/>
                  </a:lnTo>
                  <a:lnTo>
                    <a:pt x="355346" y="1438695"/>
                  </a:lnTo>
                  <a:lnTo>
                    <a:pt x="385851" y="1397215"/>
                  </a:lnTo>
                  <a:lnTo>
                    <a:pt x="416629" y="1355933"/>
                  </a:lnTo>
                  <a:lnTo>
                    <a:pt x="447655" y="1314833"/>
                  </a:lnTo>
                  <a:lnTo>
                    <a:pt x="478907" y="1273899"/>
                  </a:lnTo>
                  <a:lnTo>
                    <a:pt x="510360" y="1233114"/>
                  </a:lnTo>
                  <a:lnTo>
                    <a:pt x="573773" y="1151928"/>
                  </a:lnTo>
                  <a:lnTo>
                    <a:pt x="601191" y="1114664"/>
                  </a:lnTo>
                  <a:lnTo>
                    <a:pt x="626191" y="1075610"/>
                  </a:lnTo>
                  <a:lnTo>
                    <a:pt x="648664" y="1034876"/>
                  </a:lnTo>
                  <a:lnTo>
                    <a:pt x="668498" y="992572"/>
                  </a:lnTo>
                  <a:lnTo>
                    <a:pt x="685584" y="948810"/>
                  </a:lnTo>
                  <a:lnTo>
                    <a:pt x="699810" y="903699"/>
                  </a:lnTo>
                  <a:lnTo>
                    <a:pt x="711067" y="857350"/>
                  </a:lnTo>
                  <a:lnTo>
                    <a:pt x="719244" y="809872"/>
                  </a:lnTo>
                  <a:lnTo>
                    <a:pt x="724232" y="761377"/>
                  </a:lnTo>
                  <a:lnTo>
                    <a:pt x="725919" y="711974"/>
                  </a:lnTo>
                  <a:lnTo>
                    <a:pt x="724378" y="664759"/>
                  </a:lnTo>
                  <a:lnTo>
                    <a:pt x="719821" y="618368"/>
                  </a:lnTo>
                  <a:lnTo>
                    <a:pt x="712343" y="572896"/>
                  </a:lnTo>
                  <a:lnTo>
                    <a:pt x="702041" y="528440"/>
                  </a:lnTo>
                  <a:lnTo>
                    <a:pt x="689010" y="485096"/>
                  </a:lnTo>
                  <a:lnTo>
                    <a:pt x="673348" y="442961"/>
                  </a:lnTo>
                  <a:lnTo>
                    <a:pt x="655150" y="402130"/>
                  </a:lnTo>
                  <a:lnTo>
                    <a:pt x="634513" y="362700"/>
                  </a:lnTo>
                  <a:lnTo>
                    <a:pt x="611533" y="324767"/>
                  </a:lnTo>
                  <a:lnTo>
                    <a:pt x="586307" y="288428"/>
                  </a:lnTo>
                  <a:lnTo>
                    <a:pt x="558929" y="253778"/>
                  </a:lnTo>
                  <a:lnTo>
                    <a:pt x="529498" y="220914"/>
                  </a:lnTo>
                  <a:lnTo>
                    <a:pt x="498108" y="189933"/>
                  </a:lnTo>
                  <a:lnTo>
                    <a:pt x="464857" y="160930"/>
                  </a:lnTo>
                  <a:lnTo>
                    <a:pt x="429840" y="134001"/>
                  </a:lnTo>
                  <a:lnTo>
                    <a:pt x="393154" y="109244"/>
                  </a:lnTo>
                  <a:lnTo>
                    <a:pt x="354895" y="86753"/>
                  </a:lnTo>
                  <a:lnTo>
                    <a:pt x="315159" y="66626"/>
                  </a:lnTo>
                  <a:lnTo>
                    <a:pt x="274043" y="48959"/>
                  </a:lnTo>
                  <a:lnTo>
                    <a:pt x="231642" y="33848"/>
                  </a:lnTo>
                  <a:lnTo>
                    <a:pt x="188054" y="21389"/>
                  </a:lnTo>
                  <a:lnTo>
                    <a:pt x="143374" y="11678"/>
                  </a:lnTo>
                  <a:lnTo>
                    <a:pt x="97698" y="4812"/>
                  </a:lnTo>
                  <a:lnTo>
                    <a:pt x="51124" y="887"/>
                  </a:lnTo>
                  <a:lnTo>
                    <a:pt x="3746" y="0"/>
                  </a:lnTo>
                  <a:close/>
                </a:path>
              </a:pathLst>
            </a:custGeom>
            <a:solidFill>
              <a:srgbClr val="F8D0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260">
              <a:lnSpc>
                <a:spcPct val="100000"/>
              </a:lnSpc>
            </a:pPr>
            <a:r>
              <a:rPr dirty="0"/>
              <a:t>重点城市买房哪里最安逸？</a:t>
            </a:r>
          </a:p>
        </p:txBody>
      </p:sp>
      <p:sp>
        <p:nvSpPr>
          <p:cNvPr id="6" name="object 6"/>
          <p:cNvSpPr/>
          <p:nvPr/>
        </p:nvSpPr>
        <p:spPr>
          <a:xfrm>
            <a:off x="288925" y="3810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66675"/>
                </a:lnTo>
              </a:path>
            </a:pathLst>
          </a:custGeom>
          <a:ln w="25400">
            <a:solidFill>
              <a:srgbClr val="F09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2170" y="0"/>
            <a:ext cx="334645" cy="334645"/>
          </a:xfrm>
          <a:custGeom>
            <a:avLst/>
            <a:gdLst/>
            <a:ahLst/>
            <a:cxnLst/>
            <a:rect l="l" t="t" r="r" b="b"/>
            <a:pathLst>
              <a:path w="334645" h="334645">
                <a:moveTo>
                  <a:pt x="334429" y="0"/>
                </a:moveTo>
                <a:lnTo>
                  <a:pt x="0" y="334429"/>
                </a:lnTo>
              </a:path>
            </a:pathLst>
          </a:custGeom>
          <a:ln w="25400">
            <a:solidFill>
              <a:srgbClr val="F09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92075"/>
            <a:ext cx="480695" cy="480695"/>
          </a:xfrm>
          <a:custGeom>
            <a:avLst/>
            <a:gdLst/>
            <a:ahLst/>
            <a:cxnLst/>
            <a:rect l="l" t="t" r="r" b="b"/>
            <a:pathLst>
              <a:path w="480695" h="480695">
                <a:moveTo>
                  <a:pt x="0" y="480440"/>
                </a:moveTo>
                <a:lnTo>
                  <a:pt x="480441" y="0"/>
                </a:lnTo>
              </a:path>
            </a:pathLst>
          </a:custGeom>
          <a:ln w="25400">
            <a:solidFill>
              <a:srgbClr val="F09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394741" y="0"/>
                </a:moveTo>
                <a:lnTo>
                  <a:pt x="0" y="0"/>
                </a:lnTo>
                <a:lnTo>
                  <a:pt x="0" y="394741"/>
                </a:lnTo>
                <a:lnTo>
                  <a:pt x="39474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rgbClr val="F09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61730" y="1070419"/>
            <a:ext cx="1200150" cy="420370"/>
          </a:xfrm>
          <a:prstGeom prst="rect">
            <a:avLst/>
          </a:prstGeom>
          <a:solidFill>
            <a:srgbClr val="F8C100"/>
          </a:solidFill>
        </p:spPr>
        <p:txBody>
          <a:bodyPr vert="horz" wrap="square" lIns="0" tIns="62229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489"/>
              </a:spcBef>
            </a:pPr>
            <a:r>
              <a:rPr sz="1800" b="1" spc="-75" dirty="0">
                <a:solidFill>
                  <a:srgbClr val="505050"/>
                </a:solidFill>
                <a:latin typeface="Microsoft JhengHei"/>
                <a:cs typeface="Microsoft JhengHei"/>
              </a:rPr>
              <a:t>城市房价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5521" y="1615224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4" h="118744">
                <a:moveTo>
                  <a:pt x="59283" y="0"/>
                </a:moveTo>
                <a:lnTo>
                  <a:pt x="36208" y="4658"/>
                </a:lnTo>
                <a:lnTo>
                  <a:pt x="17364" y="17364"/>
                </a:lnTo>
                <a:lnTo>
                  <a:pt x="4658" y="36208"/>
                </a:lnTo>
                <a:lnTo>
                  <a:pt x="0" y="59283"/>
                </a:lnTo>
                <a:lnTo>
                  <a:pt x="4658" y="82359"/>
                </a:lnTo>
                <a:lnTo>
                  <a:pt x="17364" y="101203"/>
                </a:lnTo>
                <a:lnTo>
                  <a:pt x="36208" y="113908"/>
                </a:lnTo>
                <a:lnTo>
                  <a:pt x="59283" y="118567"/>
                </a:lnTo>
                <a:lnTo>
                  <a:pt x="82359" y="113908"/>
                </a:lnTo>
                <a:lnTo>
                  <a:pt x="101203" y="101203"/>
                </a:lnTo>
                <a:lnTo>
                  <a:pt x="113908" y="82359"/>
                </a:lnTo>
                <a:lnTo>
                  <a:pt x="118567" y="59283"/>
                </a:lnTo>
                <a:lnTo>
                  <a:pt x="113908" y="36208"/>
                </a:lnTo>
                <a:lnTo>
                  <a:pt x="101203" y="17364"/>
                </a:lnTo>
                <a:lnTo>
                  <a:pt x="82359" y="4658"/>
                </a:lnTo>
                <a:lnTo>
                  <a:pt x="59283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5521" y="1922653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4" h="118744">
                <a:moveTo>
                  <a:pt x="59283" y="0"/>
                </a:moveTo>
                <a:lnTo>
                  <a:pt x="36208" y="4658"/>
                </a:lnTo>
                <a:lnTo>
                  <a:pt x="17364" y="17364"/>
                </a:lnTo>
                <a:lnTo>
                  <a:pt x="4658" y="36208"/>
                </a:lnTo>
                <a:lnTo>
                  <a:pt x="0" y="59283"/>
                </a:lnTo>
                <a:lnTo>
                  <a:pt x="4658" y="82359"/>
                </a:lnTo>
                <a:lnTo>
                  <a:pt x="17364" y="101203"/>
                </a:lnTo>
                <a:lnTo>
                  <a:pt x="36208" y="113908"/>
                </a:lnTo>
                <a:lnTo>
                  <a:pt x="59283" y="118567"/>
                </a:lnTo>
                <a:lnTo>
                  <a:pt x="82359" y="113908"/>
                </a:lnTo>
                <a:lnTo>
                  <a:pt x="101203" y="101203"/>
                </a:lnTo>
                <a:lnTo>
                  <a:pt x="113908" y="82359"/>
                </a:lnTo>
                <a:lnTo>
                  <a:pt x="118567" y="59283"/>
                </a:lnTo>
                <a:lnTo>
                  <a:pt x="113908" y="36208"/>
                </a:lnTo>
                <a:lnTo>
                  <a:pt x="101203" y="17364"/>
                </a:lnTo>
                <a:lnTo>
                  <a:pt x="82359" y="4658"/>
                </a:lnTo>
                <a:lnTo>
                  <a:pt x="59283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5521" y="2230081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4" h="118744">
                <a:moveTo>
                  <a:pt x="59283" y="0"/>
                </a:moveTo>
                <a:lnTo>
                  <a:pt x="36208" y="4658"/>
                </a:lnTo>
                <a:lnTo>
                  <a:pt x="17364" y="17364"/>
                </a:lnTo>
                <a:lnTo>
                  <a:pt x="4658" y="36208"/>
                </a:lnTo>
                <a:lnTo>
                  <a:pt x="0" y="59283"/>
                </a:lnTo>
                <a:lnTo>
                  <a:pt x="4658" y="82359"/>
                </a:lnTo>
                <a:lnTo>
                  <a:pt x="17364" y="101203"/>
                </a:lnTo>
                <a:lnTo>
                  <a:pt x="36208" y="113908"/>
                </a:lnTo>
                <a:lnTo>
                  <a:pt x="59283" y="118567"/>
                </a:lnTo>
                <a:lnTo>
                  <a:pt x="82359" y="113908"/>
                </a:lnTo>
                <a:lnTo>
                  <a:pt x="101203" y="101203"/>
                </a:lnTo>
                <a:lnTo>
                  <a:pt x="113908" y="82359"/>
                </a:lnTo>
                <a:lnTo>
                  <a:pt x="118567" y="59283"/>
                </a:lnTo>
                <a:lnTo>
                  <a:pt x="113908" y="36208"/>
                </a:lnTo>
                <a:lnTo>
                  <a:pt x="101203" y="17364"/>
                </a:lnTo>
                <a:lnTo>
                  <a:pt x="82359" y="4658"/>
                </a:lnTo>
                <a:lnTo>
                  <a:pt x="59283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5521" y="2537523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4" h="118744">
                <a:moveTo>
                  <a:pt x="59283" y="0"/>
                </a:moveTo>
                <a:lnTo>
                  <a:pt x="36208" y="4658"/>
                </a:lnTo>
                <a:lnTo>
                  <a:pt x="17364" y="17364"/>
                </a:lnTo>
                <a:lnTo>
                  <a:pt x="4658" y="36208"/>
                </a:lnTo>
                <a:lnTo>
                  <a:pt x="0" y="59283"/>
                </a:lnTo>
                <a:lnTo>
                  <a:pt x="4658" y="82359"/>
                </a:lnTo>
                <a:lnTo>
                  <a:pt x="17364" y="101203"/>
                </a:lnTo>
                <a:lnTo>
                  <a:pt x="36208" y="113908"/>
                </a:lnTo>
                <a:lnTo>
                  <a:pt x="59283" y="118567"/>
                </a:lnTo>
                <a:lnTo>
                  <a:pt x="82359" y="113908"/>
                </a:lnTo>
                <a:lnTo>
                  <a:pt x="101203" y="101203"/>
                </a:lnTo>
                <a:lnTo>
                  <a:pt x="113908" y="82359"/>
                </a:lnTo>
                <a:lnTo>
                  <a:pt x="118567" y="59283"/>
                </a:lnTo>
                <a:lnTo>
                  <a:pt x="113908" y="36208"/>
                </a:lnTo>
                <a:lnTo>
                  <a:pt x="101203" y="17364"/>
                </a:lnTo>
                <a:lnTo>
                  <a:pt x="82359" y="4658"/>
                </a:lnTo>
                <a:lnTo>
                  <a:pt x="59283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5521" y="2844952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4" h="118744">
                <a:moveTo>
                  <a:pt x="59283" y="0"/>
                </a:moveTo>
                <a:lnTo>
                  <a:pt x="36208" y="4658"/>
                </a:lnTo>
                <a:lnTo>
                  <a:pt x="17364" y="17364"/>
                </a:lnTo>
                <a:lnTo>
                  <a:pt x="4658" y="36208"/>
                </a:lnTo>
                <a:lnTo>
                  <a:pt x="0" y="59283"/>
                </a:lnTo>
                <a:lnTo>
                  <a:pt x="4658" y="82359"/>
                </a:lnTo>
                <a:lnTo>
                  <a:pt x="17364" y="101203"/>
                </a:lnTo>
                <a:lnTo>
                  <a:pt x="36208" y="113908"/>
                </a:lnTo>
                <a:lnTo>
                  <a:pt x="59283" y="118567"/>
                </a:lnTo>
                <a:lnTo>
                  <a:pt x="82359" y="113908"/>
                </a:lnTo>
                <a:lnTo>
                  <a:pt x="101203" y="101203"/>
                </a:lnTo>
                <a:lnTo>
                  <a:pt x="113908" y="82359"/>
                </a:lnTo>
                <a:lnTo>
                  <a:pt x="118567" y="59283"/>
                </a:lnTo>
                <a:lnTo>
                  <a:pt x="113908" y="36208"/>
                </a:lnTo>
                <a:lnTo>
                  <a:pt x="101203" y="17364"/>
                </a:lnTo>
                <a:lnTo>
                  <a:pt x="82359" y="4658"/>
                </a:lnTo>
                <a:lnTo>
                  <a:pt x="59283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5521" y="3152381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4" h="118745">
                <a:moveTo>
                  <a:pt x="59283" y="0"/>
                </a:moveTo>
                <a:lnTo>
                  <a:pt x="36208" y="4658"/>
                </a:lnTo>
                <a:lnTo>
                  <a:pt x="17364" y="17364"/>
                </a:lnTo>
                <a:lnTo>
                  <a:pt x="4658" y="36208"/>
                </a:lnTo>
                <a:lnTo>
                  <a:pt x="0" y="59283"/>
                </a:lnTo>
                <a:lnTo>
                  <a:pt x="4658" y="82359"/>
                </a:lnTo>
                <a:lnTo>
                  <a:pt x="17364" y="101203"/>
                </a:lnTo>
                <a:lnTo>
                  <a:pt x="36208" y="113908"/>
                </a:lnTo>
                <a:lnTo>
                  <a:pt x="59283" y="118567"/>
                </a:lnTo>
                <a:lnTo>
                  <a:pt x="82359" y="113908"/>
                </a:lnTo>
                <a:lnTo>
                  <a:pt x="101203" y="101203"/>
                </a:lnTo>
                <a:lnTo>
                  <a:pt x="113908" y="82359"/>
                </a:lnTo>
                <a:lnTo>
                  <a:pt x="118567" y="59283"/>
                </a:lnTo>
                <a:lnTo>
                  <a:pt x="113908" y="36208"/>
                </a:lnTo>
                <a:lnTo>
                  <a:pt x="101203" y="17364"/>
                </a:lnTo>
                <a:lnTo>
                  <a:pt x="82359" y="4658"/>
                </a:lnTo>
                <a:lnTo>
                  <a:pt x="59283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5521" y="3459810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4" h="118745">
                <a:moveTo>
                  <a:pt x="59283" y="0"/>
                </a:moveTo>
                <a:lnTo>
                  <a:pt x="36208" y="4658"/>
                </a:lnTo>
                <a:lnTo>
                  <a:pt x="17364" y="17364"/>
                </a:lnTo>
                <a:lnTo>
                  <a:pt x="4658" y="36208"/>
                </a:lnTo>
                <a:lnTo>
                  <a:pt x="0" y="59283"/>
                </a:lnTo>
                <a:lnTo>
                  <a:pt x="4658" y="82359"/>
                </a:lnTo>
                <a:lnTo>
                  <a:pt x="17364" y="101203"/>
                </a:lnTo>
                <a:lnTo>
                  <a:pt x="36208" y="113908"/>
                </a:lnTo>
                <a:lnTo>
                  <a:pt x="59283" y="118567"/>
                </a:lnTo>
                <a:lnTo>
                  <a:pt x="82359" y="113908"/>
                </a:lnTo>
                <a:lnTo>
                  <a:pt x="101203" y="101203"/>
                </a:lnTo>
                <a:lnTo>
                  <a:pt x="113908" y="82359"/>
                </a:lnTo>
                <a:lnTo>
                  <a:pt x="118567" y="59283"/>
                </a:lnTo>
                <a:lnTo>
                  <a:pt x="113908" y="36208"/>
                </a:lnTo>
                <a:lnTo>
                  <a:pt x="101203" y="17364"/>
                </a:lnTo>
                <a:lnTo>
                  <a:pt x="82359" y="4658"/>
                </a:lnTo>
                <a:lnTo>
                  <a:pt x="59283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5521" y="3767239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4" h="118745">
                <a:moveTo>
                  <a:pt x="59283" y="0"/>
                </a:moveTo>
                <a:lnTo>
                  <a:pt x="36208" y="4658"/>
                </a:lnTo>
                <a:lnTo>
                  <a:pt x="17364" y="17364"/>
                </a:lnTo>
                <a:lnTo>
                  <a:pt x="4658" y="36208"/>
                </a:lnTo>
                <a:lnTo>
                  <a:pt x="0" y="59283"/>
                </a:lnTo>
                <a:lnTo>
                  <a:pt x="4658" y="82359"/>
                </a:lnTo>
                <a:lnTo>
                  <a:pt x="17364" y="101203"/>
                </a:lnTo>
                <a:lnTo>
                  <a:pt x="36208" y="113908"/>
                </a:lnTo>
                <a:lnTo>
                  <a:pt x="59283" y="118567"/>
                </a:lnTo>
                <a:lnTo>
                  <a:pt x="82359" y="113908"/>
                </a:lnTo>
                <a:lnTo>
                  <a:pt x="101203" y="101203"/>
                </a:lnTo>
                <a:lnTo>
                  <a:pt x="113908" y="82359"/>
                </a:lnTo>
                <a:lnTo>
                  <a:pt x="118567" y="59283"/>
                </a:lnTo>
                <a:lnTo>
                  <a:pt x="113908" y="36208"/>
                </a:lnTo>
                <a:lnTo>
                  <a:pt x="101203" y="17364"/>
                </a:lnTo>
                <a:lnTo>
                  <a:pt x="82359" y="4658"/>
                </a:lnTo>
                <a:lnTo>
                  <a:pt x="59283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5521" y="4074671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4" h="118745">
                <a:moveTo>
                  <a:pt x="59283" y="0"/>
                </a:moveTo>
                <a:lnTo>
                  <a:pt x="36208" y="4658"/>
                </a:lnTo>
                <a:lnTo>
                  <a:pt x="17364" y="17364"/>
                </a:lnTo>
                <a:lnTo>
                  <a:pt x="4658" y="36208"/>
                </a:lnTo>
                <a:lnTo>
                  <a:pt x="0" y="59283"/>
                </a:lnTo>
                <a:lnTo>
                  <a:pt x="4658" y="82359"/>
                </a:lnTo>
                <a:lnTo>
                  <a:pt x="17364" y="101203"/>
                </a:lnTo>
                <a:lnTo>
                  <a:pt x="36208" y="113908"/>
                </a:lnTo>
                <a:lnTo>
                  <a:pt x="59283" y="118567"/>
                </a:lnTo>
                <a:lnTo>
                  <a:pt x="82359" y="113908"/>
                </a:lnTo>
                <a:lnTo>
                  <a:pt x="101203" y="101203"/>
                </a:lnTo>
                <a:lnTo>
                  <a:pt x="113908" y="82359"/>
                </a:lnTo>
                <a:lnTo>
                  <a:pt x="118567" y="59283"/>
                </a:lnTo>
                <a:lnTo>
                  <a:pt x="113908" y="36208"/>
                </a:lnTo>
                <a:lnTo>
                  <a:pt x="101203" y="17364"/>
                </a:lnTo>
                <a:lnTo>
                  <a:pt x="82359" y="4658"/>
                </a:lnTo>
                <a:lnTo>
                  <a:pt x="59283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5521" y="4382101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4" h="118745">
                <a:moveTo>
                  <a:pt x="59283" y="0"/>
                </a:moveTo>
                <a:lnTo>
                  <a:pt x="36208" y="4658"/>
                </a:lnTo>
                <a:lnTo>
                  <a:pt x="17364" y="17364"/>
                </a:lnTo>
                <a:lnTo>
                  <a:pt x="4658" y="36208"/>
                </a:lnTo>
                <a:lnTo>
                  <a:pt x="0" y="59283"/>
                </a:lnTo>
                <a:lnTo>
                  <a:pt x="4658" y="82359"/>
                </a:lnTo>
                <a:lnTo>
                  <a:pt x="17364" y="101203"/>
                </a:lnTo>
                <a:lnTo>
                  <a:pt x="36208" y="113908"/>
                </a:lnTo>
                <a:lnTo>
                  <a:pt x="59283" y="118567"/>
                </a:lnTo>
                <a:lnTo>
                  <a:pt x="82359" y="113908"/>
                </a:lnTo>
                <a:lnTo>
                  <a:pt x="101203" y="101203"/>
                </a:lnTo>
                <a:lnTo>
                  <a:pt x="113908" y="82359"/>
                </a:lnTo>
                <a:lnTo>
                  <a:pt x="118567" y="59283"/>
                </a:lnTo>
                <a:lnTo>
                  <a:pt x="113908" y="36208"/>
                </a:lnTo>
                <a:lnTo>
                  <a:pt x="101203" y="17364"/>
                </a:lnTo>
                <a:lnTo>
                  <a:pt x="82359" y="4658"/>
                </a:lnTo>
                <a:lnTo>
                  <a:pt x="59283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537191" y="1070419"/>
            <a:ext cx="1200150" cy="420370"/>
          </a:xfrm>
          <a:prstGeom prst="rect">
            <a:avLst/>
          </a:prstGeom>
          <a:solidFill>
            <a:srgbClr val="F8C100"/>
          </a:solidFill>
        </p:spPr>
        <p:txBody>
          <a:bodyPr vert="horz" wrap="square" lIns="0" tIns="62229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489"/>
              </a:spcBef>
            </a:pPr>
            <a:r>
              <a:rPr sz="1800" b="1" spc="-75" dirty="0">
                <a:solidFill>
                  <a:srgbClr val="505050"/>
                </a:solidFill>
                <a:latin typeface="Microsoft JhengHei"/>
                <a:cs typeface="Microsoft JhengHei"/>
              </a:rPr>
              <a:t>人均月收入</a:t>
            </a:r>
            <a:endParaRPr sz="1800" dirty="0">
              <a:latin typeface="Microsoft JhengHei"/>
              <a:cs typeface="Microsoft JhengHe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9711" y="4749800"/>
            <a:ext cx="8004809" cy="0"/>
          </a:xfrm>
          <a:custGeom>
            <a:avLst/>
            <a:gdLst/>
            <a:ahLst/>
            <a:cxnLst/>
            <a:rect l="l" t="t" r="r" b="b"/>
            <a:pathLst>
              <a:path w="8004809">
                <a:moveTo>
                  <a:pt x="0" y="0"/>
                </a:moveTo>
                <a:lnTo>
                  <a:pt x="8004568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172200" y="886472"/>
            <a:ext cx="108140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95" dirty="0">
                <a:solidFill>
                  <a:srgbClr val="505050"/>
                </a:solidFill>
                <a:latin typeface="Microsoft JhengHei"/>
                <a:cs typeface="Microsoft JhengHei"/>
              </a:rPr>
              <a:t>买房幸福度</a:t>
            </a:r>
            <a:endParaRPr sz="1500" dirty="0">
              <a:latin typeface="Microsoft JhengHei"/>
              <a:cs typeface="Microsoft JhengHei"/>
            </a:endParaRPr>
          </a:p>
          <a:p>
            <a:pPr marL="50800">
              <a:lnSpc>
                <a:spcPct val="100000"/>
              </a:lnSpc>
              <a:spcBef>
                <a:spcPts val="595"/>
              </a:spcBef>
            </a:pPr>
            <a:r>
              <a:rPr sz="2550" b="1" spc="185" dirty="0">
                <a:solidFill>
                  <a:srgbClr val="505050"/>
                </a:solidFill>
                <a:latin typeface="Microsoft JhengHei"/>
                <a:cs typeface="Microsoft JhengHei"/>
              </a:rPr>
              <a:t>T</a:t>
            </a:r>
            <a:r>
              <a:rPr sz="2550" b="1" spc="60" dirty="0">
                <a:solidFill>
                  <a:srgbClr val="505050"/>
                </a:solidFill>
                <a:latin typeface="Microsoft JhengHei"/>
                <a:cs typeface="Microsoft JhengHei"/>
              </a:rPr>
              <a:t>O</a:t>
            </a:r>
            <a:r>
              <a:rPr sz="2550" b="1" spc="-95" dirty="0">
                <a:solidFill>
                  <a:srgbClr val="505050"/>
                </a:solidFill>
                <a:latin typeface="Microsoft JhengHei"/>
                <a:cs typeface="Microsoft JhengHei"/>
              </a:rPr>
              <a:t>P</a:t>
            </a:r>
            <a:r>
              <a:rPr sz="2550" b="1" spc="250" dirty="0">
                <a:solidFill>
                  <a:srgbClr val="505050"/>
                </a:solidFill>
                <a:latin typeface="Microsoft JhengHei"/>
                <a:cs typeface="Microsoft JhengHei"/>
              </a:rPr>
              <a:t>.1</a:t>
            </a:r>
            <a:endParaRPr sz="2550" dirty="0">
              <a:latin typeface="Microsoft JhengHei"/>
              <a:cs typeface="Microsoft JhengHe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0133" y="1070419"/>
            <a:ext cx="1238885" cy="420370"/>
          </a:xfrm>
          <a:prstGeom prst="rect">
            <a:avLst/>
          </a:prstGeom>
          <a:solidFill>
            <a:srgbClr val="F8C100"/>
          </a:solidFill>
        </p:spPr>
        <p:txBody>
          <a:bodyPr vert="horz" wrap="square" lIns="0" tIns="62229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489"/>
              </a:spcBef>
            </a:pPr>
            <a:r>
              <a:rPr sz="1800" b="1" spc="-75" dirty="0">
                <a:solidFill>
                  <a:srgbClr val="505050"/>
                </a:solidFill>
                <a:latin typeface="Microsoft JhengHei"/>
                <a:cs typeface="Microsoft JhengHei"/>
              </a:rPr>
              <a:t>安逸度排名</a:t>
            </a:r>
            <a:endParaRPr sz="1800" dirty="0">
              <a:latin typeface="Microsoft JhengHei"/>
              <a:cs typeface="Microsoft JhengHe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8775" algn="l"/>
                <a:tab pos="1426210" algn="l"/>
                <a:tab pos="2998470" algn="l"/>
                <a:tab pos="3931920" algn="l"/>
              </a:tabLst>
            </a:pPr>
            <a:r>
              <a:rPr spc="5" dirty="0">
                <a:latin typeface="Times New Roman"/>
                <a:cs typeface="Times New Roman"/>
              </a:rPr>
              <a:t> 	</a:t>
            </a:r>
            <a:r>
              <a:rPr spc="150" dirty="0"/>
              <a:t>1.重庆	</a:t>
            </a:r>
            <a:r>
              <a:rPr spc="200" dirty="0"/>
              <a:t>7195元/㎡	</a:t>
            </a:r>
            <a:r>
              <a:rPr spc="195" dirty="0"/>
              <a:t>6584元	</a:t>
            </a: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364490" algn="l"/>
                <a:tab pos="1426210" algn="l"/>
                <a:tab pos="2998470" algn="l"/>
                <a:tab pos="3931920" algn="l"/>
              </a:tabLst>
            </a:pPr>
            <a:r>
              <a:rPr spc="5" dirty="0">
                <a:latin typeface="Times New Roman"/>
                <a:cs typeface="Times New Roman"/>
              </a:rPr>
              <a:t> 	</a:t>
            </a:r>
            <a:r>
              <a:rPr spc="135" dirty="0"/>
              <a:t>2.西安	</a:t>
            </a:r>
            <a:r>
              <a:rPr spc="200" dirty="0"/>
              <a:t>7005元/㎡	</a:t>
            </a:r>
            <a:r>
              <a:rPr spc="195" dirty="0"/>
              <a:t>5872元	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364490" algn="l"/>
                <a:tab pos="1426210" algn="l"/>
                <a:tab pos="2998470" algn="l"/>
                <a:tab pos="3931920" algn="l"/>
              </a:tabLst>
            </a:pPr>
            <a:r>
              <a:rPr spc="5" dirty="0">
                <a:latin typeface="Times New Roman"/>
                <a:cs typeface="Times New Roman"/>
              </a:rPr>
              <a:t> 	</a:t>
            </a:r>
            <a:r>
              <a:rPr spc="135" dirty="0"/>
              <a:t>3.沈阳	</a:t>
            </a:r>
            <a:r>
              <a:rPr spc="200" dirty="0"/>
              <a:t>7112元/㎡	</a:t>
            </a:r>
            <a:r>
              <a:rPr spc="195" dirty="0"/>
              <a:t>5842元	</a:t>
            </a:r>
          </a:p>
          <a:p>
            <a:pPr marL="12700">
              <a:lnSpc>
                <a:spcPct val="100000"/>
              </a:lnSpc>
              <a:spcBef>
                <a:spcPts val="440"/>
              </a:spcBef>
              <a:tabLst>
                <a:tab pos="364490" algn="l"/>
                <a:tab pos="1426210" algn="l"/>
                <a:tab pos="2998470" algn="l"/>
                <a:tab pos="3931920" algn="l"/>
              </a:tabLst>
            </a:pPr>
            <a:r>
              <a:rPr spc="5" dirty="0">
                <a:latin typeface="Times New Roman"/>
                <a:cs typeface="Times New Roman"/>
              </a:rPr>
              <a:t> 	</a:t>
            </a:r>
            <a:r>
              <a:rPr spc="135" dirty="0"/>
              <a:t>4.成都	</a:t>
            </a:r>
            <a:r>
              <a:rPr spc="200" dirty="0"/>
              <a:t>8896元/㎡	</a:t>
            </a:r>
            <a:r>
              <a:rPr spc="195" dirty="0"/>
              <a:t>6402元	</a:t>
            </a:r>
          </a:p>
          <a:p>
            <a:pPr marL="12700">
              <a:lnSpc>
                <a:spcPct val="100000"/>
              </a:lnSpc>
              <a:spcBef>
                <a:spcPts val="440"/>
              </a:spcBef>
              <a:tabLst>
                <a:tab pos="364490" algn="l"/>
                <a:tab pos="1426210" algn="l"/>
                <a:tab pos="2998470" algn="l"/>
                <a:tab pos="3931920" algn="l"/>
              </a:tabLst>
            </a:pPr>
            <a:r>
              <a:rPr spc="5" dirty="0">
                <a:latin typeface="Times New Roman"/>
                <a:cs typeface="Times New Roman"/>
              </a:rPr>
              <a:t> 	</a:t>
            </a:r>
            <a:r>
              <a:rPr spc="135" dirty="0"/>
              <a:t>5.郑州	</a:t>
            </a:r>
            <a:r>
              <a:rPr spc="204" dirty="0"/>
              <a:t>12548元/㎡	</a:t>
            </a:r>
            <a:r>
              <a:rPr spc="195" dirty="0"/>
              <a:t>6191元	</a:t>
            </a:r>
          </a:p>
          <a:p>
            <a:pPr marL="12700">
              <a:lnSpc>
                <a:spcPct val="100000"/>
              </a:lnSpc>
              <a:spcBef>
                <a:spcPts val="440"/>
              </a:spcBef>
              <a:tabLst>
                <a:tab pos="364490" algn="l"/>
                <a:tab pos="1426210" algn="l"/>
                <a:tab pos="2998470" algn="l"/>
                <a:tab pos="3931920" algn="l"/>
              </a:tabLst>
            </a:pPr>
            <a:r>
              <a:rPr spc="5" dirty="0">
                <a:latin typeface="Times New Roman"/>
                <a:cs typeface="Times New Roman"/>
              </a:rPr>
              <a:t> 	</a:t>
            </a:r>
            <a:r>
              <a:rPr spc="135" dirty="0"/>
              <a:t>6.武汉	</a:t>
            </a:r>
            <a:r>
              <a:rPr spc="204" dirty="0"/>
              <a:t>13775元/㎡	</a:t>
            </a:r>
            <a:r>
              <a:rPr spc="195" dirty="0"/>
              <a:t>6331元	</a:t>
            </a:r>
          </a:p>
          <a:p>
            <a:pPr marL="12700">
              <a:lnSpc>
                <a:spcPct val="100000"/>
              </a:lnSpc>
              <a:spcBef>
                <a:spcPts val="440"/>
              </a:spcBef>
              <a:tabLst>
                <a:tab pos="364490" algn="l"/>
                <a:tab pos="1426210" algn="l"/>
                <a:tab pos="2998470" algn="l"/>
                <a:tab pos="3931920" algn="l"/>
              </a:tabLst>
            </a:pPr>
            <a:r>
              <a:rPr spc="5" dirty="0">
                <a:latin typeface="Times New Roman"/>
                <a:cs typeface="Times New Roman"/>
              </a:rPr>
              <a:t> 	</a:t>
            </a:r>
            <a:r>
              <a:rPr spc="135" dirty="0"/>
              <a:t>7.广州	</a:t>
            </a:r>
            <a:r>
              <a:rPr spc="204" dirty="0"/>
              <a:t>22186元/㎡	</a:t>
            </a:r>
            <a:r>
              <a:rPr spc="195" dirty="0"/>
              <a:t>7409元	</a:t>
            </a:r>
          </a:p>
          <a:p>
            <a:pPr marL="12700">
              <a:lnSpc>
                <a:spcPct val="100000"/>
              </a:lnSpc>
              <a:spcBef>
                <a:spcPts val="440"/>
              </a:spcBef>
              <a:tabLst>
                <a:tab pos="364490" algn="l"/>
                <a:tab pos="1426210" algn="l"/>
                <a:tab pos="2998470" algn="l"/>
                <a:tab pos="3931920" algn="l"/>
              </a:tabLst>
            </a:pPr>
            <a:r>
              <a:rPr spc="5" dirty="0">
                <a:latin typeface="Times New Roman"/>
                <a:cs typeface="Times New Roman"/>
              </a:rPr>
              <a:t> 	</a:t>
            </a:r>
            <a:r>
              <a:rPr spc="135" dirty="0"/>
              <a:t>8.天津	</a:t>
            </a:r>
            <a:r>
              <a:rPr spc="204" dirty="0"/>
              <a:t>20416元/㎡	</a:t>
            </a:r>
            <a:r>
              <a:rPr spc="195" dirty="0"/>
              <a:t>6178元	</a:t>
            </a:r>
          </a:p>
          <a:p>
            <a:pPr marL="12700">
              <a:lnSpc>
                <a:spcPct val="100000"/>
              </a:lnSpc>
              <a:spcBef>
                <a:spcPts val="440"/>
              </a:spcBef>
              <a:tabLst>
                <a:tab pos="364490" algn="l"/>
                <a:tab pos="1426210" algn="l"/>
                <a:tab pos="2998470" algn="l"/>
                <a:tab pos="3931920" algn="l"/>
              </a:tabLst>
            </a:pPr>
            <a:r>
              <a:rPr spc="5" dirty="0">
                <a:latin typeface="Times New Roman"/>
                <a:cs typeface="Times New Roman"/>
              </a:rPr>
              <a:t> 	</a:t>
            </a:r>
            <a:r>
              <a:rPr spc="135" dirty="0"/>
              <a:t>9.上海	</a:t>
            </a:r>
            <a:r>
              <a:rPr spc="204" dirty="0"/>
              <a:t>46119元/㎡	</a:t>
            </a:r>
            <a:r>
              <a:rPr spc="195" dirty="0"/>
              <a:t>8962元	</a:t>
            </a:r>
          </a:p>
          <a:p>
            <a:pPr marL="12700">
              <a:lnSpc>
                <a:spcPct val="100000"/>
              </a:lnSpc>
              <a:spcBef>
                <a:spcPts val="440"/>
              </a:spcBef>
              <a:tabLst>
                <a:tab pos="227965" algn="l"/>
                <a:tab pos="1426210" algn="l"/>
                <a:tab pos="2998470" algn="l"/>
                <a:tab pos="3931920" algn="l"/>
              </a:tabLst>
            </a:pPr>
            <a:r>
              <a:rPr sz="2475" spc="7" baseline="1683" dirty="0">
                <a:latin typeface="Times New Roman"/>
                <a:cs typeface="Times New Roman"/>
              </a:rPr>
              <a:t> 	</a:t>
            </a:r>
            <a:r>
              <a:rPr sz="2475" spc="232" baseline="1683" dirty="0"/>
              <a:t>1</a:t>
            </a:r>
            <a:r>
              <a:rPr sz="1650" spc="155" dirty="0"/>
              <a:t>0.北京	</a:t>
            </a:r>
            <a:r>
              <a:rPr sz="1650" spc="204" dirty="0"/>
              <a:t>52549元/㎡	</a:t>
            </a:r>
            <a:r>
              <a:rPr sz="1650" spc="195" dirty="0"/>
              <a:t>9240元	</a:t>
            </a:r>
            <a:endParaRPr sz="165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50485" y="3427623"/>
            <a:ext cx="3303270" cy="1174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2400"/>
              </a:lnSpc>
            </a:pPr>
            <a:r>
              <a:rPr sz="1800" spc="40" dirty="0">
                <a:solidFill>
                  <a:srgbClr val="505050"/>
                </a:solidFill>
                <a:latin typeface="PMingLiU"/>
                <a:cs typeface="PMingLiU"/>
              </a:rPr>
              <a:t>按照工资与房价比来衡量一个城  </a:t>
            </a:r>
            <a:r>
              <a:rPr sz="1800" spc="65" dirty="0">
                <a:solidFill>
                  <a:srgbClr val="505050"/>
                </a:solidFill>
                <a:latin typeface="PMingLiU"/>
                <a:cs typeface="PMingLiU"/>
              </a:rPr>
              <a:t>市的幸福</a:t>
            </a:r>
            <a:r>
              <a:rPr sz="1800" spc="-50" dirty="0">
                <a:solidFill>
                  <a:srgbClr val="505050"/>
                </a:solidFill>
                <a:latin typeface="PMingLiU"/>
                <a:cs typeface="PMingLiU"/>
              </a:rPr>
              <a:t>度</a:t>
            </a:r>
            <a:r>
              <a:rPr sz="1800" spc="-720" dirty="0">
                <a:solidFill>
                  <a:srgbClr val="505050"/>
                </a:solidFill>
                <a:latin typeface="PMingLiU"/>
                <a:cs typeface="PMingLiU"/>
              </a:rPr>
              <a:t>，</a:t>
            </a:r>
            <a:r>
              <a:rPr sz="1800" spc="65" dirty="0">
                <a:solidFill>
                  <a:srgbClr val="505050"/>
                </a:solidFill>
                <a:latin typeface="PMingLiU"/>
                <a:cs typeface="PMingLiU"/>
              </a:rPr>
              <a:t>那</a:t>
            </a:r>
            <a:r>
              <a:rPr sz="1800" spc="-50" dirty="0">
                <a:solidFill>
                  <a:srgbClr val="505050"/>
                </a:solidFill>
                <a:latin typeface="PMingLiU"/>
                <a:cs typeface="PMingLiU"/>
              </a:rPr>
              <a:t>么</a:t>
            </a:r>
            <a:r>
              <a:rPr sz="1800" spc="-715" dirty="0">
                <a:solidFill>
                  <a:srgbClr val="505050"/>
                </a:solidFill>
                <a:latin typeface="PMingLiU"/>
                <a:cs typeface="PMingLiU"/>
              </a:rPr>
              <a:t>，</a:t>
            </a:r>
            <a:r>
              <a:rPr sz="1800" b="1" spc="70" dirty="0">
                <a:solidFill>
                  <a:srgbClr val="505050"/>
                </a:solidFill>
                <a:latin typeface="Microsoft JhengHei"/>
                <a:cs typeface="Microsoft JhengHei"/>
              </a:rPr>
              <a:t>重庆</a:t>
            </a:r>
            <a:r>
              <a:rPr sz="1800" spc="65" dirty="0">
                <a:solidFill>
                  <a:srgbClr val="505050"/>
                </a:solidFill>
                <a:latin typeface="PMingLiU"/>
                <a:cs typeface="PMingLiU"/>
              </a:rPr>
              <a:t>以</a:t>
            </a:r>
            <a:r>
              <a:rPr sz="1800" b="1" spc="75" dirty="0">
                <a:solidFill>
                  <a:srgbClr val="505050"/>
                </a:solidFill>
                <a:latin typeface="Microsoft JhengHei"/>
                <a:cs typeface="Microsoft JhengHei"/>
              </a:rPr>
              <a:t>0.915  </a:t>
            </a:r>
            <a:r>
              <a:rPr sz="1800" spc="40" dirty="0">
                <a:solidFill>
                  <a:srgbClr val="505050"/>
                </a:solidFill>
                <a:latin typeface="PMingLiU"/>
                <a:cs typeface="PMingLiU"/>
              </a:rPr>
              <a:t>的绝对优势占据十大国家级中心  </a:t>
            </a:r>
            <a:r>
              <a:rPr sz="1800" spc="30" dirty="0">
                <a:solidFill>
                  <a:srgbClr val="505050"/>
                </a:solidFill>
                <a:latin typeface="PMingLiU"/>
                <a:cs typeface="PMingLiU"/>
              </a:rPr>
              <a:t>城市之首。</a:t>
            </a:r>
            <a:endParaRPr sz="1800" dirty="0">
              <a:latin typeface="PMingLiU"/>
              <a:cs typeface="PMingLiU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7D0F503-EB9B-4A54-B538-B82C48657B46}"/>
              </a:ext>
            </a:extLst>
          </p:cNvPr>
          <p:cNvGrpSpPr/>
          <p:nvPr/>
        </p:nvGrpSpPr>
        <p:grpSpPr>
          <a:xfrm>
            <a:off x="5859614" y="2691257"/>
            <a:ext cx="1675638" cy="769620"/>
            <a:chOff x="5859614" y="2691257"/>
            <a:chExt cx="1675638" cy="769620"/>
          </a:xfrm>
        </p:grpSpPr>
        <p:sp>
          <p:nvSpPr>
            <p:cNvPr id="26" name="object 26"/>
            <p:cNvSpPr txBox="1"/>
            <p:nvPr/>
          </p:nvSpPr>
          <p:spPr>
            <a:xfrm>
              <a:off x="6112205" y="2691257"/>
              <a:ext cx="1203325" cy="7696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4350" spc="275" dirty="0">
                  <a:solidFill>
                    <a:srgbClr val="505050"/>
                  </a:solidFill>
                  <a:latin typeface="PMingLiU"/>
                  <a:cs typeface="PMingLiU"/>
                </a:rPr>
                <a:t>重庆</a:t>
              </a:r>
              <a:endParaRPr sz="4350">
                <a:latin typeface="PMingLiU"/>
                <a:cs typeface="PMingLiU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5859614" y="2755138"/>
              <a:ext cx="120014" cy="558800"/>
            </a:xfrm>
            <a:custGeom>
              <a:avLst/>
              <a:gdLst/>
              <a:ahLst/>
              <a:cxnLst/>
              <a:rect l="l" t="t" r="r" b="b"/>
              <a:pathLst>
                <a:path w="120014" h="558800">
                  <a:moveTo>
                    <a:pt x="119646" y="558457"/>
                  </a:moveTo>
                  <a:lnTo>
                    <a:pt x="0" y="558457"/>
                  </a:lnTo>
                  <a:lnTo>
                    <a:pt x="0" y="0"/>
                  </a:lnTo>
                  <a:lnTo>
                    <a:pt x="119646" y="0"/>
                  </a:lnTo>
                  <a:lnTo>
                    <a:pt x="119646" y="558457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15238" y="2755138"/>
              <a:ext cx="120014" cy="558800"/>
            </a:xfrm>
            <a:custGeom>
              <a:avLst/>
              <a:gdLst/>
              <a:ahLst/>
              <a:cxnLst/>
              <a:rect l="l" t="t" r="r" b="b"/>
              <a:pathLst>
                <a:path w="120015" h="558800">
                  <a:moveTo>
                    <a:pt x="119646" y="558457"/>
                  </a:moveTo>
                  <a:lnTo>
                    <a:pt x="0" y="558457"/>
                  </a:lnTo>
                  <a:lnTo>
                    <a:pt x="0" y="0"/>
                  </a:lnTo>
                  <a:lnTo>
                    <a:pt x="119646" y="0"/>
                  </a:lnTo>
                  <a:lnTo>
                    <a:pt x="119646" y="558457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crush"/>
      </p:transition>
    </mc:Choice>
    <mc:Fallback xmlns="">
      <p:transition spd="slow" advTm="3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9" presetClass="entr" presetSubtype="0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7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49" presetClass="entr" presetSubtype="0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49" presetClass="entr" presetSubtype="0" decel="10000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" dur="500"/>
                                            <p:tgtEl>
                                              <p:spTgt spid="25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4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4" dur="500"/>
                                            <p:tgtEl>
                                              <p:spTgt spid="25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4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25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4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0" dur="500"/>
                                            <p:tgtEl>
                                              <p:spTgt spid="25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4" fill="hold" grpId="0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" dur="500"/>
                                            <p:tgtEl>
                                              <p:spTgt spid="25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4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6" dur="500"/>
                                            <p:tgtEl>
                                              <p:spTgt spid="25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4" fill="hold" grpId="0" nodeType="withEffect">
                                      <p:stCondLst>
                                        <p:cond delay="5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9" dur="500"/>
                                            <p:tgtEl>
                                              <p:spTgt spid="25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4" fill="hold" grpId="0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2" dur="500"/>
                                            <p:tgtEl>
                                              <p:spTgt spid="25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4" fill="hold" grpId="0" nodeType="withEffect">
                                      <p:stCondLst>
                                        <p:cond delay="6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5" dur="500"/>
                                            <p:tgtEl>
                                              <p:spTgt spid="25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 p14:presetBounceEnd="4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fill="hold" grpId="0" nodeType="withEffect" p14:presetBounceEnd="40000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fill="hold" grpId="0" nodeType="withEffect" p14:presetBounceEnd="4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 p14:presetBounceEnd="40000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 p14:presetBounceEnd="40000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 p14:presetBounceEnd="40000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 p14:presetBounceEnd="40000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 p14:presetBounceEnd="40000">
                                      <p:stCondLst>
                                        <p:cond delay="55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grpId="0" nodeType="withEffect" p14:presetBounceEnd="40000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4" fill="hold" grpId="0" nodeType="withEffect" p14:presetBounceEnd="40000">
                                      <p:stCondLst>
                                        <p:cond delay="65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42" presetClass="entr" presetSubtype="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14" presetClass="entr" presetSubtype="10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0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22" presetClass="entr" presetSubtype="1" fill="hold" grpId="0" nodeType="withEffect">
                                      <p:stCondLst>
                                        <p:cond delay="575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5" dur="500"/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8" fill="hold" grpId="0" nodeType="withEffect">
                                      <p:stCondLst>
                                        <p:cond delay="675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5" grpId="0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3" grpId="0"/>
          <p:bldP spid="24" grpId="0" animBg="1"/>
          <p:bldP spid="25" grpId="0" uiExpand="1" build="p"/>
          <p:bldP spid="27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9" presetClass="entr" presetSubtype="0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7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49" presetClass="entr" presetSubtype="0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49" presetClass="entr" presetSubtype="0" decel="10000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" dur="500"/>
                                            <p:tgtEl>
                                              <p:spTgt spid="25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4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4" dur="500"/>
                                            <p:tgtEl>
                                              <p:spTgt spid="25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4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25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4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0" dur="500"/>
                                            <p:tgtEl>
                                              <p:spTgt spid="25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4" fill="hold" grpId="0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" dur="500"/>
                                            <p:tgtEl>
                                              <p:spTgt spid="25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4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6" dur="500"/>
                                            <p:tgtEl>
                                              <p:spTgt spid="25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4" fill="hold" grpId="0" nodeType="withEffect">
                                      <p:stCondLst>
                                        <p:cond delay="5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9" dur="500"/>
                                            <p:tgtEl>
                                              <p:spTgt spid="25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4" fill="hold" grpId="0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2" dur="500"/>
                                            <p:tgtEl>
                                              <p:spTgt spid="25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4" fill="hold" grpId="0" nodeType="withEffect">
                                      <p:stCondLst>
                                        <p:cond delay="6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5" dur="500"/>
                                            <p:tgtEl>
                                              <p:spTgt spid="25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55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grpId="0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4" fill="hold" grpId="0" nodeType="withEffect">
                                      <p:stCondLst>
                                        <p:cond delay="65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42" presetClass="entr" presetSubtype="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14" presetClass="entr" presetSubtype="10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0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22" presetClass="entr" presetSubtype="1" fill="hold" grpId="0" nodeType="withEffect">
                                      <p:stCondLst>
                                        <p:cond delay="575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5" dur="500"/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8" fill="hold" grpId="0" nodeType="withEffect">
                                      <p:stCondLst>
                                        <p:cond delay="675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5" grpId="0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3" grpId="0"/>
          <p:bldP spid="24" grpId="0" animBg="1"/>
          <p:bldP spid="25" grpId="0" uiExpand="1" build="p"/>
          <p:bldP spid="27" grpId="0" build="p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同心圆 4"/>
          <p:cNvSpPr/>
          <p:nvPr/>
        </p:nvSpPr>
        <p:spPr>
          <a:xfrm>
            <a:off x="2526696" y="567952"/>
            <a:ext cx="3872753" cy="3842498"/>
          </a:xfrm>
          <a:prstGeom prst="donut">
            <a:avLst>
              <a:gd name="adj" fmla="val 11063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5" idx="0"/>
          </p:cNvCxnSpPr>
          <p:nvPr/>
        </p:nvCxnSpPr>
        <p:spPr>
          <a:xfrm flipV="1">
            <a:off x="4463073" y="3175"/>
            <a:ext cx="1371599" cy="56477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 rot="19363959">
            <a:off x="5580229" y="613372"/>
            <a:ext cx="1456006" cy="40562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6" name="矩形 25"/>
          <p:cNvSpPr/>
          <p:nvPr/>
        </p:nvSpPr>
        <p:spPr>
          <a:xfrm rot="1436927">
            <a:off x="1342953" y="1541489"/>
            <a:ext cx="1477108" cy="304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圆角矩形 26"/>
          <p:cNvSpPr/>
          <p:nvPr/>
        </p:nvSpPr>
        <p:spPr>
          <a:xfrm rot="19826021">
            <a:off x="2413461" y="4562092"/>
            <a:ext cx="2078501" cy="388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" name="矩形 27"/>
          <p:cNvSpPr/>
          <p:nvPr/>
        </p:nvSpPr>
        <p:spPr>
          <a:xfrm rot="19419207">
            <a:off x="1863354" y="4299223"/>
            <a:ext cx="2099603" cy="656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3122345" y="4410449"/>
            <a:ext cx="1321175" cy="73622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958114" y="987916"/>
            <a:ext cx="3021942" cy="30112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矩形 1"/>
          <p:cNvSpPr/>
          <p:nvPr/>
        </p:nvSpPr>
        <p:spPr>
          <a:xfrm>
            <a:off x="3196820" y="1386867"/>
            <a:ext cx="2775215" cy="2041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">
              <a:lnSpc>
                <a:spcPts val="7065"/>
              </a:lnSpc>
            </a:pPr>
            <a:r>
              <a:rPr lang="en-US" altLang="zh-CN" spc="695" dirty="0">
                <a:solidFill>
                  <a:srgbClr val="1E1E1E"/>
                </a:solidFill>
              </a:rPr>
              <a:t>Cha</a:t>
            </a:r>
            <a:r>
              <a:rPr lang="en-US" altLang="zh-CN" spc="220" dirty="0">
                <a:solidFill>
                  <a:srgbClr val="1E1E1E"/>
                </a:solidFill>
              </a:rPr>
              <a:t>p</a:t>
            </a:r>
            <a:r>
              <a:rPr lang="en-US" altLang="zh-CN" spc="-170" dirty="0">
                <a:solidFill>
                  <a:srgbClr val="1E1E1E"/>
                </a:solidFill>
              </a:rPr>
              <a:t> </a:t>
            </a:r>
            <a:r>
              <a:rPr lang="en-US" altLang="zh-CN" spc="215" dirty="0">
                <a:solidFill>
                  <a:srgbClr val="1E1E1E"/>
                </a:solidFill>
              </a:rPr>
              <a:t>t</a:t>
            </a:r>
            <a:r>
              <a:rPr lang="en-US" altLang="zh-CN" spc="-165" dirty="0">
                <a:solidFill>
                  <a:srgbClr val="1E1E1E"/>
                </a:solidFill>
              </a:rPr>
              <a:t> </a:t>
            </a:r>
            <a:r>
              <a:rPr lang="en-US" altLang="zh-CN" spc="285" dirty="0">
                <a:solidFill>
                  <a:srgbClr val="1E1E1E"/>
                </a:solidFill>
              </a:rPr>
              <a:t>e</a:t>
            </a:r>
            <a:r>
              <a:rPr lang="en-US" altLang="zh-CN" spc="-135" dirty="0">
                <a:solidFill>
                  <a:srgbClr val="1E1E1E"/>
                </a:solidFill>
              </a:rPr>
              <a:t> </a:t>
            </a:r>
            <a:r>
              <a:rPr lang="en-US" altLang="zh-CN" spc="110" dirty="0">
                <a:solidFill>
                  <a:srgbClr val="1E1E1E"/>
                </a:solidFill>
              </a:rPr>
              <a:t>r</a:t>
            </a:r>
            <a:r>
              <a:rPr lang="en-US" altLang="zh-CN" spc="-245" dirty="0">
                <a:solidFill>
                  <a:srgbClr val="1E1E1E"/>
                </a:solidFill>
              </a:rPr>
              <a:t> </a:t>
            </a:r>
            <a:r>
              <a:rPr lang="en-US" altLang="zh-CN" spc="75" dirty="0">
                <a:solidFill>
                  <a:srgbClr val="1E1E1E"/>
                </a:solidFill>
              </a:rPr>
              <a:t>.</a:t>
            </a:r>
            <a:r>
              <a:rPr lang="en-US" altLang="zh-CN" sz="4000" spc="-540" dirty="0">
                <a:solidFill>
                  <a:srgbClr val="1E1E1E"/>
                </a:solidFill>
                <a:latin typeface="Cambria"/>
                <a:cs typeface="Cambria"/>
              </a:rPr>
              <a:t>04</a:t>
            </a:r>
            <a:endParaRPr lang="en-US" altLang="zh-CN" sz="4000" dirty="0">
              <a:latin typeface="Cambria"/>
              <a:cs typeface="Cambria"/>
            </a:endParaRPr>
          </a:p>
          <a:p>
            <a:pPr marL="12700">
              <a:lnSpc>
                <a:spcPts val="8084"/>
              </a:lnSpc>
            </a:pPr>
            <a:r>
              <a:rPr lang="zh-CN" altLang="en-US" sz="6600" b="1" spc="5" dirty="0">
                <a:solidFill>
                  <a:srgbClr val="FFFFFF"/>
                </a:solidFill>
                <a:latin typeface="Microsoft JhengHei"/>
                <a:cs typeface="Microsoft JhengHei"/>
              </a:rPr>
              <a:t>趋势篇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5246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airplan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同心圆 4"/>
          <p:cNvSpPr/>
          <p:nvPr/>
        </p:nvSpPr>
        <p:spPr>
          <a:xfrm>
            <a:off x="2526696" y="567952"/>
            <a:ext cx="3872753" cy="3842498"/>
          </a:xfrm>
          <a:prstGeom prst="donut">
            <a:avLst>
              <a:gd name="adj" fmla="val 11063"/>
            </a:avLst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5" idx="0"/>
          </p:cNvCxnSpPr>
          <p:nvPr/>
        </p:nvCxnSpPr>
        <p:spPr>
          <a:xfrm flipV="1">
            <a:off x="4463073" y="3175"/>
            <a:ext cx="1371599" cy="56477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 rot="19363959">
            <a:off x="5580229" y="613372"/>
            <a:ext cx="1456006" cy="40562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6" name="矩形 25"/>
          <p:cNvSpPr/>
          <p:nvPr/>
        </p:nvSpPr>
        <p:spPr>
          <a:xfrm rot="1436927">
            <a:off x="1342953" y="1541489"/>
            <a:ext cx="1477108" cy="304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圆角矩形 26"/>
          <p:cNvSpPr/>
          <p:nvPr/>
        </p:nvSpPr>
        <p:spPr>
          <a:xfrm rot="19826021">
            <a:off x="2413461" y="4562092"/>
            <a:ext cx="2078501" cy="388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" name="矩形 27"/>
          <p:cNvSpPr/>
          <p:nvPr/>
        </p:nvSpPr>
        <p:spPr>
          <a:xfrm rot="19419207">
            <a:off x="1863354" y="4299223"/>
            <a:ext cx="2099603" cy="656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3122345" y="4410449"/>
            <a:ext cx="1321175" cy="73622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958114" y="987916"/>
            <a:ext cx="3021942" cy="301121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矩形 1"/>
          <p:cNvSpPr/>
          <p:nvPr/>
        </p:nvSpPr>
        <p:spPr>
          <a:xfrm>
            <a:off x="3196820" y="1386867"/>
            <a:ext cx="2775215" cy="2041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">
              <a:lnSpc>
                <a:spcPts val="7065"/>
              </a:lnSpc>
            </a:pPr>
            <a:r>
              <a:rPr lang="en-US" altLang="zh-CN" spc="695" dirty="0">
                <a:solidFill>
                  <a:srgbClr val="1E1E1E"/>
                </a:solidFill>
              </a:rPr>
              <a:t>Cha</a:t>
            </a:r>
            <a:r>
              <a:rPr lang="en-US" altLang="zh-CN" spc="220" dirty="0">
                <a:solidFill>
                  <a:srgbClr val="1E1E1E"/>
                </a:solidFill>
              </a:rPr>
              <a:t>p</a:t>
            </a:r>
            <a:r>
              <a:rPr lang="en-US" altLang="zh-CN" spc="-170" dirty="0">
                <a:solidFill>
                  <a:srgbClr val="1E1E1E"/>
                </a:solidFill>
              </a:rPr>
              <a:t> </a:t>
            </a:r>
            <a:r>
              <a:rPr lang="en-US" altLang="zh-CN" spc="215" dirty="0">
                <a:solidFill>
                  <a:srgbClr val="1E1E1E"/>
                </a:solidFill>
              </a:rPr>
              <a:t>t</a:t>
            </a:r>
            <a:r>
              <a:rPr lang="en-US" altLang="zh-CN" spc="-165" dirty="0">
                <a:solidFill>
                  <a:srgbClr val="1E1E1E"/>
                </a:solidFill>
              </a:rPr>
              <a:t> </a:t>
            </a:r>
            <a:r>
              <a:rPr lang="en-US" altLang="zh-CN" spc="285" dirty="0">
                <a:solidFill>
                  <a:srgbClr val="1E1E1E"/>
                </a:solidFill>
              </a:rPr>
              <a:t>e</a:t>
            </a:r>
            <a:r>
              <a:rPr lang="en-US" altLang="zh-CN" spc="-135" dirty="0">
                <a:solidFill>
                  <a:srgbClr val="1E1E1E"/>
                </a:solidFill>
              </a:rPr>
              <a:t> </a:t>
            </a:r>
            <a:r>
              <a:rPr lang="en-US" altLang="zh-CN" spc="110" dirty="0">
                <a:solidFill>
                  <a:srgbClr val="1E1E1E"/>
                </a:solidFill>
              </a:rPr>
              <a:t>r</a:t>
            </a:r>
            <a:r>
              <a:rPr lang="en-US" altLang="zh-CN" spc="-245" dirty="0">
                <a:solidFill>
                  <a:srgbClr val="1E1E1E"/>
                </a:solidFill>
              </a:rPr>
              <a:t> </a:t>
            </a:r>
            <a:r>
              <a:rPr lang="en-US" altLang="zh-CN" spc="75" dirty="0">
                <a:solidFill>
                  <a:srgbClr val="1E1E1E"/>
                </a:solidFill>
              </a:rPr>
              <a:t>.</a:t>
            </a:r>
            <a:r>
              <a:rPr lang="en-US" altLang="zh-CN" sz="4000" spc="-540" dirty="0">
                <a:solidFill>
                  <a:srgbClr val="1E1E1E"/>
                </a:solidFill>
                <a:latin typeface="Cambria"/>
                <a:cs typeface="Cambria"/>
              </a:rPr>
              <a:t>01</a:t>
            </a:r>
            <a:endParaRPr lang="en-US" altLang="zh-CN" sz="4000" dirty="0">
              <a:latin typeface="Cambria"/>
              <a:cs typeface="Cambria"/>
            </a:endParaRPr>
          </a:p>
          <a:p>
            <a:pPr marL="12700">
              <a:lnSpc>
                <a:spcPts val="8084"/>
              </a:lnSpc>
            </a:pPr>
            <a:r>
              <a:rPr lang="zh-CN" altLang="en-US" sz="6600" b="1" spc="5" dirty="0">
                <a:solidFill>
                  <a:srgbClr val="FFFFFF"/>
                </a:solidFill>
                <a:latin typeface="Microsoft JhengHei"/>
                <a:cs typeface="Microsoft JhengHei"/>
              </a:rPr>
              <a:t>总览篇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99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conveyor dir="l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 animBg="1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505" y="383692"/>
            <a:ext cx="8286988" cy="1288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32075">
              <a:lnSpc>
                <a:spcPct val="100000"/>
              </a:lnSpc>
            </a:pPr>
            <a:r>
              <a:rPr dirty="0"/>
              <a:t>吃货统治世界？</a:t>
            </a:r>
          </a:p>
        </p:txBody>
      </p:sp>
      <p:sp>
        <p:nvSpPr>
          <p:cNvPr id="3" name="object 3"/>
          <p:cNvSpPr/>
          <p:nvPr/>
        </p:nvSpPr>
        <p:spPr>
          <a:xfrm>
            <a:off x="288923" y="3810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66675"/>
                </a:lnTo>
              </a:path>
            </a:pathLst>
          </a:custGeom>
          <a:ln w="254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2169" y="0"/>
            <a:ext cx="334645" cy="334645"/>
          </a:xfrm>
          <a:custGeom>
            <a:avLst/>
            <a:gdLst/>
            <a:ahLst/>
            <a:cxnLst/>
            <a:rect l="l" t="t" r="r" b="b"/>
            <a:pathLst>
              <a:path w="334645" h="334645">
                <a:moveTo>
                  <a:pt x="334429" y="0"/>
                </a:moveTo>
                <a:lnTo>
                  <a:pt x="0" y="334429"/>
                </a:lnTo>
              </a:path>
            </a:pathLst>
          </a:custGeom>
          <a:ln w="254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" y="92075"/>
            <a:ext cx="480695" cy="480695"/>
          </a:xfrm>
          <a:custGeom>
            <a:avLst/>
            <a:gdLst/>
            <a:ahLst/>
            <a:cxnLst/>
            <a:rect l="l" t="t" r="r" b="b"/>
            <a:pathLst>
              <a:path w="480695" h="480695">
                <a:moveTo>
                  <a:pt x="0" y="480440"/>
                </a:moveTo>
                <a:lnTo>
                  <a:pt x="480441" y="0"/>
                </a:lnTo>
              </a:path>
            </a:pathLst>
          </a:custGeom>
          <a:ln w="254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394728" y="0"/>
                </a:moveTo>
                <a:lnTo>
                  <a:pt x="0" y="0"/>
                </a:lnTo>
                <a:lnTo>
                  <a:pt x="0" y="394728"/>
                </a:lnTo>
                <a:lnTo>
                  <a:pt x="394728" y="0"/>
                </a:ln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9711" y="4749801"/>
            <a:ext cx="8004809" cy="0"/>
          </a:xfrm>
          <a:custGeom>
            <a:avLst/>
            <a:gdLst/>
            <a:ahLst/>
            <a:cxnLst/>
            <a:rect l="l" t="t" r="r" b="b"/>
            <a:pathLst>
              <a:path w="8004809">
                <a:moveTo>
                  <a:pt x="0" y="0"/>
                </a:moveTo>
                <a:lnTo>
                  <a:pt x="8004568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91615" y="1033978"/>
            <a:ext cx="6356985" cy="548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400"/>
              </a:lnSpc>
            </a:pPr>
            <a:r>
              <a:rPr sz="1800" spc="65" dirty="0">
                <a:solidFill>
                  <a:srgbClr val="505050"/>
                </a:solidFill>
                <a:latin typeface="PMingLiU"/>
                <a:cs typeface="PMingLiU"/>
              </a:rPr>
              <a:t>年轻人早餐日均花费</a:t>
            </a:r>
            <a:r>
              <a:rPr sz="1800" b="1" spc="65" dirty="0">
                <a:solidFill>
                  <a:srgbClr val="505050"/>
                </a:solidFill>
                <a:latin typeface="Microsoft JhengHei"/>
                <a:cs typeface="Microsoft JhengHei"/>
              </a:rPr>
              <a:t>4.5元</a:t>
            </a:r>
            <a:r>
              <a:rPr sz="1800" spc="65" dirty="0">
                <a:solidFill>
                  <a:srgbClr val="505050"/>
                </a:solidFill>
                <a:latin typeface="PMingLiU"/>
                <a:cs typeface="PMingLiU"/>
              </a:rPr>
              <a:t>，全天吃吃喝喝人均花费</a:t>
            </a:r>
            <a:r>
              <a:rPr sz="1800" b="1" spc="65" dirty="0">
                <a:solidFill>
                  <a:srgbClr val="505050"/>
                </a:solidFill>
                <a:latin typeface="Microsoft JhengHei"/>
                <a:cs typeface="Microsoft JhengHei"/>
              </a:rPr>
              <a:t>45.9元，  茶叶蛋</a:t>
            </a:r>
            <a:r>
              <a:rPr sz="1800" spc="65" dirty="0">
                <a:solidFill>
                  <a:srgbClr val="505050"/>
                </a:solidFill>
                <a:latin typeface="PMingLiU"/>
                <a:cs typeface="PMingLiU"/>
              </a:rPr>
              <a:t>是最常吃的早餐之一，一年共吃掉</a:t>
            </a:r>
            <a:r>
              <a:rPr sz="1800" b="1" spc="65" dirty="0">
                <a:solidFill>
                  <a:srgbClr val="505050"/>
                </a:solidFill>
                <a:latin typeface="Microsoft JhengHei"/>
                <a:cs typeface="Microsoft JhengHei"/>
              </a:rPr>
              <a:t>5.2亿元。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08454" y="4090276"/>
            <a:ext cx="938530" cy="352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14" dirty="0">
                <a:solidFill>
                  <a:srgbClr val="505050"/>
                </a:solidFill>
                <a:latin typeface="Microsoft JhengHei"/>
                <a:cs typeface="Microsoft JhengHei"/>
              </a:rPr>
              <a:t>2014年</a:t>
            </a:r>
            <a:endParaRPr sz="1950" dirty="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14850" y="4090276"/>
            <a:ext cx="938530" cy="352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14" dirty="0">
                <a:solidFill>
                  <a:srgbClr val="505050"/>
                </a:solidFill>
                <a:latin typeface="Microsoft JhengHei"/>
                <a:cs typeface="Microsoft JhengHei"/>
              </a:rPr>
              <a:t>2015年</a:t>
            </a:r>
            <a:endParaRPr sz="1950" dirty="0">
              <a:latin typeface="Microsoft JhengHei"/>
              <a:cs typeface="Microsoft JhengHe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20993" y="4090276"/>
            <a:ext cx="938530" cy="352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14" dirty="0">
                <a:solidFill>
                  <a:srgbClr val="505050"/>
                </a:solidFill>
                <a:latin typeface="Microsoft JhengHei"/>
                <a:cs typeface="Microsoft JhengHei"/>
              </a:rPr>
              <a:t>2016年</a:t>
            </a:r>
            <a:endParaRPr sz="1950">
              <a:latin typeface="Microsoft JhengHei"/>
              <a:cs typeface="Microsoft JhengHei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BD9E393-7178-42A9-A9E5-06D514EDB1AD}"/>
              </a:ext>
            </a:extLst>
          </p:cNvPr>
          <p:cNvGrpSpPr/>
          <p:nvPr/>
        </p:nvGrpSpPr>
        <p:grpSpPr>
          <a:xfrm>
            <a:off x="1829714" y="2479001"/>
            <a:ext cx="1480820" cy="1480820"/>
            <a:chOff x="1829714" y="2479001"/>
            <a:chExt cx="1480820" cy="1480820"/>
          </a:xfrm>
        </p:grpSpPr>
        <p:sp>
          <p:nvSpPr>
            <p:cNvPr id="12" name="object 12"/>
            <p:cNvSpPr/>
            <p:nvPr/>
          </p:nvSpPr>
          <p:spPr>
            <a:xfrm>
              <a:off x="1829714" y="2479001"/>
              <a:ext cx="1480820" cy="1480820"/>
            </a:xfrm>
            <a:custGeom>
              <a:avLst/>
              <a:gdLst/>
              <a:ahLst/>
              <a:cxnLst/>
              <a:rect l="l" t="t" r="r" b="b"/>
              <a:pathLst>
                <a:path w="1480820" h="1480820">
                  <a:moveTo>
                    <a:pt x="740359" y="0"/>
                  </a:moveTo>
                  <a:lnTo>
                    <a:pt x="691680" y="1574"/>
                  </a:lnTo>
                  <a:lnTo>
                    <a:pt x="643842" y="6234"/>
                  </a:lnTo>
                  <a:lnTo>
                    <a:pt x="596942" y="13880"/>
                  </a:lnTo>
                  <a:lnTo>
                    <a:pt x="551078" y="24416"/>
                  </a:lnTo>
                  <a:lnTo>
                    <a:pt x="506348" y="37743"/>
                  </a:lnTo>
                  <a:lnTo>
                    <a:pt x="462849" y="53766"/>
                  </a:lnTo>
                  <a:lnTo>
                    <a:pt x="420678" y="72384"/>
                  </a:lnTo>
                  <a:lnTo>
                    <a:pt x="379933" y="93502"/>
                  </a:lnTo>
                  <a:lnTo>
                    <a:pt x="340712" y="117022"/>
                  </a:lnTo>
                  <a:lnTo>
                    <a:pt x="303112" y="142846"/>
                  </a:lnTo>
                  <a:lnTo>
                    <a:pt x="267231" y="170876"/>
                  </a:lnTo>
                  <a:lnTo>
                    <a:pt x="233166" y="201016"/>
                  </a:lnTo>
                  <a:lnTo>
                    <a:pt x="201016" y="233166"/>
                  </a:lnTo>
                  <a:lnTo>
                    <a:pt x="170876" y="267231"/>
                  </a:lnTo>
                  <a:lnTo>
                    <a:pt x="142846" y="303112"/>
                  </a:lnTo>
                  <a:lnTo>
                    <a:pt x="117022" y="340712"/>
                  </a:lnTo>
                  <a:lnTo>
                    <a:pt x="93502" y="379933"/>
                  </a:lnTo>
                  <a:lnTo>
                    <a:pt x="72384" y="420678"/>
                  </a:lnTo>
                  <a:lnTo>
                    <a:pt x="53766" y="462849"/>
                  </a:lnTo>
                  <a:lnTo>
                    <a:pt x="37743" y="506348"/>
                  </a:lnTo>
                  <a:lnTo>
                    <a:pt x="24416" y="551078"/>
                  </a:lnTo>
                  <a:lnTo>
                    <a:pt x="13880" y="596942"/>
                  </a:lnTo>
                  <a:lnTo>
                    <a:pt x="6234" y="643842"/>
                  </a:lnTo>
                  <a:lnTo>
                    <a:pt x="1574" y="691680"/>
                  </a:lnTo>
                  <a:lnTo>
                    <a:pt x="0" y="740359"/>
                  </a:lnTo>
                  <a:lnTo>
                    <a:pt x="1574" y="789038"/>
                  </a:lnTo>
                  <a:lnTo>
                    <a:pt x="6234" y="836876"/>
                  </a:lnTo>
                  <a:lnTo>
                    <a:pt x="13880" y="883775"/>
                  </a:lnTo>
                  <a:lnTo>
                    <a:pt x="24416" y="929639"/>
                  </a:lnTo>
                  <a:lnTo>
                    <a:pt x="37743" y="974370"/>
                  </a:lnTo>
                  <a:lnTo>
                    <a:pt x="53766" y="1017869"/>
                  </a:lnTo>
                  <a:lnTo>
                    <a:pt x="72384" y="1060040"/>
                  </a:lnTo>
                  <a:lnTo>
                    <a:pt x="93502" y="1100784"/>
                  </a:lnTo>
                  <a:lnTo>
                    <a:pt x="117022" y="1140005"/>
                  </a:lnTo>
                  <a:lnTo>
                    <a:pt x="142846" y="1177605"/>
                  </a:lnTo>
                  <a:lnTo>
                    <a:pt x="170876" y="1213486"/>
                  </a:lnTo>
                  <a:lnTo>
                    <a:pt x="201016" y="1247551"/>
                  </a:lnTo>
                  <a:lnTo>
                    <a:pt x="233166" y="1279702"/>
                  </a:lnTo>
                  <a:lnTo>
                    <a:pt x="267231" y="1309841"/>
                  </a:lnTo>
                  <a:lnTo>
                    <a:pt x="303112" y="1337872"/>
                  </a:lnTo>
                  <a:lnTo>
                    <a:pt x="340712" y="1363695"/>
                  </a:lnTo>
                  <a:lnTo>
                    <a:pt x="379933" y="1387215"/>
                  </a:lnTo>
                  <a:lnTo>
                    <a:pt x="420678" y="1408333"/>
                  </a:lnTo>
                  <a:lnTo>
                    <a:pt x="462849" y="1426952"/>
                  </a:lnTo>
                  <a:lnTo>
                    <a:pt x="506348" y="1442974"/>
                  </a:lnTo>
                  <a:lnTo>
                    <a:pt x="551078" y="1456302"/>
                  </a:lnTo>
                  <a:lnTo>
                    <a:pt x="596942" y="1466837"/>
                  </a:lnTo>
                  <a:lnTo>
                    <a:pt x="643842" y="1474484"/>
                  </a:lnTo>
                  <a:lnTo>
                    <a:pt x="691680" y="1479143"/>
                  </a:lnTo>
                  <a:lnTo>
                    <a:pt x="740359" y="1480718"/>
                  </a:lnTo>
                  <a:lnTo>
                    <a:pt x="789038" y="1479143"/>
                  </a:lnTo>
                  <a:lnTo>
                    <a:pt x="836876" y="1474484"/>
                  </a:lnTo>
                  <a:lnTo>
                    <a:pt x="883775" y="1466837"/>
                  </a:lnTo>
                  <a:lnTo>
                    <a:pt x="929639" y="1456302"/>
                  </a:lnTo>
                  <a:lnTo>
                    <a:pt x="974370" y="1442974"/>
                  </a:lnTo>
                  <a:lnTo>
                    <a:pt x="1017869" y="1426952"/>
                  </a:lnTo>
                  <a:lnTo>
                    <a:pt x="1060040" y="1408333"/>
                  </a:lnTo>
                  <a:lnTo>
                    <a:pt x="1100784" y="1387215"/>
                  </a:lnTo>
                  <a:lnTo>
                    <a:pt x="1140005" y="1363695"/>
                  </a:lnTo>
                  <a:lnTo>
                    <a:pt x="1177605" y="1337872"/>
                  </a:lnTo>
                  <a:lnTo>
                    <a:pt x="1213486" y="1309841"/>
                  </a:lnTo>
                  <a:lnTo>
                    <a:pt x="1247551" y="1279702"/>
                  </a:lnTo>
                  <a:lnTo>
                    <a:pt x="1279702" y="1247551"/>
                  </a:lnTo>
                  <a:lnTo>
                    <a:pt x="1309841" y="1213486"/>
                  </a:lnTo>
                  <a:lnTo>
                    <a:pt x="1337872" y="1177605"/>
                  </a:lnTo>
                  <a:lnTo>
                    <a:pt x="1363695" y="1140005"/>
                  </a:lnTo>
                  <a:lnTo>
                    <a:pt x="1387215" y="1100784"/>
                  </a:lnTo>
                  <a:lnTo>
                    <a:pt x="1408333" y="1060040"/>
                  </a:lnTo>
                  <a:lnTo>
                    <a:pt x="1426952" y="1017869"/>
                  </a:lnTo>
                  <a:lnTo>
                    <a:pt x="1442974" y="974370"/>
                  </a:lnTo>
                  <a:lnTo>
                    <a:pt x="1456302" y="929639"/>
                  </a:lnTo>
                  <a:lnTo>
                    <a:pt x="1466837" y="883775"/>
                  </a:lnTo>
                  <a:lnTo>
                    <a:pt x="1474484" y="836876"/>
                  </a:lnTo>
                  <a:lnTo>
                    <a:pt x="1479143" y="789038"/>
                  </a:lnTo>
                  <a:lnTo>
                    <a:pt x="1480718" y="740359"/>
                  </a:lnTo>
                  <a:lnTo>
                    <a:pt x="1479143" y="691680"/>
                  </a:lnTo>
                  <a:lnTo>
                    <a:pt x="1474484" y="643842"/>
                  </a:lnTo>
                  <a:lnTo>
                    <a:pt x="1466837" y="596942"/>
                  </a:lnTo>
                  <a:lnTo>
                    <a:pt x="1456302" y="551078"/>
                  </a:lnTo>
                  <a:lnTo>
                    <a:pt x="1442974" y="506348"/>
                  </a:lnTo>
                  <a:lnTo>
                    <a:pt x="1426952" y="462849"/>
                  </a:lnTo>
                  <a:lnTo>
                    <a:pt x="1408333" y="420678"/>
                  </a:lnTo>
                  <a:lnTo>
                    <a:pt x="1387215" y="379933"/>
                  </a:lnTo>
                  <a:lnTo>
                    <a:pt x="1363695" y="340712"/>
                  </a:lnTo>
                  <a:lnTo>
                    <a:pt x="1337872" y="303112"/>
                  </a:lnTo>
                  <a:lnTo>
                    <a:pt x="1309841" y="267231"/>
                  </a:lnTo>
                  <a:lnTo>
                    <a:pt x="1279702" y="233166"/>
                  </a:lnTo>
                  <a:lnTo>
                    <a:pt x="1247551" y="201016"/>
                  </a:lnTo>
                  <a:lnTo>
                    <a:pt x="1213486" y="170876"/>
                  </a:lnTo>
                  <a:lnTo>
                    <a:pt x="1177605" y="142846"/>
                  </a:lnTo>
                  <a:lnTo>
                    <a:pt x="1140005" y="117022"/>
                  </a:lnTo>
                  <a:lnTo>
                    <a:pt x="1100784" y="93502"/>
                  </a:lnTo>
                  <a:lnTo>
                    <a:pt x="1060040" y="72384"/>
                  </a:lnTo>
                  <a:lnTo>
                    <a:pt x="1017869" y="53766"/>
                  </a:lnTo>
                  <a:lnTo>
                    <a:pt x="974370" y="37743"/>
                  </a:lnTo>
                  <a:lnTo>
                    <a:pt x="929639" y="24416"/>
                  </a:lnTo>
                  <a:lnTo>
                    <a:pt x="883775" y="13880"/>
                  </a:lnTo>
                  <a:lnTo>
                    <a:pt x="836876" y="6234"/>
                  </a:lnTo>
                  <a:lnTo>
                    <a:pt x="789038" y="1574"/>
                  </a:lnTo>
                  <a:lnTo>
                    <a:pt x="740359" y="0"/>
                  </a:lnTo>
                  <a:close/>
                </a:path>
              </a:pathLst>
            </a:custGeom>
            <a:solidFill>
              <a:srgbClr val="F8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09990" y="2719849"/>
              <a:ext cx="720725" cy="999490"/>
            </a:xfrm>
            <a:custGeom>
              <a:avLst/>
              <a:gdLst/>
              <a:ahLst/>
              <a:cxnLst/>
              <a:rect l="l" t="t" r="r" b="b"/>
              <a:pathLst>
                <a:path w="720725" h="999489">
                  <a:moveTo>
                    <a:pt x="433387" y="762376"/>
                  </a:moveTo>
                  <a:lnTo>
                    <a:pt x="286765" y="762376"/>
                  </a:lnTo>
                  <a:lnTo>
                    <a:pt x="286765" y="925710"/>
                  </a:lnTo>
                  <a:lnTo>
                    <a:pt x="292528" y="954245"/>
                  </a:lnTo>
                  <a:lnTo>
                    <a:pt x="308240" y="977545"/>
                  </a:lnTo>
                  <a:lnTo>
                    <a:pt x="331541" y="993255"/>
                  </a:lnTo>
                  <a:lnTo>
                    <a:pt x="360070" y="999015"/>
                  </a:lnTo>
                  <a:lnTo>
                    <a:pt x="388612" y="993255"/>
                  </a:lnTo>
                  <a:lnTo>
                    <a:pt x="411916" y="977545"/>
                  </a:lnTo>
                  <a:lnTo>
                    <a:pt x="427627" y="954245"/>
                  </a:lnTo>
                  <a:lnTo>
                    <a:pt x="433387" y="925710"/>
                  </a:lnTo>
                  <a:lnTo>
                    <a:pt x="433387" y="762376"/>
                  </a:lnTo>
                  <a:close/>
                </a:path>
                <a:path w="720725" h="999489">
                  <a:moveTo>
                    <a:pt x="646849" y="615767"/>
                  </a:moveTo>
                  <a:lnTo>
                    <a:pt x="73304" y="615767"/>
                  </a:lnTo>
                  <a:lnTo>
                    <a:pt x="44769" y="621527"/>
                  </a:lnTo>
                  <a:lnTo>
                    <a:pt x="21469" y="637236"/>
                  </a:lnTo>
                  <a:lnTo>
                    <a:pt x="5760" y="660537"/>
                  </a:lnTo>
                  <a:lnTo>
                    <a:pt x="0" y="689071"/>
                  </a:lnTo>
                  <a:lnTo>
                    <a:pt x="5760" y="717606"/>
                  </a:lnTo>
                  <a:lnTo>
                    <a:pt x="21469" y="740906"/>
                  </a:lnTo>
                  <a:lnTo>
                    <a:pt x="44769" y="756615"/>
                  </a:lnTo>
                  <a:lnTo>
                    <a:pt x="73304" y="762376"/>
                  </a:lnTo>
                  <a:lnTo>
                    <a:pt x="646849" y="762376"/>
                  </a:lnTo>
                  <a:lnTo>
                    <a:pt x="675383" y="756615"/>
                  </a:lnTo>
                  <a:lnTo>
                    <a:pt x="698684" y="740906"/>
                  </a:lnTo>
                  <a:lnTo>
                    <a:pt x="714393" y="717606"/>
                  </a:lnTo>
                  <a:lnTo>
                    <a:pt x="720153" y="689071"/>
                  </a:lnTo>
                  <a:lnTo>
                    <a:pt x="714393" y="660537"/>
                  </a:lnTo>
                  <a:lnTo>
                    <a:pt x="698684" y="637236"/>
                  </a:lnTo>
                  <a:lnTo>
                    <a:pt x="675383" y="621527"/>
                  </a:lnTo>
                  <a:lnTo>
                    <a:pt x="646849" y="615767"/>
                  </a:lnTo>
                  <a:close/>
                </a:path>
                <a:path w="720725" h="999489">
                  <a:moveTo>
                    <a:pt x="433387" y="485452"/>
                  </a:moveTo>
                  <a:lnTo>
                    <a:pt x="286765" y="485452"/>
                  </a:lnTo>
                  <a:lnTo>
                    <a:pt x="286765" y="615767"/>
                  </a:lnTo>
                  <a:lnTo>
                    <a:pt x="433387" y="615767"/>
                  </a:lnTo>
                  <a:lnTo>
                    <a:pt x="433387" y="485452"/>
                  </a:lnTo>
                  <a:close/>
                </a:path>
                <a:path w="720725" h="999489">
                  <a:moveTo>
                    <a:pt x="646849" y="338843"/>
                  </a:moveTo>
                  <a:lnTo>
                    <a:pt x="73304" y="338843"/>
                  </a:lnTo>
                  <a:lnTo>
                    <a:pt x="44769" y="344605"/>
                  </a:lnTo>
                  <a:lnTo>
                    <a:pt x="21469" y="360318"/>
                  </a:lnTo>
                  <a:lnTo>
                    <a:pt x="5760" y="383619"/>
                  </a:lnTo>
                  <a:lnTo>
                    <a:pt x="0" y="412148"/>
                  </a:lnTo>
                  <a:lnTo>
                    <a:pt x="5760" y="440682"/>
                  </a:lnTo>
                  <a:lnTo>
                    <a:pt x="21469" y="463983"/>
                  </a:lnTo>
                  <a:lnTo>
                    <a:pt x="44769" y="479692"/>
                  </a:lnTo>
                  <a:lnTo>
                    <a:pt x="73304" y="485452"/>
                  </a:lnTo>
                  <a:lnTo>
                    <a:pt x="646849" y="485452"/>
                  </a:lnTo>
                  <a:lnTo>
                    <a:pt x="675383" y="479692"/>
                  </a:lnTo>
                  <a:lnTo>
                    <a:pt x="698684" y="463983"/>
                  </a:lnTo>
                  <a:lnTo>
                    <a:pt x="714393" y="440682"/>
                  </a:lnTo>
                  <a:lnTo>
                    <a:pt x="720153" y="412148"/>
                  </a:lnTo>
                  <a:lnTo>
                    <a:pt x="714393" y="383619"/>
                  </a:lnTo>
                  <a:lnTo>
                    <a:pt x="698684" y="360318"/>
                  </a:lnTo>
                  <a:lnTo>
                    <a:pt x="675383" y="344605"/>
                  </a:lnTo>
                  <a:lnTo>
                    <a:pt x="646849" y="338843"/>
                  </a:lnTo>
                  <a:close/>
                </a:path>
                <a:path w="720725" h="999489">
                  <a:moveTo>
                    <a:pt x="123464" y="0"/>
                  </a:moveTo>
                  <a:lnTo>
                    <a:pt x="95968" y="5816"/>
                  </a:lnTo>
                  <a:lnTo>
                    <a:pt x="71983" y="22309"/>
                  </a:lnTo>
                  <a:lnTo>
                    <a:pt x="56279" y="46813"/>
                  </a:lnTo>
                  <a:lnTo>
                    <a:pt x="51363" y="74480"/>
                  </a:lnTo>
                  <a:lnTo>
                    <a:pt x="57179" y="101976"/>
                  </a:lnTo>
                  <a:lnTo>
                    <a:pt x="73672" y="125966"/>
                  </a:lnTo>
                  <a:lnTo>
                    <a:pt x="286765" y="332227"/>
                  </a:lnTo>
                  <a:lnTo>
                    <a:pt x="286765" y="338843"/>
                  </a:lnTo>
                  <a:lnTo>
                    <a:pt x="433387" y="338843"/>
                  </a:lnTo>
                  <a:lnTo>
                    <a:pt x="433387" y="334614"/>
                  </a:lnTo>
                  <a:lnTo>
                    <a:pt x="572102" y="200337"/>
                  </a:lnTo>
                  <a:lnTo>
                    <a:pt x="361302" y="200337"/>
                  </a:lnTo>
                  <a:lnTo>
                    <a:pt x="175640" y="20620"/>
                  </a:lnTo>
                  <a:lnTo>
                    <a:pt x="151134" y="4915"/>
                  </a:lnTo>
                  <a:lnTo>
                    <a:pt x="123464" y="0"/>
                  </a:lnTo>
                  <a:close/>
                </a:path>
                <a:path w="720725" h="999489">
                  <a:moveTo>
                    <a:pt x="599139" y="0"/>
                  </a:moveTo>
                  <a:lnTo>
                    <a:pt x="571473" y="4915"/>
                  </a:lnTo>
                  <a:lnTo>
                    <a:pt x="546963" y="20620"/>
                  </a:lnTo>
                  <a:lnTo>
                    <a:pt x="361302" y="200337"/>
                  </a:lnTo>
                  <a:lnTo>
                    <a:pt x="572102" y="200337"/>
                  </a:lnTo>
                  <a:lnTo>
                    <a:pt x="648931" y="125966"/>
                  </a:lnTo>
                  <a:lnTo>
                    <a:pt x="665429" y="101976"/>
                  </a:lnTo>
                  <a:lnTo>
                    <a:pt x="671245" y="74480"/>
                  </a:lnTo>
                  <a:lnTo>
                    <a:pt x="666326" y="46813"/>
                  </a:lnTo>
                  <a:lnTo>
                    <a:pt x="650620" y="22309"/>
                  </a:lnTo>
                  <a:lnTo>
                    <a:pt x="626632" y="5816"/>
                  </a:lnTo>
                  <a:lnTo>
                    <a:pt x="599139" y="0"/>
                  </a:lnTo>
                  <a:close/>
                </a:path>
              </a:pathLst>
            </a:custGeom>
            <a:solidFill>
              <a:srgbClr val="F0D0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1970239" y="2982303"/>
              <a:ext cx="1059815" cy="4298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400" b="1" spc="160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32.7元</a:t>
              </a:r>
              <a:endParaRPr sz="2400" dirty="0">
                <a:latin typeface="Microsoft JhengHei"/>
                <a:cs typeface="Microsoft JhengHei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98E3856-E1A5-4634-A6EF-1F3A0CCA6E9A}"/>
              </a:ext>
            </a:extLst>
          </p:cNvPr>
          <p:cNvGrpSpPr/>
          <p:nvPr/>
        </p:nvGrpSpPr>
        <p:grpSpPr>
          <a:xfrm>
            <a:off x="3831640" y="2479001"/>
            <a:ext cx="1480820" cy="1480820"/>
            <a:chOff x="3831640" y="2479001"/>
            <a:chExt cx="1480820" cy="1480820"/>
          </a:xfrm>
        </p:grpSpPr>
        <p:sp>
          <p:nvSpPr>
            <p:cNvPr id="13" name="object 13"/>
            <p:cNvSpPr/>
            <p:nvPr/>
          </p:nvSpPr>
          <p:spPr>
            <a:xfrm>
              <a:off x="3831640" y="2479001"/>
              <a:ext cx="1480820" cy="1480820"/>
            </a:xfrm>
            <a:custGeom>
              <a:avLst/>
              <a:gdLst/>
              <a:ahLst/>
              <a:cxnLst/>
              <a:rect l="l" t="t" r="r" b="b"/>
              <a:pathLst>
                <a:path w="1480820" h="1480820">
                  <a:moveTo>
                    <a:pt x="740359" y="0"/>
                  </a:moveTo>
                  <a:lnTo>
                    <a:pt x="691680" y="1574"/>
                  </a:lnTo>
                  <a:lnTo>
                    <a:pt x="643842" y="6234"/>
                  </a:lnTo>
                  <a:lnTo>
                    <a:pt x="596942" y="13880"/>
                  </a:lnTo>
                  <a:lnTo>
                    <a:pt x="551078" y="24416"/>
                  </a:lnTo>
                  <a:lnTo>
                    <a:pt x="506348" y="37743"/>
                  </a:lnTo>
                  <a:lnTo>
                    <a:pt x="462849" y="53766"/>
                  </a:lnTo>
                  <a:lnTo>
                    <a:pt x="420678" y="72384"/>
                  </a:lnTo>
                  <a:lnTo>
                    <a:pt x="379933" y="93502"/>
                  </a:lnTo>
                  <a:lnTo>
                    <a:pt x="340712" y="117022"/>
                  </a:lnTo>
                  <a:lnTo>
                    <a:pt x="303112" y="142846"/>
                  </a:lnTo>
                  <a:lnTo>
                    <a:pt x="267231" y="170876"/>
                  </a:lnTo>
                  <a:lnTo>
                    <a:pt x="233166" y="201016"/>
                  </a:lnTo>
                  <a:lnTo>
                    <a:pt x="201016" y="233166"/>
                  </a:lnTo>
                  <a:lnTo>
                    <a:pt x="170876" y="267231"/>
                  </a:lnTo>
                  <a:lnTo>
                    <a:pt x="142846" y="303112"/>
                  </a:lnTo>
                  <a:lnTo>
                    <a:pt x="117022" y="340712"/>
                  </a:lnTo>
                  <a:lnTo>
                    <a:pt x="93502" y="379933"/>
                  </a:lnTo>
                  <a:lnTo>
                    <a:pt x="72384" y="420678"/>
                  </a:lnTo>
                  <a:lnTo>
                    <a:pt x="53766" y="462849"/>
                  </a:lnTo>
                  <a:lnTo>
                    <a:pt x="37743" y="506348"/>
                  </a:lnTo>
                  <a:lnTo>
                    <a:pt x="24416" y="551078"/>
                  </a:lnTo>
                  <a:lnTo>
                    <a:pt x="13880" y="596942"/>
                  </a:lnTo>
                  <a:lnTo>
                    <a:pt x="6234" y="643842"/>
                  </a:lnTo>
                  <a:lnTo>
                    <a:pt x="1574" y="691680"/>
                  </a:lnTo>
                  <a:lnTo>
                    <a:pt x="0" y="740359"/>
                  </a:lnTo>
                  <a:lnTo>
                    <a:pt x="1574" y="789038"/>
                  </a:lnTo>
                  <a:lnTo>
                    <a:pt x="6234" y="836876"/>
                  </a:lnTo>
                  <a:lnTo>
                    <a:pt x="13880" y="883775"/>
                  </a:lnTo>
                  <a:lnTo>
                    <a:pt x="24416" y="929639"/>
                  </a:lnTo>
                  <a:lnTo>
                    <a:pt x="37743" y="974370"/>
                  </a:lnTo>
                  <a:lnTo>
                    <a:pt x="53766" y="1017869"/>
                  </a:lnTo>
                  <a:lnTo>
                    <a:pt x="72384" y="1060040"/>
                  </a:lnTo>
                  <a:lnTo>
                    <a:pt x="93502" y="1100784"/>
                  </a:lnTo>
                  <a:lnTo>
                    <a:pt x="117022" y="1140005"/>
                  </a:lnTo>
                  <a:lnTo>
                    <a:pt x="142846" y="1177605"/>
                  </a:lnTo>
                  <a:lnTo>
                    <a:pt x="170876" y="1213486"/>
                  </a:lnTo>
                  <a:lnTo>
                    <a:pt x="201016" y="1247551"/>
                  </a:lnTo>
                  <a:lnTo>
                    <a:pt x="233166" y="1279702"/>
                  </a:lnTo>
                  <a:lnTo>
                    <a:pt x="267231" y="1309841"/>
                  </a:lnTo>
                  <a:lnTo>
                    <a:pt x="303112" y="1337872"/>
                  </a:lnTo>
                  <a:lnTo>
                    <a:pt x="340712" y="1363695"/>
                  </a:lnTo>
                  <a:lnTo>
                    <a:pt x="379933" y="1387215"/>
                  </a:lnTo>
                  <a:lnTo>
                    <a:pt x="420678" y="1408333"/>
                  </a:lnTo>
                  <a:lnTo>
                    <a:pt x="462849" y="1426952"/>
                  </a:lnTo>
                  <a:lnTo>
                    <a:pt x="506348" y="1442974"/>
                  </a:lnTo>
                  <a:lnTo>
                    <a:pt x="551078" y="1456302"/>
                  </a:lnTo>
                  <a:lnTo>
                    <a:pt x="596942" y="1466837"/>
                  </a:lnTo>
                  <a:lnTo>
                    <a:pt x="643842" y="1474484"/>
                  </a:lnTo>
                  <a:lnTo>
                    <a:pt x="691680" y="1479143"/>
                  </a:lnTo>
                  <a:lnTo>
                    <a:pt x="740359" y="1480718"/>
                  </a:lnTo>
                  <a:lnTo>
                    <a:pt x="789038" y="1479143"/>
                  </a:lnTo>
                  <a:lnTo>
                    <a:pt x="836876" y="1474484"/>
                  </a:lnTo>
                  <a:lnTo>
                    <a:pt x="883775" y="1466837"/>
                  </a:lnTo>
                  <a:lnTo>
                    <a:pt x="929639" y="1456302"/>
                  </a:lnTo>
                  <a:lnTo>
                    <a:pt x="974370" y="1442974"/>
                  </a:lnTo>
                  <a:lnTo>
                    <a:pt x="1017869" y="1426952"/>
                  </a:lnTo>
                  <a:lnTo>
                    <a:pt x="1060040" y="1408333"/>
                  </a:lnTo>
                  <a:lnTo>
                    <a:pt x="1100784" y="1387215"/>
                  </a:lnTo>
                  <a:lnTo>
                    <a:pt x="1140005" y="1363695"/>
                  </a:lnTo>
                  <a:lnTo>
                    <a:pt x="1177605" y="1337872"/>
                  </a:lnTo>
                  <a:lnTo>
                    <a:pt x="1213486" y="1309841"/>
                  </a:lnTo>
                  <a:lnTo>
                    <a:pt x="1247551" y="1279702"/>
                  </a:lnTo>
                  <a:lnTo>
                    <a:pt x="1279702" y="1247551"/>
                  </a:lnTo>
                  <a:lnTo>
                    <a:pt x="1309841" y="1213486"/>
                  </a:lnTo>
                  <a:lnTo>
                    <a:pt x="1337872" y="1177605"/>
                  </a:lnTo>
                  <a:lnTo>
                    <a:pt x="1363695" y="1140005"/>
                  </a:lnTo>
                  <a:lnTo>
                    <a:pt x="1387215" y="1100784"/>
                  </a:lnTo>
                  <a:lnTo>
                    <a:pt x="1408333" y="1060040"/>
                  </a:lnTo>
                  <a:lnTo>
                    <a:pt x="1426952" y="1017869"/>
                  </a:lnTo>
                  <a:lnTo>
                    <a:pt x="1442974" y="974370"/>
                  </a:lnTo>
                  <a:lnTo>
                    <a:pt x="1456302" y="929639"/>
                  </a:lnTo>
                  <a:lnTo>
                    <a:pt x="1466837" y="883775"/>
                  </a:lnTo>
                  <a:lnTo>
                    <a:pt x="1474484" y="836876"/>
                  </a:lnTo>
                  <a:lnTo>
                    <a:pt x="1479143" y="789038"/>
                  </a:lnTo>
                  <a:lnTo>
                    <a:pt x="1480718" y="740359"/>
                  </a:lnTo>
                  <a:lnTo>
                    <a:pt x="1479143" y="691680"/>
                  </a:lnTo>
                  <a:lnTo>
                    <a:pt x="1474484" y="643842"/>
                  </a:lnTo>
                  <a:lnTo>
                    <a:pt x="1466837" y="596942"/>
                  </a:lnTo>
                  <a:lnTo>
                    <a:pt x="1456302" y="551078"/>
                  </a:lnTo>
                  <a:lnTo>
                    <a:pt x="1442974" y="506348"/>
                  </a:lnTo>
                  <a:lnTo>
                    <a:pt x="1426952" y="462849"/>
                  </a:lnTo>
                  <a:lnTo>
                    <a:pt x="1408333" y="420678"/>
                  </a:lnTo>
                  <a:lnTo>
                    <a:pt x="1387215" y="379933"/>
                  </a:lnTo>
                  <a:lnTo>
                    <a:pt x="1363695" y="340712"/>
                  </a:lnTo>
                  <a:lnTo>
                    <a:pt x="1337872" y="303112"/>
                  </a:lnTo>
                  <a:lnTo>
                    <a:pt x="1309841" y="267231"/>
                  </a:lnTo>
                  <a:lnTo>
                    <a:pt x="1279702" y="233166"/>
                  </a:lnTo>
                  <a:lnTo>
                    <a:pt x="1247551" y="201016"/>
                  </a:lnTo>
                  <a:lnTo>
                    <a:pt x="1213486" y="170876"/>
                  </a:lnTo>
                  <a:lnTo>
                    <a:pt x="1177605" y="142846"/>
                  </a:lnTo>
                  <a:lnTo>
                    <a:pt x="1140005" y="117022"/>
                  </a:lnTo>
                  <a:lnTo>
                    <a:pt x="1100784" y="93502"/>
                  </a:lnTo>
                  <a:lnTo>
                    <a:pt x="1060040" y="72384"/>
                  </a:lnTo>
                  <a:lnTo>
                    <a:pt x="1017869" y="53766"/>
                  </a:lnTo>
                  <a:lnTo>
                    <a:pt x="974370" y="37743"/>
                  </a:lnTo>
                  <a:lnTo>
                    <a:pt x="929639" y="24416"/>
                  </a:lnTo>
                  <a:lnTo>
                    <a:pt x="883775" y="13880"/>
                  </a:lnTo>
                  <a:lnTo>
                    <a:pt x="836876" y="6234"/>
                  </a:lnTo>
                  <a:lnTo>
                    <a:pt x="789038" y="1574"/>
                  </a:lnTo>
                  <a:lnTo>
                    <a:pt x="740359" y="0"/>
                  </a:lnTo>
                  <a:close/>
                </a:path>
              </a:pathLst>
            </a:custGeom>
            <a:solidFill>
              <a:srgbClr val="F8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16260" y="2719849"/>
              <a:ext cx="720725" cy="999490"/>
            </a:xfrm>
            <a:custGeom>
              <a:avLst/>
              <a:gdLst/>
              <a:ahLst/>
              <a:cxnLst/>
              <a:rect l="l" t="t" r="r" b="b"/>
              <a:pathLst>
                <a:path w="720725" h="999489">
                  <a:moveTo>
                    <a:pt x="433387" y="762376"/>
                  </a:moveTo>
                  <a:lnTo>
                    <a:pt x="286765" y="762376"/>
                  </a:lnTo>
                  <a:lnTo>
                    <a:pt x="286765" y="925710"/>
                  </a:lnTo>
                  <a:lnTo>
                    <a:pt x="292528" y="954245"/>
                  </a:lnTo>
                  <a:lnTo>
                    <a:pt x="308240" y="977545"/>
                  </a:lnTo>
                  <a:lnTo>
                    <a:pt x="331541" y="993255"/>
                  </a:lnTo>
                  <a:lnTo>
                    <a:pt x="360070" y="999015"/>
                  </a:lnTo>
                  <a:lnTo>
                    <a:pt x="388612" y="993255"/>
                  </a:lnTo>
                  <a:lnTo>
                    <a:pt x="411916" y="977545"/>
                  </a:lnTo>
                  <a:lnTo>
                    <a:pt x="427627" y="954245"/>
                  </a:lnTo>
                  <a:lnTo>
                    <a:pt x="433387" y="925710"/>
                  </a:lnTo>
                  <a:lnTo>
                    <a:pt x="433387" y="762376"/>
                  </a:lnTo>
                  <a:close/>
                </a:path>
                <a:path w="720725" h="999489">
                  <a:moveTo>
                    <a:pt x="646849" y="615767"/>
                  </a:moveTo>
                  <a:lnTo>
                    <a:pt x="73304" y="615767"/>
                  </a:lnTo>
                  <a:lnTo>
                    <a:pt x="44769" y="621527"/>
                  </a:lnTo>
                  <a:lnTo>
                    <a:pt x="21469" y="637236"/>
                  </a:lnTo>
                  <a:lnTo>
                    <a:pt x="5760" y="660537"/>
                  </a:lnTo>
                  <a:lnTo>
                    <a:pt x="0" y="689071"/>
                  </a:lnTo>
                  <a:lnTo>
                    <a:pt x="5760" y="717606"/>
                  </a:lnTo>
                  <a:lnTo>
                    <a:pt x="21469" y="740906"/>
                  </a:lnTo>
                  <a:lnTo>
                    <a:pt x="44769" y="756615"/>
                  </a:lnTo>
                  <a:lnTo>
                    <a:pt x="73304" y="762376"/>
                  </a:lnTo>
                  <a:lnTo>
                    <a:pt x="646849" y="762376"/>
                  </a:lnTo>
                  <a:lnTo>
                    <a:pt x="675383" y="756615"/>
                  </a:lnTo>
                  <a:lnTo>
                    <a:pt x="698684" y="740906"/>
                  </a:lnTo>
                  <a:lnTo>
                    <a:pt x="714393" y="717606"/>
                  </a:lnTo>
                  <a:lnTo>
                    <a:pt x="720153" y="689071"/>
                  </a:lnTo>
                  <a:lnTo>
                    <a:pt x="714393" y="660537"/>
                  </a:lnTo>
                  <a:lnTo>
                    <a:pt x="698684" y="637236"/>
                  </a:lnTo>
                  <a:lnTo>
                    <a:pt x="675383" y="621527"/>
                  </a:lnTo>
                  <a:lnTo>
                    <a:pt x="646849" y="615767"/>
                  </a:lnTo>
                  <a:close/>
                </a:path>
                <a:path w="720725" h="999489">
                  <a:moveTo>
                    <a:pt x="433387" y="485452"/>
                  </a:moveTo>
                  <a:lnTo>
                    <a:pt x="286765" y="485452"/>
                  </a:lnTo>
                  <a:lnTo>
                    <a:pt x="286765" y="615767"/>
                  </a:lnTo>
                  <a:lnTo>
                    <a:pt x="433387" y="615767"/>
                  </a:lnTo>
                  <a:lnTo>
                    <a:pt x="433387" y="485452"/>
                  </a:lnTo>
                  <a:close/>
                </a:path>
                <a:path w="720725" h="999489">
                  <a:moveTo>
                    <a:pt x="646849" y="338843"/>
                  </a:moveTo>
                  <a:lnTo>
                    <a:pt x="73304" y="338843"/>
                  </a:lnTo>
                  <a:lnTo>
                    <a:pt x="44769" y="344605"/>
                  </a:lnTo>
                  <a:lnTo>
                    <a:pt x="21469" y="360318"/>
                  </a:lnTo>
                  <a:lnTo>
                    <a:pt x="5760" y="383619"/>
                  </a:lnTo>
                  <a:lnTo>
                    <a:pt x="0" y="412148"/>
                  </a:lnTo>
                  <a:lnTo>
                    <a:pt x="5760" y="440682"/>
                  </a:lnTo>
                  <a:lnTo>
                    <a:pt x="21469" y="463983"/>
                  </a:lnTo>
                  <a:lnTo>
                    <a:pt x="44769" y="479692"/>
                  </a:lnTo>
                  <a:lnTo>
                    <a:pt x="73304" y="485452"/>
                  </a:lnTo>
                  <a:lnTo>
                    <a:pt x="646849" y="485452"/>
                  </a:lnTo>
                  <a:lnTo>
                    <a:pt x="675383" y="479692"/>
                  </a:lnTo>
                  <a:lnTo>
                    <a:pt x="698684" y="463983"/>
                  </a:lnTo>
                  <a:lnTo>
                    <a:pt x="714393" y="440682"/>
                  </a:lnTo>
                  <a:lnTo>
                    <a:pt x="720153" y="412148"/>
                  </a:lnTo>
                  <a:lnTo>
                    <a:pt x="714393" y="383619"/>
                  </a:lnTo>
                  <a:lnTo>
                    <a:pt x="698684" y="360318"/>
                  </a:lnTo>
                  <a:lnTo>
                    <a:pt x="675383" y="344605"/>
                  </a:lnTo>
                  <a:lnTo>
                    <a:pt x="646849" y="338843"/>
                  </a:lnTo>
                  <a:close/>
                </a:path>
                <a:path w="720725" h="999489">
                  <a:moveTo>
                    <a:pt x="123464" y="0"/>
                  </a:moveTo>
                  <a:lnTo>
                    <a:pt x="95968" y="5816"/>
                  </a:lnTo>
                  <a:lnTo>
                    <a:pt x="71983" y="22309"/>
                  </a:lnTo>
                  <a:lnTo>
                    <a:pt x="56279" y="46813"/>
                  </a:lnTo>
                  <a:lnTo>
                    <a:pt x="51363" y="74480"/>
                  </a:lnTo>
                  <a:lnTo>
                    <a:pt x="57179" y="101976"/>
                  </a:lnTo>
                  <a:lnTo>
                    <a:pt x="73672" y="125966"/>
                  </a:lnTo>
                  <a:lnTo>
                    <a:pt x="286765" y="332227"/>
                  </a:lnTo>
                  <a:lnTo>
                    <a:pt x="286765" y="338843"/>
                  </a:lnTo>
                  <a:lnTo>
                    <a:pt x="433387" y="338843"/>
                  </a:lnTo>
                  <a:lnTo>
                    <a:pt x="433387" y="334614"/>
                  </a:lnTo>
                  <a:lnTo>
                    <a:pt x="572102" y="200337"/>
                  </a:lnTo>
                  <a:lnTo>
                    <a:pt x="361302" y="200337"/>
                  </a:lnTo>
                  <a:lnTo>
                    <a:pt x="175640" y="20620"/>
                  </a:lnTo>
                  <a:lnTo>
                    <a:pt x="151134" y="4915"/>
                  </a:lnTo>
                  <a:lnTo>
                    <a:pt x="123464" y="0"/>
                  </a:lnTo>
                  <a:close/>
                </a:path>
                <a:path w="720725" h="999489">
                  <a:moveTo>
                    <a:pt x="599139" y="0"/>
                  </a:moveTo>
                  <a:lnTo>
                    <a:pt x="571473" y="4915"/>
                  </a:lnTo>
                  <a:lnTo>
                    <a:pt x="546963" y="20620"/>
                  </a:lnTo>
                  <a:lnTo>
                    <a:pt x="361302" y="200337"/>
                  </a:lnTo>
                  <a:lnTo>
                    <a:pt x="572102" y="200337"/>
                  </a:lnTo>
                  <a:lnTo>
                    <a:pt x="648931" y="125966"/>
                  </a:lnTo>
                  <a:lnTo>
                    <a:pt x="665429" y="101976"/>
                  </a:lnTo>
                  <a:lnTo>
                    <a:pt x="671245" y="74480"/>
                  </a:lnTo>
                  <a:lnTo>
                    <a:pt x="666326" y="46813"/>
                  </a:lnTo>
                  <a:lnTo>
                    <a:pt x="650620" y="22309"/>
                  </a:lnTo>
                  <a:lnTo>
                    <a:pt x="626632" y="5816"/>
                  </a:lnTo>
                  <a:lnTo>
                    <a:pt x="599139" y="0"/>
                  </a:lnTo>
                  <a:close/>
                </a:path>
              </a:pathLst>
            </a:custGeom>
            <a:solidFill>
              <a:srgbClr val="F0D0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4051414" y="3024670"/>
              <a:ext cx="1059815" cy="4298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400" b="1" spc="160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37.1元</a:t>
              </a:r>
              <a:endParaRPr sz="2400" dirty="0">
                <a:latin typeface="Microsoft JhengHei"/>
                <a:cs typeface="Microsoft JhengHei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8FE612C-0C84-4EC0-9B6F-00390B502EC8}"/>
              </a:ext>
            </a:extLst>
          </p:cNvPr>
          <p:cNvGrpSpPr/>
          <p:nvPr/>
        </p:nvGrpSpPr>
        <p:grpSpPr>
          <a:xfrm>
            <a:off x="5833579" y="2479001"/>
            <a:ext cx="1480820" cy="1480820"/>
            <a:chOff x="5833579" y="2479001"/>
            <a:chExt cx="1480820" cy="1480820"/>
          </a:xfrm>
        </p:grpSpPr>
        <p:sp>
          <p:nvSpPr>
            <p:cNvPr id="14" name="object 14"/>
            <p:cNvSpPr/>
            <p:nvPr/>
          </p:nvSpPr>
          <p:spPr>
            <a:xfrm>
              <a:off x="5833579" y="2479001"/>
              <a:ext cx="1480820" cy="1480820"/>
            </a:xfrm>
            <a:custGeom>
              <a:avLst/>
              <a:gdLst/>
              <a:ahLst/>
              <a:cxnLst/>
              <a:rect l="l" t="t" r="r" b="b"/>
              <a:pathLst>
                <a:path w="1480820" h="1480820">
                  <a:moveTo>
                    <a:pt x="740359" y="0"/>
                  </a:moveTo>
                  <a:lnTo>
                    <a:pt x="691680" y="1574"/>
                  </a:lnTo>
                  <a:lnTo>
                    <a:pt x="643842" y="6234"/>
                  </a:lnTo>
                  <a:lnTo>
                    <a:pt x="596942" y="13880"/>
                  </a:lnTo>
                  <a:lnTo>
                    <a:pt x="551078" y="24416"/>
                  </a:lnTo>
                  <a:lnTo>
                    <a:pt x="506348" y="37743"/>
                  </a:lnTo>
                  <a:lnTo>
                    <a:pt x="462849" y="53766"/>
                  </a:lnTo>
                  <a:lnTo>
                    <a:pt x="420678" y="72384"/>
                  </a:lnTo>
                  <a:lnTo>
                    <a:pt x="379933" y="93502"/>
                  </a:lnTo>
                  <a:lnTo>
                    <a:pt x="340712" y="117022"/>
                  </a:lnTo>
                  <a:lnTo>
                    <a:pt x="303112" y="142846"/>
                  </a:lnTo>
                  <a:lnTo>
                    <a:pt x="267231" y="170876"/>
                  </a:lnTo>
                  <a:lnTo>
                    <a:pt x="233166" y="201016"/>
                  </a:lnTo>
                  <a:lnTo>
                    <a:pt x="201016" y="233166"/>
                  </a:lnTo>
                  <a:lnTo>
                    <a:pt x="170876" y="267231"/>
                  </a:lnTo>
                  <a:lnTo>
                    <a:pt x="142846" y="303112"/>
                  </a:lnTo>
                  <a:lnTo>
                    <a:pt x="117022" y="340712"/>
                  </a:lnTo>
                  <a:lnTo>
                    <a:pt x="93502" y="379933"/>
                  </a:lnTo>
                  <a:lnTo>
                    <a:pt x="72384" y="420678"/>
                  </a:lnTo>
                  <a:lnTo>
                    <a:pt x="53766" y="462849"/>
                  </a:lnTo>
                  <a:lnTo>
                    <a:pt x="37743" y="506348"/>
                  </a:lnTo>
                  <a:lnTo>
                    <a:pt x="24416" y="551078"/>
                  </a:lnTo>
                  <a:lnTo>
                    <a:pt x="13880" y="596942"/>
                  </a:lnTo>
                  <a:lnTo>
                    <a:pt x="6234" y="643842"/>
                  </a:lnTo>
                  <a:lnTo>
                    <a:pt x="1574" y="691680"/>
                  </a:lnTo>
                  <a:lnTo>
                    <a:pt x="0" y="740359"/>
                  </a:lnTo>
                  <a:lnTo>
                    <a:pt x="1574" y="789038"/>
                  </a:lnTo>
                  <a:lnTo>
                    <a:pt x="6234" y="836876"/>
                  </a:lnTo>
                  <a:lnTo>
                    <a:pt x="13880" y="883775"/>
                  </a:lnTo>
                  <a:lnTo>
                    <a:pt x="24416" y="929639"/>
                  </a:lnTo>
                  <a:lnTo>
                    <a:pt x="37743" y="974370"/>
                  </a:lnTo>
                  <a:lnTo>
                    <a:pt x="53766" y="1017869"/>
                  </a:lnTo>
                  <a:lnTo>
                    <a:pt x="72384" y="1060040"/>
                  </a:lnTo>
                  <a:lnTo>
                    <a:pt x="93502" y="1100784"/>
                  </a:lnTo>
                  <a:lnTo>
                    <a:pt x="117022" y="1140005"/>
                  </a:lnTo>
                  <a:lnTo>
                    <a:pt x="142846" y="1177605"/>
                  </a:lnTo>
                  <a:lnTo>
                    <a:pt x="170876" y="1213486"/>
                  </a:lnTo>
                  <a:lnTo>
                    <a:pt x="201016" y="1247551"/>
                  </a:lnTo>
                  <a:lnTo>
                    <a:pt x="233166" y="1279702"/>
                  </a:lnTo>
                  <a:lnTo>
                    <a:pt x="267231" y="1309841"/>
                  </a:lnTo>
                  <a:lnTo>
                    <a:pt x="303112" y="1337872"/>
                  </a:lnTo>
                  <a:lnTo>
                    <a:pt x="340712" y="1363695"/>
                  </a:lnTo>
                  <a:lnTo>
                    <a:pt x="379933" y="1387215"/>
                  </a:lnTo>
                  <a:lnTo>
                    <a:pt x="420678" y="1408333"/>
                  </a:lnTo>
                  <a:lnTo>
                    <a:pt x="462849" y="1426952"/>
                  </a:lnTo>
                  <a:lnTo>
                    <a:pt x="506348" y="1442974"/>
                  </a:lnTo>
                  <a:lnTo>
                    <a:pt x="551078" y="1456302"/>
                  </a:lnTo>
                  <a:lnTo>
                    <a:pt x="596942" y="1466837"/>
                  </a:lnTo>
                  <a:lnTo>
                    <a:pt x="643842" y="1474484"/>
                  </a:lnTo>
                  <a:lnTo>
                    <a:pt x="691680" y="1479143"/>
                  </a:lnTo>
                  <a:lnTo>
                    <a:pt x="740359" y="1480718"/>
                  </a:lnTo>
                  <a:lnTo>
                    <a:pt x="789038" y="1479143"/>
                  </a:lnTo>
                  <a:lnTo>
                    <a:pt x="836876" y="1474484"/>
                  </a:lnTo>
                  <a:lnTo>
                    <a:pt x="883775" y="1466837"/>
                  </a:lnTo>
                  <a:lnTo>
                    <a:pt x="929639" y="1456302"/>
                  </a:lnTo>
                  <a:lnTo>
                    <a:pt x="974370" y="1442974"/>
                  </a:lnTo>
                  <a:lnTo>
                    <a:pt x="1017869" y="1426952"/>
                  </a:lnTo>
                  <a:lnTo>
                    <a:pt x="1060040" y="1408333"/>
                  </a:lnTo>
                  <a:lnTo>
                    <a:pt x="1100784" y="1387215"/>
                  </a:lnTo>
                  <a:lnTo>
                    <a:pt x="1140005" y="1363695"/>
                  </a:lnTo>
                  <a:lnTo>
                    <a:pt x="1177605" y="1337872"/>
                  </a:lnTo>
                  <a:lnTo>
                    <a:pt x="1213486" y="1309841"/>
                  </a:lnTo>
                  <a:lnTo>
                    <a:pt x="1247551" y="1279702"/>
                  </a:lnTo>
                  <a:lnTo>
                    <a:pt x="1279702" y="1247551"/>
                  </a:lnTo>
                  <a:lnTo>
                    <a:pt x="1309841" y="1213486"/>
                  </a:lnTo>
                  <a:lnTo>
                    <a:pt x="1337872" y="1177605"/>
                  </a:lnTo>
                  <a:lnTo>
                    <a:pt x="1363695" y="1140005"/>
                  </a:lnTo>
                  <a:lnTo>
                    <a:pt x="1387215" y="1100784"/>
                  </a:lnTo>
                  <a:lnTo>
                    <a:pt x="1408333" y="1060040"/>
                  </a:lnTo>
                  <a:lnTo>
                    <a:pt x="1426952" y="1017869"/>
                  </a:lnTo>
                  <a:lnTo>
                    <a:pt x="1442974" y="974370"/>
                  </a:lnTo>
                  <a:lnTo>
                    <a:pt x="1456302" y="929639"/>
                  </a:lnTo>
                  <a:lnTo>
                    <a:pt x="1466837" y="883775"/>
                  </a:lnTo>
                  <a:lnTo>
                    <a:pt x="1474484" y="836876"/>
                  </a:lnTo>
                  <a:lnTo>
                    <a:pt x="1479143" y="789038"/>
                  </a:lnTo>
                  <a:lnTo>
                    <a:pt x="1480718" y="740359"/>
                  </a:lnTo>
                  <a:lnTo>
                    <a:pt x="1479143" y="691680"/>
                  </a:lnTo>
                  <a:lnTo>
                    <a:pt x="1474484" y="643842"/>
                  </a:lnTo>
                  <a:lnTo>
                    <a:pt x="1466837" y="596942"/>
                  </a:lnTo>
                  <a:lnTo>
                    <a:pt x="1456302" y="551078"/>
                  </a:lnTo>
                  <a:lnTo>
                    <a:pt x="1442974" y="506348"/>
                  </a:lnTo>
                  <a:lnTo>
                    <a:pt x="1426952" y="462849"/>
                  </a:lnTo>
                  <a:lnTo>
                    <a:pt x="1408333" y="420678"/>
                  </a:lnTo>
                  <a:lnTo>
                    <a:pt x="1387215" y="379933"/>
                  </a:lnTo>
                  <a:lnTo>
                    <a:pt x="1363695" y="340712"/>
                  </a:lnTo>
                  <a:lnTo>
                    <a:pt x="1337872" y="303112"/>
                  </a:lnTo>
                  <a:lnTo>
                    <a:pt x="1309841" y="267231"/>
                  </a:lnTo>
                  <a:lnTo>
                    <a:pt x="1279702" y="233166"/>
                  </a:lnTo>
                  <a:lnTo>
                    <a:pt x="1247551" y="201016"/>
                  </a:lnTo>
                  <a:lnTo>
                    <a:pt x="1213486" y="170876"/>
                  </a:lnTo>
                  <a:lnTo>
                    <a:pt x="1177605" y="142846"/>
                  </a:lnTo>
                  <a:lnTo>
                    <a:pt x="1140005" y="117022"/>
                  </a:lnTo>
                  <a:lnTo>
                    <a:pt x="1100784" y="93502"/>
                  </a:lnTo>
                  <a:lnTo>
                    <a:pt x="1060040" y="72384"/>
                  </a:lnTo>
                  <a:lnTo>
                    <a:pt x="1017869" y="53766"/>
                  </a:lnTo>
                  <a:lnTo>
                    <a:pt x="974370" y="37743"/>
                  </a:lnTo>
                  <a:lnTo>
                    <a:pt x="929639" y="24416"/>
                  </a:lnTo>
                  <a:lnTo>
                    <a:pt x="883775" y="13880"/>
                  </a:lnTo>
                  <a:lnTo>
                    <a:pt x="836876" y="6234"/>
                  </a:lnTo>
                  <a:lnTo>
                    <a:pt x="789038" y="1574"/>
                  </a:lnTo>
                  <a:lnTo>
                    <a:pt x="740359" y="0"/>
                  </a:lnTo>
                  <a:close/>
                </a:path>
              </a:pathLst>
            </a:custGeom>
            <a:solidFill>
              <a:srgbClr val="F8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22530" y="2719849"/>
              <a:ext cx="720725" cy="999490"/>
            </a:xfrm>
            <a:custGeom>
              <a:avLst/>
              <a:gdLst/>
              <a:ahLst/>
              <a:cxnLst/>
              <a:rect l="l" t="t" r="r" b="b"/>
              <a:pathLst>
                <a:path w="720725" h="999489">
                  <a:moveTo>
                    <a:pt x="433387" y="762376"/>
                  </a:moveTo>
                  <a:lnTo>
                    <a:pt x="286765" y="762376"/>
                  </a:lnTo>
                  <a:lnTo>
                    <a:pt x="286765" y="925710"/>
                  </a:lnTo>
                  <a:lnTo>
                    <a:pt x="292528" y="954245"/>
                  </a:lnTo>
                  <a:lnTo>
                    <a:pt x="308240" y="977545"/>
                  </a:lnTo>
                  <a:lnTo>
                    <a:pt x="331541" y="993255"/>
                  </a:lnTo>
                  <a:lnTo>
                    <a:pt x="360070" y="999015"/>
                  </a:lnTo>
                  <a:lnTo>
                    <a:pt x="388612" y="993255"/>
                  </a:lnTo>
                  <a:lnTo>
                    <a:pt x="411916" y="977545"/>
                  </a:lnTo>
                  <a:lnTo>
                    <a:pt x="427627" y="954245"/>
                  </a:lnTo>
                  <a:lnTo>
                    <a:pt x="433387" y="925710"/>
                  </a:lnTo>
                  <a:lnTo>
                    <a:pt x="433387" y="762376"/>
                  </a:lnTo>
                  <a:close/>
                </a:path>
                <a:path w="720725" h="999489">
                  <a:moveTo>
                    <a:pt x="646849" y="615767"/>
                  </a:moveTo>
                  <a:lnTo>
                    <a:pt x="73304" y="615767"/>
                  </a:lnTo>
                  <a:lnTo>
                    <a:pt x="44769" y="621527"/>
                  </a:lnTo>
                  <a:lnTo>
                    <a:pt x="21469" y="637236"/>
                  </a:lnTo>
                  <a:lnTo>
                    <a:pt x="5760" y="660537"/>
                  </a:lnTo>
                  <a:lnTo>
                    <a:pt x="0" y="689071"/>
                  </a:lnTo>
                  <a:lnTo>
                    <a:pt x="5760" y="717606"/>
                  </a:lnTo>
                  <a:lnTo>
                    <a:pt x="21469" y="740906"/>
                  </a:lnTo>
                  <a:lnTo>
                    <a:pt x="44769" y="756615"/>
                  </a:lnTo>
                  <a:lnTo>
                    <a:pt x="73304" y="762376"/>
                  </a:lnTo>
                  <a:lnTo>
                    <a:pt x="646849" y="762376"/>
                  </a:lnTo>
                  <a:lnTo>
                    <a:pt x="675383" y="756615"/>
                  </a:lnTo>
                  <a:lnTo>
                    <a:pt x="698684" y="740906"/>
                  </a:lnTo>
                  <a:lnTo>
                    <a:pt x="714393" y="717606"/>
                  </a:lnTo>
                  <a:lnTo>
                    <a:pt x="720153" y="689071"/>
                  </a:lnTo>
                  <a:lnTo>
                    <a:pt x="714393" y="660537"/>
                  </a:lnTo>
                  <a:lnTo>
                    <a:pt x="698684" y="637236"/>
                  </a:lnTo>
                  <a:lnTo>
                    <a:pt x="675383" y="621527"/>
                  </a:lnTo>
                  <a:lnTo>
                    <a:pt x="646849" y="615767"/>
                  </a:lnTo>
                  <a:close/>
                </a:path>
                <a:path w="720725" h="999489">
                  <a:moveTo>
                    <a:pt x="433387" y="485452"/>
                  </a:moveTo>
                  <a:lnTo>
                    <a:pt x="286765" y="485452"/>
                  </a:lnTo>
                  <a:lnTo>
                    <a:pt x="286765" y="615767"/>
                  </a:lnTo>
                  <a:lnTo>
                    <a:pt x="433387" y="615767"/>
                  </a:lnTo>
                  <a:lnTo>
                    <a:pt x="433387" y="485452"/>
                  </a:lnTo>
                  <a:close/>
                </a:path>
                <a:path w="720725" h="999489">
                  <a:moveTo>
                    <a:pt x="646849" y="338843"/>
                  </a:moveTo>
                  <a:lnTo>
                    <a:pt x="73304" y="338843"/>
                  </a:lnTo>
                  <a:lnTo>
                    <a:pt x="44769" y="344605"/>
                  </a:lnTo>
                  <a:lnTo>
                    <a:pt x="21469" y="360318"/>
                  </a:lnTo>
                  <a:lnTo>
                    <a:pt x="5760" y="383619"/>
                  </a:lnTo>
                  <a:lnTo>
                    <a:pt x="0" y="412148"/>
                  </a:lnTo>
                  <a:lnTo>
                    <a:pt x="5760" y="440682"/>
                  </a:lnTo>
                  <a:lnTo>
                    <a:pt x="21469" y="463983"/>
                  </a:lnTo>
                  <a:lnTo>
                    <a:pt x="44769" y="479692"/>
                  </a:lnTo>
                  <a:lnTo>
                    <a:pt x="73304" y="485452"/>
                  </a:lnTo>
                  <a:lnTo>
                    <a:pt x="646849" y="485452"/>
                  </a:lnTo>
                  <a:lnTo>
                    <a:pt x="675383" y="479692"/>
                  </a:lnTo>
                  <a:lnTo>
                    <a:pt x="698684" y="463983"/>
                  </a:lnTo>
                  <a:lnTo>
                    <a:pt x="714393" y="440682"/>
                  </a:lnTo>
                  <a:lnTo>
                    <a:pt x="720153" y="412148"/>
                  </a:lnTo>
                  <a:lnTo>
                    <a:pt x="714393" y="383619"/>
                  </a:lnTo>
                  <a:lnTo>
                    <a:pt x="698684" y="360318"/>
                  </a:lnTo>
                  <a:lnTo>
                    <a:pt x="675383" y="344605"/>
                  </a:lnTo>
                  <a:lnTo>
                    <a:pt x="646849" y="338843"/>
                  </a:lnTo>
                  <a:close/>
                </a:path>
                <a:path w="720725" h="999489">
                  <a:moveTo>
                    <a:pt x="123464" y="0"/>
                  </a:moveTo>
                  <a:lnTo>
                    <a:pt x="95968" y="5816"/>
                  </a:lnTo>
                  <a:lnTo>
                    <a:pt x="71983" y="22309"/>
                  </a:lnTo>
                  <a:lnTo>
                    <a:pt x="56279" y="46813"/>
                  </a:lnTo>
                  <a:lnTo>
                    <a:pt x="51363" y="74480"/>
                  </a:lnTo>
                  <a:lnTo>
                    <a:pt x="57179" y="101976"/>
                  </a:lnTo>
                  <a:lnTo>
                    <a:pt x="73672" y="125966"/>
                  </a:lnTo>
                  <a:lnTo>
                    <a:pt x="286765" y="332227"/>
                  </a:lnTo>
                  <a:lnTo>
                    <a:pt x="286765" y="338843"/>
                  </a:lnTo>
                  <a:lnTo>
                    <a:pt x="433387" y="338843"/>
                  </a:lnTo>
                  <a:lnTo>
                    <a:pt x="433387" y="334614"/>
                  </a:lnTo>
                  <a:lnTo>
                    <a:pt x="572102" y="200337"/>
                  </a:lnTo>
                  <a:lnTo>
                    <a:pt x="361302" y="200337"/>
                  </a:lnTo>
                  <a:lnTo>
                    <a:pt x="175640" y="20620"/>
                  </a:lnTo>
                  <a:lnTo>
                    <a:pt x="151134" y="4915"/>
                  </a:lnTo>
                  <a:lnTo>
                    <a:pt x="123464" y="0"/>
                  </a:lnTo>
                  <a:close/>
                </a:path>
                <a:path w="720725" h="999489">
                  <a:moveTo>
                    <a:pt x="599139" y="0"/>
                  </a:moveTo>
                  <a:lnTo>
                    <a:pt x="571473" y="4915"/>
                  </a:lnTo>
                  <a:lnTo>
                    <a:pt x="546963" y="20620"/>
                  </a:lnTo>
                  <a:lnTo>
                    <a:pt x="361302" y="200337"/>
                  </a:lnTo>
                  <a:lnTo>
                    <a:pt x="572102" y="200337"/>
                  </a:lnTo>
                  <a:lnTo>
                    <a:pt x="648931" y="125966"/>
                  </a:lnTo>
                  <a:lnTo>
                    <a:pt x="665429" y="101976"/>
                  </a:lnTo>
                  <a:lnTo>
                    <a:pt x="671245" y="74480"/>
                  </a:lnTo>
                  <a:lnTo>
                    <a:pt x="666326" y="46813"/>
                  </a:lnTo>
                  <a:lnTo>
                    <a:pt x="650620" y="22309"/>
                  </a:lnTo>
                  <a:lnTo>
                    <a:pt x="626632" y="5816"/>
                  </a:lnTo>
                  <a:lnTo>
                    <a:pt x="599139" y="0"/>
                  </a:lnTo>
                  <a:close/>
                </a:path>
              </a:pathLst>
            </a:custGeom>
            <a:solidFill>
              <a:srgbClr val="F0D0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6061874" y="3024670"/>
              <a:ext cx="1059815" cy="4298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400" b="1" spc="160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45.9元</a:t>
              </a:r>
              <a:endParaRPr sz="2400" dirty="0">
                <a:latin typeface="Microsoft JhengHei"/>
                <a:cs typeface="Microsoft JhengHei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8393367-E89A-4A6A-BC90-DCCAE9B65A8A}"/>
              </a:ext>
            </a:extLst>
          </p:cNvPr>
          <p:cNvGrpSpPr/>
          <p:nvPr/>
        </p:nvGrpSpPr>
        <p:grpSpPr>
          <a:xfrm>
            <a:off x="1356808" y="1861096"/>
            <a:ext cx="6356985" cy="426720"/>
            <a:chOff x="1356808" y="1861096"/>
            <a:chExt cx="6356985" cy="426720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790C1B32-B388-46BB-8D3A-85870FCF6272}"/>
                </a:ext>
              </a:extLst>
            </p:cNvPr>
            <p:cNvGrpSpPr/>
            <p:nvPr/>
          </p:nvGrpSpPr>
          <p:grpSpPr>
            <a:xfrm>
              <a:off x="2943199" y="1861096"/>
              <a:ext cx="426084" cy="426720"/>
              <a:chOff x="2943199" y="1861096"/>
              <a:chExt cx="426084" cy="426720"/>
            </a:xfrm>
          </p:grpSpPr>
          <p:sp>
            <p:nvSpPr>
              <p:cNvPr id="8" name="object 8"/>
              <p:cNvSpPr/>
              <p:nvPr/>
            </p:nvSpPr>
            <p:spPr>
              <a:xfrm>
                <a:off x="2943199" y="1861096"/>
                <a:ext cx="426084" cy="426720"/>
              </a:xfrm>
              <a:custGeom>
                <a:avLst/>
                <a:gdLst/>
                <a:ahLst/>
                <a:cxnLst/>
                <a:rect l="l" t="t" r="r" b="b"/>
                <a:pathLst>
                  <a:path w="426085" h="426719">
                    <a:moveTo>
                      <a:pt x="213042" y="0"/>
                    </a:moveTo>
                    <a:lnTo>
                      <a:pt x="164196" y="5627"/>
                    </a:lnTo>
                    <a:lnTo>
                      <a:pt x="119355" y="21655"/>
                    </a:lnTo>
                    <a:lnTo>
                      <a:pt x="79798" y="46806"/>
                    </a:lnTo>
                    <a:lnTo>
                      <a:pt x="46805" y="79800"/>
                    </a:lnTo>
                    <a:lnTo>
                      <a:pt x="21655" y="119359"/>
                    </a:lnTo>
                    <a:lnTo>
                      <a:pt x="5626" y="164204"/>
                    </a:lnTo>
                    <a:lnTo>
                      <a:pt x="0" y="213055"/>
                    </a:lnTo>
                    <a:lnTo>
                      <a:pt x="5626" y="261906"/>
                    </a:lnTo>
                    <a:lnTo>
                      <a:pt x="21655" y="306750"/>
                    </a:lnTo>
                    <a:lnTo>
                      <a:pt x="46805" y="346309"/>
                    </a:lnTo>
                    <a:lnTo>
                      <a:pt x="79798" y="379304"/>
                    </a:lnTo>
                    <a:lnTo>
                      <a:pt x="119355" y="404454"/>
                    </a:lnTo>
                    <a:lnTo>
                      <a:pt x="164196" y="420483"/>
                    </a:lnTo>
                    <a:lnTo>
                      <a:pt x="213042" y="426110"/>
                    </a:lnTo>
                    <a:lnTo>
                      <a:pt x="261893" y="420483"/>
                    </a:lnTo>
                    <a:lnTo>
                      <a:pt x="306738" y="404454"/>
                    </a:lnTo>
                    <a:lnTo>
                      <a:pt x="346296" y="379304"/>
                    </a:lnTo>
                    <a:lnTo>
                      <a:pt x="379291" y="346309"/>
                    </a:lnTo>
                    <a:lnTo>
                      <a:pt x="404442" y="306750"/>
                    </a:lnTo>
                    <a:lnTo>
                      <a:pt x="420470" y="261906"/>
                    </a:lnTo>
                    <a:lnTo>
                      <a:pt x="426097" y="213055"/>
                    </a:lnTo>
                    <a:lnTo>
                      <a:pt x="420470" y="164204"/>
                    </a:lnTo>
                    <a:lnTo>
                      <a:pt x="404442" y="119359"/>
                    </a:lnTo>
                    <a:lnTo>
                      <a:pt x="379291" y="79800"/>
                    </a:lnTo>
                    <a:lnTo>
                      <a:pt x="346296" y="46806"/>
                    </a:lnTo>
                    <a:lnTo>
                      <a:pt x="306738" y="21655"/>
                    </a:lnTo>
                    <a:lnTo>
                      <a:pt x="261893" y="5627"/>
                    </a:lnTo>
                    <a:lnTo>
                      <a:pt x="213042" y="0"/>
                    </a:lnTo>
                    <a:close/>
                  </a:path>
                </a:pathLst>
              </a:custGeom>
              <a:solidFill>
                <a:srgbClr val="58565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9"/>
              <p:cNvSpPr/>
              <p:nvPr/>
            </p:nvSpPr>
            <p:spPr>
              <a:xfrm>
                <a:off x="3165538" y="1913902"/>
                <a:ext cx="67945" cy="320675"/>
              </a:xfrm>
              <a:custGeom>
                <a:avLst/>
                <a:gdLst/>
                <a:ahLst/>
                <a:cxnLst/>
                <a:rect l="l" t="t" r="r" b="b"/>
                <a:pathLst>
                  <a:path w="67944" h="320675">
                    <a:moveTo>
                      <a:pt x="47142" y="0"/>
                    </a:moveTo>
                    <a:lnTo>
                      <a:pt x="13915" y="20761"/>
                    </a:lnTo>
                    <a:lnTo>
                      <a:pt x="444" y="171996"/>
                    </a:lnTo>
                    <a:lnTo>
                      <a:pt x="0" y="178003"/>
                    </a:lnTo>
                    <a:lnTo>
                      <a:pt x="2070" y="183946"/>
                    </a:lnTo>
                    <a:lnTo>
                      <a:pt x="10286" y="192760"/>
                    </a:lnTo>
                    <a:lnTo>
                      <a:pt x="16027" y="195313"/>
                    </a:lnTo>
                    <a:lnTo>
                      <a:pt x="22618" y="195313"/>
                    </a:lnTo>
                    <a:lnTo>
                      <a:pt x="19100" y="307771"/>
                    </a:lnTo>
                    <a:lnTo>
                      <a:pt x="20840" y="312115"/>
                    </a:lnTo>
                    <a:lnTo>
                      <a:pt x="27266" y="318744"/>
                    </a:lnTo>
                    <a:lnTo>
                      <a:pt x="31686" y="320471"/>
                    </a:lnTo>
                    <a:lnTo>
                      <a:pt x="59855" y="320471"/>
                    </a:lnTo>
                    <a:lnTo>
                      <a:pt x="67703" y="313055"/>
                    </a:lnTo>
                    <a:lnTo>
                      <a:pt x="67703" y="20447"/>
                    </a:lnTo>
                    <a:lnTo>
                      <a:pt x="66080" y="12489"/>
                    </a:lnTo>
                    <a:lnTo>
                      <a:pt x="61661" y="5989"/>
                    </a:lnTo>
                    <a:lnTo>
                      <a:pt x="55123" y="1607"/>
                    </a:lnTo>
                    <a:lnTo>
                      <a:pt x="4714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3053854" y="1914131"/>
                <a:ext cx="83820" cy="320675"/>
              </a:xfrm>
              <a:custGeom>
                <a:avLst/>
                <a:gdLst/>
                <a:ahLst/>
                <a:cxnLst/>
                <a:rect l="l" t="t" r="r" b="b"/>
                <a:pathLst>
                  <a:path w="83819" h="320675">
                    <a:moveTo>
                      <a:pt x="59397" y="118071"/>
                    </a:moveTo>
                    <a:lnTo>
                      <a:pt x="23228" y="118071"/>
                    </a:lnTo>
                    <a:lnTo>
                      <a:pt x="17310" y="307505"/>
                    </a:lnTo>
                    <a:lnTo>
                      <a:pt x="19037" y="311873"/>
                    </a:lnTo>
                    <a:lnTo>
                      <a:pt x="25463" y="318503"/>
                    </a:lnTo>
                    <a:lnTo>
                      <a:pt x="29895" y="320255"/>
                    </a:lnTo>
                    <a:lnTo>
                      <a:pt x="52717" y="320255"/>
                    </a:lnTo>
                    <a:lnTo>
                      <a:pt x="57137" y="318503"/>
                    </a:lnTo>
                    <a:lnTo>
                      <a:pt x="63563" y="311861"/>
                    </a:lnTo>
                    <a:lnTo>
                      <a:pt x="65290" y="307441"/>
                    </a:lnTo>
                    <a:lnTo>
                      <a:pt x="65163" y="302831"/>
                    </a:lnTo>
                    <a:lnTo>
                      <a:pt x="59397" y="118071"/>
                    </a:lnTo>
                    <a:close/>
                  </a:path>
                  <a:path w="83819" h="320675">
                    <a:moveTo>
                      <a:pt x="11201" y="0"/>
                    </a:moveTo>
                    <a:lnTo>
                      <a:pt x="2857" y="0"/>
                    </a:lnTo>
                    <a:lnTo>
                      <a:pt x="0" y="2578"/>
                    </a:lnTo>
                    <a:lnTo>
                      <a:pt x="0" y="97853"/>
                    </a:lnTo>
                    <a:lnTo>
                      <a:pt x="1615" y="105775"/>
                    </a:lnTo>
                    <a:lnTo>
                      <a:pt x="6015" y="112196"/>
                    </a:lnTo>
                    <a:lnTo>
                      <a:pt x="12531" y="116500"/>
                    </a:lnTo>
                    <a:lnTo>
                      <a:pt x="20497" y="118071"/>
                    </a:lnTo>
                    <a:lnTo>
                      <a:pt x="63284" y="118071"/>
                    </a:lnTo>
                    <a:lnTo>
                      <a:pt x="71226" y="116498"/>
                    </a:lnTo>
                    <a:lnTo>
                      <a:pt x="77690" y="112190"/>
                    </a:lnTo>
                    <a:lnTo>
                      <a:pt x="82038" y="105765"/>
                    </a:lnTo>
                    <a:lnTo>
                      <a:pt x="83626" y="97853"/>
                    </a:lnTo>
                    <a:lnTo>
                      <a:pt x="83626" y="76530"/>
                    </a:lnTo>
                    <a:lnTo>
                      <a:pt x="18351" y="76530"/>
                    </a:lnTo>
                    <a:lnTo>
                      <a:pt x="14185" y="72123"/>
                    </a:lnTo>
                    <a:lnTo>
                      <a:pt x="14171" y="2578"/>
                    </a:lnTo>
                    <a:lnTo>
                      <a:pt x="11201" y="0"/>
                    </a:lnTo>
                    <a:close/>
                  </a:path>
                  <a:path w="83819" h="320675">
                    <a:moveTo>
                      <a:pt x="46075" y="0"/>
                    </a:moveTo>
                    <a:lnTo>
                      <a:pt x="37718" y="0"/>
                    </a:lnTo>
                    <a:lnTo>
                      <a:pt x="34975" y="2578"/>
                    </a:lnTo>
                    <a:lnTo>
                      <a:pt x="34975" y="72123"/>
                    </a:lnTo>
                    <a:lnTo>
                      <a:pt x="30556" y="76530"/>
                    </a:lnTo>
                    <a:lnTo>
                      <a:pt x="53225" y="76530"/>
                    </a:lnTo>
                    <a:lnTo>
                      <a:pt x="48666" y="72123"/>
                    </a:lnTo>
                    <a:lnTo>
                      <a:pt x="48653" y="2578"/>
                    </a:lnTo>
                    <a:lnTo>
                      <a:pt x="46075" y="0"/>
                    </a:lnTo>
                    <a:close/>
                  </a:path>
                  <a:path w="83819" h="320675">
                    <a:moveTo>
                      <a:pt x="80937" y="0"/>
                    </a:moveTo>
                    <a:lnTo>
                      <a:pt x="72580" y="0"/>
                    </a:lnTo>
                    <a:lnTo>
                      <a:pt x="69938" y="2578"/>
                    </a:lnTo>
                    <a:lnTo>
                      <a:pt x="69938" y="72123"/>
                    </a:lnTo>
                    <a:lnTo>
                      <a:pt x="65430" y="76530"/>
                    </a:lnTo>
                    <a:lnTo>
                      <a:pt x="83626" y="76530"/>
                    </a:lnTo>
                    <a:lnTo>
                      <a:pt x="83616" y="2578"/>
                    </a:lnTo>
                    <a:lnTo>
                      <a:pt x="8093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5" name="object 11">
              <a:extLst>
                <a:ext uri="{FF2B5EF4-FFF2-40B4-BE49-F238E27FC236}">
                  <a16:creationId xmlns:a16="http://schemas.microsoft.com/office/drawing/2014/main" id="{CBF2ACB5-15C4-4071-8C6B-42545DFD8434}"/>
                </a:ext>
              </a:extLst>
            </p:cNvPr>
            <p:cNvSpPr txBox="1"/>
            <p:nvPr/>
          </p:nvSpPr>
          <p:spPr>
            <a:xfrm>
              <a:off x="1356808" y="1936235"/>
              <a:ext cx="6356985" cy="30008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161540">
                <a:lnSpc>
                  <a:spcPct val="100000"/>
                </a:lnSpc>
              </a:pPr>
              <a:r>
                <a:rPr sz="1950" b="1" spc="10" dirty="0" err="1">
                  <a:solidFill>
                    <a:srgbClr val="505050"/>
                  </a:solidFill>
                  <a:latin typeface="Microsoft JhengHei"/>
                  <a:cs typeface="Microsoft JhengHei"/>
                </a:rPr>
                <a:t>人均食品消费（元</a:t>
              </a:r>
              <a:r>
                <a:rPr sz="1950" b="1" spc="10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/日）</a:t>
              </a:r>
              <a:endParaRPr sz="1950" dirty="0">
                <a:latin typeface="Microsoft JhengHei"/>
                <a:cs typeface="Microsoft JhengHei"/>
              </a:endParaRPr>
            </a:p>
          </p:txBody>
        </p:sp>
      </p:grpSp>
    </p:spTree>
  </p:cSld>
  <p:clrMapOvr>
    <a:masterClrMapping/>
  </p:clrMapOvr>
  <p:transition spd="slow" advTm="3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1" grpId="0"/>
      <p:bldP spid="15" grpId="0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8505" y="383692"/>
            <a:ext cx="5819895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260">
              <a:lnSpc>
                <a:spcPct val="100000"/>
              </a:lnSpc>
            </a:pPr>
            <a:r>
              <a:rPr dirty="0"/>
              <a:t>共享单车成为全面狂欢？</a:t>
            </a:r>
          </a:p>
        </p:txBody>
      </p:sp>
      <p:sp>
        <p:nvSpPr>
          <p:cNvPr id="8" name="object 8"/>
          <p:cNvSpPr/>
          <p:nvPr/>
        </p:nvSpPr>
        <p:spPr>
          <a:xfrm>
            <a:off x="288925" y="3810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66675"/>
                </a:lnTo>
              </a:path>
            </a:pathLst>
          </a:custGeom>
          <a:ln w="254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2170" y="0"/>
            <a:ext cx="334645" cy="334645"/>
          </a:xfrm>
          <a:custGeom>
            <a:avLst/>
            <a:gdLst/>
            <a:ahLst/>
            <a:cxnLst/>
            <a:rect l="l" t="t" r="r" b="b"/>
            <a:pathLst>
              <a:path w="334645" h="334645">
                <a:moveTo>
                  <a:pt x="334429" y="0"/>
                </a:moveTo>
                <a:lnTo>
                  <a:pt x="0" y="334429"/>
                </a:lnTo>
              </a:path>
            </a:pathLst>
          </a:custGeom>
          <a:ln w="254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92075"/>
            <a:ext cx="480695" cy="480695"/>
          </a:xfrm>
          <a:custGeom>
            <a:avLst/>
            <a:gdLst/>
            <a:ahLst/>
            <a:cxnLst/>
            <a:rect l="l" t="t" r="r" b="b"/>
            <a:pathLst>
              <a:path w="480695" h="480695">
                <a:moveTo>
                  <a:pt x="0" y="480440"/>
                </a:moveTo>
                <a:lnTo>
                  <a:pt x="480441" y="0"/>
                </a:lnTo>
              </a:path>
            </a:pathLst>
          </a:custGeom>
          <a:ln w="254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394741" y="0"/>
                </a:moveTo>
                <a:lnTo>
                  <a:pt x="0" y="0"/>
                </a:lnTo>
                <a:lnTo>
                  <a:pt x="0" y="394741"/>
                </a:lnTo>
                <a:lnTo>
                  <a:pt x="394741" y="0"/>
                </a:ln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9713" y="4749800"/>
            <a:ext cx="8004809" cy="0"/>
          </a:xfrm>
          <a:custGeom>
            <a:avLst/>
            <a:gdLst/>
            <a:ahLst/>
            <a:cxnLst/>
            <a:rect l="l" t="t" r="r" b="b"/>
            <a:pathLst>
              <a:path w="8004809">
                <a:moveTo>
                  <a:pt x="0" y="0"/>
                </a:moveTo>
                <a:lnTo>
                  <a:pt x="8004568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54075" y="4321655"/>
            <a:ext cx="1508125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80" dirty="0">
                <a:solidFill>
                  <a:srgbClr val="505050"/>
                </a:solidFill>
                <a:latin typeface="Microsoft JhengHei"/>
                <a:cs typeface="Microsoft JhengHei"/>
              </a:rPr>
              <a:t>3000－4999元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35275" y="4321655"/>
            <a:ext cx="1508125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80" dirty="0">
                <a:solidFill>
                  <a:srgbClr val="505050"/>
                </a:solidFill>
                <a:latin typeface="Microsoft JhengHei"/>
                <a:cs typeface="Microsoft JhengHei"/>
              </a:rPr>
              <a:t>5000－6999元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05400" y="4321655"/>
            <a:ext cx="1196340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80" dirty="0">
                <a:solidFill>
                  <a:srgbClr val="505050"/>
                </a:solidFill>
                <a:latin typeface="Microsoft JhengHei"/>
                <a:cs typeface="Microsoft JhengHei"/>
              </a:rPr>
              <a:t>3000元以下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85660" y="4321655"/>
            <a:ext cx="1196340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80" dirty="0">
                <a:solidFill>
                  <a:srgbClr val="505050"/>
                </a:solidFill>
                <a:latin typeface="Microsoft JhengHei"/>
                <a:cs typeface="Microsoft JhengHei"/>
              </a:rPr>
              <a:t>7000元以上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0929" y="1021278"/>
            <a:ext cx="8098155" cy="836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2400"/>
              </a:lnSpc>
            </a:pPr>
            <a:r>
              <a:rPr sz="1800" spc="65" dirty="0">
                <a:solidFill>
                  <a:srgbClr val="505050"/>
                </a:solidFill>
                <a:latin typeface="PMingLiU"/>
                <a:cs typeface="PMingLiU"/>
              </a:rPr>
              <a:t>2016年共享单车的风靡，使更多年轻人喜爱上使用单车进行短途出行。由于以  </a:t>
            </a:r>
            <a:r>
              <a:rPr sz="1800" b="1" spc="65" dirty="0">
                <a:solidFill>
                  <a:srgbClr val="505050"/>
                </a:solidFill>
                <a:latin typeface="Microsoft JhengHei"/>
                <a:cs typeface="Microsoft JhengHei"/>
              </a:rPr>
              <a:t>摩拜</a:t>
            </a:r>
            <a:r>
              <a:rPr sz="1800" spc="65" dirty="0">
                <a:solidFill>
                  <a:srgbClr val="505050"/>
                </a:solidFill>
                <a:latin typeface="PMingLiU"/>
                <a:cs typeface="PMingLiU"/>
              </a:rPr>
              <a:t>为主的共享单车消费门槛低，使用方便，各层次收入的使用人群都均匀分  </a:t>
            </a:r>
            <a:r>
              <a:rPr sz="1800" spc="125" dirty="0">
                <a:solidFill>
                  <a:srgbClr val="505050"/>
                </a:solidFill>
                <a:latin typeface="PMingLiU"/>
                <a:cs typeface="PMingLiU"/>
              </a:rPr>
              <a:t>布。</a:t>
            </a:r>
            <a:endParaRPr sz="1800" dirty="0">
              <a:latin typeface="PMingLiU"/>
              <a:cs typeface="PMingLiU"/>
            </a:endParaRPr>
          </a:p>
        </p:txBody>
      </p:sp>
      <p:graphicFrame>
        <p:nvGraphicFramePr>
          <p:cNvPr id="39" name="图表 38"/>
          <p:cNvGraphicFramePr/>
          <p:nvPr>
            <p:extLst>
              <p:ext uri="{D42A27DB-BD31-4B8C-83A1-F6EECF244321}">
                <p14:modId xmlns:p14="http://schemas.microsoft.com/office/powerpoint/2010/main" val="549884945"/>
              </p:ext>
            </p:extLst>
          </p:nvPr>
        </p:nvGraphicFramePr>
        <p:xfrm>
          <a:off x="451293" y="2404421"/>
          <a:ext cx="252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0" name="图表 39"/>
          <p:cNvGraphicFramePr/>
          <p:nvPr>
            <p:extLst>
              <p:ext uri="{D42A27DB-BD31-4B8C-83A1-F6EECF244321}">
                <p14:modId xmlns:p14="http://schemas.microsoft.com/office/powerpoint/2010/main" val="3436403280"/>
              </p:ext>
            </p:extLst>
          </p:nvPr>
        </p:nvGraphicFramePr>
        <p:xfrm>
          <a:off x="1838590" y="2443666"/>
          <a:ext cx="252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1" name="图表 40"/>
          <p:cNvGraphicFramePr/>
          <p:nvPr>
            <p:extLst>
              <p:ext uri="{D42A27DB-BD31-4B8C-83A1-F6EECF244321}">
                <p14:modId xmlns:p14="http://schemas.microsoft.com/office/powerpoint/2010/main" val="1911007902"/>
              </p:ext>
            </p:extLst>
          </p:nvPr>
        </p:nvGraphicFramePr>
        <p:xfrm>
          <a:off x="6604531" y="2454157"/>
          <a:ext cx="252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2" name="图表 41"/>
          <p:cNvGraphicFramePr/>
          <p:nvPr>
            <p:extLst>
              <p:ext uri="{D42A27DB-BD31-4B8C-83A1-F6EECF244321}">
                <p14:modId xmlns:p14="http://schemas.microsoft.com/office/powerpoint/2010/main" val="553269357"/>
              </p:ext>
            </p:extLst>
          </p:nvPr>
        </p:nvGraphicFramePr>
        <p:xfrm>
          <a:off x="4047345" y="2448911"/>
          <a:ext cx="252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3008479" y="3121051"/>
            <a:ext cx="1245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27.8%</a:t>
            </a:r>
            <a:endParaRPr lang="zh-CN" altLang="en-US" sz="2800" b="1" dirty="0"/>
          </a:p>
        </p:txBody>
      </p:sp>
      <p:sp>
        <p:nvSpPr>
          <p:cNvPr id="44" name="文本框 43"/>
          <p:cNvSpPr txBox="1"/>
          <p:nvPr/>
        </p:nvSpPr>
        <p:spPr>
          <a:xfrm>
            <a:off x="5052963" y="3121051"/>
            <a:ext cx="1411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14.5%</a:t>
            </a:r>
            <a:endParaRPr lang="zh-CN" altLang="en-US" sz="2800" b="1" dirty="0"/>
          </a:p>
        </p:txBody>
      </p:sp>
      <p:sp>
        <p:nvSpPr>
          <p:cNvPr id="45" name="文本框 44"/>
          <p:cNvSpPr txBox="1"/>
          <p:nvPr/>
        </p:nvSpPr>
        <p:spPr>
          <a:xfrm>
            <a:off x="7213624" y="3121051"/>
            <a:ext cx="1716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24.1%</a:t>
            </a:r>
            <a:endParaRPr lang="zh-CN" altLang="en-US" sz="2800" b="1" dirty="0"/>
          </a:p>
        </p:txBody>
      </p:sp>
      <p:sp>
        <p:nvSpPr>
          <p:cNvPr id="22" name="object 33">
            <a:extLst>
              <a:ext uri="{FF2B5EF4-FFF2-40B4-BE49-F238E27FC236}">
                <a16:creationId xmlns:a16="http://schemas.microsoft.com/office/drawing/2014/main" id="{EF3BCC4C-5641-4F27-905D-D08CEB615FA0}"/>
              </a:ext>
            </a:extLst>
          </p:cNvPr>
          <p:cNvSpPr txBox="1"/>
          <p:nvPr/>
        </p:nvSpPr>
        <p:spPr>
          <a:xfrm>
            <a:off x="480695" y="1896464"/>
            <a:ext cx="809815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01164">
              <a:lnSpc>
                <a:spcPct val="100000"/>
              </a:lnSpc>
              <a:spcBef>
                <a:spcPts val="680"/>
              </a:spcBef>
            </a:pPr>
            <a:r>
              <a:rPr sz="1950" b="1" spc="130" dirty="0" err="1">
                <a:solidFill>
                  <a:srgbClr val="505050"/>
                </a:solidFill>
                <a:latin typeface="Microsoft JhengHei"/>
                <a:cs typeface="Microsoft JhengHei"/>
              </a:rPr>
              <a:t>使用摩拜等自行车出行的用户收入状况</a:t>
            </a:r>
            <a:endParaRPr sz="1950" dirty="0">
              <a:latin typeface="Microsoft JhengHei"/>
              <a:cs typeface="Microsoft JhengHei"/>
            </a:endParaRPr>
          </a:p>
        </p:txBody>
      </p:sp>
      <p:sp>
        <p:nvSpPr>
          <p:cNvPr id="23" name="文本框 10">
            <a:extLst>
              <a:ext uri="{FF2B5EF4-FFF2-40B4-BE49-F238E27FC236}">
                <a16:creationId xmlns:a16="http://schemas.microsoft.com/office/drawing/2014/main" id="{103006EE-4406-49C7-9305-96471B9B5E52}"/>
              </a:ext>
            </a:extLst>
          </p:cNvPr>
          <p:cNvSpPr txBox="1"/>
          <p:nvPr/>
        </p:nvSpPr>
        <p:spPr>
          <a:xfrm>
            <a:off x="1040023" y="3076025"/>
            <a:ext cx="1117881" cy="496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/>
              <a:t>33.6%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/>
      </p:transition>
    </mc:Choice>
    <mc:Fallback xmlns="">
      <p:transition spd="slow" advTm="3000">
        <p:split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7" dur="1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4" presetClass="entr" presetSubtype="1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0" dur="1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3" dur="1250"/>
                                            <p:tgtEl>
                                              <p:spTgt spid="39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>
                                                <p:graphicEl>
                                                  <a:chart seriesIdx="-4" categoryIdx="0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6" dur="1250"/>
                                            <p:tgtEl>
                                              <p:spTgt spid="39">
                                                <p:graphicEl>
                                                  <a:chart seriesIdx="-4" categoryIdx="0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>
                                                <p:graphicEl>
                                                  <a:chart seriesIdx="-4" categoryIdx="1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9" dur="1250"/>
                                            <p:tgtEl>
                                              <p:spTgt spid="39">
                                                <p:graphicEl>
                                                  <a:chart seriesIdx="-4" categoryIdx="1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>
                                                <p:graphicEl>
                                                  <a:chart seriesIdx="-4" categoryIdx="2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2" dur="1250"/>
                                            <p:tgtEl>
                                              <p:spTgt spid="39">
                                                <p:graphicEl>
                                                  <a:chart seriesIdx="-4" categoryIdx="2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>
                                                <p:graphicEl>
                                                  <a:chart seriesIdx="-4" categoryIdx="3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5" dur="1250"/>
                                            <p:tgtEl>
                                              <p:spTgt spid="39">
                                                <p:graphicEl>
                                                  <a:chart seriesIdx="-4" categoryIdx="3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49" presetClass="entr" presetSubtype="0" decel="100000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4" dur="1250"/>
                                            <p:tgtEl>
                                              <p:spTgt spid="40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graphicEl>
                                                  <a:chart seriesIdx="-4" categoryIdx="0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7" dur="1250"/>
                                            <p:tgtEl>
                                              <p:spTgt spid="40">
                                                <p:graphicEl>
                                                  <a:chart seriesIdx="-4" categoryIdx="0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graphicEl>
                                                  <a:chart seriesIdx="-4" categoryIdx="1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0" dur="1250"/>
                                            <p:tgtEl>
                                              <p:spTgt spid="40">
                                                <p:graphicEl>
                                                  <a:chart seriesIdx="-4" categoryIdx="1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graphicEl>
                                                  <a:chart seriesIdx="-4" categoryIdx="2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3" dur="1250"/>
                                            <p:tgtEl>
                                              <p:spTgt spid="40">
                                                <p:graphicEl>
                                                  <a:chart seriesIdx="-4" categoryIdx="2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graphicEl>
                                                  <a:chart seriesIdx="-4" categoryIdx="3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6" dur="1250"/>
                                            <p:tgtEl>
                                              <p:spTgt spid="40">
                                                <p:graphicEl>
                                                  <a:chart seriesIdx="-4" categoryIdx="3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49" presetClass="entr" presetSubtype="0" decel="100000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5" dur="1250"/>
                                            <p:tgtEl>
                                              <p:spTgt spid="42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>
                                                <p:graphicEl>
                                                  <a:chart seriesIdx="-4" categoryIdx="0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8" dur="1250"/>
                                            <p:tgtEl>
                                              <p:spTgt spid="42">
                                                <p:graphicEl>
                                                  <a:chart seriesIdx="-4" categoryIdx="0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>
                                                <p:graphicEl>
                                                  <a:chart seriesIdx="-4" categoryIdx="1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1" dur="1250"/>
                                            <p:tgtEl>
                                              <p:spTgt spid="42">
                                                <p:graphicEl>
                                                  <a:chart seriesIdx="-4" categoryIdx="1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>
                                                <p:graphicEl>
                                                  <a:chart seriesIdx="-4" categoryIdx="2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4" dur="1250"/>
                                            <p:tgtEl>
                                              <p:spTgt spid="42">
                                                <p:graphicEl>
                                                  <a:chart seriesIdx="-4" categoryIdx="2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>
                                                <p:graphicEl>
                                                  <a:chart seriesIdx="-4" categoryIdx="3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7" dur="1250"/>
                                            <p:tgtEl>
                                              <p:spTgt spid="42">
                                                <p:graphicEl>
                                                  <a:chart seriesIdx="-4" categoryIdx="3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49" presetClass="entr" presetSubtype="0" decel="100000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6" dur="1250"/>
                                            <p:tgtEl>
                                              <p:spTgt spid="41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>
                                                <p:graphicEl>
                                                  <a:chart seriesIdx="-4" categoryIdx="0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9" dur="1250"/>
                                            <p:tgtEl>
                                              <p:spTgt spid="41">
                                                <p:graphicEl>
                                                  <a:chart seriesIdx="-4" categoryIdx="0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>
                                                <p:graphicEl>
                                                  <a:chart seriesIdx="-4" categoryIdx="1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82" dur="1250"/>
                                            <p:tgtEl>
                                              <p:spTgt spid="41">
                                                <p:graphicEl>
                                                  <a:chart seriesIdx="-4" categoryIdx="1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>
                                                <p:graphicEl>
                                                  <a:chart seriesIdx="-4" categoryIdx="2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85" dur="1250"/>
                                            <p:tgtEl>
                                              <p:spTgt spid="41">
                                                <p:graphicEl>
                                                  <a:chart seriesIdx="-4" categoryIdx="2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>
                                                <p:graphicEl>
                                                  <a:chart seriesIdx="-4" categoryIdx="3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88" dur="1250"/>
                                            <p:tgtEl>
                                              <p:spTgt spid="41">
                                                <p:graphicEl>
                                                  <a:chart seriesIdx="-4" categoryIdx="3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49" presetClass="entr" presetSubtype="0" decel="100000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4" fill="hold" grpId="0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4" fill="hold" grpId="0" nodeType="withEffect" p14:presetBounceEnd="50000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4" fill="hold" grpId="0" nodeType="withEffect" p14:presetBounceEnd="50000">
                                      <p:stCondLst>
                                        <p:cond delay="375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fill="hold" grpId="0" nodeType="withEffect" p14:presetBounceEnd="50000">
                                      <p:stCondLst>
                                        <p:cond delay="425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4" fill="hold" grpId="0" nodeType="withEffect" p14:presetBounceEnd="50000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8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12" grpId="0" animBg="1"/>
          <p:bldP spid="29" grpId="0"/>
          <p:bldP spid="30" grpId="0"/>
          <p:bldP spid="31" grpId="0"/>
          <p:bldP spid="32" grpId="0"/>
          <p:bldP spid="33" grpId="0"/>
          <p:bldGraphic spid="39" grpId="0">
            <p:bldSub>
              <a:bldChart bld="category"/>
            </p:bldSub>
          </p:bldGraphic>
          <p:bldGraphic spid="40" grpId="0">
            <p:bldSub>
              <a:bldChart bld="category"/>
            </p:bldSub>
          </p:bldGraphic>
          <p:bldGraphic spid="41" grpId="0">
            <p:bldSub>
              <a:bldChart bld="category"/>
            </p:bldSub>
          </p:bldGraphic>
          <p:bldGraphic spid="42" grpId="0">
            <p:bldSub>
              <a:bldChart bld="category"/>
            </p:bldSub>
          </p:bldGraphic>
          <p:bldP spid="43" grpId="0"/>
          <p:bldP spid="44" grpId="0"/>
          <p:bldP spid="45" grpId="0"/>
          <p:bldP spid="22" grpId="0"/>
          <p:bldP spid="2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7" dur="1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4" presetClass="entr" presetSubtype="1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0" dur="1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3" dur="1250"/>
                                            <p:tgtEl>
                                              <p:spTgt spid="39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>
                                                <p:graphicEl>
                                                  <a:chart seriesIdx="-4" categoryIdx="0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6" dur="1250"/>
                                            <p:tgtEl>
                                              <p:spTgt spid="39">
                                                <p:graphicEl>
                                                  <a:chart seriesIdx="-4" categoryIdx="0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>
                                                <p:graphicEl>
                                                  <a:chart seriesIdx="-4" categoryIdx="1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9" dur="1250"/>
                                            <p:tgtEl>
                                              <p:spTgt spid="39">
                                                <p:graphicEl>
                                                  <a:chart seriesIdx="-4" categoryIdx="1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>
                                                <p:graphicEl>
                                                  <a:chart seriesIdx="-4" categoryIdx="2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2" dur="1250"/>
                                            <p:tgtEl>
                                              <p:spTgt spid="39">
                                                <p:graphicEl>
                                                  <a:chart seriesIdx="-4" categoryIdx="2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>
                                                <p:graphicEl>
                                                  <a:chart seriesIdx="-4" categoryIdx="3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5" dur="1250"/>
                                            <p:tgtEl>
                                              <p:spTgt spid="39">
                                                <p:graphicEl>
                                                  <a:chart seriesIdx="-4" categoryIdx="3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49" presetClass="entr" presetSubtype="0" decel="100000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4" dur="1250"/>
                                            <p:tgtEl>
                                              <p:spTgt spid="40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graphicEl>
                                                  <a:chart seriesIdx="-4" categoryIdx="0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7" dur="1250"/>
                                            <p:tgtEl>
                                              <p:spTgt spid="40">
                                                <p:graphicEl>
                                                  <a:chart seriesIdx="-4" categoryIdx="0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graphicEl>
                                                  <a:chart seriesIdx="-4" categoryIdx="1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0" dur="1250"/>
                                            <p:tgtEl>
                                              <p:spTgt spid="40">
                                                <p:graphicEl>
                                                  <a:chart seriesIdx="-4" categoryIdx="1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graphicEl>
                                                  <a:chart seriesIdx="-4" categoryIdx="2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3" dur="1250"/>
                                            <p:tgtEl>
                                              <p:spTgt spid="40">
                                                <p:graphicEl>
                                                  <a:chart seriesIdx="-4" categoryIdx="2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graphicEl>
                                                  <a:chart seriesIdx="-4" categoryIdx="3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6" dur="1250"/>
                                            <p:tgtEl>
                                              <p:spTgt spid="40">
                                                <p:graphicEl>
                                                  <a:chart seriesIdx="-4" categoryIdx="3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49" presetClass="entr" presetSubtype="0" decel="100000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5" dur="1250"/>
                                            <p:tgtEl>
                                              <p:spTgt spid="42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>
                                                <p:graphicEl>
                                                  <a:chart seriesIdx="-4" categoryIdx="0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8" dur="1250"/>
                                            <p:tgtEl>
                                              <p:spTgt spid="42">
                                                <p:graphicEl>
                                                  <a:chart seriesIdx="-4" categoryIdx="0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>
                                                <p:graphicEl>
                                                  <a:chart seriesIdx="-4" categoryIdx="1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1" dur="1250"/>
                                            <p:tgtEl>
                                              <p:spTgt spid="42">
                                                <p:graphicEl>
                                                  <a:chart seriesIdx="-4" categoryIdx="1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>
                                                <p:graphicEl>
                                                  <a:chart seriesIdx="-4" categoryIdx="2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4" dur="1250"/>
                                            <p:tgtEl>
                                              <p:spTgt spid="42">
                                                <p:graphicEl>
                                                  <a:chart seriesIdx="-4" categoryIdx="2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>
                                                <p:graphicEl>
                                                  <a:chart seriesIdx="-4" categoryIdx="3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7" dur="1250"/>
                                            <p:tgtEl>
                                              <p:spTgt spid="42">
                                                <p:graphicEl>
                                                  <a:chart seriesIdx="-4" categoryIdx="3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49" presetClass="entr" presetSubtype="0" decel="100000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6" dur="1250"/>
                                            <p:tgtEl>
                                              <p:spTgt spid="41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>
                                                <p:graphicEl>
                                                  <a:chart seriesIdx="-4" categoryIdx="0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9" dur="1250"/>
                                            <p:tgtEl>
                                              <p:spTgt spid="41">
                                                <p:graphicEl>
                                                  <a:chart seriesIdx="-4" categoryIdx="0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>
                                                <p:graphicEl>
                                                  <a:chart seriesIdx="-4" categoryIdx="1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82" dur="1250"/>
                                            <p:tgtEl>
                                              <p:spTgt spid="41">
                                                <p:graphicEl>
                                                  <a:chart seriesIdx="-4" categoryIdx="1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>
                                                <p:graphicEl>
                                                  <a:chart seriesIdx="-4" categoryIdx="2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85" dur="1250"/>
                                            <p:tgtEl>
                                              <p:spTgt spid="41">
                                                <p:graphicEl>
                                                  <a:chart seriesIdx="-4" categoryIdx="2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>
                                                <p:graphicEl>
                                                  <a:chart seriesIdx="-4" categoryIdx="3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88" dur="1250"/>
                                            <p:tgtEl>
                                              <p:spTgt spid="41">
                                                <p:graphicEl>
                                                  <a:chart seriesIdx="-4" categoryIdx="3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49" presetClass="entr" presetSubtype="0" decel="100000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4" fill="hold" grpId="0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4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4" fill="hold" grpId="0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fill="hold" grpId="0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4" fill="hold" grpId="0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8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12" grpId="0" animBg="1"/>
          <p:bldP spid="29" grpId="0"/>
          <p:bldP spid="30" grpId="0"/>
          <p:bldP spid="31" grpId="0"/>
          <p:bldP spid="32" grpId="0"/>
          <p:bldP spid="33" grpId="0"/>
          <p:bldGraphic spid="39" grpId="0">
            <p:bldSub>
              <a:bldChart bld="category"/>
            </p:bldSub>
          </p:bldGraphic>
          <p:bldGraphic spid="40" grpId="0">
            <p:bldSub>
              <a:bldChart bld="category"/>
            </p:bldSub>
          </p:bldGraphic>
          <p:bldGraphic spid="41" grpId="0">
            <p:bldSub>
              <a:bldChart bld="category"/>
            </p:bldSub>
          </p:bldGraphic>
          <p:bldGraphic spid="42" grpId="0">
            <p:bldSub>
              <a:bldChart bld="category"/>
            </p:bldSub>
          </p:bldGraphic>
          <p:bldP spid="43" grpId="0"/>
          <p:bldP spid="44" grpId="0"/>
          <p:bldP spid="45" grpId="0"/>
          <p:bldP spid="22" grpId="0"/>
          <p:bldP spid="23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9213" y="2071293"/>
            <a:ext cx="1633220" cy="601980"/>
          </a:xfrm>
          <a:custGeom>
            <a:avLst/>
            <a:gdLst/>
            <a:ahLst/>
            <a:cxnLst/>
            <a:rect l="l" t="t" r="r" b="b"/>
            <a:pathLst>
              <a:path w="1633220" h="601980">
                <a:moveTo>
                  <a:pt x="1480413" y="0"/>
                </a:moveTo>
                <a:lnTo>
                  <a:pt x="152400" y="0"/>
                </a:ln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0" y="449516"/>
                </a:lnTo>
                <a:lnTo>
                  <a:pt x="7802" y="497552"/>
                </a:lnTo>
                <a:lnTo>
                  <a:pt x="29504" y="539371"/>
                </a:lnTo>
                <a:lnTo>
                  <a:pt x="62544" y="572411"/>
                </a:lnTo>
                <a:lnTo>
                  <a:pt x="104363" y="594113"/>
                </a:lnTo>
                <a:lnTo>
                  <a:pt x="152400" y="601916"/>
                </a:lnTo>
                <a:lnTo>
                  <a:pt x="1480413" y="601916"/>
                </a:lnTo>
                <a:lnTo>
                  <a:pt x="1528450" y="594113"/>
                </a:lnTo>
                <a:lnTo>
                  <a:pt x="1570268" y="572411"/>
                </a:lnTo>
                <a:lnTo>
                  <a:pt x="1603308" y="539371"/>
                </a:lnTo>
                <a:lnTo>
                  <a:pt x="1625010" y="497552"/>
                </a:lnTo>
                <a:lnTo>
                  <a:pt x="1632813" y="449516"/>
                </a:lnTo>
                <a:lnTo>
                  <a:pt x="1632813" y="152400"/>
                </a:lnTo>
                <a:lnTo>
                  <a:pt x="1625010" y="104363"/>
                </a:lnTo>
                <a:lnTo>
                  <a:pt x="1603308" y="62544"/>
                </a:lnTo>
                <a:lnTo>
                  <a:pt x="1570268" y="29504"/>
                </a:lnTo>
                <a:lnTo>
                  <a:pt x="1528450" y="7802"/>
                </a:lnTo>
                <a:lnTo>
                  <a:pt x="1480413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9213" y="3396512"/>
            <a:ext cx="1633220" cy="796925"/>
          </a:xfrm>
          <a:custGeom>
            <a:avLst/>
            <a:gdLst/>
            <a:ahLst/>
            <a:cxnLst/>
            <a:rect l="l" t="t" r="r" b="b"/>
            <a:pathLst>
              <a:path w="1633220" h="796925">
                <a:moveTo>
                  <a:pt x="1480413" y="0"/>
                </a:moveTo>
                <a:lnTo>
                  <a:pt x="152400" y="0"/>
                </a:ln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0" y="644004"/>
                </a:lnTo>
                <a:lnTo>
                  <a:pt x="7802" y="692040"/>
                </a:lnTo>
                <a:lnTo>
                  <a:pt x="29504" y="733859"/>
                </a:lnTo>
                <a:lnTo>
                  <a:pt x="62544" y="766899"/>
                </a:lnTo>
                <a:lnTo>
                  <a:pt x="104363" y="788601"/>
                </a:lnTo>
                <a:lnTo>
                  <a:pt x="152400" y="796404"/>
                </a:lnTo>
                <a:lnTo>
                  <a:pt x="1480413" y="796404"/>
                </a:lnTo>
                <a:lnTo>
                  <a:pt x="1528450" y="788601"/>
                </a:lnTo>
                <a:lnTo>
                  <a:pt x="1570268" y="766899"/>
                </a:lnTo>
                <a:lnTo>
                  <a:pt x="1603308" y="733859"/>
                </a:lnTo>
                <a:lnTo>
                  <a:pt x="1625010" y="692040"/>
                </a:lnTo>
                <a:lnTo>
                  <a:pt x="1632813" y="644004"/>
                </a:lnTo>
                <a:lnTo>
                  <a:pt x="1632813" y="152400"/>
                </a:lnTo>
                <a:lnTo>
                  <a:pt x="1625010" y="104363"/>
                </a:lnTo>
                <a:lnTo>
                  <a:pt x="1603308" y="62544"/>
                </a:lnTo>
                <a:lnTo>
                  <a:pt x="1570268" y="29504"/>
                </a:lnTo>
                <a:lnTo>
                  <a:pt x="1528450" y="7802"/>
                </a:lnTo>
                <a:lnTo>
                  <a:pt x="1480413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71344" y="1663966"/>
            <a:ext cx="1340485" cy="1340485"/>
          </a:xfrm>
          <a:custGeom>
            <a:avLst/>
            <a:gdLst/>
            <a:ahLst/>
            <a:cxnLst/>
            <a:rect l="l" t="t" r="r" b="b"/>
            <a:pathLst>
              <a:path w="1340485" h="1340485">
                <a:moveTo>
                  <a:pt x="670128" y="0"/>
                </a:moveTo>
                <a:lnTo>
                  <a:pt x="622270" y="1682"/>
                </a:lnTo>
                <a:lnTo>
                  <a:pt x="575320" y="6654"/>
                </a:lnTo>
                <a:lnTo>
                  <a:pt x="529392" y="14802"/>
                </a:lnTo>
                <a:lnTo>
                  <a:pt x="484599" y="26013"/>
                </a:lnTo>
                <a:lnTo>
                  <a:pt x="441054" y="40174"/>
                </a:lnTo>
                <a:lnTo>
                  <a:pt x="398871" y="57170"/>
                </a:lnTo>
                <a:lnTo>
                  <a:pt x="358163" y="76888"/>
                </a:lnTo>
                <a:lnTo>
                  <a:pt x="319044" y="99216"/>
                </a:lnTo>
                <a:lnTo>
                  <a:pt x="281627" y="124040"/>
                </a:lnTo>
                <a:lnTo>
                  <a:pt x="246025" y="151246"/>
                </a:lnTo>
                <a:lnTo>
                  <a:pt x="212353" y="180720"/>
                </a:lnTo>
                <a:lnTo>
                  <a:pt x="180722" y="212351"/>
                </a:lnTo>
                <a:lnTo>
                  <a:pt x="151247" y="246023"/>
                </a:lnTo>
                <a:lnTo>
                  <a:pt x="124041" y="281624"/>
                </a:lnTo>
                <a:lnTo>
                  <a:pt x="99217" y="319041"/>
                </a:lnTo>
                <a:lnTo>
                  <a:pt x="76889" y="358159"/>
                </a:lnTo>
                <a:lnTo>
                  <a:pt x="57170" y="398866"/>
                </a:lnTo>
                <a:lnTo>
                  <a:pt x="40174" y="441048"/>
                </a:lnTo>
                <a:lnTo>
                  <a:pt x="26013" y="484591"/>
                </a:lnTo>
                <a:lnTo>
                  <a:pt x="14802" y="529383"/>
                </a:lnTo>
                <a:lnTo>
                  <a:pt x="6654" y="575310"/>
                </a:lnTo>
                <a:lnTo>
                  <a:pt x="1682" y="622259"/>
                </a:lnTo>
                <a:lnTo>
                  <a:pt x="0" y="670115"/>
                </a:lnTo>
                <a:lnTo>
                  <a:pt x="1682" y="717971"/>
                </a:lnTo>
                <a:lnTo>
                  <a:pt x="6654" y="764920"/>
                </a:lnTo>
                <a:lnTo>
                  <a:pt x="14802" y="810847"/>
                </a:lnTo>
                <a:lnTo>
                  <a:pt x="26013" y="855639"/>
                </a:lnTo>
                <a:lnTo>
                  <a:pt x="40174" y="899182"/>
                </a:lnTo>
                <a:lnTo>
                  <a:pt x="57170" y="941364"/>
                </a:lnTo>
                <a:lnTo>
                  <a:pt x="76889" y="982071"/>
                </a:lnTo>
                <a:lnTo>
                  <a:pt x="99217" y="1021189"/>
                </a:lnTo>
                <a:lnTo>
                  <a:pt x="124041" y="1058606"/>
                </a:lnTo>
                <a:lnTo>
                  <a:pt x="151247" y="1094207"/>
                </a:lnTo>
                <a:lnTo>
                  <a:pt x="180722" y="1127879"/>
                </a:lnTo>
                <a:lnTo>
                  <a:pt x="212353" y="1159510"/>
                </a:lnTo>
                <a:lnTo>
                  <a:pt x="246025" y="1188984"/>
                </a:lnTo>
                <a:lnTo>
                  <a:pt x="281627" y="1216190"/>
                </a:lnTo>
                <a:lnTo>
                  <a:pt x="319044" y="1241014"/>
                </a:lnTo>
                <a:lnTo>
                  <a:pt x="358163" y="1263342"/>
                </a:lnTo>
                <a:lnTo>
                  <a:pt x="398871" y="1283060"/>
                </a:lnTo>
                <a:lnTo>
                  <a:pt x="441054" y="1300056"/>
                </a:lnTo>
                <a:lnTo>
                  <a:pt x="484599" y="1314217"/>
                </a:lnTo>
                <a:lnTo>
                  <a:pt x="529392" y="1325428"/>
                </a:lnTo>
                <a:lnTo>
                  <a:pt x="575320" y="1333576"/>
                </a:lnTo>
                <a:lnTo>
                  <a:pt x="622270" y="1338548"/>
                </a:lnTo>
                <a:lnTo>
                  <a:pt x="670128" y="1340230"/>
                </a:lnTo>
                <a:lnTo>
                  <a:pt x="717984" y="1338548"/>
                </a:lnTo>
                <a:lnTo>
                  <a:pt x="764933" y="1333576"/>
                </a:lnTo>
                <a:lnTo>
                  <a:pt x="810859" y="1325428"/>
                </a:lnTo>
                <a:lnTo>
                  <a:pt x="855651" y="1314217"/>
                </a:lnTo>
                <a:lnTo>
                  <a:pt x="899195" y="1300056"/>
                </a:lnTo>
                <a:lnTo>
                  <a:pt x="941377" y="1283060"/>
                </a:lnTo>
                <a:lnTo>
                  <a:pt x="982084" y="1263342"/>
                </a:lnTo>
                <a:lnTo>
                  <a:pt x="1021202" y="1241014"/>
                </a:lnTo>
                <a:lnTo>
                  <a:pt x="1058618" y="1216190"/>
                </a:lnTo>
                <a:lnTo>
                  <a:pt x="1094220" y="1188984"/>
                </a:lnTo>
                <a:lnTo>
                  <a:pt x="1127892" y="1159510"/>
                </a:lnTo>
                <a:lnTo>
                  <a:pt x="1159522" y="1127879"/>
                </a:lnTo>
                <a:lnTo>
                  <a:pt x="1188997" y="1094207"/>
                </a:lnTo>
                <a:lnTo>
                  <a:pt x="1216203" y="1058606"/>
                </a:lnTo>
                <a:lnTo>
                  <a:pt x="1241026" y="1021189"/>
                </a:lnTo>
                <a:lnTo>
                  <a:pt x="1263354" y="982071"/>
                </a:lnTo>
                <a:lnTo>
                  <a:pt x="1283073" y="941364"/>
                </a:lnTo>
                <a:lnTo>
                  <a:pt x="1300069" y="899182"/>
                </a:lnTo>
                <a:lnTo>
                  <a:pt x="1314229" y="855639"/>
                </a:lnTo>
                <a:lnTo>
                  <a:pt x="1325440" y="810847"/>
                </a:lnTo>
                <a:lnTo>
                  <a:pt x="1333589" y="764920"/>
                </a:lnTo>
                <a:lnTo>
                  <a:pt x="1338561" y="717971"/>
                </a:lnTo>
                <a:lnTo>
                  <a:pt x="1340243" y="670115"/>
                </a:lnTo>
                <a:lnTo>
                  <a:pt x="1338561" y="622259"/>
                </a:lnTo>
                <a:lnTo>
                  <a:pt x="1333589" y="575310"/>
                </a:lnTo>
                <a:lnTo>
                  <a:pt x="1325440" y="529383"/>
                </a:lnTo>
                <a:lnTo>
                  <a:pt x="1314229" y="484591"/>
                </a:lnTo>
                <a:lnTo>
                  <a:pt x="1300069" y="441048"/>
                </a:lnTo>
                <a:lnTo>
                  <a:pt x="1283073" y="398866"/>
                </a:lnTo>
                <a:lnTo>
                  <a:pt x="1263354" y="358159"/>
                </a:lnTo>
                <a:lnTo>
                  <a:pt x="1241026" y="319041"/>
                </a:lnTo>
                <a:lnTo>
                  <a:pt x="1216203" y="281624"/>
                </a:lnTo>
                <a:lnTo>
                  <a:pt x="1188997" y="246023"/>
                </a:lnTo>
                <a:lnTo>
                  <a:pt x="1159522" y="212351"/>
                </a:lnTo>
                <a:lnTo>
                  <a:pt x="1127892" y="180720"/>
                </a:lnTo>
                <a:lnTo>
                  <a:pt x="1094220" y="151246"/>
                </a:lnTo>
                <a:lnTo>
                  <a:pt x="1058618" y="124040"/>
                </a:lnTo>
                <a:lnTo>
                  <a:pt x="1021202" y="99216"/>
                </a:lnTo>
                <a:lnTo>
                  <a:pt x="982084" y="76888"/>
                </a:lnTo>
                <a:lnTo>
                  <a:pt x="941377" y="57170"/>
                </a:lnTo>
                <a:lnTo>
                  <a:pt x="899195" y="40174"/>
                </a:lnTo>
                <a:lnTo>
                  <a:pt x="855651" y="26013"/>
                </a:lnTo>
                <a:lnTo>
                  <a:pt x="810859" y="14802"/>
                </a:lnTo>
                <a:lnTo>
                  <a:pt x="764933" y="6654"/>
                </a:lnTo>
                <a:lnTo>
                  <a:pt x="717984" y="1682"/>
                </a:lnTo>
                <a:lnTo>
                  <a:pt x="670128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1344" y="3085147"/>
            <a:ext cx="1340485" cy="1340485"/>
          </a:xfrm>
          <a:custGeom>
            <a:avLst/>
            <a:gdLst/>
            <a:ahLst/>
            <a:cxnLst/>
            <a:rect l="l" t="t" r="r" b="b"/>
            <a:pathLst>
              <a:path w="1340485" h="1340485">
                <a:moveTo>
                  <a:pt x="670128" y="0"/>
                </a:moveTo>
                <a:lnTo>
                  <a:pt x="622270" y="1682"/>
                </a:lnTo>
                <a:lnTo>
                  <a:pt x="575320" y="6654"/>
                </a:lnTo>
                <a:lnTo>
                  <a:pt x="529392" y="14802"/>
                </a:lnTo>
                <a:lnTo>
                  <a:pt x="484599" y="26013"/>
                </a:lnTo>
                <a:lnTo>
                  <a:pt x="441054" y="40174"/>
                </a:lnTo>
                <a:lnTo>
                  <a:pt x="398871" y="57170"/>
                </a:lnTo>
                <a:lnTo>
                  <a:pt x="358163" y="76888"/>
                </a:lnTo>
                <a:lnTo>
                  <a:pt x="319044" y="99216"/>
                </a:lnTo>
                <a:lnTo>
                  <a:pt x="281627" y="124040"/>
                </a:lnTo>
                <a:lnTo>
                  <a:pt x="246025" y="151246"/>
                </a:lnTo>
                <a:lnTo>
                  <a:pt x="212353" y="180720"/>
                </a:lnTo>
                <a:lnTo>
                  <a:pt x="180722" y="212351"/>
                </a:lnTo>
                <a:lnTo>
                  <a:pt x="151247" y="246023"/>
                </a:lnTo>
                <a:lnTo>
                  <a:pt x="124041" y="281624"/>
                </a:lnTo>
                <a:lnTo>
                  <a:pt x="99217" y="319041"/>
                </a:lnTo>
                <a:lnTo>
                  <a:pt x="76889" y="358159"/>
                </a:lnTo>
                <a:lnTo>
                  <a:pt x="57170" y="398866"/>
                </a:lnTo>
                <a:lnTo>
                  <a:pt x="40174" y="441048"/>
                </a:lnTo>
                <a:lnTo>
                  <a:pt x="26013" y="484591"/>
                </a:lnTo>
                <a:lnTo>
                  <a:pt x="14802" y="529383"/>
                </a:lnTo>
                <a:lnTo>
                  <a:pt x="6654" y="575310"/>
                </a:lnTo>
                <a:lnTo>
                  <a:pt x="1682" y="622259"/>
                </a:lnTo>
                <a:lnTo>
                  <a:pt x="0" y="670115"/>
                </a:lnTo>
                <a:lnTo>
                  <a:pt x="1682" y="717971"/>
                </a:lnTo>
                <a:lnTo>
                  <a:pt x="6654" y="764920"/>
                </a:lnTo>
                <a:lnTo>
                  <a:pt x="14802" y="810847"/>
                </a:lnTo>
                <a:lnTo>
                  <a:pt x="26013" y="855639"/>
                </a:lnTo>
                <a:lnTo>
                  <a:pt x="40174" y="899182"/>
                </a:lnTo>
                <a:lnTo>
                  <a:pt x="57170" y="941364"/>
                </a:lnTo>
                <a:lnTo>
                  <a:pt x="76889" y="982071"/>
                </a:lnTo>
                <a:lnTo>
                  <a:pt x="99217" y="1021189"/>
                </a:lnTo>
                <a:lnTo>
                  <a:pt x="124041" y="1058606"/>
                </a:lnTo>
                <a:lnTo>
                  <a:pt x="151247" y="1094207"/>
                </a:lnTo>
                <a:lnTo>
                  <a:pt x="180722" y="1127879"/>
                </a:lnTo>
                <a:lnTo>
                  <a:pt x="212353" y="1159510"/>
                </a:lnTo>
                <a:lnTo>
                  <a:pt x="246025" y="1188984"/>
                </a:lnTo>
                <a:lnTo>
                  <a:pt x="281627" y="1216190"/>
                </a:lnTo>
                <a:lnTo>
                  <a:pt x="319044" y="1241014"/>
                </a:lnTo>
                <a:lnTo>
                  <a:pt x="358163" y="1263342"/>
                </a:lnTo>
                <a:lnTo>
                  <a:pt x="398871" y="1283060"/>
                </a:lnTo>
                <a:lnTo>
                  <a:pt x="441054" y="1300056"/>
                </a:lnTo>
                <a:lnTo>
                  <a:pt x="484599" y="1314217"/>
                </a:lnTo>
                <a:lnTo>
                  <a:pt x="529392" y="1325428"/>
                </a:lnTo>
                <a:lnTo>
                  <a:pt x="575320" y="1333576"/>
                </a:lnTo>
                <a:lnTo>
                  <a:pt x="622270" y="1338548"/>
                </a:lnTo>
                <a:lnTo>
                  <a:pt x="670128" y="1340230"/>
                </a:lnTo>
                <a:lnTo>
                  <a:pt x="717984" y="1338548"/>
                </a:lnTo>
                <a:lnTo>
                  <a:pt x="764933" y="1333576"/>
                </a:lnTo>
                <a:lnTo>
                  <a:pt x="810859" y="1325428"/>
                </a:lnTo>
                <a:lnTo>
                  <a:pt x="855651" y="1314217"/>
                </a:lnTo>
                <a:lnTo>
                  <a:pt x="899195" y="1300056"/>
                </a:lnTo>
                <a:lnTo>
                  <a:pt x="941377" y="1283060"/>
                </a:lnTo>
                <a:lnTo>
                  <a:pt x="982084" y="1263342"/>
                </a:lnTo>
                <a:lnTo>
                  <a:pt x="1021202" y="1241014"/>
                </a:lnTo>
                <a:lnTo>
                  <a:pt x="1058618" y="1216190"/>
                </a:lnTo>
                <a:lnTo>
                  <a:pt x="1094220" y="1188984"/>
                </a:lnTo>
                <a:lnTo>
                  <a:pt x="1127892" y="1159510"/>
                </a:lnTo>
                <a:lnTo>
                  <a:pt x="1159522" y="1127879"/>
                </a:lnTo>
                <a:lnTo>
                  <a:pt x="1188997" y="1094207"/>
                </a:lnTo>
                <a:lnTo>
                  <a:pt x="1216203" y="1058606"/>
                </a:lnTo>
                <a:lnTo>
                  <a:pt x="1241026" y="1021189"/>
                </a:lnTo>
                <a:lnTo>
                  <a:pt x="1263354" y="982071"/>
                </a:lnTo>
                <a:lnTo>
                  <a:pt x="1283073" y="941364"/>
                </a:lnTo>
                <a:lnTo>
                  <a:pt x="1300069" y="899182"/>
                </a:lnTo>
                <a:lnTo>
                  <a:pt x="1314229" y="855639"/>
                </a:lnTo>
                <a:lnTo>
                  <a:pt x="1325440" y="810847"/>
                </a:lnTo>
                <a:lnTo>
                  <a:pt x="1333589" y="764920"/>
                </a:lnTo>
                <a:lnTo>
                  <a:pt x="1338561" y="717971"/>
                </a:lnTo>
                <a:lnTo>
                  <a:pt x="1340243" y="670115"/>
                </a:lnTo>
                <a:lnTo>
                  <a:pt x="1338561" y="622259"/>
                </a:lnTo>
                <a:lnTo>
                  <a:pt x="1333589" y="575310"/>
                </a:lnTo>
                <a:lnTo>
                  <a:pt x="1325440" y="529383"/>
                </a:lnTo>
                <a:lnTo>
                  <a:pt x="1314229" y="484591"/>
                </a:lnTo>
                <a:lnTo>
                  <a:pt x="1300069" y="441048"/>
                </a:lnTo>
                <a:lnTo>
                  <a:pt x="1283073" y="398866"/>
                </a:lnTo>
                <a:lnTo>
                  <a:pt x="1263354" y="358159"/>
                </a:lnTo>
                <a:lnTo>
                  <a:pt x="1241026" y="319041"/>
                </a:lnTo>
                <a:lnTo>
                  <a:pt x="1216203" y="281624"/>
                </a:lnTo>
                <a:lnTo>
                  <a:pt x="1188997" y="246023"/>
                </a:lnTo>
                <a:lnTo>
                  <a:pt x="1159522" y="212351"/>
                </a:lnTo>
                <a:lnTo>
                  <a:pt x="1127892" y="180720"/>
                </a:lnTo>
                <a:lnTo>
                  <a:pt x="1094220" y="151246"/>
                </a:lnTo>
                <a:lnTo>
                  <a:pt x="1058618" y="124040"/>
                </a:lnTo>
                <a:lnTo>
                  <a:pt x="1021202" y="99216"/>
                </a:lnTo>
                <a:lnTo>
                  <a:pt x="982084" y="76888"/>
                </a:lnTo>
                <a:lnTo>
                  <a:pt x="941377" y="57170"/>
                </a:lnTo>
                <a:lnTo>
                  <a:pt x="899195" y="40174"/>
                </a:lnTo>
                <a:lnTo>
                  <a:pt x="855651" y="26013"/>
                </a:lnTo>
                <a:lnTo>
                  <a:pt x="810859" y="14802"/>
                </a:lnTo>
                <a:lnTo>
                  <a:pt x="764933" y="6654"/>
                </a:lnTo>
                <a:lnTo>
                  <a:pt x="717984" y="1682"/>
                </a:lnTo>
                <a:lnTo>
                  <a:pt x="670128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8343" y="1076566"/>
            <a:ext cx="7969250" cy="511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ts val="2010"/>
              </a:lnSpc>
            </a:pPr>
            <a:r>
              <a:rPr sz="1800" spc="40" dirty="0">
                <a:solidFill>
                  <a:srgbClr val="505050"/>
                </a:solidFill>
                <a:latin typeface="PMingLiU"/>
                <a:cs typeface="PMingLiU"/>
              </a:rPr>
              <a:t>全国年轻人月均网购</a:t>
            </a:r>
            <a:r>
              <a:rPr sz="1800" b="1" spc="70" dirty="0">
                <a:solidFill>
                  <a:srgbClr val="505050"/>
                </a:solidFill>
                <a:latin typeface="Microsoft JhengHei"/>
                <a:cs typeface="Microsoft JhengHei"/>
              </a:rPr>
              <a:t>3.2</a:t>
            </a:r>
            <a:r>
              <a:rPr sz="1800" b="1" spc="-75" dirty="0">
                <a:solidFill>
                  <a:srgbClr val="505050"/>
                </a:solidFill>
                <a:latin typeface="Microsoft JhengHei"/>
                <a:cs typeface="Microsoft JhengHei"/>
              </a:rPr>
              <a:t>次</a:t>
            </a:r>
            <a:r>
              <a:rPr sz="1800" spc="-745" dirty="0">
                <a:solidFill>
                  <a:srgbClr val="505050"/>
                </a:solidFill>
                <a:latin typeface="PMingLiU"/>
                <a:cs typeface="PMingLiU"/>
              </a:rPr>
              <a:t>，</a:t>
            </a:r>
            <a:r>
              <a:rPr sz="1800" spc="40" dirty="0">
                <a:solidFill>
                  <a:srgbClr val="505050"/>
                </a:solidFill>
                <a:latin typeface="PMingLiU"/>
                <a:cs typeface="PMingLiU"/>
              </a:rPr>
              <a:t>月均消费</a:t>
            </a:r>
            <a:r>
              <a:rPr sz="1800" b="1" spc="50" dirty="0">
                <a:solidFill>
                  <a:srgbClr val="505050"/>
                </a:solidFill>
                <a:latin typeface="Microsoft JhengHei"/>
                <a:cs typeface="Microsoft JhengHei"/>
              </a:rPr>
              <a:t>324.2</a:t>
            </a:r>
            <a:r>
              <a:rPr sz="1800" b="1" spc="-75" dirty="0">
                <a:solidFill>
                  <a:srgbClr val="505050"/>
                </a:solidFill>
                <a:latin typeface="Microsoft JhengHei"/>
                <a:cs typeface="Microsoft JhengHei"/>
              </a:rPr>
              <a:t>元</a:t>
            </a:r>
            <a:r>
              <a:rPr sz="1800" spc="-745" dirty="0">
                <a:solidFill>
                  <a:srgbClr val="505050"/>
                </a:solidFill>
                <a:latin typeface="PMingLiU"/>
                <a:cs typeface="PMingLiU"/>
              </a:rPr>
              <a:t>，</a:t>
            </a:r>
            <a:r>
              <a:rPr sz="1800" spc="40" dirty="0">
                <a:solidFill>
                  <a:srgbClr val="505050"/>
                </a:solidFill>
                <a:latin typeface="PMingLiU"/>
                <a:cs typeface="PMingLiU"/>
              </a:rPr>
              <a:t>其中</a:t>
            </a:r>
            <a:r>
              <a:rPr sz="1800" b="1" spc="30" dirty="0">
                <a:solidFill>
                  <a:srgbClr val="505050"/>
                </a:solidFill>
                <a:latin typeface="Microsoft JhengHei"/>
                <a:cs typeface="Microsoft JhengHei"/>
              </a:rPr>
              <a:t>1月份</a:t>
            </a:r>
            <a:r>
              <a:rPr sz="1800" spc="40" dirty="0">
                <a:solidFill>
                  <a:srgbClr val="505050"/>
                </a:solidFill>
                <a:latin typeface="PMingLiU"/>
                <a:cs typeface="PMingLiU"/>
              </a:rPr>
              <a:t>平均网</a:t>
            </a:r>
            <a:r>
              <a:rPr sz="1800" spc="35" dirty="0">
                <a:solidFill>
                  <a:srgbClr val="505050"/>
                </a:solidFill>
                <a:latin typeface="PMingLiU"/>
                <a:cs typeface="PMingLiU"/>
              </a:rPr>
              <a:t>购</a:t>
            </a:r>
            <a:r>
              <a:rPr sz="1800" b="1" spc="25" dirty="0">
                <a:solidFill>
                  <a:srgbClr val="505050"/>
                </a:solidFill>
                <a:latin typeface="Microsoft JhengHei"/>
                <a:cs typeface="Microsoft JhengHei"/>
              </a:rPr>
              <a:t>4</a:t>
            </a:r>
            <a:r>
              <a:rPr sz="1800" b="1" spc="-75" dirty="0">
                <a:solidFill>
                  <a:srgbClr val="505050"/>
                </a:solidFill>
                <a:latin typeface="Microsoft JhengHei"/>
                <a:cs typeface="Microsoft JhengHei"/>
              </a:rPr>
              <a:t>次</a:t>
            </a:r>
            <a:r>
              <a:rPr sz="1800" spc="-745" dirty="0">
                <a:solidFill>
                  <a:srgbClr val="505050"/>
                </a:solidFill>
                <a:latin typeface="PMingLiU"/>
                <a:cs typeface="PMingLiU"/>
              </a:rPr>
              <a:t>，</a:t>
            </a:r>
            <a:r>
              <a:rPr sz="1800" spc="40" dirty="0">
                <a:solidFill>
                  <a:srgbClr val="505050"/>
                </a:solidFill>
                <a:latin typeface="PMingLiU"/>
                <a:cs typeface="PMingLiU"/>
              </a:rPr>
              <a:t>赶超</a:t>
            </a:r>
            <a:r>
              <a:rPr sz="1800" dirty="0">
                <a:solidFill>
                  <a:srgbClr val="505050"/>
                </a:solidFill>
                <a:latin typeface="PMingLiU"/>
                <a:cs typeface="PMingLiU"/>
              </a:rPr>
              <a:t>血  </a:t>
            </a:r>
            <a:r>
              <a:rPr sz="1800" spc="50" dirty="0">
                <a:solidFill>
                  <a:srgbClr val="505050"/>
                </a:solidFill>
                <a:latin typeface="PMingLiU"/>
                <a:cs typeface="PMingLiU"/>
              </a:rPr>
              <a:t>色11月。</a:t>
            </a:r>
            <a:endParaRPr sz="1800" dirty="0">
              <a:latin typeface="PMingLiU"/>
              <a:cs typeface="PMingLi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260">
              <a:lnSpc>
                <a:spcPct val="100000"/>
              </a:lnSpc>
            </a:pPr>
            <a:r>
              <a:rPr dirty="0"/>
              <a:t>剁手已成趋势？</a:t>
            </a:r>
          </a:p>
        </p:txBody>
      </p:sp>
      <p:sp>
        <p:nvSpPr>
          <p:cNvPr id="8" name="object 8"/>
          <p:cNvSpPr/>
          <p:nvPr/>
        </p:nvSpPr>
        <p:spPr>
          <a:xfrm>
            <a:off x="288925" y="3810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66675"/>
                </a:lnTo>
              </a:path>
            </a:pathLst>
          </a:custGeom>
          <a:ln w="254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2170" y="0"/>
            <a:ext cx="334645" cy="334645"/>
          </a:xfrm>
          <a:custGeom>
            <a:avLst/>
            <a:gdLst/>
            <a:ahLst/>
            <a:cxnLst/>
            <a:rect l="l" t="t" r="r" b="b"/>
            <a:pathLst>
              <a:path w="334645" h="334645">
                <a:moveTo>
                  <a:pt x="334429" y="0"/>
                </a:moveTo>
                <a:lnTo>
                  <a:pt x="0" y="334429"/>
                </a:lnTo>
              </a:path>
            </a:pathLst>
          </a:custGeom>
          <a:ln w="254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92075"/>
            <a:ext cx="480695" cy="480695"/>
          </a:xfrm>
          <a:custGeom>
            <a:avLst/>
            <a:gdLst/>
            <a:ahLst/>
            <a:cxnLst/>
            <a:rect l="l" t="t" r="r" b="b"/>
            <a:pathLst>
              <a:path w="480695" h="480695">
                <a:moveTo>
                  <a:pt x="0" y="480440"/>
                </a:moveTo>
                <a:lnTo>
                  <a:pt x="480441" y="0"/>
                </a:lnTo>
              </a:path>
            </a:pathLst>
          </a:custGeom>
          <a:ln w="254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394741" y="0"/>
                </a:moveTo>
                <a:lnTo>
                  <a:pt x="0" y="0"/>
                </a:lnTo>
                <a:lnTo>
                  <a:pt x="0" y="394741"/>
                </a:lnTo>
                <a:lnTo>
                  <a:pt x="394741" y="0"/>
                </a:ln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9713" y="4749800"/>
            <a:ext cx="8004809" cy="0"/>
          </a:xfrm>
          <a:custGeom>
            <a:avLst/>
            <a:gdLst/>
            <a:ahLst/>
            <a:cxnLst/>
            <a:rect l="l" t="t" r="r" b="b"/>
            <a:pathLst>
              <a:path w="8004809">
                <a:moveTo>
                  <a:pt x="0" y="0"/>
                </a:moveTo>
                <a:lnTo>
                  <a:pt x="8004568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215496" y="2051304"/>
            <a:ext cx="1663700" cy="361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145" dirty="0">
                <a:solidFill>
                  <a:srgbClr val="505050"/>
                </a:solidFill>
                <a:latin typeface="Microsoft JhengHei"/>
                <a:cs typeface="Microsoft JhengHei"/>
              </a:rPr>
              <a:t>网购消费趋势</a:t>
            </a:r>
            <a:endParaRPr sz="2000" dirty="0">
              <a:latin typeface="Microsoft JhengHei"/>
              <a:cs typeface="Microsoft JhengHe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45822" y="2860510"/>
            <a:ext cx="2470150" cy="1544320"/>
          </a:xfrm>
          <a:custGeom>
            <a:avLst/>
            <a:gdLst/>
            <a:ahLst/>
            <a:cxnLst/>
            <a:rect l="l" t="t" r="r" b="b"/>
            <a:pathLst>
              <a:path w="2470150" h="1544320">
                <a:moveTo>
                  <a:pt x="0" y="0"/>
                </a:moveTo>
                <a:lnTo>
                  <a:pt x="0" y="1543735"/>
                </a:lnTo>
                <a:lnTo>
                  <a:pt x="2469565" y="1543735"/>
                </a:lnTo>
                <a:lnTo>
                  <a:pt x="2469565" y="720763"/>
                </a:lnTo>
                <a:lnTo>
                  <a:pt x="2352115" y="718463"/>
                </a:lnTo>
                <a:lnTo>
                  <a:pt x="2045611" y="701546"/>
                </a:lnTo>
                <a:lnTo>
                  <a:pt x="1618820" y="654985"/>
                </a:lnTo>
                <a:lnTo>
                  <a:pt x="1140510" y="563753"/>
                </a:lnTo>
                <a:lnTo>
                  <a:pt x="790834" y="473155"/>
                </a:lnTo>
                <a:lnTo>
                  <a:pt x="555472" y="384232"/>
                </a:lnTo>
                <a:lnTo>
                  <a:pt x="327502" y="244130"/>
                </a:lnTo>
                <a:lnTo>
                  <a:pt x="0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72522" y="3340468"/>
            <a:ext cx="744855" cy="1064260"/>
          </a:xfrm>
          <a:custGeom>
            <a:avLst/>
            <a:gdLst/>
            <a:ahLst/>
            <a:cxnLst/>
            <a:rect l="l" t="t" r="r" b="b"/>
            <a:pathLst>
              <a:path w="744854" h="1064260">
                <a:moveTo>
                  <a:pt x="744448" y="0"/>
                </a:moveTo>
                <a:lnTo>
                  <a:pt x="0" y="467131"/>
                </a:lnTo>
                <a:lnTo>
                  <a:pt x="0" y="1063777"/>
                </a:lnTo>
                <a:lnTo>
                  <a:pt x="744448" y="1063777"/>
                </a:lnTo>
                <a:lnTo>
                  <a:pt x="744448" y="0"/>
                </a:lnTo>
                <a:close/>
              </a:path>
            </a:pathLst>
          </a:custGeom>
          <a:solidFill>
            <a:srgbClr val="F0D7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10949" y="2851264"/>
            <a:ext cx="735330" cy="1553210"/>
          </a:xfrm>
          <a:custGeom>
            <a:avLst/>
            <a:gdLst/>
            <a:ahLst/>
            <a:cxnLst/>
            <a:rect l="l" t="t" r="r" b="b"/>
            <a:pathLst>
              <a:path w="735329" h="1553210">
                <a:moveTo>
                  <a:pt x="734872" y="0"/>
                </a:moveTo>
                <a:lnTo>
                  <a:pt x="0" y="255028"/>
                </a:lnTo>
                <a:lnTo>
                  <a:pt x="0" y="1552981"/>
                </a:lnTo>
                <a:lnTo>
                  <a:pt x="734872" y="1552981"/>
                </a:lnTo>
                <a:lnTo>
                  <a:pt x="734872" y="0"/>
                </a:lnTo>
                <a:close/>
              </a:path>
            </a:pathLst>
          </a:custGeom>
          <a:solidFill>
            <a:srgbClr val="EB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16983" y="3106280"/>
            <a:ext cx="794385" cy="1298575"/>
          </a:xfrm>
          <a:custGeom>
            <a:avLst/>
            <a:gdLst/>
            <a:ahLst/>
            <a:cxnLst/>
            <a:rect l="l" t="t" r="r" b="b"/>
            <a:pathLst>
              <a:path w="794385" h="1298575">
                <a:moveTo>
                  <a:pt x="793978" y="0"/>
                </a:moveTo>
                <a:lnTo>
                  <a:pt x="0" y="234187"/>
                </a:lnTo>
                <a:lnTo>
                  <a:pt x="0" y="1297965"/>
                </a:lnTo>
                <a:lnTo>
                  <a:pt x="793978" y="1297965"/>
                </a:lnTo>
                <a:lnTo>
                  <a:pt x="793978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923639" y="4448283"/>
            <a:ext cx="452120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60" dirty="0">
                <a:solidFill>
                  <a:srgbClr val="505050"/>
                </a:solidFill>
                <a:latin typeface="Microsoft JhengHei"/>
                <a:cs typeface="Microsoft JhengHei"/>
              </a:rPr>
              <a:t>2014</a:t>
            </a:r>
            <a:endParaRPr sz="1300" dirty="0">
              <a:latin typeface="Microsoft JhengHei"/>
              <a:cs typeface="Microsoft JhengHe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92865" y="4448283"/>
            <a:ext cx="452120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60" dirty="0">
                <a:solidFill>
                  <a:srgbClr val="505050"/>
                </a:solidFill>
                <a:latin typeface="Microsoft JhengHei"/>
                <a:cs typeface="Microsoft JhengHei"/>
              </a:rPr>
              <a:t>2015</a:t>
            </a:r>
            <a:endParaRPr sz="1300" dirty="0">
              <a:latin typeface="Microsoft JhengHei"/>
              <a:cs typeface="Microsoft JhengHe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57316" y="4448283"/>
            <a:ext cx="452120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60" dirty="0">
                <a:solidFill>
                  <a:srgbClr val="505050"/>
                </a:solidFill>
                <a:latin typeface="Microsoft JhengHei"/>
                <a:cs typeface="Microsoft JhengHei"/>
              </a:rPr>
              <a:t>2016</a:t>
            </a:r>
            <a:endParaRPr sz="1300" dirty="0">
              <a:latin typeface="Microsoft JhengHei"/>
              <a:cs typeface="Microsoft JhengHe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57696" y="4448283"/>
            <a:ext cx="452120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60" dirty="0">
                <a:solidFill>
                  <a:srgbClr val="505050"/>
                </a:solidFill>
                <a:latin typeface="Microsoft JhengHei"/>
                <a:cs typeface="Microsoft JhengHei"/>
              </a:rPr>
              <a:t>2014</a:t>
            </a:r>
            <a:endParaRPr sz="1300" dirty="0">
              <a:latin typeface="Microsoft JhengHei"/>
              <a:cs typeface="Microsoft JhengHei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39FA44A-06B0-494E-966B-3DAB9A7D87E0}"/>
              </a:ext>
            </a:extLst>
          </p:cNvPr>
          <p:cNvGrpSpPr/>
          <p:nvPr/>
        </p:nvGrpSpPr>
        <p:grpSpPr>
          <a:xfrm>
            <a:off x="7498080" y="2030163"/>
            <a:ext cx="1070800" cy="841891"/>
            <a:chOff x="7498080" y="2030163"/>
            <a:chExt cx="1070800" cy="841891"/>
          </a:xfrm>
        </p:grpSpPr>
        <p:sp>
          <p:nvSpPr>
            <p:cNvPr id="22" name="object 22"/>
            <p:cNvSpPr/>
            <p:nvPr/>
          </p:nvSpPr>
          <p:spPr>
            <a:xfrm>
              <a:off x="7498080" y="2223630"/>
              <a:ext cx="132080" cy="132080"/>
            </a:xfrm>
            <a:custGeom>
              <a:avLst/>
              <a:gdLst/>
              <a:ahLst/>
              <a:cxnLst/>
              <a:rect l="l" t="t" r="r" b="b"/>
              <a:pathLst>
                <a:path w="132079" h="132080">
                  <a:moveTo>
                    <a:pt x="131800" y="131800"/>
                  </a:moveTo>
                  <a:lnTo>
                    <a:pt x="0" y="131800"/>
                  </a:lnTo>
                  <a:lnTo>
                    <a:pt x="0" y="0"/>
                  </a:lnTo>
                  <a:lnTo>
                    <a:pt x="131800" y="0"/>
                  </a:lnTo>
                  <a:lnTo>
                    <a:pt x="131800" y="13180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7697025" y="2030163"/>
              <a:ext cx="871855" cy="7962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indent="635">
                <a:lnSpc>
                  <a:spcPct val="158600"/>
                </a:lnSpc>
              </a:pPr>
              <a:r>
                <a:rPr sz="1550" b="1" spc="110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增长率  </a:t>
              </a:r>
              <a:r>
                <a:rPr sz="1550" b="1" spc="105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交易规模</a:t>
              </a:r>
              <a:endParaRPr sz="1550">
                <a:latin typeface="Microsoft JhengHei"/>
                <a:cs typeface="Microsoft JhengHei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7499337" y="2476360"/>
              <a:ext cx="132080" cy="132080"/>
            </a:xfrm>
            <a:custGeom>
              <a:avLst/>
              <a:gdLst/>
              <a:ahLst/>
              <a:cxnLst/>
              <a:rect l="l" t="t" r="r" b="b"/>
              <a:pathLst>
                <a:path w="132079" h="132080">
                  <a:moveTo>
                    <a:pt x="131800" y="131800"/>
                  </a:moveTo>
                  <a:lnTo>
                    <a:pt x="0" y="131800"/>
                  </a:lnTo>
                  <a:lnTo>
                    <a:pt x="0" y="0"/>
                  </a:lnTo>
                  <a:lnTo>
                    <a:pt x="131800" y="0"/>
                  </a:lnTo>
                  <a:lnTo>
                    <a:pt x="131800" y="131800"/>
                  </a:lnTo>
                  <a:close/>
                </a:path>
              </a:pathLst>
            </a:custGeom>
            <a:solidFill>
              <a:srgbClr val="F0D7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99337" y="2608160"/>
              <a:ext cx="132080" cy="132080"/>
            </a:xfrm>
            <a:custGeom>
              <a:avLst/>
              <a:gdLst/>
              <a:ahLst/>
              <a:cxnLst/>
              <a:rect l="l" t="t" r="r" b="b"/>
              <a:pathLst>
                <a:path w="132079" h="132080">
                  <a:moveTo>
                    <a:pt x="131800" y="131800"/>
                  </a:moveTo>
                  <a:lnTo>
                    <a:pt x="0" y="131800"/>
                  </a:lnTo>
                  <a:lnTo>
                    <a:pt x="0" y="0"/>
                  </a:lnTo>
                  <a:lnTo>
                    <a:pt x="131800" y="0"/>
                  </a:lnTo>
                  <a:lnTo>
                    <a:pt x="131800" y="131800"/>
                  </a:lnTo>
                  <a:close/>
                </a:path>
              </a:pathLst>
            </a:custGeom>
            <a:solidFill>
              <a:srgbClr val="F8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99337" y="2739974"/>
              <a:ext cx="132080" cy="132080"/>
            </a:xfrm>
            <a:custGeom>
              <a:avLst/>
              <a:gdLst/>
              <a:ahLst/>
              <a:cxnLst/>
              <a:rect l="l" t="t" r="r" b="b"/>
              <a:pathLst>
                <a:path w="132079" h="132080">
                  <a:moveTo>
                    <a:pt x="131800" y="131800"/>
                  </a:moveTo>
                  <a:lnTo>
                    <a:pt x="0" y="131800"/>
                  </a:lnTo>
                  <a:lnTo>
                    <a:pt x="0" y="0"/>
                  </a:lnTo>
                  <a:lnTo>
                    <a:pt x="131800" y="0"/>
                  </a:lnTo>
                  <a:lnTo>
                    <a:pt x="131800" y="131800"/>
                  </a:lnTo>
                  <a:close/>
                </a:path>
              </a:pathLst>
            </a:custGeom>
            <a:solidFill>
              <a:srgbClr val="EB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77521" y="2162175"/>
            <a:ext cx="1312545" cy="422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b="1" spc="175" dirty="0">
                <a:solidFill>
                  <a:srgbClr val="FFFFFF"/>
                </a:solidFill>
                <a:latin typeface="Microsoft JhengHei"/>
                <a:cs typeface="Microsoft JhengHei"/>
              </a:rPr>
              <a:t>月均网购</a:t>
            </a:r>
            <a:endParaRPr sz="2350">
              <a:latin typeface="Microsoft JhengHei"/>
              <a:cs typeface="Microsoft JhengHe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49798" y="2113260"/>
            <a:ext cx="1264666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320" dirty="0">
                <a:solidFill>
                  <a:srgbClr val="505050"/>
                </a:solidFill>
                <a:latin typeface="PMingLiU"/>
                <a:cs typeface="PMingLiU"/>
              </a:rPr>
              <a:t>3.2次</a:t>
            </a:r>
            <a:endParaRPr sz="3000" dirty="0">
              <a:latin typeface="PMingLiU"/>
              <a:cs typeface="PMingLiU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40354" y="3490645"/>
            <a:ext cx="1102360" cy="624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6690">
              <a:lnSpc>
                <a:spcPts val="2270"/>
              </a:lnSpc>
            </a:pPr>
            <a:r>
              <a:rPr sz="2000" b="1" spc="114" dirty="0">
                <a:solidFill>
                  <a:srgbClr val="FFFFFF"/>
                </a:solidFill>
                <a:latin typeface="Microsoft JhengHei"/>
                <a:cs typeface="Microsoft JhengHei"/>
              </a:rPr>
              <a:t>1月份  </a:t>
            </a:r>
            <a:r>
              <a:rPr sz="2000" b="1" spc="120" dirty="0">
                <a:solidFill>
                  <a:srgbClr val="FFFFFF"/>
                </a:solidFill>
                <a:latin typeface="Microsoft JhengHei"/>
                <a:cs typeface="Microsoft JhengHei"/>
              </a:rPr>
              <a:t>平均网购</a:t>
            </a:r>
            <a:endParaRPr sz="2000" dirty="0">
              <a:latin typeface="Microsoft JhengHei"/>
              <a:cs typeface="Microsoft JhengHe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81063" y="3565525"/>
            <a:ext cx="93802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275" dirty="0">
                <a:solidFill>
                  <a:srgbClr val="FFFFFF"/>
                </a:solidFill>
                <a:latin typeface="PMingLiU"/>
                <a:cs typeface="PMingLiU"/>
              </a:rPr>
              <a:t>4次</a:t>
            </a:r>
            <a:endParaRPr sz="3000" dirty="0">
              <a:latin typeface="PMingLiU"/>
              <a:cs typeface="PMingLiU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78459" y="4448283"/>
            <a:ext cx="1459865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">
              <a:lnSpc>
                <a:spcPct val="100000"/>
              </a:lnSpc>
              <a:tabLst>
                <a:tab pos="825500" algn="l"/>
              </a:tabLst>
            </a:pPr>
            <a:r>
              <a:rPr sz="1300" b="1" spc="40" dirty="0">
                <a:solidFill>
                  <a:srgbClr val="505050"/>
                </a:solidFill>
                <a:latin typeface="Microsoft JhengHei"/>
                <a:cs typeface="Microsoft JhengHei"/>
              </a:rPr>
              <a:t>2015	</a:t>
            </a:r>
            <a:r>
              <a:rPr sz="1300" b="1" spc="60" dirty="0">
                <a:solidFill>
                  <a:srgbClr val="505050"/>
                </a:solidFill>
                <a:latin typeface="Microsoft JhengHei"/>
                <a:cs typeface="Microsoft JhengHei"/>
              </a:rPr>
              <a:t>2016</a:t>
            </a:r>
            <a:endParaRPr sz="13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erris dir="l"/>
      </p:transition>
    </mc:Choice>
    <mc:Fallback xmlns="">
      <p:transition spd="slow" advTm="3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4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" dur="2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9" presetClass="entr" presetSubtype="0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4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4" dur="25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7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 p14:presetBounceEnd="50000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grpId="0" nodeType="withEffect" p14:presetBounceEnd="50000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grpId="0" nodeType="withEffect" p14:presetBounceEnd="50000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 p14:presetBounceEnd="50000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14" presetClass="entr" presetSubtype="10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4" presetClass="entr" presetSubtype="10" fill="hold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5" grpId="0" animBg="1"/>
          <p:bldP spid="6" grpId="0"/>
          <p:bldP spid="7" grpId="0"/>
          <p:bldP spid="12" grpId="0" animBg="1"/>
          <p:bldP spid="13" grpId="0"/>
          <p:bldP spid="14" grpId="0" animBg="1"/>
          <p:bldP spid="15" grpId="0" animBg="1"/>
          <p:bldP spid="16" grpId="0" animBg="1"/>
          <p:bldP spid="17" grpId="0" animBg="1"/>
          <p:bldP spid="18" grpId="0"/>
          <p:bldP spid="19" grpId="0"/>
          <p:bldP spid="20" grpId="0"/>
          <p:bldP spid="21" grpId="0"/>
          <p:bldP spid="28" grpId="0"/>
          <p:bldP spid="30" grpId="0"/>
          <p:bldP spid="3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4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" dur="2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9" presetClass="entr" presetSubtype="0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4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4" dur="25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7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14" presetClass="entr" presetSubtype="10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4" presetClass="entr" presetSubtype="10" fill="hold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5" grpId="0" animBg="1"/>
          <p:bldP spid="6" grpId="0"/>
          <p:bldP spid="7" grpId="0"/>
          <p:bldP spid="12" grpId="0" animBg="1"/>
          <p:bldP spid="13" grpId="0"/>
          <p:bldP spid="14" grpId="0" animBg="1"/>
          <p:bldP spid="15" grpId="0" animBg="1"/>
          <p:bldP spid="16" grpId="0" animBg="1"/>
          <p:bldP spid="17" grpId="0" animBg="1"/>
          <p:bldP spid="18" grpId="0"/>
          <p:bldP spid="19" grpId="0"/>
          <p:bldP spid="20" grpId="0"/>
          <p:bldP spid="21" grpId="0"/>
          <p:bldP spid="28" grpId="0"/>
          <p:bldP spid="30" grpId="0"/>
          <p:bldP spid="31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0303" y="1053574"/>
            <a:ext cx="7945755" cy="843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2400"/>
              </a:lnSpc>
            </a:pPr>
            <a:r>
              <a:rPr sz="1800" spc="225" dirty="0">
                <a:solidFill>
                  <a:srgbClr val="505050"/>
                </a:solidFill>
                <a:latin typeface="PMingLiU"/>
                <a:cs typeface="PMingLiU"/>
              </a:rPr>
              <a:t>人均运动消费</a:t>
            </a:r>
            <a:r>
              <a:rPr sz="1800" spc="-210" dirty="0">
                <a:solidFill>
                  <a:srgbClr val="505050"/>
                </a:solidFill>
                <a:latin typeface="PMingLiU"/>
                <a:cs typeface="PMingLiU"/>
              </a:rPr>
              <a:t> </a:t>
            </a:r>
            <a:r>
              <a:rPr sz="1800" b="1" spc="190" dirty="0">
                <a:solidFill>
                  <a:srgbClr val="505050"/>
                </a:solidFill>
                <a:latin typeface="Microsoft JhengHei"/>
                <a:cs typeface="Microsoft JhengHei"/>
              </a:rPr>
              <a:t>1743</a:t>
            </a:r>
            <a:r>
              <a:rPr sz="1800" b="1" spc="-190" dirty="0">
                <a:solidFill>
                  <a:srgbClr val="505050"/>
                </a:solidFill>
                <a:latin typeface="Microsoft JhengHei"/>
                <a:cs typeface="Microsoft JhengHei"/>
              </a:rPr>
              <a:t> </a:t>
            </a:r>
            <a:r>
              <a:rPr sz="1800" b="1" dirty="0">
                <a:solidFill>
                  <a:srgbClr val="505050"/>
                </a:solidFill>
                <a:latin typeface="Microsoft JhengHei"/>
                <a:cs typeface="Microsoft JhengHei"/>
              </a:rPr>
              <a:t>元</a:t>
            </a:r>
            <a:r>
              <a:rPr sz="1800" b="1" spc="-305" dirty="0">
                <a:solidFill>
                  <a:srgbClr val="505050"/>
                </a:solidFill>
                <a:latin typeface="Microsoft JhengHei"/>
                <a:cs typeface="Microsoft JhengHei"/>
              </a:rPr>
              <a:t> </a:t>
            </a:r>
            <a:r>
              <a:rPr sz="1800" spc="85" dirty="0">
                <a:solidFill>
                  <a:srgbClr val="505050"/>
                </a:solidFill>
                <a:latin typeface="PMingLiU"/>
                <a:cs typeface="PMingLiU"/>
              </a:rPr>
              <a:t>，健身卡人均消费</a:t>
            </a:r>
            <a:r>
              <a:rPr sz="1800" b="1" spc="85" dirty="0">
                <a:solidFill>
                  <a:srgbClr val="505050"/>
                </a:solidFill>
                <a:latin typeface="Microsoft JhengHei"/>
                <a:cs typeface="Microsoft JhengHei"/>
              </a:rPr>
              <a:t>1001元</a:t>
            </a:r>
            <a:r>
              <a:rPr sz="1800" spc="85" dirty="0">
                <a:solidFill>
                  <a:srgbClr val="505050"/>
                </a:solidFill>
                <a:latin typeface="PMingLiU"/>
                <a:cs typeface="PMingLiU"/>
              </a:rPr>
              <a:t>，其中运动装备人均花费  </a:t>
            </a:r>
            <a:r>
              <a:rPr sz="1800" b="1" spc="30" dirty="0">
                <a:solidFill>
                  <a:srgbClr val="505050"/>
                </a:solidFill>
                <a:latin typeface="Microsoft JhengHei"/>
                <a:cs typeface="Microsoft JhengHei"/>
              </a:rPr>
              <a:t>704元</a:t>
            </a:r>
            <a:r>
              <a:rPr sz="1800" spc="30" dirty="0">
                <a:solidFill>
                  <a:srgbClr val="505050"/>
                </a:solidFill>
                <a:latin typeface="PMingLiU"/>
                <a:cs typeface="PMingLiU"/>
              </a:rPr>
              <a:t>左右，主要是</a:t>
            </a:r>
            <a:r>
              <a:rPr sz="1800" b="1" spc="30" dirty="0">
                <a:solidFill>
                  <a:srgbClr val="505050"/>
                </a:solidFill>
                <a:latin typeface="Microsoft JhengHei"/>
                <a:cs typeface="Microsoft JhengHei"/>
              </a:rPr>
              <a:t>鞋类。</a:t>
            </a:r>
            <a:r>
              <a:rPr sz="1800" spc="30" dirty="0">
                <a:solidFill>
                  <a:srgbClr val="505050"/>
                </a:solidFill>
                <a:latin typeface="PMingLiU"/>
                <a:cs typeface="PMingLiU"/>
              </a:rPr>
              <a:t>而支出项占比最高的健身卡，超过</a:t>
            </a:r>
            <a:r>
              <a:rPr sz="1800" b="1" spc="30" dirty="0">
                <a:solidFill>
                  <a:srgbClr val="505050"/>
                </a:solidFill>
                <a:latin typeface="Microsoft JhengHei"/>
                <a:cs typeface="Microsoft JhengHei"/>
              </a:rPr>
              <a:t>80%</a:t>
            </a:r>
            <a:r>
              <a:rPr sz="1800" spc="30" dirty="0">
                <a:solidFill>
                  <a:srgbClr val="505050"/>
                </a:solidFill>
                <a:latin typeface="PMingLiU"/>
                <a:cs typeface="PMingLiU"/>
              </a:rPr>
              <a:t>的年轻人每  </a:t>
            </a:r>
            <a:r>
              <a:rPr sz="1800" spc="95" dirty="0">
                <a:solidFill>
                  <a:srgbClr val="505050"/>
                </a:solidFill>
                <a:latin typeface="PMingLiU"/>
                <a:cs typeface="PMingLiU"/>
              </a:rPr>
              <a:t>年去健身房的平均次数仅为</a:t>
            </a:r>
            <a:r>
              <a:rPr sz="1800" b="1" spc="95" dirty="0">
                <a:solidFill>
                  <a:srgbClr val="505050"/>
                </a:solidFill>
                <a:latin typeface="Microsoft JhengHei"/>
                <a:cs typeface="Microsoft JhengHei"/>
              </a:rPr>
              <a:t>7次。</a:t>
            </a:r>
            <a:endParaRPr sz="1800" dirty="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505" y="383692"/>
            <a:ext cx="6810495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260">
              <a:lnSpc>
                <a:spcPct val="100000"/>
              </a:lnSpc>
            </a:pPr>
            <a:r>
              <a:rPr dirty="0"/>
              <a:t>年轻人越来越注重健身了吗？</a:t>
            </a:r>
          </a:p>
        </p:txBody>
      </p:sp>
      <p:sp>
        <p:nvSpPr>
          <p:cNvPr id="4" name="object 4"/>
          <p:cNvSpPr/>
          <p:nvPr/>
        </p:nvSpPr>
        <p:spPr>
          <a:xfrm>
            <a:off x="288925" y="3810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66675"/>
                </a:lnTo>
              </a:path>
            </a:pathLst>
          </a:custGeom>
          <a:ln w="254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2170" y="0"/>
            <a:ext cx="334645" cy="334645"/>
          </a:xfrm>
          <a:custGeom>
            <a:avLst/>
            <a:gdLst/>
            <a:ahLst/>
            <a:cxnLst/>
            <a:rect l="l" t="t" r="r" b="b"/>
            <a:pathLst>
              <a:path w="334645" h="334645">
                <a:moveTo>
                  <a:pt x="334429" y="0"/>
                </a:moveTo>
                <a:lnTo>
                  <a:pt x="0" y="334429"/>
                </a:lnTo>
              </a:path>
            </a:pathLst>
          </a:custGeom>
          <a:ln w="254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2075"/>
            <a:ext cx="480695" cy="480695"/>
          </a:xfrm>
          <a:custGeom>
            <a:avLst/>
            <a:gdLst/>
            <a:ahLst/>
            <a:cxnLst/>
            <a:rect l="l" t="t" r="r" b="b"/>
            <a:pathLst>
              <a:path w="480695" h="480695">
                <a:moveTo>
                  <a:pt x="0" y="480440"/>
                </a:moveTo>
                <a:lnTo>
                  <a:pt x="480441" y="0"/>
                </a:lnTo>
              </a:path>
            </a:pathLst>
          </a:custGeom>
          <a:ln w="254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394728" y="0"/>
                </a:moveTo>
                <a:lnTo>
                  <a:pt x="0" y="0"/>
                </a:lnTo>
                <a:lnTo>
                  <a:pt x="0" y="394728"/>
                </a:lnTo>
                <a:lnTo>
                  <a:pt x="394728" y="0"/>
                </a:ln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3585" y="2979343"/>
            <a:ext cx="240665" cy="301625"/>
          </a:xfrm>
          <a:custGeom>
            <a:avLst/>
            <a:gdLst/>
            <a:ahLst/>
            <a:cxnLst/>
            <a:rect l="l" t="t" r="r" b="b"/>
            <a:pathLst>
              <a:path w="240664" h="301625">
                <a:moveTo>
                  <a:pt x="152863" y="170687"/>
                </a:moveTo>
                <a:lnTo>
                  <a:pt x="106457" y="170687"/>
                </a:lnTo>
                <a:lnTo>
                  <a:pt x="152355" y="209499"/>
                </a:lnTo>
                <a:lnTo>
                  <a:pt x="155746" y="216776"/>
                </a:lnTo>
                <a:lnTo>
                  <a:pt x="155746" y="292607"/>
                </a:lnTo>
                <a:lnTo>
                  <a:pt x="159626" y="299460"/>
                </a:lnTo>
                <a:lnTo>
                  <a:pt x="168128" y="301451"/>
                </a:lnTo>
                <a:lnTo>
                  <a:pt x="176602" y="299021"/>
                </a:lnTo>
                <a:lnTo>
                  <a:pt x="180397" y="292607"/>
                </a:lnTo>
                <a:lnTo>
                  <a:pt x="180384" y="199364"/>
                </a:lnTo>
                <a:lnTo>
                  <a:pt x="177184" y="192227"/>
                </a:lnTo>
                <a:lnTo>
                  <a:pt x="152863" y="170687"/>
                </a:lnTo>
                <a:close/>
              </a:path>
              <a:path w="240664" h="301625">
                <a:moveTo>
                  <a:pt x="168078" y="78244"/>
                </a:moveTo>
                <a:lnTo>
                  <a:pt x="118776" y="78244"/>
                </a:lnTo>
                <a:lnTo>
                  <a:pt x="81807" y="146316"/>
                </a:lnTo>
                <a:lnTo>
                  <a:pt x="81807" y="213918"/>
                </a:lnTo>
                <a:lnTo>
                  <a:pt x="76269" y="219455"/>
                </a:lnTo>
                <a:lnTo>
                  <a:pt x="7867" y="219455"/>
                </a:lnTo>
                <a:lnTo>
                  <a:pt x="2295" y="223248"/>
                </a:lnTo>
                <a:lnTo>
                  <a:pt x="0" y="231592"/>
                </a:lnTo>
                <a:lnTo>
                  <a:pt x="1638" y="239967"/>
                </a:lnTo>
                <a:lnTo>
                  <a:pt x="7867" y="243852"/>
                </a:lnTo>
                <a:lnTo>
                  <a:pt x="100933" y="243852"/>
                </a:lnTo>
                <a:lnTo>
                  <a:pt x="106457" y="238315"/>
                </a:lnTo>
                <a:lnTo>
                  <a:pt x="106457" y="170687"/>
                </a:lnTo>
                <a:lnTo>
                  <a:pt x="152863" y="170687"/>
                </a:lnTo>
                <a:lnTo>
                  <a:pt x="131095" y="151409"/>
                </a:lnTo>
                <a:lnTo>
                  <a:pt x="143427" y="121919"/>
                </a:lnTo>
                <a:lnTo>
                  <a:pt x="240312" y="121919"/>
                </a:lnTo>
                <a:lnTo>
                  <a:pt x="240468" y="121516"/>
                </a:lnTo>
                <a:lnTo>
                  <a:pt x="238161" y="113481"/>
                </a:lnTo>
                <a:lnTo>
                  <a:pt x="229685" y="109727"/>
                </a:lnTo>
                <a:lnTo>
                  <a:pt x="170884" y="109715"/>
                </a:lnTo>
                <a:lnTo>
                  <a:pt x="168078" y="106895"/>
                </a:lnTo>
                <a:lnTo>
                  <a:pt x="168078" y="78244"/>
                </a:lnTo>
                <a:close/>
              </a:path>
              <a:path w="240664" h="301625">
                <a:moveTo>
                  <a:pt x="240312" y="121919"/>
                </a:moveTo>
                <a:lnTo>
                  <a:pt x="143427" y="121919"/>
                </a:lnTo>
                <a:lnTo>
                  <a:pt x="153943" y="132333"/>
                </a:lnTo>
                <a:lnTo>
                  <a:pt x="158248" y="134048"/>
                </a:lnTo>
                <a:lnTo>
                  <a:pt x="229685" y="133134"/>
                </a:lnTo>
                <a:lnTo>
                  <a:pt x="237383" y="129509"/>
                </a:lnTo>
                <a:lnTo>
                  <a:pt x="240312" y="121919"/>
                </a:lnTo>
                <a:close/>
              </a:path>
              <a:path w="240664" h="301625">
                <a:moveTo>
                  <a:pt x="160712" y="48767"/>
                </a:moveTo>
                <a:lnTo>
                  <a:pt x="85286" y="48767"/>
                </a:lnTo>
                <a:lnTo>
                  <a:pt x="79025" y="51574"/>
                </a:lnTo>
                <a:lnTo>
                  <a:pt x="47459" y="87766"/>
                </a:lnTo>
                <a:lnTo>
                  <a:pt x="27485" y="118693"/>
                </a:lnTo>
                <a:lnTo>
                  <a:pt x="31851" y="125094"/>
                </a:lnTo>
                <a:lnTo>
                  <a:pt x="38399" y="128743"/>
                </a:lnTo>
                <a:lnTo>
                  <a:pt x="44837" y="127012"/>
                </a:lnTo>
                <a:lnTo>
                  <a:pt x="51867" y="120169"/>
                </a:lnTo>
                <a:lnTo>
                  <a:pt x="62451" y="109715"/>
                </a:lnTo>
                <a:lnTo>
                  <a:pt x="91700" y="80657"/>
                </a:lnTo>
                <a:lnTo>
                  <a:pt x="97555" y="78244"/>
                </a:lnTo>
                <a:lnTo>
                  <a:pt x="168078" y="78244"/>
                </a:lnTo>
                <a:lnTo>
                  <a:pt x="168078" y="56133"/>
                </a:lnTo>
                <a:lnTo>
                  <a:pt x="160712" y="48767"/>
                </a:lnTo>
                <a:close/>
              </a:path>
              <a:path w="240664" h="301625">
                <a:moveTo>
                  <a:pt x="180397" y="0"/>
                </a:moveTo>
                <a:lnTo>
                  <a:pt x="170807" y="1918"/>
                </a:lnTo>
                <a:lnTo>
                  <a:pt x="162971" y="7148"/>
                </a:lnTo>
                <a:lnTo>
                  <a:pt x="157685" y="14900"/>
                </a:lnTo>
                <a:lnTo>
                  <a:pt x="155746" y="24383"/>
                </a:lnTo>
                <a:lnTo>
                  <a:pt x="157685" y="33873"/>
                </a:lnTo>
                <a:lnTo>
                  <a:pt x="162971" y="41624"/>
                </a:lnTo>
                <a:lnTo>
                  <a:pt x="170807" y="46851"/>
                </a:lnTo>
                <a:lnTo>
                  <a:pt x="180397" y="48767"/>
                </a:lnTo>
                <a:lnTo>
                  <a:pt x="189985" y="46851"/>
                </a:lnTo>
                <a:lnTo>
                  <a:pt x="197816" y="41624"/>
                </a:lnTo>
                <a:lnTo>
                  <a:pt x="203098" y="33873"/>
                </a:lnTo>
                <a:lnTo>
                  <a:pt x="205035" y="24383"/>
                </a:lnTo>
                <a:lnTo>
                  <a:pt x="203098" y="14900"/>
                </a:lnTo>
                <a:lnTo>
                  <a:pt x="197816" y="7148"/>
                </a:lnTo>
                <a:lnTo>
                  <a:pt x="189985" y="1918"/>
                </a:lnTo>
                <a:lnTo>
                  <a:pt x="1803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29512D5-A8F1-4660-8540-039C7137FC4A}"/>
              </a:ext>
            </a:extLst>
          </p:cNvPr>
          <p:cNvGrpSpPr/>
          <p:nvPr/>
        </p:nvGrpSpPr>
        <p:grpSpPr>
          <a:xfrm>
            <a:off x="3515575" y="2224405"/>
            <a:ext cx="2113280" cy="2113280"/>
            <a:chOff x="3515575" y="2224405"/>
            <a:chExt cx="2113280" cy="2113280"/>
          </a:xfrm>
        </p:grpSpPr>
        <p:sp>
          <p:nvSpPr>
            <p:cNvPr id="8" name="object 8"/>
            <p:cNvSpPr/>
            <p:nvPr/>
          </p:nvSpPr>
          <p:spPr>
            <a:xfrm>
              <a:off x="3515575" y="2224405"/>
              <a:ext cx="2113280" cy="2113280"/>
            </a:xfrm>
            <a:custGeom>
              <a:avLst/>
              <a:gdLst/>
              <a:ahLst/>
              <a:cxnLst/>
              <a:rect l="l" t="t" r="r" b="b"/>
              <a:pathLst>
                <a:path w="2113279" h="2113279">
                  <a:moveTo>
                    <a:pt x="1056424" y="0"/>
                  </a:moveTo>
                  <a:lnTo>
                    <a:pt x="1008066" y="1087"/>
                  </a:lnTo>
                  <a:lnTo>
                    <a:pt x="960267" y="4317"/>
                  </a:lnTo>
                  <a:lnTo>
                    <a:pt x="913072" y="9643"/>
                  </a:lnTo>
                  <a:lnTo>
                    <a:pt x="866529" y="17020"/>
                  </a:lnTo>
                  <a:lnTo>
                    <a:pt x="820684" y="26399"/>
                  </a:lnTo>
                  <a:lnTo>
                    <a:pt x="775583" y="37736"/>
                  </a:lnTo>
                  <a:lnTo>
                    <a:pt x="731273" y="50982"/>
                  </a:lnTo>
                  <a:lnTo>
                    <a:pt x="687801" y="66091"/>
                  </a:lnTo>
                  <a:lnTo>
                    <a:pt x="645214" y="83018"/>
                  </a:lnTo>
                  <a:lnTo>
                    <a:pt x="603558" y="101714"/>
                  </a:lnTo>
                  <a:lnTo>
                    <a:pt x="562879" y="122134"/>
                  </a:lnTo>
                  <a:lnTo>
                    <a:pt x="523224" y="144231"/>
                  </a:lnTo>
                  <a:lnTo>
                    <a:pt x="484641" y="167958"/>
                  </a:lnTo>
                  <a:lnTo>
                    <a:pt x="447175" y="193269"/>
                  </a:lnTo>
                  <a:lnTo>
                    <a:pt x="410873" y="220117"/>
                  </a:lnTo>
                  <a:lnTo>
                    <a:pt x="375781" y="248455"/>
                  </a:lnTo>
                  <a:lnTo>
                    <a:pt x="341948" y="278237"/>
                  </a:lnTo>
                  <a:lnTo>
                    <a:pt x="309418" y="309416"/>
                  </a:lnTo>
                  <a:lnTo>
                    <a:pt x="278238" y="341946"/>
                  </a:lnTo>
                  <a:lnTo>
                    <a:pt x="248456" y="375779"/>
                  </a:lnTo>
                  <a:lnTo>
                    <a:pt x="220118" y="410870"/>
                  </a:lnTo>
                  <a:lnTo>
                    <a:pt x="193270" y="447172"/>
                  </a:lnTo>
                  <a:lnTo>
                    <a:pt x="167959" y="484638"/>
                  </a:lnTo>
                  <a:lnTo>
                    <a:pt x="144232" y="523221"/>
                  </a:lnTo>
                  <a:lnTo>
                    <a:pt x="122135" y="562875"/>
                  </a:lnTo>
                  <a:lnTo>
                    <a:pt x="101715" y="603553"/>
                  </a:lnTo>
                  <a:lnTo>
                    <a:pt x="83018" y="645209"/>
                  </a:lnTo>
                  <a:lnTo>
                    <a:pt x="66092" y="687796"/>
                  </a:lnTo>
                  <a:lnTo>
                    <a:pt x="50982" y="731267"/>
                  </a:lnTo>
                  <a:lnTo>
                    <a:pt x="37736" y="775576"/>
                  </a:lnTo>
                  <a:lnTo>
                    <a:pt x="26399" y="820676"/>
                  </a:lnTo>
                  <a:lnTo>
                    <a:pt x="17020" y="866520"/>
                  </a:lnTo>
                  <a:lnTo>
                    <a:pt x="9643" y="913063"/>
                  </a:lnTo>
                  <a:lnTo>
                    <a:pt x="4317" y="960256"/>
                  </a:lnTo>
                  <a:lnTo>
                    <a:pt x="1087" y="1008055"/>
                  </a:lnTo>
                  <a:lnTo>
                    <a:pt x="0" y="1056411"/>
                  </a:lnTo>
                  <a:lnTo>
                    <a:pt x="1087" y="1104767"/>
                  </a:lnTo>
                  <a:lnTo>
                    <a:pt x="4317" y="1152566"/>
                  </a:lnTo>
                  <a:lnTo>
                    <a:pt x="9643" y="1199759"/>
                  </a:lnTo>
                  <a:lnTo>
                    <a:pt x="17020" y="1246302"/>
                  </a:lnTo>
                  <a:lnTo>
                    <a:pt x="26399" y="1292146"/>
                  </a:lnTo>
                  <a:lnTo>
                    <a:pt x="37736" y="1337246"/>
                  </a:lnTo>
                  <a:lnTo>
                    <a:pt x="50982" y="1381555"/>
                  </a:lnTo>
                  <a:lnTo>
                    <a:pt x="66092" y="1425026"/>
                  </a:lnTo>
                  <a:lnTo>
                    <a:pt x="83018" y="1467613"/>
                  </a:lnTo>
                  <a:lnTo>
                    <a:pt x="101715" y="1509269"/>
                  </a:lnTo>
                  <a:lnTo>
                    <a:pt x="122135" y="1549947"/>
                  </a:lnTo>
                  <a:lnTo>
                    <a:pt x="144232" y="1589601"/>
                  </a:lnTo>
                  <a:lnTo>
                    <a:pt x="167959" y="1628184"/>
                  </a:lnTo>
                  <a:lnTo>
                    <a:pt x="193270" y="1665650"/>
                  </a:lnTo>
                  <a:lnTo>
                    <a:pt x="220118" y="1701952"/>
                  </a:lnTo>
                  <a:lnTo>
                    <a:pt x="248456" y="1737043"/>
                  </a:lnTo>
                  <a:lnTo>
                    <a:pt x="278238" y="1770876"/>
                  </a:lnTo>
                  <a:lnTo>
                    <a:pt x="309418" y="1803406"/>
                  </a:lnTo>
                  <a:lnTo>
                    <a:pt x="341948" y="1834585"/>
                  </a:lnTo>
                  <a:lnTo>
                    <a:pt x="375781" y="1864367"/>
                  </a:lnTo>
                  <a:lnTo>
                    <a:pt x="410873" y="1892705"/>
                  </a:lnTo>
                  <a:lnTo>
                    <a:pt x="447175" y="1919553"/>
                  </a:lnTo>
                  <a:lnTo>
                    <a:pt x="484641" y="1944864"/>
                  </a:lnTo>
                  <a:lnTo>
                    <a:pt x="523224" y="1968591"/>
                  </a:lnTo>
                  <a:lnTo>
                    <a:pt x="562879" y="1990688"/>
                  </a:lnTo>
                  <a:lnTo>
                    <a:pt x="603558" y="2011108"/>
                  </a:lnTo>
                  <a:lnTo>
                    <a:pt x="645214" y="2029804"/>
                  </a:lnTo>
                  <a:lnTo>
                    <a:pt x="687801" y="2046730"/>
                  </a:lnTo>
                  <a:lnTo>
                    <a:pt x="731273" y="2061840"/>
                  </a:lnTo>
                  <a:lnTo>
                    <a:pt x="775583" y="2075086"/>
                  </a:lnTo>
                  <a:lnTo>
                    <a:pt x="820684" y="2086422"/>
                  </a:lnTo>
                  <a:lnTo>
                    <a:pt x="866529" y="2095802"/>
                  </a:lnTo>
                  <a:lnTo>
                    <a:pt x="913072" y="2103178"/>
                  </a:lnTo>
                  <a:lnTo>
                    <a:pt x="960267" y="2108505"/>
                  </a:lnTo>
                  <a:lnTo>
                    <a:pt x="1008066" y="2111735"/>
                  </a:lnTo>
                  <a:lnTo>
                    <a:pt x="1056424" y="2112822"/>
                  </a:lnTo>
                  <a:lnTo>
                    <a:pt x="1104780" y="2111735"/>
                  </a:lnTo>
                  <a:lnTo>
                    <a:pt x="1152578" y="2108505"/>
                  </a:lnTo>
                  <a:lnTo>
                    <a:pt x="1199772" y="2103178"/>
                  </a:lnTo>
                  <a:lnTo>
                    <a:pt x="1246314" y="2095802"/>
                  </a:lnTo>
                  <a:lnTo>
                    <a:pt x="1292159" y="2086422"/>
                  </a:lnTo>
                  <a:lnTo>
                    <a:pt x="1337259" y="2075086"/>
                  </a:lnTo>
                  <a:lnTo>
                    <a:pt x="1381568" y="2061840"/>
                  </a:lnTo>
                  <a:lnTo>
                    <a:pt x="1425039" y="2046730"/>
                  </a:lnTo>
                  <a:lnTo>
                    <a:pt x="1467626" y="2029804"/>
                  </a:lnTo>
                  <a:lnTo>
                    <a:pt x="1509282" y="2011108"/>
                  </a:lnTo>
                  <a:lnTo>
                    <a:pt x="1549960" y="1990688"/>
                  </a:lnTo>
                  <a:lnTo>
                    <a:pt x="1589614" y="1968591"/>
                  </a:lnTo>
                  <a:lnTo>
                    <a:pt x="1628197" y="1944864"/>
                  </a:lnTo>
                  <a:lnTo>
                    <a:pt x="1665663" y="1919553"/>
                  </a:lnTo>
                  <a:lnTo>
                    <a:pt x="1701964" y="1892705"/>
                  </a:lnTo>
                  <a:lnTo>
                    <a:pt x="1737055" y="1864367"/>
                  </a:lnTo>
                  <a:lnTo>
                    <a:pt x="1770889" y="1834585"/>
                  </a:lnTo>
                  <a:lnTo>
                    <a:pt x="1803419" y="1803406"/>
                  </a:lnTo>
                  <a:lnTo>
                    <a:pt x="1834598" y="1770876"/>
                  </a:lnTo>
                  <a:lnTo>
                    <a:pt x="1864380" y="1737043"/>
                  </a:lnTo>
                  <a:lnTo>
                    <a:pt x="1892718" y="1701952"/>
                  </a:lnTo>
                  <a:lnTo>
                    <a:pt x="1919566" y="1665650"/>
                  </a:lnTo>
                  <a:lnTo>
                    <a:pt x="1944876" y="1628184"/>
                  </a:lnTo>
                  <a:lnTo>
                    <a:pt x="1968603" y="1589601"/>
                  </a:lnTo>
                  <a:lnTo>
                    <a:pt x="1990700" y="1549947"/>
                  </a:lnTo>
                  <a:lnTo>
                    <a:pt x="2011120" y="1509269"/>
                  </a:lnTo>
                  <a:lnTo>
                    <a:pt x="2029817" y="1467613"/>
                  </a:lnTo>
                  <a:lnTo>
                    <a:pt x="2046743" y="1425026"/>
                  </a:lnTo>
                  <a:lnTo>
                    <a:pt x="2061853" y="1381555"/>
                  </a:lnTo>
                  <a:lnTo>
                    <a:pt x="2075099" y="1337246"/>
                  </a:lnTo>
                  <a:lnTo>
                    <a:pt x="2086435" y="1292146"/>
                  </a:lnTo>
                  <a:lnTo>
                    <a:pt x="2095815" y="1246302"/>
                  </a:lnTo>
                  <a:lnTo>
                    <a:pt x="2103191" y="1199759"/>
                  </a:lnTo>
                  <a:lnTo>
                    <a:pt x="2108518" y="1152566"/>
                  </a:lnTo>
                  <a:lnTo>
                    <a:pt x="2111748" y="1104767"/>
                  </a:lnTo>
                  <a:lnTo>
                    <a:pt x="2112835" y="1056411"/>
                  </a:lnTo>
                  <a:lnTo>
                    <a:pt x="2111748" y="1008055"/>
                  </a:lnTo>
                  <a:lnTo>
                    <a:pt x="2108518" y="960256"/>
                  </a:lnTo>
                  <a:lnTo>
                    <a:pt x="2103191" y="913063"/>
                  </a:lnTo>
                  <a:lnTo>
                    <a:pt x="2095815" y="866520"/>
                  </a:lnTo>
                  <a:lnTo>
                    <a:pt x="2086435" y="820676"/>
                  </a:lnTo>
                  <a:lnTo>
                    <a:pt x="2075099" y="775576"/>
                  </a:lnTo>
                  <a:lnTo>
                    <a:pt x="2061853" y="731267"/>
                  </a:lnTo>
                  <a:lnTo>
                    <a:pt x="2046743" y="687796"/>
                  </a:lnTo>
                  <a:lnTo>
                    <a:pt x="2029817" y="645209"/>
                  </a:lnTo>
                  <a:lnTo>
                    <a:pt x="2011120" y="603553"/>
                  </a:lnTo>
                  <a:lnTo>
                    <a:pt x="1990700" y="562875"/>
                  </a:lnTo>
                  <a:lnTo>
                    <a:pt x="1968603" y="523221"/>
                  </a:lnTo>
                  <a:lnTo>
                    <a:pt x="1944876" y="484638"/>
                  </a:lnTo>
                  <a:lnTo>
                    <a:pt x="1919566" y="447172"/>
                  </a:lnTo>
                  <a:lnTo>
                    <a:pt x="1892718" y="410870"/>
                  </a:lnTo>
                  <a:lnTo>
                    <a:pt x="1864380" y="375779"/>
                  </a:lnTo>
                  <a:lnTo>
                    <a:pt x="1834598" y="341946"/>
                  </a:lnTo>
                  <a:lnTo>
                    <a:pt x="1803419" y="309416"/>
                  </a:lnTo>
                  <a:lnTo>
                    <a:pt x="1770889" y="278237"/>
                  </a:lnTo>
                  <a:lnTo>
                    <a:pt x="1737055" y="248455"/>
                  </a:lnTo>
                  <a:lnTo>
                    <a:pt x="1701964" y="220117"/>
                  </a:lnTo>
                  <a:lnTo>
                    <a:pt x="1665663" y="193269"/>
                  </a:lnTo>
                  <a:lnTo>
                    <a:pt x="1628197" y="167958"/>
                  </a:lnTo>
                  <a:lnTo>
                    <a:pt x="1589614" y="144231"/>
                  </a:lnTo>
                  <a:lnTo>
                    <a:pt x="1549960" y="122134"/>
                  </a:lnTo>
                  <a:lnTo>
                    <a:pt x="1509282" y="101714"/>
                  </a:lnTo>
                  <a:lnTo>
                    <a:pt x="1467626" y="83018"/>
                  </a:lnTo>
                  <a:lnTo>
                    <a:pt x="1425039" y="66091"/>
                  </a:lnTo>
                  <a:lnTo>
                    <a:pt x="1381568" y="50982"/>
                  </a:lnTo>
                  <a:lnTo>
                    <a:pt x="1337259" y="37736"/>
                  </a:lnTo>
                  <a:lnTo>
                    <a:pt x="1292159" y="26399"/>
                  </a:lnTo>
                  <a:lnTo>
                    <a:pt x="1246314" y="17020"/>
                  </a:lnTo>
                  <a:lnTo>
                    <a:pt x="1199772" y="9643"/>
                  </a:lnTo>
                  <a:lnTo>
                    <a:pt x="1152578" y="4317"/>
                  </a:lnTo>
                  <a:lnTo>
                    <a:pt x="1104780" y="1087"/>
                  </a:lnTo>
                  <a:lnTo>
                    <a:pt x="1056424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3737495" y="2955561"/>
              <a:ext cx="1639570" cy="74612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indent="428625">
                <a:lnSpc>
                  <a:spcPct val="102400"/>
                </a:lnSpc>
              </a:pPr>
              <a:r>
                <a:rPr sz="2200" b="1" spc="130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人均运动  </a:t>
              </a:r>
              <a:r>
                <a:rPr sz="2200" b="1" spc="120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消费1743元</a:t>
              </a:r>
              <a:endParaRPr sz="2200" dirty="0">
                <a:latin typeface="Microsoft JhengHei"/>
                <a:cs typeface="Microsoft JhengHei"/>
              </a:endParaRPr>
            </a:p>
          </p:txBody>
        </p:sp>
      </p:grpSp>
      <p:sp>
        <p:nvSpPr>
          <p:cNvPr id="11" name="object 11"/>
          <p:cNvSpPr/>
          <p:nvPr/>
        </p:nvSpPr>
        <p:spPr>
          <a:xfrm>
            <a:off x="569713" y="4749800"/>
            <a:ext cx="8004809" cy="0"/>
          </a:xfrm>
          <a:custGeom>
            <a:avLst/>
            <a:gdLst/>
            <a:ahLst/>
            <a:cxnLst/>
            <a:rect l="l" t="t" r="r" b="b"/>
            <a:pathLst>
              <a:path w="8004809">
                <a:moveTo>
                  <a:pt x="0" y="0"/>
                </a:moveTo>
                <a:lnTo>
                  <a:pt x="8004568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69CCCF8-0565-410E-8B30-156CAB384136}"/>
              </a:ext>
            </a:extLst>
          </p:cNvPr>
          <p:cNvGrpSpPr/>
          <p:nvPr/>
        </p:nvGrpSpPr>
        <p:grpSpPr>
          <a:xfrm>
            <a:off x="5718124" y="2067839"/>
            <a:ext cx="1213485" cy="1213485"/>
            <a:chOff x="5718124" y="2067839"/>
            <a:chExt cx="1213485" cy="1213485"/>
          </a:xfrm>
        </p:grpSpPr>
        <p:sp>
          <p:nvSpPr>
            <p:cNvPr id="12" name="object 12"/>
            <p:cNvSpPr/>
            <p:nvPr/>
          </p:nvSpPr>
          <p:spPr>
            <a:xfrm>
              <a:off x="5718124" y="2067839"/>
              <a:ext cx="1213485" cy="1213485"/>
            </a:xfrm>
            <a:custGeom>
              <a:avLst/>
              <a:gdLst/>
              <a:ahLst/>
              <a:cxnLst/>
              <a:rect l="l" t="t" r="r" b="b"/>
              <a:pathLst>
                <a:path w="1213484" h="1213485">
                  <a:moveTo>
                    <a:pt x="606488" y="0"/>
                  </a:moveTo>
                  <a:lnTo>
                    <a:pt x="559092" y="1824"/>
                  </a:lnTo>
                  <a:lnTo>
                    <a:pt x="512693" y="7209"/>
                  </a:lnTo>
                  <a:lnTo>
                    <a:pt x="467427" y="16018"/>
                  </a:lnTo>
                  <a:lnTo>
                    <a:pt x="423428" y="28116"/>
                  </a:lnTo>
                  <a:lnTo>
                    <a:pt x="380832" y="43370"/>
                  </a:lnTo>
                  <a:lnTo>
                    <a:pt x="339772" y="61644"/>
                  </a:lnTo>
                  <a:lnTo>
                    <a:pt x="300384" y="82804"/>
                  </a:lnTo>
                  <a:lnTo>
                    <a:pt x="262802" y="106714"/>
                  </a:lnTo>
                  <a:lnTo>
                    <a:pt x="227162" y="133240"/>
                  </a:lnTo>
                  <a:lnTo>
                    <a:pt x="193599" y="162246"/>
                  </a:lnTo>
                  <a:lnTo>
                    <a:pt x="162246" y="193599"/>
                  </a:lnTo>
                  <a:lnTo>
                    <a:pt x="133240" y="227162"/>
                  </a:lnTo>
                  <a:lnTo>
                    <a:pt x="106714" y="262802"/>
                  </a:lnTo>
                  <a:lnTo>
                    <a:pt x="82804" y="300384"/>
                  </a:lnTo>
                  <a:lnTo>
                    <a:pt x="61644" y="339772"/>
                  </a:lnTo>
                  <a:lnTo>
                    <a:pt x="43370" y="380832"/>
                  </a:lnTo>
                  <a:lnTo>
                    <a:pt x="28116" y="423428"/>
                  </a:lnTo>
                  <a:lnTo>
                    <a:pt x="16018" y="467427"/>
                  </a:lnTo>
                  <a:lnTo>
                    <a:pt x="7209" y="512693"/>
                  </a:lnTo>
                  <a:lnTo>
                    <a:pt x="1824" y="559092"/>
                  </a:lnTo>
                  <a:lnTo>
                    <a:pt x="0" y="606488"/>
                  </a:lnTo>
                  <a:lnTo>
                    <a:pt x="1824" y="653884"/>
                  </a:lnTo>
                  <a:lnTo>
                    <a:pt x="7209" y="700283"/>
                  </a:lnTo>
                  <a:lnTo>
                    <a:pt x="16018" y="745549"/>
                  </a:lnTo>
                  <a:lnTo>
                    <a:pt x="28116" y="789548"/>
                  </a:lnTo>
                  <a:lnTo>
                    <a:pt x="43370" y="832144"/>
                  </a:lnTo>
                  <a:lnTo>
                    <a:pt x="61644" y="873204"/>
                  </a:lnTo>
                  <a:lnTo>
                    <a:pt x="82804" y="912592"/>
                  </a:lnTo>
                  <a:lnTo>
                    <a:pt x="106714" y="950174"/>
                  </a:lnTo>
                  <a:lnTo>
                    <a:pt x="133240" y="985814"/>
                  </a:lnTo>
                  <a:lnTo>
                    <a:pt x="162246" y="1019377"/>
                  </a:lnTo>
                  <a:lnTo>
                    <a:pt x="193599" y="1050730"/>
                  </a:lnTo>
                  <a:lnTo>
                    <a:pt x="227162" y="1079736"/>
                  </a:lnTo>
                  <a:lnTo>
                    <a:pt x="262802" y="1106262"/>
                  </a:lnTo>
                  <a:lnTo>
                    <a:pt x="300384" y="1130172"/>
                  </a:lnTo>
                  <a:lnTo>
                    <a:pt x="339772" y="1151332"/>
                  </a:lnTo>
                  <a:lnTo>
                    <a:pt x="380832" y="1169606"/>
                  </a:lnTo>
                  <a:lnTo>
                    <a:pt x="423428" y="1184860"/>
                  </a:lnTo>
                  <a:lnTo>
                    <a:pt x="467427" y="1196958"/>
                  </a:lnTo>
                  <a:lnTo>
                    <a:pt x="512693" y="1205767"/>
                  </a:lnTo>
                  <a:lnTo>
                    <a:pt x="559092" y="1211152"/>
                  </a:lnTo>
                  <a:lnTo>
                    <a:pt x="606488" y="1212977"/>
                  </a:lnTo>
                  <a:lnTo>
                    <a:pt x="653884" y="1211152"/>
                  </a:lnTo>
                  <a:lnTo>
                    <a:pt x="700283" y="1205767"/>
                  </a:lnTo>
                  <a:lnTo>
                    <a:pt x="745549" y="1196958"/>
                  </a:lnTo>
                  <a:lnTo>
                    <a:pt x="789548" y="1184860"/>
                  </a:lnTo>
                  <a:lnTo>
                    <a:pt x="832144" y="1169606"/>
                  </a:lnTo>
                  <a:lnTo>
                    <a:pt x="873204" y="1151332"/>
                  </a:lnTo>
                  <a:lnTo>
                    <a:pt x="912592" y="1130172"/>
                  </a:lnTo>
                  <a:lnTo>
                    <a:pt x="950174" y="1106262"/>
                  </a:lnTo>
                  <a:lnTo>
                    <a:pt x="985814" y="1079736"/>
                  </a:lnTo>
                  <a:lnTo>
                    <a:pt x="1019377" y="1050730"/>
                  </a:lnTo>
                  <a:lnTo>
                    <a:pt x="1050730" y="1019377"/>
                  </a:lnTo>
                  <a:lnTo>
                    <a:pt x="1079736" y="985814"/>
                  </a:lnTo>
                  <a:lnTo>
                    <a:pt x="1106262" y="950174"/>
                  </a:lnTo>
                  <a:lnTo>
                    <a:pt x="1130172" y="912592"/>
                  </a:lnTo>
                  <a:lnTo>
                    <a:pt x="1151332" y="873204"/>
                  </a:lnTo>
                  <a:lnTo>
                    <a:pt x="1169606" y="832144"/>
                  </a:lnTo>
                  <a:lnTo>
                    <a:pt x="1184860" y="789548"/>
                  </a:lnTo>
                  <a:lnTo>
                    <a:pt x="1196958" y="745549"/>
                  </a:lnTo>
                  <a:lnTo>
                    <a:pt x="1205767" y="700283"/>
                  </a:lnTo>
                  <a:lnTo>
                    <a:pt x="1211152" y="653884"/>
                  </a:lnTo>
                  <a:lnTo>
                    <a:pt x="1212977" y="606488"/>
                  </a:lnTo>
                  <a:lnTo>
                    <a:pt x="1211152" y="559092"/>
                  </a:lnTo>
                  <a:lnTo>
                    <a:pt x="1205767" y="512693"/>
                  </a:lnTo>
                  <a:lnTo>
                    <a:pt x="1196958" y="467427"/>
                  </a:lnTo>
                  <a:lnTo>
                    <a:pt x="1184860" y="423428"/>
                  </a:lnTo>
                  <a:lnTo>
                    <a:pt x="1169606" y="380832"/>
                  </a:lnTo>
                  <a:lnTo>
                    <a:pt x="1151332" y="339772"/>
                  </a:lnTo>
                  <a:lnTo>
                    <a:pt x="1130172" y="300384"/>
                  </a:lnTo>
                  <a:lnTo>
                    <a:pt x="1106262" y="262802"/>
                  </a:lnTo>
                  <a:lnTo>
                    <a:pt x="1079736" y="227162"/>
                  </a:lnTo>
                  <a:lnTo>
                    <a:pt x="1050730" y="193599"/>
                  </a:lnTo>
                  <a:lnTo>
                    <a:pt x="1019377" y="162246"/>
                  </a:lnTo>
                  <a:lnTo>
                    <a:pt x="985814" y="133240"/>
                  </a:lnTo>
                  <a:lnTo>
                    <a:pt x="950174" y="106714"/>
                  </a:lnTo>
                  <a:lnTo>
                    <a:pt x="912592" y="82804"/>
                  </a:lnTo>
                  <a:lnTo>
                    <a:pt x="873204" y="61644"/>
                  </a:lnTo>
                  <a:lnTo>
                    <a:pt x="832144" y="43370"/>
                  </a:lnTo>
                  <a:lnTo>
                    <a:pt x="789548" y="28116"/>
                  </a:lnTo>
                  <a:lnTo>
                    <a:pt x="745549" y="16018"/>
                  </a:lnTo>
                  <a:lnTo>
                    <a:pt x="700283" y="7209"/>
                  </a:lnTo>
                  <a:lnTo>
                    <a:pt x="653884" y="1824"/>
                  </a:lnTo>
                  <a:lnTo>
                    <a:pt x="606488" y="0"/>
                  </a:lnTo>
                  <a:close/>
                </a:path>
              </a:pathLst>
            </a:custGeom>
            <a:solidFill>
              <a:srgbClr val="3E3D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5906122" y="2361057"/>
              <a:ext cx="901065" cy="5994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2625"/>
                </a:lnSpc>
              </a:pPr>
              <a:r>
                <a:rPr sz="2300" b="1" spc="114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704元</a:t>
              </a:r>
              <a:endParaRPr sz="2300" dirty="0">
                <a:latin typeface="Microsoft JhengHei"/>
                <a:cs typeface="Microsoft JhengHei"/>
              </a:endParaRPr>
            </a:p>
            <a:p>
              <a:pPr marL="20955">
                <a:lnSpc>
                  <a:spcPts val="1725"/>
                </a:lnSpc>
              </a:pPr>
              <a:r>
                <a:rPr sz="1550" b="1" spc="114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运动装备</a:t>
              </a:r>
              <a:endParaRPr sz="1550" dirty="0">
                <a:latin typeface="Microsoft JhengHei"/>
                <a:cs typeface="Microsoft JhengHei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99FB646-D9C9-4BAB-8FF1-E584153AE266}"/>
              </a:ext>
            </a:extLst>
          </p:cNvPr>
          <p:cNvGrpSpPr/>
          <p:nvPr/>
        </p:nvGrpSpPr>
        <p:grpSpPr>
          <a:xfrm>
            <a:off x="2212898" y="2070976"/>
            <a:ext cx="1212850" cy="1212850"/>
            <a:chOff x="2212898" y="2070976"/>
            <a:chExt cx="1212850" cy="1212850"/>
          </a:xfrm>
        </p:grpSpPr>
        <p:sp>
          <p:nvSpPr>
            <p:cNvPr id="14" name="object 14"/>
            <p:cNvSpPr/>
            <p:nvPr/>
          </p:nvSpPr>
          <p:spPr>
            <a:xfrm>
              <a:off x="2212898" y="2070976"/>
              <a:ext cx="1212850" cy="1212850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606412" y="0"/>
                  </a:moveTo>
                  <a:lnTo>
                    <a:pt x="559021" y="1824"/>
                  </a:lnTo>
                  <a:lnTo>
                    <a:pt x="512628" y="7208"/>
                  </a:lnTo>
                  <a:lnTo>
                    <a:pt x="467367" y="16016"/>
                  </a:lnTo>
                  <a:lnTo>
                    <a:pt x="423374" y="28114"/>
                  </a:lnTo>
                  <a:lnTo>
                    <a:pt x="380782" y="43366"/>
                  </a:lnTo>
                  <a:lnTo>
                    <a:pt x="339727" y="61639"/>
                  </a:lnTo>
                  <a:lnTo>
                    <a:pt x="300344" y="82796"/>
                  </a:lnTo>
                  <a:lnTo>
                    <a:pt x="262767" y="106704"/>
                  </a:lnTo>
                  <a:lnTo>
                    <a:pt x="227132" y="133227"/>
                  </a:lnTo>
                  <a:lnTo>
                    <a:pt x="193573" y="162230"/>
                  </a:lnTo>
                  <a:lnTo>
                    <a:pt x="162224" y="193580"/>
                  </a:lnTo>
                  <a:lnTo>
                    <a:pt x="133222" y="227140"/>
                  </a:lnTo>
                  <a:lnTo>
                    <a:pt x="106699" y="262776"/>
                  </a:lnTo>
                  <a:lnTo>
                    <a:pt x="82793" y="300354"/>
                  </a:lnTo>
                  <a:lnTo>
                    <a:pt x="61636" y="339737"/>
                  </a:lnTo>
                  <a:lnTo>
                    <a:pt x="43364" y="380793"/>
                  </a:lnTo>
                  <a:lnTo>
                    <a:pt x="28113" y="423385"/>
                  </a:lnTo>
                  <a:lnTo>
                    <a:pt x="16015" y="467379"/>
                  </a:lnTo>
                  <a:lnTo>
                    <a:pt x="7208" y="512640"/>
                  </a:lnTo>
                  <a:lnTo>
                    <a:pt x="1824" y="559034"/>
                  </a:lnTo>
                  <a:lnTo>
                    <a:pt x="0" y="606425"/>
                  </a:lnTo>
                  <a:lnTo>
                    <a:pt x="1824" y="653815"/>
                  </a:lnTo>
                  <a:lnTo>
                    <a:pt x="7208" y="700209"/>
                  </a:lnTo>
                  <a:lnTo>
                    <a:pt x="16015" y="745470"/>
                  </a:lnTo>
                  <a:lnTo>
                    <a:pt x="28113" y="789464"/>
                  </a:lnTo>
                  <a:lnTo>
                    <a:pt x="43364" y="832056"/>
                  </a:lnTo>
                  <a:lnTo>
                    <a:pt x="61636" y="873112"/>
                  </a:lnTo>
                  <a:lnTo>
                    <a:pt x="82793" y="912495"/>
                  </a:lnTo>
                  <a:lnTo>
                    <a:pt x="106699" y="950073"/>
                  </a:lnTo>
                  <a:lnTo>
                    <a:pt x="133222" y="985709"/>
                  </a:lnTo>
                  <a:lnTo>
                    <a:pt x="162224" y="1019269"/>
                  </a:lnTo>
                  <a:lnTo>
                    <a:pt x="193573" y="1050619"/>
                  </a:lnTo>
                  <a:lnTo>
                    <a:pt x="227132" y="1079622"/>
                  </a:lnTo>
                  <a:lnTo>
                    <a:pt x="262767" y="1106145"/>
                  </a:lnTo>
                  <a:lnTo>
                    <a:pt x="300344" y="1130053"/>
                  </a:lnTo>
                  <a:lnTo>
                    <a:pt x="339727" y="1151210"/>
                  </a:lnTo>
                  <a:lnTo>
                    <a:pt x="380782" y="1169483"/>
                  </a:lnTo>
                  <a:lnTo>
                    <a:pt x="423374" y="1184735"/>
                  </a:lnTo>
                  <a:lnTo>
                    <a:pt x="467367" y="1196833"/>
                  </a:lnTo>
                  <a:lnTo>
                    <a:pt x="512628" y="1205641"/>
                  </a:lnTo>
                  <a:lnTo>
                    <a:pt x="559021" y="1211025"/>
                  </a:lnTo>
                  <a:lnTo>
                    <a:pt x="606412" y="1212850"/>
                  </a:lnTo>
                  <a:lnTo>
                    <a:pt x="653804" y="1211025"/>
                  </a:lnTo>
                  <a:lnTo>
                    <a:pt x="700199" y="1205641"/>
                  </a:lnTo>
                  <a:lnTo>
                    <a:pt x="745461" y="1196833"/>
                  </a:lnTo>
                  <a:lnTo>
                    <a:pt x="789456" y="1184735"/>
                  </a:lnTo>
                  <a:lnTo>
                    <a:pt x="832049" y="1169483"/>
                  </a:lnTo>
                  <a:lnTo>
                    <a:pt x="873104" y="1151210"/>
                  </a:lnTo>
                  <a:lnTo>
                    <a:pt x="912488" y="1130053"/>
                  </a:lnTo>
                  <a:lnTo>
                    <a:pt x="950066" y="1106145"/>
                  </a:lnTo>
                  <a:lnTo>
                    <a:pt x="985702" y="1079622"/>
                  </a:lnTo>
                  <a:lnTo>
                    <a:pt x="1019262" y="1050619"/>
                  </a:lnTo>
                  <a:lnTo>
                    <a:pt x="1050611" y="1019269"/>
                  </a:lnTo>
                  <a:lnTo>
                    <a:pt x="1079614" y="985709"/>
                  </a:lnTo>
                  <a:lnTo>
                    <a:pt x="1106136" y="950073"/>
                  </a:lnTo>
                  <a:lnTo>
                    <a:pt x="1130043" y="912495"/>
                  </a:lnTo>
                  <a:lnTo>
                    <a:pt x="1151200" y="873112"/>
                  </a:lnTo>
                  <a:lnTo>
                    <a:pt x="1169472" y="832056"/>
                  </a:lnTo>
                  <a:lnTo>
                    <a:pt x="1184724" y="789464"/>
                  </a:lnTo>
                  <a:lnTo>
                    <a:pt x="1196821" y="745470"/>
                  </a:lnTo>
                  <a:lnTo>
                    <a:pt x="1205629" y="700209"/>
                  </a:lnTo>
                  <a:lnTo>
                    <a:pt x="1211012" y="653815"/>
                  </a:lnTo>
                  <a:lnTo>
                    <a:pt x="1212837" y="606425"/>
                  </a:lnTo>
                  <a:lnTo>
                    <a:pt x="1211012" y="559034"/>
                  </a:lnTo>
                  <a:lnTo>
                    <a:pt x="1205629" y="512640"/>
                  </a:lnTo>
                  <a:lnTo>
                    <a:pt x="1196821" y="467379"/>
                  </a:lnTo>
                  <a:lnTo>
                    <a:pt x="1184724" y="423385"/>
                  </a:lnTo>
                  <a:lnTo>
                    <a:pt x="1169472" y="380793"/>
                  </a:lnTo>
                  <a:lnTo>
                    <a:pt x="1151200" y="339737"/>
                  </a:lnTo>
                  <a:lnTo>
                    <a:pt x="1130043" y="300354"/>
                  </a:lnTo>
                  <a:lnTo>
                    <a:pt x="1106136" y="262776"/>
                  </a:lnTo>
                  <a:lnTo>
                    <a:pt x="1079614" y="227140"/>
                  </a:lnTo>
                  <a:lnTo>
                    <a:pt x="1050611" y="193580"/>
                  </a:lnTo>
                  <a:lnTo>
                    <a:pt x="1019262" y="162230"/>
                  </a:lnTo>
                  <a:lnTo>
                    <a:pt x="985702" y="133227"/>
                  </a:lnTo>
                  <a:lnTo>
                    <a:pt x="950066" y="106704"/>
                  </a:lnTo>
                  <a:lnTo>
                    <a:pt x="912488" y="82796"/>
                  </a:lnTo>
                  <a:lnTo>
                    <a:pt x="873104" y="61639"/>
                  </a:lnTo>
                  <a:lnTo>
                    <a:pt x="832049" y="43366"/>
                  </a:lnTo>
                  <a:lnTo>
                    <a:pt x="789456" y="28114"/>
                  </a:lnTo>
                  <a:lnTo>
                    <a:pt x="745461" y="16016"/>
                  </a:lnTo>
                  <a:lnTo>
                    <a:pt x="700199" y="7208"/>
                  </a:lnTo>
                  <a:lnTo>
                    <a:pt x="653804" y="1824"/>
                  </a:lnTo>
                  <a:lnTo>
                    <a:pt x="606412" y="0"/>
                  </a:lnTo>
                  <a:close/>
                </a:path>
              </a:pathLst>
            </a:custGeom>
            <a:solidFill>
              <a:srgbClr val="F8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2355392" y="2412860"/>
              <a:ext cx="989965" cy="57785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ts val="2390"/>
                </a:lnSpc>
              </a:pPr>
              <a:r>
                <a:rPr sz="2050" b="1" spc="125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1001元</a:t>
              </a:r>
              <a:endParaRPr sz="2050" dirty="0">
                <a:latin typeface="Microsoft JhengHei"/>
                <a:cs typeface="Microsoft JhengHei"/>
              </a:endParaRPr>
            </a:p>
            <a:p>
              <a:pPr marR="59690" algn="ctr">
                <a:lnSpc>
                  <a:spcPts val="1789"/>
                </a:lnSpc>
              </a:pPr>
              <a:r>
                <a:rPr sz="1550" b="1" spc="195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健身卡</a:t>
              </a:r>
              <a:r>
                <a:rPr sz="1550" b="1" spc="-135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 </a:t>
              </a:r>
              <a:endParaRPr sz="1550" dirty="0">
                <a:latin typeface="Microsoft JhengHei"/>
                <a:cs typeface="Microsoft JhengHei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BE5BA1F-EA42-4E76-A76C-DF808BF35D42}"/>
              </a:ext>
            </a:extLst>
          </p:cNvPr>
          <p:cNvGrpSpPr/>
          <p:nvPr/>
        </p:nvGrpSpPr>
        <p:grpSpPr>
          <a:xfrm>
            <a:off x="5718124" y="3386023"/>
            <a:ext cx="1213485" cy="1213485"/>
            <a:chOff x="5718124" y="3386023"/>
            <a:chExt cx="1213485" cy="1213485"/>
          </a:xfrm>
        </p:grpSpPr>
        <p:sp>
          <p:nvSpPr>
            <p:cNvPr id="16" name="object 16"/>
            <p:cNvSpPr/>
            <p:nvPr/>
          </p:nvSpPr>
          <p:spPr>
            <a:xfrm>
              <a:off x="5718124" y="3386023"/>
              <a:ext cx="1213485" cy="1213485"/>
            </a:xfrm>
            <a:custGeom>
              <a:avLst/>
              <a:gdLst/>
              <a:ahLst/>
              <a:cxnLst/>
              <a:rect l="l" t="t" r="r" b="b"/>
              <a:pathLst>
                <a:path w="1213484" h="1213485">
                  <a:moveTo>
                    <a:pt x="606488" y="0"/>
                  </a:moveTo>
                  <a:lnTo>
                    <a:pt x="559092" y="1824"/>
                  </a:lnTo>
                  <a:lnTo>
                    <a:pt x="512693" y="7209"/>
                  </a:lnTo>
                  <a:lnTo>
                    <a:pt x="467427" y="16018"/>
                  </a:lnTo>
                  <a:lnTo>
                    <a:pt x="423428" y="28116"/>
                  </a:lnTo>
                  <a:lnTo>
                    <a:pt x="380832" y="43370"/>
                  </a:lnTo>
                  <a:lnTo>
                    <a:pt x="339772" y="61644"/>
                  </a:lnTo>
                  <a:lnTo>
                    <a:pt x="300384" y="82804"/>
                  </a:lnTo>
                  <a:lnTo>
                    <a:pt x="262802" y="106714"/>
                  </a:lnTo>
                  <a:lnTo>
                    <a:pt x="227162" y="133240"/>
                  </a:lnTo>
                  <a:lnTo>
                    <a:pt x="193599" y="162246"/>
                  </a:lnTo>
                  <a:lnTo>
                    <a:pt x="162246" y="193599"/>
                  </a:lnTo>
                  <a:lnTo>
                    <a:pt x="133240" y="227162"/>
                  </a:lnTo>
                  <a:lnTo>
                    <a:pt x="106714" y="262802"/>
                  </a:lnTo>
                  <a:lnTo>
                    <a:pt x="82804" y="300384"/>
                  </a:lnTo>
                  <a:lnTo>
                    <a:pt x="61644" y="339772"/>
                  </a:lnTo>
                  <a:lnTo>
                    <a:pt x="43370" y="380832"/>
                  </a:lnTo>
                  <a:lnTo>
                    <a:pt x="28116" y="423428"/>
                  </a:lnTo>
                  <a:lnTo>
                    <a:pt x="16018" y="467427"/>
                  </a:lnTo>
                  <a:lnTo>
                    <a:pt x="7209" y="512693"/>
                  </a:lnTo>
                  <a:lnTo>
                    <a:pt x="1824" y="559092"/>
                  </a:lnTo>
                  <a:lnTo>
                    <a:pt x="0" y="606488"/>
                  </a:lnTo>
                  <a:lnTo>
                    <a:pt x="1824" y="653884"/>
                  </a:lnTo>
                  <a:lnTo>
                    <a:pt x="7209" y="700283"/>
                  </a:lnTo>
                  <a:lnTo>
                    <a:pt x="16018" y="745549"/>
                  </a:lnTo>
                  <a:lnTo>
                    <a:pt x="28116" y="789548"/>
                  </a:lnTo>
                  <a:lnTo>
                    <a:pt x="43370" y="832144"/>
                  </a:lnTo>
                  <a:lnTo>
                    <a:pt x="61644" y="873204"/>
                  </a:lnTo>
                  <a:lnTo>
                    <a:pt x="82804" y="912592"/>
                  </a:lnTo>
                  <a:lnTo>
                    <a:pt x="106714" y="950174"/>
                  </a:lnTo>
                  <a:lnTo>
                    <a:pt x="133240" y="985814"/>
                  </a:lnTo>
                  <a:lnTo>
                    <a:pt x="162246" y="1019377"/>
                  </a:lnTo>
                  <a:lnTo>
                    <a:pt x="193599" y="1050730"/>
                  </a:lnTo>
                  <a:lnTo>
                    <a:pt x="227162" y="1079736"/>
                  </a:lnTo>
                  <a:lnTo>
                    <a:pt x="262802" y="1106262"/>
                  </a:lnTo>
                  <a:lnTo>
                    <a:pt x="300384" y="1130172"/>
                  </a:lnTo>
                  <a:lnTo>
                    <a:pt x="339772" y="1151332"/>
                  </a:lnTo>
                  <a:lnTo>
                    <a:pt x="380832" y="1169606"/>
                  </a:lnTo>
                  <a:lnTo>
                    <a:pt x="423428" y="1184860"/>
                  </a:lnTo>
                  <a:lnTo>
                    <a:pt x="467427" y="1196958"/>
                  </a:lnTo>
                  <a:lnTo>
                    <a:pt x="512693" y="1205767"/>
                  </a:lnTo>
                  <a:lnTo>
                    <a:pt x="559092" y="1211152"/>
                  </a:lnTo>
                  <a:lnTo>
                    <a:pt x="606488" y="1212977"/>
                  </a:lnTo>
                  <a:lnTo>
                    <a:pt x="653884" y="1211152"/>
                  </a:lnTo>
                  <a:lnTo>
                    <a:pt x="700283" y="1205767"/>
                  </a:lnTo>
                  <a:lnTo>
                    <a:pt x="745549" y="1196958"/>
                  </a:lnTo>
                  <a:lnTo>
                    <a:pt x="789548" y="1184860"/>
                  </a:lnTo>
                  <a:lnTo>
                    <a:pt x="832144" y="1169606"/>
                  </a:lnTo>
                  <a:lnTo>
                    <a:pt x="873204" y="1151332"/>
                  </a:lnTo>
                  <a:lnTo>
                    <a:pt x="912592" y="1130172"/>
                  </a:lnTo>
                  <a:lnTo>
                    <a:pt x="950174" y="1106262"/>
                  </a:lnTo>
                  <a:lnTo>
                    <a:pt x="985814" y="1079736"/>
                  </a:lnTo>
                  <a:lnTo>
                    <a:pt x="1019377" y="1050730"/>
                  </a:lnTo>
                  <a:lnTo>
                    <a:pt x="1050730" y="1019377"/>
                  </a:lnTo>
                  <a:lnTo>
                    <a:pt x="1079736" y="985814"/>
                  </a:lnTo>
                  <a:lnTo>
                    <a:pt x="1106262" y="950174"/>
                  </a:lnTo>
                  <a:lnTo>
                    <a:pt x="1130172" y="912592"/>
                  </a:lnTo>
                  <a:lnTo>
                    <a:pt x="1151332" y="873204"/>
                  </a:lnTo>
                  <a:lnTo>
                    <a:pt x="1169606" y="832144"/>
                  </a:lnTo>
                  <a:lnTo>
                    <a:pt x="1184860" y="789548"/>
                  </a:lnTo>
                  <a:lnTo>
                    <a:pt x="1196958" y="745549"/>
                  </a:lnTo>
                  <a:lnTo>
                    <a:pt x="1205767" y="700283"/>
                  </a:lnTo>
                  <a:lnTo>
                    <a:pt x="1211152" y="653884"/>
                  </a:lnTo>
                  <a:lnTo>
                    <a:pt x="1212977" y="606488"/>
                  </a:lnTo>
                  <a:lnTo>
                    <a:pt x="1211152" y="559092"/>
                  </a:lnTo>
                  <a:lnTo>
                    <a:pt x="1205767" y="512693"/>
                  </a:lnTo>
                  <a:lnTo>
                    <a:pt x="1196958" y="467427"/>
                  </a:lnTo>
                  <a:lnTo>
                    <a:pt x="1184860" y="423428"/>
                  </a:lnTo>
                  <a:lnTo>
                    <a:pt x="1169606" y="380832"/>
                  </a:lnTo>
                  <a:lnTo>
                    <a:pt x="1151332" y="339772"/>
                  </a:lnTo>
                  <a:lnTo>
                    <a:pt x="1130172" y="300384"/>
                  </a:lnTo>
                  <a:lnTo>
                    <a:pt x="1106262" y="262802"/>
                  </a:lnTo>
                  <a:lnTo>
                    <a:pt x="1079736" y="227162"/>
                  </a:lnTo>
                  <a:lnTo>
                    <a:pt x="1050730" y="193599"/>
                  </a:lnTo>
                  <a:lnTo>
                    <a:pt x="1019377" y="162246"/>
                  </a:lnTo>
                  <a:lnTo>
                    <a:pt x="985814" y="133240"/>
                  </a:lnTo>
                  <a:lnTo>
                    <a:pt x="950174" y="106714"/>
                  </a:lnTo>
                  <a:lnTo>
                    <a:pt x="912592" y="82804"/>
                  </a:lnTo>
                  <a:lnTo>
                    <a:pt x="873204" y="61644"/>
                  </a:lnTo>
                  <a:lnTo>
                    <a:pt x="832144" y="43370"/>
                  </a:lnTo>
                  <a:lnTo>
                    <a:pt x="789548" y="28116"/>
                  </a:lnTo>
                  <a:lnTo>
                    <a:pt x="745549" y="16018"/>
                  </a:lnTo>
                  <a:lnTo>
                    <a:pt x="700283" y="7209"/>
                  </a:lnTo>
                  <a:lnTo>
                    <a:pt x="653884" y="1824"/>
                  </a:lnTo>
                  <a:lnTo>
                    <a:pt x="606488" y="0"/>
                  </a:lnTo>
                  <a:close/>
                </a:path>
              </a:pathLst>
            </a:custGeom>
            <a:solidFill>
              <a:srgbClr val="3E3D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5960249" y="3688143"/>
              <a:ext cx="793115" cy="6807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5875">
                <a:lnSpc>
                  <a:spcPts val="1870"/>
                </a:lnSpc>
              </a:pPr>
              <a:r>
                <a:rPr sz="1700" b="1" spc="105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主要是</a:t>
              </a:r>
              <a:endParaRPr sz="1700" dirty="0">
                <a:latin typeface="Microsoft JhengHei"/>
                <a:cs typeface="Microsoft JhengHei"/>
              </a:endParaRPr>
            </a:p>
            <a:p>
              <a:pPr marL="12700">
                <a:lnSpc>
                  <a:spcPts val="2950"/>
                </a:lnSpc>
              </a:pPr>
              <a:r>
                <a:rPr sz="2600" b="1" spc="210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鞋类</a:t>
              </a:r>
              <a:r>
                <a:rPr sz="2600" b="1" spc="-235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 </a:t>
              </a:r>
              <a:endParaRPr sz="2600" dirty="0">
                <a:latin typeface="Microsoft JhengHei"/>
                <a:cs typeface="Microsoft JhengHei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EF3D736-E4D1-4C6D-AB2B-614DABF566C7}"/>
              </a:ext>
            </a:extLst>
          </p:cNvPr>
          <p:cNvGrpSpPr/>
          <p:nvPr/>
        </p:nvGrpSpPr>
        <p:grpSpPr>
          <a:xfrm>
            <a:off x="2212898" y="3384943"/>
            <a:ext cx="1215390" cy="1215390"/>
            <a:chOff x="2212898" y="3384943"/>
            <a:chExt cx="1215390" cy="1215390"/>
          </a:xfrm>
        </p:grpSpPr>
        <p:sp>
          <p:nvSpPr>
            <p:cNvPr id="18" name="object 18"/>
            <p:cNvSpPr/>
            <p:nvPr/>
          </p:nvSpPr>
          <p:spPr>
            <a:xfrm>
              <a:off x="2212898" y="3384943"/>
              <a:ext cx="1215390" cy="1215390"/>
            </a:xfrm>
            <a:custGeom>
              <a:avLst/>
              <a:gdLst/>
              <a:ahLst/>
              <a:cxnLst/>
              <a:rect l="l" t="t" r="r" b="b"/>
              <a:pathLst>
                <a:path w="1215389" h="1215389">
                  <a:moveTo>
                    <a:pt x="607568" y="0"/>
                  </a:moveTo>
                  <a:lnTo>
                    <a:pt x="560085" y="1827"/>
                  </a:lnTo>
                  <a:lnTo>
                    <a:pt x="513603" y="7221"/>
                  </a:lnTo>
                  <a:lnTo>
                    <a:pt x="468255" y="16046"/>
                  </a:lnTo>
                  <a:lnTo>
                    <a:pt x="424177" y="28166"/>
                  </a:lnTo>
                  <a:lnTo>
                    <a:pt x="381504" y="43447"/>
                  </a:lnTo>
                  <a:lnTo>
                    <a:pt x="340371" y="61754"/>
                  </a:lnTo>
                  <a:lnTo>
                    <a:pt x="300912" y="82951"/>
                  </a:lnTo>
                  <a:lnTo>
                    <a:pt x="263264" y="106904"/>
                  </a:lnTo>
                  <a:lnTo>
                    <a:pt x="227561" y="133477"/>
                  </a:lnTo>
                  <a:lnTo>
                    <a:pt x="193938" y="162535"/>
                  </a:lnTo>
                  <a:lnTo>
                    <a:pt x="162530" y="193943"/>
                  </a:lnTo>
                  <a:lnTo>
                    <a:pt x="133473" y="227566"/>
                  </a:lnTo>
                  <a:lnTo>
                    <a:pt x="106900" y="263270"/>
                  </a:lnTo>
                  <a:lnTo>
                    <a:pt x="82948" y="300918"/>
                  </a:lnTo>
                  <a:lnTo>
                    <a:pt x="61752" y="340376"/>
                  </a:lnTo>
                  <a:lnTo>
                    <a:pt x="43446" y="381509"/>
                  </a:lnTo>
                  <a:lnTo>
                    <a:pt x="28165" y="424182"/>
                  </a:lnTo>
                  <a:lnTo>
                    <a:pt x="16045" y="468259"/>
                  </a:lnTo>
                  <a:lnTo>
                    <a:pt x="7221" y="513606"/>
                  </a:lnTo>
                  <a:lnTo>
                    <a:pt x="1827" y="560087"/>
                  </a:lnTo>
                  <a:lnTo>
                    <a:pt x="0" y="607567"/>
                  </a:lnTo>
                  <a:lnTo>
                    <a:pt x="1827" y="655048"/>
                  </a:lnTo>
                  <a:lnTo>
                    <a:pt x="7221" y="701529"/>
                  </a:lnTo>
                  <a:lnTo>
                    <a:pt x="16045" y="746876"/>
                  </a:lnTo>
                  <a:lnTo>
                    <a:pt x="28165" y="790953"/>
                  </a:lnTo>
                  <a:lnTo>
                    <a:pt x="43446" y="833626"/>
                  </a:lnTo>
                  <a:lnTo>
                    <a:pt x="61752" y="874759"/>
                  </a:lnTo>
                  <a:lnTo>
                    <a:pt x="82948" y="914217"/>
                  </a:lnTo>
                  <a:lnTo>
                    <a:pt x="106900" y="951865"/>
                  </a:lnTo>
                  <a:lnTo>
                    <a:pt x="133473" y="987569"/>
                  </a:lnTo>
                  <a:lnTo>
                    <a:pt x="162530" y="1021192"/>
                  </a:lnTo>
                  <a:lnTo>
                    <a:pt x="193938" y="1052600"/>
                  </a:lnTo>
                  <a:lnTo>
                    <a:pt x="227561" y="1081658"/>
                  </a:lnTo>
                  <a:lnTo>
                    <a:pt x="263264" y="1108231"/>
                  </a:lnTo>
                  <a:lnTo>
                    <a:pt x="300912" y="1132184"/>
                  </a:lnTo>
                  <a:lnTo>
                    <a:pt x="340371" y="1153381"/>
                  </a:lnTo>
                  <a:lnTo>
                    <a:pt x="381504" y="1171688"/>
                  </a:lnTo>
                  <a:lnTo>
                    <a:pt x="424177" y="1186969"/>
                  </a:lnTo>
                  <a:lnTo>
                    <a:pt x="468255" y="1199089"/>
                  </a:lnTo>
                  <a:lnTo>
                    <a:pt x="513603" y="1207914"/>
                  </a:lnTo>
                  <a:lnTo>
                    <a:pt x="560085" y="1213308"/>
                  </a:lnTo>
                  <a:lnTo>
                    <a:pt x="607568" y="1215136"/>
                  </a:lnTo>
                  <a:lnTo>
                    <a:pt x="655048" y="1213308"/>
                  </a:lnTo>
                  <a:lnTo>
                    <a:pt x="701529" y="1207914"/>
                  </a:lnTo>
                  <a:lnTo>
                    <a:pt x="746876" y="1199089"/>
                  </a:lnTo>
                  <a:lnTo>
                    <a:pt x="790953" y="1186969"/>
                  </a:lnTo>
                  <a:lnTo>
                    <a:pt x="833626" y="1171688"/>
                  </a:lnTo>
                  <a:lnTo>
                    <a:pt x="874759" y="1153381"/>
                  </a:lnTo>
                  <a:lnTo>
                    <a:pt x="914217" y="1132184"/>
                  </a:lnTo>
                  <a:lnTo>
                    <a:pt x="951865" y="1108231"/>
                  </a:lnTo>
                  <a:lnTo>
                    <a:pt x="987569" y="1081658"/>
                  </a:lnTo>
                  <a:lnTo>
                    <a:pt x="1021192" y="1052600"/>
                  </a:lnTo>
                  <a:lnTo>
                    <a:pt x="1052600" y="1021192"/>
                  </a:lnTo>
                  <a:lnTo>
                    <a:pt x="1081658" y="987569"/>
                  </a:lnTo>
                  <a:lnTo>
                    <a:pt x="1108231" y="951865"/>
                  </a:lnTo>
                  <a:lnTo>
                    <a:pt x="1132184" y="914217"/>
                  </a:lnTo>
                  <a:lnTo>
                    <a:pt x="1153381" y="874759"/>
                  </a:lnTo>
                  <a:lnTo>
                    <a:pt x="1171688" y="833626"/>
                  </a:lnTo>
                  <a:lnTo>
                    <a:pt x="1186969" y="790953"/>
                  </a:lnTo>
                  <a:lnTo>
                    <a:pt x="1199089" y="746876"/>
                  </a:lnTo>
                  <a:lnTo>
                    <a:pt x="1207914" y="701529"/>
                  </a:lnTo>
                  <a:lnTo>
                    <a:pt x="1213308" y="655048"/>
                  </a:lnTo>
                  <a:lnTo>
                    <a:pt x="1215136" y="607567"/>
                  </a:lnTo>
                  <a:lnTo>
                    <a:pt x="1213308" y="560087"/>
                  </a:lnTo>
                  <a:lnTo>
                    <a:pt x="1207914" y="513606"/>
                  </a:lnTo>
                  <a:lnTo>
                    <a:pt x="1199089" y="468259"/>
                  </a:lnTo>
                  <a:lnTo>
                    <a:pt x="1186969" y="424182"/>
                  </a:lnTo>
                  <a:lnTo>
                    <a:pt x="1171688" y="381509"/>
                  </a:lnTo>
                  <a:lnTo>
                    <a:pt x="1153381" y="340376"/>
                  </a:lnTo>
                  <a:lnTo>
                    <a:pt x="1132184" y="300918"/>
                  </a:lnTo>
                  <a:lnTo>
                    <a:pt x="1108231" y="263270"/>
                  </a:lnTo>
                  <a:lnTo>
                    <a:pt x="1081658" y="227566"/>
                  </a:lnTo>
                  <a:lnTo>
                    <a:pt x="1052600" y="193943"/>
                  </a:lnTo>
                  <a:lnTo>
                    <a:pt x="1021192" y="162535"/>
                  </a:lnTo>
                  <a:lnTo>
                    <a:pt x="987569" y="133477"/>
                  </a:lnTo>
                  <a:lnTo>
                    <a:pt x="951865" y="106904"/>
                  </a:lnTo>
                  <a:lnTo>
                    <a:pt x="914217" y="82951"/>
                  </a:lnTo>
                  <a:lnTo>
                    <a:pt x="874759" y="61754"/>
                  </a:lnTo>
                  <a:lnTo>
                    <a:pt x="833626" y="43447"/>
                  </a:lnTo>
                  <a:lnTo>
                    <a:pt x="790953" y="28166"/>
                  </a:lnTo>
                  <a:lnTo>
                    <a:pt x="746876" y="16046"/>
                  </a:lnTo>
                  <a:lnTo>
                    <a:pt x="701529" y="7221"/>
                  </a:lnTo>
                  <a:lnTo>
                    <a:pt x="655048" y="1827"/>
                  </a:lnTo>
                  <a:lnTo>
                    <a:pt x="607568" y="0"/>
                  </a:lnTo>
                  <a:close/>
                </a:path>
              </a:pathLst>
            </a:custGeom>
            <a:solidFill>
              <a:srgbClr val="F8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2412364" y="3635171"/>
              <a:ext cx="786130" cy="7848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7780">
                <a:lnSpc>
                  <a:spcPts val="1550"/>
                </a:lnSpc>
              </a:pPr>
              <a:r>
                <a:rPr sz="1400" b="1" spc="35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&gt;</a:t>
              </a:r>
              <a:r>
                <a:rPr sz="1100" b="1" spc="35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80%</a:t>
              </a:r>
              <a:r>
                <a:rPr sz="750" b="1" spc="35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每年去</a:t>
              </a:r>
              <a:endParaRPr sz="750" dirty="0">
                <a:latin typeface="Microsoft JhengHei"/>
                <a:cs typeface="Microsoft JhengHei"/>
              </a:endParaRPr>
            </a:p>
            <a:p>
              <a:pPr marL="12700">
                <a:lnSpc>
                  <a:spcPts val="3950"/>
                </a:lnSpc>
              </a:pPr>
              <a:r>
                <a:rPr sz="3400" b="1" spc="-10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7</a:t>
              </a:r>
              <a:r>
                <a:rPr sz="3400" b="1" spc="-405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 </a:t>
              </a:r>
              <a:r>
                <a:rPr sz="3400" b="1" spc="20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次</a:t>
              </a:r>
              <a:endParaRPr sz="3400" dirty="0">
                <a:latin typeface="Microsoft JhengHei"/>
                <a:cs typeface="Microsoft JhengHe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prism isContent="1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5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同心圆 4"/>
          <p:cNvSpPr/>
          <p:nvPr/>
        </p:nvSpPr>
        <p:spPr>
          <a:xfrm>
            <a:off x="2526696" y="567952"/>
            <a:ext cx="3872753" cy="3842498"/>
          </a:xfrm>
          <a:prstGeom prst="donut">
            <a:avLst>
              <a:gd name="adj" fmla="val 11063"/>
            </a:avLst>
          </a:prstGeom>
          <a:solidFill>
            <a:schemeClr val="bg1"/>
          </a:solidFill>
          <a:ln>
            <a:solidFill>
              <a:srgbClr val="F67C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5" idx="0"/>
          </p:cNvCxnSpPr>
          <p:nvPr/>
        </p:nvCxnSpPr>
        <p:spPr>
          <a:xfrm flipV="1">
            <a:off x="4463073" y="3175"/>
            <a:ext cx="1371599" cy="564777"/>
          </a:xfrm>
          <a:prstGeom prst="line">
            <a:avLst/>
          </a:prstGeom>
          <a:ln>
            <a:solidFill>
              <a:srgbClr val="F67C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 rot="19363959">
            <a:off x="5580229" y="613372"/>
            <a:ext cx="1456006" cy="40562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6" name="矩形 25"/>
          <p:cNvSpPr/>
          <p:nvPr/>
        </p:nvSpPr>
        <p:spPr>
          <a:xfrm rot="1436927">
            <a:off x="1342953" y="1541489"/>
            <a:ext cx="1477108" cy="304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圆角矩形 26"/>
          <p:cNvSpPr/>
          <p:nvPr/>
        </p:nvSpPr>
        <p:spPr>
          <a:xfrm rot="19826021">
            <a:off x="2413461" y="4562092"/>
            <a:ext cx="2078501" cy="388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" name="矩形 27"/>
          <p:cNvSpPr/>
          <p:nvPr/>
        </p:nvSpPr>
        <p:spPr>
          <a:xfrm rot="19419207">
            <a:off x="1863354" y="4299223"/>
            <a:ext cx="2099603" cy="656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3122345" y="4410449"/>
            <a:ext cx="1321175" cy="736226"/>
          </a:xfrm>
          <a:prstGeom prst="line">
            <a:avLst/>
          </a:prstGeom>
          <a:ln>
            <a:solidFill>
              <a:srgbClr val="F67C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958114" y="987916"/>
            <a:ext cx="3021942" cy="3011213"/>
          </a:xfrm>
          <a:prstGeom prst="ellipse">
            <a:avLst/>
          </a:prstGeom>
          <a:solidFill>
            <a:srgbClr val="F67C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矩形 1"/>
          <p:cNvSpPr/>
          <p:nvPr/>
        </p:nvSpPr>
        <p:spPr>
          <a:xfrm>
            <a:off x="3196820" y="1386867"/>
            <a:ext cx="2775215" cy="2041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">
              <a:lnSpc>
                <a:spcPts val="7065"/>
              </a:lnSpc>
            </a:pPr>
            <a:r>
              <a:rPr lang="en-US" altLang="zh-CN" spc="695" dirty="0">
                <a:solidFill>
                  <a:srgbClr val="1E1E1E"/>
                </a:solidFill>
              </a:rPr>
              <a:t>Cha</a:t>
            </a:r>
            <a:r>
              <a:rPr lang="en-US" altLang="zh-CN" spc="220" dirty="0">
                <a:solidFill>
                  <a:srgbClr val="1E1E1E"/>
                </a:solidFill>
              </a:rPr>
              <a:t>p</a:t>
            </a:r>
            <a:r>
              <a:rPr lang="en-US" altLang="zh-CN" spc="-170" dirty="0">
                <a:solidFill>
                  <a:srgbClr val="1E1E1E"/>
                </a:solidFill>
              </a:rPr>
              <a:t> </a:t>
            </a:r>
            <a:r>
              <a:rPr lang="en-US" altLang="zh-CN" spc="215" dirty="0">
                <a:solidFill>
                  <a:srgbClr val="1E1E1E"/>
                </a:solidFill>
              </a:rPr>
              <a:t>t</a:t>
            </a:r>
            <a:r>
              <a:rPr lang="en-US" altLang="zh-CN" spc="-165" dirty="0">
                <a:solidFill>
                  <a:srgbClr val="1E1E1E"/>
                </a:solidFill>
              </a:rPr>
              <a:t> </a:t>
            </a:r>
            <a:r>
              <a:rPr lang="en-US" altLang="zh-CN" spc="285" dirty="0">
                <a:solidFill>
                  <a:srgbClr val="1E1E1E"/>
                </a:solidFill>
              </a:rPr>
              <a:t>e</a:t>
            </a:r>
            <a:r>
              <a:rPr lang="en-US" altLang="zh-CN" spc="-135" dirty="0">
                <a:solidFill>
                  <a:srgbClr val="1E1E1E"/>
                </a:solidFill>
              </a:rPr>
              <a:t> </a:t>
            </a:r>
            <a:r>
              <a:rPr lang="en-US" altLang="zh-CN" spc="110" dirty="0">
                <a:solidFill>
                  <a:srgbClr val="1E1E1E"/>
                </a:solidFill>
              </a:rPr>
              <a:t>r</a:t>
            </a:r>
            <a:r>
              <a:rPr lang="en-US" altLang="zh-CN" spc="-245" dirty="0">
                <a:solidFill>
                  <a:srgbClr val="1E1E1E"/>
                </a:solidFill>
              </a:rPr>
              <a:t> </a:t>
            </a:r>
            <a:r>
              <a:rPr lang="en-US" altLang="zh-CN" spc="75" dirty="0">
                <a:solidFill>
                  <a:srgbClr val="1E1E1E"/>
                </a:solidFill>
              </a:rPr>
              <a:t>.</a:t>
            </a:r>
            <a:r>
              <a:rPr lang="en-US" altLang="zh-CN" sz="4000" spc="-540" dirty="0">
                <a:solidFill>
                  <a:srgbClr val="1E1E1E"/>
                </a:solidFill>
                <a:latin typeface="Cambria"/>
                <a:cs typeface="Cambria"/>
              </a:rPr>
              <a:t>05</a:t>
            </a:r>
            <a:endParaRPr lang="en-US" altLang="zh-CN" sz="4000" dirty="0">
              <a:latin typeface="Cambria"/>
              <a:cs typeface="Cambria"/>
            </a:endParaRPr>
          </a:p>
          <a:p>
            <a:pPr marL="12700">
              <a:lnSpc>
                <a:spcPts val="8084"/>
              </a:lnSpc>
            </a:pPr>
            <a:r>
              <a:rPr lang="zh-CN" altLang="en-US" sz="4000" b="1" spc="5" dirty="0">
                <a:solidFill>
                  <a:srgbClr val="FFFFFF"/>
                </a:solidFill>
                <a:latin typeface="Microsoft JhengHei"/>
                <a:cs typeface="Microsoft JhengHei"/>
              </a:rPr>
              <a:t>财富管理篇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2229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prism isContent="1" isInverted="1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 animBg="1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505" y="383692"/>
            <a:ext cx="6766934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">
              <a:lnSpc>
                <a:spcPct val="100000"/>
              </a:lnSpc>
            </a:pPr>
            <a:r>
              <a:rPr dirty="0"/>
              <a:t>是否越有钱的年轻人越愿意理财？</a:t>
            </a:r>
          </a:p>
        </p:txBody>
      </p:sp>
      <p:sp>
        <p:nvSpPr>
          <p:cNvPr id="4" name="object 4"/>
          <p:cNvSpPr/>
          <p:nvPr/>
        </p:nvSpPr>
        <p:spPr>
          <a:xfrm>
            <a:off x="288925" y="3810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66675"/>
                </a:lnTo>
              </a:path>
            </a:pathLst>
          </a:custGeom>
          <a:ln w="25400">
            <a:solidFill>
              <a:srgbClr val="F67C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2170" y="0"/>
            <a:ext cx="334645" cy="334645"/>
          </a:xfrm>
          <a:custGeom>
            <a:avLst/>
            <a:gdLst/>
            <a:ahLst/>
            <a:cxnLst/>
            <a:rect l="l" t="t" r="r" b="b"/>
            <a:pathLst>
              <a:path w="334645" h="334645">
                <a:moveTo>
                  <a:pt x="334429" y="0"/>
                </a:moveTo>
                <a:lnTo>
                  <a:pt x="0" y="334429"/>
                </a:lnTo>
              </a:path>
            </a:pathLst>
          </a:custGeom>
          <a:ln w="25400">
            <a:solidFill>
              <a:srgbClr val="F67C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2075"/>
            <a:ext cx="480695" cy="480695"/>
          </a:xfrm>
          <a:custGeom>
            <a:avLst/>
            <a:gdLst/>
            <a:ahLst/>
            <a:cxnLst/>
            <a:rect l="l" t="t" r="r" b="b"/>
            <a:pathLst>
              <a:path w="480695" h="480695">
                <a:moveTo>
                  <a:pt x="0" y="480440"/>
                </a:moveTo>
                <a:lnTo>
                  <a:pt x="480441" y="0"/>
                </a:lnTo>
              </a:path>
            </a:pathLst>
          </a:custGeom>
          <a:ln w="25400">
            <a:solidFill>
              <a:srgbClr val="F67C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394728" y="0"/>
                </a:moveTo>
                <a:lnTo>
                  <a:pt x="0" y="0"/>
                </a:lnTo>
                <a:lnTo>
                  <a:pt x="0" y="394728"/>
                </a:lnTo>
                <a:lnTo>
                  <a:pt x="394728" y="0"/>
                </a:lnTo>
                <a:close/>
              </a:path>
            </a:pathLst>
          </a:custGeom>
          <a:solidFill>
            <a:srgbClr val="F67C5A"/>
          </a:solidFill>
          <a:ln>
            <a:solidFill>
              <a:srgbClr val="F67C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9164" y="1044613"/>
            <a:ext cx="8014970" cy="511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010"/>
              </a:lnSpc>
            </a:pPr>
            <a:r>
              <a:rPr sz="1800" spc="105" dirty="0">
                <a:solidFill>
                  <a:srgbClr val="505050"/>
                </a:solidFill>
                <a:latin typeface="PMingLiU"/>
                <a:cs typeface="PMingLiU"/>
              </a:rPr>
              <a:t>在所有理财的年轻人中，月收入在</a:t>
            </a:r>
            <a:r>
              <a:rPr sz="1800" b="1" spc="105" dirty="0">
                <a:solidFill>
                  <a:srgbClr val="505050"/>
                </a:solidFill>
                <a:latin typeface="Microsoft JhengHei"/>
                <a:cs typeface="Microsoft JhengHei"/>
              </a:rPr>
              <a:t>2000－4999元</a:t>
            </a:r>
            <a:r>
              <a:rPr sz="1800" spc="105" dirty="0">
                <a:solidFill>
                  <a:srgbClr val="505050"/>
                </a:solidFill>
                <a:latin typeface="PMingLiU"/>
                <a:cs typeface="PMingLiU"/>
              </a:rPr>
              <a:t>之间的是理财中坚力量，  </a:t>
            </a:r>
            <a:r>
              <a:rPr sz="1800" spc="145" dirty="0">
                <a:solidFill>
                  <a:srgbClr val="505050"/>
                </a:solidFill>
                <a:latin typeface="PMingLiU"/>
                <a:cs typeface="PMingLiU"/>
              </a:rPr>
              <a:t>占比</a:t>
            </a:r>
            <a:r>
              <a:rPr sz="1800" b="1" spc="145" dirty="0">
                <a:solidFill>
                  <a:srgbClr val="505050"/>
                </a:solidFill>
                <a:latin typeface="Microsoft JhengHei"/>
                <a:cs typeface="Microsoft JhengHei"/>
              </a:rPr>
              <a:t>49.78%</a:t>
            </a:r>
            <a:r>
              <a:rPr sz="1800" spc="145" dirty="0">
                <a:solidFill>
                  <a:srgbClr val="505050"/>
                </a:solidFill>
                <a:latin typeface="PMingLiU"/>
                <a:cs typeface="PMingLiU"/>
              </a:rPr>
              <a:t>。</a:t>
            </a:r>
            <a:endParaRPr sz="1800" dirty="0">
              <a:latin typeface="PMingLiU"/>
              <a:cs typeface="PMingLiU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63338" y="3169831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0"/>
                </a:moveTo>
                <a:lnTo>
                  <a:pt x="0" y="2108"/>
                </a:lnTo>
                <a:lnTo>
                  <a:pt x="1079" y="1752"/>
                </a:lnTo>
                <a:lnTo>
                  <a:pt x="0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55324" y="3169831"/>
            <a:ext cx="8255" cy="5080"/>
          </a:xfrm>
          <a:custGeom>
            <a:avLst/>
            <a:gdLst/>
            <a:ahLst/>
            <a:cxnLst/>
            <a:rect l="l" t="t" r="r" b="b"/>
            <a:pathLst>
              <a:path w="8254" h="5080">
                <a:moveTo>
                  <a:pt x="8013" y="0"/>
                </a:moveTo>
                <a:lnTo>
                  <a:pt x="0" y="4775"/>
                </a:lnTo>
                <a:lnTo>
                  <a:pt x="8013" y="2108"/>
                </a:lnTo>
                <a:lnTo>
                  <a:pt x="8013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63338" y="3169831"/>
            <a:ext cx="2540" cy="1905"/>
          </a:xfrm>
          <a:custGeom>
            <a:avLst/>
            <a:gdLst/>
            <a:ahLst/>
            <a:cxnLst/>
            <a:rect l="l" t="t" r="r" b="b"/>
            <a:pathLst>
              <a:path w="2539" h="1905">
                <a:moveTo>
                  <a:pt x="0" y="0"/>
                </a:moveTo>
                <a:lnTo>
                  <a:pt x="1079" y="1752"/>
                </a:lnTo>
                <a:lnTo>
                  <a:pt x="1968" y="1460"/>
                </a:lnTo>
                <a:lnTo>
                  <a:pt x="0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63338" y="31698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26265" y="1965325"/>
            <a:ext cx="829944" cy="0"/>
          </a:xfrm>
          <a:custGeom>
            <a:avLst/>
            <a:gdLst/>
            <a:ahLst/>
            <a:cxnLst/>
            <a:rect l="l" t="t" r="r" b="b"/>
            <a:pathLst>
              <a:path w="829945">
                <a:moveTo>
                  <a:pt x="0" y="0"/>
                </a:moveTo>
                <a:lnTo>
                  <a:pt x="829944" y="0"/>
                </a:lnTo>
              </a:path>
            </a:pathLst>
          </a:custGeom>
          <a:ln w="25400">
            <a:solidFill>
              <a:srgbClr val="A6A7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26810" y="2367915"/>
            <a:ext cx="631190" cy="283210"/>
          </a:xfrm>
          <a:custGeom>
            <a:avLst/>
            <a:gdLst/>
            <a:ahLst/>
            <a:cxnLst/>
            <a:rect l="l" t="t" r="r" b="b"/>
            <a:pathLst>
              <a:path w="631190" h="283210">
                <a:moveTo>
                  <a:pt x="0" y="0"/>
                </a:moveTo>
                <a:lnTo>
                  <a:pt x="347865" y="0"/>
                </a:lnTo>
                <a:lnTo>
                  <a:pt x="631024" y="283146"/>
                </a:lnTo>
              </a:path>
            </a:pathLst>
          </a:custGeom>
          <a:ln w="25400">
            <a:solidFill>
              <a:srgbClr val="A6A7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35256" y="3985989"/>
            <a:ext cx="721360" cy="0"/>
          </a:xfrm>
          <a:custGeom>
            <a:avLst/>
            <a:gdLst/>
            <a:ahLst/>
            <a:cxnLst/>
            <a:rect l="l" t="t" r="r" b="b"/>
            <a:pathLst>
              <a:path w="721360">
                <a:moveTo>
                  <a:pt x="0" y="0"/>
                </a:moveTo>
                <a:lnTo>
                  <a:pt x="720940" y="0"/>
                </a:lnTo>
              </a:path>
            </a:pathLst>
          </a:custGeom>
          <a:ln w="25400">
            <a:solidFill>
              <a:srgbClr val="A6A7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92945" y="1721015"/>
            <a:ext cx="1466215" cy="374650"/>
          </a:xfrm>
          <a:custGeom>
            <a:avLst/>
            <a:gdLst/>
            <a:ahLst/>
            <a:cxnLst/>
            <a:rect l="l" t="t" r="r" b="b"/>
            <a:pathLst>
              <a:path w="1466214" h="374650">
                <a:moveTo>
                  <a:pt x="1465910" y="0"/>
                </a:moveTo>
                <a:lnTo>
                  <a:pt x="374268" y="0"/>
                </a:lnTo>
                <a:lnTo>
                  <a:pt x="0" y="374269"/>
                </a:lnTo>
              </a:path>
            </a:pathLst>
          </a:custGeom>
          <a:ln w="25400">
            <a:solidFill>
              <a:srgbClr val="A6A7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64256" y="2155812"/>
            <a:ext cx="1049020" cy="599440"/>
          </a:xfrm>
          <a:custGeom>
            <a:avLst/>
            <a:gdLst/>
            <a:ahLst/>
            <a:cxnLst/>
            <a:rect l="l" t="t" r="r" b="b"/>
            <a:pathLst>
              <a:path w="1049020" h="599439">
                <a:moveTo>
                  <a:pt x="1048512" y="0"/>
                </a:moveTo>
                <a:lnTo>
                  <a:pt x="599071" y="0"/>
                </a:lnTo>
                <a:lnTo>
                  <a:pt x="0" y="599071"/>
                </a:lnTo>
              </a:path>
            </a:pathLst>
          </a:custGeom>
          <a:ln w="25400">
            <a:solidFill>
              <a:srgbClr val="A6A7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47150" y="3224326"/>
            <a:ext cx="885825" cy="602615"/>
          </a:xfrm>
          <a:custGeom>
            <a:avLst/>
            <a:gdLst/>
            <a:ahLst/>
            <a:cxnLst/>
            <a:rect l="l" t="t" r="r" b="b"/>
            <a:pathLst>
              <a:path w="885825" h="602614">
                <a:moveTo>
                  <a:pt x="885380" y="0"/>
                </a:moveTo>
                <a:lnTo>
                  <a:pt x="602234" y="0"/>
                </a:lnTo>
                <a:lnTo>
                  <a:pt x="0" y="602234"/>
                </a:lnTo>
              </a:path>
            </a:pathLst>
          </a:custGeom>
          <a:ln w="25400">
            <a:solidFill>
              <a:srgbClr val="A6A7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0BED8BA-22D9-4E88-B9B8-2B54249F1CAE}"/>
              </a:ext>
            </a:extLst>
          </p:cNvPr>
          <p:cNvGrpSpPr/>
          <p:nvPr/>
        </p:nvGrpSpPr>
        <p:grpSpPr>
          <a:xfrm>
            <a:off x="6456197" y="1584325"/>
            <a:ext cx="843382" cy="805815"/>
            <a:chOff x="6456197" y="1706308"/>
            <a:chExt cx="843382" cy="805815"/>
          </a:xfrm>
        </p:grpSpPr>
        <p:sp>
          <p:nvSpPr>
            <p:cNvPr id="27" name="object 27"/>
            <p:cNvSpPr/>
            <p:nvPr/>
          </p:nvSpPr>
          <p:spPr>
            <a:xfrm>
              <a:off x="6456197" y="1706308"/>
              <a:ext cx="805815" cy="805815"/>
            </a:xfrm>
            <a:custGeom>
              <a:avLst/>
              <a:gdLst/>
              <a:ahLst/>
              <a:cxnLst/>
              <a:rect l="l" t="t" r="r" b="b"/>
              <a:pathLst>
                <a:path w="805815" h="805814">
                  <a:moveTo>
                    <a:pt x="402729" y="0"/>
                  </a:moveTo>
                  <a:lnTo>
                    <a:pt x="355764" y="2709"/>
                  </a:lnTo>
                  <a:lnTo>
                    <a:pt x="310389" y="10636"/>
                  </a:lnTo>
                  <a:lnTo>
                    <a:pt x="266908" y="23479"/>
                  </a:lnTo>
                  <a:lnTo>
                    <a:pt x="225622" y="40935"/>
                  </a:lnTo>
                  <a:lnTo>
                    <a:pt x="186833" y="62701"/>
                  </a:lnTo>
                  <a:lnTo>
                    <a:pt x="150845" y="88477"/>
                  </a:lnTo>
                  <a:lnTo>
                    <a:pt x="117959" y="117959"/>
                  </a:lnTo>
                  <a:lnTo>
                    <a:pt x="88477" y="150845"/>
                  </a:lnTo>
                  <a:lnTo>
                    <a:pt x="62701" y="186833"/>
                  </a:lnTo>
                  <a:lnTo>
                    <a:pt x="40935" y="225622"/>
                  </a:lnTo>
                  <a:lnTo>
                    <a:pt x="23479" y="266908"/>
                  </a:lnTo>
                  <a:lnTo>
                    <a:pt x="10636" y="310389"/>
                  </a:lnTo>
                  <a:lnTo>
                    <a:pt x="2709" y="355764"/>
                  </a:lnTo>
                  <a:lnTo>
                    <a:pt x="0" y="402729"/>
                  </a:lnTo>
                  <a:lnTo>
                    <a:pt x="2709" y="449695"/>
                  </a:lnTo>
                  <a:lnTo>
                    <a:pt x="10636" y="495069"/>
                  </a:lnTo>
                  <a:lnTo>
                    <a:pt x="23479" y="538551"/>
                  </a:lnTo>
                  <a:lnTo>
                    <a:pt x="40935" y="579837"/>
                  </a:lnTo>
                  <a:lnTo>
                    <a:pt x="62701" y="618625"/>
                  </a:lnTo>
                  <a:lnTo>
                    <a:pt x="88477" y="654613"/>
                  </a:lnTo>
                  <a:lnTo>
                    <a:pt x="117959" y="687500"/>
                  </a:lnTo>
                  <a:lnTo>
                    <a:pt x="150845" y="716982"/>
                  </a:lnTo>
                  <a:lnTo>
                    <a:pt x="186833" y="742757"/>
                  </a:lnTo>
                  <a:lnTo>
                    <a:pt x="225622" y="764524"/>
                  </a:lnTo>
                  <a:lnTo>
                    <a:pt x="266908" y="781980"/>
                  </a:lnTo>
                  <a:lnTo>
                    <a:pt x="310389" y="794822"/>
                  </a:lnTo>
                  <a:lnTo>
                    <a:pt x="355764" y="802749"/>
                  </a:lnTo>
                  <a:lnTo>
                    <a:pt x="402729" y="805459"/>
                  </a:lnTo>
                  <a:lnTo>
                    <a:pt x="449697" y="802749"/>
                  </a:lnTo>
                  <a:lnTo>
                    <a:pt x="495073" y="794822"/>
                  </a:lnTo>
                  <a:lnTo>
                    <a:pt x="538556" y="781980"/>
                  </a:lnTo>
                  <a:lnTo>
                    <a:pt x="579842" y="764524"/>
                  </a:lnTo>
                  <a:lnTo>
                    <a:pt x="618631" y="742757"/>
                  </a:lnTo>
                  <a:lnTo>
                    <a:pt x="654619" y="716982"/>
                  </a:lnTo>
                  <a:lnTo>
                    <a:pt x="687504" y="687500"/>
                  </a:lnTo>
                  <a:lnTo>
                    <a:pt x="716986" y="654613"/>
                  </a:lnTo>
                  <a:lnTo>
                    <a:pt x="742760" y="618625"/>
                  </a:lnTo>
                  <a:lnTo>
                    <a:pt x="764526" y="579837"/>
                  </a:lnTo>
                  <a:lnTo>
                    <a:pt x="781981" y="538551"/>
                  </a:lnTo>
                  <a:lnTo>
                    <a:pt x="794823" y="495069"/>
                  </a:lnTo>
                  <a:lnTo>
                    <a:pt x="802750" y="449695"/>
                  </a:lnTo>
                  <a:lnTo>
                    <a:pt x="805459" y="402729"/>
                  </a:lnTo>
                  <a:lnTo>
                    <a:pt x="802750" y="355764"/>
                  </a:lnTo>
                  <a:lnTo>
                    <a:pt x="794823" y="310389"/>
                  </a:lnTo>
                  <a:lnTo>
                    <a:pt x="781981" y="266908"/>
                  </a:lnTo>
                  <a:lnTo>
                    <a:pt x="764526" y="225622"/>
                  </a:lnTo>
                  <a:lnTo>
                    <a:pt x="742760" y="186833"/>
                  </a:lnTo>
                  <a:lnTo>
                    <a:pt x="716986" y="150845"/>
                  </a:lnTo>
                  <a:lnTo>
                    <a:pt x="687504" y="117959"/>
                  </a:lnTo>
                  <a:lnTo>
                    <a:pt x="654619" y="88477"/>
                  </a:lnTo>
                  <a:lnTo>
                    <a:pt x="618631" y="62701"/>
                  </a:lnTo>
                  <a:lnTo>
                    <a:pt x="579842" y="40935"/>
                  </a:lnTo>
                  <a:lnTo>
                    <a:pt x="538556" y="23479"/>
                  </a:lnTo>
                  <a:lnTo>
                    <a:pt x="495073" y="10636"/>
                  </a:lnTo>
                  <a:lnTo>
                    <a:pt x="449697" y="2709"/>
                  </a:lnTo>
                  <a:lnTo>
                    <a:pt x="402729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6473291" y="1963026"/>
              <a:ext cx="826288" cy="26930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750" b="1" spc="50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16.44</a:t>
              </a:r>
              <a:r>
                <a:rPr sz="1100" b="1" spc="50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％</a:t>
              </a:r>
              <a:endParaRPr sz="1950" baseline="2136" dirty="0">
                <a:latin typeface="Microsoft JhengHei"/>
                <a:cs typeface="Microsoft JhengHei"/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597140" y="2879725"/>
            <a:ext cx="1165860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15" dirty="0">
                <a:solidFill>
                  <a:srgbClr val="505050"/>
                </a:solidFill>
                <a:latin typeface="Microsoft JhengHei"/>
                <a:cs typeface="Microsoft JhengHei"/>
              </a:rPr>
              <a:t>1000－1999元</a:t>
            </a:r>
            <a:endParaRPr sz="1300" dirty="0">
              <a:latin typeface="Microsoft JhengHei"/>
              <a:cs typeface="Microsoft JhengHei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7F5B246-DF13-49C8-8D2E-17D2E6882126}"/>
              </a:ext>
            </a:extLst>
          </p:cNvPr>
          <p:cNvGrpSpPr/>
          <p:nvPr/>
        </p:nvGrpSpPr>
        <p:grpSpPr>
          <a:xfrm>
            <a:off x="6737985" y="2574925"/>
            <a:ext cx="805815" cy="805815"/>
            <a:chOff x="6456197" y="2644787"/>
            <a:chExt cx="805815" cy="805815"/>
          </a:xfrm>
        </p:grpSpPr>
        <p:sp>
          <p:nvSpPr>
            <p:cNvPr id="29" name="object 29"/>
            <p:cNvSpPr/>
            <p:nvPr/>
          </p:nvSpPr>
          <p:spPr>
            <a:xfrm>
              <a:off x="6456197" y="2644787"/>
              <a:ext cx="805815" cy="805815"/>
            </a:xfrm>
            <a:custGeom>
              <a:avLst/>
              <a:gdLst/>
              <a:ahLst/>
              <a:cxnLst/>
              <a:rect l="l" t="t" r="r" b="b"/>
              <a:pathLst>
                <a:path w="805815" h="805814">
                  <a:moveTo>
                    <a:pt x="402729" y="0"/>
                  </a:moveTo>
                  <a:lnTo>
                    <a:pt x="355764" y="2709"/>
                  </a:lnTo>
                  <a:lnTo>
                    <a:pt x="310389" y="10636"/>
                  </a:lnTo>
                  <a:lnTo>
                    <a:pt x="266908" y="23479"/>
                  </a:lnTo>
                  <a:lnTo>
                    <a:pt x="225622" y="40935"/>
                  </a:lnTo>
                  <a:lnTo>
                    <a:pt x="186833" y="62701"/>
                  </a:lnTo>
                  <a:lnTo>
                    <a:pt x="150845" y="88477"/>
                  </a:lnTo>
                  <a:lnTo>
                    <a:pt x="117959" y="117959"/>
                  </a:lnTo>
                  <a:lnTo>
                    <a:pt x="88477" y="150845"/>
                  </a:lnTo>
                  <a:lnTo>
                    <a:pt x="62701" y="186833"/>
                  </a:lnTo>
                  <a:lnTo>
                    <a:pt x="40935" y="225622"/>
                  </a:lnTo>
                  <a:lnTo>
                    <a:pt x="23479" y="266908"/>
                  </a:lnTo>
                  <a:lnTo>
                    <a:pt x="10636" y="310389"/>
                  </a:lnTo>
                  <a:lnTo>
                    <a:pt x="2709" y="355764"/>
                  </a:lnTo>
                  <a:lnTo>
                    <a:pt x="0" y="402729"/>
                  </a:lnTo>
                  <a:lnTo>
                    <a:pt x="2709" y="449695"/>
                  </a:lnTo>
                  <a:lnTo>
                    <a:pt x="10636" y="495069"/>
                  </a:lnTo>
                  <a:lnTo>
                    <a:pt x="23479" y="538551"/>
                  </a:lnTo>
                  <a:lnTo>
                    <a:pt x="40935" y="579837"/>
                  </a:lnTo>
                  <a:lnTo>
                    <a:pt x="62701" y="618625"/>
                  </a:lnTo>
                  <a:lnTo>
                    <a:pt x="88477" y="654613"/>
                  </a:lnTo>
                  <a:lnTo>
                    <a:pt x="117959" y="687500"/>
                  </a:lnTo>
                  <a:lnTo>
                    <a:pt x="150845" y="716982"/>
                  </a:lnTo>
                  <a:lnTo>
                    <a:pt x="186833" y="742757"/>
                  </a:lnTo>
                  <a:lnTo>
                    <a:pt x="225622" y="764524"/>
                  </a:lnTo>
                  <a:lnTo>
                    <a:pt x="266908" y="781980"/>
                  </a:lnTo>
                  <a:lnTo>
                    <a:pt x="310389" y="794822"/>
                  </a:lnTo>
                  <a:lnTo>
                    <a:pt x="355764" y="802749"/>
                  </a:lnTo>
                  <a:lnTo>
                    <a:pt x="402729" y="805459"/>
                  </a:lnTo>
                  <a:lnTo>
                    <a:pt x="449697" y="802749"/>
                  </a:lnTo>
                  <a:lnTo>
                    <a:pt x="495073" y="794822"/>
                  </a:lnTo>
                  <a:lnTo>
                    <a:pt x="538556" y="781980"/>
                  </a:lnTo>
                  <a:lnTo>
                    <a:pt x="579842" y="764524"/>
                  </a:lnTo>
                  <a:lnTo>
                    <a:pt x="618631" y="742757"/>
                  </a:lnTo>
                  <a:lnTo>
                    <a:pt x="654619" y="716982"/>
                  </a:lnTo>
                  <a:lnTo>
                    <a:pt x="687504" y="687500"/>
                  </a:lnTo>
                  <a:lnTo>
                    <a:pt x="716986" y="654613"/>
                  </a:lnTo>
                  <a:lnTo>
                    <a:pt x="742760" y="618625"/>
                  </a:lnTo>
                  <a:lnTo>
                    <a:pt x="764526" y="579837"/>
                  </a:lnTo>
                  <a:lnTo>
                    <a:pt x="781981" y="538551"/>
                  </a:lnTo>
                  <a:lnTo>
                    <a:pt x="794823" y="495069"/>
                  </a:lnTo>
                  <a:lnTo>
                    <a:pt x="802750" y="449695"/>
                  </a:lnTo>
                  <a:lnTo>
                    <a:pt x="805459" y="402729"/>
                  </a:lnTo>
                  <a:lnTo>
                    <a:pt x="802750" y="355764"/>
                  </a:lnTo>
                  <a:lnTo>
                    <a:pt x="794823" y="310389"/>
                  </a:lnTo>
                  <a:lnTo>
                    <a:pt x="781981" y="266908"/>
                  </a:lnTo>
                  <a:lnTo>
                    <a:pt x="764526" y="225622"/>
                  </a:lnTo>
                  <a:lnTo>
                    <a:pt x="742760" y="186833"/>
                  </a:lnTo>
                  <a:lnTo>
                    <a:pt x="716986" y="150845"/>
                  </a:lnTo>
                  <a:lnTo>
                    <a:pt x="687504" y="117959"/>
                  </a:lnTo>
                  <a:lnTo>
                    <a:pt x="654619" y="88477"/>
                  </a:lnTo>
                  <a:lnTo>
                    <a:pt x="618631" y="62701"/>
                  </a:lnTo>
                  <a:lnTo>
                    <a:pt x="579842" y="40935"/>
                  </a:lnTo>
                  <a:lnTo>
                    <a:pt x="538556" y="23479"/>
                  </a:lnTo>
                  <a:lnTo>
                    <a:pt x="495073" y="10636"/>
                  </a:lnTo>
                  <a:lnTo>
                    <a:pt x="449697" y="2709"/>
                  </a:lnTo>
                  <a:lnTo>
                    <a:pt x="402729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6541389" y="2901505"/>
              <a:ext cx="654050" cy="3175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750" b="1" spc="60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3.63</a:t>
              </a:r>
              <a:r>
                <a:rPr sz="1100" b="1" spc="20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％</a:t>
              </a:r>
              <a:endParaRPr sz="1100" dirty="0">
                <a:latin typeface="Microsoft JhengHei"/>
                <a:cs typeface="Microsoft JhengHei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B0E150B-E385-4AF8-B7FF-83B4B2FD7466}"/>
              </a:ext>
            </a:extLst>
          </p:cNvPr>
          <p:cNvGrpSpPr/>
          <p:nvPr/>
        </p:nvGrpSpPr>
        <p:grpSpPr>
          <a:xfrm>
            <a:off x="6456197" y="3583259"/>
            <a:ext cx="859003" cy="805815"/>
            <a:chOff x="6456197" y="3583259"/>
            <a:chExt cx="859003" cy="805815"/>
          </a:xfrm>
        </p:grpSpPr>
        <p:sp>
          <p:nvSpPr>
            <p:cNvPr id="32" name="object 32"/>
            <p:cNvSpPr/>
            <p:nvPr/>
          </p:nvSpPr>
          <p:spPr>
            <a:xfrm>
              <a:off x="6456197" y="3583259"/>
              <a:ext cx="805815" cy="805815"/>
            </a:xfrm>
            <a:custGeom>
              <a:avLst/>
              <a:gdLst/>
              <a:ahLst/>
              <a:cxnLst/>
              <a:rect l="l" t="t" r="r" b="b"/>
              <a:pathLst>
                <a:path w="805815" h="805814">
                  <a:moveTo>
                    <a:pt x="402729" y="0"/>
                  </a:moveTo>
                  <a:lnTo>
                    <a:pt x="355764" y="2709"/>
                  </a:lnTo>
                  <a:lnTo>
                    <a:pt x="310389" y="10636"/>
                  </a:lnTo>
                  <a:lnTo>
                    <a:pt x="266908" y="23479"/>
                  </a:lnTo>
                  <a:lnTo>
                    <a:pt x="225622" y="40935"/>
                  </a:lnTo>
                  <a:lnTo>
                    <a:pt x="186833" y="62701"/>
                  </a:lnTo>
                  <a:lnTo>
                    <a:pt x="150845" y="88477"/>
                  </a:lnTo>
                  <a:lnTo>
                    <a:pt x="117959" y="117959"/>
                  </a:lnTo>
                  <a:lnTo>
                    <a:pt x="88477" y="150845"/>
                  </a:lnTo>
                  <a:lnTo>
                    <a:pt x="62701" y="186833"/>
                  </a:lnTo>
                  <a:lnTo>
                    <a:pt x="40935" y="225622"/>
                  </a:lnTo>
                  <a:lnTo>
                    <a:pt x="23479" y="266908"/>
                  </a:lnTo>
                  <a:lnTo>
                    <a:pt x="10636" y="310389"/>
                  </a:lnTo>
                  <a:lnTo>
                    <a:pt x="2709" y="355764"/>
                  </a:lnTo>
                  <a:lnTo>
                    <a:pt x="0" y="402729"/>
                  </a:lnTo>
                  <a:lnTo>
                    <a:pt x="2709" y="449695"/>
                  </a:lnTo>
                  <a:lnTo>
                    <a:pt x="10636" y="495069"/>
                  </a:lnTo>
                  <a:lnTo>
                    <a:pt x="23479" y="538551"/>
                  </a:lnTo>
                  <a:lnTo>
                    <a:pt x="40935" y="579837"/>
                  </a:lnTo>
                  <a:lnTo>
                    <a:pt x="62701" y="618625"/>
                  </a:lnTo>
                  <a:lnTo>
                    <a:pt x="88477" y="654613"/>
                  </a:lnTo>
                  <a:lnTo>
                    <a:pt x="117959" y="687500"/>
                  </a:lnTo>
                  <a:lnTo>
                    <a:pt x="150845" y="716982"/>
                  </a:lnTo>
                  <a:lnTo>
                    <a:pt x="186833" y="742757"/>
                  </a:lnTo>
                  <a:lnTo>
                    <a:pt x="225622" y="764524"/>
                  </a:lnTo>
                  <a:lnTo>
                    <a:pt x="266908" y="781980"/>
                  </a:lnTo>
                  <a:lnTo>
                    <a:pt x="310389" y="794822"/>
                  </a:lnTo>
                  <a:lnTo>
                    <a:pt x="355764" y="802749"/>
                  </a:lnTo>
                  <a:lnTo>
                    <a:pt x="402729" y="805459"/>
                  </a:lnTo>
                  <a:lnTo>
                    <a:pt x="449697" y="802749"/>
                  </a:lnTo>
                  <a:lnTo>
                    <a:pt x="495073" y="794822"/>
                  </a:lnTo>
                  <a:lnTo>
                    <a:pt x="538556" y="781980"/>
                  </a:lnTo>
                  <a:lnTo>
                    <a:pt x="579842" y="764524"/>
                  </a:lnTo>
                  <a:lnTo>
                    <a:pt x="618631" y="742757"/>
                  </a:lnTo>
                  <a:lnTo>
                    <a:pt x="654619" y="716982"/>
                  </a:lnTo>
                  <a:lnTo>
                    <a:pt x="687504" y="687500"/>
                  </a:lnTo>
                  <a:lnTo>
                    <a:pt x="716986" y="654613"/>
                  </a:lnTo>
                  <a:lnTo>
                    <a:pt x="742760" y="618625"/>
                  </a:lnTo>
                  <a:lnTo>
                    <a:pt x="764526" y="579837"/>
                  </a:lnTo>
                  <a:lnTo>
                    <a:pt x="781981" y="538551"/>
                  </a:lnTo>
                  <a:lnTo>
                    <a:pt x="794823" y="495069"/>
                  </a:lnTo>
                  <a:lnTo>
                    <a:pt x="802750" y="449695"/>
                  </a:lnTo>
                  <a:lnTo>
                    <a:pt x="805459" y="402729"/>
                  </a:lnTo>
                  <a:lnTo>
                    <a:pt x="802750" y="355764"/>
                  </a:lnTo>
                  <a:lnTo>
                    <a:pt x="794823" y="310389"/>
                  </a:lnTo>
                  <a:lnTo>
                    <a:pt x="781981" y="266908"/>
                  </a:lnTo>
                  <a:lnTo>
                    <a:pt x="764526" y="225622"/>
                  </a:lnTo>
                  <a:lnTo>
                    <a:pt x="742760" y="186833"/>
                  </a:lnTo>
                  <a:lnTo>
                    <a:pt x="716986" y="150845"/>
                  </a:lnTo>
                  <a:lnTo>
                    <a:pt x="687504" y="117959"/>
                  </a:lnTo>
                  <a:lnTo>
                    <a:pt x="654619" y="88477"/>
                  </a:lnTo>
                  <a:lnTo>
                    <a:pt x="618631" y="62701"/>
                  </a:lnTo>
                  <a:lnTo>
                    <a:pt x="579842" y="40935"/>
                  </a:lnTo>
                  <a:lnTo>
                    <a:pt x="538556" y="23479"/>
                  </a:lnTo>
                  <a:lnTo>
                    <a:pt x="495073" y="10636"/>
                  </a:lnTo>
                  <a:lnTo>
                    <a:pt x="449697" y="2709"/>
                  </a:lnTo>
                  <a:lnTo>
                    <a:pt x="402729" y="0"/>
                  </a:lnTo>
                  <a:close/>
                </a:path>
              </a:pathLst>
            </a:custGeom>
            <a:solidFill>
              <a:srgbClr val="F8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6473291" y="3839984"/>
              <a:ext cx="841909" cy="26930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750" b="1" spc="50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49.78</a:t>
              </a:r>
              <a:r>
                <a:rPr sz="1100" b="1" spc="50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％</a:t>
              </a:r>
              <a:endParaRPr sz="1950" baseline="2136" dirty="0">
                <a:latin typeface="Microsoft JhengHei"/>
                <a:cs typeface="Microsoft JhengHei"/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978235" y="2012416"/>
            <a:ext cx="1062990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45" dirty="0">
                <a:solidFill>
                  <a:srgbClr val="505050"/>
                </a:solidFill>
                <a:latin typeface="Microsoft JhengHei"/>
                <a:cs typeface="Microsoft JhengHei"/>
              </a:rPr>
              <a:t>12000元以上</a:t>
            </a:r>
            <a:endParaRPr sz="1300" dirty="0">
              <a:latin typeface="Microsoft JhengHei"/>
              <a:cs typeface="Microsoft JhengHei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73B5FBF-FC58-40BB-9D79-C42C944D56E6}"/>
              </a:ext>
            </a:extLst>
          </p:cNvPr>
          <p:cNvGrpSpPr/>
          <p:nvPr/>
        </p:nvGrpSpPr>
        <p:grpSpPr>
          <a:xfrm>
            <a:off x="2052180" y="1706308"/>
            <a:ext cx="805815" cy="805815"/>
            <a:chOff x="2052180" y="1706308"/>
            <a:chExt cx="805815" cy="805815"/>
          </a:xfrm>
        </p:grpSpPr>
        <p:sp>
          <p:nvSpPr>
            <p:cNvPr id="34" name="object 34"/>
            <p:cNvSpPr/>
            <p:nvPr/>
          </p:nvSpPr>
          <p:spPr>
            <a:xfrm>
              <a:off x="2052180" y="1706308"/>
              <a:ext cx="805815" cy="805815"/>
            </a:xfrm>
            <a:custGeom>
              <a:avLst/>
              <a:gdLst/>
              <a:ahLst/>
              <a:cxnLst/>
              <a:rect l="l" t="t" r="r" b="b"/>
              <a:pathLst>
                <a:path w="805814" h="805814">
                  <a:moveTo>
                    <a:pt x="402729" y="0"/>
                  </a:moveTo>
                  <a:lnTo>
                    <a:pt x="355764" y="2709"/>
                  </a:lnTo>
                  <a:lnTo>
                    <a:pt x="310389" y="10636"/>
                  </a:lnTo>
                  <a:lnTo>
                    <a:pt x="266908" y="23479"/>
                  </a:lnTo>
                  <a:lnTo>
                    <a:pt x="225622" y="40935"/>
                  </a:lnTo>
                  <a:lnTo>
                    <a:pt x="186833" y="62701"/>
                  </a:lnTo>
                  <a:lnTo>
                    <a:pt x="150845" y="88477"/>
                  </a:lnTo>
                  <a:lnTo>
                    <a:pt x="117959" y="117959"/>
                  </a:lnTo>
                  <a:lnTo>
                    <a:pt x="88477" y="150845"/>
                  </a:lnTo>
                  <a:lnTo>
                    <a:pt x="62701" y="186833"/>
                  </a:lnTo>
                  <a:lnTo>
                    <a:pt x="40935" y="225622"/>
                  </a:lnTo>
                  <a:lnTo>
                    <a:pt x="23479" y="266908"/>
                  </a:lnTo>
                  <a:lnTo>
                    <a:pt x="10636" y="310389"/>
                  </a:lnTo>
                  <a:lnTo>
                    <a:pt x="2709" y="355764"/>
                  </a:lnTo>
                  <a:lnTo>
                    <a:pt x="0" y="402729"/>
                  </a:lnTo>
                  <a:lnTo>
                    <a:pt x="2709" y="449695"/>
                  </a:lnTo>
                  <a:lnTo>
                    <a:pt x="10636" y="495069"/>
                  </a:lnTo>
                  <a:lnTo>
                    <a:pt x="23479" y="538551"/>
                  </a:lnTo>
                  <a:lnTo>
                    <a:pt x="40935" y="579837"/>
                  </a:lnTo>
                  <a:lnTo>
                    <a:pt x="62701" y="618625"/>
                  </a:lnTo>
                  <a:lnTo>
                    <a:pt x="88477" y="654613"/>
                  </a:lnTo>
                  <a:lnTo>
                    <a:pt x="117959" y="687500"/>
                  </a:lnTo>
                  <a:lnTo>
                    <a:pt x="150845" y="716982"/>
                  </a:lnTo>
                  <a:lnTo>
                    <a:pt x="186833" y="742757"/>
                  </a:lnTo>
                  <a:lnTo>
                    <a:pt x="225622" y="764524"/>
                  </a:lnTo>
                  <a:lnTo>
                    <a:pt x="266908" y="781980"/>
                  </a:lnTo>
                  <a:lnTo>
                    <a:pt x="310389" y="794822"/>
                  </a:lnTo>
                  <a:lnTo>
                    <a:pt x="355764" y="802749"/>
                  </a:lnTo>
                  <a:lnTo>
                    <a:pt x="402729" y="805459"/>
                  </a:lnTo>
                  <a:lnTo>
                    <a:pt x="449697" y="802749"/>
                  </a:lnTo>
                  <a:lnTo>
                    <a:pt x="495073" y="794822"/>
                  </a:lnTo>
                  <a:lnTo>
                    <a:pt x="538556" y="781980"/>
                  </a:lnTo>
                  <a:lnTo>
                    <a:pt x="579842" y="764524"/>
                  </a:lnTo>
                  <a:lnTo>
                    <a:pt x="618631" y="742757"/>
                  </a:lnTo>
                  <a:lnTo>
                    <a:pt x="654619" y="716982"/>
                  </a:lnTo>
                  <a:lnTo>
                    <a:pt x="687504" y="687500"/>
                  </a:lnTo>
                  <a:lnTo>
                    <a:pt x="716986" y="654613"/>
                  </a:lnTo>
                  <a:lnTo>
                    <a:pt x="742760" y="618625"/>
                  </a:lnTo>
                  <a:lnTo>
                    <a:pt x="764526" y="579837"/>
                  </a:lnTo>
                  <a:lnTo>
                    <a:pt x="781981" y="538551"/>
                  </a:lnTo>
                  <a:lnTo>
                    <a:pt x="794823" y="495069"/>
                  </a:lnTo>
                  <a:lnTo>
                    <a:pt x="802750" y="449695"/>
                  </a:lnTo>
                  <a:lnTo>
                    <a:pt x="805459" y="402729"/>
                  </a:lnTo>
                  <a:lnTo>
                    <a:pt x="802750" y="355764"/>
                  </a:lnTo>
                  <a:lnTo>
                    <a:pt x="794823" y="310389"/>
                  </a:lnTo>
                  <a:lnTo>
                    <a:pt x="781981" y="266908"/>
                  </a:lnTo>
                  <a:lnTo>
                    <a:pt x="764526" y="225622"/>
                  </a:lnTo>
                  <a:lnTo>
                    <a:pt x="742760" y="186833"/>
                  </a:lnTo>
                  <a:lnTo>
                    <a:pt x="716986" y="150845"/>
                  </a:lnTo>
                  <a:lnTo>
                    <a:pt x="687504" y="117959"/>
                  </a:lnTo>
                  <a:lnTo>
                    <a:pt x="654619" y="88477"/>
                  </a:lnTo>
                  <a:lnTo>
                    <a:pt x="618631" y="62701"/>
                  </a:lnTo>
                  <a:lnTo>
                    <a:pt x="579842" y="40935"/>
                  </a:lnTo>
                  <a:lnTo>
                    <a:pt x="538556" y="23479"/>
                  </a:lnTo>
                  <a:lnTo>
                    <a:pt x="495073" y="10636"/>
                  </a:lnTo>
                  <a:lnTo>
                    <a:pt x="449697" y="2709"/>
                  </a:lnTo>
                  <a:lnTo>
                    <a:pt x="402729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2137371" y="1963026"/>
              <a:ext cx="654050" cy="3175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750" b="1" spc="60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8.79</a:t>
              </a:r>
              <a:r>
                <a:rPr sz="1100" b="1" spc="20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％</a:t>
              </a:r>
              <a:endParaRPr sz="1100" dirty="0">
                <a:latin typeface="Microsoft JhengHei"/>
                <a:cs typeface="Microsoft JhengHei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31986" y="2950895"/>
            <a:ext cx="1266190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15" dirty="0">
                <a:solidFill>
                  <a:srgbClr val="505050"/>
                </a:solidFill>
                <a:latin typeface="Microsoft JhengHei"/>
                <a:cs typeface="Microsoft JhengHei"/>
              </a:rPr>
              <a:t>8000－11999元</a:t>
            </a:r>
            <a:endParaRPr sz="1300" dirty="0">
              <a:latin typeface="Microsoft JhengHei"/>
              <a:cs typeface="Microsoft JhengHei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A3F1F9F-550C-4A13-97C1-2E239787BBDD}"/>
              </a:ext>
            </a:extLst>
          </p:cNvPr>
          <p:cNvGrpSpPr/>
          <p:nvPr/>
        </p:nvGrpSpPr>
        <p:grpSpPr>
          <a:xfrm>
            <a:off x="2052180" y="2644787"/>
            <a:ext cx="805815" cy="805815"/>
            <a:chOff x="2052180" y="2644787"/>
            <a:chExt cx="805815" cy="805815"/>
          </a:xfrm>
        </p:grpSpPr>
        <p:sp>
          <p:nvSpPr>
            <p:cNvPr id="37" name="object 37"/>
            <p:cNvSpPr/>
            <p:nvPr/>
          </p:nvSpPr>
          <p:spPr>
            <a:xfrm>
              <a:off x="2052180" y="2644787"/>
              <a:ext cx="805815" cy="805815"/>
            </a:xfrm>
            <a:custGeom>
              <a:avLst/>
              <a:gdLst/>
              <a:ahLst/>
              <a:cxnLst/>
              <a:rect l="l" t="t" r="r" b="b"/>
              <a:pathLst>
                <a:path w="805814" h="805814">
                  <a:moveTo>
                    <a:pt x="402729" y="0"/>
                  </a:moveTo>
                  <a:lnTo>
                    <a:pt x="355764" y="2709"/>
                  </a:lnTo>
                  <a:lnTo>
                    <a:pt x="310389" y="10636"/>
                  </a:lnTo>
                  <a:lnTo>
                    <a:pt x="266908" y="23479"/>
                  </a:lnTo>
                  <a:lnTo>
                    <a:pt x="225622" y="40935"/>
                  </a:lnTo>
                  <a:lnTo>
                    <a:pt x="186833" y="62701"/>
                  </a:lnTo>
                  <a:lnTo>
                    <a:pt x="150845" y="88477"/>
                  </a:lnTo>
                  <a:lnTo>
                    <a:pt x="117959" y="117959"/>
                  </a:lnTo>
                  <a:lnTo>
                    <a:pt x="88477" y="150845"/>
                  </a:lnTo>
                  <a:lnTo>
                    <a:pt x="62701" y="186833"/>
                  </a:lnTo>
                  <a:lnTo>
                    <a:pt x="40935" y="225622"/>
                  </a:lnTo>
                  <a:lnTo>
                    <a:pt x="23479" y="266908"/>
                  </a:lnTo>
                  <a:lnTo>
                    <a:pt x="10636" y="310389"/>
                  </a:lnTo>
                  <a:lnTo>
                    <a:pt x="2709" y="355764"/>
                  </a:lnTo>
                  <a:lnTo>
                    <a:pt x="0" y="402729"/>
                  </a:lnTo>
                  <a:lnTo>
                    <a:pt x="2709" y="449695"/>
                  </a:lnTo>
                  <a:lnTo>
                    <a:pt x="10636" y="495069"/>
                  </a:lnTo>
                  <a:lnTo>
                    <a:pt x="23479" y="538551"/>
                  </a:lnTo>
                  <a:lnTo>
                    <a:pt x="40935" y="579837"/>
                  </a:lnTo>
                  <a:lnTo>
                    <a:pt x="62701" y="618625"/>
                  </a:lnTo>
                  <a:lnTo>
                    <a:pt x="88477" y="654613"/>
                  </a:lnTo>
                  <a:lnTo>
                    <a:pt x="117959" y="687500"/>
                  </a:lnTo>
                  <a:lnTo>
                    <a:pt x="150845" y="716982"/>
                  </a:lnTo>
                  <a:lnTo>
                    <a:pt x="186833" y="742757"/>
                  </a:lnTo>
                  <a:lnTo>
                    <a:pt x="225622" y="764524"/>
                  </a:lnTo>
                  <a:lnTo>
                    <a:pt x="266908" y="781980"/>
                  </a:lnTo>
                  <a:lnTo>
                    <a:pt x="310389" y="794822"/>
                  </a:lnTo>
                  <a:lnTo>
                    <a:pt x="355764" y="802749"/>
                  </a:lnTo>
                  <a:lnTo>
                    <a:pt x="402729" y="805459"/>
                  </a:lnTo>
                  <a:lnTo>
                    <a:pt x="449697" y="802749"/>
                  </a:lnTo>
                  <a:lnTo>
                    <a:pt x="495073" y="794822"/>
                  </a:lnTo>
                  <a:lnTo>
                    <a:pt x="538556" y="781980"/>
                  </a:lnTo>
                  <a:lnTo>
                    <a:pt x="579842" y="764524"/>
                  </a:lnTo>
                  <a:lnTo>
                    <a:pt x="618631" y="742757"/>
                  </a:lnTo>
                  <a:lnTo>
                    <a:pt x="654619" y="716982"/>
                  </a:lnTo>
                  <a:lnTo>
                    <a:pt x="687504" y="687500"/>
                  </a:lnTo>
                  <a:lnTo>
                    <a:pt x="716986" y="654613"/>
                  </a:lnTo>
                  <a:lnTo>
                    <a:pt x="742760" y="618625"/>
                  </a:lnTo>
                  <a:lnTo>
                    <a:pt x="764526" y="579837"/>
                  </a:lnTo>
                  <a:lnTo>
                    <a:pt x="781981" y="538551"/>
                  </a:lnTo>
                  <a:lnTo>
                    <a:pt x="794823" y="495069"/>
                  </a:lnTo>
                  <a:lnTo>
                    <a:pt x="802750" y="449695"/>
                  </a:lnTo>
                  <a:lnTo>
                    <a:pt x="805459" y="402729"/>
                  </a:lnTo>
                  <a:lnTo>
                    <a:pt x="802750" y="355764"/>
                  </a:lnTo>
                  <a:lnTo>
                    <a:pt x="794823" y="310389"/>
                  </a:lnTo>
                  <a:lnTo>
                    <a:pt x="781981" y="266908"/>
                  </a:lnTo>
                  <a:lnTo>
                    <a:pt x="764526" y="225622"/>
                  </a:lnTo>
                  <a:lnTo>
                    <a:pt x="742760" y="186833"/>
                  </a:lnTo>
                  <a:lnTo>
                    <a:pt x="716986" y="150845"/>
                  </a:lnTo>
                  <a:lnTo>
                    <a:pt x="687504" y="117959"/>
                  </a:lnTo>
                  <a:lnTo>
                    <a:pt x="654619" y="88477"/>
                  </a:lnTo>
                  <a:lnTo>
                    <a:pt x="618631" y="62701"/>
                  </a:lnTo>
                  <a:lnTo>
                    <a:pt x="579842" y="40935"/>
                  </a:lnTo>
                  <a:lnTo>
                    <a:pt x="538556" y="23479"/>
                  </a:lnTo>
                  <a:lnTo>
                    <a:pt x="495073" y="10636"/>
                  </a:lnTo>
                  <a:lnTo>
                    <a:pt x="449697" y="2709"/>
                  </a:lnTo>
                  <a:lnTo>
                    <a:pt x="402729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2137371" y="2901505"/>
              <a:ext cx="654050" cy="3175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750" b="1" spc="60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6.07</a:t>
              </a:r>
              <a:r>
                <a:rPr sz="1100" b="1" spc="20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％</a:t>
              </a:r>
              <a:endParaRPr sz="1100" dirty="0">
                <a:latin typeface="Microsoft JhengHei"/>
                <a:cs typeface="Microsoft JhengHei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E38FF5C-81B8-4D12-BF8A-AE21E082A501}"/>
              </a:ext>
            </a:extLst>
          </p:cNvPr>
          <p:cNvGrpSpPr/>
          <p:nvPr/>
        </p:nvGrpSpPr>
        <p:grpSpPr>
          <a:xfrm>
            <a:off x="2052180" y="3583259"/>
            <a:ext cx="835190" cy="805815"/>
            <a:chOff x="2052180" y="3583259"/>
            <a:chExt cx="835190" cy="805815"/>
          </a:xfrm>
        </p:grpSpPr>
        <p:sp>
          <p:nvSpPr>
            <p:cNvPr id="40" name="object 40"/>
            <p:cNvSpPr/>
            <p:nvPr/>
          </p:nvSpPr>
          <p:spPr>
            <a:xfrm>
              <a:off x="2052180" y="3583259"/>
              <a:ext cx="805815" cy="805815"/>
            </a:xfrm>
            <a:custGeom>
              <a:avLst/>
              <a:gdLst/>
              <a:ahLst/>
              <a:cxnLst/>
              <a:rect l="l" t="t" r="r" b="b"/>
              <a:pathLst>
                <a:path w="805814" h="805814">
                  <a:moveTo>
                    <a:pt x="402729" y="0"/>
                  </a:moveTo>
                  <a:lnTo>
                    <a:pt x="355764" y="2709"/>
                  </a:lnTo>
                  <a:lnTo>
                    <a:pt x="310389" y="10636"/>
                  </a:lnTo>
                  <a:lnTo>
                    <a:pt x="266908" y="23479"/>
                  </a:lnTo>
                  <a:lnTo>
                    <a:pt x="225622" y="40935"/>
                  </a:lnTo>
                  <a:lnTo>
                    <a:pt x="186833" y="62701"/>
                  </a:lnTo>
                  <a:lnTo>
                    <a:pt x="150845" y="88477"/>
                  </a:lnTo>
                  <a:lnTo>
                    <a:pt x="117959" y="117959"/>
                  </a:lnTo>
                  <a:lnTo>
                    <a:pt x="88477" y="150845"/>
                  </a:lnTo>
                  <a:lnTo>
                    <a:pt x="62701" y="186833"/>
                  </a:lnTo>
                  <a:lnTo>
                    <a:pt x="40935" y="225622"/>
                  </a:lnTo>
                  <a:lnTo>
                    <a:pt x="23479" y="266908"/>
                  </a:lnTo>
                  <a:lnTo>
                    <a:pt x="10636" y="310389"/>
                  </a:lnTo>
                  <a:lnTo>
                    <a:pt x="2709" y="355764"/>
                  </a:lnTo>
                  <a:lnTo>
                    <a:pt x="0" y="402729"/>
                  </a:lnTo>
                  <a:lnTo>
                    <a:pt x="2709" y="449695"/>
                  </a:lnTo>
                  <a:lnTo>
                    <a:pt x="10636" y="495069"/>
                  </a:lnTo>
                  <a:lnTo>
                    <a:pt x="23479" y="538551"/>
                  </a:lnTo>
                  <a:lnTo>
                    <a:pt x="40935" y="579837"/>
                  </a:lnTo>
                  <a:lnTo>
                    <a:pt x="62701" y="618625"/>
                  </a:lnTo>
                  <a:lnTo>
                    <a:pt x="88477" y="654613"/>
                  </a:lnTo>
                  <a:lnTo>
                    <a:pt x="117959" y="687500"/>
                  </a:lnTo>
                  <a:lnTo>
                    <a:pt x="150845" y="716982"/>
                  </a:lnTo>
                  <a:lnTo>
                    <a:pt x="186833" y="742757"/>
                  </a:lnTo>
                  <a:lnTo>
                    <a:pt x="225622" y="764524"/>
                  </a:lnTo>
                  <a:lnTo>
                    <a:pt x="266908" y="781980"/>
                  </a:lnTo>
                  <a:lnTo>
                    <a:pt x="310389" y="794822"/>
                  </a:lnTo>
                  <a:lnTo>
                    <a:pt x="355764" y="802749"/>
                  </a:lnTo>
                  <a:lnTo>
                    <a:pt x="402729" y="805459"/>
                  </a:lnTo>
                  <a:lnTo>
                    <a:pt x="449697" y="802749"/>
                  </a:lnTo>
                  <a:lnTo>
                    <a:pt x="495073" y="794822"/>
                  </a:lnTo>
                  <a:lnTo>
                    <a:pt x="538556" y="781980"/>
                  </a:lnTo>
                  <a:lnTo>
                    <a:pt x="579842" y="764524"/>
                  </a:lnTo>
                  <a:lnTo>
                    <a:pt x="618631" y="742757"/>
                  </a:lnTo>
                  <a:lnTo>
                    <a:pt x="654619" y="716982"/>
                  </a:lnTo>
                  <a:lnTo>
                    <a:pt x="687504" y="687500"/>
                  </a:lnTo>
                  <a:lnTo>
                    <a:pt x="716986" y="654613"/>
                  </a:lnTo>
                  <a:lnTo>
                    <a:pt x="742760" y="618625"/>
                  </a:lnTo>
                  <a:lnTo>
                    <a:pt x="764526" y="579837"/>
                  </a:lnTo>
                  <a:lnTo>
                    <a:pt x="781981" y="538551"/>
                  </a:lnTo>
                  <a:lnTo>
                    <a:pt x="794823" y="495069"/>
                  </a:lnTo>
                  <a:lnTo>
                    <a:pt x="802750" y="449695"/>
                  </a:lnTo>
                  <a:lnTo>
                    <a:pt x="805459" y="402729"/>
                  </a:lnTo>
                  <a:lnTo>
                    <a:pt x="802750" y="355764"/>
                  </a:lnTo>
                  <a:lnTo>
                    <a:pt x="794823" y="310389"/>
                  </a:lnTo>
                  <a:lnTo>
                    <a:pt x="781981" y="266908"/>
                  </a:lnTo>
                  <a:lnTo>
                    <a:pt x="764526" y="225622"/>
                  </a:lnTo>
                  <a:lnTo>
                    <a:pt x="742760" y="186833"/>
                  </a:lnTo>
                  <a:lnTo>
                    <a:pt x="716986" y="150845"/>
                  </a:lnTo>
                  <a:lnTo>
                    <a:pt x="687504" y="117959"/>
                  </a:lnTo>
                  <a:lnTo>
                    <a:pt x="654619" y="88477"/>
                  </a:lnTo>
                  <a:lnTo>
                    <a:pt x="618631" y="62701"/>
                  </a:lnTo>
                  <a:lnTo>
                    <a:pt x="579842" y="40935"/>
                  </a:lnTo>
                  <a:lnTo>
                    <a:pt x="538556" y="23479"/>
                  </a:lnTo>
                  <a:lnTo>
                    <a:pt x="495073" y="10636"/>
                  </a:lnTo>
                  <a:lnTo>
                    <a:pt x="449697" y="2709"/>
                  </a:lnTo>
                  <a:lnTo>
                    <a:pt x="402729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2065591" y="3844320"/>
              <a:ext cx="821779" cy="26930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750" b="1" spc="50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15.31</a:t>
              </a:r>
              <a:r>
                <a:rPr sz="1100" b="1" spc="50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％</a:t>
              </a:r>
              <a:endParaRPr sz="1100" dirty="0">
                <a:latin typeface="Microsoft JhengHei"/>
                <a:cs typeface="Microsoft JhengHei"/>
              </a:endParaRPr>
            </a:p>
          </p:txBody>
        </p:sp>
      </p:grpSp>
      <p:sp>
        <p:nvSpPr>
          <p:cNvPr id="42" name="object 42"/>
          <p:cNvSpPr/>
          <p:nvPr/>
        </p:nvSpPr>
        <p:spPr>
          <a:xfrm>
            <a:off x="569713" y="4749800"/>
            <a:ext cx="8004809" cy="0"/>
          </a:xfrm>
          <a:custGeom>
            <a:avLst/>
            <a:gdLst/>
            <a:ahLst/>
            <a:cxnLst/>
            <a:rect l="l" t="t" r="r" b="b"/>
            <a:pathLst>
              <a:path w="8004809">
                <a:moveTo>
                  <a:pt x="0" y="0"/>
                </a:moveTo>
                <a:lnTo>
                  <a:pt x="8004568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3" name="图表 42"/>
          <p:cNvGraphicFramePr/>
          <p:nvPr>
            <p:extLst>
              <p:ext uri="{D42A27DB-BD31-4B8C-83A1-F6EECF244321}">
                <p14:modId xmlns:p14="http://schemas.microsoft.com/office/powerpoint/2010/main" val="4098566102"/>
              </p:ext>
            </p:extLst>
          </p:nvPr>
        </p:nvGraphicFramePr>
        <p:xfrm>
          <a:off x="1817037" y="1175404"/>
          <a:ext cx="5937132" cy="3663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object 28">
            <a:extLst>
              <a:ext uri="{FF2B5EF4-FFF2-40B4-BE49-F238E27FC236}">
                <a16:creationId xmlns:a16="http://schemas.microsoft.com/office/drawing/2014/main" id="{ECF41F7F-310C-473D-9193-88ED0A883DE1}"/>
              </a:ext>
            </a:extLst>
          </p:cNvPr>
          <p:cNvSpPr txBox="1"/>
          <p:nvPr/>
        </p:nvSpPr>
        <p:spPr>
          <a:xfrm>
            <a:off x="7386320" y="1889125"/>
            <a:ext cx="175768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67" baseline="2136" dirty="0">
                <a:solidFill>
                  <a:srgbClr val="505050"/>
                </a:solidFill>
                <a:latin typeface="Microsoft JhengHei"/>
                <a:cs typeface="Microsoft JhengHei"/>
              </a:rPr>
              <a:t>1000元以下</a:t>
            </a:r>
            <a:endParaRPr sz="1950" baseline="2136" dirty="0">
              <a:latin typeface="Microsoft JhengHei"/>
              <a:cs typeface="Microsoft JhengHei"/>
            </a:endParaRPr>
          </a:p>
        </p:txBody>
      </p:sp>
      <p:sp>
        <p:nvSpPr>
          <p:cNvPr id="45" name="object 33">
            <a:extLst>
              <a:ext uri="{FF2B5EF4-FFF2-40B4-BE49-F238E27FC236}">
                <a16:creationId xmlns:a16="http://schemas.microsoft.com/office/drawing/2014/main" id="{2F063C62-2F2A-4271-A7DC-4AE12370939F}"/>
              </a:ext>
            </a:extLst>
          </p:cNvPr>
          <p:cNvSpPr txBox="1"/>
          <p:nvPr/>
        </p:nvSpPr>
        <p:spPr>
          <a:xfrm>
            <a:off x="7291387" y="3939573"/>
            <a:ext cx="1991995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22" baseline="2136" dirty="0">
                <a:solidFill>
                  <a:srgbClr val="505050"/>
                </a:solidFill>
                <a:latin typeface="Microsoft JhengHei"/>
                <a:cs typeface="Microsoft JhengHei"/>
              </a:rPr>
              <a:t>2000－4999元</a:t>
            </a:r>
            <a:endParaRPr sz="1950" baseline="2136" dirty="0">
              <a:latin typeface="Microsoft JhengHei"/>
              <a:cs typeface="Microsoft JhengHei"/>
            </a:endParaRPr>
          </a:p>
        </p:txBody>
      </p:sp>
      <p:sp>
        <p:nvSpPr>
          <p:cNvPr id="46" name="object 41">
            <a:extLst>
              <a:ext uri="{FF2B5EF4-FFF2-40B4-BE49-F238E27FC236}">
                <a16:creationId xmlns:a16="http://schemas.microsoft.com/office/drawing/2014/main" id="{806236F9-26CE-4368-BA18-D04FC457C4B1}"/>
              </a:ext>
            </a:extLst>
          </p:cNvPr>
          <p:cNvSpPr txBox="1"/>
          <p:nvPr/>
        </p:nvSpPr>
        <p:spPr>
          <a:xfrm>
            <a:off x="831824" y="3820639"/>
            <a:ext cx="1225429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1950" b="1" spc="22" baseline="2136" dirty="0">
                <a:solidFill>
                  <a:srgbClr val="505050"/>
                </a:solidFill>
                <a:latin typeface="Microsoft JhengHei"/>
                <a:cs typeface="Microsoft JhengHei"/>
              </a:rPr>
              <a:t>5000</a:t>
            </a:r>
            <a:r>
              <a:rPr lang="zh-CN" altLang="en-US" sz="1950" b="1" spc="22" baseline="2136" dirty="0">
                <a:solidFill>
                  <a:srgbClr val="505050"/>
                </a:solidFill>
                <a:latin typeface="Microsoft JhengHei"/>
                <a:cs typeface="Microsoft JhengHei"/>
              </a:rPr>
              <a:t>－</a:t>
            </a:r>
            <a:r>
              <a:rPr lang="en-US" altLang="zh-CN" sz="1950" b="1" spc="22" baseline="2136" dirty="0">
                <a:solidFill>
                  <a:srgbClr val="505050"/>
                </a:solidFill>
                <a:latin typeface="Microsoft JhengHei"/>
                <a:cs typeface="Microsoft JhengHei"/>
              </a:rPr>
              <a:t>7999</a:t>
            </a:r>
            <a:r>
              <a:rPr lang="zh-CN" altLang="en-US" sz="1950" b="1" spc="22" baseline="2136" dirty="0">
                <a:solidFill>
                  <a:srgbClr val="505050"/>
                </a:solidFill>
                <a:latin typeface="Microsoft JhengHei"/>
                <a:cs typeface="Microsoft JhengHei"/>
              </a:rPr>
              <a:t>元</a:t>
            </a:r>
            <a:endParaRPr sz="11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prism isInverted="1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500"/>
                                        <p:tgtEl>
                                          <p:spTgt spid="4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500"/>
                                        <p:tgtEl>
                                          <p:spTgt spid="4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500"/>
                                        <p:tgtEl>
                                          <p:spTgt spid="4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500"/>
                                        <p:tgtEl>
                                          <p:spTgt spid="4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500"/>
                                        <p:tgtEl>
                                          <p:spTgt spid="4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500"/>
                                        <p:tgtEl>
                                          <p:spTgt spid="4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500"/>
                                        <p:tgtEl>
                                          <p:spTgt spid="4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" presetClass="entr" presetSubtype="8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0" grpId="0"/>
      <p:bldP spid="35" grpId="0"/>
      <p:bldP spid="38" grpId="0"/>
      <p:bldP spid="42" grpId="0" animBg="1"/>
      <p:bldGraphic spid="43" grpId="0">
        <p:bldSub>
          <a:bldChart bld="category"/>
        </p:bldSub>
      </p:bldGraphic>
      <p:bldP spid="44" grpId="0"/>
      <p:bldP spid="45" grpId="0"/>
      <p:bldP spid="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505" y="383692"/>
            <a:ext cx="7953495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260">
              <a:lnSpc>
                <a:spcPct val="100000"/>
              </a:lnSpc>
            </a:pPr>
            <a:r>
              <a:rPr dirty="0"/>
              <a:t>哪个年龄阶段的年轻人最具有理财意识？</a:t>
            </a:r>
          </a:p>
        </p:txBody>
      </p:sp>
      <p:sp>
        <p:nvSpPr>
          <p:cNvPr id="3" name="object 3"/>
          <p:cNvSpPr/>
          <p:nvPr/>
        </p:nvSpPr>
        <p:spPr>
          <a:xfrm>
            <a:off x="288925" y="3810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66675"/>
                </a:lnTo>
              </a:path>
            </a:pathLst>
          </a:custGeom>
          <a:ln w="25400">
            <a:solidFill>
              <a:srgbClr val="F67C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2170" y="0"/>
            <a:ext cx="334645" cy="334645"/>
          </a:xfrm>
          <a:custGeom>
            <a:avLst/>
            <a:gdLst/>
            <a:ahLst/>
            <a:cxnLst/>
            <a:rect l="l" t="t" r="r" b="b"/>
            <a:pathLst>
              <a:path w="334645" h="334645">
                <a:moveTo>
                  <a:pt x="334429" y="0"/>
                </a:moveTo>
                <a:lnTo>
                  <a:pt x="0" y="334429"/>
                </a:lnTo>
              </a:path>
            </a:pathLst>
          </a:custGeom>
          <a:ln w="25400">
            <a:solidFill>
              <a:srgbClr val="F67C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2075"/>
            <a:ext cx="480695" cy="480695"/>
          </a:xfrm>
          <a:custGeom>
            <a:avLst/>
            <a:gdLst/>
            <a:ahLst/>
            <a:cxnLst/>
            <a:rect l="l" t="t" r="r" b="b"/>
            <a:pathLst>
              <a:path w="480695" h="480695">
                <a:moveTo>
                  <a:pt x="0" y="480440"/>
                </a:moveTo>
                <a:lnTo>
                  <a:pt x="480441" y="0"/>
                </a:lnTo>
              </a:path>
            </a:pathLst>
          </a:custGeom>
          <a:ln w="25400">
            <a:solidFill>
              <a:srgbClr val="F67C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394728" y="0"/>
                </a:moveTo>
                <a:lnTo>
                  <a:pt x="0" y="0"/>
                </a:lnTo>
                <a:lnTo>
                  <a:pt x="0" y="394728"/>
                </a:lnTo>
                <a:lnTo>
                  <a:pt x="394728" y="0"/>
                </a:lnTo>
                <a:close/>
              </a:path>
            </a:pathLst>
          </a:custGeom>
          <a:solidFill>
            <a:srgbClr val="F67C5A"/>
          </a:solidFill>
          <a:ln>
            <a:solidFill>
              <a:srgbClr val="F67C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78DCCED-0B5B-4D65-AA93-1967E7C3FFF7}"/>
              </a:ext>
            </a:extLst>
          </p:cNvPr>
          <p:cNvGrpSpPr/>
          <p:nvPr/>
        </p:nvGrpSpPr>
        <p:grpSpPr>
          <a:xfrm>
            <a:off x="1221740" y="1431925"/>
            <a:ext cx="911860" cy="1083999"/>
            <a:chOff x="1913470" y="1698498"/>
            <a:chExt cx="911860" cy="1083999"/>
          </a:xfrm>
        </p:grpSpPr>
        <p:sp>
          <p:nvSpPr>
            <p:cNvPr id="7" name="object 7"/>
            <p:cNvSpPr/>
            <p:nvPr/>
          </p:nvSpPr>
          <p:spPr>
            <a:xfrm>
              <a:off x="1913470" y="1698498"/>
              <a:ext cx="911860" cy="1083999"/>
            </a:xfrm>
            <a:custGeom>
              <a:avLst/>
              <a:gdLst/>
              <a:ahLst/>
              <a:cxnLst/>
              <a:rect l="l" t="t" r="r" b="b"/>
              <a:pathLst>
                <a:path w="911860" h="1581150">
                  <a:moveTo>
                    <a:pt x="514845" y="0"/>
                  </a:moveTo>
                  <a:lnTo>
                    <a:pt x="396874" y="0"/>
                  </a:lnTo>
                  <a:lnTo>
                    <a:pt x="350590" y="2670"/>
                  </a:lnTo>
                  <a:lnTo>
                    <a:pt x="305874" y="10481"/>
                  </a:lnTo>
                  <a:lnTo>
                    <a:pt x="263024" y="23137"/>
                  </a:lnTo>
                  <a:lnTo>
                    <a:pt x="222338" y="40338"/>
                  </a:lnTo>
                  <a:lnTo>
                    <a:pt x="184114" y="61788"/>
                  </a:lnTo>
                  <a:lnTo>
                    <a:pt x="148649" y="87188"/>
                  </a:lnTo>
                  <a:lnTo>
                    <a:pt x="116241" y="116241"/>
                  </a:lnTo>
                  <a:lnTo>
                    <a:pt x="87188" y="148649"/>
                  </a:lnTo>
                  <a:lnTo>
                    <a:pt x="61788" y="184114"/>
                  </a:lnTo>
                  <a:lnTo>
                    <a:pt x="40338" y="222338"/>
                  </a:lnTo>
                  <a:lnTo>
                    <a:pt x="23137" y="263024"/>
                  </a:lnTo>
                  <a:lnTo>
                    <a:pt x="10481" y="305874"/>
                  </a:lnTo>
                  <a:lnTo>
                    <a:pt x="2670" y="350590"/>
                  </a:lnTo>
                  <a:lnTo>
                    <a:pt x="0" y="396874"/>
                  </a:lnTo>
                  <a:lnTo>
                    <a:pt x="0" y="1184071"/>
                  </a:lnTo>
                  <a:lnTo>
                    <a:pt x="2670" y="1230356"/>
                  </a:lnTo>
                  <a:lnTo>
                    <a:pt x="10481" y="1275072"/>
                  </a:lnTo>
                  <a:lnTo>
                    <a:pt x="23137" y="1317921"/>
                  </a:lnTo>
                  <a:lnTo>
                    <a:pt x="40338" y="1358607"/>
                  </a:lnTo>
                  <a:lnTo>
                    <a:pt x="61788" y="1396832"/>
                  </a:lnTo>
                  <a:lnTo>
                    <a:pt x="87188" y="1432297"/>
                  </a:lnTo>
                  <a:lnTo>
                    <a:pt x="116241" y="1464705"/>
                  </a:lnTo>
                  <a:lnTo>
                    <a:pt x="148649" y="1493758"/>
                  </a:lnTo>
                  <a:lnTo>
                    <a:pt x="184114" y="1519158"/>
                  </a:lnTo>
                  <a:lnTo>
                    <a:pt x="222338" y="1540608"/>
                  </a:lnTo>
                  <a:lnTo>
                    <a:pt x="263024" y="1557809"/>
                  </a:lnTo>
                  <a:lnTo>
                    <a:pt x="305874" y="1570465"/>
                  </a:lnTo>
                  <a:lnTo>
                    <a:pt x="350590" y="1578276"/>
                  </a:lnTo>
                  <a:lnTo>
                    <a:pt x="396874" y="1580946"/>
                  </a:lnTo>
                  <a:lnTo>
                    <a:pt x="514845" y="1580946"/>
                  </a:lnTo>
                  <a:lnTo>
                    <a:pt x="561129" y="1578276"/>
                  </a:lnTo>
                  <a:lnTo>
                    <a:pt x="605845" y="1570465"/>
                  </a:lnTo>
                  <a:lnTo>
                    <a:pt x="648695" y="1557809"/>
                  </a:lnTo>
                  <a:lnTo>
                    <a:pt x="689381" y="1540608"/>
                  </a:lnTo>
                  <a:lnTo>
                    <a:pt x="727605" y="1519158"/>
                  </a:lnTo>
                  <a:lnTo>
                    <a:pt x="763070" y="1493758"/>
                  </a:lnTo>
                  <a:lnTo>
                    <a:pt x="795478" y="1464705"/>
                  </a:lnTo>
                  <a:lnTo>
                    <a:pt x="824531" y="1432297"/>
                  </a:lnTo>
                  <a:lnTo>
                    <a:pt x="849931" y="1396832"/>
                  </a:lnTo>
                  <a:lnTo>
                    <a:pt x="871381" y="1358607"/>
                  </a:lnTo>
                  <a:lnTo>
                    <a:pt x="888583" y="1317921"/>
                  </a:lnTo>
                  <a:lnTo>
                    <a:pt x="901238" y="1275072"/>
                  </a:lnTo>
                  <a:lnTo>
                    <a:pt x="909050" y="1230356"/>
                  </a:lnTo>
                  <a:lnTo>
                    <a:pt x="911720" y="1184071"/>
                  </a:lnTo>
                  <a:lnTo>
                    <a:pt x="911720" y="396874"/>
                  </a:lnTo>
                  <a:lnTo>
                    <a:pt x="909050" y="350590"/>
                  </a:lnTo>
                  <a:lnTo>
                    <a:pt x="901238" y="305874"/>
                  </a:lnTo>
                  <a:lnTo>
                    <a:pt x="888583" y="263024"/>
                  </a:lnTo>
                  <a:lnTo>
                    <a:pt x="871381" y="222338"/>
                  </a:lnTo>
                  <a:lnTo>
                    <a:pt x="849931" y="184114"/>
                  </a:lnTo>
                  <a:lnTo>
                    <a:pt x="824531" y="148649"/>
                  </a:lnTo>
                  <a:lnTo>
                    <a:pt x="795478" y="116241"/>
                  </a:lnTo>
                  <a:lnTo>
                    <a:pt x="763070" y="87188"/>
                  </a:lnTo>
                  <a:lnTo>
                    <a:pt x="727605" y="61788"/>
                  </a:lnTo>
                  <a:lnTo>
                    <a:pt x="689381" y="40338"/>
                  </a:lnTo>
                  <a:lnTo>
                    <a:pt x="648695" y="23137"/>
                  </a:lnTo>
                  <a:lnTo>
                    <a:pt x="605845" y="10481"/>
                  </a:lnTo>
                  <a:lnTo>
                    <a:pt x="561129" y="2670"/>
                  </a:lnTo>
                  <a:lnTo>
                    <a:pt x="514845" y="0"/>
                  </a:lnTo>
                  <a:close/>
                </a:path>
              </a:pathLst>
            </a:custGeom>
            <a:solidFill>
              <a:srgbClr val="5856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2032774" y="1945157"/>
              <a:ext cx="639445" cy="3689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50" b="1" spc="105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90后</a:t>
              </a:r>
              <a:endParaRPr sz="2050" dirty="0">
                <a:latin typeface="Microsoft JhengHei"/>
                <a:cs typeface="Microsoft JhengHei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A0ED885-17D3-4867-9CD7-B94882B7CAE3}"/>
              </a:ext>
            </a:extLst>
          </p:cNvPr>
          <p:cNvGrpSpPr/>
          <p:nvPr/>
        </p:nvGrpSpPr>
        <p:grpSpPr>
          <a:xfrm>
            <a:off x="3962400" y="1560014"/>
            <a:ext cx="911860" cy="1014911"/>
            <a:chOff x="4174934" y="1767586"/>
            <a:chExt cx="911860" cy="1014911"/>
          </a:xfrm>
        </p:grpSpPr>
        <p:sp>
          <p:nvSpPr>
            <p:cNvPr id="17" name="object 17"/>
            <p:cNvSpPr/>
            <p:nvPr/>
          </p:nvSpPr>
          <p:spPr>
            <a:xfrm>
              <a:off x="4174934" y="1767586"/>
              <a:ext cx="911860" cy="1014911"/>
            </a:xfrm>
            <a:custGeom>
              <a:avLst/>
              <a:gdLst/>
              <a:ahLst/>
              <a:cxnLst/>
              <a:rect l="l" t="t" r="r" b="b"/>
              <a:pathLst>
                <a:path w="911860" h="1581150">
                  <a:moveTo>
                    <a:pt x="514845" y="0"/>
                  </a:moveTo>
                  <a:lnTo>
                    <a:pt x="396874" y="0"/>
                  </a:lnTo>
                  <a:lnTo>
                    <a:pt x="350590" y="2670"/>
                  </a:lnTo>
                  <a:lnTo>
                    <a:pt x="305874" y="10481"/>
                  </a:lnTo>
                  <a:lnTo>
                    <a:pt x="263024" y="23137"/>
                  </a:lnTo>
                  <a:lnTo>
                    <a:pt x="222338" y="40338"/>
                  </a:lnTo>
                  <a:lnTo>
                    <a:pt x="184114" y="61788"/>
                  </a:lnTo>
                  <a:lnTo>
                    <a:pt x="148649" y="87188"/>
                  </a:lnTo>
                  <a:lnTo>
                    <a:pt x="116241" y="116241"/>
                  </a:lnTo>
                  <a:lnTo>
                    <a:pt x="87188" y="148649"/>
                  </a:lnTo>
                  <a:lnTo>
                    <a:pt x="61788" y="184114"/>
                  </a:lnTo>
                  <a:lnTo>
                    <a:pt x="40338" y="222338"/>
                  </a:lnTo>
                  <a:lnTo>
                    <a:pt x="23137" y="263024"/>
                  </a:lnTo>
                  <a:lnTo>
                    <a:pt x="10481" y="305874"/>
                  </a:lnTo>
                  <a:lnTo>
                    <a:pt x="2670" y="350590"/>
                  </a:lnTo>
                  <a:lnTo>
                    <a:pt x="0" y="396874"/>
                  </a:lnTo>
                  <a:lnTo>
                    <a:pt x="0" y="1184071"/>
                  </a:lnTo>
                  <a:lnTo>
                    <a:pt x="2670" y="1230356"/>
                  </a:lnTo>
                  <a:lnTo>
                    <a:pt x="10481" y="1275072"/>
                  </a:lnTo>
                  <a:lnTo>
                    <a:pt x="23137" y="1317921"/>
                  </a:lnTo>
                  <a:lnTo>
                    <a:pt x="40338" y="1358607"/>
                  </a:lnTo>
                  <a:lnTo>
                    <a:pt x="61788" y="1396832"/>
                  </a:lnTo>
                  <a:lnTo>
                    <a:pt x="87188" y="1432297"/>
                  </a:lnTo>
                  <a:lnTo>
                    <a:pt x="116241" y="1464705"/>
                  </a:lnTo>
                  <a:lnTo>
                    <a:pt x="148649" y="1493758"/>
                  </a:lnTo>
                  <a:lnTo>
                    <a:pt x="184114" y="1519158"/>
                  </a:lnTo>
                  <a:lnTo>
                    <a:pt x="222338" y="1540608"/>
                  </a:lnTo>
                  <a:lnTo>
                    <a:pt x="263024" y="1557809"/>
                  </a:lnTo>
                  <a:lnTo>
                    <a:pt x="305874" y="1570465"/>
                  </a:lnTo>
                  <a:lnTo>
                    <a:pt x="350590" y="1578276"/>
                  </a:lnTo>
                  <a:lnTo>
                    <a:pt x="396874" y="1580946"/>
                  </a:lnTo>
                  <a:lnTo>
                    <a:pt x="514845" y="1580946"/>
                  </a:lnTo>
                  <a:lnTo>
                    <a:pt x="561129" y="1578276"/>
                  </a:lnTo>
                  <a:lnTo>
                    <a:pt x="605845" y="1570465"/>
                  </a:lnTo>
                  <a:lnTo>
                    <a:pt x="648695" y="1557809"/>
                  </a:lnTo>
                  <a:lnTo>
                    <a:pt x="689381" y="1540608"/>
                  </a:lnTo>
                  <a:lnTo>
                    <a:pt x="727605" y="1519158"/>
                  </a:lnTo>
                  <a:lnTo>
                    <a:pt x="763070" y="1493758"/>
                  </a:lnTo>
                  <a:lnTo>
                    <a:pt x="795478" y="1464705"/>
                  </a:lnTo>
                  <a:lnTo>
                    <a:pt x="824531" y="1432297"/>
                  </a:lnTo>
                  <a:lnTo>
                    <a:pt x="849931" y="1396832"/>
                  </a:lnTo>
                  <a:lnTo>
                    <a:pt x="871381" y="1358607"/>
                  </a:lnTo>
                  <a:lnTo>
                    <a:pt x="888583" y="1317921"/>
                  </a:lnTo>
                  <a:lnTo>
                    <a:pt x="901238" y="1275072"/>
                  </a:lnTo>
                  <a:lnTo>
                    <a:pt x="909050" y="1230356"/>
                  </a:lnTo>
                  <a:lnTo>
                    <a:pt x="911720" y="1184071"/>
                  </a:lnTo>
                  <a:lnTo>
                    <a:pt x="911720" y="396874"/>
                  </a:lnTo>
                  <a:lnTo>
                    <a:pt x="909050" y="350590"/>
                  </a:lnTo>
                  <a:lnTo>
                    <a:pt x="901238" y="305874"/>
                  </a:lnTo>
                  <a:lnTo>
                    <a:pt x="888583" y="263024"/>
                  </a:lnTo>
                  <a:lnTo>
                    <a:pt x="871381" y="222338"/>
                  </a:lnTo>
                  <a:lnTo>
                    <a:pt x="849931" y="184114"/>
                  </a:lnTo>
                  <a:lnTo>
                    <a:pt x="824531" y="148649"/>
                  </a:lnTo>
                  <a:lnTo>
                    <a:pt x="795478" y="116241"/>
                  </a:lnTo>
                  <a:lnTo>
                    <a:pt x="763070" y="87188"/>
                  </a:lnTo>
                  <a:lnTo>
                    <a:pt x="727605" y="61788"/>
                  </a:lnTo>
                  <a:lnTo>
                    <a:pt x="689381" y="40338"/>
                  </a:lnTo>
                  <a:lnTo>
                    <a:pt x="648695" y="23137"/>
                  </a:lnTo>
                  <a:lnTo>
                    <a:pt x="605845" y="10481"/>
                  </a:lnTo>
                  <a:lnTo>
                    <a:pt x="561129" y="2670"/>
                  </a:lnTo>
                  <a:lnTo>
                    <a:pt x="514845" y="0"/>
                  </a:lnTo>
                  <a:close/>
                </a:path>
              </a:pathLst>
            </a:custGeom>
            <a:solidFill>
              <a:srgbClr val="5856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4317834" y="1945157"/>
              <a:ext cx="639445" cy="3689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50" b="1" spc="105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80后</a:t>
              </a:r>
              <a:endParaRPr sz="2050" dirty="0">
                <a:latin typeface="Microsoft JhengHei"/>
                <a:cs typeface="Microsoft JhengHei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7EB8F8E-7362-4CE1-829A-985A46EDACC7}"/>
              </a:ext>
            </a:extLst>
          </p:cNvPr>
          <p:cNvGrpSpPr/>
          <p:nvPr/>
        </p:nvGrpSpPr>
        <p:grpSpPr>
          <a:xfrm>
            <a:off x="6860540" y="1508125"/>
            <a:ext cx="911860" cy="1010140"/>
            <a:chOff x="6455549" y="1772357"/>
            <a:chExt cx="911860" cy="1010140"/>
          </a:xfrm>
        </p:grpSpPr>
        <p:sp>
          <p:nvSpPr>
            <p:cNvPr id="27" name="object 27"/>
            <p:cNvSpPr/>
            <p:nvPr/>
          </p:nvSpPr>
          <p:spPr>
            <a:xfrm>
              <a:off x="6455549" y="1772357"/>
              <a:ext cx="911860" cy="1010140"/>
            </a:xfrm>
            <a:custGeom>
              <a:avLst/>
              <a:gdLst/>
              <a:ahLst/>
              <a:cxnLst/>
              <a:rect l="l" t="t" r="r" b="b"/>
              <a:pathLst>
                <a:path w="911859" h="1581150">
                  <a:moveTo>
                    <a:pt x="514845" y="0"/>
                  </a:moveTo>
                  <a:lnTo>
                    <a:pt x="396874" y="0"/>
                  </a:lnTo>
                  <a:lnTo>
                    <a:pt x="350590" y="2670"/>
                  </a:lnTo>
                  <a:lnTo>
                    <a:pt x="305874" y="10481"/>
                  </a:lnTo>
                  <a:lnTo>
                    <a:pt x="263024" y="23137"/>
                  </a:lnTo>
                  <a:lnTo>
                    <a:pt x="222338" y="40338"/>
                  </a:lnTo>
                  <a:lnTo>
                    <a:pt x="184114" y="61788"/>
                  </a:lnTo>
                  <a:lnTo>
                    <a:pt x="148649" y="87188"/>
                  </a:lnTo>
                  <a:lnTo>
                    <a:pt x="116241" y="116241"/>
                  </a:lnTo>
                  <a:lnTo>
                    <a:pt x="87188" y="148649"/>
                  </a:lnTo>
                  <a:lnTo>
                    <a:pt x="61788" y="184114"/>
                  </a:lnTo>
                  <a:lnTo>
                    <a:pt x="40338" y="222338"/>
                  </a:lnTo>
                  <a:lnTo>
                    <a:pt x="23137" y="263024"/>
                  </a:lnTo>
                  <a:lnTo>
                    <a:pt x="10481" y="305874"/>
                  </a:lnTo>
                  <a:lnTo>
                    <a:pt x="2670" y="350590"/>
                  </a:lnTo>
                  <a:lnTo>
                    <a:pt x="0" y="396874"/>
                  </a:lnTo>
                  <a:lnTo>
                    <a:pt x="0" y="1184071"/>
                  </a:lnTo>
                  <a:lnTo>
                    <a:pt x="2670" y="1230356"/>
                  </a:lnTo>
                  <a:lnTo>
                    <a:pt x="10481" y="1275072"/>
                  </a:lnTo>
                  <a:lnTo>
                    <a:pt x="23137" y="1317921"/>
                  </a:lnTo>
                  <a:lnTo>
                    <a:pt x="40338" y="1358607"/>
                  </a:lnTo>
                  <a:lnTo>
                    <a:pt x="61788" y="1396832"/>
                  </a:lnTo>
                  <a:lnTo>
                    <a:pt x="87188" y="1432297"/>
                  </a:lnTo>
                  <a:lnTo>
                    <a:pt x="116241" y="1464705"/>
                  </a:lnTo>
                  <a:lnTo>
                    <a:pt x="148649" y="1493758"/>
                  </a:lnTo>
                  <a:lnTo>
                    <a:pt x="184114" y="1519158"/>
                  </a:lnTo>
                  <a:lnTo>
                    <a:pt x="222338" y="1540608"/>
                  </a:lnTo>
                  <a:lnTo>
                    <a:pt x="263024" y="1557809"/>
                  </a:lnTo>
                  <a:lnTo>
                    <a:pt x="305874" y="1570465"/>
                  </a:lnTo>
                  <a:lnTo>
                    <a:pt x="350590" y="1578276"/>
                  </a:lnTo>
                  <a:lnTo>
                    <a:pt x="396874" y="1580946"/>
                  </a:lnTo>
                  <a:lnTo>
                    <a:pt x="514845" y="1580946"/>
                  </a:lnTo>
                  <a:lnTo>
                    <a:pt x="561129" y="1578276"/>
                  </a:lnTo>
                  <a:lnTo>
                    <a:pt x="605845" y="1570465"/>
                  </a:lnTo>
                  <a:lnTo>
                    <a:pt x="648695" y="1557809"/>
                  </a:lnTo>
                  <a:lnTo>
                    <a:pt x="689381" y="1540608"/>
                  </a:lnTo>
                  <a:lnTo>
                    <a:pt x="727605" y="1519158"/>
                  </a:lnTo>
                  <a:lnTo>
                    <a:pt x="763070" y="1493758"/>
                  </a:lnTo>
                  <a:lnTo>
                    <a:pt x="795478" y="1464705"/>
                  </a:lnTo>
                  <a:lnTo>
                    <a:pt x="824531" y="1432297"/>
                  </a:lnTo>
                  <a:lnTo>
                    <a:pt x="849931" y="1396832"/>
                  </a:lnTo>
                  <a:lnTo>
                    <a:pt x="871381" y="1358607"/>
                  </a:lnTo>
                  <a:lnTo>
                    <a:pt x="888583" y="1317921"/>
                  </a:lnTo>
                  <a:lnTo>
                    <a:pt x="901238" y="1275072"/>
                  </a:lnTo>
                  <a:lnTo>
                    <a:pt x="909050" y="1230356"/>
                  </a:lnTo>
                  <a:lnTo>
                    <a:pt x="911720" y="1184071"/>
                  </a:lnTo>
                  <a:lnTo>
                    <a:pt x="911720" y="396874"/>
                  </a:lnTo>
                  <a:lnTo>
                    <a:pt x="909050" y="350590"/>
                  </a:lnTo>
                  <a:lnTo>
                    <a:pt x="901238" y="305874"/>
                  </a:lnTo>
                  <a:lnTo>
                    <a:pt x="888583" y="263024"/>
                  </a:lnTo>
                  <a:lnTo>
                    <a:pt x="871381" y="222338"/>
                  </a:lnTo>
                  <a:lnTo>
                    <a:pt x="849931" y="184114"/>
                  </a:lnTo>
                  <a:lnTo>
                    <a:pt x="824531" y="148649"/>
                  </a:lnTo>
                  <a:lnTo>
                    <a:pt x="795478" y="116241"/>
                  </a:lnTo>
                  <a:lnTo>
                    <a:pt x="763070" y="87188"/>
                  </a:lnTo>
                  <a:lnTo>
                    <a:pt x="727605" y="61788"/>
                  </a:lnTo>
                  <a:lnTo>
                    <a:pt x="689381" y="40338"/>
                  </a:lnTo>
                  <a:lnTo>
                    <a:pt x="648695" y="23137"/>
                  </a:lnTo>
                  <a:lnTo>
                    <a:pt x="605845" y="10481"/>
                  </a:lnTo>
                  <a:lnTo>
                    <a:pt x="561129" y="2670"/>
                  </a:lnTo>
                  <a:lnTo>
                    <a:pt x="514845" y="0"/>
                  </a:lnTo>
                  <a:close/>
                </a:path>
              </a:pathLst>
            </a:custGeom>
            <a:solidFill>
              <a:srgbClr val="5856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6598449" y="1945157"/>
              <a:ext cx="639445" cy="3689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50" b="1" spc="105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70后</a:t>
              </a:r>
              <a:endParaRPr sz="2050" dirty="0">
                <a:latin typeface="Microsoft JhengHei"/>
                <a:cs typeface="Microsoft JhengHei"/>
              </a:endParaRPr>
            </a:p>
          </p:txBody>
        </p:sp>
      </p:grpSp>
      <p:sp>
        <p:nvSpPr>
          <p:cNvPr id="37" name="object 37"/>
          <p:cNvSpPr/>
          <p:nvPr/>
        </p:nvSpPr>
        <p:spPr>
          <a:xfrm>
            <a:off x="569713" y="4749800"/>
            <a:ext cx="8004809" cy="0"/>
          </a:xfrm>
          <a:custGeom>
            <a:avLst/>
            <a:gdLst/>
            <a:ahLst/>
            <a:cxnLst/>
            <a:rect l="l" t="t" r="r" b="b"/>
            <a:pathLst>
              <a:path w="8004809">
                <a:moveTo>
                  <a:pt x="0" y="0"/>
                </a:moveTo>
                <a:lnTo>
                  <a:pt x="8004568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91343" y="1020229"/>
            <a:ext cx="6007100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35" dirty="0">
                <a:solidFill>
                  <a:srgbClr val="505050"/>
                </a:solidFill>
                <a:latin typeface="PMingLiU"/>
                <a:cs typeface="PMingLiU"/>
              </a:rPr>
              <a:t>互联网理财的普及，</a:t>
            </a:r>
            <a:r>
              <a:rPr sz="1800" b="1" spc="35" dirty="0">
                <a:solidFill>
                  <a:srgbClr val="505050"/>
                </a:solidFill>
                <a:latin typeface="Microsoft JhengHei"/>
                <a:cs typeface="Microsoft JhengHei"/>
              </a:rPr>
              <a:t>80、90后</a:t>
            </a:r>
            <a:r>
              <a:rPr sz="1800" spc="35" dirty="0">
                <a:solidFill>
                  <a:srgbClr val="505050"/>
                </a:solidFill>
                <a:latin typeface="PMingLiU"/>
                <a:cs typeface="PMingLiU"/>
              </a:rPr>
              <a:t>的理财比例明显高于</a:t>
            </a:r>
            <a:r>
              <a:rPr sz="1800" b="1" spc="35" dirty="0">
                <a:solidFill>
                  <a:srgbClr val="505050"/>
                </a:solidFill>
                <a:latin typeface="Microsoft JhengHei"/>
                <a:cs typeface="Microsoft JhengHei"/>
              </a:rPr>
              <a:t>70后</a:t>
            </a:r>
            <a:r>
              <a:rPr sz="1800" spc="35" dirty="0">
                <a:solidFill>
                  <a:srgbClr val="505050"/>
                </a:solidFill>
                <a:latin typeface="PMingLiU"/>
                <a:cs typeface="PMingLiU"/>
              </a:rPr>
              <a:t>。</a:t>
            </a:r>
            <a:endParaRPr sz="1800" dirty="0">
              <a:latin typeface="PMingLiU"/>
              <a:cs typeface="PMingLiU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89B5DF2-76AC-4BF6-BA41-6259A446652E}"/>
              </a:ext>
            </a:extLst>
          </p:cNvPr>
          <p:cNvGrpSpPr/>
          <p:nvPr/>
        </p:nvGrpSpPr>
        <p:grpSpPr>
          <a:xfrm>
            <a:off x="2556484" y="4355711"/>
            <a:ext cx="3946766" cy="361950"/>
            <a:chOff x="2556484" y="4355711"/>
            <a:chExt cx="3946766" cy="361950"/>
          </a:xfrm>
        </p:grpSpPr>
        <p:sp>
          <p:nvSpPr>
            <p:cNvPr id="39" name="object 39"/>
            <p:cNvSpPr txBox="1"/>
            <p:nvPr/>
          </p:nvSpPr>
          <p:spPr>
            <a:xfrm>
              <a:off x="2782150" y="4355711"/>
              <a:ext cx="3721100" cy="36195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b="1" spc="215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不同年龄阶段的理财用户占比</a:t>
              </a:r>
              <a:r>
                <a:rPr sz="2000" b="1" spc="-300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 </a:t>
              </a:r>
              <a:endParaRPr sz="2000" dirty="0">
                <a:latin typeface="Microsoft JhengHei"/>
                <a:cs typeface="Microsoft JhengHei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2556484" y="4435023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30" h="176529">
                  <a:moveTo>
                    <a:pt x="87998" y="0"/>
                  </a:moveTo>
                  <a:lnTo>
                    <a:pt x="53744" y="6914"/>
                  </a:lnTo>
                  <a:lnTo>
                    <a:pt x="25773" y="25773"/>
                  </a:lnTo>
                  <a:lnTo>
                    <a:pt x="6914" y="53744"/>
                  </a:lnTo>
                  <a:lnTo>
                    <a:pt x="0" y="87998"/>
                  </a:lnTo>
                  <a:lnTo>
                    <a:pt x="6914" y="122252"/>
                  </a:lnTo>
                  <a:lnTo>
                    <a:pt x="25773" y="150223"/>
                  </a:lnTo>
                  <a:lnTo>
                    <a:pt x="53744" y="169081"/>
                  </a:lnTo>
                  <a:lnTo>
                    <a:pt x="87998" y="175996"/>
                  </a:lnTo>
                  <a:lnTo>
                    <a:pt x="122252" y="169081"/>
                  </a:lnTo>
                  <a:lnTo>
                    <a:pt x="150223" y="150223"/>
                  </a:lnTo>
                  <a:lnTo>
                    <a:pt x="169081" y="122252"/>
                  </a:lnTo>
                  <a:lnTo>
                    <a:pt x="175996" y="87998"/>
                  </a:lnTo>
                  <a:lnTo>
                    <a:pt x="169081" y="53744"/>
                  </a:lnTo>
                  <a:lnTo>
                    <a:pt x="150223" y="25773"/>
                  </a:lnTo>
                  <a:lnTo>
                    <a:pt x="122252" y="6914"/>
                  </a:lnTo>
                  <a:lnTo>
                    <a:pt x="87998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2" name="图表 41"/>
          <p:cNvGraphicFramePr/>
          <p:nvPr>
            <p:extLst>
              <p:ext uri="{D42A27DB-BD31-4B8C-83A1-F6EECF244321}">
                <p14:modId xmlns:p14="http://schemas.microsoft.com/office/powerpoint/2010/main" val="2915002833"/>
              </p:ext>
            </p:extLst>
          </p:nvPr>
        </p:nvGraphicFramePr>
        <p:xfrm>
          <a:off x="423511" y="1858525"/>
          <a:ext cx="2376000" cy="208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3" name="图表 42"/>
          <p:cNvGraphicFramePr/>
          <p:nvPr>
            <p:extLst>
              <p:ext uri="{D42A27DB-BD31-4B8C-83A1-F6EECF244321}">
                <p14:modId xmlns:p14="http://schemas.microsoft.com/office/powerpoint/2010/main" val="1948441479"/>
              </p:ext>
            </p:extLst>
          </p:nvPr>
        </p:nvGraphicFramePr>
        <p:xfrm>
          <a:off x="6248400" y="1965325"/>
          <a:ext cx="2173379" cy="1913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4" name="图表 43"/>
          <p:cNvGraphicFramePr/>
          <p:nvPr>
            <p:extLst>
              <p:ext uri="{D42A27DB-BD31-4B8C-83A1-F6EECF244321}">
                <p14:modId xmlns:p14="http://schemas.microsoft.com/office/powerpoint/2010/main" val="1187077764"/>
              </p:ext>
            </p:extLst>
          </p:nvPr>
        </p:nvGraphicFramePr>
        <p:xfrm>
          <a:off x="3124200" y="1782325"/>
          <a:ext cx="2376000" cy="208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5" name="文本框 44"/>
          <p:cNvSpPr txBox="1"/>
          <p:nvPr/>
        </p:nvSpPr>
        <p:spPr>
          <a:xfrm>
            <a:off x="944102" y="3664757"/>
            <a:ext cx="1395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42.1%</a:t>
            </a:r>
            <a:endParaRPr lang="zh-CN" altLang="en-US" sz="3200" b="1" dirty="0"/>
          </a:p>
        </p:txBody>
      </p:sp>
      <p:sp>
        <p:nvSpPr>
          <p:cNvPr id="46" name="文本框 45"/>
          <p:cNvSpPr txBox="1"/>
          <p:nvPr/>
        </p:nvSpPr>
        <p:spPr>
          <a:xfrm>
            <a:off x="3778020" y="3692995"/>
            <a:ext cx="1254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50.7%</a:t>
            </a:r>
            <a:endParaRPr lang="zh-CN" altLang="en-US" sz="3200" b="1" dirty="0"/>
          </a:p>
        </p:txBody>
      </p:sp>
      <p:sp>
        <p:nvSpPr>
          <p:cNvPr id="47" name="文本框 46"/>
          <p:cNvSpPr txBox="1"/>
          <p:nvPr/>
        </p:nvSpPr>
        <p:spPr>
          <a:xfrm>
            <a:off x="6755490" y="3692994"/>
            <a:ext cx="1232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13.2%</a:t>
            </a:r>
            <a:endParaRPr lang="zh-CN" altLang="en-US" sz="3200" b="1" dirty="0"/>
          </a:p>
        </p:txBody>
      </p:sp>
    </p:spTree>
  </p:cSld>
  <p:clrMapOvr>
    <a:masterClrMapping/>
  </p:clrMapOvr>
  <p:transition spd="slow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7" grpId="0" animBg="1"/>
      <p:bldP spid="38" grpId="0"/>
      <p:bldGraphic spid="42" grpId="0">
        <p:bldAsOne/>
      </p:bldGraphic>
      <p:bldGraphic spid="43" grpId="0">
        <p:bldAsOne/>
      </p:bldGraphic>
      <p:bldGraphic spid="44" grpId="0">
        <p:bldAsOne/>
      </p:bldGraphic>
      <p:bldP spid="45" grpId="0"/>
      <p:bldP spid="46" grpId="0"/>
      <p:bldP spid="4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2670" y="369633"/>
            <a:ext cx="8152130" cy="518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4" dirty="0"/>
              <a:t>年轻人中，男性更爱理财还是女性更爱理财？</a:t>
            </a:r>
          </a:p>
        </p:txBody>
      </p:sp>
      <p:sp>
        <p:nvSpPr>
          <p:cNvPr id="6" name="object 6"/>
          <p:cNvSpPr/>
          <p:nvPr/>
        </p:nvSpPr>
        <p:spPr>
          <a:xfrm>
            <a:off x="288925" y="3810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66675"/>
                </a:lnTo>
              </a:path>
            </a:pathLst>
          </a:custGeom>
          <a:ln w="25400">
            <a:solidFill>
              <a:srgbClr val="F67C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2170" y="0"/>
            <a:ext cx="334645" cy="334645"/>
          </a:xfrm>
          <a:custGeom>
            <a:avLst/>
            <a:gdLst/>
            <a:ahLst/>
            <a:cxnLst/>
            <a:rect l="l" t="t" r="r" b="b"/>
            <a:pathLst>
              <a:path w="334645" h="334645">
                <a:moveTo>
                  <a:pt x="334429" y="0"/>
                </a:moveTo>
                <a:lnTo>
                  <a:pt x="0" y="334429"/>
                </a:lnTo>
              </a:path>
            </a:pathLst>
          </a:custGeom>
          <a:ln w="25400">
            <a:solidFill>
              <a:srgbClr val="F67C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92075"/>
            <a:ext cx="480695" cy="480695"/>
          </a:xfrm>
          <a:custGeom>
            <a:avLst/>
            <a:gdLst/>
            <a:ahLst/>
            <a:cxnLst/>
            <a:rect l="l" t="t" r="r" b="b"/>
            <a:pathLst>
              <a:path w="480695" h="480695">
                <a:moveTo>
                  <a:pt x="0" y="480440"/>
                </a:moveTo>
                <a:lnTo>
                  <a:pt x="480441" y="0"/>
                </a:lnTo>
              </a:path>
            </a:pathLst>
          </a:custGeom>
          <a:ln w="25400">
            <a:solidFill>
              <a:srgbClr val="F67C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394741" y="0"/>
                </a:moveTo>
                <a:lnTo>
                  <a:pt x="0" y="0"/>
                </a:lnTo>
                <a:lnTo>
                  <a:pt x="0" y="394741"/>
                </a:lnTo>
                <a:lnTo>
                  <a:pt x="394741" y="0"/>
                </a:lnTo>
                <a:close/>
              </a:path>
            </a:pathLst>
          </a:custGeom>
          <a:solidFill>
            <a:srgbClr val="F67C5A"/>
          </a:solidFill>
          <a:ln>
            <a:solidFill>
              <a:srgbClr val="F67C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9713" y="4749800"/>
            <a:ext cx="8004809" cy="0"/>
          </a:xfrm>
          <a:custGeom>
            <a:avLst/>
            <a:gdLst/>
            <a:ahLst/>
            <a:cxnLst/>
            <a:rect l="l" t="t" r="r" b="b"/>
            <a:pathLst>
              <a:path w="8004809">
                <a:moveTo>
                  <a:pt x="0" y="0"/>
                </a:moveTo>
                <a:lnTo>
                  <a:pt x="8004568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EC7827D-7629-4BCE-AC4A-BDA567CA1135}"/>
              </a:ext>
            </a:extLst>
          </p:cNvPr>
          <p:cNvGrpSpPr/>
          <p:nvPr/>
        </p:nvGrpSpPr>
        <p:grpSpPr>
          <a:xfrm>
            <a:off x="1586064" y="2476817"/>
            <a:ext cx="1085761" cy="1400467"/>
            <a:chOff x="1586064" y="2476817"/>
            <a:chExt cx="1085761" cy="1400467"/>
          </a:xfrm>
        </p:grpSpPr>
        <p:sp>
          <p:nvSpPr>
            <p:cNvPr id="11" name="object 11"/>
            <p:cNvSpPr/>
            <p:nvPr/>
          </p:nvSpPr>
          <p:spPr>
            <a:xfrm>
              <a:off x="1754746" y="2476817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378879" y="0"/>
                  </a:moveTo>
                  <a:lnTo>
                    <a:pt x="327471" y="3459"/>
                  </a:lnTo>
                  <a:lnTo>
                    <a:pt x="278167" y="13535"/>
                  </a:lnTo>
                  <a:lnTo>
                    <a:pt x="231416" y="29776"/>
                  </a:lnTo>
                  <a:lnTo>
                    <a:pt x="187664" y="51729"/>
                  </a:lnTo>
                  <a:lnTo>
                    <a:pt x="147358" y="78941"/>
                  </a:lnTo>
                  <a:lnTo>
                    <a:pt x="110947" y="110959"/>
                  </a:lnTo>
                  <a:lnTo>
                    <a:pt x="78929" y="147371"/>
                  </a:lnTo>
                  <a:lnTo>
                    <a:pt x="51720" y="187676"/>
                  </a:lnTo>
                  <a:lnTo>
                    <a:pt x="29770" y="231427"/>
                  </a:lnTo>
                  <a:lnTo>
                    <a:pt x="13532" y="278176"/>
                  </a:lnTo>
                  <a:lnTo>
                    <a:pt x="3458" y="327476"/>
                  </a:lnTo>
                  <a:lnTo>
                    <a:pt x="0" y="378879"/>
                  </a:lnTo>
                  <a:lnTo>
                    <a:pt x="4066" y="434491"/>
                  </a:lnTo>
                  <a:lnTo>
                    <a:pt x="15873" y="487584"/>
                  </a:lnTo>
                  <a:lnTo>
                    <a:pt x="34831" y="537591"/>
                  </a:lnTo>
                  <a:lnTo>
                    <a:pt x="60350" y="583946"/>
                  </a:lnTo>
                  <a:lnTo>
                    <a:pt x="96596" y="547687"/>
                  </a:lnTo>
                  <a:lnTo>
                    <a:pt x="76308" y="508678"/>
                  </a:lnTo>
                  <a:lnTo>
                    <a:pt x="61282" y="466842"/>
                  </a:lnTo>
                  <a:lnTo>
                    <a:pt x="51949" y="422611"/>
                  </a:lnTo>
                  <a:lnTo>
                    <a:pt x="48742" y="376415"/>
                  </a:lnTo>
                  <a:lnTo>
                    <a:pt x="49053" y="362166"/>
                  </a:lnTo>
                  <a:lnTo>
                    <a:pt x="49976" y="348064"/>
                  </a:lnTo>
                  <a:lnTo>
                    <a:pt x="51491" y="334126"/>
                  </a:lnTo>
                  <a:lnTo>
                    <a:pt x="53581" y="320370"/>
                  </a:lnTo>
                  <a:lnTo>
                    <a:pt x="86856" y="319276"/>
                  </a:lnTo>
                  <a:lnTo>
                    <a:pt x="128030" y="316515"/>
                  </a:lnTo>
                  <a:lnTo>
                    <a:pt x="175293" y="311445"/>
                  </a:lnTo>
                  <a:lnTo>
                    <a:pt x="226834" y="303426"/>
                  </a:lnTo>
                  <a:lnTo>
                    <a:pt x="280841" y="291815"/>
                  </a:lnTo>
                  <a:lnTo>
                    <a:pt x="335505" y="275973"/>
                  </a:lnTo>
                  <a:lnTo>
                    <a:pt x="389013" y="255257"/>
                  </a:lnTo>
                  <a:lnTo>
                    <a:pt x="583907" y="60375"/>
                  </a:lnTo>
                  <a:lnTo>
                    <a:pt x="537566" y="34852"/>
                  </a:lnTo>
                  <a:lnTo>
                    <a:pt x="487575" y="15886"/>
                  </a:lnTo>
                  <a:lnTo>
                    <a:pt x="434492" y="4070"/>
                  </a:lnTo>
                  <a:lnTo>
                    <a:pt x="378879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15096" y="2537193"/>
              <a:ext cx="697865" cy="697865"/>
            </a:xfrm>
            <a:custGeom>
              <a:avLst/>
              <a:gdLst/>
              <a:ahLst/>
              <a:cxnLst/>
              <a:rect l="l" t="t" r="r" b="b"/>
              <a:pathLst>
                <a:path w="697864" h="697864">
                  <a:moveTo>
                    <a:pt x="36245" y="487311"/>
                  </a:moveTo>
                  <a:lnTo>
                    <a:pt x="0" y="523570"/>
                  </a:lnTo>
                  <a:lnTo>
                    <a:pt x="11413" y="540300"/>
                  </a:lnTo>
                  <a:lnTo>
                    <a:pt x="23661" y="556382"/>
                  </a:lnTo>
                  <a:lnTo>
                    <a:pt x="50609" y="586422"/>
                  </a:lnTo>
                  <a:lnTo>
                    <a:pt x="87020" y="618441"/>
                  </a:lnTo>
                  <a:lnTo>
                    <a:pt x="127323" y="645652"/>
                  </a:lnTo>
                  <a:lnTo>
                    <a:pt x="171072" y="667605"/>
                  </a:lnTo>
                  <a:lnTo>
                    <a:pt x="217820" y="683846"/>
                  </a:lnTo>
                  <a:lnTo>
                    <a:pt x="267121" y="693923"/>
                  </a:lnTo>
                  <a:lnTo>
                    <a:pt x="318528" y="697382"/>
                  </a:lnTo>
                  <a:lnTo>
                    <a:pt x="369931" y="693923"/>
                  </a:lnTo>
                  <a:lnTo>
                    <a:pt x="419227" y="683846"/>
                  </a:lnTo>
                  <a:lnTo>
                    <a:pt x="465969" y="667605"/>
                  </a:lnTo>
                  <a:lnTo>
                    <a:pt x="508663" y="646176"/>
                  </a:lnTo>
                  <a:lnTo>
                    <a:pt x="318528" y="646176"/>
                  </a:lnTo>
                  <a:lnTo>
                    <a:pt x="264981" y="641854"/>
                  </a:lnTo>
                  <a:lnTo>
                    <a:pt x="214185" y="629343"/>
                  </a:lnTo>
                  <a:lnTo>
                    <a:pt x="166819" y="609323"/>
                  </a:lnTo>
                  <a:lnTo>
                    <a:pt x="123561" y="582475"/>
                  </a:lnTo>
                  <a:lnTo>
                    <a:pt x="85089" y="549478"/>
                  </a:lnTo>
                  <a:lnTo>
                    <a:pt x="58843" y="519899"/>
                  </a:lnTo>
                  <a:lnTo>
                    <a:pt x="47069" y="503961"/>
                  </a:lnTo>
                  <a:lnTo>
                    <a:pt x="36245" y="487311"/>
                  </a:lnTo>
                  <a:close/>
                </a:path>
                <a:path w="697864" h="697864">
                  <a:moveTo>
                    <a:pt x="669603" y="176758"/>
                  </a:moveTo>
                  <a:lnTo>
                    <a:pt x="365251" y="176758"/>
                  </a:lnTo>
                  <a:lnTo>
                    <a:pt x="409264" y="197421"/>
                  </a:lnTo>
                  <a:lnTo>
                    <a:pt x="456061" y="216154"/>
                  </a:lnTo>
                  <a:lnTo>
                    <a:pt x="504856" y="231819"/>
                  </a:lnTo>
                  <a:lnTo>
                    <a:pt x="554862" y="243281"/>
                  </a:lnTo>
                  <a:lnTo>
                    <a:pt x="598757" y="248797"/>
                  </a:lnTo>
                  <a:lnTo>
                    <a:pt x="642061" y="250228"/>
                  </a:lnTo>
                  <a:lnTo>
                    <a:pt x="644944" y="266329"/>
                  </a:lnTo>
                  <a:lnTo>
                    <a:pt x="647004" y="282676"/>
                  </a:lnTo>
                  <a:lnTo>
                    <a:pt x="648240" y="299252"/>
                  </a:lnTo>
                  <a:lnTo>
                    <a:pt x="648652" y="316039"/>
                  </a:lnTo>
                  <a:lnTo>
                    <a:pt x="644331" y="369586"/>
                  </a:lnTo>
                  <a:lnTo>
                    <a:pt x="631825" y="420382"/>
                  </a:lnTo>
                  <a:lnTo>
                    <a:pt x="611819" y="467748"/>
                  </a:lnTo>
                  <a:lnTo>
                    <a:pt x="584997" y="511006"/>
                  </a:lnTo>
                  <a:lnTo>
                    <a:pt x="552043" y="549478"/>
                  </a:lnTo>
                  <a:lnTo>
                    <a:pt x="513508" y="582475"/>
                  </a:lnTo>
                  <a:lnTo>
                    <a:pt x="470237" y="609323"/>
                  </a:lnTo>
                  <a:lnTo>
                    <a:pt x="422883" y="629343"/>
                  </a:lnTo>
                  <a:lnTo>
                    <a:pt x="372096" y="641854"/>
                  </a:lnTo>
                  <a:lnTo>
                    <a:pt x="318528" y="646176"/>
                  </a:lnTo>
                  <a:lnTo>
                    <a:pt x="508663" y="646176"/>
                  </a:lnTo>
                  <a:lnTo>
                    <a:pt x="549985" y="618441"/>
                  </a:lnTo>
                  <a:lnTo>
                    <a:pt x="586358" y="586422"/>
                  </a:lnTo>
                  <a:lnTo>
                    <a:pt x="618445" y="550042"/>
                  </a:lnTo>
                  <a:lnTo>
                    <a:pt x="645691" y="509748"/>
                  </a:lnTo>
                  <a:lnTo>
                    <a:pt x="667653" y="465993"/>
                  </a:lnTo>
                  <a:lnTo>
                    <a:pt x="683888" y="419231"/>
                  </a:lnTo>
                  <a:lnTo>
                    <a:pt x="693954" y="369916"/>
                  </a:lnTo>
                  <a:lnTo>
                    <a:pt x="697407" y="318503"/>
                  </a:lnTo>
                  <a:lnTo>
                    <a:pt x="693947" y="267100"/>
                  </a:lnTo>
                  <a:lnTo>
                    <a:pt x="683868" y="217800"/>
                  </a:lnTo>
                  <a:lnTo>
                    <a:pt x="669603" y="176758"/>
                  </a:lnTo>
                  <a:close/>
                </a:path>
                <a:path w="697864" h="697864">
                  <a:moveTo>
                    <a:pt x="523557" y="0"/>
                  </a:moveTo>
                  <a:lnTo>
                    <a:pt x="328675" y="194894"/>
                  </a:lnTo>
                  <a:lnTo>
                    <a:pt x="333857" y="192582"/>
                  </a:lnTo>
                  <a:lnTo>
                    <a:pt x="339051" y="190322"/>
                  </a:lnTo>
                  <a:lnTo>
                    <a:pt x="351256" y="184416"/>
                  </a:lnTo>
                  <a:lnTo>
                    <a:pt x="358292" y="180632"/>
                  </a:lnTo>
                  <a:lnTo>
                    <a:pt x="365251" y="176758"/>
                  </a:lnTo>
                  <a:lnTo>
                    <a:pt x="669603" y="176758"/>
                  </a:lnTo>
                  <a:lnTo>
                    <a:pt x="645652" y="127300"/>
                  </a:lnTo>
                  <a:lnTo>
                    <a:pt x="618414" y="86995"/>
                  </a:lnTo>
                  <a:lnTo>
                    <a:pt x="586358" y="50584"/>
                  </a:lnTo>
                  <a:lnTo>
                    <a:pt x="556339" y="23658"/>
                  </a:lnTo>
                  <a:lnTo>
                    <a:pt x="540271" y="11413"/>
                  </a:lnTo>
                  <a:lnTo>
                    <a:pt x="523557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93099" y="3262553"/>
              <a:ext cx="164465" cy="179070"/>
            </a:xfrm>
            <a:custGeom>
              <a:avLst/>
              <a:gdLst/>
              <a:ahLst/>
              <a:cxnLst/>
              <a:rect l="l" t="t" r="r" b="b"/>
              <a:pathLst>
                <a:path w="164464" h="179070">
                  <a:moveTo>
                    <a:pt x="95999" y="0"/>
                  </a:moveTo>
                  <a:lnTo>
                    <a:pt x="0" y="106286"/>
                  </a:lnTo>
                  <a:lnTo>
                    <a:pt x="14541" y="178473"/>
                  </a:lnTo>
                  <a:lnTo>
                    <a:pt x="164312" y="28701"/>
                  </a:lnTo>
                  <a:lnTo>
                    <a:pt x="147653" y="20627"/>
                  </a:lnTo>
                  <a:lnTo>
                    <a:pt x="130713" y="13131"/>
                  </a:lnTo>
                  <a:lnTo>
                    <a:pt x="113493" y="6245"/>
                  </a:lnTo>
                  <a:lnTo>
                    <a:pt x="95999" y="0"/>
                  </a:lnTo>
                  <a:close/>
                </a:path>
              </a:pathLst>
            </a:custGeom>
            <a:solidFill>
              <a:srgbClr val="60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07641" y="3291256"/>
              <a:ext cx="464184" cy="513080"/>
            </a:xfrm>
            <a:custGeom>
              <a:avLst/>
              <a:gdLst/>
              <a:ahLst/>
              <a:cxnLst/>
              <a:rect l="l" t="t" r="r" b="b"/>
              <a:pathLst>
                <a:path w="464185" h="513079">
                  <a:moveTo>
                    <a:pt x="149771" y="0"/>
                  </a:moveTo>
                  <a:lnTo>
                    <a:pt x="0" y="149771"/>
                  </a:lnTo>
                  <a:lnTo>
                    <a:pt x="73101" y="512775"/>
                  </a:lnTo>
                  <a:lnTo>
                    <a:pt x="463854" y="512775"/>
                  </a:lnTo>
                  <a:lnTo>
                    <a:pt x="459969" y="460917"/>
                  </a:lnTo>
                  <a:lnTo>
                    <a:pt x="452048" y="410420"/>
                  </a:lnTo>
                  <a:lnTo>
                    <a:pt x="440272" y="361475"/>
                  </a:lnTo>
                  <a:lnTo>
                    <a:pt x="424817" y="314276"/>
                  </a:lnTo>
                  <a:lnTo>
                    <a:pt x="405865" y="269018"/>
                  </a:lnTo>
                  <a:lnTo>
                    <a:pt x="383593" y="225892"/>
                  </a:lnTo>
                  <a:lnTo>
                    <a:pt x="358180" y="185094"/>
                  </a:lnTo>
                  <a:lnTo>
                    <a:pt x="329806" y="146816"/>
                  </a:lnTo>
                  <a:lnTo>
                    <a:pt x="298649" y="111251"/>
                  </a:lnTo>
                  <a:lnTo>
                    <a:pt x="264888" y="78594"/>
                  </a:lnTo>
                  <a:lnTo>
                    <a:pt x="228702" y="49037"/>
                  </a:lnTo>
                  <a:lnTo>
                    <a:pt x="190270" y="22775"/>
                  </a:lnTo>
                  <a:lnTo>
                    <a:pt x="149771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82507" y="3353358"/>
              <a:ext cx="92075" cy="210185"/>
            </a:xfrm>
            <a:custGeom>
              <a:avLst/>
              <a:gdLst/>
              <a:ahLst/>
              <a:cxnLst/>
              <a:rect l="l" t="t" r="r" b="b"/>
              <a:pathLst>
                <a:path w="92075" h="210185">
                  <a:moveTo>
                    <a:pt x="45745" y="0"/>
                  </a:moveTo>
                  <a:lnTo>
                    <a:pt x="0" y="29387"/>
                  </a:lnTo>
                  <a:lnTo>
                    <a:pt x="35979" y="52527"/>
                  </a:lnTo>
                  <a:lnTo>
                    <a:pt x="3175" y="209613"/>
                  </a:lnTo>
                  <a:lnTo>
                    <a:pt x="73685" y="139115"/>
                  </a:lnTo>
                  <a:lnTo>
                    <a:pt x="55613" y="52527"/>
                  </a:lnTo>
                  <a:lnTo>
                    <a:pt x="91503" y="29387"/>
                  </a:lnTo>
                  <a:lnTo>
                    <a:pt x="45745" y="0"/>
                  </a:lnTo>
                  <a:close/>
                </a:path>
              </a:pathLst>
            </a:custGeom>
            <a:solidFill>
              <a:srgbClr val="60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36394" y="3492474"/>
              <a:ext cx="184150" cy="384810"/>
            </a:xfrm>
            <a:custGeom>
              <a:avLst/>
              <a:gdLst/>
              <a:ahLst/>
              <a:cxnLst/>
              <a:rect l="l" t="t" r="r" b="b"/>
              <a:pathLst>
                <a:path w="184150" h="384810">
                  <a:moveTo>
                    <a:pt x="119799" y="0"/>
                  </a:moveTo>
                  <a:lnTo>
                    <a:pt x="49288" y="70497"/>
                  </a:lnTo>
                  <a:lnTo>
                    <a:pt x="0" y="306539"/>
                  </a:lnTo>
                  <a:lnTo>
                    <a:pt x="91859" y="384492"/>
                  </a:lnTo>
                  <a:lnTo>
                    <a:pt x="183807" y="306539"/>
                  </a:lnTo>
                  <a:lnTo>
                    <a:pt x="119799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86064" y="3263265"/>
              <a:ext cx="476250" cy="541020"/>
            </a:xfrm>
            <a:custGeom>
              <a:avLst/>
              <a:gdLst/>
              <a:ahLst/>
              <a:cxnLst/>
              <a:rect l="l" t="t" r="r" b="b"/>
              <a:pathLst>
                <a:path w="476250" h="541020">
                  <a:moveTo>
                    <a:pt x="380466" y="0"/>
                  </a:moveTo>
                  <a:lnTo>
                    <a:pt x="338386" y="16397"/>
                  </a:lnTo>
                  <a:lnTo>
                    <a:pt x="297988" y="36367"/>
                  </a:lnTo>
                  <a:lnTo>
                    <a:pt x="259437" y="59733"/>
                  </a:lnTo>
                  <a:lnTo>
                    <a:pt x="222893" y="86320"/>
                  </a:lnTo>
                  <a:lnTo>
                    <a:pt x="188521" y="115950"/>
                  </a:lnTo>
                  <a:lnTo>
                    <a:pt x="156483" y="148447"/>
                  </a:lnTo>
                  <a:lnTo>
                    <a:pt x="126941" y="183633"/>
                  </a:lnTo>
                  <a:lnTo>
                    <a:pt x="100058" y="221334"/>
                  </a:lnTo>
                  <a:lnTo>
                    <a:pt x="75997" y="261371"/>
                  </a:lnTo>
                  <a:lnTo>
                    <a:pt x="54920" y="303568"/>
                  </a:lnTo>
                  <a:lnTo>
                    <a:pt x="36991" y="347749"/>
                  </a:lnTo>
                  <a:lnTo>
                    <a:pt x="22371" y="393737"/>
                  </a:lnTo>
                  <a:lnTo>
                    <a:pt x="11224" y="441356"/>
                  </a:lnTo>
                  <a:lnTo>
                    <a:pt x="3713" y="490428"/>
                  </a:lnTo>
                  <a:lnTo>
                    <a:pt x="0" y="540778"/>
                  </a:lnTo>
                  <a:lnTo>
                    <a:pt x="258559" y="540778"/>
                  </a:lnTo>
                  <a:lnTo>
                    <a:pt x="420712" y="378625"/>
                  </a:lnTo>
                  <a:lnTo>
                    <a:pt x="475754" y="105498"/>
                  </a:lnTo>
                  <a:lnTo>
                    <a:pt x="380466" y="0"/>
                  </a:lnTo>
                  <a:close/>
                </a:path>
              </a:pathLst>
            </a:custGeom>
            <a:solidFill>
              <a:srgbClr val="60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44636" y="3641877"/>
              <a:ext cx="162560" cy="162560"/>
            </a:xfrm>
            <a:custGeom>
              <a:avLst/>
              <a:gdLst/>
              <a:ahLst/>
              <a:cxnLst/>
              <a:rect l="l" t="t" r="r" b="b"/>
              <a:pathLst>
                <a:path w="162560" h="162560">
                  <a:moveTo>
                    <a:pt x="162140" y="0"/>
                  </a:moveTo>
                  <a:lnTo>
                    <a:pt x="0" y="162153"/>
                  </a:lnTo>
                  <a:lnTo>
                    <a:pt x="129463" y="162153"/>
                  </a:lnTo>
                  <a:lnTo>
                    <a:pt x="162140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D0EA9DF-74C4-4A60-A05F-8D32E3DC3F92}"/>
              </a:ext>
            </a:extLst>
          </p:cNvPr>
          <p:cNvGrpSpPr/>
          <p:nvPr/>
        </p:nvGrpSpPr>
        <p:grpSpPr>
          <a:xfrm>
            <a:off x="6588137" y="2423083"/>
            <a:ext cx="970153" cy="1374903"/>
            <a:chOff x="6588137" y="2423083"/>
            <a:chExt cx="970153" cy="1374903"/>
          </a:xfrm>
        </p:grpSpPr>
        <p:sp>
          <p:nvSpPr>
            <p:cNvPr id="19" name="object 19"/>
            <p:cNvSpPr/>
            <p:nvPr/>
          </p:nvSpPr>
          <p:spPr>
            <a:xfrm>
              <a:off x="6588137" y="3351581"/>
              <a:ext cx="436880" cy="446405"/>
            </a:xfrm>
            <a:custGeom>
              <a:avLst/>
              <a:gdLst/>
              <a:ahLst/>
              <a:cxnLst/>
              <a:rect l="l" t="t" r="r" b="b"/>
              <a:pathLst>
                <a:path w="436879" h="446404">
                  <a:moveTo>
                    <a:pt x="296532" y="0"/>
                  </a:moveTo>
                  <a:lnTo>
                    <a:pt x="255118" y="23720"/>
                  </a:lnTo>
                  <a:lnTo>
                    <a:pt x="104482" y="168414"/>
                  </a:lnTo>
                  <a:lnTo>
                    <a:pt x="80122" y="204669"/>
                  </a:lnTo>
                  <a:lnTo>
                    <a:pt x="57608" y="244814"/>
                  </a:lnTo>
                  <a:lnTo>
                    <a:pt x="37639" y="288947"/>
                  </a:lnTo>
                  <a:lnTo>
                    <a:pt x="20915" y="337162"/>
                  </a:lnTo>
                  <a:lnTo>
                    <a:pt x="8136" y="389557"/>
                  </a:lnTo>
                  <a:lnTo>
                    <a:pt x="0" y="446227"/>
                  </a:lnTo>
                  <a:lnTo>
                    <a:pt x="436880" y="446227"/>
                  </a:lnTo>
                  <a:lnTo>
                    <a:pt x="296532" y="0"/>
                  </a:lnTo>
                  <a:close/>
                </a:path>
              </a:pathLst>
            </a:custGeom>
            <a:solidFill>
              <a:srgbClr val="F8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92620" y="3391128"/>
              <a:ext cx="128905" cy="128905"/>
            </a:xfrm>
            <a:custGeom>
              <a:avLst/>
              <a:gdLst/>
              <a:ahLst/>
              <a:cxnLst/>
              <a:rect l="l" t="t" r="r" b="b"/>
              <a:pathLst>
                <a:path w="128904" h="128904">
                  <a:moveTo>
                    <a:pt x="128866" y="0"/>
                  </a:moveTo>
                  <a:lnTo>
                    <a:pt x="99039" y="23348"/>
                  </a:lnTo>
                  <a:lnTo>
                    <a:pt x="66619" y="52484"/>
                  </a:lnTo>
                  <a:lnTo>
                    <a:pt x="33106" y="87594"/>
                  </a:lnTo>
                  <a:lnTo>
                    <a:pt x="0" y="128866"/>
                  </a:lnTo>
                  <a:lnTo>
                    <a:pt x="128866" y="0"/>
                  </a:lnTo>
                  <a:close/>
                </a:path>
              </a:pathLst>
            </a:custGeom>
            <a:solidFill>
              <a:srgbClr val="F8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31987" y="2423083"/>
              <a:ext cx="849630" cy="1076960"/>
            </a:xfrm>
            <a:custGeom>
              <a:avLst/>
              <a:gdLst/>
              <a:ahLst/>
              <a:cxnLst/>
              <a:rect l="l" t="t" r="r" b="b"/>
              <a:pathLst>
                <a:path w="849629" h="1076960">
                  <a:moveTo>
                    <a:pt x="418569" y="0"/>
                  </a:moveTo>
                  <a:lnTo>
                    <a:pt x="158285" y="96094"/>
                  </a:lnTo>
                  <a:lnTo>
                    <a:pt x="36010" y="258033"/>
                  </a:lnTo>
                  <a:lnTo>
                    <a:pt x="342" y="410460"/>
                  </a:lnTo>
                  <a:lnTo>
                    <a:pt x="0" y="694081"/>
                  </a:lnTo>
                  <a:lnTo>
                    <a:pt x="219" y="1076718"/>
                  </a:lnTo>
                  <a:lnTo>
                    <a:pt x="34193" y="1023022"/>
                  </a:lnTo>
                  <a:lnTo>
                    <a:pt x="71948" y="977711"/>
                  </a:lnTo>
                  <a:lnTo>
                    <a:pt x="112369" y="940073"/>
                  </a:lnTo>
                  <a:lnTo>
                    <a:pt x="154343" y="909396"/>
                  </a:lnTo>
                  <a:lnTo>
                    <a:pt x="196756" y="884967"/>
                  </a:lnTo>
                  <a:lnTo>
                    <a:pt x="238495" y="866074"/>
                  </a:lnTo>
                  <a:lnTo>
                    <a:pt x="278446" y="852005"/>
                  </a:lnTo>
                  <a:lnTo>
                    <a:pt x="315496" y="842048"/>
                  </a:lnTo>
                  <a:lnTo>
                    <a:pt x="387188" y="770356"/>
                  </a:lnTo>
                  <a:lnTo>
                    <a:pt x="213774" y="694081"/>
                  </a:lnTo>
                  <a:lnTo>
                    <a:pt x="129259" y="582826"/>
                  </a:lnTo>
                  <a:lnTo>
                    <a:pt x="101857" y="482447"/>
                  </a:lnTo>
                  <a:lnTo>
                    <a:pt x="100120" y="445833"/>
                  </a:lnTo>
                  <a:lnTo>
                    <a:pt x="75466" y="445833"/>
                  </a:lnTo>
                  <a:lnTo>
                    <a:pt x="149245" y="412102"/>
                  </a:lnTo>
                  <a:lnTo>
                    <a:pt x="204030" y="368827"/>
                  </a:lnTo>
                  <a:lnTo>
                    <a:pt x="248425" y="328523"/>
                  </a:lnTo>
                  <a:lnTo>
                    <a:pt x="266715" y="310743"/>
                  </a:lnTo>
                  <a:lnTo>
                    <a:pt x="178069" y="242493"/>
                  </a:lnTo>
                  <a:lnTo>
                    <a:pt x="811558" y="242493"/>
                  </a:lnTo>
                  <a:lnTo>
                    <a:pt x="745862" y="129139"/>
                  </a:lnTo>
                  <a:lnTo>
                    <a:pt x="601756" y="37787"/>
                  </a:lnTo>
                  <a:lnTo>
                    <a:pt x="473797" y="4544"/>
                  </a:lnTo>
                  <a:lnTo>
                    <a:pt x="418569" y="0"/>
                  </a:lnTo>
                  <a:close/>
                </a:path>
                <a:path w="849629" h="1076960">
                  <a:moveTo>
                    <a:pt x="99787" y="438797"/>
                  </a:moveTo>
                  <a:lnTo>
                    <a:pt x="75466" y="445833"/>
                  </a:lnTo>
                  <a:lnTo>
                    <a:pt x="100120" y="445833"/>
                  </a:lnTo>
                  <a:lnTo>
                    <a:pt x="99787" y="438797"/>
                  </a:lnTo>
                  <a:close/>
                </a:path>
                <a:path w="849629" h="1076960">
                  <a:moveTo>
                    <a:pt x="811558" y="242493"/>
                  </a:moveTo>
                  <a:lnTo>
                    <a:pt x="178069" y="242493"/>
                  </a:lnTo>
                  <a:lnTo>
                    <a:pt x="266715" y="310743"/>
                  </a:lnTo>
                  <a:lnTo>
                    <a:pt x="312811" y="342172"/>
                  </a:lnTo>
                  <a:lnTo>
                    <a:pt x="361436" y="368088"/>
                  </a:lnTo>
                  <a:lnTo>
                    <a:pt x="411566" y="389007"/>
                  </a:lnTo>
                  <a:lnTo>
                    <a:pt x="462176" y="405446"/>
                  </a:lnTo>
                  <a:lnTo>
                    <a:pt x="512241" y="417925"/>
                  </a:lnTo>
                  <a:lnTo>
                    <a:pt x="560738" y="426959"/>
                  </a:lnTo>
                  <a:lnTo>
                    <a:pt x="606641" y="433066"/>
                  </a:lnTo>
                  <a:lnTo>
                    <a:pt x="648926" y="436764"/>
                  </a:lnTo>
                  <a:lnTo>
                    <a:pt x="718543" y="439000"/>
                  </a:lnTo>
                  <a:lnTo>
                    <a:pt x="777167" y="380390"/>
                  </a:lnTo>
                  <a:lnTo>
                    <a:pt x="786984" y="281762"/>
                  </a:lnTo>
                  <a:lnTo>
                    <a:pt x="834317" y="281762"/>
                  </a:lnTo>
                  <a:lnTo>
                    <a:pt x="811558" y="242493"/>
                  </a:lnTo>
                  <a:close/>
                </a:path>
                <a:path w="849629" h="1076960">
                  <a:moveTo>
                    <a:pt x="834317" y="281762"/>
                  </a:moveTo>
                  <a:lnTo>
                    <a:pt x="786984" y="281762"/>
                  </a:lnTo>
                  <a:lnTo>
                    <a:pt x="777167" y="380390"/>
                  </a:lnTo>
                  <a:lnTo>
                    <a:pt x="849531" y="308013"/>
                  </a:lnTo>
                  <a:lnTo>
                    <a:pt x="834317" y="281762"/>
                  </a:lnTo>
                  <a:close/>
                </a:path>
              </a:pathLst>
            </a:custGeom>
            <a:solidFill>
              <a:srgbClr val="F8D0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99820" y="3351581"/>
              <a:ext cx="458470" cy="446405"/>
            </a:xfrm>
            <a:custGeom>
              <a:avLst/>
              <a:gdLst/>
              <a:ahLst/>
              <a:cxnLst/>
              <a:rect l="l" t="t" r="r" b="b"/>
              <a:pathLst>
                <a:path w="458470" h="446404">
                  <a:moveTo>
                    <a:pt x="161391" y="0"/>
                  </a:moveTo>
                  <a:lnTo>
                    <a:pt x="0" y="446227"/>
                  </a:lnTo>
                  <a:lnTo>
                    <a:pt x="458101" y="446227"/>
                  </a:lnTo>
                  <a:lnTo>
                    <a:pt x="433548" y="254774"/>
                  </a:lnTo>
                  <a:lnTo>
                    <a:pt x="394457" y="144475"/>
                  </a:lnTo>
                  <a:lnTo>
                    <a:pt x="313010" y="73494"/>
                  </a:lnTo>
                  <a:lnTo>
                    <a:pt x="161391" y="0"/>
                  </a:lnTo>
                  <a:close/>
                </a:path>
              </a:pathLst>
            </a:custGeom>
            <a:solidFill>
              <a:srgbClr val="F8C1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6947484" y="2731097"/>
              <a:ext cx="553720" cy="751205"/>
            </a:xfrm>
            <a:custGeom>
              <a:avLst/>
              <a:gdLst/>
              <a:ahLst/>
              <a:cxnLst/>
              <a:rect l="l" t="t" r="r" b="b"/>
              <a:pathLst>
                <a:path w="553720" h="751204">
                  <a:moveTo>
                    <a:pt x="553389" y="521081"/>
                  </a:moveTo>
                  <a:lnTo>
                    <a:pt x="102742" y="521081"/>
                  </a:lnTo>
                  <a:lnTo>
                    <a:pt x="304942" y="554949"/>
                  </a:lnTo>
                  <a:lnTo>
                    <a:pt x="445209" y="634103"/>
                  </a:lnTo>
                  <a:lnTo>
                    <a:pt x="526904" y="714149"/>
                  </a:lnTo>
                  <a:lnTo>
                    <a:pt x="553389" y="750697"/>
                  </a:lnTo>
                  <a:lnTo>
                    <a:pt x="553389" y="521081"/>
                  </a:lnTo>
                  <a:close/>
                </a:path>
                <a:path w="553720" h="751204">
                  <a:moveTo>
                    <a:pt x="71704" y="462343"/>
                  </a:moveTo>
                  <a:lnTo>
                    <a:pt x="0" y="534035"/>
                  </a:lnTo>
                  <a:lnTo>
                    <a:pt x="41417" y="526154"/>
                  </a:lnTo>
                  <a:lnTo>
                    <a:pt x="73917" y="522352"/>
                  </a:lnTo>
                  <a:lnTo>
                    <a:pt x="95144" y="521153"/>
                  </a:lnTo>
                  <a:lnTo>
                    <a:pt x="553389" y="521081"/>
                  </a:lnTo>
                  <a:lnTo>
                    <a:pt x="553389" y="486994"/>
                  </a:lnTo>
                  <a:lnTo>
                    <a:pt x="259651" y="486994"/>
                  </a:lnTo>
                  <a:lnTo>
                    <a:pt x="98462" y="466854"/>
                  </a:lnTo>
                  <a:lnTo>
                    <a:pt x="89374" y="465467"/>
                  </a:lnTo>
                  <a:lnTo>
                    <a:pt x="80465" y="463956"/>
                  </a:lnTo>
                  <a:lnTo>
                    <a:pt x="71704" y="462343"/>
                  </a:lnTo>
                  <a:close/>
                </a:path>
                <a:path w="553720" h="751204">
                  <a:moveTo>
                    <a:pt x="534047" y="0"/>
                  </a:moveTo>
                  <a:lnTo>
                    <a:pt x="461670" y="72377"/>
                  </a:lnTo>
                  <a:lnTo>
                    <a:pt x="455637" y="132943"/>
                  </a:lnTo>
                  <a:lnTo>
                    <a:pt x="386231" y="336385"/>
                  </a:lnTo>
                  <a:lnTo>
                    <a:pt x="268320" y="434808"/>
                  </a:lnTo>
                  <a:lnTo>
                    <a:pt x="157098" y="466087"/>
                  </a:lnTo>
                  <a:lnTo>
                    <a:pt x="107759" y="468096"/>
                  </a:lnTo>
                  <a:lnTo>
                    <a:pt x="259651" y="486994"/>
                  </a:lnTo>
                  <a:lnTo>
                    <a:pt x="553389" y="486994"/>
                  </a:lnTo>
                  <a:lnTo>
                    <a:pt x="553389" y="137274"/>
                  </a:lnTo>
                  <a:lnTo>
                    <a:pt x="551476" y="99732"/>
                  </a:lnTo>
                  <a:lnTo>
                    <a:pt x="547504" y="64412"/>
                  </a:lnTo>
                  <a:lnTo>
                    <a:pt x="541640" y="31205"/>
                  </a:lnTo>
                  <a:lnTo>
                    <a:pt x="534047" y="0"/>
                  </a:lnTo>
                  <a:close/>
                </a:path>
              </a:pathLst>
            </a:custGeom>
            <a:solidFill>
              <a:srgbClr val="F8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50544" y="2803474"/>
              <a:ext cx="59055" cy="60960"/>
            </a:xfrm>
            <a:custGeom>
              <a:avLst/>
              <a:gdLst/>
              <a:ahLst/>
              <a:cxnLst/>
              <a:rect l="l" t="t" r="r" b="b"/>
              <a:pathLst>
                <a:path w="59054" h="60960">
                  <a:moveTo>
                    <a:pt x="52957" y="56769"/>
                  </a:moveTo>
                  <a:lnTo>
                    <a:pt x="52577" y="56769"/>
                  </a:lnTo>
                  <a:lnTo>
                    <a:pt x="52577" y="60579"/>
                  </a:lnTo>
                  <a:lnTo>
                    <a:pt x="52957" y="56769"/>
                  </a:lnTo>
                  <a:close/>
                </a:path>
                <a:path w="59054" h="60960">
                  <a:moveTo>
                    <a:pt x="58610" y="0"/>
                  </a:moveTo>
                  <a:lnTo>
                    <a:pt x="0" y="58610"/>
                  </a:lnTo>
                  <a:lnTo>
                    <a:pt x="22033" y="58279"/>
                  </a:lnTo>
                  <a:lnTo>
                    <a:pt x="38571" y="57651"/>
                  </a:lnTo>
                  <a:lnTo>
                    <a:pt x="48968" y="57042"/>
                  </a:lnTo>
                  <a:lnTo>
                    <a:pt x="52577" y="56769"/>
                  </a:lnTo>
                  <a:lnTo>
                    <a:pt x="52957" y="56769"/>
                  </a:lnTo>
                  <a:lnTo>
                    <a:pt x="58610" y="0"/>
                  </a:lnTo>
                  <a:close/>
                </a:path>
              </a:pathLst>
            </a:custGeom>
            <a:solidFill>
              <a:srgbClr val="F8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411718" y="1727717"/>
            <a:ext cx="1453284" cy="669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35220" algn="l"/>
              </a:tabLst>
            </a:pPr>
            <a:r>
              <a:rPr sz="4350" b="1" spc="340" dirty="0">
                <a:solidFill>
                  <a:srgbClr val="505050"/>
                </a:solidFill>
                <a:latin typeface="Microsoft JhengHei"/>
                <a:cs typeface="Microsoft JhengHei"/>
              </a:rPr>
              <a:t>42</a:t>
            </a:r>
            <a:r>
              <a:rPr sz="4350" b="1" spc="120" dirty="0">
                <a:solidFill>
                  <a:srgbClr val="505050"/>
                </a:solidFill>
                <a:latin typeface="Microsoft JhengHei"/>
                <a:cs typeface="Microsoft JhengHei"/>
              </a:rPr>
              <a:t>%</a:t>
            </a:r>
            <a:endParaRPr sz="4350" dirty="0">
              <a:latin typeface="Microsoft JhengHei"/>
              <a:cs typeface="Microsoft JhengHe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895168" y="2028406"/>
            <a:ext cx="587375" cy="387985"/>
          </a:xfrm>
          <a:custGeom>
            <a:avLst/>
            <a:gdLst/>
            <a:ahLst/>
            <a:cxnLst/>
            <a:rect l="l" t="t" r="r" b="b"/>
            <a:pathLst>
              <a:path w="587375" h="387985">
                <a:moveTo>
                  <a:pt x="0" y="0"/>
                </a:moveTo>
                <a:lnTo>
                  <a:pt x="199390" y="0"/>
                </a:lnTo>
                <a:lnTo>
                  <a:pt x="587235" y="387832"/>
                </a:lnTo>
              </a:path>
            </a:pathLst>
          </a:custGeom>
          <a:ln w="25399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49607" y="2028406"/>
            <a:ext cx="587375" cy="387985"/>
          </a:xfrm>
          <a:custGeom>
            <a:avLst/>
            <a:gdLst/>
            <a:ahLst/>
            <a:cxnLst/>
            <a:rect l="l" t="t" r="r" b="b"/>
            <a:pathLst>
              <a:path w="587375" h="387985">
                <a:moveTo>
                  <a:pt x="587235" y="0"/>
                </a:moveTo>
                <a:lnTo>
                  <a:pt x="387845" y="0"/>
                </a:lnTo>
                <a:lnTo>
                  <a:pt x="0" y="387832"/>
                </a:lnTo>
              </a:path>
            </a:pathLst>
          </a:custGeom>
          <a:ln w="2539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0" name="图表 29"/>
          <p:cNvGraphicFramePr/>
          <p:nvPr>
            <p:extLst>
              <p:ext uri="{D42A27DB-BD31-4B8C-83A1-F6EECF244321}">
                <p14:modId xmlns:p14="http://schemas.microsoft.com/office/powerpoint/2010/main" val="3010112720"/>
              </p:ext>
            </p:extLst>
          </p:nvPr>
        </p:nvGraphicFramePr>
        <p:xfrm>
          <a:off x="2096726" y="1430893"/>
          <a:ext cx="5028494" cy="3353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" name="object 26">
            <a:extLst>
              <a:ext uri="{FF2B5EF4-FFF2-40B4-BE49-F238E27FC236}">
                <a16:creationId xmlns:a16="http://schemas.microsoft.com/office/drawing/2014/main" id="{2241868A-65D7-466B-9AC6-4F31690BCACC}"/>
              </a:ext>
            </a:extLst>
          </p:cNvPr>
          <p:cNvSpPr txBox="1"/>
          <p:nvPr/>
        </p:nvSpPr>
        <p:spPr>
          <a:xfrm>
            <a:off x="1451409" y="1025186"/>
            <a:ext cx="62414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6190">
              <a:lnSpc>
                <a:spcPct val="100000"/>
              </a:lnSpc>
            </a:pPr>
            <a:r>
              <a:rPr sz="1800" b="1" spc="75" dirty="0">
                <a:solidFill>
                  <a:srgbClr val="505050"/>
                </a:solidFill>
                <a:latin typeface="Microsoft JhengHei"/>
                <a:cs typeface="Microsoft JhengHei"/>
              </a:rPr>
              <a:t>女性</a:t>
            </a:r>
            <a:r>
              <a:rPr sz="1800" spc="75" dirty="0">
                <a:solidFill>
                  <a:srgbClr val="505050"/>
                </a:solidFill>
                <a:latin typeface="PMingLiU"/>
                <a:cs typeface="PMingLiU"/>
              </a:rPr>
              <a:t>更喜欢理财，占比为</a:t>
            </a:r>
            <a:r>
              <a:rPr sz="1800" b="1" spc="75" dirty="0">
                <a:solidFill>
                  <a:srgbClr val="505050"/>
                </a:solidFill>
                <a:latin typeface="Microsoft JhengHei"/>
                <a:cs typeface="Microsoft JhengHei"/>
              </a:rPr>
              <a:t>58%</a:t>
            </a:r>
            <a:r>
              <a:rPr sz="1800" spc="75" dirty="0">
                <a:solidFill>
                  <a:srgbClr val="505050"/>
                </a:solidFill>
                <a:latin typeface="PMingLiU"/>
                <a:cs typeface="PMingLiU"/>
              </a:rPr>
              <a:t>。</a:t>
            </a:r>
            <a:endParaRPr sz="1800" dirty="0">
              <a:latin typeface="PMingLiU"/>
              <a:cs typeface="PMingLiU"/>
            </a:endParaRPr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32C4E54B-DDF8-4E2E-A66C-6281DCFAEDF6}"/>
              </a:ext>
            </a:extLst>
          </p:cNvPr>
          <p:cNvSpPr txBox="1"/>
          <p:nvPr/>
        </p:nvSpPr>
        <p:spPr>
          <a:xfrm>
            <a:off x="6476193" y="1733896"/>
            <a:ext cx="1731125" cy="669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35220" algn="l"/>
              </a:tabLst>
            </a:pPr>
            <a:r>
              <a:rPr sz="4350" b="1" spc="350" dirty="0">
                <a:solidFill>
                  <a:srgbClr val="505050"/>
                </a:solidFill>
                <a:latin typeface="Microsoft JhengHei"/>
                <a:cs typeface="Microsoft JhengHei"/>
              </a:rPr>
              <a:t>58%</a:t>
            </a:r>
            <a:endParaRPr sz="435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750"/>
                                        <p:tgtEl>
                                          <p:spTgt spid="3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750"/>
                                        <p:tgtEl>
                                          <p:spTgt spid="3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26" grpId="0"/>
      <p:bldP spid="28" grpId="0" animBg="1"/>
      <p:bldP spid="29" grpId="0" animBg="1"/>
      <p:bldGraphic spid="30" grpId="0" uiExpand="1">
        <p:bldSub>
          <a:bldChart bld="series"/>
        </p:bldSub>
      </p:bldGraphic>
      <p:bldP spid="27" grpId="0"/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505" y="383692"/>
            <a:ext cx="7648695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260">
              <a:lnSpc>
                <a:spcPct val="100000"/>
              </a:lnSpc>
            </a:pPr>
            <a:r>
              <a:rPr dirty="0"/>
              <a:t>年轻人对于信用消费的接受度有多高？</a:t>
            </a:r>
          </a:p>
        </p:txBody>
      </p:sp>
      <p:sp>
        <p:nvSpPr>
          <p:cNvPr id="3" name="object 3"/>
          <p:cNvSpPr/>
          <p:nvPr/>
        </p:nvSpPr>
        <p:spPr>
          <a:xfrm>
            <a:off x="288926" y="3810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66675"/>
                </a:lnTo>
              </a:path>
            </a:pathLst>
          </a:custGeom>
          <a:ln w="25400">
            <a:solidFill>
              <a:srgbClr val="F67C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2172" y="0"/>
            <a:ext cx="334645" cy="334645"/>
          </a:xfrm>
          <a:custGeom>
            <a:avLst/>
            <a:gdLst/>
            <a:ahLst/>
            <a:cxnLst/>
            <a:rect l="l" t="t" r="r" b="b"/>
            <a:pathLst>
              <a:path w="334645" h="334645">
                <a:moveTo>
                  <a:pt x="334429" y="0"/>
                </a:moveTo>
                <a:lnTo>
                  <a:pt x="0" y="334429"/>
                </a:lnTo>
              </a:path>
            </a:pathLst>
          </a:custGeom>
          <a:ln w="25400">
            <a:solidFill>
              <a:srgbClr val="F67C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" y="92075"/>
            <a:ext cx="480695" cy="480695"/>
          </a:xfrm>
          <a:custGeom>
            <a:avLst/>
            <a:gdLst/>
            <a:ahLst/>
            <a:cxnLst/>
            <a:rect l="l" t="t" r="r" b="b"/>
            <a:pathLst>
              <a:path w="480695" h="480695">
                <a:moveTo>
                  <a:pt x="0" y="480440"/>
                </a:moveTo>
                <a:lnTo>
                  <a:pt x="480441" y="0"/>
                </a:lnTo>
              </a:path>
            </a:pathLst>
          </a:custGeom>
          <a:ln w="25400">
            <a:solidFill>
              <a:srgbClr val="F67C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394728" y="0"/>
                </a:moveTo>
                <a:lnTo>
                  <a:pt x="0" y="0"/>
                </a:lnTo>
                <a:lnTo>
                  <a:pt x="0" y="394728"/>
                </a:lnTo>
                <a:lnTo>
                  <a:pt x="394728" y="0"/>
                </a:lnTo>
                <a:close/>
              </a:path>
            </a:pathLst>
          </a:custGeom>
          <a:solidFill>
            <a:srgbClr val="F67C5A"/>
          </a:solidFill>
          <a:ln>
            <a:solidFill>
              <a:srgbClr val="F67C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9713" y="4749800"/>
            <a:ext cx="8004809" cy="0"/>
          </a:xfrm>
          <a:custGeom>
            <a:avLst/>
            <a:gdLst/>
            <a:ahLst/>
            <a:cxnLst/>
            <a:rect l="l" t="t" r="r" b="b"/>
            <a:pathLst>
              <a:path w="8004809">
                <a:moveTo>
                  <a:pt x="0" y="0"/>
                </a:moveTo>
                <a:lnTo>
                  <a:pt x="8004568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0" marR="18415">
              <a:lnSpc>
                <a:spcPct val="102400"/>
              </a:lnSpc>
            </a:pPr>
            <a:r>
              <a:rPr spc="95" dirty="0"/>
              <a:t>月收入</a:t>
            </a:r>
            <a:r>
              <a:rPr b="1" spc="95" dirty="0">
                <a:latin typeface="Microsoft JhengHei"/>
                <a:cs typeface="Microsoft JhengHei"/>
              </a:rPr>
              <a:t>4000元以上</a:t>
            </a:r>
            <a:r>
              <a:rPr spc="95" dirty="0"/>
              <a:t>的年轻人办理信用卡的比率超过</a:t>
            </a:r>
            <a:r>
              <a:rPr b="1" spc="95" dirty="0">
                <a:latin typeface="Microsoft JhengHei"/>
                <a:cs typeface="Microsoft JhengHei"/>
              </a:rPr>
              <a:t>76%</a:t>
            </a:r>
            <a:r>
              <a:rPr spc="95" dirty="0"/>
              <a:t>，信用消费已被大  </a:t>
            </a:r>
            <a:r>
              <a:rPr spc="10" dirty="0"/>
              <a:t>部分</a:t>
            </a:r>
            <a:r>
              <a:rPr b="1" spc="10" dirty="0">
                <a:latin typeface="Microsoft JhengHei"/>
                <a:cs typeface="Microsoft JhengHei"/>
              </a:rPr>
              <a:t>中高收入</a:t>
            </a:r>
            <a:r>
              <a:rPr spc="10" dirty="0"/>
              <a:t>的年轻人接受。而在贷款方面，全国年轻人贷款年龄比例：</a:t>
            </a:r>
          </a:p>
          <a:p>
            <a:pPr marL="41910" marR="5080">
              <a:lnSpc>
                <a:spcPct val="102400"/>
              </a:lnSpc>
            </a:pPr>
            <a:r>
              <a:rPr b="1" spc="5" dirty="0">
                <a:latin typeface="Microsoft JhengHei"/>
                <a:cs typeface="Microsoft JhengHei"/>
              </a:rPr>
              <a:t>18-25岁</a:t>
            </a:r>
            <a:r>
              <a:rPr spc="5" dirty="0"/>
              <a:t>是</a:t>
            </a:r>
            <a:r>
              <a:rPr b="1" spc="5" dirty="0">
                <a:latin typeface="Microsoft JhengHei"/>
                <a:cs typeface="Microsoft JhengHei"/>
              </a:rPr>
              <a:t>29.6%</a:t>
            </a:r>
            <a:r>
              <a:rPr spc="5" dirty="0"/>
              <a:t>、</a:t>
            </a:r>
            <a:r>
              <a:rPr b="1" spc="5" dirty="0">
                <a:latin typeface="Microsoft JhengHei"/>
                <a:cs typeface="Microsoft JhengHei"/>
              </a:rPr>
              <a:t>26-35岁</a:t>
            </a:r>
            <a:r>
              <a:rPr spc="5" dirty="0"/>
              <a:t>是</a:t>
            </a:r>
            <a:r>
              <a:rPr b="1" spc="5" dirty="0">
                <a:latin typeface="Microsoft JhengHei"/>
                <a:cs typeface="Microsoft JhengHei"/>
              </a:rPr>
              <a:t>49.1%</a:t>
            </a:r>
            <a:r>
              <a:rPr spc="5" dirty="0"/>
              <a:t>、</a:t>
            </a:r>
            <a:r>
              <a:rPr b="1" spc="5" dirty="0">
                <a:latin typeface="Microsoft JhengHei"/>
                <a:cs typeface="Microsoft JhengHei"/>
              </a:rPr>
              <a:t>36-45岁</a:t>
            </a:r>
            <a:r>
              <a:rPr spc="5" dirty="0"/>
              <a:t>是</a:t>
            </a:r>
            <a:r>
              <a:rPr b="1" spc="5" dirty="0">
                <a:latin typeface="Microsoft JhengHei"/>
                <a:cs typeface="Microsoft JhengHei"/>
              </a:rPr>
              <a:t>21.3%</a:t>
            </a:r>
            <a:r>
              <a:rPr spc="5" dirty="0"/>
              <a:t>。借到的钱，消费最  </a:t>
            </a:r>
            <a:r>
              <a:rPr spc="-55" dirty="0"/>
              <a:t>多的品类是</a:t>
            </a:r>
            <a:r>
              <a:rPr b="1" spc="-55" dirty="0">
                <a:latin typeface="Microsoft JhengHei"/>
                <a:cs typeface="Microsoft JhengHei"/>
              </a:rPr>
              <a:t>“电子产品”</a:t>
            </a:r>
            <a:r>
              <a:rPr spc="-55" dirty="0"/>
              <a:t>。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D84FD46-3BBE-4D84-B06B-C80565BAC2A7}"/>
              </a:ext>
            </a:extLst>
          </p:cNvPr>
          <p:cNvGrpSpPr/>
          <p:nvPr/>
        </p:nvGrpSpPr>
        <p:grpSpPr>
          <a:xfrm>
            <a:off x="3172917" y="3330003"/>
            <a:ext cx="856577" cy="1104507"/>
            <a:chOff x="3172917" y="3330003"/>
            <a:chExt cx="856577" cy="1104507"/>
          </a:xfrm>
        </p:grpSpPr>
        <p:sp>
          <p:nvSpPr>
            <p:cNvPr id="10" name="object 10"/>
            <p:cNvSpPr/>
            <p:nvPr/>
          </p:nvSpPr>
          <p:spPr>
            <a:xfrm>
              <a:off x="3305924" y="3330003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10" h="461010">
                  <a:moveTo>
                    <a:pt x="298792" y="0"/>
                  </a:moveTo>
                  <a:lnTo>
                    <a:pt x="250330" y="3911"/>
                  </a:lnTo>
                  <a:lnTo>
                    <a:pt x="204362" y="15234"/>
                  </a:lnTo>
                  <a:lnTo>
                    <a:pt x="161496" y="33351"/>
                  </a:lnTo>
                  <a:lnTo>
                    <a:pt x="122340" y="57647"/>
                  </a:lnTo>
                  <a:lnTo>
                    <a:pt x="87502" y="87503"/>
                  </a:lnTo>
                  <a:lnTo>
                    <a:pt x="57647" y="122342"/>
                  </a:lnTo>
                  <a:lnTo>
                    <a:pt x="33351" y="161500"/>
                  </a:lnTo>
                  <a:lnTo>
                    <a:pt x="15234" y="204367"/>
                  </a:lnTo>
                  <a:lnTo>
                    <a:pt x="3911" y="250335"/>
                  </a:lnTo>
                  <a:lnTo>
                    <a:pt x="0" y="298792"/>
                  </a:lnTo>
                  <a:lnTo>
                    <a:pt x="3208" y="342648"/>
                  </a:lnTo>
                  <a:lnTo>
                    <a:pt x="12520" y="384516"/>
                  </a:lnTo>
                  <a:lnTo>
                    <a:pt x="27469" y="423953"/>
                  </a:lnTo>
                  <a:lnTo>
                    <a:pt x="47586" y="460514"/>
                  </a:lnTo>
                  <a:lnTo>
                    <a:pt x="76187" y="431914"/>
                  </a:lnTo>
                  <a:lnTo>
                    <a:pt x="60184" y="401150"/>
                  </a:lnTo>
                  <a:lnTo>
                    <a:pt x="48333" y="368158"/>
                  </a:lnTo>
                  <a:lnTo>
                    <a:pt x="40972" y="333278"/>
                  </a:lnTo>
                  <a:lnTo>
                    <a:pt x="38442" y="296849"/>
                  </a:lnTo>
                  <a:lnTo>
                    <a:pt x="38688" y="285615"/>
                  </a:lnTo>
                  <a:lnTo>
                    <a:pt x="39414" y="274494"/>
                  </a:lnTo>
                  <a:lnTo>
                    <a:pt x="40607" y="263502"/>
                  </a:lnTo>
                  <a:lnTo>
                    <a:pt x="42252" y="252653"/>
                  </a:lnTo>
                  <a:lnTo>
                    <a:pt x="80818" y="251109"/>
                  </a:lnTo>
                  <a:lnTo>
                    <a:pt x="130473" y="246587"/>
                  </a:lnTo>
                  <a:lnTo>
                    <a:pt x="187300" y="237704"/>
                  </a:lnTo>
                  <a:lnTo>
                    <a:pt x="247380" y="223072"/>
                  </a:lnTo>
                  <a:lnTo>
                    <a:pt x="306793" y="201307"/>
                  </a:lnTo>
                  <a:lnTo>
                    <a:pt x="460489" y="47612"/>
                  </a:lnTo>
                  <a:lnTo>
                    <a:pt x="423944" y="27485"/>
                  </a:lnTo>
                  <a:lnTo>
                    <a:pt x="384517" y="12528"/>
                  </a:lnTo>
                  <a:lnTo>
                    <a:pt x="342653" y="3210"/>
                  </a:lnTo>
                  <a:lnTo>
                    <a:pt x="298792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53511" y="3377619"/>
              <a:ext cx="550545" cy="550545"/>
            </a:xfrm>
            <a:custGeom>
              <a:avLst/>
              <a:gdLst/>
              <a:ahLst/>
              <a:cxnLst/>
              <a:rect l="l" t="t" r="r" b="b"/>
              <a:pathLst>
                <a:path w="550545" h="550545">
                  <a:moveTo>
                    <a:pt x="28600" y="384302"/>
                  </a:moveTo>
                  <a:lnTo>
                    <a:pt x="0" y="412902"/>
                  </a:lnTo>
                  <a:lnTo>
                    <a:pt x="9001" y="426098"/>
                  </a:lnTo>
                  <a:lnTo>
                    <a:pt x="18662" y="438781"/>
                  </a:lnTo>
                  <a:lnTo>
                    <a:pt x="74754" y="492326"/>
                  </a:lnTo>
                  <a:lnTo>
                    <a:pt x="113909" y="516621"/>
                  </a:lnTo>
                  <a:lnTo>
                    <a:pt x="156775" y="534739"/>
                  </a:lnTo>
                  <a:lnTo>
                    <a:pt x="202743" y="546062"/>
                  </a:lnTo>
                  <a:lnTo>
                    <a:pt x="251205" y="549973"/>
                  </a:lnTo>
                  <a:lnTo>
                    <a:pt x="299663" y="546062"/>
                  </a:lnTo>
                  <a:lnTo>
                    <a:pt x="345626" y="534739"/>
                  </a:lnTo>
                  <a:lnTo>
                    <a:pt x="388482" y="516621"/>
                  </a:lnTo>
                  <a:lnTo>
                    <a:pt x="399813" y="509587"/>
                  </a:lnTo>
                  <a:lnTo>
                    <a:pt x="251205" y="509587"/>
                  </a:lnTo>
                  <a:lnTo>
                    <a:pt x="198737" y="504297"/>
                  </a:lnTo>
                  <a:lnTo>
                    <a:pt x="149871" y="489126"/>
                  </a:lnTo>
                  <a:lnTo>
                    <a:pt x="105650" y="465123"/>
                  </a:lnTo>
                  <a:lnTo>
                    <a:pt x="67119" y="433336"/>
                  </a:lnTo>
                  <a:lnTo>
                    <a:pt x="37131" y="397433"/>
                  </a:lnTo>
                  <a:lnTo>
                    <a:pt x="28600" y="384302"/>
                  </a:lnTo>
                  <a:close/>
                </a:path>
                <a:path w="550545" h="550545">
                  <a:moveTo>
                    <a:pt x="527417" y="139395"/>
                  </a:moveTo>
                  <a:lnTo>
                    <a:pt x="288048" y="139395"/>
                  </a:lnTo>
                  <a:lnTo>
                    <a:pt x="322764" y="155690"/>
                  </a:lnTo>
                  <a:lnTo>
                    <a:pt x="359670" y="170465"/>
                  </a:lnTo>
                  <a:lnTo>
                    <a:pt x="398148" y="182822"/>
                  </a:lnTo>
                  <a:lnTo>
                    <a:pt x="437578" y="191858"/>
                  </a:lnTo>
                  <a:lnTo>
                    <a:pt x="489347" y="197143"/>
                  </a:lnTo>
                  <a:lnTo>
                    <a:pt x="506348" y="197332"/>
                  </a:lnTo>
                  <a:lnTo>
                    <a:pt x="508625" y="210034"/>
                  </a:lnTo>
                  <a:lnTo>
                    <a:pt x="510252" y="222927"/>
                  </a:lnTo>
                  <a:lnTo>
                    <a:pt x="511229" y="235999"/>
                  </a:lnTo>
                  <a:lnTo>
                    <a:pt x="511555" y="249237"/>
                  </a:lnTo>
                  <a:lnTo>
                    <a:pt x="506266" y="301702"/>
                  </a:lnTo>
                  <a:lnTo>
                    <a:pt x="491102" y="350573"/>
                  </a:lnTo>
                  <a:lnTo>
                    <a:pt x="467118" y="394802"/>
                  </a:lnTo>
                  <a:lnTo>
                    <a:pt x="435368" y="433336"/>
                  </a:lnTo>
                  <a:lnTo>
                    <a:pt x="396775" y="465123"/>
                  </a:lnTo>
                  <a:lnTo>
                    <a:pt x="352550" y="489126"/>
                  </a:lnTo>
                  <a:lnTo>
                    <a:pt x="303693" y="504297"/>
                  </a:lnTo>
                  <a:lnTo>
                    <a:pt x="251205" y="509587"/>
                  </a:lnTo>
                  <a:lnTo>
                    <a:pt x="399813" y="509587"/>
                  </a:lnTo>
                  <a:lnTo>
                    <a:pt x="462419" y="462470"/>
                  </a:lnTo>
                  <a:lnTo>
                    <a:pt x="492342" y="427661"/>
                  </a:lnTo>
                  <a:lnTo>
                    <a:pt x="516663" y="388509"/>
                  </a:lnTo>
                  <a:lnTo>
                    <a:pt x="534781" y="345633"/>
                  </a:lnTo>
                  <a:lnTo>
                    <a:pt x="546094" y="299650"/>
                  </a:lnTo>
                  <a:lnTo>
                    <a:pt x="549998" y="251180"/>
                  </a:lnTo>
                  <a:lnTo>
                    <a:pt x="546086" y="202722"/>
                  </a:lnTo>
                  <a:lnTo>
                    <a:pt x="534759" y="156755"/>
                  </a:lnTo>
                  <a:lnTo>
                    <a:pt x="527417" y="139395"/>
                  </a:lnTo>
                  <a:close/>
                </a:path>
                <a:path w="550545" h="550545">
                  <a:moveTo>
                    <a:pt x="412902" y="0"/>
                  </a:moveTo>
                  <a:lnTo>
                    <a:pt x="259206" y="153695"/>
                  </a:lnTo>
                  <a:lnTo>
                    <a:pt x="267398" y="150088"/>
                  </a:lnTo>
                  <a:lnTo>
                    <a:pt x="277012" y="145427"/>
                  </a:lnTo>
                  <a:lnTo>
                    <a:pt x="282562" y="142455"/>
                  </a:lnTo>
                  <a:lnTo>
                    <a:pt x="288048" y="139395"/>
                  </a:lnTo>
                  <a:lnTo>
                    <a:pt x="527417" y="139395"/>
                  </a:lnTo>
                  <a:lnTo>
                    <a:pt x="492312" y="74729"/>
                  </a:lnTo>
                  <a:lnTo>
                    <a:pt x="462419" y="39890"/>
                  </a:lnTo>
                  <a:lnTo>
                    <a:pt x="426081" y="8999"/>
                  </a:lnTo>
                  <a:lnTo>
                    <a:pt x="412902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51630" y="3949659"/>
              <a:ext cx="130175" cy="140970"/>
            </a:xfrm>
            <a:custGeom>
              <a:avLst/>
              <a:gdLst/>
              <a:ahLst/>
              <a:cxnLst/>
              <a:rect l="l" t="t" r="r" b="b"/>
              <a:pathLst>
                <a:path w="130175" h="140970">
                  <a:moveTo>
                    <a:pt x="75704" y="0"/>
                  </a:moveTo>
                  <a:lnTo>
                    <a:pt x="0" y="83819"/>
                  </a:lnTo>
                  <a:lnTo>
                    <a:pt x="11468" y="140741"/>
                  </a:lnTo>
                  <a:lnTo>
                    <a:pt x="129578" y="22631"/>
                  </a:lnTo>
                  <a:lnTo>
                    <a:pt x="116438" y="16262"/>
                  </a:lnTo>
                  <a:lnTo>
                    <a:pt x="103079" y="10353"/>
                  </a:lnTo>
                  <a:lnTo>
                    <a:pt x="89501" y="4925"/>
                  </a:lnTo>
                  <a:lnTo>
                    <a:pt x="75704" y="0"/>
                  </a:lnTo>
                  <a:close/>
                </a:path>
              </a:pathLst>
            </a:custGeom>
            <a:solidFill>
              <a:srgbClr val="60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63099" y="3972289"/>
              <a:ext cx="366395" cy="404495"/>
            </a:xfrm>
            <a:custGeom>
              <a:avLst/>
              <a:gdLst/>
              <a:ahLst/>
              <a:cxnLst/>
              <a:rect l="l" t="t" r="r" b="b"/>
              <a:pathLst>
                <a:path w="366395" h="404495">
                  <a:moveTo>
                    <a:pt x="118110" y="0"/>
                  </a:moveTo>
                  <a:lnTo>
                    <a:pt x="0" y="118109"/>
                  </a:lnTo>
                  <a:lnTo>
                    <a:pt x="57645" y="404393"/>
                  </a:lnTo>
                  <a:lnTo>
                    <a:pt x="365798" y="404393"/>
                  </a:lnTo>
                  <a:lnTo>
                    <a:pt x="361186" y="351429"/>
                  </a:lnTo>
                  <a:lnTo>
                    <a:pt x="351269" y="300354"/>
                  </a:lnTo>
                  <a:lnTo>
                    <a:pt x="336357" y="251505"/>
                  </a:lnTo>
                  <a:lnTo>
                    <a:pt x="316758" y="205215"/>
                  </a:lnTo>
                  <a:lnTo>
                    <a:pt x="292784" y="161820"/>
                  </a:lnTo>
                  <a:lnTo>
                    <a:pt x="264743" y="121655"/>
                  </a:lnTo>
                  <a:lnTo>
                    <a:pt x="232945" y="85055"/>
                  </a:lnTo>
                  <a:lnTo>
                    <a:pt x="197700" y="52356"/>
                  </a:lnTo>
                  <a:lnTo>
                    <a:pt x="159319" y="23893"/>
                  </a:lnTo>
                  <a:lnTo>
                    <a:pt x="118110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64407" y="4021266"/>
              <a:ext cx="72390" cy="165735"/>
            </a:xfrm>
            <a:custGeom>
              <a:avLst/>
              <a:gdLst/>
              <a:ahLst/>
              <a:cxnLst/>
              <a:rect l="l" t="t" r="r" b="b"/>
              <a:pathLst>
                <a:path w="72389" h="165735">
                  <a:moveTo>
                    <a:pt x="36080" y="0"/>
                  </a:moveTo>
                  <a:lnTo>
                    <a:pt x="0" y="23177"/>
                  </a:lnTo>
                  <a:lnTo>
                    <a:pt x="28371" y="41427"/>
                  </a:lnTo>
                  <a:lnTo>
                    <a:pt x="2501" y="165315"/>
                  </a:lnTo>
                  <a:lnTo>
                    <a:pt x="58115" y="109702"/>
                  </a:lnTo>
                  <a:lnTo>
                    <a:pt x="43853" y="41427"/>
                  </a:lnTo>
                  <a:lnTo>
                    <a:pt x="72161" y="23177"/>
                  </a:lnTo>
                  <a:lnTo>
                    <a:pt x="36080" y="0"/>
                  </a:lnTo>
                  <a:close/>
                </a:path>
              </a:pathLst>
            </a:custGeom>
            <a:solidFill>
              <a:srgbClr val="60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28047" y="4130980"/>
              <a:ext cx="145415" cy="303530"/>
            </a:xfrm>
            <a:custGeom>
              <a:avLst/>
              <a:gdLst/>
              <a:ahLst/>
              <a:cxnLst/>
              <a:rect l="l" t="t" r="r" b="b"/>
              <a:pathLst>
                <a:path w="145414" h="303529">
                  <a:moveTo>
                    <a:pt x="94475" y="0"/>
                  </a:moveTo>
                  <a:lnTo>
                    <a:pt x="38874" y="55600"/>
                  </a:lnTo>
                  <a:lnTo>
                    <a:pt x="0" y="241744"/>
                  </a:lnTo>
                  <a:lnTo>
                    <a:pt x="72440" y="303225"/>
                  </a:lnTo>
                  <a:lnTo>
                    <a:pt x="144957" y="241744"/>
                  </a:lnTo>
                  <a:lnTo>
                    <a:pt x="94475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2917" y="3950214"/>
              <a:ext cx="375285" cy="426720"/>
            </a:xfrm>
            <a:custGeom>
              <a:avLst/>
              <a:gdLst/>
              <a:ahLst/>
              <a:cxnLst/>
              <a:rect l="l" t="t" r="r" b="b"/>
              <a:pathLst>
                <a:path w="375285" h="426720">
                  <a:moveTo>
                    <a:pt x="300037" y="0"/>
                  </a:moveTo>
                  <a:lnTo>
                    <a:pt x="258756" y="16609"/>
                  </a:lnTo>
                  <a:lnTo>
                    <a:pt x="219600" y="37567"/>
                  </a:lnTo>
                  <a:lnTo>
                    <a:pt x="182819" y="62602"/>
                  </a:lnTo>
                  <a:lnTo>
                    <a:pt x="148663" y="91441"/>
                  </a:lnTo>
                  <a:lnTo>
                    <a:pt x="117383" y="123813"/>
                  </a:lnTo>
                  <a:lnTo>
                    <a:pt x="89230" y="159445"/>
                  </a:lnTo>
                  <a:lnTo>
                    <a:pt x="64454" y="198065"/>
                  </a:lnTo>
                  <a:lnTo>
                    <a:pt x="43305" y="239401"/>
                  </a:lnTo>
                  <a:lnTo>
                    <a:pt x="26035" y="283181"/>
                  </a:lnTo>
                  <a:lnTo>
                    <a:pt x="12894" y="329134"/>
                  </a:lnTo>
                  <a:lnTo>
                    <a:pt x="4132" y="376986"/>
                  </a:lnTo>
                  <a:lnTo>
                    <a:pt x="0" y="426465"/>
                  </a:lnTo>
                  <a:lnTo>
                    <a:pt x="203898" y="426465"/>
                  </a:lnTo>
                  <a:lnTo>
                    <a:pt x="331774" y="298589"/>
                  </a:lnTo>
                  <a:lnTo>
                    <a:pt x="375183" y="83197"/>
                  </a:lnTo>
                  <a:lnTo>
                    <a:pt x="300037" y="0"/>
                  </a:lnTo>
                  <a:close/>
                </a:path>
              </a:pathLst>
            </a:custGeom>
            <a:solidFill>
              <a:srgbClr val="60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76815" y="4248804"/>
              <a:ext cx="128270" cy="128270"/>
            </a:xfrm>
            <a:custGeom>
              <a:avLst/>
              <a:gdLst/>
              <a:ahLst/>
              <a:cxnLst/>
              <a:rect l="l" t="t" r="r" b="b"/>
              <a:pathLst>
                <a:path w="128270" h="128270">
                  <a:moveTo>
                    <a:pt x="127863" y="0"/>
                  </a:moveTo>
                  <a:lnTo>
                    <a:pt x="0" y="127876"/>
                  </a:lnTo>
                  <a:lnTo>
                    <a:pt x="102095" y="127876"/>
                  </a:lnTo>
                  <a:lnTo>
                    <a:pt x="127863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633630" y="2468346"/>
            <a:ext cx="2246630" cy="979805"/>
          </a:xfrm>
          <a:custGeom>
            <a:avLst/>
            <a:gdLst/>
            <a:ahLst/>
            <a:cxnLst/>
            <a:rect l="l" t="t" r="r" b="b"/>
            <a:pathLst>
              <a:path w="2246630" h="979804">
                <a:moveTo>
                  <a:pt x="2089035" y="0"/>
                </a:moveTo>
                <a:lnTo>
                  <a:pt x="157518" y="0"/>
                </a:lnTo>
                <a:lnTo>
                  <a:pt x="107730" y="8030"/>
                </a:lnTo>
                <a:lnTo>
                  <a:pt x="64489" y="30391"/>
                </a:lnTo>
                <a:lnTo>
                  <a:pt x="30391" y="64489"/>
                </a:lnTo>
                <a:lnTo>
                  <a:pt x="8030" y="107730"/>
                </a:lnTo>
                <a:lnTo>
                  <a:pt x="0" y="157518"/>
                </a:lnTo>
                <a:lnTo>
                  <a:pt x="0" y="821931"/>
                </a:lnTo>
                <a:lnTo>
                  <a:pt x="8030" y="871719"/>
                </a:lnTo>
                <a:lnTo>
                  <a:pt x="30391" y="914959"/>
                </a:lnTo>
                <a:lnTo>
                  <a:pt x="64489" y="949057"/>
                </a:lnTo>
                <a:lnTo>
                  <a:pt x="107730" y="971419"/>
                </a:lnTo>
                <a:lnTo>
                  <a:pt x="157518" y="979449"/>
                </a:lnTo>
                <a:lnTo>
                  <a:pt x="2089035" y="979449"/>
                </a:lnTo>
                <a:lnTo>
                  <a:pt x="2138823" y="971419"/>
                </a:lnTo>
                <a:lnTo>
                  <a:pt x="2182063" y="949057"/>
                </a:lnTo>
                <a:lnTo>
                  <a:pt x="2216161" y="914959"/>
                </a:lnTo>
                <a:lnTo>
                  <a:pt x="2238523" y="871719"/>
                </a:lnTo>
                <a:lnTo>
                  <a:pt x="2246553" y="821931"/>
                </a:lnTo>
                <a:lnTo>
                  <a:pt x="2246553" y="157518"/>
                </a:lnTo>
                <a:lnTo>
                  <a:pt x="2238523" y="107730"/>
                </a:lnTo>
                <a:lnTo>
                  <a:pt x="2216161" y="64489"/>
                </a:lnTo>
                <a:lnTo>
                  <a:pt x="2182063" y="30391"/>
                </a:lnTo>
                <a:lnTo>
                  <a:pt x="2138823" y="8030"/>
                </a:lnTo>
                <a:lnTo>
                  <a:pt x="2089035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26" y="2578112"/>
            <a:ext cx="1852930" cy="904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9"/>
              </a:lnSpc>
            </a:pPr>
            <a:r>
              <a:rPr sz="1900" spc="130" dirty="0">
                <a:solidFill>
                  <a:srgbClr val="FFFFFF"/>
                </a:solidFill>
                <a:latin typeface="PMingLiU"/>
                <a:cs typeface="PMingLiU"/>
              </a:rPr>
              <a:t>办理信用卡比率</a:t>
            </a:r>
            <a:endParaRPr sz="1900">
              <a:latin typeface="PMingLiU"/>
              <a:cs typeface="PMingLiU"/>
            </a:endParaRPr>
          </a:p>
          <a:p>
            <a:pPr marL="12700">
              <a:lnSpc>
                <a:spcPts val="4320"/>
              </a:lnSpc>
            </a:pPr>
            <a:r>
              <a:rPr sz="2700" spc="480" dirty="0">
                <a:solidFill>
                  <a:srgbClr val="FFFFFF"/>
                </a:solidFill>
                <a:latin typeface="PMingLiU"/>
                <a:cs typeface="PMingLiU"/>
              </a:rPr>
              <a:t>超过</a:t>
            </a:r>
            <a:r>
              <a:rPr sz="3800" spc="480" dirty="0">
                <a:solidFill>
                  <a:srgbClr val="FFFFFF"/>
                </a:solidFill>
                <a:latin typeface="PMingLiU"/>
                <a:cs typeface="PMingLiU"/>
              </a:rPr>
              <a:t>76%</a:t>
            </a:r>
            <a:endParaRPr sz="3800">
              <a:latin typeface="PMingLiU"/>
              <a:cs typeface="PMingLiU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CBA3FC71-3F73-4EEB-9C75-02C6AB42FFE0}"/>
              </a:ext>
            </a:extLst>
          </p:cNvPr>
          <p:cNvGrpSpPr/>
          <p:nvPr/>
        </p:nvGrpSpPr>
        <p:grpSpPr>
          <a:xfrm>
            <a:off x="1218472" y="3539896"/>
            <a:ext cx="1778635" cy="596265"/>
            <a:chOff x="1218472" y="3539896"/>
            <a:chExt cx="1778635" cy="596265"/>
          </a:xfrm>
        </p:grpSpPr>
        <p:sp>
          <p:nvSpPr>
            <p:cNvPr id="20" name="object 20"/>
            <p:cNvSpPr txBox="1"/>
            <p:nvPr/>
          </p:nvSpPr>
          <p:spPr>
            <a:xfrm>
              <a:off x="1508861" y="3571354"/>
              <a:ext cx="1096010" cy="52133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R="17145" algn="ctr">
                <a:lnSpc>
                  <a:spcPct val="100000"/>
                </a:lnSpc>
              </a:pPr>
              <a:r>
                <a:rPr sz="1550" b="1" spc="110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月收入</a:t>
              </a:r>
              <a:endParaRPr sz="1550" dirty="0">
                <a:latin typeface="Microsoft JhengHei"/>
                <a:cs typeface="Microsoft JhengHei"/>
              </a:endParaRPr>
            </a:p>
            <a:p>
              <a:pPr algn="ctr">
                <a:lnSpc>
                  <a:spcPct val="100000"/>
                </a:lnSpc>
                <a:spcBef>
                  <a:spcPts val="15"/>
                </a:spcBef>
              </a:pPr>
              <a:r>
                <a:rPr sz="1550" b="1" spc="95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¥4000以上</a:t>
              </a:r>
              <a:endParaRPr sz="1550" dirty="0">
                <a:latin typeface="Microsoft JhengHei"/>
                <a:cs typeface="Microsoft JhengHei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218472" y="3539896"/>
              <a:ext cx="1778635" cy="596265"/>
            </a:xfrm>
            <a:custGeom>
              <a:avLst/>
              <a:gdLst/>
              <a:ahLst/>
              <a:cxnLst/>
              <a:rect l="l" t="t" r="r" b="b"/>
              <a:pathLst>
                <a:path w="1778635" h="596264">
                  <a:moveTo>
                    <a:pt x="0" y="0"/>
                  </a:moveTo>
                  <a:lnTo>
                    <a:pt x="0" y="596201"/>
                  </a:lnTo>
                  <a:lnTo>
                    <a:pt x="1778025" y="596201"/>
                  </a:lnTo>
                </a:path>
              </a:pathLst>
            </a:custGeom>
            <a:ln w="76200">
              <a:solidFill>
                <a:srgbClr val="50505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2E81C16-8AC4-4BDC-AB9E-A58681DAC7C4}"/>
              </a:ext>
            </a:extLst>
          </p:cNvPr>
          <p:cNvGrpSpPr/>
          <p:nvPr/>
        </p:nvGrpSpPr>
        <p:grpSpPr>
          <a:xfrm>
            <a:off x="6164821" y="2951632"/>
            <a:ext cx="1007110" cy="1007110"/>
            <a:chOff x="6164821" y="2951632"/>
            <a:chExt cx="1007110" cy="1007110"/>
          </a:xfrm>
        </p:grpSpPr>
        <p:sp>
          <p:nvSpPr>
            <p:cNvPr id="24" name="object 24"/>
            <p:cNvSpPr/>
            <p:nvPr/>
          </p:nvSpPr>
          <p:spPr>
            <a:xfrm>
              <a:off x="6164821" y="2951632"/>
              <a:ext cx="1007110" cy="1007110"/>
            </a:xfrm>
            <a:custGeom>
              <a:avLst/>
              <a:gdLst/>
              <a:ahLst/>
              <a:cxnLst/>
              <a:rect l="l" t="t" r="r" b="b"/>
              <a:pathLst>
                <a:path w="1007109" h="1007110">
                  <a:moveTo>
                    <a:pt x="503288" y="0"/>
                  </a:moveTo>
                  <a:lnTo>
                    <a:pt x="454819" y="2303"/>
                  </a:lnTo>
                  <a:lnTo>
                    <a:pt x="407653" y="9075"/>
                  </a:lnTo>
                  <a:lnTo>
                    <a:pt x="362002" y="20102"/>
                  </a:lnTo>
                  <a:lnTo>
                    <a:pt x="318075" y="35176"/>
                  </a:lnTo>
                  <a:lnTo>
                    <a:pt x="276085" y="54083"/>
                  </a:lnTo>
                  <a:lnTo>
                    <a:pt x="236242" y="76615"/>
                  </a:lnTo>
                  <a:lnTo>
                    <a:pt x="198757" y="102558"/>
                  </a:lnTo>
                  <a:lnTo>
                    <a:pt x="163840" y="131704"/>
                  </a:lnTo>
                  <a:lnTo>
                    <a:pt x="131704" y="163840"/>
                  </a:lnTo>
                  <a:lnTo>
                    <a:pt x="102558" y="198757"/>
                  </a:lnTo>
                  <a:lnTo>
                    <a:pt x="76615" y="236242"/>
                  </a:lnTo>
                  <a:lnTo>
                    <a:pt x="54083" y="276085"/>
                  </a:lnTo>
                  <a:lnTo>
                    <a:pt x="35176" y="318075"/>
                  </a:lnTo>
                  <a:lnTo>
                    <a:pt x="20102" y="362002"/>
                  </a:lnTo>
                  <a:lnTo>
                    <a:pt x="9075" y="407653"/>
                  </a:lnTo>
                  <a:lnTo>
                    <a:pt x="2303" y="454819"/>
                  </a:lnTo>
                  <a:lnTo>
                    <a:pt x="0" y="503288"/>
                  </a:lnTo>
                  <a:lnTo>
                    <a:pt x="2303" y="551757"/>
                  </a:lnTo>
                  <a:lnTo>
                    <a:pt x="9075" y="598923"/>
                  </a:lnTo>
                  <a:lnTo>
                    <a:pt x="20102" y="644574"/>
                  </a:lnTo>
                  <a:lnTo>
                    <a:pt x="35176" y="688500"/>
                  </a:lnTo>
                  <a:lnTo>
                    <a:pt x="54083" y="730491"/>
                  </a:lnTo>
                  <a:lnTo>
                    <a:pt x="76615" y="770334"/>
                  </a:lnTo>
                  <a:lnTo>
                    <a:pt x="102558" y="807819"/>
                  </a:lnTo>
                  <a:lnTo>
                    <a:pt x="131704" y="842735"/>
                  </a:lnTo>
                  <a:lnTo>
                    <a:pt x="163840" y="874872"/>
                  </a:lnTo>
                  <a:lnTo>
                    <a:pt x="198757" y="904017"/>
                  </a:lnTo>
                  <a:lnTo>
                    <a:pt x="236242" y="929961"/>
                  </a:lnTo>
                  <a:lnTo>
                    <a:pt x="276085" y="952492"/>
                  </a:lnTo>
                  <a:lnTo>
                    <a:pt x="318075" y="971400"/>
                  </a:lnTo>
                  <a:lnTo>
                    <a:pt x="362002" y="986473"/>
                  </a:lnTo>
                  <a:lnTo>
                    <a:pt x="407653" y="997501"/>
                  </a:lnTo>
                  <a:lnTo>
                    <a:pt x="454819" y="1004272"/>
                  </a:lnTo>
                  <a:lnTo>
                    <a:pt x="503288" y="1006576"/>
                  </a:lnTo>
                  <a:lnTo>
                    <a:pt x="551759" y="1004272"/>
                  </a:lnTo>
                  <a:lnTo>
                    <a:pt x="598926" y="997501"/>
                  </a:lnTo>
                  <a:lnTo>
                    <a:pt x="644579" y="986473"/>
                  </a:lnTo>
                  <a:lnTo>
                    <a:pt x="688506" y="971400"/>
                  </a:lnTo>
                  <a:lnTo>
                    <a:pt x="730496" y="952492"/>
                  </a:lnTo>
                  <a:lnTo>
                    <a:pt x="770339" y="929961"/>
                  </a:lnTo>
                  <a:lnTo>
                    <a:pt x="807824" y="904017"/>
                  </a:lnTo>
                  <a:lnTo>
                    <a:pt x="842740" y="874872"/>
                  </a:lnTo>
                  <a:lnTo>
                    <a:pt x="874876" y="842735"/>
                  </a:lnTo>
                  <a:lnTo>
                    <a:pt x="904021" y="807819"/>
                  </a:lnTo>
                  <a:lnTo>
                    <a:pt x="929964" y="770334"/>
                  </a:lnTo>
                  <a:lnTo>
                    <a:pt x="952495" y="730491"/>
                  </a:lnTo>
                  <a:lnTo>
                    <a:pt x="971402" y="688500"/>
                  </a:lnTo>
                  <a:lnTo>
                    <a:pt x="986474" y="644574"/>
                  </a:lnTo>
                  <a:lnTo>
                    <a:pt x="997501" y="598923"/>
                  </a:lnTo>
                  <a:lnTo>
                    <a:pt x="1004272" y="551757"/>
                  </a:lnTo>
                  <a:lnTo>
                    <a:pt x="1006576" y="503288"/>
                  </a:lnTo>
                  <a:lnTo>
                    <a:pt x="1004272" y="454819"/>
                  </a:lnTo>
                  <a:lnTo>
                    <a:pt x="997501" y="407653"/>
                  </a:lnTo>
                  <a:lnTo>
                    <a:pt x="986474" y="362002"/>
                  </a:lnTo>
                  <a:lnTo>
                    <a:pt x="971402" y="318075"/>
                  </a:lnTo>
                  <a:lnTo>
                    <a:pt x="952495" y="276085"/>
                  </a:lnTo>
                  <a:lnTo>
                    <a:pt x="929964" y="236242"/>
                  </a:lnTo>
                  <a:lnTo>
                    <a:pt x="904021" y="198757"/>
                  </a:lnTo>
                  <a:lnTo>
                    <a:pt x="874876" y="163840"/>
                  </a:lnTo>
                  <a:lnTo>
                    <a:pt x="842740" y="131704"/>
                  </a:lnTo>
                  <a:lnTo>
                    <a:pt x="807824" y="102558"/>
                  </a:lnTo>
                  <a:lnTo>
                    <a:pt x="770339" y="76615"/>
                  </a:lnTo>
                  <a:lnTo>
                    <a:pt x="730496" y="54083"/>
                  </a:lnTo>
                  <a:lnTo>
                    <a:pt x="688506" y="35176"/>
                  </a:lnTo>
                  <a:lnTo>
                    <a:pt x="644579" y="20102"/>
                  </a:lnTo>
                  <a:lnTo>
                    <a:pt x="598926" y="9075"/>
                  </a:lnTo>
                  <a:lnTo>
                    <a:pt x="551759" y="2303"/>
                  </a:lnTo>
                  <a:lnTo>
                    <a:pt x="503288" y="0"/>
                  </a:lnTo>
                  <a:close/>
                </a:path>
              </a:pathLst>
            </a:custGeom>
            <a:solidFill>
              <a:srgbClr val="F8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6223812" y="3283369"/>
              <a:ext cx="887730" cy="37020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50" b="1" spc="145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49.1%</a:t>
              </a:r>
              <a:endParaRPr sz="2050" dirty="0">
                <a:latin typeface="Microsoft JhengHei"/>
                <a:cs typeface="Microsoft JhengHei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3E280D0-A9EE-4AFA-8B93-428CB6D5F217}"/>
              </a:ext>
            </a:extLst>
          </p:cNvPr>
          <p:cNvGrpSpPr/>
          <p:nvPr/>
        </p:nvGrpSpPr>
        <p:grpSpPr>
          <a:xfrm>
            <a:off x="4921377" y="2958071"/>
            <a:ext cx="1007110" cy="1007110"/>
            <a:chOff x="4921377" y="2958071"/>
            <a:chExt cx="1007110" cy="1007110"/>
          </a:xfrm>
        </p:grpSpPr>
        <p:sp>
          <p:nvSpPr>
            <p:cNvPr id="26" name="object 26"/>
            <p:cNvSpPr/>
            <p:nvPr/>
          </p:nvSpPr>
          <p:spPr>
            <a:xfrm>
              <a:off x="4921377" y="2958071"/>
              <a:ext cx="1007110" cy="1007110"/>
            </a:xfrm>
            <a:custGeom>
              <a:avLst/>
              <a:gdLst/>
              <a:ahLst/>
              <a:cxnLst/>
              <a:rect l="l" t="t" r="r" b="b"/>
              <a:pathLst>
                <a:path w="1007110" h="1007110">
                  <a:moveTo>
                    <a:pt x="503288" y="0"/>
                  </a:moveTo>
                  <a:lnTo>
                    <a:pt x="454819" y="2303"/>
                  </a:lnTo>
                  <a:lnTo>
                    <a:pt x="407653" y="9075"/>
                  </a:lnTo>
                  <a:lnTo>
                    <a:pt x="362002" y="20102"/>
                  </a:lnTo>
                  <a:lnTo>
                    <a:pt x="318075" y="35176"/>
                  </a:lnTo>
                  <a:lnTo>
                    <a:pt x="276085" y="54083"/>
                  </a:lnTo>
                  <a:lnTo>
                    <a:pt x="236242" y="76615"/>
                  </a:lnTo>
                  <a:lnTo>
                    <a:pt x="198757" y="102558"/>
                  </a:lnTo>
                  <a:lnTo>
                    <a:pt x="163840" y="131704"/>
                  </a:lnTo>
                  <a:lnTo>
                    <a:pt x="131704" y="163840"/>
                  </a:lnTo>
                  <a:lnTo>
                    <a:pt x="102558" y="198757"/>
                  </a:lnTo>
                  <a:lnTo>
                    <a:pt x="76615" y="236242"/>
                  </a:lnTo>
                  <a:lnTo>
                    <a:pt x="54083" y="276085"/>
                  </a:lnTo>
                  <a:lnTo>
                    <a:pt x="35176" y="318075"/>
                  </a:lnTo>
                  <a:lnTo>
                    <a:pt x="20102" y="362002"/>
                  </a:lnTo>
                  <a:lnTo>
                    <a:pt x="9075" y="407653"/>
                  </a:lnTo>
                  <a:lnTo>
                    <a:pt x="2303" y="454819"/>
                  </a:lnTo>
                  <a:lnTo>
                    <a:pt x="0" y="503288"/>
                  </a:lnTo>
                  <a:lnTo>
                    <a:pt x="2303" y="551757"/>
                  </a:lnTo>
                  <a:lnTo>
                    <a:pt x="9075" y="598923"/>
                  </a:lnTo>
                  <a:lnTo>
                    <a:pt x="20102" y="644574"/>
                  </a:lnTo>
                  <a:lnTo>
                    <a:pt x="35176" y="688500"/>
                  </a:lnTo>
                  <a:lnTo>
                    <a:pt x="54083" y="730491"/>
                  </a:lnTo>
                  <a:lnTo>
                    <a:pt x="76615" y="770334"/>
                  </a:lnTo>
                  <a:lnTo>
                    <a:pt x="102558" y="807819"/>
                  </a:lnTo>
                  <a:lnTo>
                    <a:pt x="131704" y="842735"/>
                  </a:lnTo>
                  <a:lnTo>
                    <a:pt x="163840" y="874872"/>
                  </a:lnTo>
                  <a:lnTo>
                    <a:pt x="198757" y="904017"/>
                  </a:lnTo>
                  <a:lnTo>
                    <a:pt x="236242" y="929961"/>
                  </a:lnTo>
                  <a:lnTo>
                    <a:pt x="276085" y="952492"/>
                  </a:lnTo>
                  <a:lnTo>
                    <a:pt x="318075" y="971400"/>
                  </a:lnTo>
                  <a:lnTo>
                    <a:pt x="362002" y="986473"/>
                  </a:lnTo>
                  <a:lnTo>
                    <a:pt x="407653" y="997501"/>
                  </a:lnTo>
                  <a:lnTo>
                    <a:pt x="454819" y="1004272"/>
                  </a:lnTo>
                  <a:lnTo>
                    <a:pt x="503288" y="1006576"/>
                  </a:lnTo>
                  <a:lnTo>
                    <a:pt x="551759" y="1004272"/>
                  </a:lnTo>
                  <a:lnTo>
                    <a:pt x="598926" y="997501"/>
                  </a:lnTo>
                  <a:lnTo>
                    <a:pt x="644579" y="986473"/>
                  </a:lnTo>
                  <a:lnTo>
                    <a:pt x="688506" y="971400"/>
                  </a:lnTo>
                  <a:lnTo>
                    <a:pt x="730496" y="952492"/>
                  </a:lnTo>
                  <a:lnTo>
                    <a:pt x="770339" y="929961"/>
                  </a:lnTo>
                  <a:lnTo>
                    <a:pt x="807824" y="904017"/>
                  </a:lnTo>
                  <a:lnTo>
                    <a:pt x="842740" y="874872"/>
                  </a:lnTo>
                  <a:lnTo>
                    <a:pt x="874876" y="842735"/>
                  </a:lnTo>
                  <a:lnTo>
                    <a:pt x="904021" y="807819"/>
                  </a:lnTo>
                  <a:lnTo>
                    <a:pt x="929964" y="770334"/>
                  </a:lnTo>
                  <a:lnTo>
                    <a:pt x="952495" y="730491"/>
                  </a:lnTo>
                  <a:lnTo>
                    <a:pt x="971402" y="688500"/>
                  </a:lnTo>
                  <a:lnTo>
                    <a:pt x="986474" y="644574"/>
                  </a:lnTo>
                  <a:lnTo>
                    <a:pt x="997501" y="598923"/>
                  </a:lnTo>
                  <a:lnTo>
                    <a:pt x="1004272" y="551757"/>
                  </a:lnTo>
                  <a:lnTo>
                    <a:pt x="1006576" y="503288"/>
                  </a:lnTo>
                  <a:lnTo>
                    <a:pt x="1004272" y="454819"/>
                  </a:lnTo>
                  <a:lnTo>
                    <a:pt x="997501" y="407653"/>
                  </a:lnTo>
                  <a:lnTo>
                    <a:pt x="986474" y="362002"/>
                  </a:lnTo>
                  <a:lnTo>
                    <a:pt x="971402" y="318075"/>
                  </a:lnTo>
                  <a:lnTo>
                    <a:pt x="952495" y="276085"/>
                  </a:lnTo>
                  <a:lnTo>
                    <a:pt x="929964" y="236242"/>
                  </a:lnTo>
                  <a:lnTo>
                    <a:pt x="904021" y="198757"/>
                  </a:lnTo>
                  <a:lnTo>
                    <a:pt x="874876" y="163840"/>
                  </a:lnTo>
                  <a:lnTo>
                    <a:pt x="842740" y="131704"/>
                  </a:lnTo>
                  <a:lnTo>
                    <a:pt x="807824" y="102558"/>
                  </a:lnTo>
                  <a:lnTo>
                    <a:pt x="770339" y="76615"/>
                  </a:lnTo>
                  <a:lnTo>
                    <a:pt x="730496" y="54083"/>
                  </a:lnTo>
                  <a:lnTo>
                    <a:pt x="688506" y="35176"/>
                  </a:lnTo>
                  <a:lnTo>
                    <a:pt x="644579" y="20102"/>
                  </a:lnTo>
                  <a:lnTo>
                    <a:pt x="598926" y="9075"/>
                  </a:lnTo>
                  <a:lnTo>
                    <a:pt x="551759" y="2303"/>
                  </a:lnTo>
                  <a:lnTo>
                    <a:pt x="503288" y="0"/>
                  </a:lnTo>
                  <a:close/>
                </a:path>
              </a:pathLst>
            </a:custGeom>
            <a:solidFill>
              <a:srgbClr val="5D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4980368" y="3289337"/>
              <a:ext cx="887730" cy="37020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50" b="1" spc="145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21.3%</a:t>
              </a:r>
              <a:endParaRPr sz="2050" dirty="0">
                <a:latin typeface="Microsoft JhengHei"/>
                <a:cs typeface="Microsoft JhengHei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CD80585-C0EB-4634-866A-16F41885B086}"/>
              </a:ext>
            </a:extLst>
          </p:cNvPr>
          <p:cNvGrpSpPr/>
          <p:nvPr/>
        </p:nvGrpSpPr>
        <p:grpSpPr>
          <a:xfrm>
            <a:off x="7408253" y="2958071"/>
            <a:ext cx="1007110" cy="1007110"/>
            <a:chOff x="7408253" y="2958071"/>
            <a:chExt cx="1007110" cy="1007110"/>
          </a:xfrm>
        </p:grpSpPr>
        <p:sp>
          <p:nvSpPr>
            <p:cNvPr id="28" name="object 28"/>
            <p:cNvSpPr/>
            <p:nvPr/>
          </p:nvSpPr>
          <p:spPr>
            <a:xfrm>
              <a:off x="7408253" y="2958071"/>
              <a:ext cx="1007110" cy="1007110"/>
            </a:xfrm>
            <a:custGeom>
              <a:avLst/>
              <a:gdLst/>
              <a:ahLst/>
              <a:cxnLst/>
              <a:rect l="l" t="t" r="r" b="b"/>
              <a:pathLst>
                <a:path w="1007109" h="1007110">
                  <a:moveTo>
                    <a:pt x="503288" y="0"/>
                  </a:moveTo>
                  <a:lnTo>
                    <a:pt x="454819" y="2303"/>
                  </a:lnTo>
                  <a:lnTo>
                    <a:pt x="407653" y="9075"/>
                  </a:lnTo>
                  <a:lnTo>
                    <a:pt x="362002" y="20102"/>
                  </a:lnTo>
                  <a:lnTo>
                    <a:pt x="318075" y="35176"/>
                  </a:lnTo>
                  <a:lnTo>
                    <a:pt x="276085" y="54083"/>
                  </a:lnTo>
                  <a:lnTo>
                    <a:pt x="236242" y="76615"/>
                  </a:lnTo>
                  <a:lnTo>
                    <a:pt x="198757" y="102558"/>
                  </a:lnTo>
                  <a:lnTo>
                    <a:pt x="163840" y="131704"/>
                  </a:lnTo>
                  <a:lnTo>
                    <a:pt x="131704" y="163840"/>
                  </a:lnTo>
                  <a:lnTo>
                    <a:pt x="102558" y="198757"/>
                  </a:lnTo>
                  <a:lnTo>
                    <a:pt x="76615" y="236242"/>
                  </a:lnTo>
                  <a:lnTo>
                    <a:pt x="54083" y="276085"/>
                  </a:lnTo>
                  <a:lnTo>
                    <a:pt x="35176" y="318075"/>
                  </a:lnTo>
                  <a:lnTo>
                    <a:pt x="20102" y="362002"/>
                  </a:lnTo>
                  <a:lnTo>
                    <a:pt x="9075" y="407653"/>
                  </a:lnTo>
                  <a:lnTo>
                    <a:pt x="2303" y="454819"/>
                  </a:lnTo>
                  <a:lnTo>
                    <a:pt x="0" y="503288"/>
                  </a:lnTo>
                  <a:lnTo>
                    <a:pt x="2303" y="551757"/>
                  </a:lnTo>
                  <a:lnTo>
                    <a:pt x="9075" y="598923"/>
                  </a:lnTo>
                  <a:lnTo>
                    <a:pt x="20102" y="644574"/>
                  </a:lnTo>
                  <a:lnTo>
                    <a:pt x="35176" y="688500"/>
                  </a:lnTo>
                  <a:lnTo>
                    <a:pt x="54083" y="730491"/>
                  </a:lnTo>
                  <a:lnTo>
                    <a:pt x="76615" y="770334"/>
                  </a:lnTo>
                  <a:lnTo>
                    <a:pt x="102558" y="807819"/>
                  </a:lnTo>
                  <a:lnTo>
                    <a:pt x="131704" y="842735"/>
                  </a:lnTo>
                  <a:lnTo>
                    <a:pt x="163840" y="874872"/>
                  </a:lnTo>
                  <a:lnTo>
                    <a:pt x="198757" y="904017"/>
                  </a:lnTo>
                  <a:lnTo>
                    <a:pt x="236242" y="929961"/>
                  </a:lnTo>
                  <a:lnTo>
                    <a:pt x="276085" y="952492"/>
                  </a:lnTo>
                  <a:lnTo>
                    <a:pt x="318075" y="971400"/>
                  </a:lnTo>
                  <a:lnTo>
                    <a:pt x="362002" y="986473"/>
                  </a:lnTo>
                  <a:lnTo>
                    <a:pt x="407653" y="997501"/>
                  </a:lnTo>
                  <a:lnTo>
                    <a:pt x="454819" y="1004272"/>
                  </a:lnTo>
                  <a:lnTo>
                    <a:pt x="503288" y="1006576"/>
                  </a:lnTo>
                  <a:lnTo>
                    <a:pt x="551759" y="1004272"/>
                  </a:lnTo>
                  <a:lnTo>
                    <a:pt x="598926" y="997501"/>
                  </a:lnTo>
                  <a:lnTo>
                    <a:pt x="644579" y="986473"/>
                  </a:lnTo>
                  <a:lnTo>
                    <a:pt x="688506" y="971400"/>
                  </a:lnTo>
                  <a:lnTo>
                    <a:pt x="730496" y="952492"/>
                  </a:lnTo>
                  <a:lnTo>
                    <a:pt x="770339" y="929961"/>
                  </a:lnTo>
                  <a:lnTo>
                    <a:pt x="807824" y="904017"/>
                  </a:lnTo>
                  <a:lnTo>
                    <a:pt x="842740" y="874872"/>
                  </a:lnTo>
                  <a:lnTo>
                    <a:pt x="874876" y="842735"/>
                  </a:lnTo>
                  <a:lnTo>
                    <a:pt x="904021" y="807819"/>
                  </a:lnTo>
                  <a:lnTo>
                    <a:pt x="929964" y="770334"/>
                  </a:lnTo>
                  <a:lnTo>
                    <a:pt x="952495" y="730491"/>
                  </a:lnTo>
                  <a:lnTo>
                    <a:pt x="971402" y="688500"/>
                  </a:lnTo>
                  <a:lnTo>
                    <a:pt x="986474" y="644574"/>
                  </a:lnTo>
                  <a:lnTo>
                    <a:pt x="997501" y="598923"/>
                  </a:lnTo>
                  <a:lnTo>
                    <a:pt x="1004272" y="551757"/>
                  </a:lnTo>
                  <a:lnTo>
                    <a:pt x="1006576" y="503288"/>
                  </a:lnTo>
                  <a:lnTo>
                    <a:pt x="1004272" y="454819"/>
                  </a:lnTo>
                  <a:lnTo>
                    <a:pt x="997501" y="407653"/>
                  </a:lnTo>
                  <a:lnTo>
                    <a:pt x="986474" y="362002"/>
                  </a:lnTo>
                  <a:lnTo>
                    <a:pt x="971402" y="318075"/>
                  </a:lnTo>
                  <a:lnTo>
                    <a:pt x="952495" y="276085"/>
                  </a:lnTo>
                  <a:lnTo>
                    <a:pt x="929964" y="236242"/>
                  </a:lnTo>
                  <a:lnTo>
                    <a:pt x="904021" y="198757"/>
                  </a:lnTo>
                  <a:lnTo>
                    <a:pt x="874876" y="163840"/>
                  </a:lnTo>
                  <a:lnTo>
                    <a:pt x="842740" y="131704"/>
                  </a:lnTo>
                  <a:lnTo>
                    <a:pt x="807824" y="102558"/>
                  </a:lnTo>
                  <a:lnTo>
                    <a:pt x="770339" y="76615"/>
                  </a:lnTo>
                  <a:lnTo>
                    <a:pt x="730496" y="54083"/>
                  </a:lnTo>
                  <a:lnTo>
                    <a:pt x="688506" y="35176"/>
                  </a:lnTo>
                  <a:lnTo>
                    <a:pt x="644579" y="20102"/>
                  </a:lnTo>
                  <a:lnTo>
                    <a:pt x="598926" y="9075"/>
                  </a:lnTo>
                  <a:lnTo>
                    <a:pt x="551759" y="2303"/>
                  </a:lnTo>
                  <a:lnTo>
                    <a:pt x="503288" y="0"/>
                  </a:lnTo>
                  <a:close/>
                </a:path>
              </a:pathLst>
            </a:custGeom>
            <a:solidFill>
              <a:srgbClr val="EB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7467257" y="3303473"/>
              <a:ext cx="887730" cy="37020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50" b="1" spc="145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29.6%</a:t>
              </a:r>
              <a:endParaRPr sz="2050" dirty="0">
                <a:latin typeface="Microsoft JhengHei"/>
                <a:cs typeface="Microsoft JhengHei"/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498185" y="2500084"/>
            <a:ext cx="235204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b="1" spc="110" dirty="0">
                <a:solidFill>
                  <a:srgbClr val="505050"/>
                </a:solidFill>
                <a:latin typeface="Microsoft JhengHei"/>
                <a:cs typeface="Microsoft JhengHei"/>
              </a:rPr>
              <a:t>全国年轻人贷款年龄比例</a:t>
            </a:r>
            <a:endParaRPr sz="1550" dirty="0">
              <a:latin typeface="Microsoft JhengHei"/>
              <a:cs typeface="Microsoft JhengHei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09622982-4B06-42D2-9ABB-34FAC93FB7C5}"/>
              </a:ext>
            </a:extLst>
          </p:cNvPr>
          <p:cNvGrpSpPr/>
          <p:nvPr/>
        </p:nvGrpSpPr>
        <p:grpSpPr>
          <a:xfrm>
            <a:off x="4921377" y="4041300"/>
            <a:ext cx="1007110" cy="317695"/>
            <a:chOff x="4921377" y="4041300"/>
            <a:chExt cx="1007110" cy="317695"/>
          </a:xfrm>
        </p:grpSpPr>
        <p:sp>
          <p:nvSpPr>
            <p:cNvPr id="23" name="object 23"/>
            <p:cNvSpPr txBox="1"/>
            <p:nvPr/>
          </p:nvSpPr>
          <p:spPr>
            <a:xfrm>
              <a:off x="5005730" y="4041300"/>
              <a:ext cx="826135" cy="28384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550" b="1" spc="60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18-25岁</a:t>
              </a:r>
              <a:endParaRPr sz="1550" dirty="0">
                <a:latin typeface="Microsoft JhengHei"/>
                <a:cs typeface="Microsoft JhengHei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921377" y="4281525"/>
              <a:ext cx="1007110" cy="77470"/>
            </a:xfrm>
            <a:custGeom>
              <a:avLst/>
              <a:gdLst/>
              <a:ahLst/>
              <a:cxnLst/>
              <a:rect l="l" t="t" r="r" b="b"/>
              <a:pathLst>
                <a:path w="1007110" h="77470">
                  <a:moveTo>
                    <a:pt x="1006576" y="77431"/>
                  </a:moveTo>
                  <a:lnTo>
                    <a:pt x="0" y="77431"/>
                  </a:lnTo>
                  <a:lnTo>
                    <a:pt x="0" y="0"/>
                  </a:lnTo>
                  <a:lnTo>
                    <a:pt x="1006576" y="0"/>
                  </a:lnTo>
                  <a:lnTo>
                    <a:pt x="1006576" y="77431"/>
                  </a:lnTo>
                  <a:close/>
                </a:path>
              </a:pathLst>
            </a:custGeom>
            <a:solidFill>
              <a:srgbClr val="5D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BCA2A246-6523-459B-B33A-C316BD17C2AF}"/>
              </a:ext>
            </a:extLst>
          </p:cNvPr>
          <p:cNvGrpSpPr/>
          <p:nvPr/>
        </p:nvGrpSpPr>
        <p:grpSpPr>
          <a:xfrm>
            <a:off x="6164821" y="4041300"/>
            <a:ext cx="1007110" cy="317695"/>
            <a:chOff x="6164821" y="4041300"/>
            <a:chExt cx="1007110" cy="317695"/>
          </a:xfrm>
        </p:grpSpPr>
        <p:sp>
          <p:nvSpPr>
            <p:cNvPr id="30" name="object 30"/>
            <p:cNvSpPr txBox="1"/>
            <p:nvPr/>
          </p:nvSpPr>
          <p:spPr>
            <a:xfrm>
              <a:off x="6236499" y="4041300"/>
              <a:ext cx="826135" cy="28384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550" b="1" spc="60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26-35岁</a:t>
              </a:r>
              <a:endParaRPr sz="1550">
                <a:latin typeface="Microsoft JhengHei"/>
                <a:cs typeface="Microsoft JhengHei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6164821" y="4281525"/>
              <a:ext cx="1007110" cy="77470"/>
            </a:xfrm>
            <a:custGeom>
              <a:avLst/>
              <a:gdLst/>
              <a:ahLst/>
              <a:cxnLst/>
              <a:rect l="l" t="t" r="r" b="b"/>
              <a:pathLst>
                <a:path w="1007109" h="77470">
                  <a:moveTo>
                    <a:pt x="1006576" y="77431"/>
                  </a:moveTo>
                  <a:lnTo>
                    <a:pt x="0" y="77431"/>
                  </a:lnTo>
                  <a:lnTo>
                    <a:pt x="0" y="0"/>
                  </a:lnTo>
                  <a:lnTo>
                    <a:pt x="1006576" y="0"/>
                  </a:lnTo>
                  <a:lnTo>
                    <a:pt x="1006576" y="77431"/>
                  </a:lnTo>
                  <a:close/>
                </a:path>
              </a:pathLst>
            </a:custGeom>
            <a:solidFill>
              <a:srgbClr val="F8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77AFC7D1-EC54-4C11-8C03-0B34A7B600D4}"/>
              </a:ext>
            </a:extLst>
          </p:cNvPr>
          <p:cNvGrpSpPr/>
          <p:nvPr/>
        </p:nvGrpSpPr>
        <p:grpSpPr>
          <a:xfrm>
            <a:off x="7408253" y="4041300"/>
            <a:ext cx="1007110" cy="317695"/>
            <a:chOff x="7408253" y="4041300"/>
            <a:chExt cx="1007110" cy="317695"/>
          </a:xfrm>
        </p:grpSpPr>
        <p:sp>
          <p:nvSpPr>
            <p:cNvPr id="31" name="object 31"/>
            <p:cNvSpPr txBox="1"/>
            <p:nvPr/>
          </p:nvSpPr>
          <p:spPr>
            <a:xfrm>
              <a:off x="7467282" y="4041300"/>
              <a:ext cx="826135" cy="28384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550" b="1" spc="60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36-45岁</a:t>
              </a:r>
              <a:endParaRPr sz="1550">
                <a:latin typeface="Microsoft JhengHei"/>
                <a:cs typeface="Microsoft JhengHei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7408253" y="4281525"/>
              <a:ext cx="1007110" cy="77470"/>
            </a:xfrm>
            <a:custGeom>
              <a:avLst/>
              <a:gdLst/>
              <a:ahLst/>
              <a:cxnLst/>
              <a:rect l="l" t="t" r="r" b="b"/>
              <a:pathLst>
                <a:path w="1007109" h="77470">
                  <a:moveTo>
                    <a:pt x="1006576" y="77431"/>
                  </a:moveTo>
                  <a:lnTo>
                    <a:pt x="0" y="77431"/>
                  </a:lnTo>
                  <a:lnTo>
                    <a:pt x="0" y="0"/>
                  </a:lnTo>
                  <a:lnTo>
                    <a:pt x="1006576" y="0"/>
                  </a:lnTo>
                  <a:lnTo>
                    <a:pt x="1006576" y="77431"/>
                  </a:lnTo>
                  <a:close/>
                </a:path>
              </a:pathLst>
            </a:custGeom>
            <a:solidFill>
              <a:srgbClr val="EB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椭圆 42">
            <a:extLst>
              <a:ext uri="{FF2B5EF4-FFF2-40B4-BE49-F238E27FC236}">
                <a16:creationId xmlns:a16="http://schemas.microsoft.com/office/drawing/2014/main" id="{1B7B77F0-C5F6-41E8-89CC-87BA20693076}"/>
              </a:ext>
            </a:extLst>
          </p:cNvPr>
          <p:cNvSpPr/>
          <p:nvPr/>
        </p:nvSpPr>
        <p:spPr>
          <a:xfrm>
            <a:off x="3493530" y="1819987"/>
            <a:ext cx="1511081" cy="15110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4" presetClass="entr" presetSubtype="1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49" presetClass="entr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9" presetClass="entr" presetSubtype="0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49" presetClass="entr" presetSubtype="0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14" presetClass="entr" presetSubtype="1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6" presetClass="emph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63" dur="1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000000" y="10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7" grpId="0" animBg="1"/>
          <p:bldP spid="8" grpId="0" build="p"/>
          <p:bldP spid="18" grpId="0" animBg="1"/>
          <p:bldP spid="32" grpId="0"/>
          <p:bldP spid="4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4" presetClass="entr" presetSubtype="1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49" presetClass="entr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9" presetClass="entr" presetSubtype="0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49" presetClass="entr" presetSubtype="0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14" presetClass="entr" presetSubtype="1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6" presetClass="emph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63" dur="1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000000" y="10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7" grpId="0" animBg="1"/>
          <p:bldP spid="8" grpId="0" build="p"/>
          <p:bldP spid="18" grpId="0" animBg="1"/>
          <p:bldP spid="32" grpId="0"/>
          <p:bldP spid="43" grpId="0" animBg="1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921" y="3810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66675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2168" y="0"/>
            <a:ext cx="334645" cy="334645"/>
          </a:xfrm>
          <a:custGeom>
            <a:avLst/>
            <a:gdLst/>
            <a:ahLst/>
            <a:cxnLst/>
            <a:rect l="l" t="t" r="r" b="b"/>
            <a:pathLst>
              <a:path w="334645" h="334645">
                <a:moveTo>
                  <a:pt x="334429" y="0"/>
                </a:moveTo>
                <a:lnTo>
                  <a:pt x="0" y="334429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2" y="92075"/>
            <a:ext cx="480695" cy="480695"/>
          </a:xfrm>
          <a:custGeom>
            <a:avLst/>
            <a:gdLst/>
            <a:ahLst/>
            <a:cxnLst/>
            <a:rect l="l" t="t" r="r" b="b"/>
            <a:pathLst>
              <a:path w="480695" h="480695">
                <a:moveTo>
                  <a:pt x="0" y="480440"/>
                </a:moveTo>
                <a:lnTo>
                  <a:pt x="480441" y="0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394728" y="0"/>
                </a:moveTo>
                <a:lnTo>
                  <a:pt x="0" y="0"/>
                </a:lnTo>
                <a:lnTo>
                  <a:pt x="0" y="394728"/>
                </a:lnTo>
                <a:lnTo>
                  <a:pt x="394728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3695700" y="2374870"/>
            <a:ext cx="1752600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600" b="1" spc="175" dirty="0">
                <a:latin typeface="Microsoft JhengHei"/>
                <a:cs typeface="Microsoft JhengHei"/>
              </a:rPr>
              <a:t>THANKS</a:t>
            </a:r>
            <a:endParaRPr sz="2600" dirty="0">
              <a:latin typeface="Microsoft JhengHei"/>
              <a:cs typeface="Microsoft JhengHe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009065" y="1962468"/>
            <a:ext cx="177165" cy="1224915"/>
          </a:xfrm>
          <a:custGeom>
            <a:avLst/>
            <a:gdLst/>
            <a:ahLst/>
            <a:cxnLst/>
            <a:rect l="l" t="t" r="r" b="b"/>
            <a:pathLst>
              <a:path w="177165" h="1224914">
                <a:moveTo>
                  <a:pt x="0" y="0"/>
                </a:moveTo>
                <a:lnTo>
                  <a:pt x="176910" y="0"/>
                </a:lnTo>
                <a:lnTo>
                  <a:pt x="176910" y="1224445"/>
                </a:lnTo>
                <a:lnTo>
                  <a:pt x="0" y="1224445"/>
                </a:lnTo>
                <a:lnTo>
                  <a:pt x="0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58010" y="1962468"/>
            <a:ext cx="177165" cy="1224915"/>
          </a:xfrm>
          <a:custGeom>
            <a:avLst/>
            <a:gdLst/>
            <a:ahLst/>
            <a:cxnLst/>
            <a:rect l="l" t="t" r="r" b="b"/>
            <a:pathLst>
              <a:path w="177165" h="1224914">
                <a:moveTo>
                  <a:pt x="0" y="0"/>
                </a:moveTo>
                <a:lnTo>
                  <a:pt x="176923" y="0"/>
                </a:lnTo>
                <a:lnTo>
                  <a:pt x="176923" y="1224445"/>
                </a:lnTo>
                <a:lnTo>
                  <a:pt x="0" y="1224445"/>
                </a:lnTo>
                <a:lnTo>
                  <a:pt x="0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10800000">
                                          <p:cBhvr>
                                            <p:cTn id="1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-10800000">
                                          <p:cBhvr>
                                            <p:cTn id="1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63" presetClass="path" presetSubtype="0" accel="50000" fill="hold" grpId="2" nodeType="withEffect" p14:presetBounceEnd="10000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4.72222E-6 0 L 0.5217 0 " pathEditMode="relative" rAng="0" ptsTypes="AA" p14:bounceEnd="10000">
                                          <p:cBhvr>
                                            <p:cTn id="18" dur="12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7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35" presetClass="path" presetSubtype="0" accel="50000" fill="hold" grpId="2" nodeType="withEffect" p14:presetBounceEnd="10000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4.72222E-6 0 L -0.53836 0 " pathEditMode="relative" rAng="0" ptsTypes="AA" p14:bounceEnd="10000">
                                          <p:cBhvr>
                                            <p:cTn id="20" dur="12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92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25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/>
          <p:bldP spid="45" grpId="0" animBg="1"/>
          <p:bldP spid="45" grpId="1" animBg="1"/>
          <p:bldP spid="45" grpId="2" animBg="1"/>
          <p:bldP spid="46" grpId="0" animBg="1"/>
          <p:bldP spid="46" grpId="1" animBg="1"/>
          <p:bldP spid="46" grpId="2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10800000">
                                          <p:cBhvr>
                                            <p:cTn id="1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-10800000">
                                          <p:cBhvr>
                                            <p:cTn id="1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63" presetClass="path" presetSubtype="0" accel="50000" fill="hold" grpId="2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4.72222E-6 0 L 0.5217 0 " pathEditMode="relative" rAng="0" ptsTypes="AA">
                                          <p:cBhvr>
                                            <p:cTn id="18" dur="12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7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35" presetClass="path" presetSubtype="0" accel="50000" fill="hold" grpId="2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4.72222E-6 0 L -0.53836 0 " pathEditMode="relative" rAng="0" ptsTypes="AA">
                                          <p:cBhvr>
                                            <p:cTn id="20" dur="12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92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25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/>
          <p:bldP spid="45" grpId="0" animBg="1"/>
          <p:bldP spid="45" grpId="1" animBg="1"/>
          <p:bldP spid="45" grpId="2" animBg="1"/>
          <p:bldP spid="46" grpId="0" animBg="1"/>
          <p:bldP spid="46" grpId="1" animBg="1"/>
          <p:bldP spid="46" grpId="2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557014" y="1031656"/>
            <a:ext cx="8047355" cy="930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1700"/>
              </a:lnSpc>
            </a:pPr>
            <a:r>
              <a:rPr sz="1800" spc="65" dirty="0">
                <a:solidFill>
                  <a:srgbClr val="505050"/>
                </a:solidFill>
                <a:latin typeface="PMingLiU"/>
                <a:cs typeface="PMingLiU"/>
              </a:rPr>
              <a:t>2016年，全国年轻人人均收入为</a:t>
            </a:r>
            <a:r>
              <a:rPr sz="1800" b="1" spc="65" dirty="0">
                <a:solidFill>
                  <a:srgbClr val="505050"/>
                </a:solidFill>
                <a:latin typeface="Microsoft JhengHei"/>
                <a:cs typeface="Microsoft JhengHei"/>
              </a:rPr>
              <a:t>6726元/月</a:t>
            </a:r>
            <a:r>
              <a:rPr sz="1800" spc="65" dirty="0">
                <a:solidFill>
                  <a:srgbClr val="505050"/>
                </a:solidFill>
                <a:latin typeface="PMingLiU"/>
                <a:cs typeface="PMingLiU"/>
              </a:rPr>
              <a:t>，月均支出为</a:t>
            </a:r>
            <a:r>
              <a:rPr sz="1800" b="1" spc="65" dirty="0">
                <a:solidFill>
                  <a:srgbClr val="505050"/>
                </a:solidFill>
                <a:latin typeface="Microsoft JhengHei"/>
                <a:cs typeface="Microsoft JhengHei"/>
              </a:rPr>
              <a:t>4386元/月</a:t>
            </a:r>
            <a:r>
              <a:rPr sz="1800" spc="65" dirty="0">
                <a:solidFill>
                  <a:srgbClr val="505050"/>
                </a:solidFill>
                <a:latin typeface="PMingLiU"/>
                <a:cs typeface="PMingLiU"/>
              </a:rPr>
              <a:t>，月收入</a:t>
            </a:r>
            <a:r>
              <a:rPr sz="1800" spc="70" dirty="0">
                <a:solidFill>
                  <a:srgbClr val="505050"/>
                </a:solidFill>
                <a:latin typeface="PMingLiU"/>
                <a:cs typeface="PMingLiU"/>
              </a:rPr>
              <a:t>在</a:t>
            </a:r>
            <a:r>
              <a:rPr sz="1800" b="1" spc="70" dirty="0">
                <a:solidFill>
                  <a:srgbClr val="505050"/>
                </a:solidFill>
                <a:latin typeface="Microsoft JhengHei"/>
                <a:cs typeface="Microsoft JhengHei"/>
              </a:rPr>
              <a:t>8500</a:t>
            </a:r>
            <a:r>
              <a:rPr sz="1800" spc="70" dirty="0">
                <a:solidFill>
                  <a:srgbClr val="505050"/>
                </a:solidFill>
                <a:latin typeface="PMingLiU"/>
                <a:cs typeface="PMingLiU"/>
              </a:rPr>
              <a:t>元以上的占比达到</a:t>
            </a:r>
            <a:r>
              <a:rPr sz="1800" b="1" spc="70" dirty="0">
                <a:solidFill>
                  <a:srgbClr val="505050"/>
                </a:solidFill>
                <a:latin typeface="Microsoft JhengHei"/>
                <a:cs typeface="Microsoft JhengHei"/>
              </a:rPr>
              <a:t>53%</a:t>
            </a:r>
            <a:r>
              <a:rPr sz="1800" spc="70" dirty="0">
                <a:solidFill>
                  <a:srgbClr val="505050"/>
                </a:solidFill>
                <a:latin typeface="PMingLiU"/>
                <a:cs typeface="PMingLiU"/>
              </a:rPr>
              <a:t>，</a:t>
            </a:r>
            <a:r>
              <a:rPr sz="1800" spc="70" dirty="0" err="1">
                <a:solidFill>
                  <a:srgbClr val="505050"/>
                </a:solidFill>
                <a:latin typeface="PMingLiU"/>
                <a:cs typeface="PMingLiU"/>
              </a:rPr>
              <a:t>而这类人群可谓是消费转型的中坚力量，中</a:t>
            </a:r>
            <a:r>
              <a:rPr sz="1800" spc="95" dirty="0" err="1">
                <a:solidFill>
                  <a:srgbClr val="505050"/>
                </a:solidFill>
                <a:latin typeface="PMingLiU"/>
                <a:cs typeface="PMingLiU"/>
              </a:rPr>
              <a:t>产阶级的崛起并非空穴来风</a:t>
            </a:r>
            <a:r>
              <a:rPr sz="1800" spc="95" dirty="0">
                <a:solidFill>
                  <a:srgbClr val="505050"/>
                </a:solidFill>
                <a:latin typeface="PMingLiU"/>
                <a:cs typeface="PMingLiU"/>
              </a:rPr>
              <a:t>。</a:t>
            </a:r>
            <a:endParaRPr sz="1800" dirty="0">
              <a:latin typeface="PMingLiU"/>
              <a:cs typeface="PMingLiU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28504" y="383692"/>
            <a:ext cx="7496295" cy="563436"/>
          </a:xfrm>
          <a:prstGeom prst="rect">
            <a:avLst/>
          </a:prstGeom>
        </p:spPr>
        <p:txBody>
          <a:bodyPr vert="horz" wrap="square" lIns="0" tIns="39827" rIns="0" bIns="0" rtlCol="0">
            <a:spAutoFit/>
          </a:bodyPr>
          <a:lstStyle/>
          <a:p>
            <a:pPr marL="140970">
              <a:lnSpc>
                <a:spcPct val="100000"/>
              </a:lnSpc>
            </a:pPr>
            <a:r>
              <a:rPr spc="80" dirty="0"/>
              <a:t>年轻人挣了多少钱?</a:t>
            </a:r>
            <a:r>
              <a:rPr spc="-45" dirty="0"/>
              <a:t> </a:t>
            </a:r>
            <a:r>
              <a:rPr dirty="0"/>
              <a:t>花了多少钱？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744985" y="4423130"/>
            <a:ext cx="2736000" cy="32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b="1" spc="105" dirty="0">
                <a:solidFill>
                  <a:srgbClr val="505050"/>
                </a:solidFill>
                <a:latin typeface="Microsoft JhengHei"/>
                <a:cs typeface="Microsoft JhengHei"/>
              </a:rPr>
              <a:t>月平均收入8500元以上占比</a:t>
            </a:r>
            <a:endParaRPr sz="1550" dirty="0">
              <a:latin typeface="Microsoft JhengHei"/>
              <a:cs typeface="Microsoft JhengHe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69713" y="4749800"/>
            <a:ext cx="8004809" cy="0"/>
          </a:xfrm>
          <a:custGeom>
            <a:avLst/>
            <a:gdLst/>
            <a:ahLst/>
            <a:cxnLst/>
            <a:rect l="l" t="t" r="r" b="b"/>
            <a:pathLst>
              <a:path w="8004809">
                <a:moveTo>
                  <a:pt x="0" y="0"/>
                </a:moveTo>
                <a:lnTo>
                  <a:pt x="8004568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8925" y="3810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66675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2170" y="0"/>
            <a:ext cx="334645" cy="334645"/>
          </a:xfrm>
          <a:custGeom>
            <a:avLst/>
            <a:gdLst/>
            <a:ahLst/>
            <a:cxnLst/>
            <a:rect l="l" t="t" r="r" b="b"/>
            <a:pathLst>
              <a:path w="334645" h="334645">
                <a:moveTo>
                  <a:pt x="334429" y="0"/>
                </a:moveTo>
                <a:lnTo>
                  <a:pt x="0" y="334429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92075"/>
            <a:ext cx="480695" cy="480695"/>
          </a:xfrm>
          <a:custGeom>
            <a:avLst/>
            <a:gdLst/>
            <a:ahLst/>
            <a:cxnLst/>
            <a:rect l="l" t="t" r="r" b="b"/>
            <a:pathLst>
              <a:path w="480695" h="480695">
                <a:moveTo>
                  <a:pt x="0" y="480440"/>
                </a:moveTo>
                <a:lnTo>
                  <a:pt x="480441" y="0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394741" y="0"/>
                </a:moveTo>
                <a:lnTo>
                  <a:pt x="0" y="0"/>
                </a:lnTo>
                <a:lnTo>
                  <a:pt x="0" y="394741"/>
                </a:lnTo>
                <a:lnTo>
                  <a:pt x="394741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401738" y="2263734"/>
            <a:ext cx="1177925" cy="581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58445">
              <a:lnSpc>
                <a:spcPct val="113199"/>
              </a:lnSpc>
            </a:pPr>
            <a:r>
              <a:rPr sz="1550" b="1" spc="110" dirty="0">
                <a:solidFill>
                  <a:srgbClr val="505050"/>
                </a:solidFill>
                <a:latin typeface="Microsoft JhengHei"/>
                <a:cs typeface="Microsoft JhengHei"/>
              </a:rPr>
              <a:t>月收入  </a:t>
            </a:r>
            <a:r>
              <a:rPr sz="1550" b="1" spc="100" dirty="0">
                <a:solidFill>
                  <a:srgbClr val="505050"/>
                </a:solidFill>
                <a:latin typeface="Microsoft JhengHei"/>
                <a:cs typeface="Microsoft JhengHei"/>
              </a:rPr>
              <a:t>8500元以上</a:t>
            </a:r>
            <a:endParaRPr sz="1550" dirty="0">
              <a:latin typeface="Microsoft JhengHei"/>
              <a:cs typeface="Microsoft JhengHe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871537" y="2398484"/>
            <a:ext cx="655320" cy="433705"/>
          </a:xfrm>
          <a:custGeom>
            <a:avLst/>
            <a:gdLst/>
            <a:ahLst/>
            <a:cxnLst/>
            <a:rect l="l" t="t" r="r" b="b"/>
            <a:pathLst>
              <a:path w="655320" h="433705">
                <a:moveTo>
                  <a:pt x="0" y="433616"/>
                </a:moveTo>
                <a:lnTo>
                  <a:pt x="433616" y="0"/>
                </a:lnTo>
                <a:lnTo>
                  <a:pt x="655332" y="0"/>
                </a:lnTo>
              </a:path>
            </a:pathLst>
          </a:custGeom>
          <a:ln w="2540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76523" y="4442563"/>
            <a:ext cx="2736000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550" b="1" spc="110" dirty="0" err="1">
                <a:solidFill>
                  <a:srgbClr val="505050"/>
                </a:solidFill>
                <a:latin typeface="Microsoft JhengHei"/>
                <a:cs typeface="Microsoft JhengHei"/>
              </a:rPr>
              <a:t>全国年轻人人均收入和支出</a:t>
            </a:r>
            <a:endParaRPr sz="1550" dirty="0">
              <a:latin typeface="Microsoft JhengHei"/>
              <a:cs typeface="Microsoft JhengHei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A508E416-8FA7-4F67-8761-3B01BA7B2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9631" y="-949604"/>
            <a:ext cx="9144000" cy="609600"/>
          </a:xfrm>
          <a:prstGeom prst="rect">
            <a:avLst/>
          </a:prstGeom>
        </p:spPr>
      </p:pic>
      <p:graphicFrame>
        <p:nvGraphicFramePr>
          <p:cNvPr id="48" name="图表 47"/>
          <p:cNvGraphicFramePr/>
          <p:nvPr>
            <p:extLst>
              <p:ext uri="{D42A27DB-BD31-4B8C-83A1-F6EECF244321}">
                <p14:modId xmlns:p14="http://schemas.microsoft.com/office/powerpoint/2010/main" val="2571730912"/>
              </p:ext>
            </p:extLst>
          </p:nvPr>
        </p:nvGraphicFramePr>
        <p:xfrm>
          <a:off x="648000" y="1965325"/>
          <a:ext cx="3241956" cy="2463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2" name="图表 51"/>
          <p:cNvGraphicFramePr/>
          <p:nvPr>
            <p:extLst>
              <p:ext uri="{D42A27DB-BD31-4B8C-83A1-F6EECF244321}">
                <p14:modId xmlns:p14="http://schemas.microsoft.com/office/powerpoint/2010/main" val="3411954407"/>
              </p:ext>
            </p:extLst>
          </p:nvPr>
        </p:nvGraphicFramePr>
        <p:xfrm>
          <a:off x="3914474" y="1865782"/>
          <a:ext cx="4140000" cy="2518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44175031"/>
      </p:ext>
    </p:extLst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8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8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250"/>
                                        <p:tgtEl>
                                          <p:spTgt spid="5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52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52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000"/>
                                        <p:tgtEl>
                                          <p:spTgt spid="52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52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24" grpId="0"/>
      <p:bldP spid="25" grpId="0"/>
      <p:bldP spid="26" grpId="0" animBg="1"/>
      <p:bldP spid="35" grpId="0"/>
      <p:bldP spid="37" grpId="0" animBg="1"/>
      <p:bldP spid="41" grpId="0"/>
      <p:bldGraphic spid="48" grpId="0" uiExpand="1">
        <p:bldSub>
          <a:bldChart bld="category"/>
        </p:bldSub>
      </p:bldGraphic>
      <p:bldGraphic spid="52" grpId="0" uiExpand="1">
        <p:bldSub>
          <a:bldChart bld="seriesEl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695" y="252428"/>
            <a:ext cx="7596505" cy="563436"/>
          </a:xfrm>
          <a:prstGeom prst="rect">
            <a:avLst/>
          </a:prstGeom>
        </p:spPr>
        <p:txBody>
          <a:bodyPr vert="horz" wrap="square" lIns="0" tIns="39827" rIns="0" bIns="0" rtlCol="0">
            <a:spAutoFit/>
          </a:bodyPr>
          <a:lstStyle/>
          <a:p>
            <a:pPr marL="140970"/>
            <a:r>
              <a:rPr spc="80" dirty="0"/>
              <a:t>年轻人还存钱吗？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91002" y="861615"/>
            <a:ext cx="7962229" cy="1225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700"/>
              </a:lnSpc>
            </a:pPr>
            <a:r>
              <a:rPr spc="50" dirty="0"/>
              <a:t>全国年轻人人均收入为</a:t>
            </a:r>
            <a:r>
              <a:rPr b="1" spc="50" dirty="0">
                <a:latin typeface="Microsoft JhengHei"/>
                <a:cs typeface="Microsoft JhengHei"/>
              </a:rPr>
              <a:t>6726元/月</a:t>
            </a:r>
            <a:r>
              <a:rPr spc="50" dirty="0"/>
              <a:t>，月均支出为</a:t>
            </a:r>
            <a:r>
              <a:rPr b="1" spc="50" dirty="0">
                <a:latin typeface="Microsoft JhengHei"/>
                <a:cs typeface="Microsoft JhengHei"/>
              </a:rPr>
              <a:t>4386元/月</a:t>
            </a:r>
            <a:r>
              <a:rPr spc="50" dirty="0"/>
              <a:t>，收支比为</a:t>
            </a:r>
            <a:r>
              <a:rPr b="1" spc="50" dirty="0">
                <a:latin typeface="Microsoft JhengHei"/>
                <a:cs typeface="Microsoft JhengHei"/>
              </a:rPr>
              <a:t>3:2</a:t>
            </a:r>
            <a:r>
              <a:rPr spc="50" dirty="0"/>
              <a:t>。  </a:t>
            </a:r>
            <a:r>
              <a:rPr spc="55" dirty="0"/>
              <a:t>2015年至2016年，年轻人月存款从</a:t>
            </a:r>
            <a:r>
              <a:rPr b="1" spc="55" dirty="0">
                <a:latin typeface="Microsoft JhengHei"/>
                <a:cs typeface="Microsoft JhengHei"/>
              </a:rPr>
              <a:t>2030元</a:t>
            </a:r>
            <a:r>
              <a:rPr spc="55" dirty="0"/>
              <a:t>，增加到</a:t>
            </a:r>
            <a:r>
              <a:rPr b="1" spc="55" dirty="0">
                <a:latin typeface="Microsoft JhengHei"/>
                <a:cs typeface="Microsoft JhengHei"/>
              </a:rPr>
              <a:t>2340元</a:t>
            </a:r>
            <a:r>
              <a:rPr spc="55" dirty="0"/>
              <a:t>。这样的实际情  </a:t>
            </a:r>
            <a:r>
              <a:rPr spc="60" dirty="0"/>
              <a:t>况和人们对年轻人不存钱的刻板印象形成反差，随着80、90后的逐渐成熟，  </a:t>
            </a:r>
            <a:r>
              <a:rPr spc="95" dirty="0"/>
              <a:t>年轻人的消费已经越来越趋理性。</a:t>
            </a:r>
          </a:p>
        </p:txBody>
      </p:sp>
      <p:sp>
        <p:nvSpPr>
          <p:cNvPr id="4" name="object 4"/>
          <p:cNvSpPr/>
          <p:nvPr/>
        </p:nvSpPr>
        <p:spPr>
          <a:xfrm>
            <a:off x="584400" y="4937125"/>
            <a:ext cx="8004809" cy="0"/>
          </a:xfrm>
          <a:custGeom>
            <a:avLst/>
            <a:gdLst/>
            <a:ahLst/>
            <a:cxnLst/>
            <a:rect l="l" t="t" r="r" b="b"/>
            <a:pathLst>
              <a:path w="8004809">
                <a:moveTo>
                  <a:pt x="0" y="0"/>
                </a:moveTo>
                <a:lnTo>
                  <a:pt x="8004568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8925" y="3810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66675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2170" y="0"/>
            <a:ext cx="334645" cy="334645"/>
          </a:xfrm>
          <a:custGeom>
            <a:avLst/>
            <a:gdLst/>
            <a:ahLst/>
            <a:cxnLst/>
            <a:rect l="l" t="t" r="r" b="b"/>
            <a:pathLst>
              <a:path w="334645" h="334645">
                <a:moveTo>
                  <a:pt x="334429" y="0"/>
                </a:moveTo>
                <a:lnTo>
                  <a:pt x="0" y="334429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2075"/>
            <a:ext cx="480695" cy="480695"/>
          </a:xfrm>
          <a:custGeom>
            <a:avLst/>
            <a:gdLst/>
            <a:ahLst/>
            <a:cxnLst/>
            <a:rect l="l" t="t" r="r" b="b"/>
            <a:pathLst>
              <a:path w="480695" h="480695">
                <a:moveTo>
                  <a:pt x="0" y="480440"/>
                </a:moveTo>
                <a:lnTo>
                  <a:pt x="480441" y="0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394728" y="0"/>
                </a:moveTo>
                <a:lnTo>
                  <a:pt x="0" y="0"/>
                </a:lnTo>
                <a:lnTo>
                  <a:pt x="0" y="394728"/>
                </a:lnTo>
                <a:lnTo>
                  <a:pt x="394728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29083" y="2828328"/>
            <a:ext cx="1078230" cy="1078230"/>
          </a:xfrm>
          <a:custGeom>
            <a:avLst/>
            <a:gdLst/>
            <a:ahLst/>
            <a:cxnLst/>
            <a:rect l="l" t="t" r="r" b="b"/>
            <a:pathLst>
              <a:path w="1078229" h="1078229">
                <a:moveTo>
                  <a:pt x="539026" y="0"/>
                </a:moveTo>
                <a:lnTo>
                  <a:pt x="490905" y="2119"/>
                </a:lnTo>
                <a:lnTo>
                  <a:pt x="443970" y="8357"/>
                </a:lnTo>
                <a:lnTo>
                  <a:pt x="398400" y="18534"/>
                </a:lnTo>
                <a:lnTo>
                  <a:pt x="354374" y="32471"/>
                </a:lnTo>
                <a:lnTo>
                  <a:pt x="312071" y="49988"/>
                </a:lnTo>
                <a:lnTo>
                  <a:pt x="271670" y="70905"/>
                </a:lnTo>
                <a:lnTo>
                  <a:pt x="233351" y="95044"/>
                </a:lnTo>
                <a:lnTo>
                  <a:pt x="197292" y="122225"/>
                </a:lnTo>
                <a:lnTo>
                  <a:pt x="163672" y="152268"/>
                </a:lnTo>
                <a:lnTo>
                  <a:pt x="132672" y="184993"/>
                </a:lnTo>
                <a:lnTo>
                  <a:pt x="104468" y="220222"/>
                </a:lnTo>
                <a:lnTo>
                  <a:pt x="79242" y="257774"/>
                </a:lnTo>
                <a:lnTo>
                  <a:pt x="57172" y="297470"/>
                </a:lnTo>
                <a:lnTo>
                  <a:pt x="38437" y="339131"/>
                </a:lnTo>
                <a:lnTo>
                  <a:pt x="23217" y="382577"/>
                </a:lnTo>
                <a:lnTo>
                  <a:pt x="11689" y="427628"/>
                </a:lnTo>
                <a:lnTo>
                  <a:pt x="4034" y="474106"/>
                </a:lnTo>
                <a:lnTo>
                  <a:pt x="431" y="521830"/>
                </a:lnTo>
                <a:lnTo>
                  <a:pt x="253" y="527558"/>
                </a:lnTo>
                <a:lnTo>
                  <a:pt x="0" y="533260"/>
                </a:lnTo>
                <a:lnTo>
                  <a:pt x="0" y="539026"/>
                </a:lnTo>
                <a:lnTo>
                  <a:pt x="2202" y="588089"/>
                </a:lnTo>
                <a:lnTo>
                  <a:pt x="8684" y="635917"/>
                </a:lnTo>
                <a:lnTo>
                  <a:pt x="19254" y="682322"/>
                </a:lnTo>
                <a:lnTo>
                  <a:pt x="33722" y="727111"/>
                </a:lnTo>
                <a:lnTo>
                  <a:pt x="51898" y="770096"/>
                </a:lnTo>
                <a:lnTo>
                  <a:pt x="73591" y="811085"/>
                </a:lnTo>
                <a:lnTo>
                  <a:pt x="98612" y="849888"/>
                </a:lnTo>
                <a:lnTo>
                  <a:pt x="126770" y="886315"/>
                </a:lnTo>
                <a:lnTo>
                  <a:pt x="157875" y="920176"/>
                </a:lnTo>
                <a:lnTo>
                  <a:pt x="191736" y="951281"/>
                </a:lnTo>
                <a:lnTo>
                  <a:pt x="228163" y="979439"/>
                </a:lnTo>
                <a:lnTo>
                  <a:pt x="266967" y="1004460"/>
                </a:lnTo>
                <a:lnTo>
                  <a:pt x="307956" y="1026153"/>
                </a:lnTo>
                <a:lnTo>
                  <a:pt x="350940" y="1044329"/>
                </a:lnTo>
                <a:lnTo>
                  <a:pt x="395729" y="1058798"/>
                </a:lnTo>
                <a:lnTo>
                  <a:pt x="442134" y="1069367"/>
                </a:lnTo>
                <a:lnTo>
                  <a:pt x="489963" y="1075849"/>
                </a:lnTo>
                <a:lnTo>
                  <a:pt x="539026" y="1078052"/>
                </a:lnTo>
                <a:lnTo>
                  <a:pt x="589380" y="1075730"/>
                </a:lnTo>
                <a:lnTo>
                  <a:pt x="638425" y="1068903"/>
                </a:lnTo>
                <a:lnTo>
                  <a:pt x="685957" y="1057777"/>
                </a:lnTo>
                <a:lnTo>
                  <a:pt x="731769" y="1042557"/>
                </a:lnTo>
                <a:lnTo>
                  <a:pt x="775655" y="1023449"/>
                </a:lnTo>
                <a:lnTo>
                  <a:pt x="817411" y="1000660"/>
                </a:lnTo>
                <a:lnTo>
                  <a:pt x="856831" y="974396"/>
                </a:lnTo>
                <a:lnTo>
                  <a:pt x="893708" y="944862"/>
                </a:lnTo>
                <a:lnTo>
                  <a:pt x="927838" y="912265"/>
                </a:lnTo>
                <a:lnTo>
                  <a:pt x="959014" y="876811"/>
                </a:lnTo>
                <a:lnTo>
                  <a:pt x="987032" y="838705"/>
                </a:lnTo>
                <a:lnTo>
                  <a:pt x="1011685" y="798154"/>
                </a:lnTo>
                <a:lnTo>
                  <a:pt x="1032768" y="755364"/>
                </a:lnTo>
                <a:lnTo>
                  <a:pt x="1050075" y="710541"/>
                </a:lnTo>
                <a:lnTo>
                  <a:pt x="1063401" y="663891"/>
                </a:lnTo>
                <a:lnTo>
                  <a:pt x="1072540" y="615619"/>
                </a:lnTo>
                <a:lnTo>
                  <a:pt x="1076629" y="577689"/>
                </a:lnTo>
                <a:lnTo>
                  <a:pt x="1078052" y="539026"/>
                </a:lnTo>
                <a:lnTo>
                  <a:pt x="1075849" y="489963"/>
                </a:lnTo>
                <a:lnTo>
                  <a:pt x="1069367" y="442134"/>
                </a:lnTo>
                <a:lnTo>
                  <a:pt x="1058798" y="395729"/>
                </a:lnTo>
                <a:lnTo>
                  <a:pt x="1044329" y="350940"/>
                </a:lnTo>
                <a:lnTo>
                  <a:pt x="1026153" y="307956"/>
                </a:lnTo>
                <a:lnTo>
                  <a:pt x="1004460" y="266967"/>
                </a:lnTo>
                <a:lnTo>
                  <a:pt x="979439" y="228163"/>
                </a:lnTo>
                <a:lnTo>
                  <a:pt x="951281" y="191736"/>
                </a:lnTo>
                <a:lnTo>
                  <a:pt x="920176" y="157875"/>
                </a:lnTo>
                <a:lnTo>
                  <a:pt x="886315" y="126770"/>
                </a:lnTo>
                <a:lnTo>
                  <a:pt x="849888" y="98612"/>
                </a:lnTo>
                <a:lnTo>
                  <a:pt x="811085" y="73591"/>
                </a:lnTo>
                <a:lnTo>
                  <a:pt x="770096" y="51898"/>
                </a:lnTo>
                <a:lnTo>
                  <a:pt x="727111" y="33722"/>
                </a:lnTo>
                <a:lnTo>
                  <a:pt x="682322" y="19254"/>
                </a:lnTo>
                <a:lnTo>
                  <a:pt x="635917" y="8684"/>
                </a:lnTo>
                <a:lnTo>
                  <a:pt x="588089" y="2202"/>
                </a:lnTo>
                <a:lnTo>
                  <a:pt x="5390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524000" y="4631034"/>
            <a:ext cx="1294765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4"/>
              </a:spcBef>
            </a:pPr>
            <a:r>
              <a:rPr sz="1550" b="1" spc="105" dirty="0" err="1">
                <a:solidFill>
                  <a:srgbClr val="505050"/>
                </a:solidFill>
                <a:latin typeface="Microsoft JhengHei"/>
                <a:cs typeface="Microsoft JhengHei"/>
              </a:rPr>
              <a:t>月存款平均数</a:t>
            </a:r>
            <a:endParaRPr sz="1550" dirty="0">
              <a:latin typeface="Microsoft JhengHei"/>
              <a:cs typeface="Microsoft JhengHe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546913" y="4561525"/>
            <a:ext cx="66040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b="1" spc="105" dirty="0">
                <a:solidFill>
                  <a:srgbClr val="505050"/>
                </a:solidFill>
                <a:latin typeface="Microsoft JhengHei"/>
                <a:cs typeface="Microsoft JhengHei"/>
              </a:rPr>
              <a:t>收支比</a:t>
            </a:r>
            <a:endParaRPr sz="1550" dirty="0">
              <a:latin typeface="Microsoft JhengHei"/>
              <a:cs typeface="Microsoft JhengHei"/>
            </a:endParaRPr>
          </a:p>
        </p:txBody>
      </p:sp>
      <p:graphicFrame>
        <p:nvGraphicFramePr>
          <p:cNvPr id="42" name="图表 41"/>
          <p:cNvGraphicFramePr/>
          <p:nvPr>
            <p:extLst>
              <p:ext uri="{D42A27DB-BD31-4B8C-83A1-F6EECF244321}">
                <p14:modId xmlns:p14="http://schemas.microsoft.com/office/powerpoint/2010/main" val="4159550909"/>
              </p:ext>
            </p:extLst>
          </p:nvPr>
        </p:nvGraphicFramePr>
        <p:xfrm>
          <a:off x="5010606" y="1922631"/>
          <a:ext cx="3752394" cy="2668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3" name="图表 42"/>
          <p:cNvGraphicFramePr/>
          <p:nvPr>
            <p:extLst>
              <p:ext uri="{D42A27DB-BD31-4B8C-83A1-F6EECF244321}">
                <p14:modId xmlns:p14="http://schemas.microsoft.com/office/powerpoint/2010/main" val="2580760786"/>
              </p:ext>
            </p:extLst>
          </p:nvPr>
        </p:nvGraphicFramePr>
        <p:xfrm>
          <a:off x="584400" y="2041525"/>
          <a:ext cx="414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750"/>
                                        <p:tgtEl>
                                          <p:spTgt spid="4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4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4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4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750"/>
                                        <p:tgtEl>
                                          <p:spTgt spid="4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250"/>
                                        <p:tgtEl>
                                          <p:spTgt spid="4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250"/>
                                        <p:tgtEl>
                                          <p:spTgt spid="4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250"/>
                                        <p:tgtEl>
                                          <p:spTgt spid="4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250"/>
                                        <p:tgtEl>
                                          <p:spTgt spid="4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250"/>
                                        <p:tgtEl>
                                          <p:spTgt spid="4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39" grpId="0"/>
      <p:bldP spid="41" grpId="0"/>
      <p:bldGraphic spid="42" grpId="0" uiExpand="1">
        <p:bldSub>
          <a:bldChart bld="category"/>
        </p:bldSub>
      </p:bldGraphic>
      <p:bldGraphic spid="43" grpId="0">
        <p:bldSub>
          <a:bldChart bld="category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0157" y="383692"/>
            <a:ext cx="7583687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9040">
              <a:lnSpc>
                <a:spcPct val="100000"/>
              </a:lnSpc>
            </a:pPr>
            <a:r>
              <a:rPr dirty="0"/>
              <a:t>用户更在意哪一个方面的支出？</a:t>
            </a:r>
          </a:p>
        </p:txBody>
      </p:sp>
      <p:sp>
        <p:nvSpPr>
          <p:cNvPr id="4" name="object 4"/>
          <p:cNvSpPr/>
          <p:nvPr/>
        </p:nvSpPr>
        <p:spPr>
          <a:xfrm>
            <a:off x="1269188" y="2178024"/>
            <a:ext cx="6605905" cy="1727200"/>
          </a:xfrm>
          <a:custGeom>
            <a:avLst/>
            <a:gdLst/>
            <a:ahLst/>
            <a:cxnLst/>
            <a:rect l="l" t="t" r="r" b="b"/>
            <a:pathLst>
              <a:path w="6605905" h="1727200">
                <a:moveTo>
                  <a:pt x="927222" y="0"/>
                </a:moveTo>
                <a:lnTo>
                  <a:pt x="774367" y="0"/>
                </a:lnTo>
                <a:lnTo>
                  <a:pt x="679065" y="25400"/>
                </a:lnTo>
                <a:lnTo>
                  <a:pt x="632764" y="25400"/>
                </a:lnTo>
                <a:lnTo>
                  <a:pt x="587466" y="50800"/>
                </a:lnTo>
                <a:lnTo>
                  <a:pt x="500186" y="76200"/>
                </a:lnTo>
                <a:lnTo>
                  <a:pt x="458359" y="101600"/>
                </a:lnTo>
                <a:lnTo>
                  <a:pt x="417844" y="127000"/>
                </a:lnTo>
                <a:lnTo>
                  <a:pt x="378718" y="152400"/>
                </a:lnTo>
                <a:lnTo>
                  <a:pt x="341058" y="177800"/>
                </a:lnTo>
                <a:lnTo>
                  <a:pt x="304942" y="203200"/>
                </a:lnTo>
                <a:lnTo>
                  <a:pt x="270446" y="241300"/>
                </a:lnTo>
                <a:lnTo>
                  <a:pt x="237649" y="266700"/>
                </a:lnTo>
                <a:lnTo>
                  <a:pt x="206627" y="304800"/>
                </a:lnTo>
                <a:lnTo>
                  <a:pt x="177457" y="342900"/>
                </a:lnTo>
                <a:lnTo>
                  <a:pt x="150218" y="381000"/>
                </a:lnTo>
                <a:lnTo>
                  <a:pt x="124986" y="419100"/>
                </a:lnTo>
                <a:lnTo>
                  <a:pt x="101838" y="457200"/>
                </a:lnTo>
                <a:lnTo>
                  <a:pt x="80851" y="495300"/>
                </a:lnTo>
                <a:lnTo>
                  <a:pt x="62104" y="546100"/>
                </a:lnTo>
                <a:lnTo>
                  <a:pt x="45673" y="584200"/>
                </a:lnTo>
                <a:lnTo>
                  <a:pt x="31635" y="635000"/>
                </a:lnTo>
                <a:lnTo>
                  <a:pt x="20068" y="685800"/>
                </a:lnTo>
                <a:lnTo>
                  <a:pt x="11049" y="723900"/>
                </a:lnTo>
                <a:lnTo>
                  <a:pt x="4655" y="774700"/>
                </a:lnTo>
                <a:lnTo>
                  <a:pt x="964" y="825500"/>
                </a:lnTo>
                <a:lnTo>
                  <a:pt x="0" y="876300"/>
                </a:lnTo>
                <a:lnTo>
                  <a:pt x="1593" y="914400"/>
                </a:lnTo>
                <a:lnTo>
                  <a:pt x="5679" y="965200"/>
                </a:lnTo>
                <a:lnTo>
                  <a:pt x="12192" y="1016000"/>
                </a:lnTo>
                <a:lnTo>
                  <a:pt x="21068" y="1054100"/>
                </a:lnTo>
                <a:lnTo>
                  <a:pt x="32240" y="1104900"/>
                </a:lnTo>
                <a:lnTo>
                  <a:pt x="45643" y="1143000"/>
                </a:lnTo>
                <a:lnTo>
                  <a:pt x="61213" y="1181100"/>
                </a:lnTo>
                <a:lnTo>
                  <a:pt x="78884" y="1231900"/>
                </a:lnTo>
                <a:lnTo>
                  <a:pt x="98590" y="1270000"/>
                </a:lnTo>
                <a:lnTo>
                  <a:pt x="120266" y="1308100"/>
                </a:lnTo>
                <a:lnTo>
                  <a:pt x="143848" y="1346200"/>
                </a:lnTo>
                <a:lnTo>
                  <a:pt x="169269" y="1384300"/>
                </a:lnTo>
                <a:lnTo>
                  <a:pt x="196465" y="1422400"/>
                </a:lnTo>
                <a:lnTo>
                  <a:pt x="225370" y="1447800"/>
                </a:lnTo>
                <a:lnTo>
                  <a:pt x="255919" y="1485900"/>
                </a:lnTo>
                <a:lnTo>
                  <a:pt x="288046" y="1511300"/>
                </a:lnTo>
                <a:lnTo>
                  <a:pt x="321687" y="1536700"/>
                </a:lnTo>
                <a:lnTo>
                  <a:pt x="356776" y="1562100"/>
                </a:lnTo>
                <a:lnTo>
                  <a:pt x="393248" y="1587500"/>
                </a:lnTo>
                <a:lnTo>
                  <a:pt x="431037" y="1612900"/>
                </a:lnTo>
                <a:lnTo>
                  <a:pt x="470078" y="1638300"/>
                </a:lnTo>
                <a:lnTo>
                  <a:pt x="510306" y="1651000"/>
                </a:lnTo>
                <a:lnTo>
                  <a:pt x="551656" y="1676400"/>
                </a:lnTo>
                <a:lnTo>
                  <a:pt x="594063" y="1689100"/>
                </a:lnTo>
                <a:lnTo>
                  <a:pt x="726967" y="1727200"/>
                </a:lnTo>
                <a:lnTo>
                  <a:pt x="971988" y="1727200"/>
                </a:lnTo>
                <a:lnTo>
                  <a:pt x="1023115" y="1714500"/>
                </a:lnTo>
                <a:lnTo>
                  <a:pt x="1073218" y="1714500"/>
                </a:lnTo>
                <a:lnTo>
                  <a:pt x="1122207" y="1689100"/>
                </a:lnTo>
                <a:lnTo>
                  <a:pt x="1216477" y="1663700"/>
                </a:lnTo>
                <a:lnTo>
                  <a:pt x="1261577" y="1638300"/>
                </a:lnTo>
                <a:lnTo>
                  <a:pt x="1305198" y="1612900"/>
                </a:lnTo>
                <a:lnTo>
                  <a:pt x="1347250" y="1587500"/>
                </a:lnTo>
                <a:lnTo>
                  <a:pt x="1387643" y="1562100"/>
                </a:lnTo>
                <a:lnTo>
                  <a:pt x="1426284" y="1524000"/>
                </a:lnTo>
                <a:lnTo>
                  <a:pt x="1463084" y="1498600"/>
                </a:lnTo>
                <a:lnTo>
                  <a:pt x="1497950" y="1460500"/>
                </a:lnTo>
                <a:lnTo>
                  <a:pt x="1530793" y="1422400"/>
                </a:lnTo>
                <a:lnTo>
                  <a:pt x="1563085" y="1384300"/>
                </a:lnTo>
                <a:lnTo>
                  <a:pt x="1597541" y="1358900"/>
                </a:lnTo>
                <a:lnTo>
                  <a:pt x="1634008" y="1320800"/>
                </a:lnTo>
                <a:lnTo>
                  <a:pt x="1672335" y="1295400"/>
                </a:lnTo>
                <a:lnTo>
                  <a:pt x="1712369" y="1270000"/>
                </a:lnTo>
                <a:lnTo>
                  <a:pt x="1753959" y="1244600"/>
                </a:lnTo>
                <a:lnTo>
                  <a:pt x="1796953" y="1231900"/>
                </a:lnTo>
                <a:lnTo>
                  <a:pt x="1841199" y="1206500"/>
                </a:lnTo>
                <a:lnTo>
                  <a:pt x="1932839" y="1181100"/>
                </a:lnTo>
                <a:lnTo>
                  <a:pt x="1979929" y="1181100"/>
                </a:lnTo>
                <a:lnTo>
                  <a:pt x="2027663" y="1168400"/>
                </a:lnTo>
                <a:lnTo>
                  <a:pt x="6549613" y="1168400"/>
                </a:lnTo>
                <a:lnTo>
                  <a:pt x="6559992" y="1143000"/>
                </a:lnTo>
                <a:lnTo>
                  <a:pt x="6573396" y="1104900"/>
                </a:lnTo>
                <a:lnTo>
                  <a:pt x="6584568" y="1054100"/>
                </a:lnTo>
                <a:lnTo>
                  <a:pt x="6593443" y="1016000"/>
                </a:lnTo>
                <a:lnTo>
                  <a:pt x="6599957" y="965200"/>
                </a:lnTo>
                <a:lnTo>
                  <a:pt x="6604043" y="914400"/>
                </a:lnTo>
                <a:lnTo>
                  <a:pt x="6605636" y="876300"/>
                </a:lnTo>
                <a:lnTo>
                  <a:pt x="6604672" y="825500"/>
                </a:lnTo>
                <a:lnTo>
                  <a:pt x="6600981" y="774700"/>
                </a:lnTo>
                <a:lnTo>
                  <a:pt x="6594587" y="723900"/>
                </a:lnTo>
                <a:lnTo>
                  <a:pt x="6585568" y="685800"/>
                </a:lnTo>
                <a:lnTo>
                  <a:pt x="6574001" y="635000"/>
                </a:lnTo>
                <a:lnTo>
                  <a:pt x="6559963" y="584200"/>
                </a:lnTo>
                <a:lnTo>
                  <a:pt x="6549009" y="558800"/>
                </a:lnTo>
                <a:lnTo>
                  <a:pt x="1978911" y="558800"/>
                </a:lnTo>
                <a:lnTo>
                  <a:pt x="1839179" y="520700"/>
                </a:lnTo>
                <a:lnTo>
                  <a:pt x="1794676" y="508000"/>
                </a:lnTo>
                <a:lnTo>
                  <a:pt x="1751428" y="482600"/>
                </a:lnTo>
                <a:lnTo>
                  <a:pt x="1709564" y="457200"/>
                </a:lnTo>
                <a:lnTo>
                  <a:pt x="1669214" y="431800"/>
                </a:lnTo>
                <a:lnTo>
                  <a:pt x="1630509" y="406400"/>
                </a:lnTo>
                <a:lnTo>
                  <a:pt x="1593578" y="368300"/>
                </a:lnTo>
                <a:lnTo>
                  <a:pt x="1558552" y="342900"/>
                </a:lnTo>
                <a:lnTo>
                  <a:pt x="1525561" y="304800"/>
                </a:lnTo>
                <a:lnTo>
                  <a:pt x="1493119" y="266700"/>
                </a:lnTo>
                <a:lnTo>
                  <a:pt x="1458752" y="228600"/>
                </a:lnTo>
                <a:lnTo>
                  <a:pt x="1422545" y="203200"/>
                </a:lnTo>
                <a:lnTo>
                  <a:pt x="1384585" y="165100"/>
                </a:lnTo>
                <a:lnTo>
                  <a:pt x="1344955" y="139700"/>
                </a:lnTo>
                <a:lnTo>
                  <a:pt x="1303741" y="114300"/>
                </a:lnTo>
                <a:lnTo>
                  <a:pt x="1261028" y="88900"/>
                </a:lnTo>
                <a:lnTo>
                  <a:pt x="1216902" y="76200"/>
                </a:lnTo>
                <a:lnTo>
                  <a:pt x="1171446" y="50800"/>
                </a:lnTo>
                <a:lnTo>
                  <a:pt x="1027961" y="12700"/>
                </a:lnTo>
                <a:lnTo>
                  <a:pt x="978043" y="12700"/>
                </a:lnTo>
                <a:lnTo>
                  <a:pt x="927222" y="0"/>
                </a:lnTo>
                <a:close/>
              </a:path>
              <a:path w="6605905" h="1727200">
                <a:moveTo>
                  <a:pt x="3458899" y="1714500"/>
                </a:moveTo>
                <a:lnTo>
                  <a:pt x="3146730" y="1714500"/>
                </a:lnTo>
                <a:lnTo>
                  <a:pt x="3197855" y="1727200"/>
                </a:lnTo>
                <a:lnTo>
                  <a:pt x="3407772" y="1727200"/>
                </a:lnTo>
                <a:lnTo>
                  <a:pt x="3458899" y="1714500"/>
                </a:lnTo>
                <a:close/>
              </a:path>
              <a:path w="6605905" h="1727200">
                <a:moveTo>
                  <a:pt x="6549613" y="1168400"/>
                </a:moveTo>
                <a:lnTo>
                  <a:pt x="4577972" y="1168400"/>
                </a:lnTo>
                <a:lnTo>
                  <a:pt x="4625706" y="1181100"/>
                </a:lnTo>
                <a:lnTo>
                  <a:pt x="4672795" y="1181100"/>
                </a:lnTo>
                <a:lnTo>
                  <a:pt x="4764432" y="1206500"/>
                </a:lnTo>
                <a:lnTo>
                  <a:pt x="4808677" y="1231900"/>
                </a:lnTo>
                <a:lnTo>
                  <a:pt x="4851669" y="1244600"/>
                </a:lnTo>
                <a:lnTo>
                  <a:pt x="4893258" y="1270000"/>
                </a:lnTo>
                <a:lnTo>
                  <a:pt x="4933291" y="1295400"/>
                </a:lnTo>
                <a:lnTo>
                  <a:pt x="4971616" y="1320800"/>
                </a:lnTo>
                <a:lnTo>
                  <a:pt x="5008083" y="1358900"/>
                </a:lnTo>
                <a:lnTo>
                  <a:pt x="5042538" y="1384300"/>
                </a:lnTo>
                <a:lnTo>
                  <a:pt x="5074830" y="1422400"/>
                </a:lnTo>
                <a:lnTo>
                  <a:pt x="5107675" y="1460500"/>
                </a:lnTo>
                <a:lnTo>
                  <a:pt x="5142544" y="1498600"/>
                </a:lnTo>
                <a:lnTo>
                  <a:pt x="5179345" y="1524000"/>
                </a:lnTo>
                <a:lnTo>
                  <a:pt x="5217988" y="1562100"/>
                </a:lnTo>
                <a:lnTo>
                  <a:pt x="5258382" y="1587500"/>
                </a:lnTo>
                <a:lnTo>
                  <a:pt x="5300435" y="1612900"/>
                </a:lnTo>
                <a:lnTo>
                  <a:pt x="5344057" y="1638300"/>
                </a:lnTo>
                <a:lnTo>
                  <a:pt x="5389157" y="1663700"/>
                </a:lnTo>
                <a:lnTo>
                  <a:pt x="5483428" y="1689100"/>
                </a:lnTo>
                <a:lnTo>
                  <a:pt x="5532417" y="1714500"/>
                </a:lnTo>
                <a:lnTo>
                  <a:pt x="5582521" y="1714500"/>
                </a:lnTo>
                <a:lnTo>
                  <a:pt x="5633647" y="1727200"/>
                </a:lnTo>
                <a:lnTo>
                  <a:pt x="5878669" y="1727200"/>
                </a:lnTo>
                <a:lnTo>
                  <a:pt x="6011573" y="1689100"/>
                </a:lnTo>
                <a:lnTo>
                  <a:pt x="6053979" y="1676400"/>
                </a:lnTo>
                <a:lnTo>
                  <a:pt x="6095329" y="1651000"/>
                </a:lnTo>
                <a:lnTo>
                  <a:pt x="6135558" y="1638300"/>
                </a:lnTo>
                <a:lnTo>
                  <a:pt x="6174599" y="1612900"/>
                </a:lnTo>
                <a:lnTo>
                  <a:pt x="6212388" y="1587500"/>
                </a:lnTo>
                <a:lnTo>
                  <a:pt x="6248860" y="1562100"/>
                </a:lnTo>
                <a:lnTo>
                  <a:pt x="6283949" y="1536700"/>
                </a:lnTo>
                <a:lnTo>
                  <a:pt x="6317589" y="1511300"/>
                </a:lnTo>
                <a:lnTo>
                  <a:pt x="6349717" y="1485900"/>
                </a:lnTo>
                <a:lnTo>
                  <a:pt x="6380266" y="1447800"/>
                </a:lnTo>
                <a:lnTo>
                  <a:pt x="6409171" y="1422400"/>
                </a:lnTo>
                <a:lnTo>
                  <a:pt x="6436366" y="1384300"/>
                </a:lnTo>
                <a:lnTo>
                  <a:pt x="6461788" y="1346200"/>
                </a:lnTo>
                <a:lnTo>
                  <a:pt x="6485369" y="1308100"/>
                </a:lnTo>
                <a:lnTo>
                  <a:pt x="6507046" y="1270000"/>
                </a:lnTo>
                <a:lnTo>
                  <a:pt x="6526752" y="1231900"/>
                </a:lnTo>
                <a:lnTo>
                  <a:pt x="6544423" y="1181100"/>
                </a:lnTo>
                <a:lnTo>
                  <a:pt x="6549613" y="1168400"/>
                </a:lnTo>
                <a:close/>
              </a:path>
              <a:path w="6605905" h="1727200">
                <a:moveTo>
                  <a:pt x="4368624" y="1181100"/>
                </a:moveTo>
                <a:lnTo>
                  <a:pt x="2237011" y="1181100"/>
                </a:lnTo>
                <a:lnTo>
                  <a:pt x="2328649" y="1206500"/>
                </a:lnTo>
                <a:lnTo>
                  <a:pt x="2372893" y="1231900"/>
                </a:lnTo>
                <a:lnTo>
                  <a:pt x="2415885" y="1244600"/>
                </a:lnTo>
                <a:lnTo>
                  <a:pt x="2457474" y="1270000"/>
                </a:lnTo>
                <a:lnTo>
                  <a:pt x="2497507" y="1295400"/>
                </a:lnTo>
                <a:lnTo>
                  <a:pt x="2535833" y="1320800"/>
                </a:lnTo>
                <a:lnTo>
                  <a:pt x="2572299" y="1358900"/>
                </a:lnTo>
                <a:lnTo>
                  <a:pt x="2606754" y="1384300"/>
                </a:lnTo>
                <a:lnTo>
                  <a:pt x="2639046" y="1422400"/>
                </a:lnTo>
                <a:lnTo>
                  <a:pt x="2671891" y="1460500"/>
                </a:lnTo>
                <a:lnTo>
                  <a:pt x="2706760" y="1498600"/>
                </a:lnTo>
                <a:lnTo>
                  <a:pt x="2743561" y="1524000"/>
                </a:lnTo>
                <a:lnTo>
                  <a:pt x="2782204" y="1562100"/>
                </a:lnTo>
                <a:lnTo>
                  <a:pt x="2822597" y="1587500"/>
                </a:lnTo>
                <a:lnTo>
                  <a:pt x="2864650" y="1612900"/>
                </a:lnTo>
                <a:lnTo>
                  <a:pt x="2908272" y="1638300"/>
                </a:lnTo>
                <a:lnTo>
                  <a:pt x="2953372" y="1663700"/>
                </a:lnTo>
                <a:lnTo>
                  <a:pt x="3047641" y="1689100"/>
                </a:lnTo>
                <a:lnTo>
                  <a:pt x="3096628" y="1714500"/>
                </a:lnTo>
                <a:lnTo>
                  <a:pt x="3509002" y="1714500"/>
                </a:lnTo>
                <a:lnTo>
                  <a:pt x="3557991" y="1689100"/>
                </a:lnTo>
                <a:lnTo>
                  <a:pt x="3652262" y="1663700"/>
                </a:lnTo>
                <a:lnTo>
                  <a:pt x="3697362" y="1638300"/>
                </a:lnTo>
                <a:lnTo>
                  <a:pt x="3740985" y="1612900"/>
                </a:lnTo>
                <a:lnTo>
                  <a:pt x="3783038" y="1587500"/>
                </a:lnTo>
                <a:lnTo>
                  <a:pt x="3823432" y="1562100"/>
                </a:lnTo>
                <a:lnTo>
                  <a:pt x="3862074" y="1524000"/>
                </a:lnTo>
                <a:lnTo>
                  <a:pt x="3898876" y="1498600"/>
                </a:lnTo>
                <a:lnTo>
                  <a:pt x="3933744" y="1460500"/>
                </a:lnTo>
                <a:lnTo>
                  <a:pt x="3966590" y="1422400"/>
                </a:lnTo>
                <a:lnTo>
                  <a:pt x="3998882" y="1384300"/>
                </a:lnTo>
                <a:lnTo>
                  <a:pt x="4033337" y="1358900"/>
                </a:lnTo>
                <a:lnTo>
                  <a:pt x="4069803" y="1320800"/>
                </a:lnTo>
                <a:lnTo>
                  <a:pt x="4108129" y="1295400"/>
                </a:lnTo>
                <a:lnTo>
                  <a:pt x="4148162" y="1270000"/>
                </a:lnTo>
                <a:lnTo>
                  <a:pt x="4189750" y="1244600"/>
                </a:lnTo>
                <a:lnTo>
                  <a:pt x="4232743" y="1231900"/>
                </a:lnTo>
                <a:lnTo>
                  <a:pt x="4276987" y="1206500"/>
                </a:lnTo>
                <a:lnTo>
                  <a:pt x="4368624" y="1181100"/>
                </a:lnTo>
                <a:close/>
              </a:path>
              <a:path w="6605905" h="1727200">
                <a:moveTo>
                  <a:pt x="4463447" y="1168400"/>
                </a:moveTo>
                <a:lnTo>
                  <a:pt x="2142188" y="1168400"/>
                </a:lnTo>
                <a:lnTo>
                  <a:pt x="2189922" y="1181100"/>
                </a:lnTo>
                <a:lnTo>
                  <a:pt x="4415714" y="1181100"/>
                </a:lnTo>
                <a:lnTo>
                  <a:pt x="4463447" y="1168400"/>
                </a:lnTo>
                <a:close/>
              </a:path>
              <a:path w="6605905" h="1727200">
                <a:moveTo>
                  <a:pt x="3407772" y="0"/>
                </a:moveTo>
                <a:lnTo>
                  <a:pt x="3197855" y="0"/>
                </a:lnTo>
                <a:lnTo>
                  <a:pt x="3146730" y="12700"/>
                </a:lnTo>
                <a:lnTo>
                  <a:pt x="2999858" y="50800"/>
                </a:lnTo>
                <a:lnTo>
                  <a:pt x="2953372" y="76200"/>
                </a:lnTo>
                <a:lnTo>
                  <a:pt x="2908272" y="88900"/>
                </a:lnTo>
                <a:lnTo>
                  <a:pt x="2864650" y="114300"/>
                </a:lnTo>
                <a:lnTo>
                  <a:pt x="2822597" y="139700"/>
                </a:lnTo>
                <a:lnTo>
                  <a:pt x="2782204" y="177800"/>
                </a:lnTo>
                <a:lnTo>
                  <a:pt x="2743561" y="203200"/>
                </a:lnTo>
                <a:lnTo>
                  <a:pt x="2706760" y="241300"/>
                </a:lnTo>
                <a:lnTo>
                  <a:pt x="2671891" y="266700"/>
                </a:lnTo>
                <a:lnTo>
                  <a:pt x="2639046" y="304800"/>
                </a:lnTo>
                <a:lnTo>
                  <a:pt x="2606754" y="342900"/>
                </a:lnTo>
                <a:lnTo>
                  <a:pt x="2572299" y="381000"/>
                </a:lnTo>
                <a:lnTo>
                  <a:pt x="2535833" y="406400"/>
                </a:lnTo>
                <a:lnTo>
                  <a:pt x="2497507" y="431800"/>
                </a:lnTo>
                <a:lnTo>
                  <a:pt x="2457474" y="457200"/>
                </a:lnTo>
                <a:lnTo>
                  <a:pt x="2415885" y="482600"/>
                </a:lnTo>
                <a:lnTo>
                  <a:pt x="2372893" y="508000"/>
                </a:lnTo>
                <a:lnTo>
                  <a:pt x="2328649" y="520700"/>
                </a:lnTo>
                <a:lnTo>
                  <a:pt x="2189922" y="558800"/>
                </a:lnTo>
                <a:lnTo>
                  <a:pt x="4415714" y="558800"/>
                </a:lnTo>
                <a:lnTo>
                  <a:pt x="4276987" y="520700"/>
                </a:lnTo>
                <a:lnTo>
                  <a:pt x="4232743" y="508000"/>
                </a:lnTo>
                <a:lnTo>
                  <a:pt x="4189750" y="482600"/>
                </a:lnTo>
                <a:lnTo>
                  <a:pt x="4148162" y="457200"/>
                </a:lnTo>
                <a:lnTo>
                  <a:pt x="4108129" y="431800"/>
                </a:lnTo>
                <a:lnTo>
                  <a:pt x="4069803" y="406400"/>
                </a:lnTo>
                <a:lnTo>
                  <a:pt x="4033337" y="381000"/>
                </a:lnTo>
                <a:lnTo>
                  <a:pt x="3998882" y="342900"/>
                </a:lnTo>
                <a:lnTo>
                  <a:pt x="3966590" y="304800"/>
                </a:lnTo>
                <a:lnTo>
                  <a:pt x="3933744" y="266700"/>
                </a:lnTo>
                <a:lnTo>
                  <a:pt x="3898876" y="241300"/>
                </a:lnTo>
                <a:lnTo>
                  <a:pt x="3862074" y="203200"/>
                </a:lnTo>
                <a:lnTo>
                  <a:pt x="3823432" y="177800"/>
                </a:lnTo>
                <a:lnTo>
                  <a:pt x="3783038" y="139700"/>
                </a:lnTo>
                <a:lnTo>
                  <a:pt x="3740985" y="114300"/>
                </a:lnTo>
                <a:lnTo>
                  <a:pt x="3697362" y="88900"/>
                </a:lnTo>
                <a:lnTo>
                  <a:pt x="3652262" y="76200"/>
                </a:lnTo>
                <a:lnTo>
                  <a:pt x="3605775" y="50800"/>
                </a:lnTo>
                <a:lnTo>
                  <a:pt x="3458899" y="12700"/>
                </a:lnTo>
                <a:lnTo>
                  <a:pt x="3407772" y="0"/>
                </a:lnTo>
                <a:close/>
              </a:path>
              <a:path w="6605905" h="1727200">
                <a:moveTo>
                  <a:pt x="5831269" y="0"/>
                </a:moveTo>
                <a:lnTo>
                  <a:pt x="5678413" y="0"/>
                </a:lnTo>
                <a:lnTo>
                  <a:pt x="5627593" y="12700"/>
                </a:lnTo>
                <a:lnTo>
                  <a:pt x="5577675" y="12700"/>
                </a:lnTo>
                <a:lnTo>
                  <a:pt x="5434189" y="50800"/>
                </a:lnTo>
                <a:lnTo>
                  <a:pt x="5388734" y="76200"/>
                </a:lnTo>
                <a:lnTo>
                  <a:pt x="5344608" y="88900"/>
                </a:lnTo>
                <a:lnTo>
                  <a:pt x="5301895" y="114300"/>
                </a:lnTo>
                <a:lnTo>
                  <a:pt x="5260681" y="139700"/>
                </a:lnTo>
                <a:lnTo>
                  <a:pt x="5221051" y="165100"/>
                </a:lnTo>
                <a:lnTo>
                  <a:pt x="5183090" y="203200"/>
                </a:lnTo>
                <a:lnTo>
                  <a:pt x="5146884" y="228600"/>
                </a:lnTo>
                <a:lnTo>
                  <a:pt x="5112517" y="266700"/>
                </a:lnTo>
                <a:lnTo>
                  <a:pt x="5080075" y="304800"/>
                </a:lnTo>
                <a:lnTo>
                  <a:pt x="5047083" y="342900"/>
                </a:lnTo>
                <a:lnTo>
                  <a:pt x="5012057" y="368300"/>
                </a:lnTo>
                <a:lnTo>
                  <a:pt x="4975125" y="406400"/>
                </a:lnTo>
                <a:lnTo>
                  <a:pt x="4936419" y="431800"/>
                </a:lnTo>
                <a:lnTo>
                  <a:pt x="4896069" y="457200"/>
                </a:lnTo>
                <a:lnTo>
                  <a:pt x="4854204" y="482600"/>
                </a:lnTo>
                <a:lnTo>
                  <a:pt x="4810955" y="508000"/>
                </a:lnTo>
                <a:lnTo>
                  <a:pt x="4766452" y="520700"/>
                </a:lnTo>
                <a:lnTo>
                  <a:pt x="4626720" y="558800"/>
                </a:lnTo>
                <a:lnTo>
                  <a:pt x="6549009" y="558800"/>
                </a:lnTo>
                <a:lnTo>
                  <a:pt x="6543532" y="546100"/>
                </a:lnTo>
                <a:lnTo>
                  <a:pt x="6524784" y="495300"/>
                </a:lnTo>
                <a:lnTo>
                  <a:pt x="6503798" y="457200"/>
                </a:lnTo>
                <a:lnTo>
                  <a:pt x="6480650" y="419100"/>
                </a:lnTo>
                <a:lnTo>
                  <a:pt x="6455418" y="381000"/>
                </a:lnTo>
                <a:lnTo>
                  <a:pt x="6428178" y="342900"/>
                </a:lnTo>
                <a:lnTo>
                  <a:pt x="6399009" y="304800"/>
                </a:lnTo>
                <a:lnTo>
                  <a:pt x="6367987" y="266700"/>
                </a:lnTo>
                <a:lnTo>
                  <a:pt x="6335190" y="241300"/>
                </a:lnTo>
                <a:lnTo>
                  <a:pt x="6300694" y="203200"/>
                </a:lnTo>
                <a:lnTo>
                  <a:pt x="6264578" y="177800"/>
                </a:lnTo>
                <a:lnTo>
                  <a:pt x="6226918" y="152400"/>
                </a:lnTo>
                <a:lnTo>
                  <a:pt x="6187792" y="127000"/>
                </a:lnTo>
                <a:lnTo>
                  <a:pt x="6147277" y="101600"/>
                </a:lnTo>
                <a:lnTo>
                  <a:pt x="6105450" y="76200"/>
                </a:lnTo>
                <a:lnTo>
                  <a:pt x="6018170" y="50800"/>
                </a:lnTo>
                <a:lnTo>
                  <a:pt x="5972872" y="25400"/>
                </a:lnTo>
                <a:lnTo>
                  <a:pt x="5926570" y="25400"/>
                </a:lnTo>
                <a:lnTo>
                  <a:pt x="583126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288925" y="3810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66675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2170" y="0"/>
            <a:ext cx="334645" cy="334645"/>
          </a:xfrm>
          <a:custGeom>
            <a:avLst/>
            <a:gdLst/>
            <a:ahLst/>
            <a:cxnLst/>
            <a:rect l="l" t="t" r="r" b="b"/>
            <a:pathLst>
              <a:path w="334645" h="334645">
                <a:moveTo>
                  <a:pt x="334429" y="0"/>
                </a:moveTo>
                <a:lnTo>
                  <a:pt x="0" y="334429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2075"/>
            <a:ext cx="480695" cy="480695"/>
          </a:xfrm>
          <a:custGeom>
            <a:avLst/>
            <a:gdLst/>
            <a:ahLst/>
            <a:cxnLst/>
            <a:rect l="l" t="t" r="r" b="b"/>
            <a:pathLst>
              <a:path w="480695" h="480695">
                <a:moveTo>
                  <a:pt x="0" y="480440"/>
                </a:moveTo>
                <a:lnTo>
                  <a:pt x="480441" y="0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394741" y="0"/>
                </a:moveTo>
                <a:lnTo>
                  <a:pt x="0" y="0"/>
                </a:lnTo>
                <a:lnTo>
                  <a:pt x="0" y="394741"/>
                </a:lnTo>
                <a:lnTo>
                  <a:pt x="394741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9713" y="4749800"/>
            <a:ext cx="8004809" cy="0"/>
          </a:xfrm>
          <a:custGeom>
            <a:avLst/>
            <a:gdLst/>
            <a:ahLst/>
            <a:cxnLst/>
            <a:rect l="l" t="t" r="r" b="b"/>
            <a:pathLst>
              <a:path w="8004809">
                <a:moveTo>
                  <a:pt x="0" y="0"/>
                </a:moveTo>
                <a:lnTo>
                  <a:pt x="8004568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80489" y="2817279"/>
            <a:ext cx="1318260" cy="42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40" dirty="0">
                <a:solidFill>
                  <a:srgbClr val="505050"/>
                </a:solidFill>
                <a:latin typeface="Microsoft JhengHei"/>
                <a:cs typeface="Microsoft JhengHei"/>
              </a:rPr>
              <a:t>金融保险</a:t>
            </a:r>
            <a:endParaRPr sz="2400" dirty="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6146" y="2817279"/>
            <a:ext cx="1318260" cy="42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40" dirty="0">
                <a:solidFill>
                  <a:srgbClr val="505050"/>
                </a:solidFill>
                <a:latin typeface="Microsoft JhengHei"/>
                <a:cs typeface="Microsoft JhengHei"/>
              </a:rPr>
              <a:t>居家物业</a:t>
            </a:r>
            <a:endParaRPr sz="2400" dirty="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51803" y="2817279"/>
            <a:ext cx="1318260" cy="42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40" dirty="0">
                <a:solidFill>
                  <a:srgbClr val="505050"/>
                </a:solidFill>
                <a:latin typeface="Microsoft JhengHei"/>
                <a:cs typeface="Microsoft JhengHei"/>
              </a:rPr>
              <a:t>衣服饰品</a:t>
            </a:r>
            <a:endParaRPr sz="2400" dirty="0">
              <a:latin typeface="Microsoft JhengHei"/>
              <a:cs typeface="Microsoft JhengHe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72485" y="2926791"/>
            <a:ext cx="111760" cy="222885"/>
          </a:xfrm>
          <a:custGeom>
            <a:avLst/>
            <a:gdLst/>
            <a:ahLst/>
            <a:cxnLst/>
            <a:rect l="l" t="t" r="r" b="b"/>
            <a:pathLst>
              <a:path w="111760" h="222885">
                <a:moveTo>
                  <a:pt x="0" y="0"/>
                </a:moveTo>
                <a:lnTo>
                  <a:pt x="111391" y="111391"/>
                </a:lnTo>
                <a:lnTo>
                  <a:pt x="0" y="222770"/>
                </a:lnTo>
              </a:path>
            </a:pathLst>
          </a:custGeom>
          <a:ln w="3600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66422" y="2926791"/>
            <a:ext cx="111760" cy="222885"/>
          </a:xfrm>
          <a:custGeom>
            <a:avLst/>
            <a:gdLst/>
            <a:ahLst/>
            <a:cxnLst/>
            <a:rect l="l" t="t" r="r" b="b"/>
            <a:pathLst>
              <a:path w="111760" h="222885">
                <a:moveTo>
                  <a:pt x="0" y="0"/>
                </a:moveTo>
                <a:lnTo>
                  <a:pt x="111391" y="111391"/>
                </a:lnTo>
                <a:lnTo>
                  <a:pt x="0" y="222770"/>
                </a:lnTo>
              </a:path>
            </a:pathLst>
          </a:custGeom>
          <a:ln w="3600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33775" y="4273552"/>
            <a:ext cx="207645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b="1" spc="105" dirty="0">
                <a:solidFill>
                  <a:srgbClr val="505050"/>
                </a:solidFill>
                <a:latin typeface="Microsoft JhengHei"/>
                <a:cs typeface="Microsoft JhengHei"/>
              </a:rPr>
              <a:t>年轻人消费领域TOP3</a:t>
            </a:r>
            <a:endParaRPr sz="1550" dirty="0">
              <a:latin typeface="Microsoft JhengHei"/>
              <a:cs typeface="Microsoft JhengHei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B3285793-D864-418C-A27B-9A9552FCDBC0}"/>
              </a:ext>
            </a:extLst>
          </p:cNvPr>
          <p:cNvGrpSpPr/>
          <p:nvPr/>
        </p:nvGrpSpPr>
        <p:grpSpPr>
          <a:xfrm>
            <a:off x="457201" y="1335308"/>
            <a:ext cx="8229599" cy="369332"/>
            <a:chOff x="457201" y="1335308"/>
            <a:chExt cx="8229599" cy="369332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760E3F8-1CDD-428D-B945-91BA5ECBDBCB}"/>
                </a:ext>
              </a:extLst>
            </p:cNvPr>
            <p:cNvSpPr txBox="1"/>
            <p:nvPr/>
          </p:nvSpPr>
          <p:spPr>
            <a:xfrm>
              <a:off x="457201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zh-CN" altLang="en-US"/>
                <a:t>根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D0CA5E7-C802-4462-AD16-F9E5CD9CCAC4}"/>
                </a:ext>
              </a:extLst>
            </p:cNvPr>
            <p:cNvSpPr txBox="1"/>
            <p:nvPr/>
          </p:nvSpPr>
          <p:spPr>
            <a:xfrm>
              <a:off x="762001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zh-CN" altLang="en-US"/>
                <a:t>据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71DB03C-8A1C-41FE-9B64-2235415CEFA9}"/>
                </a:ext>
              </a:extLst>
            </p:cNvPr>
            <p:cNvSpPr txBox="1"/>
            <p:nvPr/>
          </p:nvSpPr>
          <p:spPr>
            <a:xfrm>
              <a:off x="1066801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zh-CN" altLang="en-US"/>
                <a:t>数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30A60F2-2607-4C30-9B50-5A739C3CA0C3}"/>
                </a:ext>
              </a:extLst>
            </p:cNvPr>
            <p:cNvSpPr txBox="1"/>
            <p:nvPr/>
          </p:nvSpPr>
          <p:spPr>
            <a:xfrm>
              <a:off x="1371601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zh-CN" altLang="en-US"/>
                <a:t>据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3C105D8-628B-435B-AE3F-D898727E8D38}"/>
                </a:ext>
              </a:extLst>
            </p:cNvPr>
            <p:cNvSpPr txBox="1"/>
            <p:nvPr/>
          </p:nvSpPr>
          <p:spPr>
            <a:xfrm>
              <a:off x="1676401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zh-CN" altLang="en-US" dirty="0"/>
                <a:t>显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F6341BC-A30B-45BB-8358-289615474CF7}"/>
                </a:ext>
              </a:extLst>
            </p:cNvPr>
            <p:cNvSpPr txBox="1"/>
            <p:nvPr/>
          </p:nvSpPr>
          <p:spPr>
            <a:xfrm>
              <a:off x="1981201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zh-CN" altLang="en-US" dirty="0"/>
                <a:t>示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6614064-B75A-4162-BF23-C23A1ED3CF23}"/>
                </a:ext>
              </a:extLst>
            </p:cNvPr>
            <p:cNvSpPr txBox="1"/>
            <p:nvPr/>
          </p:nvSpPr>
          <p:spPr>
            <a:xfrm>
              <a:off x="2286001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zh-CN" altLang="en-US"/>
                <a:t>，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187316D-FE30-405A-9782-4457763DF450}"/>
                </a:ext>
              </a:extLst>
            </p:cNvPr>
            <p:cNvSpPr txBox="1"/>
            <p:nvPr/>
          </p:nvSpPr>
          <p:spPr>
            <a:xfrm>
              <a:off x="2590801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962AE1C-6049-4B89-AE5A-757CBAB8E6C8}"/>
                </a:ext>
              </a:extLst>
            </p:cNvPr>
            <p:cNvSpPr txBox="1"/>
            <p:nvPr/>
          </p:nvSpPr>
          <p:spPr>
            <a:xfrm>
              <a:off x="2895601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en-US" altLang="zh-CN"/>
                <a:t>0</a:t>
              </a:r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389106B-629C-4ACB-B798-D977C077C8CE}"/>
                </a:ext>
              </a:extLst>
            </p:cNvPr>
            <p:cNvSpPr txBox="1"/>
            <p:nvPr/>
          </p:nvSpPr>
          <p:spPr>
            <a:xfrm>
              <a:off x="3200401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570C792-C192-4E83-A9E2-C1B25FA1177A}"/>
                </a:ext>
              </a:extLst>
            </p:cNvPr>
            <p:cNvSpPr txBox="1"/>
            <p:nvPr/>
          </p:nvSpPr>
          <p:spPr>
            <a:xfrm>
              <a:off x="3505201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en-US" altLang="zh-CN"/>
                <a:t>6</a:t>
              </a:r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BCFD29F-0091-452B-B045-F7F810C09DD9}"/>
                </a:ext>
              </a:extLst>
            </p:cNvPr>
            <p:cNvSpPr txBox="1"/>
            <p:nvPr/>
          </p:nvSpPr>
          <p:spPr>
            <a:xfrm>
              <a:off x="3810001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zh-CN" altLang="en-US"/>
                <a:t>年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1D6137F-8624-46B4-BF10-72F84191C23D}"/>
                </a:ext>
              </a:extLst>
            </p:cNvPr>
            <p:cNvSpPr txBox="1"/>
            <p:nvPr/>
          </p:nvSpPr>
          <p:spPr>
            <a:xfrm>
              <a:off x="4114801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zh-CN" altLang="en-US" dirty="0"/>
                <a:t>全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DD0FA03-D8DF-4C0A-8824-7CDE8B2349D1}"/>
                </a:ext>
              </a:extLst>
            </p:cNvPr>
            <p:cNvSpPr txBox="1"/>
            <p:nvPr/>
          </p:nvSpPr>
          <p:spPr>
            <a:xfrm>
              <a:off x="4419601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zh-CN" altLang="en-US"/>
                <a:t>国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DD68FCF-521B-4449-913C-839615F4A14E}"/>
                </a:ext>
              </a:extLst>
            </p:cNvPr>
            <p:cNvSpPr txBox="1"/>
            <p:nvPr/>
          </p:nvSpPr>
          <p:spPr>
            <a:xfrm>
              <a:off x="4724401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zh-CN" altLang="en-US"/>
                <a:t>年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6D7A637B-9419-422E-8E75-3F744F376805}"/>
                </a:ext>
              </a:extLst>
            </p:cNvPr>
            <p:cNvSpPr txBox="1"/>
            <p:nvPr/>
          </p:nvSpPr>
          <p:spPr>
            <a:xfrm>
              <a:off x="5029201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zh-CN" altLang="en-US"/>
                <a:t>轻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C709FF5-CD68-46DF-8A4C-5C0398385423}"/>
                </a:ext>
              </a:extLst>
            </p:cNvPr>
            <p:cNvSpPr txBox="1"/>
            <p:nvPr/>
          </p:nvSpPr>
          <p:spPr>
            <a:xfrm>
              <a:off x="5334001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zh-CN" altLang="en-US"/>
                <a:t>人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5903A8F-7D99-4CA8-96A1-40041D8F2DC8}"/>
                </a:ext>
              </a:extLst>
            </p:cNvPr>
            <p:cNvSpPr txBox="1"/>
            <p:nvPr/>
          </p:nvSpPr>
          <p:spPr>
            <a:xfrm>
              <a:off x="5638801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zh-CN" altLang="en-US" dirty="0"/>
                <a:t>消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DA8D66D-EC9D-4F6F-9B92-A3A66C19A6A4}"/>
                </a:ext>
              </a:extLst>
            </p:cNvPr>
            <p:cNvSpPr txBox="1"/>
            <p:nvPr/>
          </p:nvSpPr>
          <p:spPr>
            <a:xfrm>
              <a:off x="5943600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zh-CN" altLang="en-US" dirty="0"/>
                <a:t>费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A6DF1A75-3E51-4251-A17A-3AF2E353C4C0}"/>
                </a:ext>
              </a:extLst>
            </p:cNvPr>
            <p:cNvSpPr txBox="1"/>
            <p:nvPr/>
          </p:nvSpPr>
          <p:spPr>
            <a:xfrm>
              <a:off x="6248400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zh-CN" altLang="en-US" dirty="0"/>
                <a:t>领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CA158EA-383A-4369-A5AF-59F9C56F1131}"/>
                </a:ext>
              </a:extLst>
            </p:cNvPr>
            <p:cNvSpPr txBox="1"/>
            <p:nvPr/>
          </p:nvSpPr>
          <p:spPr>
            <a:xfrm>
              <a:off x="6553200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zh-CN" altLang="en-US"/>
                <a:t>域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80B16B8-F28D-4AD6-85F7-6EA1441A6A58}"/>
                </a:ext>
              </a:extLst>
            </p:cNvPr>
            <p:cNvSpPr txBox="1"/>
            <p:nvPr/>
          </p:nvSpPr>
          <p:spPr>
            <a:xfrm>
              <a:off x="6858000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en-US" altLang="zh-CN"/>
                <a:t>T</a:t>
              </a:r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1464287-58F8-4EA1-A85E-7088FA623FC6}"/>
                </a:ext>
              </a:extLst>
            </p:cNvPr>
            <p:cNvSpPr txBox="1"/>
            <p:nvPr/>
          </p:nvSpPr>
          <p:spPr>
            <a:xfrm>
              <a:off x="7162800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en-US" altLang="zh-CN"/>
                <a:t>O</a:t>
              </a:r>
              <a:endParaRPr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FF5EDAE8-5954-4F17-9784-21738B50378A}"/>
                </a:ext>
              </a:extLst>
            </p:cNvPr>
            <p:cNvSpPr txBox="1"/>
            <p:nvPr/>
          </p:nvSpPr>
          <p:spPr>
            <a:xfrm>
              <a:off x="7467600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89E05A3F-7B98-468B-9EB8-050AC6BE4EDA}"/>
                </a:ext>
              </a:extLst>
            </p:cNvPr>
            <p:cNvSpPr txBox="1"/>
            <p:nvPr/>
          </p:nvSpPr>
          <p:spPr>
            <a:xfrm>
              <a:off x="7772400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8EF8E24-3974-468B-8A24-36EF5CFB982F}"/>
                </a:ext>
              </a:extLst>
            </p:cNvPr>
            <p:cNvSpPr txBox="1"/>
            <p:nvPr/>
          </p:nvSpPr>
          <p:spPr>
            <a:xfrm>
              <a:off x="8077200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zh-CN" altLang="en-US"/>
                <a:t>为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D19E979-F1DF-412F-984E-08494AFBCA2D}"/>
                </a:ext>
              </a:extLst>
            </p:cNvPr>
            <p:cNvSpPr txBox="1"/>
            <p:nvPr/>
          </p:nvSpPr>
          <p:spPr>
            <a:xfrm>
              <a:off x="8382000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zh-CN" altLang="en-US"/>
                <a:t>：</a:t>
              </a:r>
            </a:p>
          </p:txBody>
        </p:sp>
      </p:grp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9" grpId="0" animBg="1"/>
      <p:bldP spid="10" grpId="0"/>
      <p:bldP spid="11" grpId="0"/>
      <p:bldP spid="1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3978" y="383692"/>
            <a:ext cx="7536045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0">
              <a:lnSpc>
                <a:spcPct val="100000"/>
              </a:lnSpc>
            </a:pPr>
            <a:r>
              <a:rPr dirty="0"/>
              <a:t>年轻人财务行为有什么特点？</a:t>
            </a:r>
          </a:p>
        </p:txBody>
      </p:sp>
      <p:sp>
        <p:nvSpPr>
          <p:cNvPr id="3" name="object 3"/>
          <p:cNvSpPr/>
          <p:nvPr/>
        </p:nvSpPr>
        <p:spPr>
          <a:xfrm>
            <a:off x="288925" y="3810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66675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2170" y="0"/>
            <a:ext cx="334645" cy="334645"/>
          </a:xfrm>
          <a:custGeom>
            <a:avLst/>
            <a:gdLst/>
            <a:ahLst/>
            <a:cxnLst/>
            <a:rect l="l" t="t" r="r" b="b"/>
            <a:pathLst>
              <a:path w="334645" h="334645">
                <a:moveTo>
                  <a:pt x="334429" y="0"/>
                </a:moveTo>
                <a:lnTo>
                  <a:pt x="0" y="334429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2075"/>
            <a:ext cx="480695" cy="480695"/>
          </a:xfrm>
          <a:custGeom>
            <a:avLst/>
            <a:gdLst/>
            <a:ahLst/>
            <a:cxnLst/>
            <a:rect l="l" t="t" r="r" b="b"/>
            <a:pathLst>
              <a:path w="480695" h="480695">
                <a:moveTo>
                  <a:pt x="0" y="480440"/>
                </a:moveTo>
                <a:lnTo>
                  <a:pt x="480441" y="0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394728" y="0"/>
                </a:moveTo>
                <a:lnTo>
                  <a:pt x="0" y="0"/>
                </a:lnTo>
                <a:lnTo>
                  <a:pt x="0" y="394728"/>
                </a:lnTo>
                <a:lnTo>
                  <a:pt x="394728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9711" y="4749800"/>
            <a:ext cx="8004809" cy="0"/>
          </a:xfrm>
          <a:custGeom>
            <a:avLst/>
            <a:gdLst/>
            <a:ahLst/>
            <a:cxnLst/>
            <a:rect l="l" t="t" r="r" b="b"/>
            <a:pathLst>
              <a:path w="8004809">
                <a:moveTo>
                  <a:pt x="0" y="0"/>
                </a:moveTo>
                <a:lnTo>
                  <a:pt x="8004568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91158" y="3333343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5" h="291464">
                <a:moveTo>
                  <a:pt x="145618" y="0"/>
                </a:moveTo>
                <a:lnTo>
                  <a:pt x="99594" y="7424"/>
                </a:lnTo>
                <a:lnTo>
                  <a:pt x="59620" y="28098"/>
                </a:lnTo>
                <a:lnTo>
                  <a:pt x="28097" y="59623"/>
                </a:lnTo>
                <a:lnTo>
                  <a:pt x="7424" y="99600"/>
                </a:lnTo>
                <a:lnTo>
                  <a:pt x="0" y="145630"/>
                </a:lnTo>
                <a:lnTo>
                  <a:pt x="7424" y="191661"/>
                </a:lnTo>
                <a:lnTo>
                  <a:pt x="28097" y="231638"/>
                </a:lnTo>
                <a:lnTo>
                  <a:pt x="59620" y="263163"/>
                </a:lnTo>
                <a:lnTo>
                  <a:pt x="99594" y="283837"/>
                </a:lnTo>
                <a:lnTo>
                  <a:pt x="145618" y="291261"/>
                </a:lnTo>
                <a:lnTo>
                  <a:pt x="191648" y="283837"/>
                </a:lnTo>
                <a:lnTo>
                  <a:pt x="231625" y="263163"/>
                </a:lnTo>
                <a:lnTo>
                  <a:pt x="263150" y="231638"/>
                </a:lnTo>
                <a:lnTo>
                  <a:pt x="283824" y="191661"/>
                </a:lnTo>
                <a:lnTo>
                  <a:pt x="291249" y="145630"/>
                </a:lnTo>
                <a:lnTo>
                  <a:pt x="283824" y="99600"/>
                </a:lnTo>
                <a:lnTo>
                  <a:pt x="263150" y="59623"/>
                </a:lnTo>
                <a:lnTo>
                  <a:pt x="231625" y="28098"/>
                </a:lnTo>
                <a:lnTo>
                  <a:pt x="191648" y="7424"/>
                </a:lnTo>
                <a:lnTo>
                  <a:pt x="145618" y="0"/>
                </a:lnTo>
                <a:close/>
              </a:path>
            </a:pathLst>
          </a:custGeom>
          <a:solidFill>
            <a:srgbClr val="F9C7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91158" y="2416721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5" h="291464">
                <a:moveTo>
                  <a:pt x="145618" y="0"/>
                </a:moveTo>
                <a:lnTo>
                  <a:pt x="99594" y="7424"/>
                </a:lnTo>
                <a:lnTo>
                  <a:pt x="59620" y="28098"/>
                </a:lnTo>
                <a:lnTo>
                  <a:pt x="28097" y="59623"/>
                </a:lnTo>
                <a:lnTo>
                  <a:pt x="7424" y="99600"/>
                </a:lnTo>
                <a:lnTo>
                  <a:pt x="0" y="145630"/>
                </a:lnTo>
                <a:lnTo>
                  <a:pt x="7424" y="191661"/>
                </a:lnTo>
                <a:lnTo>
                  <a:pt x="28097" y="231638"/>
                </a:lnTo>
                <a:lnTo>
                  <a:pt x="59620" y="263163"/>
                </a:lnTo>
                <a:lnTo>
                  <a:pt x="99594" y="283837"/>
                </a:lnTo>
                <a:lnTo>
                  <a:pt x="145618" y="291261"/>
                </a:lnTo>
                <a:lnTo>
                  <a:pt x="191648" y="283837"/>
                </a:lnTo>
                <a:lnTo>
                  <a:pt x="231625" y="263163"/>
                </a:lnTo>
                <a:lnTo>
                  <a:pt x="263150" y="231638"/>
                </a:lnTo>
                <a:lnTo>
                  <a:pt x="283824" y="191661"/>
                </a:lnTo>
                <a:lnTo>
                  <a:pt x="291249" y="145630"/>
                </a:lnTo>
                <a:lnTo>
                  <a:pt x="283824" y="99600"/>
                </a:lnTo>
                <a:lnTo>
                  <a:pt x="263150" y="59623"/>
                </a:lnTo>
                <a:lnTo>
                  <a:pt x="231625" y="28098"/>
                </a:lnTo>
                <a:lnTo>
                  <a:pt x="191648" y="7424"/>
                </a:lnTo>
                <a:lnTo>
                  <a:pt x="145618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91158" y="1500098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5" h="291464">
                <a:moveTo>
                  <a:pt x="145618" y="0"/>
                </a:moveTo>
                <a:lnTo>
                  <a:pt x="99594" y="7424"/>
                </a:lnTo>
                <a:lnTo>
                  <a:pt x="59620" y="28098"/>
                </a:lnTo>
                <a:lnTo>
                  <a:pt x="28097" y="59623"/>
                </a:lnTo>
                <a:lnTo>
                  <a:pt x="7424" y="99600"/>
                </a:lnTo>
                <a:lnTo>
                  <a:pt x="0" y="145630"/>
                </a:lnTo>
                <a:lnTo>
                  <a:pt x="7424" y="191661"/>
                </a:lnTo>
                <a:lnTo>
                  <a:pt x="28097" y="231638"/>
                </a:lnTo>
                <a:lnTo>
                  <a:pt x="59620" y="263163"/>
                </a:lnTo>
                <a:lnTo>
                  <a:pt x="99594" y="283837"/>
                </a:lnTo>
                <a:lnTo>
                  <a:pt x="145618" y="291261"/>
                </a:lnTo>
                <a:lnTo>
                  <a:pt x="191648" y="283837"/>
                </a:lnTo>
                <a:lnTo>
                  <a:pt x="231625" y="263163"/>
                </a:lnTo>
                <a:lnTo>
                  <a:pt x="263150" y="231638"/>
                </a:lnTo>
                <a:lnTo>
                  <a:pt x="283824" y="191661"/>
                </a:lnTo>
                <a:lnTo>
                  <a:pt x="291249" y="145630"/>
                </a:lnTo>
                <a:lnTo>
                  <a:pt x="283824" y="99600"/>
                </a:lnTo>
                <a:lnTo>
                  <a:pt x="263150" y="59623"/>
                </a:lnTo>
                <a:lnTo>
                  <a:pt x="231625" y="28098"/>
                </a:lnTo>
                <a:lnTo>
                  <a:pt x="191648" y="7424"/>
                </a:lnTo>
                <a:lnTo>
                  <a:pt x="145618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AF5BFA3-17E7-4B92-90BD-995358DAEE3E}"/>
              </a:ext>
            </a:extLst>
          </p:cNvPr>
          <p:cNvSpPr txBox="1"/>
          <p:nvPr/>
        </p:nvSpPr>
        <p:spPr>
          <a:xfrm>
            <a:off x="1676400" y="1519554"/>
            <a:ext cx="6309995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CN" dirty="0"/>
              <a:t>9</a:t>
            </a:r>
            <a:r>
              <a:rPr lang="zh-CN" altLang="en-US" dirty="0"/>
              <a:t>月份记账用户数最多，与部分学生群体开学后开销多，开始记账有关系。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D6ABAA-85F4-46C4-A86F-6A4990319C67}"/>
              </a:ext>
            </a:extLst>
          </p:cNvPr>
          <p:cNvSpPr txBox="1"/>
          <p:nvPr/>
        </p:nvSpPr>
        <p:spPr>
          <a:xfrm>
            <a:off x="1676400" y="1958339"/>
            <a:ext cx="6309995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870DF2-3F04-48F1-A10A-5E9F40638350}"/>
              </a:ext>
            </a:extLst>
          </p:cNvPr>
          <p:cNvSpPr txBox="1"/>
          <p:nvPr/>
        </p:nvSpPr>
        <p:spPr>
          <a:xfrm>
            <a:off x="1676400" y="2397124"/>
            <a:ext cx="6309995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zh-CN" altLang="en-US" dirty="0"/>
              <a:t>每天记账高峰期发生在晚上</a:t>
            </a:r>
            <a:r>
              <a:rPr lang="en-US" altLang="zh-CN" dirty="0"/>
              <a:t>10</a:t>
            </a:r>
            <a:r>
              <a:rPr lang="zh-CN" altLang="en-US" dirty="0"/>
              <a:t>点前后，用户对今天一天的开销作总结。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73471DA-B68D-4156-BFB4-28A53FB10A53}"/>
              </a:ext>
            </a:extLst>
          </p:cNvPr>
          <p:cNvSpPr txBox="1"/>
          <p:nvPr/>
        </p:nvSpPr>
        <p:spPr>
          <a:xfrm>
            <a:off x="1676400" y="2835909"/>
            <a:ext cx="6309995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9D37AF1-6414-4FB6-AC98-56D2B7E19F79}"/>
              </a:ext>
            </a:extLst>
          </p:cNvPr>
          <p:cNvSpPr txBox="1"/>
          <p:nvPr/>
        </p:nvSpPr>
        <p:spPr>
          <a:xfrm>
            <a:off x="1676400" y="3274694"/>
            <a:ext cx="6309995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zh-CN" altLang="en-US" dirty="0"/>
              <a:t>每月平均记账次数在</a:t>
            </a:r>
            <a:r>
              <a:rPr lang="en-US" altLang="zh-CN" dirty="0"/>
              <a:t>41</a:t>
            </a:r>
            <a:r>
              <a:rPr lang="zh-CN" altLang="en-US" dirty="0"/>
              <a:t>笔左右。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 animBg="1"/>
      <p:bldP spid="10" grpId="0" animBg="1"/>
      <p:bldP spid="11" grpId="0" animBg="1"/>
      <p:bldP spid="12" grpId="0"/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314" y="383692"/>
            <a:ext cx="8037830" cy="1718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年轻人在人情往来上平均花了多少钱？</a:t>
            </a:r>
          </a:p>
          <a:p>
            <a:pPr marL="25400" marR="5080">
              <a:lnSpc>
                <a:spcPct val="115199"/>
              </a:lnSpc>
              <a:spcBef>
                <a:spcPts val="240"/>
              </a:spcBef>
            </a:pPr>
            <a:r>
              <a:rPr sz="1600" spc="15" dirty="0"/>
              <a:t>去年年轻人在人情方面的支出金额总共超过</a:t>
            </a:r>
            <a:r>
              <a:rPr sz="1600" b="1" spc="15" dirty="0">
                <a:latin typeface="Microsoft JhengHei"/>
                <a:cs typeface="Microsoft JhengHei"/>
              </a:rPr>
              <a:t>100亿</a:t>
            </a:r>
            <a:r>
              <a:rPr sz="1600" spc="15" dirty="0"/>
              <a:t>，</a:t>
            </a:r>
            <a:r>
              <a:rPr sz="1600" b="1" spc="15" dirty="0">
                <a:latin typeface="Microsoft JhengHei"/>
                <a:cs typeface="Microsoft JhengHei"/>
              </a:rPr>
              <a:t>请客吃饭、孝敬父母</a:t>
            </a:r>
            <a:r>
              <a:rPr sz="1600" spc="15" dirty="0"/>
              <a:t>和</a:t>
            </a:r>
            <a:r>
              <a:rPr sz="1600" b="1" spc="15" dirty="0">
                <a:latin typeface="Microsoft JhengHei"/>
                <a:cs typeface="Microsoft JhengHei"/>
              </a:rPr>
              <a:t>发红包</a:t>
            </a:r>
            <a:r>
              <a:rPr sz="1600" spc="15" dirty="0"/>
              <a:t>是支出  </a:t>
            </a:r>
            <a:r>
              <a:rPr sz="1600" dirty="0"/>
              <a:t>最多的</a:t>
            </a:r>
            <a:r>
              <a:rPr sz="1600" b="1" dirty="0">
                <a:latin typeface="Microsoft JhengHei"/>
                <a:cs typeface="Microsoft JhengHei"/>
              </a:rPr>
              <a:t>前三</a:t>
            </a:r>
            <a:r>
              <a:rPr sz="1600" dirty="0"/>
              <a:t>个类目。其中，去年人均发出</a:t>
            </a:r>
            <a:r>
              <a:rPr sz="1600" b="1" dirty="0">
                <a:latin typeface="Microsoft JhengHei"/>
                <a:cs typeface="Microsoft JhengHei"/>
              </a:rPr>
              <a:t>2903元</a:t>
            </a:r>
            <a:r>
              <a:rPr sz="1600" dirty="0"/>
              <a:t>的红包，其中有超过</a:t>
            </a:r>
            <a:r>
              <a:rPr sz="1600" b="1" dirty="0">
                <a:latin typeface="Microsoft JhengHei"/>
                <a:cs typeface="Microsoft JhengHei"/>
              </a:rPr>
              <a:t>60%</a:t>
            </a:r>
            <a:r>
              <a:rPr sz="1600" dirty="0"/>
              <a:t>的年轻人使用  </a:t>
            </a:r>
            <a:r>
              <a:rPr sz="1600" spc="-5" dirty="0"/>
              <a:t>微信、QQ、支付宝等在线支付方式发红包。在金钱往来方面，2016年年轻人共向外借出  </a:t>
            </a:r>
            <a:r>
              <a:rPr sz="1600" b="1" spc="5" dirty="0">
                <a:latin typeface="Microsoft JhengHei"/>
                <a:cs typeface="Microsoft JhengHei"/>
              </a:rPr>
              <a:t>26.6亿元</a:t>
            </a:r>
            <a:r>
              <a:rPr sz="1600" spc="5" dirty="0"/>
              <a:t>，收回的金额为</a:t>
            </a:r>
            <a:r>
              <a:rPr sz="1600" b="1" spc="5" dirty="0">
                <a:latin typeface="Microsoft JhengHei"/>
                <a:cs typeface="Microsoft JhengHei"/>
              </a:rPr>
              <a:t>10.7亿元</a:t>
            </a:r>
            <a:r>
              <a:rPr sz="1600" spc="5" dirty="0"/>
              <a:t>，还钱率</a:t>
            </a:r>
            <a:r>
              <a:rPr sz="1600" b="1" spc="5" dirty="0">
                <a:latin typeface="Microsoft JhengHei"/>
                <a:cs typeface="Microsoft JhengHei"/>
              </a:rPr>
              <a:t>不及五成</a:t>
            </a:r>
            <a:r>
              <a:rPr sz="1600" spc="5" dirty="0"/>
              <a:t>。</a:t>
            </a:r>
            <a:endParaRPr sz="1600" dirty="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8925" y="3810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66675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2170" y="0"/>
            <a:ext cx="334645" cy="334645"/>
          </a:xfrm>
          <a:custGeom>
            <a:avLst/>
            <a:gdLst/>
            <a:ahLst/>
            <a:cxnLst/>
            <a:rect l="l" t="t" r="r" b="b"/>
            <a:pathLst>
              <a:path w="334645" h="334645">
                <a:moveTo>
                  <a:pt x="334429" y="0"/>
                </a:moveTo>
                <a:lnTo>
                  <a:pt x="0" y="334429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92075"/>
            <a:ext cx="480695" cy="480695"/>
          </a:xfrm>
          <a:custGeom>
            <a:avLst/>
            <a:gdLst/>
            <a:ahLst/>
            <a:cxnLst/>
            <a:rect l="l" t="t" r="r" b="b"/>
            <a:pathLst>
              <a:path w="480695" h="480695">
                <a:moveTo>
                  <a:pt x="0" y="480440"/>
                </a:moveTo>
                <a:lnTo>
                  <a:pt x="480441" y="0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394741" y="0"/>
                </a:moveTo>
                <a:lnTo>
                  <a:pt x="0" y="0"/>
                </a:lnTo>
                <a:lnTo>
                  <a:pt x="0" y="394741"/>
                </a:lnTo>
                <a:lnTo>
                  <a:pt x="394741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13130" y="2346833"/>
            <a:ext cx="1849755" cy="311150"/>
          </a:xfrm>
          <a:prstGeom prst="rect">
            <a:avLst/>
          </a:prstGeom>
          <a:solidFill>
            <a:srgbClr val="F8C100"/>
          </a:solidFill>
        </p:spPr>
        <p:txBody>
          <a:bodyPr vert="horz" wrap="square" lIns="0" tIns="4191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330"/>
              </a:spcBef>
            </a:pPr>
            <a:r>
              <a:rPr sz="1400" spc="75" dirty="0">
                <a:solidFill>
                  <a:srgbClr val="505050"/>
                </a:solidFill>
                <a:latin typeface="PMingLiU"/>
                <a:cs typeface="PMingLiU"/>
              </a:rPr>
              <a:t>人情支出排行榜top3</a:t>
            </a:r>
            <a:endParaRPr sz="1400" dirty="0">
              <a:latin typeface="PMingLiU"/>
              <a:cs typeface="PMingLiU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E0599CA-9BF4-4B8F-9E5C-E81FC1634134}"/>
              </a:ext>
            </a:extLst>
          </p:cNvPr>
          <p:cNvGrpSpPr/>
          <p:nvPr/>
        </p:nvGrpSpPr>
        <p:grpSpPr>
          <a:xfrm>
            <a:off x="907886" y="2832811"/>
            <a:ext cx="1298486" cy="290830"/>
            <a:chOff x="907886" y="2832811"/>
            <a:chExt cx="1298486" cy="290830"/>
          </a:xfrm>
        </p:grpSpPr>
        <p:sp>
          <p:nvSpPr>
            <p:cNvPr id="6" name="object 6"/>
            <p:cNvSpPr txBox="1"/>
            <p:nvPr/>
          </p:nvSpPr>
          <p:spPr>
            <a:xfrm>
              <a:off x="1109092" y="2832811"/>
              <a:ext cx="1097280" cy="2908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b="1" spc="105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1.请客吃饭</a:t>
              </a:r>
              <a:endParaRPr sz="1600" dirty="0">
                <a:latin typeface="Microsoft JhengHei"/>
                <a:cs typeface="Microsoft JhengHe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907886" y="2874937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80">
                  <a:moveTo>
                    <a:pt x="72123" y="0"/>
                  </a:moveTo>
                  <a:lnTo>
                    <a:pt x="44051" y="5668"/>
                  </a:lnTo>
                  <a:lnTo>
                    <a:pt x="21126" y="21128"/>
                  </a:lnTo>
                  <a:lnTo>
                    <a:pt x="5668" y="44057"/>
                  </a:lnTo>
                  <a:lnTo>
                    <a:pt x="0" y="72136"/>
                  </a:lnTo>
                  <a:lnTo>
                    <a:pt x="5668" y="100214"/>
                  </a:lnTo>
                  <a:lnTo>
                    <a:pt x="21126" y="123143"/>
                  </a:lnTo>
                  <a:lnTo>
                    <a:pt x="44051" y="138603"/>
                  </a:lnTo>
                  <a:lnTo>
                    <a:pt x="72123" y="144272"/>
                  </a:lnTo>
                  <a:lnTo>
                    <a:pt x="100202" y="138603"/>
                  </a:lnTo>
                  <a:lnTo>
                    <a:pt x="123131" y="123143"/>
                  </a:lnTo>
                  <a:lnTo>
                    <a:pt x="138590" y="100214"/>
                  </a:lnTo>
                  <a:lnTo>
                    <a:pt x="144259" y="72136"/>
                  </a:lnTo>
                  <a:lnTo>
                    <a:pt x="138590" y="44057"/>
                  </a:lnTo>
                  <a:lnTo>
                    <a:pt x="123131" y="21128"/>
                  </a:lnTo>
                  <a:lnTo>
                    <a:pt x="100202" y="5668"/>
                  </a:lnTo>
                  <a:lnTo>
                    <a:pt x="72123" y="0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D005C70-2BD5-4B31-BA0B-2ADCFEC5848D}"/>
              </a:ext>
            </a:extLst>
          </p:cNvPr>
          <p:cNvGrpSpPr/>
          <p:nvPr/>
        </p:nvGrpSpPr>
        <p:grpSpPr>
          <a:xfrm>
            <a:off x="907886" y="3281070"/>
            <a:ext cx="1298486" cy="290830"/>
            <a:chOff x="907886" y="3281070"/>
            <a:chExt cx="1298486" cy="290830"/>
          </a:xfrm>
        </p:grpSpPr>
        <p:sp>
          <p:nvSpPr>
            <p:cNvPr id="7" name="object 7"/>
            <p:cNvSpPr txBox="1"/>
            <p:nvPr/>
          </p:nvSpPr>
          <p:spPr>
            <a:xfrm>
              <a:off x="1109092" y="3281070"/>
              <a:ext cx="1097280" cy="2908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b="1" spc="105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2.孝敬父母</a:t>
              </a:r>
              <a:endParaRPr sz="1600" dirty="0">
                <a:latin typeface="Microsoft JhengHei"/>
                <a:cs typeface="Microsoft JhengHe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907886" y="3325342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72123" y="0"/>
                  </a:moveTo>
                  <a:lnTo>
                    <a:pt x="44051" y="5668"/>
                  </a:lnTo>
                  <a:lnTo>
                    <a:pt x="21126" y="21128"/>
                  </a:lnTo>
                  <a:lnTo>
                    <a:pt x="5668" y="44057"/>
                  </a:lnTo>
                  <a:lnTo>
                    <a:pt x="0" y="72135"/>
                  </a:lnTo>
                  <a:lnTo>
                    <a:pt x="5668" y="100214"/>
                  </a:lnTo>
                  <a:lnTo>
                    <a:pt x="21126" y="123143"/>
                  </a:lnTo>
                  <a:lnTo>
                    <a:pt x="44051" y="138603"/>
                  </a:lnTo>
                  <a:lnTo>
                    <a:pt x="72123" y="144271"/>
                  </a:lnTo>
                  <a:lnTo>
                    <a:pt x="100202" y="138603"/>
                  </a:lnTo>
                  <a:lnTo>
                    <a:pt x="123131" y="123143"/>
                  </a:lnTo>
                  <a:lnTo>
                    <a:pt x="138590" y="100214"/>
                  </a:lnTo>
                  <a:lnTo>
                    <a:pt x="144259" y="72135"/>
                  </a:lnTo>
                  <a:lnTo>
                    <a:pt x="138590" y="44057"/>
                  </a:lnTo>
                  <a:lnTo>
                    <a:pt x="123131" y="21128"/>
                  </a:lnTo>
                  <a:lnTo>
                    <a:pt x="100202" y="5668"/>
                  </a:lnTo>
                  <a:lnTo>
                    <a:pt x="72123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5617238-636A-408B-BF77-DD3D0C6D7EDC}"/>
              </a:ext>
            </a:extLst>
          </p:cNvPr>
          <p:cNvGrpSpPr/>
          <p:nvPr/>
        </p:nvGrpSpPr>
        <p:grpSpPr>
          <a:xfrm>
            <a:off x="907886" y="3716728"/>
            <a:ext cx="1083221" cy="290830"/>
            <a:chOff x="907886" y="3716728"/>
            <a:chExt cx="1083221" cy="290830"/>
          </a:xfrm>
        </p:grpSpPr>
        <p:sp>
          <p:nvSpPr>
            <p:cNvPr id="8" name="object 8"/>
            <p:cNvSpPr txBox="1"/>
            <p:nvPr/>
          </p:nvSpPr>
          <p:spPr>
            <a:xfrm>
              <a:off x="1109092" y="3716728"/>
              <a:ext cx="882015" cy="2908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b="1" spc="110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3.发红包</a:t>
              </a:r>
              <a:endParaRPr sz="1600" dirty="0">
                <a:latin typeface="Microsoft JhengHei"/>
                <a:cs typeface="Microsoft JhengHe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907886" y="3775735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72123" y="0"/>
                  </a:moveTo>
                  <a:lnTo>
                    <a:pt x="44051" y="5668"/>
                  </a:lnTo>
                  <a:lnTo>
                    <a:pt x="21126" y="21128"/>
                  </a:lnTo>
                  <a:lnTo>
                    <a:pt x="5668" y="44057"/>
                  </a:lnTo>
                  <a:lnTo>
                    <a:pt x="0" y="72136"/>
                  </a:lnTo>
                  <a:lnTo>
                    <a:pt x="5668" y="100214"/>
                  </a:lnTo>
                  <a:lnTo>
                    <a:pt x="21126" y="123143"/>
                  </a:lnTo>
                  <a:lnTo>
                    <a:pt x="44051" y="138603"/>
                  </a:lnTo>
                  <a:lnTo>
                    <a:pt x="72123" y="144272"/>
                  </a:lnTo>
                  <a:lnTo>
                    <a:pt x="100202" y="138603"/>
                  </a:lnTo>
                  <a:lnTo>
                    <a:pt x="123131" y="123143"/>
                  </a:lnTo>
                  <a:lnTo>
                    <a:pt x="138590" y="100214"/>
                  </a:lnTo>
                  <a:lnTo>
                    <a:pt x="144259" y="72136"/>
                  </a:lnTo>
                  <a:lnTo>
                    <a:pt x="138590" y="44057"/>
                  </a:lnTo>
                  <a:lnTo>
                    <a:pt x="123131" y="21128"/>
                  </a:lnTo>
                  <a:lnTo>
                    <a:pt x="100202" y="5668"/>
                  </a:lnTo>
                  <a:lnTo>
                    <a:pt x="72123" y="0"/>
                  </a:lnTo>
                  <a:close/>
                </a:path>
              </a:pathLst>
            </a:custGeom>
            <a:solidFill>
              <a:srgbClr val="F8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2898787" y="2355240"/>
            <a:ext cx="2061845" cy="2061845"/>
          </a:xfrm>
          <a:custGeom>
            <a:avLst/>
            <a:gdLst/>
            <a:ahLst/>
            <a:cxnLst/>
            <a:rect l="l" t="t" r="r" b="b"/>
            <a:pathLst>
              <a:path w="2061845" h="2061845">
                <a:moveTo>
                  <a:pt x="1030770" y="0"/>
                </a:moveTo>
                <a:lnTo>
                  <a:pt x="982247" y="1121"/>
                </a:lnTo>
                <a:lnTo>
                  <a:pt x="934301" y="4454"/>
                </a:lnTo>
                <a:lnTo>
                  <a:pt x="886982" y="9949"/>
                </a:lnTo>
                <a:lnTo>
                  <a:pt x="840340" y="17555"/>
                </a:lnTo>
                <a:lnTo>
                  <a:pt x="794424" y="27224"/>
                </a:lnTo>
                <a:lnTo>
                  <a:pt x="749283" y="38905"/>
                </a:lnTo>
                <a:lnTo>
                  <a:pt x="704967" y="52550"/>
                </a:lnTo>
                <a:lnTo>
                  <a:pt x="661525" y="68109"/>
                </a:lnTo>
                <a:lnTo>
                  <a:pt x="619008" y="85533"/>
                </a:lnTo>
                <a:lnTo>
                  <a:pt x="577464" y="104771"/>
                </a:lnTo>
                <a:lnTo>
                  <a:pt x="536942" y="125775"/>
                </a:lnTo>
                <a:lnTo>
                  <a:pt x="497493" y="148494"/>
                </a:lnTo>
                <a:lnTo>
                  <a:pt x="459166" y="172880"/>
                </a:lnTo>
                <a:lnTo>
                  <a:pt x="422011" y="198883"/>
                </a:lnTo>
                <a:lnTo>
                  <a:pt x="386076" y="226453"/>
                </a:lnTo>
                <a:lnTo>
                  <a:pt x="351412" y="255542"/>
                </a:lnTo>
                <a:lnTo>
                  <a:pt x="318067" y="286098"/>
                </a:lnTo>
                <a:lnTo>
                  <a:pt x="286092" y="318074"/>
                </a:lnTo>
                <a:lnTo>
                  <a:pt x="255536" y="351419"/>
                </a:lnTo>
                <a:lnTo>
                  <a:pt x="226448" y="386084"/>
                </a:lnTo>
                <a:lnTo>
                  <a:pt x="198879" y="422019"/>
                </a:lnTo>
                <a:lnTo>
                  <a:pt x="172876" y="459175"/>
                </a:lnTo>
                <a:lnTo>
                  <a:pt x="148491" y="497503"/>
                </a:lnTo>
                <a:lnTo>
                  <a:pt x="125772" y="536952"/>
                </a:lnTo>
                <a:lnTo>
                  <a:pt x="104768" y="577474"/>
                </a:lnTo>
                <a:lnTo>
                  <a:pt x="85531" y="619018"/>
                </a:lnTo>
                <a:lnTo>
                  <a:pt x="68108" y="661536"/>
                </a:lnTo>
                <a:lnTo>
                  <a:pt x="52549" y="704978"/>
                </a:lnTo>
                <a:lnTo>
                  <a:pt x="38904" y="749295"/>
                </a:lnTo>
                <a:lnTo>
                  <a:pt x="27223" y="794436"/>
                </a:lnTo>
                <a:lnTo>
                  <a:pt x="17554" y="840352"/>
                </a:lnTo>
                <a:lnTo>
                  <a:pt x="9948" y="886995"/>
                </a:lnTo>
                <a:lnTo>
                  <a:pt x="4454" y="934314"/>
                </a:lnTo>
                <a:lnTo>
                  <a:pt x="1121" y="982259"/>
                </a:lnTo>
                <a:lnTo>
                  <a:pt x="0" y="1030782"/>
                </a:lnTo>
                <a:lnTo>
                  <a:pt x="1121" y="1079306"/>
                </a:lnTo>
                <a:lnTo>
                  <a:pt x="4454" y="1127253"/>
                </a:lnTo>
                <a:lnTo>
                  <a:pt x="9948" y="1174573"/>
                </a:lnTo>
                <a:lnTo>
                  <a:pt x="17554" y="1221216"/>
                </a:lnTo>
                <a:lnTo>
                  <a:pt x="27223" y="1267133"/>
                </a:lnTo>
                <a:lnTo>
                  <a:pt x="38904" y="1312274"/>
                </a:lnTo>
                <a:lnTo>
                  <a:pt x="52549" y="1356591"/>
                </a:lnTo>
                <a:lnTo>
                  <a:pt x="68108" y="1400033"/>
                </a:lnTo>
                <a:lnTo>
                  <a:pt x="85531" y="1442552"/>
                </a:lnTo>
                <a:lnTo>
                  <a:pt x="104768" y="1484096"/>
                </a:lnTo>
                <a:lnTo>
                  <a:pt x="125772" y="1524618"/>
                </a:lnTo>
                <a:lnTo>
                  <a:pt x="148491" y="1564068"/>
                </a:lnTo>
                <a:lnTo>
                  <a:pt x="172876" y="1602395"/>
                </a:lnTo>
                <a:lnTo>
                  <a:pt x="198879" y="1639551"/>
                </a:lnTo>
                <a:lnTo>
                  <a:pt x="226448" y="1675486"/>
                </a:lnTo>
                <a:lnTo>
                  <a:pt x="255536" y="1710151"/>
                </a:lnTo>
                <a:lnTo>
                  <a:pt x="286092" y="1743496"/>
                </a:lnTo>
                <a:lnTo>
                  <a:pt x="318067" y="1775471"/>
                </a:lnTo>
                <a:lnTo>
                  <a:pt x="351412" y="1806027"/>
                </a:lnTo>
                <a:lnTo>
                  <a:pt x="386076" y="1835115"/>
                </a:lnTo>
                <a:lnTo>
                  <a:pt x="422011" y="1862685"/>
                </a:lnTo>
                <a:lnTo>
                  <a:pt x="459166" y="1888688"/>
                </a:lnTo>
                <a:lnTo>
                  <a:pt x="497493" y="1913073"/>
                </a:lnTo>
                <a:lnTo>
                  <a:pt x="536942" y="1935793"/>
                </a:lnTo>
                <a:lnTo>
                  <a:pt x="577464" y="1956796"/>
                </a:lnTo>
                <a:lnTo>
                  <a:pt x="619008" y="1976034"/>
                </a:lnTo>
                <a:lnTo>
                  <a:pt x="661525" y="1993457"/>
                </a:lnTo>
                <a:lnTo>
                  <a:pt x="704967" y="2009016"/>
                </a:lnTo>
                <a:lnTo>
                  <a:pt x="749283" y="2022660"/>
                </a:lnTo>
                <a:lnTo>
                  <a:pt x="794424" y="2034342"/>
                </a:lnTo>
                <a:lnTo>
                  <a:pt x="840340" y="2044010"/>
                </a:lnTo>
                <a:lnTo>
                  <a:pt x="886982" y="2051616"/>
                </a:lnTo>
                <a:lnTo>
                  <a:pt x="934301" y="2057110"/>
                </a:lnTo>
                <a:lnTo>
                  <a:pt x="982247" y="2060443"/>
                </a:lnTo>
                <a:lnTo>
                  <a:pt x="1030770" y="2061565"/>
                </a:lnTo>
                <a:lnTo>
                  <a:pt x="1079294" y="2060443"/>
                </a:lnTo>
                <a:lnTo>
                  <a:pt x="1127240" y="2057110"/>
                </a:lnTo>
                <a:lnTo>
                  <a:pt x="1174560" y="2051616"/>
                </a:lnTo>
                <a:lnTo>
                  <a:pt x="1221203" y="2044010"/>
                </a:lnTo>
                <a:lnTo>
                  <a:pt x="1267120" y="2034342"/>
                </a:lnTo>
                <a:lnTo>
                  <a:pt x="1312262" y="2022660"/>
                </a:lnTo>
                <a:lnTo>
                  <a:pt x="1356578" y="2009016"/>
                </a:lnTo>
                <a:lnTo>
                  <a:pt x="1400021" y="1993457"/>
                </a:lnTo>
                <a:lnTo>
                  <a:pt x="1442539" y="1976034"/>
                </a:lnTo>
                <a:lnTo>
                  <a:pt x="1484084" y="1956796"/>
                </a:lnTo>
                <a:lnTo>
                  <a:pt x="1524606" y="1935793"/>
                </a:lnTo>
                <a:lnTo>
                  <a:pt x="1564055" y="1913073"/>
                </a:lnTo>
                <a:lnTo>
                  <a:pt x="1602382" y="1888688"/>
                </a:lnTo>
                <a:lnTo>
                  <a:pt x="1639539" y="1862685"/>
                </a:lnTo>
                <a:lnTo>
                  <a:pt x="1675474" y="1835115"/>
                </a:lnTo>
                <a:lnTo>
                  <a:pt x="1710138" y="1806027"/>
                </a:lnTo>
                <a:lnTo>
                  <a:pt x="1743483" y="1775471"/>
                </a:lnTo>
                <a:lnTo>
                  <a:pt x="1775458" y="1743496"/>
                </a:lnTo>
                <a:lnTo>
                  <a:pt x="1806015" y="1710151"/>
                </a:lnTo>
                <a:lnTo>
                  <a:pt x="1835102" y="1675486"/>
                </a:lnTo>
                <a:lnTo>
                  <a:pt x="1862672" y="1639551"/>
                </a:lnTo>
                <a:lnTo>
                  <a:pt x="1888675" y="1602395"/>
                </a:lnTo>
                <a:lnTo>
                  <a:pt x="1913061" y="1564068"/>
                </a:lnTo>
                <a:lnTo>
                  <a:pt x="1935780" y="1524618"/>
                </a:lnTo>
                <a:lnTo>
                  <a:pt x="1956783" y="1484096"/>
                </a:lnTo>
                <a:lnTo>
                  <a:pt x="1976021" y="1442552"/>
                </a:lnTo>
                <a:lnTo>
                  <a:pt x="1993444" y="1400033"/>
                </a:lnTo>
                <a:lnTo>
                  <a:pt x="2009003" y="1356591"/>
                </a:lnTo>
                <a:lnTo>
                  <a:pt x="2022648" y="1312274"/>
                </a:lnTo>
                <a:lnTo>
                  <a:pt x="2034329" y="1267133"/>
                </a:lnTo>
                <a:lnTo>
                  <a:pt x="2043997" y="1221216"/>
                </a:lnTo>
                <a:lnTo>
                  <a:pt x="2051603" y="1174573"/>
                </a:lnTo>
                <a:lnTo>
                  <a:pt x="2057098" y="1127253"/>
                </a:lnTo>
                <a:lnTo>
                  <a:pt x="2060430" y="1079306"/>
                </a:lnTo>
                <a:lnTo>
                  <a:pt x="2061552" y="1030782"/>
                </a:lnTo>
                <a:lnTo>
                  <a:pt x="2060430" y="982259"/>
                </a:lnTo>
                <a:lnTo>
                  <a:pt x="2057098" y="934314"/>
                </a:lnTo>
                <a:lnTo>
                  <a:pt x="2051603" y="886995"/>
                </a:lnTo>
                <a:lnTo>
                  <a:pt x="2043997" y="840352"/>
                </a:lnTo>
                <a:lnTo>
                  <a:pt x="2034329" y="794436"/>
                </a:lnTo>
                <a:lnTo>
                  <a:pt x="2022648" y="749295"/>
                </a:lnTo>
                <a:lnTo>
                  <a:pt x="2009003" y="704978"/>
                </a:lnTo>
                <a:lnTo>
                  <a:pt x="1993444" y="661536"/>
                </a:lnTo>
                <a:lnTo>
                  <a:pt x="1976021" y="619018"/>
                </a:lnTo>
                <a:lnTo>
                  <a:pt x="1956783" y="577474"/>
                </a:lnTo>
                <a:lnTo>
                  <a:pt x="1935780" y="536952"/>
                </a:lnTo>
                <a:lnTo>
                  <a:pt x="1913061" y="497503"/>
                </a:lnTo>
                <a:lnTo>
                  <a:pt x="1888675" y="459175"/>
                </a:lnTo>
                <a:lnTo>
                  <a:pt x="1862672" y="422019"/>
                </a:lnTo>
                <a:lnTo>
                  <a:pt x="1835102" y="386084"/>
                </a:lnTo>
                <a:lnTo>
                  <a:pt x="1806015" y="351419"/>
                </a:lnTo>
                <a:lnTo>
                  <a:pt x="1775458" y="318074"/>
                </a:lnTo>
                <a:lnTo>
                  <a:pt x="1743483" y="286098"/>
                </a:lnTo>
                <a:lnTo>
                  <a:pt x="1710138" y="255542"/>
                </a:lnTo>
                <a:lnTo>
                  <a:pt x="1675474" y="226453"/>
                </a:lnTo>
                <a:lnTo>
                  <a:pt x="1639539" y="198883"/>
                </a:lnTo>
                <a:lnTo>
                  <a:pt x="1602382" y="172880"/>
                </a:lnTo>
                <a:lnTo>
                  <a:pt x="1564055" y="148494"/>
                </a:lnTo>
                <a:lnTo>
                  <a:pt x="1524606" y="125775"/>
                </a:lnTo>
                <a:lnTo>
                  <a:pt x="1484084" y="104771"/>
                </a:lnTo>
                <a:lnTo>
                  <a:pt x="1442539" y="85533"/>
                </a:lnTo>
                <a:lnTo>
                  <a:pt x="1400021" y="68109"/>
                </a:lnTo>
                <a:lnTo>
                  <a:pt x="1356578" y="52550"/>
                </a:lnTo>
                <a:lnTo>
                  <a:pt x="1312262" y="38905"/>
                </a:lnTo>
                <a:lnTo>
                  <a:pt x="1267120" y="27224"/>
                </a:lnTo>
                <a:lnTo>
                  <a:pt x="1221203" y="17555"/>
                </a:lnTo>
                <a:lnTo>
                  <a:pt x="1174560" y="9949"/>
                </a:lnTo>
                <a:lnTo>
                  <a:pt x="1127240" y="4454"/>
                </a:lnTo>
                <a:lnTo>
                  <a:pt x="1079294" y="1121"/>
                </a:lnTo>
                <a:lnTo>
                  <a:pt x="103077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150019" y="2763659"/>
            <a:ext cx="1630680" cy="941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350" b="1" spc="275" dirty="0">
                <a:solidFill>
                  <a:srgbClr val="FFFFFF"/>
                </a:solidFill>
                <a:latin typeface="Microsoft JhengHei"/>
                <a:cs typeface="Microsoft JhengHei"/>
              </a:rPr>
              <a:t>100</a:t>
            </a:r>
            <a:r>
              <a:rPr sz="2200" b="1" spc="35" dirty="0">
                <a:solidFill>
                  <a:srgbClr val="FFFFFF"/>
                </a:solidFill>
                <a:latin typeface="Microsoft JhengHei"/>
                <a:cs typeface="Microsoft JhengHei"/>
              </a:rPr>
              <a:t>亿</a:t>
            </a:r>
            <a:endParaRPr sz="2200" dirty="0">
              <a:latin typeface="Microsoft JhengHei"/>
              <a:cs typeface="Microsoft JhengHe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11753" y="3544468"/>
            <a:ext cx="1450975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50" dirty="0">
                <a:solidFill>
                  <a:srgbClr val="FFFFFF"/>
                </a:solidFill>
                <a:latin typeface="PMingLiU"/>
                <a:cs typeface="PMingLiU"/>
              </a:rPr>
              <a:t>人情支出总超过</a:t>
            </a:r>
            <a:endParaRPr sz="1550" dirty="0">
              <a:latin typeface="PMingLiU"/>
              <a:cs typeface="PMingLiU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6B59047-67C4-44A0-B302-142DFAFC4CC5}"/>
              </a:ext>
            </a:extLst>
          </p:cNvPr>
          <p:cNvGrpSpPr/>
          <p:nvPr/>
        </p:nvGrpSpPr>
        <p:grpSpPr>
          <a:xfrm>
            <a:off x="6511099" y="2117725"/>
            <a:ext cx="793750" cy="760578"/>
            <a:chOff x="6511099" y="2334310"/>
            <a:chExt cx="793750" cy="760578"/>
          </a:xfrm>
        </p:grpSpPr>
        <p:sp>
          <p:nvSpPr>
            <p:cNvPr id="4" name="object 4"/>
            <p:cNvSpPr txBox="1"/>
            <p:nvPr/>
          </p:nvSpPr>
          <p:spPr>
            <a:xfrm>
              <a:off x="6511099" y="2334310"/>
              <a:ext cx="793750" cy="311150"/>
            </a:xfrm>
            <a:prstGeom prst="rect">
              <a:avLst/>
            </a:prstGeom>
            <a:solidFill>
              <a:srgbClr val="F8C100"/>
            </a:solidFill>
          </p:spPr>
          <p:txBody>
            <a:bodyPr vert="horz" wrap="square" lIns="0" tIns="16510" rIns="0" bIns="0" rtlCol="0">
              <a:spAutoFit/>
            </a:bodyPr>
            <a:lstStyle/>
            <a:p>
              <a:pPr marL="86995">
                <a:lnSpc>
                  <a:spcPct val="100000"/>
                </a:lnSpc>
                <a:spcBef>
                  <a:spcPts val="130"/>
                </a:spcBef>
              </a:pPr>
              <a:r>
                <a:rPr sz="1600" spc="90" dirty="0">
                  <a:solidFill>
                    <a:srgbClr val="505050"/>
                  </a:solidFill>
                  <a:latin typeface="PMingLiU"/>
                  <a:cs typeface="PMingLiU"/>
                </a:rPr>
                <a:t>总借出</a:t>
              </a:r>
              <a:endParaRPr sz="1600" dirty="0">
                <a:latin typeface="PMingLiU"/>
                <a:cs typeface="PMingLiU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6536511" y="2739974"/>
              <a:ext cx="715010" cy="2908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b="1" spc="105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26.6亿</a:t>
              </a:r>
              <a:endParaRPr sz="1600" dirty="0">
                <a:latin typeface="Microsoft JhengHei"/>
                <a:cs typeface="Microsoft JhengHei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6511099" y="3094888"/>
              <a:ext cx="793750" cy="0"/>
            </a:xfrm>
            <a:custGeom>
              <a:avLst/>
              <a:gdLst/>
              <a:ahLst/>
              <a:cxnLst/>
              <a:rect l="l" t="t" r="r" b="b"/>
              <a:pathLst>
                <a:path w="793750">
                  <a:moveTo>
                    <a:pt x="0" y="0"/>
                  </a:moveTo>
                  <a:lnTo>
                    <a:pt x="793140" y="0"/>
                  </a:lnTo>
                </a:path>
              </a:pathLst>
            </a:custGeom>
            <a:ln w="25400">
              <a:solidFill>
                <a:srgbClr val="F8C1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051DA3E-71C8-406B-A54E-03790180A8C1}"/>
              </a:ext>
            </a:extLst>
          </p:cNvPr>
          <p:cNvGrpSpPr/>
          <p:nvPr/>
        </p:nvGrpSpPr>
        <p:grpSpPr>
          <a:xfrm>
            <a:off x="7588250" y="2117725"/>
            <a:ext cx="793750" cy="760578"/>
            <a:chOff x="7417104" y="2334310"/>
            <a:chExt cx="793750" cy="760578"/>
          </a:xfrm>
        </p:grpSpPr>
        <p:sp>
          <p:nvSpPr>
            <p:cNvPr id="5" name="object 5"/>
            <p:cNvSpPr txBox="1"/>
            <p:nvPr/>
          </p:nvSpPr>
          <p:spPr>
            <a:xfrm>
              <a:off x="7417104" y="2334310"/>
              <a:ext cx="793750" cy="311150"/>
            </a:xfrm>
            <a:prstGeom prst="rect">
              <a:avLst/>
            </a:prstGeom>
            <a:solidFill>
              <a:srgbClr val="F8C100"/>
            </a:solidFill>
          </p:spPr>
          <p:txBody>
            <a:bodyPr vert="horz" wrap="square" lIns="0" tIns="16510" rIns="0" bIns="0" rtlCol="0">
              <a:spAutoFit/>
            </a:bodyPr>
            <a:lstStyle/>
            <a:p>
              <a:pPr marL="81915">
                <a:lnSpc>
                  <a:spcPct val="100000"/>
                </a:lnSpc>
                <a:spcBef>
                  <a:spcPts val="130"/>
                </a:spcBef>
              </a:pPr>
              <a:r>
                <a:rPr sz="1600" spc="90" dirty="0">
                  <a:solidFill>
                    <a:srgbClr val="505050"/>
                  </a:solidFill>
                  <a:latin typeface="PMingLiU"/>
                  <a:cs typeface="PMingLiU"/>
                </a:rPr>
                <a:t>总收回</a:t>
              </a:r>
              <a:endParaRPr sz="1600" dirty="0">
                <a:latin typeface="PMingLiU"/>
                <a:cs typeface="PMingLiU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7453756" y="2739974"/>
              <a:ext cx="715010" cy="2908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b="1" spc="105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10.7亿</a:t>
              </a:r>
              <a:endParaRPr sz="1600">
                <a:latin typeface="Microsoft JhengHei"/>
                <a:cs typeface="Microsoft JhengHei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7417104" y="3094888"/>
              <a:ext cx="793750" cy="0"/>
            </a:xfrm>
            <a:custGeom>
              <a:avLst/>
              <a:gdLst/>
              <a:ahLst/>
              <a:cxnLst/>
              <a:rect l="l" t="t" r="r" b="b"/>
              <a:pathLst>
                <a:path w="793750">
                  <a:moveTo>
                    <a:pt x="0" y="0"/>
                  </a:moveTo>
                  <a:lnTo>
                    <a:pt x="793140" y="0"/>
                  </a:lnTo>
                </a:path>
              </a:pathLst>
            </a:custGeom>
            <a:ln w="25400">
              <a:solidFill>
                <a:srgbClr val="F8C1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7276718" y="3311767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6369" y="3130"/>
                </a:lnTo>
                <a:lnTo>
                  <a:pt x="251742" y="12248"/>
                </a:lnTo>
                <a:lnTo>
                  <a:pt x="209426" y="26946"/>
                </a:lnTo>
                <a:lnTo>
                  <a:pt x="169830" y="46815"/>
                </a:lnTo>
                <a:lnTo>
                  <a:pt x="133362" y="71446"/>
                </a:lnTo>
                <a:lnTo>
                  <a:pt x="100431" y="100431"/>
                </a:lnTo>
                <a:lnTo>
                  <a:pt x="71446" y="133362"/>
                </a:lnTo>
                <a:lnTo>
                  <a:pt x="46815" y="169830"/>
                </a:lnTo>
                <a:lnTo>
                  <a:pt x="26946" y="209426"/>
                </a:lnTo>
                <a:lnTo>
                  <a:pt x="12248" y="251742"/>
                </a:lnTo>
                <a:lnTo>
                  <a:pt x="3130" y="296369"/>
                </a:lnTo>
                <a:lnTo>
                  <a:pt x="0" y="342900"/>
                </a:lnTo>
                <a:lnTo>
                  <a:pt x="3130" y="389430"/>
                </a:lnTo>
                <a:lnTo>
                  <a:pt x="12248" y="434057"/>
                </a:lnTo>
                <a:lnTo>
                  <a:pt x="26946" y="476373"/>
                </a:lnTo>
                <a:lnTo>
                  <a:pt x="46815" y="515969"/>
                </a:lnTo>
                <a:lnTo>
                  <a:pt x="71446" y="552437"/>
                </a:lnTo>
                <a:lnTo>
                  <a:pt x="100431" y="585368"/>
                </a:lnTo>
                <a:lnTo>
                  <a:pt x="133362" y="614353"/>
                </a:lnTo>
                <a:lnTo>
                  <a:pt x="169830" y="638984"/>
                </a:lnTo>
                <a:lnTo>
                  <a:pt x="209426" y="658853"/>
                </a:lnTo>
                <a:lnTo>
                  <a:pt x="251742" y="673551"/>
                </a:lnTo>
                <a:lnTo>
                  <a:pt x="296369" y="682669"/>
                </a:lnTo>
                <a:lnTo>
                  <a:pt x="342900" y="685800"/>
                </a:lnTo>
                <a:lnTo>
                  <a:pt x="389430" y="682669"/>
                </a:lnTo>
                <a:lnTo>
                  <a:pt x="434057" y="673551"/>
                </a:lnTo>
                <a:lnTo>
                  <a:pt x="476373" y="658853"/>
                </a:lnTo>
                <a:lnTo>
                  <a:pt x="515969" y="638984"/>
                </a:lnTo>
                <a:lnTo>
                  <a:pt x="552437" y="614353"/>
                </a:lnTo>
                <a:lnTo>
                  <a:pt x="585368" y="585368"/>
                </a:lnTo>
                <a:lnTo>
                  <a:pt x="614353" y="552437"/>
                </a:lnTo>
                <a:lnTo>
                  <a:pt x="638984" y="515969"/>
                </a:lnTo>
                <a:lnTo>
                  <a:pt x="658853" y="476373"/>
                </a:lnTo>
                <a:lnTo>
                  <a:pt x="673551" y="434057"/>
                </a:lnTo>
                <a:lnTo>
                  <a:pt x="682669" y="389430"/>
                </a:lnTo>
                <a:lnTo>
                  <a:pt x="685800" y="342900"/>
                </a:lnTo>
                <a:lnTo>
                  <a:pt x="682669" y="296369"/>
                </a:lnTo>
                <a:lnTo>
                  <a:pt x="673551" y="251742"/>
                </a:lnTo>
                <a:lnTo>
                  <a:pt x="658853" y="209426"/>
                </a:lnTo>
                <a:lnTo>
                  <a:pt x="638984" y="169830"/>
                </a:lnTo>
                <a:lnTo>
                  <a:pt x="614353" y="133362"/>
                </a:lnTo>
                <a:lnTo>
                  <a:pt x="585368" y="100431"/>
                </a:lnTo>
                <a:lnTo>
                  <a:pt x="552437" y="71446"/>
                </a:lnTo>
                <a:lnTo>
                  <a:pt x="515969" y="46815"/>
                </a:lnTo>
                <a:lnTo>
                  <a:pt x="476373" y="26946"/>
                </a:lnTo>
                <a:lnTo>
                  <a:pt x="434057" y="12248"/>
                </a:lnTo>
                <a:lnTo>
                  <a:pt x="389430" y="3130"/>
                </a:lnTo>
                <a:lnTo>
                  <a:pt x="342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9713" y="4749801"/>
            <a:ext cx="8004809" cy="0"/>
          </a:xfrm>
          <a:custGeom>
            <a:avLst/>
            <a:gdLst/>
            <a:ahLst/>
            <a:cxnLst/>
            <a:rect l="l" t="t" r="r" b="b"/>
            <a:pathLst>
              <a:path w="8004809">
                <a:moveTo>
                  <a:pt x="0" y="0"/>
                </a:moveTo>
                <a:lnTo>
                  <a:pt x="8004568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4" name="图表 33"/>
          <p:cNvGraphicFramePr/>
          <p:nvPr>
            <p:extLst>
              <p:ext uri="{D42A27DB-BD31-4B8C-83A1-F6EECF244321}">
                <p14:modId xmlns:p14="http://schemas.microsoft.com/office/powerpoint/2010/main" val="2422977745"/>
              </p:ext>
            </p:extLst>
          </p:nvPr>
        </p:nvGraphicFramePr>
        <p:xfrm>
          <a:off x="5638800" y="2816740"/>
          <a:ext cx="3600000" cy="19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8" name="组合 27">
            <a:extLst>
              <a:ext uri="{FF2B5EF4-FFF2-40B4-BE49-F238E27FC236}">
                <a16:creationId xmlns:a16="http://schemas.microsoft.com/office/drawing/2014/main" id="{F61F70FF-3ABF-4A3E-8DA7-8C1F616D8244}"/>
              </a:ext>
            </a:extLst>
          </p:cNvPr>
          <p:cNvGrpSpPr/>
          <p:nvPr/>
        </p:nvGrpSpPr>
        <p:grpSpPr>
          <a:xfrm>
            <a:off x="5181600" y="3263810"/>
            <a:ext cx="1923119" cy="923330"/>
            <a:chOff x="5446488" y="3441612"/>
            <a:chExt cx="1923119" cy="923330"/>
          </a:xfrm>
        </p:grpSpPr>
        <p:sp>
          <p:nvSpPr>
            <p:cNvPr id="35" name="圆角矩形 34"/>
            <p:cNvSpPr/>
            <p:nvPr/>
          </p:nvSpPr>
          <p:spPr>
            <a:xfrm>
              <a:off x="5446488" y="3444904"/>
              <a:ext cx="1685304" cy="867892"/>
            </a:xfrm>
            <a:prstGeom prst="roundRect">
              <a:avLst/>
            </a:prstGeom>
            <a:solidFill>
              <a:srgbClr val="5050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467808" y="3441612"/>
              <a:ext cx="19017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BFBED"/>
                  </a:solidFill>
                </a:rPr>
                <a:t>使用微信红包、</a:t>
              </a:r>
              <a:endParaRPr lang="en-US" altLang="zh-CN" dirty="0">
                <a:solidFill>
                  <a:srgbClr val="FBFBED"/>
                </a:solidFill>
              </a:endParaRPr>
            </a:p>
            <a:p>
              <a:r>
                <a:rPr lang="en-US" altLang="zh-CN" dirty="0">
                  <a:solidFill>
                    <a:srgbClr val="FBFBED"/>
                  </a:solidFill>
                </a:rPr>
                <a:t>QQ</a:t>
              </a:r>
              <a:r>
                <a:rPr lang="zh-CN" altLang="en-US" dirty="0">
                  <a:solidFill>
                    <a:srgbClr val="FBFBED"/>
                  </a:solidFill>
                </a:rPr>
                <a:t>红包等</a:t>
              </a:r>
              <a:endParaRPr lang="en-US" altLang="zh-CN" dirty="0">
                <a:solidFill>
                  <a:srgbClr val="FBFBED"/>
                </a:solidFill>
              </a:endParaRPr>
            </a:p>
            <a:p>
              <a:r>
                <a:rPr lang="zh-CN" altLang="en-US" dirty="0">
                  <a:solidFill>
                    <a:srgbClr val="FBFBED"/>
                  </a:solidFill>
                </a:rPr>
                <a:t>在线支付方式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3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1000"/>
                                        <p:tgtEl>
                                          <p:spTgt spid="3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1000"/>
                                        <p:tgtEl>
                                          <p:spTgt spid="3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1000"/>
                                        <p:tgtEl>
                                          <p:spTgt spid="3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1000"/>
                                        <p:tgtEl>
                                          <p:spTgt spid="3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  <p:bldP spid="19" grpId="1" animBg="1"/>
      <p:bldP spid="20" grpId="0"/>
      <p:bldP spid="21" grpId="0"/>
      <p:bldP spid="31" grpId="0" animBg="1"/>
      <p:bldGraphic spid="34" grpId="0">
        <p:bldSub>
          <a:bldChart bld="category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9055" y="2746375"/>
            <a:ext cx="2709545" cy="1123950"/>
          </a:xfrm>
          <a:custGeom>
            <a:avLst/>
            <a:gdLst/>
            <a:ahLst/>
            <a:cxnLst/>
            <a:rect l="l" t="t" r="r" b="b"/>
            <a:pathLst>
              <a:path w="2709545" h="1123950">
                <a:moveTo>
                  <a:pt x="544068" y="0"/>
                </a:moveTo>
                <a:lnTo>
                  <a:pt x="496715" y="3487"/>
                </a:lnTo>
                <a:lnTo>
                  <a:pt x="450440" y="10905"/>
                </a:lnTo>
                <a:lnTo>
                  <a:pt x="405421" y="22085"/>
                </a:lnTo>
                <a:lnTo>
                  <a:pt x="361835" y="36857"/>
                </a:lnTo>
                <a:lnTo>
                  <a:pt x="319858" y="55051"/>
                </a:lnTo>
                <a:lnTo>
                  <a:pt x="279667" y="76497"/>
                </a:lnTo>
                <a:lnTo>
                  <a:pt x="241439" y="101024"/>
                </a:lnTo>
                <a:lnTo>
                  <a:pt x="205349" y="128464"/>
                </a:lnTo>
                <a:lnTo>
                  <a:pt x="171576" y="158646"/>
                </a:lnTo>
                <a:lnTo>
                  <a:pt x="140295" y="191401"/>
                </a:lnTo>
                <a:lnTo>
                  <a:pt x="111683" y="226558"/>
                </a:lnTo>
                <a:lnTo>
                  <a:pt x="85917" y="263947"/>
                </a:lnTo>
                <a:lnTo>
                  <a:pt x="63174" y="303399"/>
                </a:lnTo>
                <a:lnTo>
                  <a:pt x="43629" y="344744"/>
                </a:lnTo>
                <a:lnTo>
                  <a:pt x="27461" y="387811"/>
                </a:lnTo>
                <a:lnTo>
                  <a:pt x="14845" y="432432"/>
                </a:lnTo>
                <a:lnTo>
                  <a:pt x="5959" y="478436"/>
                </a:lnTo>
                <a:lnTo>
                  <a:pt x="978" y="525653"/>
                </a:lnTo>
                <a:lnTo>
                  <a:pt x="0" y="574193"/>
                </a:lnTo>
                <a:lnTo>
                  <a:pt x="3046" y="621742"/>
                </a:lnTo>
                <a:lnTo>
                  <a:pt x="9956" y="668136"/>
                </a:lnTo>
                <a:lnTo>
                  <a:pt x="20567" y="713214"/>
                </a:lnTo>
                <a:lnTo>
                  <a:pt x="34718" y="756815"/>
                </a:lnTo>
                <a:lnTo>
                  <a:pt x="52246" y="798775"/>
                </a:lnTo>
                <a:lnTo>
                  <a:pt x="72991" y="838933"/>
                </a:lnTo>
                <a:lnTo>
                  <a:pt x="96790" y="877128"/>
                </a:lnTo>
                <a:lnTo>
                  <a:pt x="123481" y="913198"/>
                </a:lnTo>
                <a:lnTo>
                  <a:pt x="152902" y="946980"/>
                </a:lnTo>
                <a:lnTo>
                  <a:pt x="184892" y="978313"/>
                </a:lnTo>
                <a:lnTo>
                  <a:pt x="219289" y="1007035"/>
                </a:lnTo>
                <a:lnTo>
                  <a:pt x="255930" y="1032984"/>
                </a:lnTo>
                <a:lnTo>
                  <a:pt x="294655" y="1055998"/>
                </a:lnTo>
                <a:lnTo>
                  <a:pt x="335301" y="1075916"/>
                </a:lnTo>
                <a:lnTo>
                  <a:pt x="377706" y="1092575"/>
                </a:lnTo>
                <a:lnTo>
                  <a:pt x="421709" y="1105814"/>
                </a:lnTo>
                <a:lnTo>
                  <a:pt x="467147" y="1115471"/>
                </a:lnTo>
                <a:lnTo>
                  <a:pt x="513859" y="1121384"/>
                </a:lnTo>
                <a:lnTo>
                  <a:pt x="561683" y="1123391"/>
                </a:lnTo>
                <a:lnTo>
                  <a:pt x="614290" y="1120959"/>
                </a:lnTo>
                <a:lnTo>
                  <a:pt x="665525" y="1113807"/>
                </a:lnTo>
                <a:lnTo>
                  <a:pt x="715171" y="1102153"/>
                </a:lnTo>
                <a:lnTo>
                  <a:pt x="763013" y="1086212"/>
                </a:lnTo>
                <a:lnTo>
                  <a:pt x="808836" y="1066202"/>
                </a:lnTo>
                <a:lnTo>
                  <a:pt x="852425" y="1042338"/>
                </a:lnTo>
                <a:lnTo>
                  <a:pt x="893563" y="1014838"/>
                </a:lnTo>
                <a:lnTo>
                  <a:pt x="932035" y="983918"/>
                </a:lnTo>
                <a:lnTo>
                  <a:pt x="967626" y="949794"/>
                </a:lnTo>
                <a:lnTo>
                  <a:pt x="1005847" y="913867"/>
                </a:lnTo>
                <a:lnTo>
                  <a:pt x="1047325" y="882415"/>
                </a:lnTo>
                <a:lnTo>
                  <a:pt x="1091654" y="855536"/>
                </a:lnTo>
                <a:lnTo>
                  <a:pt x="1138427" y="833327"/>
                </a:lnTo>
                <a:lnTo>
                  <a:pt x="1187237" y="815885"/>
                </a:lnTo>
                <a:lnTo>
                  <a:pt x="1237679" y="803306"/>
                </a:lnTo>
                <a:lnTo>
                  <a:pt x="1289346" y="795688"/>
                </a:lnTo>
                <a:lnTo>
                  <a:pt x="1341832" y="793127"/>
                </a:lnTo>
                <a:lnTo>
                  <a:pt x="2659152" y="793127"/>
                </a:lnTo>
                <a:lnTo>
                  <a:pt x="2674324" y="756809"/>
                </a:lnTo>
                <a:lnTo>
                  <a:pt x="2688474" y="713208"/>
                </a:lnTo>
                <a:lnTo>
                  <a:pt x="2699085" y="668129"/>
                </a:lnTo>
                <a:lnTo>
                  <a:pt x="2705994" y="621733"/>
                </a:lnTo>
                <a:lnTo>
                  <a:pt x="2709039" y="574183"/>
                </a:lnTo>
                <a:lnTo>
                  <a:pt x="2708058" y="525640"/>
                </a:lnTo>
                <a:lnTo>
                  <a:pt x="2703076" y="478425"/>
                </a:lnTo>
                <a:lnTo>
                  <a:pt x="2694189" y="432423"/>
                </a:lnTo>
                <a:lnTo>
                  <a:pt x="2681573" y="387804"/>
                </a:lnTo>
                <a:lnTo>
                  <a:pt x="2665405" y="344738"/>
                </a:lnTo>
                <a:lnTo>
                  <a:pt x="2658437" y="329996"/>
                </a:lnTo>
                <a:lnTo>
                  <a:pt x="1341895" y="329996"/>
                </a:lnTo>
                <a:lnTo>
                  <a:pt x="1294209" y="327754"/>
                </a:lnTo>
                <a:lnTo>
                  <a:pt x="1247362" y="321139"/>
                </a:lnTo>
                <a:lnTo>
                  <a:pt x="1201567" y="310316"/>
                </a:lnTo>
                <a:lnTo>
                  <a:pt x="1157037" y="295451"/>
                </a:lnTo>
                <a:lnTo>
                  <a:pt x="1113983" y="276709"/>
                </a:lnTo>
                <a:lnTo>
                  <a:pt x="1072618" y="254257"/>
                </a:lnTo>
                <a:lnTo>
                  <a:pt x="1033155" y="228260"/>
                </a:lnTo>
                <a:lnTo>
                  <a:pt x="995805" y="198884"/>
                </a:lnTo>
                <a:lnTo>
                  <a:pt x="952510" y="158645"/>
                </a:lnTo>
                <a:lnTo>
                  <a:pt x="924051" y="132326"/>
                </a:lnTo>
                <a:lnTo>
                  <a:pt x="884403" y="101704"/>
                </a:lnTo>
                <a:lnTo>
                  <a:pt x="842062" y="74652"/>
                </a:lnTo>
                <a:lnTo>
                  <a:pt x="797253" y="51398"/>
                </a:lnTo>
                <a:lnTo>
                  <a:pt x="750202" y="32166"/>
                </a:lnTo>
                <a:lnTo>
                  <a:pt x="701133" y="17185"/>
                </a:lnTo>
                <a:lnTo>
                  <a:pt x="650271" y="6679"/>
                </a:lnTo>
                <a:lnTo>
                  <a:pt x="597841" y="875"/>
                </a:lnTo>
                <a:lnTo>
                  <a:pt x="544068" y="0"/>
                </a:lnTo>
                <a:close/>
              </a:path>
              <a:path w="2709545" h="1123950">
                <a:moveTo>
                  <a:pt x="2659152" y="793127"/>
                </a:moveTo>
                <a:lnTo>
                  <a:pt x="1367206" y="793127"/>
                </a:lnTo>
                <a:lnTo>
                  <a:pt x="1419691" y="795688"/>
                </a:lnTo>
                <a:lnTo>
                  <a:pt x="1471358" y="803306"/>
                </a:lnTo>
                <a:lnTo>
                  <a:pt x="1521800" y="815885"/>
                </a:lnTo>
                <a:lnTo>
                  <a:pt x="1570611" y="833327"/>
                </a:lnTo>
                <a:lnTo>
                  <a:pt x="1617384" y="855536"/>
                </a:lnTo>
                <a:lnTo>
                  <a:pt x="1661713" y="882415"/>
                </a:lnTo>
                <a:lnTo>
                  <a:pt x="1703191" y="913867"/>
                </a:lnTo>
                <a:lnTo>
                  <a:pt x="1741412" y="949794"/>
                </a:lnTo>
                <a:lnTo>
                  <a:pt x="1777003" y="983918"/>
                </a:lnTo>
                <a:lnTo>
                  <a:pt x="1815475" y="1014838"/>
                </a:lnTo>
                <a:lnTo>
                  <a:pt x="1856612" y="1042338"/>
                </a:lnTo>
                <a:lnTo>
                  <a:pt x="1900200" y="1066202"/>
                </a:lnTo>
                <a:lnTo>
                  <a:pt x="1946022" y="1086212"/>
                </a:lnTo>
                <a:lnTo>
                  <a:pt x="1993863" y="1102153"/>
                </a:lnTo>
                <a:lnTo>
                  <a:pt x="2043507" y="1113807"/>
                </a:lnTo>
                <a:lnTo>
                  <a:pt x="2094739" y="1120959"/>
                </a:lnTo>
                <a:lnTo>
                  <a:pt x="2147342" y="1123391"/>
                </a:lnTo>
                <a:lnTo>
                  <a:pt x="2195168" y="1121384"/>
                </a:lnTo>
                <a:lnTo>
                  <a:pt x="2241882" y="1115471"/>
                </a:lnTo>
                <a:lnTo>
                  <a:pt x="2287321" y="1105814"/>
                </a:lnTo>
                <a:lnTo>
                  <a:pt x="2331326" y="1092575"/>
                </a:lnTo>
                <a:lnTo>
                  <a:pt x="2373732" y="1075916"/>
                </a:lnTo>
                <a:lnTo>
                  <a:pt x="2414380" y="1055998"/>
                </a:lnTo>
                <a:lnTo>
                  <a:pt x="2453106" y="1032983"/>
                </a:lnTo>
                <a:lnTo>
                  <a:pt x="2489748" y="1007034"/>
                </a:lnTo>
                <a:lnTo>
                  <a:pt x="2524146" y="978312"/>
                </a:lnTo>
                <a:lnTo>
                  <a:pt x="2556137" y="946978"/>
                </a:lnTo>
                <a:lnTo>
                  <a:pt x="2585559" y="913195"/>
                </a:lnTo>
                <a:lnTo>
                  <a:pt x="2612251" y="877125"/>
                </a:lnTo>
                <a:lnTo>
                  <a:pt x="2636050" y="838930"/>
                </a:lnTo>
                <a:lnTo>
                  <a:pt x="2656795" y="798770"/>
                </a:lnTo>
                <a:lnTo>
                  <a:pt x="2659152" y="793127"/>
                </a:lnTo>
                <a:close/>
              </a:path>
              <a:path w="2709545" h="1123950">
                <a:moveTo>
                  <a:pt x="2164969" y="0"/>
                </a:moveTo>
                <a:lnTo>
                  <a:pt x="2111197" y="875"/>
                </a:lnTo>
                <a:lnTo>
                  <a:pt x="2058767" y="6679"/>
                </a:lnTo>
                <a:lnTo>
                  <a:pt x="2007905" y="17185"/>
                </a:lnTo>
                <a:lnTo>
                  <a:pt x="1958835" y="32166"/>
                </a:lnTo>
                <a:lnTo>
                  <a:pt x="1911782" y="51398"/>
                </a:lnTo>
                <a:lnTo>
                  <a:pt x="1866972" y="74652"/>
                </a:lnTo>
                <a:lnTo>
                  <a:pt x="1824629" y="101704"/>
                </a:lnTo>
                <a:lnTo>
                  <a:pt x="1784978" y="132326"/>
                </a:lnTo>
                <a:lnTo>
                  <a:pt x="1756514" y="158646"/>
                </a:lnTo>
                <a:lnTo>
                  <a:pt x="1713221" y="198884"/>
                </a:lnTo>
                <a:lnTo>
                  <a:pt x="1675872" y="228260"/>
                </a:lnTo>
                <a:lnTo>
                  <a:pt x="1636410" y="254257"/>
                </a:lnTo>
                <a:lnTo>
                  <a:pt x="1595047" y="276709"/>
                </a:lnTo>
                <a:lnTo>
                  <a:pt x="1551996" y="295451"/>
                </a:lnTo>
                <a:lnTo>
                  <a:pt x="1507467" y="310316"/>
                </a:lnTo>
                <a:lnTo>
                  <a:pt x="1461674" y="321139"/>
                </a:lnTo>
                <a:lnTo>
                  <a:pt x="1414829" y="327754"/>
                </a:lnTo>
                <a:lnTo>
                  <a:pt x="1367143" y="329996"/>
                </a:lnTo>
                <a:lnTo>
                  <a:pt x="2658437" y="329996"/>
                </a:lnTo>
                <a:lnTo>
                  <a:pt x="2623119" y="263943"/>
                </a:lnTo>
                <a:lnTo>
                  <a:pt x="2597354" y="226555"/>
                </a:lnTo>
                <a:lnTo>
                  <a:pt x="2568743" y="191399"/>
                </a:lnTo>
                <a:lnTo>
                  <a:pt x="2537463" y="158645"/>
                </a:lnTo>
                <a:lnTo>
                  <a:pt x="2503691" y="128463"/>
                </a:lnTo>
                <a:lnTo>
                  <a:pt x="2467602" y="101024"/>
                </a:lnTo>
                <a:lnTo>
                  <a:pt x="2429375" y="76496"/>
                </a:lnTo>
                <a:lnTo>
                  <a:pt x="2389184" y="55051"/>
                </a:lnTo>
                <a:lnTo>
                  <a:pt x="2347207" y="36857"/>
                </a:lnTo>
                <a:lnTo>
                  <a:pt x="2303620" y="22085"/>
                </a:lnTo>
                <a:lnTo>
                  <a:pt x="2258601" y="10905"/>
                </a:lnTo>
                <a:lnTo>
                  <a:pt x="2212325" y="3487"/>
                </a:lnTo>
                <a:lnTo>
                  <a:pt x="2164969" y="0"/>
                </a:lnTo>
                <a:close/>
              </a:path>
            </a:pathLst>
          </a:custGeom>
          <a:solidFill>
            <a:srgbClr val="E79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D59209F1-F95F-441E-9542-ADBF82A522F6}"/>
              </a:ext>
            </a:extLst>
          </p:cNvPr>
          <p:cNvSpPr/>
          <p:nvPr/>
        </p:nvSpPr>
        <p:spPr>
          <a:xfrm>
            <a:off x="2895600" y="2346325"/>
            <a:ext cx="1800000" cy="180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bject 5"/>
          <p:cNvSpPr/>
          <p:nvPr/>
        </p:nvSpPr>
        <p:spPr>
          <a:xfrm>
            <a:off x="288925" y="3810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66675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2170" y="0"/>
            <a:ext cx="334645" cy="334645"/>
          </a:xfrm>
          <a:custGeom>
            <a:avLst/>
            <a:gdLst/>
            <a:ahLst/>
            <a:cxnLst/>
            <a:rect l="l" t="t" r="r" b="b"/>
            <a:pathLst>
              <a:path w="334645" h="334645">
                <a:moveTo>
                  <a:pt x="334429" y="0"/>
                </a:moveTo>
                <a:lnTo>
                  <a:pt x="0" y="334429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2075"/>
            <a:ext cx="480695" cy="480695"/>
          </a:xfrm>
          <a:custGeom>
            <a:avLst/>
            <a:gdLst/>
            <a:ahLst/>
            <a:cxnLst/>
            <a:rect l="l" t="t" r="r" b="b"/>
            <a:pathLst>
              <a:path w="480695" h="480695">
                <a:moveTo>
                  <a:pt x="0" y="480440"/>
                </a:moveTo>
                <a:lnTo>
                  <a:pt x="480441" y="0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394741" y="0"/>
                </a:moveTo>
                <a:lnTo>
                  <a:pt x="0" y="0"/>
                </a:lnTo>
                <a:lnTo>
                  <a:pt x="0" y="394741"/>
                </a:lnTo>
                <a:lnTo>
                  <a:pt x="394741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28505" y="383692"/>
            <a:ext cx="8286988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0185">
              <a:lnSpc>
                <a:spcPct val="100000"/>
              </a:lnSpc>
            </a:pPr>
            <a:r>
              <a:rPr dirty="0" err="1"/>
              <a:t>共享经济已经让国民养成习惯</a:t>
            </a:r>
            <a:r>
              <a:rPr dirty="0"/>
              <a:t>？</a:t>
            </a:r>
          </a:p>
        </p:txBody>
      </p:sp>
      <p:sp>
        <p:nvSpPr>
          <p:cNvPr id="10" name="object 10"/>
          <p:cNvSpPr/>
          <p:nvPr/>
        </p:nvSpPr>
        <p:spPr>
          <a:xfrm>
            <a:off x="569711" y="4749800"/>
            <a:ext cx="8004809" cy="0"/>
          </a:xfrm>
          <a:custGeom>
            <a:avLst/>
            <a:gdLst/>
            <a:ahLst/>
            <a:cxnLst/>
            <a:rect l="l" t="t" r="r" b="b"/>
            <a:pathLst>
              <a:path w="8004809">
                <a:moveTo>
                  <a:pt x="0" y="0"/>
                </a:moveTo>
                <a:lnTo>
                  <a:pt x="8004568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63BEE1A-E230-43C5-8242-8D88E7D228F4}"/>
              </a:ext>
            </a:extLst>
          </p:cNvPr>
          <p:cNvGrpSpPr/>
          <p:nvPr/>
        </p:nvGrpSpPr>
        <p:grpSpPr>
          <a:xfrm>
            <a:off x="3250857" y="4379040"/>
            <a:ext cx="2691269" cy="344170"/>
            <a:chOff x="3250857" y="4379040"/>
            <a:chExt cx="2691269" cy="344170"/>
          </a:xfrm>
        </p:grpSpPr>
        <p:sp>
          <p:nvSpPr>
            <p:cNvPr id="11" name="object 11"/>
            <p:cNvSpPr/>
            <p:nvPr/>
          </p:nvSpPr>
          <p:spPr>
            <a:xfrm>
              <a:off x="4695736" y="439331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4" h="274954">
                  <a:moveTo>
                    <a:pt x="0" y="0"/>
                  </a:moveTo>
                  <a:lnTo>
                    <a:pt x="274535" y="0"/>
                  </a:lnTo>
                  <a:lnTo>
                    <a:pt x="274535" y="274535"/>
                  </a:lnTo>
                  <a:lnTo>
                    <a:pt x="0" y="274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50857" y="439331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4" h="274954">
                  <a:moveTo>
                    <a:pt x="0" y="0"/>
                  </a:moveTo>
                  <a:lnTo>
                    <a:pt x="274535" y="0"/>
                  </a:lnTo>
                  <a:lnTo>
                    <a:pt x="274535" y="274535"/>
                  </a:lnTo>
                  <a:lnTo>
                    <a:pt x="0" y="274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3564356" y="4379040"/>
              <a:ext cx="919480" cy="34417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900" b="1" spc="120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2014年</a:t>
              </a:r>
              <a:endParaRPr sz="1900" dirty="0">
                <a:latin typeface="Microsoft JhengHei"/>
                <a:cs typeface="Microsoft JhengHei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5022646" y="4379040"/>
              <a:ext cx="919480" cy="34417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900" b="1" spc="120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2016年</a:t>
              </a:r>
              <a:endParaRPr sz="1900">
                <a:latin typeface="Microsoft JhengHei"/>
                <a:cs typeface="Microsoft JhengHei"/>
              </a:endParaRPr>
            </a:p>
          </p:txBody>
        </p:sp>
      </p:grpSp>
      <p:sp>
        <p:nvSpPr>
          <p:cNvPr id="15" name="object 15"/>
          <p:cNvSpPr/>
          <p:nvPr/>
        </p:nvSpPr>
        <p:spPr>
          <a:xfrm>
            <a:off x="1295400" y="2746375"/>
            <a:ext cx="1123950" cy="1123950"/>
          </a:xfrm>
          <a:custGeom>
            <a:avLst/>
            <a:gdLst/>
            <a:ahLst/>
            <a:cxnLst/>
            <a:rect l="l" t="t" r="r" b="b"/>
            <a:pathLst>
              <a:path w="1123950" h="1123950">
                <a:moveTo>
                  <a:pt x="561835" y="0"/>
                </a:moveTo>
                <a:lnTo>
                  <a:pt x="513358" y="2062"/>
                </a:lnTo>
                <a:lnTo>
                  <a:pt x="466027" y="8136"/>
                </a:lnTo>
                <a:lnTo>
                  <a:pt x="420009" y="18054"/>
                </a:lnTo>
                <a:lnTo>
                  <a:pt x="375474" y="31647"/>
                </a:lnTo>
                <a:lnTo>
                  <a:pt x="332589" y="48747"/>
                </a:lnTo>
                <a:lnTo>
                  <a:pt x="291524" y="69183"/>
                </a:lnTo>
                <a:lnTo>
                  <a:pt x="252447" y="92789"/>
                </a:lnTo>
                <a:lnTo>
                  <a:pt x="215527" y="119395"/>
                </a:lnTo>
                <a:lnTo>
                  <a:pt x="180932" y="148832"/>
                </a:lnTo>
                <a:lnTo>
                  <a:pt x="148832" y="180932"/>
                </a:lnTo>
                <a:lnTo>
                  <a:pt x="119395" y="215527"/>
                </a:lnTo>
                <a:lnTo>
                  <a:pt x="92789" y="252447"/>
                </a:lnTo>
                <a:lnTo>
                  <a:pt x="69183" y="291524"/>
                </a:lnTo>
                <a:lnTo>
                  <a:pt x="48747" y="332589"/>
                </a:lnTo>
                <a:lnTo>
                  <a:pt x="31647" y="375474"/>
                </a:lnTo>
                <a:lnTo>
                  <a:pt x="18054" y="420009"/>
                </a:lnTo>
                <a:lnTo>
                  <a:pt x="8136" y="466027"/>
                </a:lnTo>
                <a:lnTo>
                  <a:pt x="2062" y="513358"/>
                </a:lnTo>
                <a:lnTo>
                  <a:pt x="0" y="561835"/>
                </a:lnTo>
                <a:lnTo>
                  <a:pt x="2062" y="610311"/>
                </a:lnTo>
                <a:lnTo>
                  <a:pt x="8136" y="657643"/>
                </a:lnTo>
                <a:lnTo>
                  <a:pt x="18054" y="703660"/>
                </a:lnTo>
                <a:lnTo>
                  <a:pt x="31647" y="748196"/>
                </a:lnTo>
                <a:lnTo>
                  <a:pt x="48747" y="791081"/>
                </a:lnTo>
                <a:lnTo>
                  <a:pt x="69183" y="832146"/>
                </a:lnTo>
                <a:lnTo>
                  <a:pt x="92789" y="871223"/>
                </a:lnTo>
                <a:lnTo>
                  <a:pt x="119395" y="908143"/>
                </a:lnTo>
                <a:lnTo>
                  <a:pt x="148832" y="942737"/>
                </a:lnTo>
                <a:lnTo>
                  <a:pt x="180932" y="974838"/>
                </a:lnTo>
                <a:lnTo>
                  <a:pt x="215527" y="1004275"/>
                </a:lnTo>
                <a:lnTo>
                  <a:pt x="252447" y="1030881"/>
                </a:lnTo>
                <a:lnTo>
                  <a:pt x="291524" y="1054486"/>
                </a:lnTo>
                <a:lnTo>
                  <a:pt x="332589" y="1074923"/>
                </a:lnTo>
                <a:lnTo>
                  <a:pt x="375474" y="1092022"/>
                </a:lnTo>
                <a:lnTo>
                  <a:pt x="420009" y="1105615"/>
                </a:lnTo>
                <a:lnTo>
                  <a:pt x="466027" y="1115533"/>
                </a:lnTo>
                <a:lnTo>
                  <a:pt x="513358" y="1121608"/>
                </a:lnTo>
                <a:lnTo>
                  <a:pt x="561835" y="1123670"/>
                </a:lnTo>
                <a:lnTo>
                  <a:pt x="610313" y="1121608"/>
                </a:lnTo>
                <a:lnTo>
                  <a:pt x="657646" y="1115533"/>
                </a:lnTo>
                <a:lnTo>
                  <a:pt x="703665" y="1105615"/>
                </a:lnTo>
                <a:lnTo>
                  <a:pt x="748201" y="1092022"/>
                </a:lnTo>
                <a:lnTo>
                  <a:pt x="791086" y="1074923"/>
                </a:lnTo>
                <a:lnTo>
                  <a:pt x="832152" y="1054486"/>
                </a:lnTo>
                <a:lnTo>
                  <a:pt x="871229" y="1030881"/>
                </a:lnTo>
                <a:lnTo>
                  <a:pt x="908148" y="1004275"/>
                </a:lnTo>
                <a:lnTo>
                  <a:pt x="942742" y="974838"/>
                </a:lnTo>
                <a:lnTo>
                  <a:pt x="974842" y="942737"/>
                </a:lnTo>
                <a:lnTo>
                  <a:pt x="1004279" y="908143"/>
                </a:lnTo>
                <a:lnTo>
                  <a:pt x="1030884" y="871223"/>
                </a:lnTo>
                <a:lnTo>
                  <a:pt x="1054489" y="832146"/>
                </a:lnTo>
                <a:lnTo>
                  <a:pt x="1074925" y="791081"/>
                </a:lnTo>
                <a:lnTo>
                  <a:pt x="1092024" y="748196"/>
                </a:lnTo>
                <a:lnTo>
                  <a:pt x="1105616" y="703660"/>
                </a:lnTo>
                <a:lnTo>
                  <a:pt x="1115534" y="657643"/>
                </a:lnTo>
                <a:lnTo>
                  <a:pt x="1121608" y="610311"/>
                </a:lnTo>
                <a:lnTo>
                  <a:pt x="1123670" y="561835"/>
                </a:lnTo>
                <a:lnTo>
                  <a:pt x="1121608" y="513358"/>
                </a:lnTo>
                <a:lnTo>
                  <a:pt x="1115534" y="466027"/>
                </a:lnTo>
                <a:lnTo>
                  <a:pt x="1105616" y="420009"/>
                </a:lnTo>
                <a:lnTo>
                  <a:pt x="1092024" y="375474"/>
                </a:lnTo>
                <a:lnTo>
                  <a:pt x="1074925" y="332589"/>
                </a:lnTo>
                <a:lnTo>
                  <a:pt x="1054489" y="291524"/>
                </a:lnTo>
                <a:lnTo>
                  <a:pt x="1030884" y="252447"/>
                </a:lnTo>
                <a:lnTo>
                  <a:pt x="1004279" y="215527"/>
                </a:lnTo>
                <a:lnTo>
                  <a:pt x="974842" y="180932"/>
                </a:lnTo>
                <a:lnTo>
                  <a:pt x="942742" y="148832"/>
                </a:lnTo>
                <a:lnTo>
                  <a:pt x="908148" y="119395"/>
                </a:lnTo>
                <a:lnTo>
                  <a:pt x="871229" y="92789"/>
                </a:lnTo>
                <a:lnTo>
                  <a:pt x="832152" y="69183"/>
                </a:lnTo>
                <a:lnTo>
                  <a:pt x="791086" y="48747"/>
                </a:lnTo>
                <a:lnTo>
                  <a:pt x="748201" y="31647"/>
                </a:lnTo>
                <a:lnTo>
                  <a:pt x="703665" y="18054"/>
                </a:lnTo>
                <a:lnTo>
                  <a:pt x="657646" y="8136"/>
                </a:lnTo>
                <a:lnTo>
                  <a:pt x="610313" y="2062"/>
                </a:lnTo>
                <a:lnTo>
                  <a:pt x="561835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678" y="3050527"/>
            <a:ext cx="522605" cy="410209"/>
          </a:xfrm>
          <a:custGeom>
            <a:avLst/>
            <a:gdLst/>
            <a:ahLst/>
            <a:cxnLst/>
            <a:rect l="l" t="t" r="r" b="b"/>
            <a:pathLst>
              <a:path w="522605" h="410210">
                <a:moveTo>
                  <a:pt x="486115" y="221399"/>
                </a:moveTo>
                <a:lnTo>
                  <a:pt x="43218" y="221399"/>
                </a:lnTo>
                <a:lnTo>
                  <a:pt x="43370" y="222719"/>
                </a:lnTo>
                <a:lnTo>
                  <a:pt x="43535" y="223431"/>
                </a:lnTo>
                <a:lnTo>
                  <a:pt x="45430" y="261300"/>
                </a:lnTo>
                <a:lnTo>
                  <a:pt x="51777" y="312132"/>
                </a:lnTo>
                <a:lnTo>
                  <a:pt x="59116" y="359628"/>
                </a:lnTo>
                <a:lnTo>
                  <a:pt x="67747" y="398928"/>
                </a:lnTo>
                <a:lnTo>
                  <a:pt x="87083" y="409638"/>
                </a:lnTo>
                <a:lnTo>
                  <a:pt x="130632" y="409638"/>
                </a:lnTo>
                <a:lnTo>
                  <a:pt x="138515" y="407895"/>
                </a:lnTo>
                <a:lnTo>
                  <a:pt x="144381" y="403145"/>
                </a:lnTo>
                <a:lnTo>
                  <a:pt x="148039" y="396104"/>
                </a:lnTo>
                <a:lnTo>
                  <a:pt x="149301" y="387489"/>
                </a:lnTo>
                <a:lnTo>
                  <a:pt x="149301" y="363474"/>
                </a:lnTo>
                <a:lnTo>
                  <a:pt x="371102" y="363474"/>
                </a:lnTo>
                <a:lnTo>
                  <a:pt x="373240" y="363232"/>
                </a:lnTo>
                <a:lnTo>
                  <a:pt x="465095" y="363232"/>
                </a:lnTo>
                <a:lnTo>
                  <a:pt x="466792" y="356948"/>
                </a:lnTo>
                <a:lnTo>
                  <a:pt x="476434" y="312813"/>
                </a:lnTo>
                <a:lnTo>
                  <a:pt x="116116" y="312813"/>
                </a:lnTo>
                <a:lnTo>
                  <a:pt x="99163" y="309300"/>
                </a:lnTo>
                <a:lnTo>
                  <a:pt x="85321" y="299721"/>
                </a:lnTo>
                <a:lnTo>
                  <a:pt x="75989" y="285515"/>
                </a:lnTo>
                <a:lnTo>
                  <a:pt x="72567" y="268122"/>
                </a:lnTo>
                <a:lnTo>
                  <a:pt x="75989" y="250729"/>
                </a:lnTo>
                <a:lnTo>
                  <a:pt x="85321" y="236523"/>
                </a:lnTo>
                <a:lnTo>
                  <a:pt x="99163" y="226944"/>
                </a:lnTo>
                <a:lnTo>
                  <a:pt x="116116" y="223431"/>
                </a:lnTo>
                <a:lnTo>
                  <a:pt x="486100" y="223431"/>
                </a:lnTo>
                <a:lnTo>
                  <a:pt x="486115" y="221399"/>
                </a:lnTo>
                <a:close/>
              </a:path>
              <a:path w="522605" h="410210">
                <a:moveTo>
                  <a:pt x="465095" y="363232"/>
                </a:moveTo>
                <a:lnTo>
                  <a:pt x="373240" y="363232"/>
                </a:lnTo>
                <a:lnTo>
                  <a:pt x="373240" y="387489"/>
                </a:lnTo>
                <a:lnTo>
                  <a:pt x="374499" y="396104"/>
                </a:lnTo>
                <a:lnTo>
                  <a:pt x="378153" y="403145"/>
                </a:lnTo>
                <a:lnTo>
                  <a:pt x="384014" y="407895"/>
                </a:lnTo>
                <a:lnTo>
                  <a:pt x="391896" y="409638"/>
                </a:lnTo>
                <a:lnTo>
                  <a:pt x="435444" y="409638"/>
                </a:lnTo>
                <a:lnTo>
                  <a:pt x="465095" y="363232"/>
                </a:lnTo>
                <a:close/>
              </a:path>
              <a:path w="522605" h="410210">
                <a:moveTo>
                  <a:pt x="371102" y="363474"/>
                </a:moveTo>
                <a:lnTo>
                  <a:pt x="149301" y="363474"/>
                </a:lnTo>
                <a:lnTo>
                  <a:pt x="154838" y="364045"/>
                </a:lnTo>
                <a:lnTo>
                  <a:pt x="160616" y="364578"/>
                </a:lnTo>
                <a:lnTo>
                  <a:pt x="166916" y="364947"/>
                </a:lnTo>
                <a:lnTo>
                  <a:pt x="217098" y="367347"/>
                </a:lnTo>
                <a:lnTo>
                  <a:pt x="264931" y="368242"/>
                </a:lnTo>
                <a:lnTo>
                  <a:pt x="310930" y="367490"/>
                </a:lnTo>
                <a:lnTo>
                  <a:pt x="355612" y="364947"/>
                </a:lnTo>
                <a:lnTo>
                  <a:pt x="361810" y="364464"/>
                </a:lnTo>
                <a:lnTo>
                  <a:pt x="367614" y="363867"/>
                </a:lnTo>
                <a:lnTo>
                  <a:pt x="371102" y="363474"/>
                </a:lnTo>
                <a:close/>
              </a:path>
              <a:path w="522605" h="410210">
                <a:moveTo>
                  <a:pt x="413677" y="223431"/>
                </a:moveTo>
                <a:lnTo>
                  <a:pt x="116116" y="223431"/>
                </a:lnTo>
                <a:lnTo>
                  <a:pt x="133062" y="226944"/>
                </a:lnTo>
                <a:lnTo>
                  <a:pt x="146905" y="236523"/>
                </a:lnTo>
                <a:lnTo>
                  <a:pt x="156240" y="250729"/>
                </a:lnTo>
                <a:lnTo>
                  <a:pt x="159664" y="268122"/>
                </a:lnTo>
                <a:lnTo>
                  <a:pt x="156240" y="285515"/>
                </a:lnTo>
                <a:lnTo>
                  <a:pt x="146905" y="299721"/>
                </a:lnTo>
                <a:lnTo>
                  <a:pt x="133062" y="309300"/>
                </a:lnTo>
                <a:lnTo>
                  <a:pt x="116116" y="312813"/>
                </a:lnTo>
                <a:lnTo>
                  <a:pt x="413677" y="312813"/>
                </a:lnTo>
                <a:lnTo>
                  <a:pt x="396724" y="309300"/>
                </a:lnTo>
                <a:lnTo>
                  <a:pt x="382882" y="299721"/>
                </a:lnTo>
                <a:lnTo>
                  <a:pt x="373550" y="285515"/>
                </a:lnTo>
                <a:lnTo>
                  <a:pt x="370128" y="268122"/>
                </a:lnTo>
                <a:lnTo>
                  <a:pt x="373550" y="250729"/>
                </a:lnTo>
                <a:lnTo>
                  <a:pt x="382882" y="236523"/>
                </a:lnTo>
                <a:lnTo>
                  <a:pt x="396724" y="226944"/>
                </a:lnTo>
                <a:lnTo>
                  <a:pt x="413677" y="223431"/>
                </a:lnTo>
                <a:close/>
              </a:path>
              <a:path w="522605" h="410210">
                <a:moveTo>
                  <a:pt x="486100" y="223431"/>
                </a:moveTo>
                <a:lnTo>
                  <a:pt x="413677" y="223431"/>
                </a:lnTo>
                <a:lnTo>
                  <a:pt x="430623" y="226944"/>
                </a:lnTo>
                <a:lnTo>
                  <a:pt x="444466" y="236523"/>
                </a:lnTo>
                <a:lnTo>
                  <a:pt x="453801" y="250729"/>
                </a:lnTo>
                <a:lnTo>
                  <a:pt x="457225" y="268122"/>
                </a:lnTo>
                <a:lnTo>
                  <a:pt x="453801" y="285515"/>
                </a:lnTo>
                <a:lnTo>
                  <a:pt x="444466" y="299721"/>
                </a:lnTo>
                <a:lnTo>
                  <a:pt x="430623" y="309300"/>
                </a:lnTo>
                <a:lnTo>
                  <a:pt x="413677" y="312813"/>
                </a:lnTo>
                <a:lnTo>
                  <a:pt x="476434" y="312813"/>
                </a:lnTo>
                <a:lnTo>
                  <a:pt x="477651" y="307239"/>
                </a:lnTo>
                <a:lnTo>
                  <a:pt x="485851" y="256057"/>
                </a:lnTo>
                <a:lnTo>
                  <a:pt x="486100" y="223431"/>
                </a:lnTo>
                <a:close/>
              </a:path>
              <a:path w="522605" h="410210">
                <a:moveTo>
                  <a:pt x="50292" y="166077"/>
                </a:moveTo>
                <a:lnTo>
                  <a:pt x="42646" y="166077"/>
                </a:lnTo>
                <a:lnTo>
                  <a:pt x="26044" y="168253"/>
                </a:lnTo>
                <a:lnTo>
                  <a:pt x="12488" y="174185"/>
                </a:lnTo>
                <a:lnTo>
                  <a:pt x="3350" y="182981"/>
                </a:lnTo>
                <a:lnTo>
                  <a:pt x="0" y="193751"/>
                </a:lnTo>
                <a:lnTo>
                  <a:pt x="3350" y="204520"/>
                </a:lnTo>
                <a:lnTo>
                  <a:pt x="12488" y="213317"/>
                </a:lnTo>
                <a:lnTo>
                  <a:pt x="26044" y="219249"/>
                </a:lnTo>
                <a:lnTo>
                  <a:pt x="42646" y="221424"/>
                </a:lnTo>
                <a:lnTo>
                  <a:pt x="43218" y="221399"/>
                </a:lnTo>
                <a:lnTo>
                  <a:pt x="486115" y="221399"/>
                </a:lnTo>
                <a:lnTo>
                  <a:pt x="486117" y="221094"/>
                </a:lnTo>
                <a:lnTo>
                  <a:pt x="500492" y="217952"/>
                </a:lnTo>
                <a:lnTo>
                  <a:pt x="512043" y="211904"/>
                </a:lnTo>
                <a:lnTo>
                  <a:pt x="519734" y="203615"/>
                </a:lnTo>
                <a:lnTo>
                  <a:pt x="522528" y="193751"/>
                </a:lnTo>
                <a:lnTo>
                  <a:pt x="520973" y="188714"/>
                </a:lnTo>
                <a:lnTo>
                  <a:pt x="265776" y="188714"/>
                </a:lnTo>
                <a:lnTo>
                  <a:pt x="229031" y="187871"/>
                </a:lnTo>
                <a:lnTo>
                  <a:pt x="127965" y="177152"/>
                </a:lnTo>
                <a:lnTo>
                  <a:pt x="112244" y="169684"/>
                </a:lnTo>
                <a:lnTo>
                  <a:pt x="63690" y="169684"/>
                </a:lnTo>
                <a:lnTo>
                  <a:pt x="57480" y="167398"/>
                </a:lnTo>
                <a:lnTo>
                  <a:pt x="50292" y="166077"/>
                </a:lnTo>
                <a:close/>
              </a:path>
              <a:path w="522605" h="410210">
                <a:moveTo>
                  <a:pt x="430710" y="89369"/>
                </a:moveTo>
                <a:lnTo>
                  <a:pt x="384644" y="89369"/>
                </a:lnTo>
                <a:lnTo>
                  <a:pt x="392208" y="90517"/>
                </a:lnTo>
                <a:lnTo>
                  <a:pt x="397690" y="94210"/>
                </a:lnTo>
                <a:lnTo>
                  <a:pt x="401797" y="100819"/>
                </a:lnTo>
                <a:lnTo>
                  <a:pt x="405231" y="110718"/>
                </a:lnTo>
                <a:lnTo>
                  <a:pt x="415899" y="155003"/>
                </a:lnTo>
                <a:lnTo>
                  <a:pt x="414223" y="163618"/>
                </a:lnTo>
                <a:lnTo>
                  <a:pt x="364115" y="181959"/>
                </a:lnTo>
                <a:lnTo>
                  <a:pt x="303896" y="188296"/>
                </a:lnTo>
                <a:lnTo>
                  <a:pt x="265776" y="188714"/>
                </a:lnTo>
                <a:lnTo>
                  <a:pt x="520973" y="188714"/>
                </a:lnTo>
                <a:lnTo>
                  <a:pt x="519188" y="182981"/>
                </a:lnTo>
                <a:lnTo>
                  <a:pt x="510046" y="174185"/>
                </a:lnTo>
                <a:lnTo>
                  <a:pt x="499758" y="169684"/>
                </a:lnTo>
                <a:lnTo>
                  <a:pt x="458851" y="169684"/>
                </a:lnTo>
                <a:lnTo>
                  <a:pt x="430710" y="89369"/>
                </a:lnTo>
                <a:close/>
              </a:path>
              <a:path w="522605" h="410210">
                <a:moveTo>
                  <a:pt x="406412" y="52133"/>
                </a:moveTo>
                <a:lnTo>
                  <a:pt x="116116" y="52133"/>
                </a:lnTo>
                <a:lnTo>
                  <a:pt x="108714" y="54589"/>
                </a:lnTo>
                <a:lnTo>
                  <a:pt x="103539" y="60796"/>
                </a:lnTo>
                <a:lnTo>
                  <a:pt x="99617" y="69015"/>
                </a:lnTo>
                <a:lnTo>
                  <a:pt x="95973" y="77508"/>
                </a:lnTo>
                <a:lnTo>
                  <a:pt x="63690" y="169684"/>
                </a:lnTo>
                <a:lnTo>
                  <a:pt x="112244" y="169684"/>
                </a:lnTo>
                <a:lnTo>
                  <a:pt x="108305" y="163618"/>
                </a:lnTo>
                <a:lnTo>
                  <a:pt x="106629" y="155003"/>
                </a:lnTo>
                <a:lnTo>
                  <a:pt x="117309" y="110718"/>
                </a:lnTo>
                <a:lnTo>
                  <a:pt x="137896" y="89369"/>
                </a:lnTo>
                <a:lnTo>
                  <a:pt x="430710" y="89369"/>
                </a:lnTo>
                <a:lnTo>
                  <a:pt x="426554" y="77508"/>
                </a:lnTo>
                <a:lnTo>
                  <a:pt x="421930" y="68378"/>
                </a:lnTo>
                <a:lnTo>
                  <a:pt x="418117" y="60229"/>
                </a:lnTo>
                <a:lnTo>
                  <a:pt x="413487" y="54376"/>
                </a:lnTo>
                <a:lnTo>
                  <a:pt x="406412" y="52133"/>
                </a:lnTo>
                <a:close/>
              </a:path>
              <a:path w="522605" h="410210">
                <a:moveTo>
                  <a:pt x="479882" y="166077"/>
                </a:moveTo>
                <a:lnTo>
                  <a:pt x="472224" y="166077"/>
                </a:lnTo>
                <a:lnTo>
                  <a:pt x="465061" y="167398"/>
                </a:lnTo>
                <a:lnTo>
                  <a:pt x="458851" y="169684"/>
                </a:lnTo>
                <a:lnTo>
                  <a:pt x="499758" y="169684"/>
                </a:lnTo>
                <a:lnTo>
                  <a:pt x="496486" y="168253"/>
                </a:lnTo>
                <a:lnTo>
                  <a:pt x="479882" y="166077"/>
                </a:lnTo>
                <a:close/>
              </a:path>
              <a:path w="522605" h="410210">
                <a:moveTo>
                  <a:pt x="319328" y="0"/>
                </a:moveTo>
                <a:lnTo>
                  <a:pt x="203200" y="0"/>
                </a:lnTo>
                <a:lnTo>
                  <a:pt x="194106" y="843"/>
                </a:lnTo>
                <a:lnTo>
                  <a:pt x="185361" y="3489"/>
                </a:lnTo>
                <a:lnTo>
                  <a:pt x="178280" y="8111"/>
                </a:lnTo>
                <a:lnTo>
                  <a:pt x="174180" y="14884"/>
                </a:lnTo>
                <a:lnTo>
                  <a:pt x="166916" y="52133"/>
                </a:lnTo>
                <a:lnTo>
                  <a:pt x="355612" y="52133"/>
                </a:lnTo>
                <a:lnTo>
                  <a:pt x="344215" y="8111"/>
                </a:lnTo>
                <a:lnTo>
                  <a:pt x="3193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5D9897A-5049-43A0-8A60-D8061DFD3678}"/>
              </a:ext>
            </a:extLst>
          </p:cNvPr>
          <p:cNvGrpSpPr/>
          <p:nvPr/>
        </p:nvGrpSpPr>
        <p:grpSpPr>
          <a:xfrm>
            <a:off x="3048000" y="2969006"/>
            <a:ext cx="1691537" cy="553998"/>
            <a:chOff x="3154997" y="2969006"/>
            <a:chExt cx="1691537" cy="553998"/>
          </a:xfrm>
        </p:grpSpPr>
        <p:sp>
          <p:nvSpPr>
            <p:cNvPr id="17" name="object 17"/>
            <p:cNvSpPr/>
            <p:nvPr/>
          </p:nvSpPr>
          <p:spPr>
            <a:xfrm>
              <a:off x="3154997" y="3050527"/>
              <a:ext cx="522605" cy="410209"/>
            </a:xfrm>
            <a:custGeom>
              <a:avLst/>
              <a:gdLst/>
              <a:ahLst/>
              <a:cxnLst/>
              <a:rect l="l" t="t" r="r" b="b"/>
              <a:pathLst>
                <a:path w="522604" h="410210">
                  <a:moveTo>
                    <a:pt x="486115" y="221399"/>
                  </a:moveTo>
                  <a:lnTo>
                    <a:pt x="43218" y="221399"/>
                  </a:lnTo>
                  <a:lnTo>
                    <a:pt x="43370" y="222719"/>
                  </a:lnTo>
                  <a:lnTo>
                    <a:pt x="43535" y="223431"/>
                  </a:lnTo>
                  <a:lnTo>
                    <a:pt x="45430" y="261300"/>
                  </a:lnTo>
                  <a:lnTo>
                    <a:pt x="51777" y="312132"/>
                  </a:lnTo>
                  <a:lnTo>
                    <a:pt x="59116" y="359628"/>
                  </a:lnTo>
                  <a:lnTo>
                    <a:pt x="67747" y="398928"/>
                  </a:lnTo>
                  <a:lnTo>
                    <a:pt x="87083" y="409638"/>
                  </a:lnTo>
                  <a:lnTo>
                    <a:pt x="130632" y="409638"/>
                  </a:lnTo>
                  <a:lnTo>
                    <a:pt x="138515" y="407895"/>
                  </a:lnTo>
                  <a:lnTo>
                    <a:pt x="144381" y="403145"/>
                  </a:lnTo>
                  <a:lnTo>
                    <a:pt x="148039" y="396104"/>
                  </a:lnTo>
                  <a:lnTo>
                    <a:pt x="149301" y="387489"/>
                  </a:lnTo>
                  <a:lnTo>
                    <a:pt x="149301" y="363474"/>
                  </a:lnTo>
                  <a:lnTo>
                    <a:pt x="371102" y="363474"/>
                  </a:lnTo>
                  <a:lnTo>
                    <a:pt x="373240" y="363232"/>
                  </a:lnTo>
                  <a:lnTo>
                    <a:pt x="465095" y="363232"/>
                  </a:lnTo>
                  <a:lnTo>
                    <a:pt x="466792" y="356948"/>
                  </a:lnTo>
                  <a:lnTo>
                    <a:pt x="476434" y="312813"/>
                  </a:lnTo>
                  <a:lnTo>
                    <a:pt x="116116" y="312813"/>
                  </a:lnTo>
                  <a:lnTo>
                    <a:pt x="99163" y="309300"/>
                  </a:lnTo>
                  <a:lnTo>
                    <a:pt x="85321" y="299721"/>
                  </a:lnTo>
                  <a:lnTo>
                    <a:pt x="75989" y="285515"/>
                  </a:lnTo>
                  <a:lnTo>
                    <a:pt x="72567" y="268122"/>
                  </a:lnTo>
                  <a:lnTo>
                    <a:pt x="75989" y="250729"/>
                  </a:lnTo>
                  <a:lnTo>
                    <a:pt x="85321" y="236523"/>
                  </a:lnTo>
                  <a:lnTo>
                    <a:pt x="99163" y="226944"/>
                  </a:lnTo>
                  <a:lnTo>
                    <a:pt x="116116" y="223431"/>
                  </a:lnTo>
                  <a:lnTo>
                    <a:pt x="486100" y="223431"/>
                  </a:lnTo>
                  <a:lnTo>
                    <a:pt x="486115" y="221399"/>
                  </a:lnTo>
                  <a:close/>
                </a:path>
                <a:path w="522604" h="410210">
                  <a:moveTo>
                    <a:pt x="465095" y="363232"/>
                  </a:moveTo>
                  <a:lnTo>
                    <a:pt x="373240" y="363232"/>
                  </a:lnTo>
                  <a:lnTo>
                    <a:pt x="373240" y="387489"/>
                  </a:lnTo>
                  <a:lnTo>
                    <a:pt x="374499" y="396104"/>
                  </a:lnTo>
                  <a:lnTo>
                    <a:pt x="378153" y="403145"/>
                  </a:lnTo>
                  <a:lnTo>
                    <a:pt x="384014" y="407895"/>
                  </a:lnTo>
                  <a:lnTo>
                    <a:pt x="391896" y="409638"/>
                  </a:lnTo>
                  <a:lnTo>
                    <a:pt x="435444" y="409638"/>
                  </a:lnTo>
                  <a:lnTo>
                    <a:pt x="465095" y="363232"/>
                  </a:lnTo>
                  <a:close/>
                </a:path>
                <a:path w="522604" h="410210">
                  <a:moveTo>
                    <a:pt x="371102" y="363474"/>
                  </a:moveTo>
                  <a:lnTo>
                    <a:pt x="149301" y="363474"/>
                  </a:lnTo>
                  <a:lnTo>
                    <a:pt x="154838" y="364045"/>
                  </a:lnTo>
                  <a:lnTo>
                    <a:pt x="160616" y="364578"/>
                  </a:lnTo>
                  <a:lnTo>
                    <a:pt x="166916" y="364947"/>
                  </a:lnTo>
                  <a:lnTo>
                    <a:pt x="217098" y="367347"/>
                  </a:lnTo>
                  <a:lnTo>
                    <a:pt x="264931" y="368242"/>
                  </a:lnTo>
                  <a:lnTo>
                    <a:pt x="310930" y="367490"/>
                  </a:lnTo>
                  <a:lnTo>
                    <a:pt x="355612" y="364947"/>
                  </a:lnTo>
                  <a:lnTo>
                    <a:pt x="361810" y="364464"/>
                  </a:lnTo>
                  <a:lnTo>
                    <a:pt x="367614" y="363867"/>
                  </a:lnTo>
                  <a:lnTo>
                    <a:pt x="371102" y="363474"/>
                  </a:lnTo>
                  <a:close/>
                </a:path>
                <a:path w="522604" h="410210">
                  <a:moveTo>
                    <a:pt x="413677" y="223431"/>
                  </a:moveTo>
                  <a:lnTo>
                    <a:pt x="116116" y="223431"/>
                  </a:lnTo>
                  <a:lnTo>
                    <a:pt x="133062" y="226944"/>
                  </a:lnTo>
                  <a:lnTo>
                    <a:pt x="146905" y="236523"/>
                  </a:lnTo>
                  <a:lnTo>
                    <a:pt x="156240" y="250729"/>
                  </a:lnTo>
                  <a:lnTo>
                    <a:pt x="159664" y="268122"/>
                  </a:lnTo>
                  <a:lnTo>
                    <a:pt x="156240" y="285515"/>
                  </a:lnTo>
                  <a:lnTo>
                    <a:pt x="146905" y="299721"/>
                  </a:lnTo>
                  <a:lnTo>
                    <a:pt x="133062" y="309300"/>
                  </a:lnTo>
                  <a:lnTo>
                    <a:pt x="116116" y="312813"/>
                  </a:lnTo>
                  <a:lnTo>
                    <a:pt x="413677" y="312813"/>
                  </a:lnTo>
                  <a:lnTo>
                    <a:pt x="396724" y="309300"/>
                  </a:lnTo>
                  <a:lnTo>
                    <a:pt x="382882" y="299721"/>
                  </a:lnTo>
                  <a:lnTo>
                    <a:pt x="373550" y="285515"/>
                  </a:lnTo>
                  <a:lnTo>
                    <a:pt x="370128" y="268122"/>
                  </a:lnTo>
                  <a:lnTo>
                    <a:pt x="373550" y="250729"/>
                  </a:lnTo>
                  <a:lnTo>
                    <a:pt x="382882" y="236523"/>
                  </a:lnTo>
                  <a:lnTo>
                    <a:pt x="396724" y="226944"/>
                  </a:lnTo>
                  <a:lnTo>
                    <a:pt x="413677" y="223431"/>
                  </a:lnTo>
                  <a:close/>
                </a:path>
                <a:path w="522604" h="410210">
                  <a:moveTo>
                    <a:pt x="486100" y="223431"/>
                  </a:moveTo>
                  <a:lnTo>
                    <a:pt x="413677" y="223431"/>
                  </a:lnTo>
                  <a:lnTo>
                    <a:pt x="430623" y="226944"/>
                  </a:lnTo>
                  <a:lnTo>
                    <a:pt x="444466" y="236523"/>
                  </a:lnTo>
                  <a:lnTo>
                    <a:pt x="453801" y="250729"/>
                  </a:lnTo>
                  <a:lnTo>
                    <a:pt x="457225" y="268122"/>
                  </a:lnTo>
                  <a:lnTo>
                    <a:pt x="453801" y="285515"/>
                  </a:lnTo>
                  <a:lnTo>
                    <a:pt x="444466" y="299721"/>
                  </a:lnTo>
                  <a:lnTo>
                    <a:pt x="430623" y="309300"/>
                  </a:lnTo>
                  <a:lnTo>
                    <a:pt x="413677" y="312813"/>
                  </a:lnTo>
                  <a:lnTo>
                    <a:pt x="476434" y="312813"/>
                  </a:lnTo>
                  <a:lnTo>
                    <a:pt x="477651" y="307239"/>
                  </a:lnTo>
                  <a:lnTo>
                    <a:pt x="485851" y="256057"/>
                  </a:lnTo>
                  <a:lnTo>
                    <a:pt x="486100" y="223431"/>
                  </a:lnTo>
                  <a:close/>
                </a:path>
                <a:path w="522604" h="410210">
                  <a:moveTo>
                    <a:pt x="50292" y="166077"/>
                  </a:moveTo>
                  <a:lnTo>
                    <a:pt x="42646" y="166077"/>
                  </a:lnTo>
                  <a:lnTo>
                    <a:pt x="26044" y="168253"/>
                  </a:lnTo>
                  <a:lnTo>
                    <a:pt x="12488" y="174185"/>
                  </a:lnTo>
                  <a:lnTo>
                    <a:pt x="3350" y="182981"/>
                  </a:lnTo>
                  <a:lnTo>
                    <a:pt x="0" y="193751"/>
                  </a:lnTo>
                  <a:lnTo>
                    <a:pt x="3350" y="204520"/>
                  </a:lnTo>
                  <a:lnTo>
                    <a:pt x="12488" y="213317"/>
                  </a:lnTo>
                  <a:lnTo>
                    <a:pt x="26044" y="219249"/>
                  </a:lnTo>
                  <a:lnTo>
                    <a:pt x="42646" y="221424"/>
                  </a:lnTo>
                  <a:lnTo>
                    <a:pt x="43218" y="221399"/>
                  </a:lnTo>
                  <a:lnTo>
                    <a:pt x="486115" y="221399"/>
                  </a:lnTo>
                  <a:lnTo>
                    <a:pt x="486117" y="221094"/>
                  </a:lnTo>
                  <a:lnTo>
                    <a:pt x="500492" y="217952"/>
                  </a:lnTo>
                  <a:lnTo>
                    <a:pt x="512043" y="211904"/>
                  </a:lnTo>
                  <a:lnTo>
                    <a:pt x="519734" y="203615"/>
                  </a:lnTo>
                  <a:lnTo>
                    <a:pt x="522528" y="193751"/>
                  </a:lnTo>
                  <a:lnTo>
                    <a:pt x="520973" y="188714"/>
                  </a:lnTo>
                  <a:lnTo>
                    <a:pt x="265776" y="188714"/>
                  </a:lnTo>
                  <a:lnTo>
                    <a:pt x="229031" y="187871"/>
                  </a:lnTo>
                  <a:lnTo>
                    <a:pt x="127965" y="177152"/>
                  </a:lnTo>
                  <a:lnTo>
                    <a:pt x="112244" y="169684"/>
                  </a:lnTo>
                  <a:lnTo>
                    <a:pt x="63690" y="169684"/>
                  </a:lnTo>
                  <a:lnTo>
                    <a:pt x="57480" y="167398"/>
                  </a:lnTo>
                  <a:lnTo>
                    <a:pt x="50292" y="166077"/>
                  </a:lnTo>
                  <a:close/>
                </a:path>
                <a:path w="522604" h="410210">
                  <a:moveTo>
                    <a:pt x="430710" y="89369"/>
                  </a:moveTo>
                  <a:lnTo>
                    <a:pt x="384644" y="89369"/>
                  </a:lnTo>
                  <a:lnTo>
                    <a:pt x="392208" y="90517"/>
                  </a:lnTo>
                  <a:lnTo>
                    <a:pt x="397690" y="94210"/>
                  </a:lnTo>
                  <a:lnTo>
                    <a:pt x="401797" y="100819"/>
                  </a:lnTo>
                  <a:lnTo>
                    <a:pt x="405231" y="110718"/>
                  </a:lnTo>
                  <a:lnTo>
                    <a:pt x="415899" y="155003"/>
                  </a:lnTo>
                  <a:lnTo>
                    <a:pt x="414223" y="163618"/>
                  </a:lnTo>
                  <a:lnTo>
                    <a:pt x="364115" y="181959"/>
                  </a:lnTo>
                  <a:lnTo>
                    <a:pt x="303896" y="188296"/>
                  </a:lnTo>
                  <a:lnTo>
                    <a:pt x="265776" y="188714"/>
                  </a:lnTo>
                  <a:lnTo>
                    <a:pt x="520973" y="188714"/>
                  </a:lnTo>
                  <a:lnTo>
                    <a:pt x="519188" y="182981"/>
                  </a:lnTo>
                  <a:lnTo>
                    <a:pt x="510046" y="174185"/>
                  </a:lnTo>
                  <a:lnTo>
                    <a:pt x="499758" y="169684"/>
                  </a:lnTo>
                  <a:lnTo>
                    <a:pt x="458851" y="169684"/>
                  </a:lnTo>
                  <a:lnTo>
                    <a:pt x="430710" y="89369"/>
                  </a:lnTo>
                  <a:close/>
                </a:path>
                <a:path w="522604" h="410210">
                  <a:moveTo>
                    <a:pt x="406412" y="52133"/>
                  </a:moveTo>
                  <a:lnTo>
                    <a:pt x="116116" y="52133"/>
                  </a:lnTo>
                  <a:lnTo>
                    <a:pt x="108714" y="54589"/>
                  </a:lnTo>
                  <a:lnTo>
                    <a:pt x="103539" y="60796"/>
                  </a:lnTo>
                  <a:lnTo>
                    <a:pt x="99617" y="69015"/>
                  </a:lnTo>
                  <a:lnTo>
                    <a:pt x="95973" y="77508"/>
                  </a:lnTo>
                  <a:lnTo>
                    <a:pt x="63690" y="169684"/>
                  </a:lnTo>
                  <a:lnTo>
                    <a:pt x="112244" y="169684"/>
                  </a:lnTo>
                  <a:lnTo>
                    <a:pt x="108305" y="163618"/>
                  </a:lnTo>
                  <a:lnTo>
                    <a:pt x="106629" y="155003"/>
                  </a:lnTo>
                  <a:lnTo>
                    <a:pt x="117309" y="110718"/>
                  </a:lnTo>
                  <a:lnTo>
                    <a:pt x="137896" y="89369"/>
                  </a:lnTo>
                  <a:lnTo>
                    <a:pt x="430710" y="89369"/>
                  </a:lnTo>
                  <a:lnTo>
                    <a:pt x="426554" y="77508"/>
                  </a:lnTo>
                  <a:lnTo>
                    <a:pt x="421930" y="68378"/>
                  </a:lnTo>
                  <a:lnTo>
                    <a:pt x="418117" y="60229"/>
                  </a:lnTo>
                  <a:lnTo>
                    <a:pt x="413487" y="54376"/>
                  </a:lnTo>
                  <a:lnTo>
                    <a:pt x="406412" y="52133"/>
                  </a:lnTo>
                  <a:close/>
                </a:path>
                <a:path w="522604" h="410210">
                  <a:moveTo>
                    <a:pt x="479882" y="166077"/>
                  </a:moveTo>
                  <a:lnTo>
                    <a:pt x="472224" y="166077"/>
                  </a:lnTo>
                  <a:lnTo>
                    <a:pt x="465061" y="167398"/>
                  </a:lnTo>
                  <a:lnTo>
                    <a:pt x="458851" y="169684"/>
                  </a:lnTo>
                  <a:lnTo>
                    <a:pt x="499758" y="169684"/>
                  </a:lnTo>
                  <a:lnTo>
                    <a:pt x="496486" y="168253"/>
                  </a:lnTo>
                  <a:lnTo>
                    <a:pt x="479882" y="166077"/>
                  </a:lnTo>
                  <a:close/>
                </a:path>
                <a:path w="522604" h="410210">
                  <a:moveTo>
                    <a:pt x="319328" y="0"/>
                  </a:moveTo>
                  <a:lnTo>
                    <a:pt x="203200" y="0"/>
                  </a:lnTo>
                  <a:lnTo>
                    <a:pt x="194106" y="843"/>
                  </a:lnTo>
                  <a:lnTo>
                    <a:pt x="185361" y="3489"/>
                  </a:lnTo>
                  <a:lnTo>
                    <a:pt x="178280" y="8111"/>
                  </a:lnTo>
                  <a:lnTo>
                    <a:pt x="174180" y="14884"/>
                  </a:lnTo>
                  <a:lnTo>
                    <a:pt x="166916" y="52133"/>
                  </a:lnTo>
                  <a:lnTo>
                    <a:pt x="355612" y="52133"/>
                  </a:lnTo>
                  <a:lnTo>
                    <a:pt x="344215" y="8111"/>
                  </a:lnTo>
                  <a:lnTo>
                    <a:pt x="319328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4144492" y="2969006"/>
              <a:ext cx="702042" cy="55399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3600" spc="409" dirty="0">
                  <a:solidFill>
                    <a:srgbClr val="505050"/>
                  </a:solidFill>
                  <a:latin typeface="PMingLiU"/>
                  <a:cs typeface="PMingLiU"/>
                </a:rPr>
                <a:t>17</a:t>
              </a:r>
              <a:endParaRPr sz="3600" dirty="0">
                <a:latin typeface="PMingLiU"/>
                <a:cs typeface="PMingLiU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3766934" y="3103600"/>
              <a:ext cx="290830" cy="290830"/>
            </a:xfrm>
            <a:custGeom>
              <a:avLst/>
              <a:gdLst/>
              <a:ahLst/>
              <a:cxnLst/>
              <a:rect l="l" t="t" r="r" b="b"/>
              <a:pathLst>
                <a:path w="290829" h="290829">
                  <a:moveTo>
                    <a:pt x="31203" y="0"/>
                  </a:moveTo>
                  <a:lnTo>
                    <a:pt x="0" y="31216"/>
                  </a:lnTo>
                  <a:lnTo>
                    <a:pt x="114096" y="145313"/>
                  </a:lnTo>
                  <a:lnTo>
                    <a:pt x="0" y="259410"/>
                  </a:lnTo>
                  <a:lnTo>
                    <a:pt x="31203" y="290626"/>
                  </a:lnTo>
                  <a:lnTo>
                    <a:pt x="145300" y="176529"/>
                  </a:lnTo>
                  <a:lnTo>
                    <a:pt x="207733" y="176529"/>
                  </a:lnTo>
                  <a:lnTo>
                    <a:pt x="176517" y="145313"/>
                  </a:lnTo>
                  <a:lnTo>
                    <a:pt x="207733" y="114096"/>
                  </a:lnTo>
                  <a:lnTo>
                    <a:pt x="145300" y="114096"/>
                  </a:lnTo>
                  <a:lnTo>
                    <a:pt x="31203" y="0"/>
                  </a:lnTo>
                  <a:close/>
                </a:path>
                <a:path w="290829" h="290829">
                  <a:moveTo>
                    <a:pt x="207733" y="176529"/>
                  </a:moveTo>
                  <a:lnTo>
                    <a:pt x="145300" y="176529"/>
                  </a:lnTo>
                  <a:lnTo>
                    <a:pt x="259397" y="290626"/>
                  </a:lnTo>
                  <a:lnTo>
                    <a:pt x="290614" y="259410"/>
                  </a:lnTo>
                  <a:lnTo>
                    <a:pt x="207733" y="176529"/>
                  </a:lnTo>
                  <a:close/>
                </a:path>
                <a:path w="290829" h="290829">
                  <a:moveTo>
                    <a:pt x="259397" y="0"/>
                  </a:moveTo>
                  <a:lnTo>
                    <a:pt x="145300" y="114096"/>
                  </a:lnTo>
                  <a:lnTo>
                    <a:pt x="207733" y="114096"/>
                  </a:lnTo>
                  <a:lnTo>
                    <a:pt x="290614" y="31216"/>
                  </a:lnTo>
                  <a:lnTo>
                    <a:pt x="259397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641730" y="1881428"/>
            <a:ext cx="2439136" cy="299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7335" marR="5080" indent="-255270">
              <a:lnSpc>
                <a:spcPct val="111400"/>
              </a:lnSpc>
            </a:pPr>
            <a:r>
              <a:rPr sz="1900" b="1" spc="100" dirty="0" err="1">
                <a:solidFill>
                  <a:srgbClr val="505050"/>
                </a:solidFill>
                <a:latin typeface="Microsoft JhengHei"/>
                <a:cs typeface="Microsoft JhengHei"/>
              </a:rPr>
              <a:t>网约车用户变化量</a:t>
            </a:r>
            <a:endParaRPr sz="1900" dirty="0">
              <a:latin typeface="Microsoft JhengHei"/>
              <a:cs typeface="Microsoft JhengHe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75997" y="1881428"/>
            <a:ext cx="1045844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100" dirty="0">
                <a:solidFill>
                  <a:srgbClr val="505050"/>
                </a:solidFill>
                <a:latin typeface="Microsoft JhengHei"/>
                <a:cs typeface="Microsoft JhengHei"/>
              </a:rPr>
              <a:t>人均金额</a:t>
            </a:r>
            <a:endParaRPr sz="1900" dirty="0">
              <a:latin typeface="Microsoft JhengHei"/>
              <a:cs typeface="Microsoft JhengHe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588165" y="2907131"/>
            <a:ext cx="147320" cy="419734"/>
          </a:xfrm>
          <a:custGeom>
            <a:avLst/>
            <a:gdLst/>
            <a:ahLst/>
            <a:cxnLst/>
            <a:rect l="l" t="t" r="r" b="b"/>
            <a:pathLst>
              <a:path w="147320" h="419735">
                <a:moveTo>
                  <a:pt x="0" y="0"/>
                </a:moveTo>
                <a:lnTo>
                  <a:pt x="147129" y="0"/>
                </a:lnTo>
                <a:lnTo>
                  <a:pt x="147129" y="419493"/>
                </a:lnTo>
                <a:lnTo>
                  <a:pt x="0" y="419493"/>
                </a:lnTo>
                <a:lnTo>
                  <a:pt x="0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88165" y="3400044"/>
            <a:ext cx="1616710" cy="419734"/>
          </a:xfrm>
          <a:custGeom>
            <a:avLst/>
            <a:gdLst/>
            <a:ahLst/>
            <a:cxnLst/>
            <a:rect l="l" t="t" r="r" b="b"/>
            <a:pathLst>
              <a:path w="1616709" h="419735">
                <a:moveTo>
                  <a:pt x="0" y="0"/>
                </a:moveTo>
                <a:lnTo>
                  <a:pt x="1616113" y="0"/>
                </a:lnTo>
                <a:lnTo>
                  <a:pt x="1616113" y="419493"/>
                </a:lnTo>
                <a:lnTo>
                  <a:pt x="0" y="419493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923279" y="2916529"/>
            <a:ext cx="67564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spc="135" dirty="0">
                <a:solidFill>
                  <a:srgbClr val="505050"/>
                </a:solidFill>
                <a:latin typeface="Microsoft JhengHei"/>
                <a:cs typeface="Microsoft JhengHei"/>
              </a:rPr>
              <a:t>62元</a:t>
            </a:r>
            <a:endParaRPr sz="2150" dirty="0">
              <a:latin typeface="Microsoft JhengHei"/>
              <a:cs typeface="Microsoft JhengHe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04011" y="3422167"/>
            <a:ext cx="85471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spc="130" dirty="0">
                <a:solidFill>
                  <a:srgbClr val="505050"/>
                </a:solidFill>
                <a:latin typeface="Microsoft JhengHei"/>
                <a:cs typeface="Microsoft JhengHei"/>
              </a:rPr>
              <a:t>681元</a:t>
            </a:r>
            <a:endParaRPr sz="2150" dirty="0">
              <a:latin typeface="Microsoft JhengHei"/>
              <a:cs typeface="Microsoft JhengHe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497734" y="2750451"/>
            <a:ext cx="0" cy="1187450"/>
          </a:xfrm>
          <a:custGeom>
            <a:avLst/>
            <a:gdLst/>
            <a:ahLst/>
            <a:cxnLst/>
            <a:rect l="l" t="t" r="r" b="b"/>
            <a:pathLst>
              <a:path h="1187450">
                <a:moveTo>
                  <a:pt x="0" y="0"/>
                </a:moveTo>
                <a:lnTo>
                  <a:pt x="0" y="1187056"/>
                </a:lnTo>
              </a:path>
            </a:pathLst>
          </a:custGeom>
          <a:ln w="566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9">
            <a:extLst>
              <a:ext uri="{FF2B5EF4-FFF2-40B4-BE49-F238E27FC236}">
                <a16:creationId xmlns:a16="http://schemas.microsoft.com/office/drawing/2014/main" id="{3CE9313C-BE24-47A5-A52F-38FD673723AA}"/>
              </a:ext>
            </a:extLst>
          </p:cNvPr>
          <p:cNvSpPr txBox="1">
            <a:spLocks/>
          </p:cNvSpPr>
          <p:nvPr/>
        </p:nvSpPr>
        <p:spPr>
          <a:xfrm>
            <a:off x="428506" y="1042801"/>
            <a:ext cx="8286988" cy="59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400" b="0" i="0">
                <a:solidFill>
                  <a:srgbClr val="505050"/>
                </a:solidFill>
                <a:latin typeface="PMingLiU"/>
                <a:ea typeface="+mj-ea"/>
                <a:cs typeface="PMingLiU"/>
              </a:defRPr>
            </a:lvl1pPr>
          </a:lstStyle>
          <a:p>
            <a:pPr marL="243840" marR="5080">
              <a:lnSpc>
                <a:spcPct val="111700"/>
              </a:lnSpc>
              <a:spcBef>
                <a:spcPts val="650"/>
              </a:spcBef>
            </a:pPr>
            <a:r>
              <a:rPr lang="en-US" altLang="zh-CN" sz="1800" kern="0" spc="120" dirty="0"/>
              <a:t>2016</a:t>
            </a:r>
            <a:r>
              <a:rPr lang="zh-CN" altLang="en-US" sz="1800" kern="0" spc="120" dirty="0"/>
              <a:t>年网约车用户数量相比</a:t>
            </a:r>
            <a:r>
              <a:rPr lang="en-US" altLang="zh-CN" sz="1800" kern="0" spc="120" dirty="0"/>
              <a:t>2014</a:t>
            </a:r>
            <a:r>
              <a:rPr lang="zh-CN" altLang="en-US" sz="1800" kern="0" spc="120" dirty="0"/>
              <a:t>年上涨</a:t>
            </a:r>
            <a:r>
              <a:rPr lang="en-US" altLang="zh-CN" sz="1800" b="1" kern="0" spc="120" dirty="0">
                <a:latin typeface="Microsoft JhengHei"/>
                <a:cs typeface="Microsoft JhengHei"/>
              </a:rPr>
              <a:t>17</a:t>
            </a:r>
            <a:r>
              <a:rPr lang="zh-CN" altLang="en-US" sz="1800" b="1" kern="0" spc="120" dirty="0">
                <a:latin typeface="Microsoft JhengHei"/>
                <a:cs typeface="Microsoft JhengHei"/>
              </a:rPr>
              <a:t>倍</a:t>
            </a:r>
            <a:r>
              <a:rPr lang="zh-CN" altLang="en-US" sz="1800" kern="0" spc="120" dirty="0"/>
              <a:t>，人均金额也翻番，从每人年  </a:t>
            </a:r>
            <a:r>
              <a:rPr lang="zh-CN" altLang="en-US" sz="1800" kern="0" spc="90" dirty="0"/>
              <a:t>均</a:t>
            </a:r>
            <a:r>
              <a:rPr lang="en-US" altLang="zh-CN" sz="1800" b="1" kern="0" spc="90" dirty="0">
                <a:latin typeface="Microsoft JhengHei"/>
                <a:cs typeface="Microsoft JhengHei"/>
              </a:rPr>
              <a:t>62</a:t>
            </a:r>
            <a:r>
              <a:rPr lang="zh-CN" altLang="en-US" sz="1800" b="1" kern="0" spc="90" dirty="0">
                <a:latin typeface="Microsoft JhengHei"/>
                <a:cs typeface="Microsoft JhengHei"/>
              </a:rPr>
              <a:t>元</a:t>
            </a:r>
            <a:r>
              <a:rPr lang="zh-CN" altLang="en-US" sz="1800" kern="0" spc="90" dirty="0"/>
              <a:t>上涨到</a:t>
            </a:r>
            <a:r>
              <a:rPr lang="en-US" altLang="zh-CN" sz="1800" b="1" kern="0" spc="90" dirty="0">
                <a:latin typeface="Microsoft JhengHei"/>
                <a:cs typeface="Microsoft JhengHei"/>
              </a:rPr>
              <a:t>681</a:t>
            </a:r>
            <a:r>
              <a:rPr lang="zh-CN" altLang="en-US" sz="1800" b="1" kern="0" spc="90" dirty="0">
                <a:latin typeface="Microsoft JhengHei"/>
                <a:cs typeface="Microsoft JhengHei"/>
              </a:rPr>
              <a:t>元。</a:t>
            </a:r>
            <a:endParaRPr lang="zh-CN" altLang="en-US" sz="1800" kern="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00">
        <p15:prstTrans prst="fracture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9" grpId="0" animBg="1"/>
      <p:bldP spid="9" grpId="0"/>
      <p:bldP spid="10" grpId="0" animBg="1"/>
      <p:bldP spid="15" grpId="0" animBg="1"/>
      <p:bldP spid="20" grpId="0"/>
      <p:bldP spid="21" grpId="0"/>
      <p:bldP spid="22" grpId="0" animBg="1"/>
      <p:bldP spid="23" grpId="0" animBg="1"/>
      <p:bldP spid="24" grpId="0"/>
      <p:bldP spid="25" grpId="0"/>
      <p:bldP spid="26" grpId="0" animBg="1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同心圆 4"/>
          <p:cNvSpPr/>
          <p:nvPr/>
        </p:nvSpPr>
        <p:spPr>
          <a:xfrm>
            <a:off x="2526696" y="567952"/>
            <a:ext cx="3872753" cy="3842498"/>
          </a:xfrm>
          <a:prstGeom prst="donut">
            <a:avLst>
              <a:gd name="adj" fmla="val 11063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5" idx="0"/>
          </p:cNvCxnSpPr>
          <p:nvPr/>
        </p:nvCxnSpPr>
        <p:spPr>
          <a:xfrm flipV="1">
            <a:off x="4463073" y="3175"/>
            <a:ext cx="1371599" cy="56477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 rot="19363959">
            <a:off x="5580229" y="613372"/>
            <a:ext cx="1456006" cy="40562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6" name="矩形 25"/>
          <p:cNvSpPr/>
          <p:nvPr/>
        </p:nvSpPr>
        <p:spPr>
          <a:xfrm rot="1436927">
            <a:off x="1342953" y="1541489"/>
            <a:ext cx="1477108" cy="304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圆角矩形 26"/>
          <p:cNvSpPr/>
          <p:nvPr/>
        </p:nvSpPr>
        <p:spPr>
          <a:xfrm rot="19826021">
            <a:off x="2413461" y="4562092"/>
            <a:ext cx="2078501" cy="388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" name="矩形 27"/>
          <p:cNvSpPr/>
          <p:nvPr/>
        </p:nvSpPr>
        <p:spPr>
          <a:xfrm rot="19419207">
            <a:off x="1863354" y="4299223"/>
            <a:ext cx="2099603" cy="656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3122345" y="4410449"/>
            <a:ext cx="1321175" cy="73622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958114" y="987916"/>
            <a:ext cx="3021942" cy="30112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矩形 1"/>
          <p:cNvSpPr/>
          <p:nvPr/>
        </p:nvSpPr>
        <p:spPr>
          <a:xfrm>
            <a:off x="3196820" y="1386867"/>
            <a:ext cx="2775215" cy="2041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">
              <a:lnSpc>
                <a:spcPts val="7065"/>
              </a:lnSpc>
            </a:pPr>
            <a:r>
              <a:rPr lang="en-US" altLang="zh-CN" spc="695" dirty="0">
                <a:solidFill>
                  <a:srgbClr val="1E1E1E"/>
                </a:solidFill>
              </a:rPr>
              <a:t>Cha</a:t>
            </a:r>
            <a:r>
              <a:rPr lang="en-US" altLang="zh-CN" spc="220" dirty="0">
                <a:solidFill>
                  <a:srgbClr val="1E1E1E"/>
                </a:solidFill>
              </a:rPr>
              <a:t>p</a:t>
            </a:r>
            <a:r>
              <a:rPr lang="en-US" altLang="zh-CN" spc="-170" dirty="0">
                <a:solidFill>
                  <a:srgbClr val="1E1E1E"/>
                </a:solidFill>
              </a:rPr>
              <a:t> </a:t>
            </a:r>
            <a:r>
              <a:rPr lang="en-US" altLang="zh-CN" spc="215" dirty="0">
                <a:solidFill>
                  <a:srgbClr val="1E1E1E"/>
                </a:solidFill>
              </a:rPr>
              <a:t>t</a:t>
            </a:r>
            <a:r>
              <a:rPr lang="en-US" altLang="zh-CN" spc="-165" dirty="0">
                <a:solidFill>
                  <a:srgbClr val="1E1E1E"/>
                </a:solidFill>
              </a:rPr>
              <a:t> </a:t>
            </a:r>
            <a:r>
              <a:rPr lang="en-US" altLang="zh-CN" spc="285" dirty="0">
                <a:solidFill>
                  <a:srgbClr val="1E1E1E"/>
                </a:solidFill>
              </a:rPr>
              <a:t>e</a:t>
            </a:r>
            <a:r>
              <a:rPr lang="en-US" altLang="zh-CN" spc="-135" dirty="0">
                <a:solidFill>
                  <a:srgbClr val="1E1E1E"/>
                </a:solidFill>
              </a:rPr>
              <a:t> </a:t>
            </a:r>
            <a:r>
              <a:rPr lang="en-US" altLang="zh-CN" spc="110" dirty="0">
                <a:solidFill>
                  <a:srgbClr val="1E1E1E"/>
                </a:solidFill>
              </a:rPr>
              <a:t>r</a:t>
            </a:r>
            <a:r>
              <a:rPr lang="en-US" altLang="zh-CN" spc="-245" dirty="0">
                <a:solidFill>
                  <a:srgbClr val="1E1E1E"/>
                </a:solidFill>
              </a:rPr>
              <a:t> </a:t>
            </a:r>
            <a:r>
              <a:rPr lang="en-US" altLang="zh-CN" spc="75" dirty="0">
                <a:solidFill>
                  <a:srgbClr val="1E1E1E"/>
                </a:solidFill>
              </a:rPr>
              <a:t>.</a:t>
            </a:r>
            <a:r>
              <a:rPr lang="en-US" altLang="zh-CN" sz="4000" spc="-540" dirty="0">
                <a:solidFill>
                  <a:srgbClr val="1E1E1E"/>
                </a:solidFill>
                <a:latin typeface="Cambria"/>
                <a:cs typeface="Cambria"/>
              </a:rPr>
              <a:t>02</a:t>
            </a:r>
            <a:endParaRPr lang="en-US" altLang="zh-CN" sz="4000" dirty="0">
              <a:latin typeface="Cambria"/>
              <a:cs typeface="Cambria"/>
            </a:endParaRPr>
          </a:p>
          <a:p>
            <a:pPr marL="12700">
              <a:lnSpc>
                <a:spcPts val="8084"/>
              </a:lnSpc>
            </a:pPr>
            <a:r>
              <a:rPr lang="zh-CN" altLang="en-US" sz="6600" b="1" spc="5" dirty="0">
                <a:solidFill>
                  <a:srgbClr val="FFFFFF"/>
                </a:solidFill>
                <a:latin typeface="Microsoft JhengHei"/>
                <a:cs typeface="Microsoft JhengHei"/>
              </a:rPr>
              <a:t>消费篇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70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3000">
        <p14:flythrough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 animBg="1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</TotalTime>
  <Words>940</Words>
  <Application>Microsoft Office PowerPoint</Application>
  <PresentationFormat>自定义</PresentationFormat>
  <Paragraphs>273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Microsoft JhengHei</vt:lpstr>
      <vt:lpstr>PMingLiU</vt:lpstr>
      <vt:lpstr>等线</vt:lpstr>
      <vt:lpstr>宋体</vt:lpstr>
      <vt:lpstr>Arial</vt:lpstr>
      <vt:lpstr>Calibri</vt:lpstr>
      <vt:lpstr>Cambria</vt:lpstr>
      <vt:lpstr>Times New Roman</vt:lpstr>
      <vt:lpstr>Office Theme</vt:lpstr>
      <vt:lpstr>2017</vt:lpstr>
      <vt:lpstr>PowerPoint 演示文稿</vt:lpstr>
      <vt:lpstr>年轻人挣了多少钱? 花了多少钱？</vt:lpstr>
      <vt:lpstr>年轻人还存钱吗？</vt:lpstr>
      <vt:lpstr>用户更在意哪一个方面的支出？</vt:lpstr>
      <vt:lpstr>年轻人财务行为有什么特点？</vt:lpstr>
      <vt:lpstr>年轻人在人情往来上平均花了多少钱？ 去年年轻人在人情方面的支出金额总共超过100亿，请客吃饭、孝敬父母和发红包是支出  最多的前三个类目。其中，去年人均发出2903元的红包，其中有超过60%的年轻人使用  微信、QQ、支付宝等在线支付方式发红包。在金钱往来方面，2016年年轻人共向外借出  26.6亿元，收回的金额为10.7亿元，还钱率不及五成。</vt:lpstr>
      <vt:lpstr>共享经济已经让国民养成习惯？</vt:lpstr>
      <vt:lpstr>PowerPoint 演示文稿</vt:lpstr>
      <vt:lpstr>文艺青年的崛起？</vt:lpstr>
      <vt:lpstr>美即是正义？</vt:lpstr>
      <vt:lpstr>世界辣么大？</vt:lpstr>
      <vt:lpstr>小金库里的秘密？</vt:lpstr>
      <vt:lpstr>PowerPoint 演示文稿</vt:lpstr>
      <vt:lpstr>中国四大城市消费关键词</vt:lpstr>
      <vt:lpstr>哪里的人最大手大脚？</vt:lpstr>
      <vt:lpstr>哪个地方更爱做公益慈善？</vt:lpstr>
      <vt:lpstr>重点城市买房哪里最安逸？</vt:lpstr>
      <vt:lpstr>PowerPoint 演示文稿</vt:lpstr>
      <vt:lpstr>吃货统治世界？</vt:lpstr>
      <vt:lpstr>共享单车成为全面狂欢？</vt:lpstr>
      <vt:lpstr>剁手已成趋势？</vt:lpstr>
      <vt:lpstr>年轻人越来越注重健身了吗？</vt:lpstr>
      <vt:lpstr>PowerPoint 演示文稿</vt:lpstr>
      <vt:lpstr>是否越有钱的年轻人越愿意理财？</vt:lpstr>
      <vt:lpstr>哪个年龄阶段的年轻人最具有理财意识？</vt:lpstr>
      <vt:lpstr>年轻人中，男性更爱理财还是女性更爱理财？</vt:lpstr>
      <vt:lpstr>年轻人对于信用消费的接受度有多高？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ppt5.0</dc:title>
  <dc:creator>l s</dc:creator>
  <cp:lastModifiedBy>l s</cp:lastModifiedBy>
  <cp:revision>143</cp:revision>
  <dcterms:created xsi:type="dcterms:W3CDTF">2017-09-19T05:54:02Z</dcterms:created>
  <dcterms:modified xsi:type="dcterms:W3CDTF">2017-10-23T14:25:05Z</dcterms:modified>
  <cp:contentStatus>最终状态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2017-01-10T00:00:00Z</vt:filetime>
  </property>
  <property fmtid="{D5CDD505-2E9C-101B-9397-08002B2CF9AE}" pid="3" name="Creator">
    <vt:lpwstr>Adobe Illustrator CC 2015 (Macintosh)</vt:lpwstr>
  </property>
  <property fmtid="{D5CDD505-2E9C-101B-9397-08002B2CF9AE}" pid="4" name="LastSaved">
    <vt:filetime>2017-09-19T00:00:00Z</vt:filetime>
  </property>
  <property fmtid="{D5CDD505-2E9C-101B-9397-08002B2CF9AE}" pid="5" name="_MarkAsFinal">
    <vt:bool>true</vt:bool>
  </property>
</Properties>
</file>