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589" r:id="rId5"/>
    <p:sldId id="591" r:id="rId6"/>
    <p:sldId id="592" r:id="rId7"/>
    <p:sldId id="593" r:id="rId8"/>
    <p:sldId id="594" r:id="rId9"/>
    <p:sldId id="595" r:id="rId10"/>
    <p:sldId id="596" r:id="rId11"/>
    <p:sldId id="597" r:id="rId12"/>
    <p:sldId id="598" r:id="rId13"/>
    <p:sldId id="599" r:id="rId14"/>
    <p:sldId id="600" r:id="rId15"/>
    <p:sldId id="601" r:id="rId16"/>
    <p:sldId id="602" r:id="rId17"/>
    <p:sldId id="603" r:id="rId18"/>
    <p:sldId id="604" r:id="rId19"/>
    <p:sldId id="605" r:id="rId20"/>
    <p:sldId id="60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F32E12-82F2-4279-B151-4B8F4BD8604B}">
          <p14:sldIdLst>
            <p14:sldId id="589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233F7B"/>
    <a:srgbClr val="4B4BFF"/>
    <a:srgbClr val="E66969"/>
    <a:srgbClr val="41719C"/>
    <a:srgbClr val="333F50"/>
    <a:srgbClr val="626B78"/>
    <a:srgbClr val="FFFFFF"/>
    <a:srgbClr val="243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5" autoAdjust="0"/>
    <p:restoredTop sz="85915" autoAdjust="0"/>
  </p:normalViewPr>
  <p:slideViewPr>
    <p:cSldViewPr snapToGrid="0">
      <p:cViewPr varScale="1">
        <p:scale>
          <a:sx n="105" d="100"/>
          <a:sy n="105" d="100"/>
        </p:scale>
        <p:origin x="128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9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973860f20b3b352" providerId="LiveId" clId="{DDAD0E7D-C79D-4018-8269-B82134A68418}"/>
    <pc:docChg chg="custSel addSld delSld modSld modSection">
      <pc:chgData name="" userId="5973860f20b3b352" providerId="LiveId" clId="{DDAD0E7D-C79D-4018-8269-B82134A68418}" dt="2022-05-18T02:27:32.679" v="26" actId="478"/>
      <pc:docMkLst>
        <pc:docMk/>
      </pc:docMkLst>
      <pc:sldChg chg="delSp modSp">
        <pc:chgData name="" userId="5973860f20b3b352" providerId="LiveId" clId="{DDAD0E7D-C79D-4018-8269-B82134A68418}" dt="2022-05-18T02:27:32.679" v="26" actId="478"/>
        <pc:sldMkLst>
          <pc:docMk/>
          <pc:sldMk cId="395541263" sldId="257"/>
        </pc:sldMkLst>
        <pc:spChg chg="mod">
          <ac:chgData name="" userId="5973860f20b3b352" providerId="LiveId" clId="{DDAD0E7D-C79D-4018-8269-B82134A68418}" dt="2022-05-18T02:27:23.462" v="23" actId="20577"/>
          <ac:spMkLst>
            <pc:docMk/>
            <pc:sldMk cId="395541263" sldId="257"/>
            <ac:spMk id="2" creationId="{00000000-0000-0000-0000-000000000000}"/>
          </ac:spMkLst>
        </pc:spChg>
        <pc:spChg chg="del">
          <ac:chgData name="" userId="5973860f20b3b352" providerId="LiveId" clId="{DDAD0E7D-C79D-4018-8269-B82134A68418}" dt="2022-05-18T02:27:29.122" v="24" actId="478"/>
          <ac:spMkLst>
            <pc:docMk/>
            <pc:sldMk cId="395541263" sldId="257"/>
            <ac:spMk id="5" creationId="{31F8E165-BEF4-4AAF-BC0F-1F59147EC4D8}"/>
          </ac:spMkLst>
        </pc:spChg>
        <pc:spChg chg="del">
          <ac:chgData name="" userId="5973860f20b3b352" providerId="LiveId" clId="{DDAD0E7D-C79D-4018-8269-B82134A68418}" dt="2022-05-18T02:27:31.629" v="25" actId="478"/>
          <ac:spMkLst>
            <pc:docMk/>
            <pc:sldMk cId="395541263" sldId="257"/>
            <ac:spMk id="6" creationId="{98959DD1-1B7B-42F3-8FD3-41B3E106DF97}"/>
          </ac:spMkLst>
        </pc:spChg>
        <pc:spChg chg="del">
          <ac:chgData name="" userId="5973860f20b3b352" providerId="LiveId" clId="{DDAD0E7D-C79D-4018-8269-B82134A68418}" dt="2022-05-18T02:27:31.629" v="25" actId="478"/>
          <ac:spMkLst>
            <pc:docMk/>
            <pc:sldMk cId="395541263" sldId="257"/>
            <ac:spMk id="7" creationId="{05AD7941-6C27-40F5-B292-E2B2BF6C36FF}"/>
          </ac:spMkLst>
        </pc:spChg>
        <pc:picChg chg="del">
          <ac:chgData name="" userId="5973860f20b3b352" providerId="LiveId" clId="{DDAD0E7D-C79D-4018-8269-B82134A68418}" dt="2022-05-18T02:27:32.679" v="26" actId="478"/>
          <ac:picMkLst>
            <pc:docMk/>
            <pc:sldMk cId="395541263" sldId="257"/>
            <ac:picMk id="3" creationId="{00000000-0000-0000-0000-000000000000}"/>
          </ac:picMkLst>
        </pc:picChg>
        <pc:picChg chg="del">
          <ac:chgData name="" userId="5973860f20b3b352" providerId="LiveId" clId="{DDAD0E7D-C79D-4018-8269-B82134A68418}" dt="2022-05-18T02:27:32.679" v="26" actId="478"/>
          <ac:picMkLst>
            <pc:docMk/>
            <pc:sldMk cId="395541263" sldId="257"/>
            <ac:picMk id="4" creationId="{00000000-0000-0000-0000-000000000000}"/>
          </ac:picMkLst>
        </pc:picChg>
      </pc:sldChg>
      <pc:sldChg chg="del">
        <pc:chgData name="" userId="5973860f20b3b352" providerId="LiveId" clId="{DDAD0E7D-C79D-4018-8269-B82134A68418}" dt="2022-05-18T02:27:15.844" v="2" actId="2696"/>
        <pc:sldMkLst>
          <pc:docMk/>
          <pc:sldMk cId="4098441946" sldId="560"/>
        </pc:sldMkLst>
      </pc:sldChg>
      <pc:sldChg chg="del">
        <pc:chgData name="" userId="5973860f20b3b352" providerId="LiveId" clId="{DDAD0E7D-C79D-4018-8269-B82134A68418}" dt="2022-05-18T02:27:15.847" v="3" actId="2696"/>
        <pc:sldMkLst>
          <pc:docMk/>
          <pc:sldMk cId="4052781022" sldId="561"/>
        </pc:sldMkLst>
      </pc:sldChg>
      <pc:sldChg chg="del">
        <pc:chgData name="" userId="5973860f20b3b352" providerId="LiveId" clId="{DDAD0E7D-C79D-4018-8269-B82134A68418}" dt="2022-05-18T02:27:15.849" v="4" actId="2696"/>
        <pc:sldMkLst>
          <pc:docMk/>
          <pc:sldMk cId="1945452355" sldId="562"/>
        </pc:sldMkLst>
      </pc:sldChg>
      <pc:sldChg chg="del">
        <pc:chgData name="" userId="5973860f20b3b352" providerId="LiveId" clId="{DDAD0E7D-C79D-4018-8269-B82134A68418}" dt="2022-05-18T02:27:15.851" v="5" actId="2696"/>
        <pc:sldMkLst>
          <pc:docMk/>
          <pc:sldMk cId="2988920282" sldId="563"/>
        </pc:sldMkLst>
      </pc:sldChg>
      <pc:sldChg chg="del">
        <pc:chgData name="" userId="5973860f20b3b352" providerId="LiveId" clId="{DDAD0E7D-C79D-4018-8269-B82134A68418}" dt="2022-05-18T02:27:15.854" v="6" actId="2696"/>
        <pc:sldMkLst>
          <pc:docMk/>
          <pc:sldMk cId="3158997646" sldId="564"/>
        </pc:sldMkLst>
      </pc:sldChg>
      <pc:sldChg chg="del">
        <pc:chgData name="" userId="5973860f20b3b352" providerId="LiveId" clId="{DDAD0E7D-C79D-4018-8269-B82134A68418}" dt="2022-05-18T02:27:15.856" v="7" actId="2696"/>
        <pc:sldMkLst>
          <pc:docMk/>
          <pc:sldMk cId="1883023536" sldId="565"/>
        </pc:sldMkLst>
      </pc:sldChg>
      <pc:sldChg chg="del">
        <pc:chgData name="" userId="5973860f20b3b352" providerId="LiveId" clId="{DDAD0E7D-C79D-4018-8269-B82134A68418}" dt="2022-05-18T02:27:15.842" v="1" actId="2696"/>
        <pc:sldMkLst>
          <pc:docMk/>
          <pc:sldMk cId="670768103" sldId="566"/>
        </pc:sldMkLst>
      </pc:sldChg>
      <pc:sldChg chg="add">
        <pc:chgData name="" userId="5973860f20b3b352" providerId="LiveId" clId="{DDAD0E7D-C79D-4018-8269-B82134A68418}" dt="2022-05-18T02:27:13.295" v="0"/>
        <pc:sldMkLst>
          <pc:docMk/>
          <pc:sldMk cId="494264523" sldId="567"/>
        </pc:sldMkLst>
      </pc:sldChg>
    </pc:docChg>
  </pc:docChgLst>
  <pc:docChgLst>
    <pc:chgData userId="5973860f20b3b352" providerId="LiveId" clId="{D053999D-3BFF-4674-A1FF-CC76AECE823C}"/>
    <pc:docChg chg="undo custSel addSld delSld modSld modSection">
      <pc:chgData name="" userId="5973860f20b3b352" providerId="LiveId" clId="{D053999D-3BFF-4674-A1FF-CC76AECE823C}" dt="2022-02-18T00:05:55.182" v="2092" actId="207"/>
      <pc:docMkLst>
        <pc:docMk/>
      </pc:docMkLst>
      <pc:sldChg chg="modSp">
        <pc:chgData name="" userId="5973860f20b3b352" providerId="LiveId" clId="{D053999D-3BFF-4674-A1FF-CC76AECE823C}" dt="2022-02-17T04:24:32.529" v="32" actId="20577"/>
        <pc:sldMkLst>
          <pc:docMk/>
          <pc:sldMk cId="395541263" sldId="257"/>
        </pc:sldMkLst>
        <pc:spChg chg="mod">
          <ac:chgData name="" userId="5973860f20b3b352" providerId="LiveId" clId="{D053999D-3BFF-4674-A1FF-CC76AECE823C}" dt="2022-02-17T04:24:32.529" v="32" actId="20577"/>
          <ac:spMkLst>
            <pc:docMk/>
            <pc:sldMk cId="395541263" sldId="257"/>
            <ac:spMk id="2" creationId="{00000000-0000-0000-0000-000000000000}"/>
          </ac:spMkLst>
        </pc:spChg>
        <pc:spChg chg="mod">
          <ac:chgData name="" userId="5973860f20b3b352" providerId="LiveId" clId="{D053999D-3BFF-4674-A1FF-CC76AECE823C}" dt="2022-02-17T04:24:22.321" v="9" actId="6549"/>
          <ac:spMkLst>
            <pc:docMk/>
            <pc:sldMk cId="395541263" sldId="257"/>
            <ac:spMk id="5" creationId="{31F8E165-BEF4-4AAF-BC0F-1F59147EC4D8}"/>
          </ac:spMkLst>
        </pc:spChg>
      </pc:sldChg>
    </pc:docChg>
  </pc:docChgLst>
  <pc:docChgLst>
    <pc:chgData userId="5973860f20b3b352" providerId="LiveId" clId="{0ACE7EEE-50B2-40D0-A129-E2A7C1340B7B}"/>
    <pc:docChg chg="undo custSel addSld delSld modSld sldOrd modSection">
      <pc:chgData name="" userId="5973860f20b3b352" providerId="LiveId" clId="{0ACE7EEE-50B2-40D0-A129-E2A7C1340B7B}" dt="2022-04-01T01:28:43.522" v="1717" actId="478"/>
      <pc:docMkLst>
        <pc:docMk/>
      </pc:docMkLst>
      <pc:sldChg chg="addSp modSp">
        <pc:chgData name="" userId="5973860f20b3b352" providerId="LiveId" clId="{0ACE7EEE-50B2-40D0-A129-E2A7C1340B7B}" dt="2022-04-01T01:28:39.247" v="1716"/>
        <pc:sldMkLst>
          <pc:docMk/>
          <pc:sldMk cId="395541263" sldId="257"/>
        </pc:sldMkLst>
        <pc:spChg chg="mod">
          <ac:chgData name="" userId="5973860f20b3b352" providerId="LiveId" clId="{0ACE7EEE-50B2-40D0-A129-E2A7C1340B7B}" dt="2022-04-01T01:28:31.017" v="1715"/>
          <ac:spMkLst>
            <pc:docMk/>
            <pc:sldMk cId="395541263" sldId="257"/>
            <ac:spMk id="2" creationId="{00000000-0000-0000-0000-000000000000}"/>
          </ac:spMkLst>
        </pc:spChg>
        <pc:spChg chg="mod">
          <ac:chgData name="" userId="5973860f20b3b352" providerId="LiveId" clId="{0ACE7EEE-50B2-40D0-A129-E2A7C1340B7B}" dt="2022-03-29T13:32:02.565" v="911" actId="20577"/>
          <ac:spMkLst>
            <pc:docMk/>
            <pc:sldMk cId="395541263" sldId="257"/>
            <ac:spMk id="5" creationId="{31F8E165-BEF4-4AAF-BC0F-1F59147EC4D8}"/>
          </ac:spMkLst>
        </pc:spChg>
        <pc:spChg chg="add">
          <ac:chgData name="" userId="5973860f20b3b352" providerId="LiveId" clId="{0ACE7EEE-50B2-40D0-A129-E2A7C1340B7B}" dt="2022-04-01T01:28:39.247" v="1716"/>
          <ac:spMkLst>
            <pc:docMk/>
            <pc:sldMk cId="395541263" sldId="257"/>
            <ac:spMk id="6" creationId="{98959DD1-1B7B-42F3-8FD3-41B3E106DF97}"/>
          </ac:spMkLst>
        </pc:spChg>
        <pc:spChg chg="add">
          <ac:chgData name="" userId="5973860f20b3b352" providerId="LiveId" clId="{0ACE7EEE-50B2-40D0-A129-E2A7C1340B7B}" dt="2022-04-01T01:28:39.247" v="1716"/>
          <ac:spMkLst>
            <pc:docMk/>
            <pc:sldMk cId="395541263" sldId="257"/>
            <ac:spMk id="7" creationId="{05AD7941-6C27-40F5-B292-E2B2BF6C36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7D1CD-CAAE-47F2-8FE6-E9F2B77887FD}" type="datetimeFigureOut">
              <a:rPr lang="ko-KR" altLang="en-US" smtClean="0"/>
              <a:t>2023. 4. 7.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53F93-B3B3-4C91-A754-4E0A4A980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75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275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패치와 </a:t>
            </a:r>
            <a:r>
              <a:rPr kumimoji="1" lang="ko-KR" altLang="en-US" dirty="0" err="1"/>
              <a:t>임베딩이</a:t>
            </a:r>
            <a:r>
              <a:rPr kumimoji="1" lang="ko-KR" altLang="en-US" dirty="0"/>
              <a:t> 끝난 뒤에는</a:t>
            </a:r>
            <a:endParaRPr kumimoji="1" lang="en-US" altLang="ko-KR" dirty="0"/>
          </a:p>
          <a:p>
            <a:r>
              <a:rPr kumimoji="1" lang="ko-KR" altLang="en-US" dirty="0"/>
              <a:t>스탠다드 트랜스포머의 인코더 부분을 거친 뒤</a:t>
            </a:r>
            <a:endParaRPr kumimoji="1" lang="en-US" altLang="ko-KR" dirty="0"/>
          </a:p>
          <a:p>
            <a:r>
              <a:rPr kumimoji="1" lang="ko-KR" altLang="en-US" dirty="0" err="1"/>
              <a:t>클래시피케이션</a:t>
            </a:r>
            <a:r>
              <a:rPr kumimoji="1" lang="ko-KR" altLang="en-US" dirty="0"/>
              <a:t> 작업을 하게 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클래시피케이션은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MLP</a:t>
            </a:r>
            <a:r>
              <a:rPr kumimoji="1" lang="ko-KR" altLang="en-US" dirty="0"/>
              <a:t> 헤더에서 진행되는데요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MLP</a:t>
            </a:r>
            <a:r>
              <a:rPr kumimoji="1" lang="ko-KR" altLang="en-US" dirty="0"/>
              <a:t> 헤더는 </a:t>
            </a:r>
            <a:r>
              <a:rPr kumimoji="1" lang="en-US" altLang="ko-KR" dirty="0"/>
              <a:t>~~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848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이제 다시 </a:t>
            </a:r>
            <a:r>
              <a:rPr kumimoji="1" lang="en-US" altLang="ko-KR" dirty="0"/>
              <a:t>scaling vision transformer</a:t>
            </a:r>
            <a:r>
              <a:rPr kumimoji="1" lang="ko-KR" altLang="en-US" dirty="0"/>
              <a:t> 논문으로 돌아와서</a:t>
            </a:r>
            <a:endParaRPr kumimoji="1" lang="en-US" altLang="ko-KR" dirty="0"/>
          </a:p>
          <a:p>
            <a:r>
              <a:rPr kumimoji="1" lang="ko-KR" altLang="en-US" dirty="0" err="1"/>
              <a:t>인트로덕션을</a:t>
            </a:r>
            <a:r>
              <a:rPr kumimoji="1" lang="ko-KR" altLang="en-US" dirty="0"/>
              <a:t> 보겠습니다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먼저 기존에 있던 문제점입니다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기존에 문제는 </a:t>
            </a:r>
            <a:r>
              <a:rPr kumimoji="1" lang="en-US" altLang="ko-KR" dirty="0"/>
              <a:t>~~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이 두가지 문제를 해결하기 위해</a:t>
            </a:r>
            <a:r>
              <a:rPr kumimoji="1" lang="en-US" altLang="ko-KR" dirty="0"/>
              <a:t>~~</a:t>
            </a:r>
            <a:endParaRPr kumimoji="1" lang="en-US" altLang="ko-Kore-KR" dirty="0"/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261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첫번째 코어 </a:t>
            </a:r>
            <a:r>
              <a:rPr kumimoji="1" lang="ko-KR" altLang="en-US" dirty="0" err="1"/>
              <a:t>레절트는</a:t>
            </a:r>
            <a:endParaRPr kumimoji="1" lang="en-US" altLang="ko-KR" dirty="0"/>
          </a:p>
          <a:p>
            <a:r>
              <a:rPr kumimoji="1" lang="ko-KR" altLang="en-US" dirty="0" err="1"/>
              <a:t>계산량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모델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데이터를 함께 스케일링 </a:t>
            </a:r>
            <a:r>
              <a:rPr kumimoji="1" lang="ko-KR" altLang="en-US" dirty="0" err="1"/>
              <a:t>업한</a:t>
            </a:r>
            <a:r>
              <a:rPr kumimoji="1" lang="ko-KR" altLang="en-US" dirty="0"/>
              <a:t> 결과입니다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결론적으로는 </a:t>
            </a:r>
            <a:r>
              <a:rPr kumimoji="1" lang="en-US" altLang="ko-KR" dirty="0"/>
              <a:t>representation</a:t>
            </a:r>
            <a:r>
              <a:rPr kumimoji="1" lang="ko-KR" altLang="en-US" dirty="0"/>
              <a:t> 퀄리티가 향상되었습니다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먼저 모델 사이즈를 보면 </a:t>
            </a:r>
            <a:r>
              <a:rPr kumimoji="1" lang="en-US" altLang="ko-KR" dirty="0"/>
              <a:t>~~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16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repre</a:t>
            </a:r>
            <a:r>
              <a:rPr kumimoji="1" lang="en-US" altLang="ko-Kore-KR" dirty="0"/>
              <a:t>. </a:t>
            </a:r>
            <a:r>
              <a:rPr kumimoji="1" lang="ko-KR" altLang="en-US" dirty="0"/>
              <a:t>퀄리티는</a:t>
            </a:r>
            <a:r>
              <a:rPr kumimoji="1" lang="en-US" altLang="ko-KR" dirty="0"/>
              <a:t>~~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66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두번째 코어 </a:t>
            </a:r>
            <a:r>
              <a:rPr kumimoji="1" lang="ko-KR" altLang="en-US" dirty="0" err="1"/>
              <a:t>레절트는</a:t>
            </a:r>
            <a:endParaRPr kumimoji="1" lang="en-US" altLang="ko-KR" dirty="0"/>
          </a:p>
          <a:p>
            <a:r>
              <a:rPr kumimoji="1" lang="ko-KR" altLang="en-US" dirty="0"/>
              <a:t>더블 </a:t>
            </a:r>
            <a:r>
              <a:rPr kumimoji="1" lang="ko-KR" altLang="en-US" dirty="0" err="1"/>
              <a:t>새츄레이션</a:t>
            </a:r>
            <a:r>
              <a:rPr kumimoji="1" lang="ko-KR" altLang="en-US" dirty="0"/>
              <a:t> 파워 로우 입니다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우리는 </a:t>
            </a:r>
            <a:r>
              <a:rPr kumimoji="1" lang="ko-KR" altLang="en-US" dirty="0" err="1"/>
              <a:t>컴퓨트</a:t>
            </a:r>
            <a:r>
              <a:rPr kumimoji="1" lang="ko-KR" altLang="en-US" dirty="0"/>
              <a:t> 그래프에서</a:t>
            </a:r>
            <a:r>
              <a:rPr kumimoji="1" lang="en-US" altLang="ko-KR" dirty="0"/>
              <a:t>~~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여기 그래프 두개가 있는데</a:t>
            </a:r>
            <a:endParaRPr kumimoji="1" lang="en-US" altLang="ko-KR" dirty="0"/>
          </a:p>
          <a:p>
            <a:r>
              <a:rPr kumimoji="1" lang="ko-KR" altLang="en-US" dirty="0"/>
              <a:t>하나는 </a:t>
            </a:r>
            <a:r>
              <a:rPr kumimoji="1" lang="en-US" altLang="ko-KR" dirty="0"/>
              <a:t>~~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54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세번째 코어 </a:t>
            </a:r>
            <a:r>
              <a:rPr kumimoji="1" lang="ko-KR" altLang="en-US" dirty="0" err="1"/>
              <a:t>레절트는</a:t>
            </a:r>
            <a:endParaRPr kumimoji="1" lang="en-US" altLang="ko-KR" dirty="0"/>
          </a:p>
          <a:p>
            <a:r>
              <a:rPr kumimoji="1" lang="ko-KR" altLang="en-US" dirty="0"/>
              <a:t>빅 모델이 샘플 </a:t>
            </a:r>
            <a:r>
              <a:rPr kumimoji="1" lang="ko-KR" altLang="en-US" dirty="0" err="1"/>
              <a:t>이피션트가</a:t>
            </a:r>
            <a:r>
              <a:rPr kumimoji="1" lang="ko-KR" altLang="en-US" dirty="0"/>
              <a:t> 좋다 입니다</a:t>
            </a:r>
            <a:r>
              <a:rPr kumimoji="1" lang="en-US" altLang="ko-KR" dirty="0"/>
              <a:t>.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샘플 </a:t>
            </a:r>
            <a:r>
              <a:rPr kumimoji="1" lang="ko-KR" altLang="en-US" dirty="0" err="1"/>
              <a:t>이피션트는</a:t>
            </a:r>
            <a:r>
              <a:rPr kumimoji="1" lang="en-US" altLang="ko-KR" dirty="0"/>
              <a:t>~~</a:t>
            </a:r>
          </a:p>
          <a:p>
            <a:r>
              <a:rPr kumimoji="1" lang="ko-KR" altLang="en-US" dirty="0"/>
              <a:t>큰 모델은</a:t>
            </a:r>
            <a:r>
              <a:rPr kumimoji="1" lang="en-US" altLang="ko-KR" dirty="0"/>
              <a:t>~~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그래프를 보시면</a:t>
            </a:r>
            <a:endParaRPr kumimoji="1" lang="en-US" altLang="ko-KR" dirty="0"/>
          </a:p>
          <a:p>
            <a:r>
              <a:rPr kumimoji="1" lang="ko-KR" altLang="en-US" dirty="0"/>
              <a:t>가운데가 전체 </a:t>
            </a:r>
            <a:r>
              <a:rPr kumimoji="1" lang="ko-KR" altLang="en-US" dirty="0" err="1"/>
              <a:t>데이터셋에</a:t>
            </a:r>
            <a:r>
              <a:rPr kumimoji="1" lang="ko-KR" altLang="en-US" dirty="0"/>
              <a:t> 대하여 </a:t>
            </a:r>
            <a:r>
              <a:rPr kumimoji="1" lang="ko-KR" altLang="en-US" dirty="0" err="1"/>
              <a:t>파인튜닝한</a:t>
            </a:r>
            <a:r>
              <a:rPr kumimoji="1" lang="ko-KR" altLang="en-US" dirty="0"/>
              <a:t> 것</a:t>
            </a:r>
            <a:endParaRPr kumimoji="1" lang="en-US" altLang="ko-KR" dirty="0"/>
          </a:p>
          <a:p>
            <a:r>
              <a:rPr kumimoji="1" lang="ko-KR" altLang="en-US" dirty="0"/>
              <a:t>왼쪽이 작은 </a:t>
            </a:r>
            <a:r>
              <a:rPr kumimoji="1" lang="ko-KR" altLang="en-US" dirty="0" err="1"/>
              <a:t>데이터셋에</a:t>
            </a:r>
            <a:r>
              <a:rPr kumimoji="1" lang="ko-KR" altLang="en-US" dirty="0"/>
              <a:t> 대하여 </a:t>
            </a:r>
            <a:r>
              <a:rPr kumimoji="1" lang="en-US" altLang="ko-KR" dirty="0"/>
              <a:t>10</a:t>
            </a:r>
            <a:r>
              <a:rPr kumimoji="1" lang="ko-KR" altLang="en-US" dirty="0"/>
              <a:t>번 </a:t>
            </a:r>
            <a:r>
              <a:rPr kumimoji="1" lang="ko-KR" altLang="en-US" dirty="0" err="1"/>
              <a:t>파인튜닝한</a:t>
            </a:r>
            <a:r>
              <a:rPr kumimoji="1" lang="ko-KR" altLang="en-US" dirty="0"/>
              <a:t> 것</a:t>
            </a:r>
            <a:endParaRPr kumimoji="1" lang="en-US" altLang="ko-KR" dirty="0"/>
          </a:p>
          <a:p>
            <a:r>
              <a:rPr kumimoji="1" lang="ko-KR" altLang="en-US" dirty="0"/>
              <a:t>오른쪽에 </a:t>
            </a:r>
            <a:r>
              <a:rPr kumimoji="1" lang="ko-KR" altLang="en-US" dirty="0" err="1"/>
              <a:t>이미지넷</a:t>
            </a:r>
            <a:r>
              <a:rPr kumimoji="1" lang="en-US" altLang="ko-KR" dirty="0"/>
              <a:t>v2</a:t>
            </a:r>
            <a:r>
              <a:rPr kumimoji="1" lang="ko-KR" altLang="en-US" dirty="0"/>
              <a:t>라는 다른 데이터셋으로 </a:t>
            </a:r>
            <a:r>
              <a:rPr kumimoji="1" lang="ko-KR" altLang="en-US" dirty="0" err="1"/>
              <a:t>파인튜닝한</a:t>
            </a:r>
            <a:r>
              <a:rPr kumimoji="1" lang="ko-KR" altLang="en-US" dirty="0"/>
              <a:t> 것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372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이런 종합적인 결과를 바탕으로</a:t>
            </a:r>
            <a:endParaRPr kumimoji="1" lang="en-US" altLang="ko-KR" dirty="0"/>
          </a:p>
          <a:p>
            <a:r>
              <a:rPr kumimoji="1" lang="ko-KR" altLang="en-US" dirty="0"/>
              <a:t>저자는 새로운 레시피의 전체 메서드를 공개했습니다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헤드쪽</a:t>
            </a:r>
            <a:r>
              <a:rPr kumimoji="1" lang="ko-KR" altLang="en-US" dirty="0"/>
              <a:t> </a:t>
            </a:r>
            <a:r>
              <a:rPr kumimoji="1" lang="en-US" altLang="ko-KR" dirty="0"/>
              <a:t>MLP</a:t>
            </a:r>
            <a:r>
              <a:rPr kumimoji="1" lang="ko-KR" altLang="en-US" dirty="0"/>
              <a:t>에 대하여 </a:t>
            </a:r>
            <a:r>
              <a:rPr kumimoji="1" lang="en-US" altLang="ko-KR" dirty="0"/>
              <a:t>weight decay</a:t>
            </a:r>
            <a:r>
              <a:rPr kumimoji="1" lang="ko-KR" altLang="en-US" dirty="0"/>
              <a:t>를 통해 프리트레이닝에서 </a:t>
            </a:r>
            <a:r>
              <a:rPr kumimoji="1" lang="ko-KR" altLang="en-US" dirty="0" err="1"/>
              <a:t>과적합이</a:t>
            </a:r>
            <a:r>
              <a:rPr kumimoji="1" lang="ko-KR" altLang="en-US" dirty="0"/>
              <a:t> 되는 것을 방지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2.</a:t>
            </a:r>
            <a:r>
              <a:rPr kumimoji="1" lang="ko-KR" altLang="en-US" dirty="0"/>
              <a:t> 메모리를 아끼기 위해 클래스 토큰 삭제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Global average pooling </a:t>
            </a:r>
            <a:r>
              <a:rPr kumimoji="1" lang="ko-KR" altLang="en-US" dirty="0"/>
              <a:t>혹은 </a:t>
            </a:r>
            <a:r>
              <a:rPr kumimoji="1" lang="en-US" altLang="ko-KR" dirty="0"/>
              <a:t>multi-head attention polling</a:t>
            </a:r>
            <a:r>
              <a:rPr kumimoji="1" lang="ko-KR" altLang="en-US" dirty="0"/>
              <a:t>같은 </a:t>
            </a:r>
            <a:r>
              <a:rPr kumimoji="1" lang="ko-KR" altLang="en-US" dirty="0" err="1"/>
              <a:t>풀링</a:t>
            </a:r>
            <a:r>
              <a:rPr kumimoji="1" lang="ko-KR" altLang="en-US" dirty="0"/>
              <a:t> 레이어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사용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스케일링 업 데이터</a:t>
            </a:r>
            <a:r>
              <a:rPr kumimoji="1" lang="en-US" altLang="ko-KR" dirty="0"/>
              <a:t>(3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빌리언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lang="en" altLang="ko-Kore-KR" dirty="0"/>
              <a:t>half-precision momentum</a:t>
            </a:r>
            <a:r>
              <a:rPr lang="ko-KR" altLang="en-US" dirty="0"/>
              <a:t>이 적용된 </a:t>
            </a:r>
            <a:r>
              <a:rPr lang="ko-KR" altLang="en-US" dirty="0" err="1"/>
              <a:t>옵티마이저</a:t>
            </a:r>
            <a:r>
              <a:rPr lang="ko-KR" altLang="en-US" dirty="0"/>
              <a:t> 사용</a:t>
            </a:r>
            <a:r>
              <a:rPr lang="en-US" altLang="ko-KR" dirty="0"/>
              <a:t>.</a:t>
            </a:r>
            <a:r>
              <a:rPr lang="ko-KR" altLang="en-US" dirty="0"/>
              <a:t> 일반적인 컴퓨터는 </a:t>
            </a:r>
            <a:r>
              <a:rPr lang="en-US" altLang="ko-KR" dirty="0"/>
              <a:t>64</a:t>
            </a:r>
            <a:r>
              <a:rPr lang="ko-KR" altLang="en-US" dirty="0"/>
              <a:t>비트나 </a:t>
            </a:r>
            <a:r>
              <a:rPr lang="en-US" altLang="ko-KR" dirty="0"/>
              <a:t>32</a:t>
            </a:r>
            <a:r>
              <a:rPr lang="ko-KR" altLang="en-US" dirty="0"/>
              <a:t>비트인데 이건 </a:t>
            </a:r>
            <a:r>
              <a:rPr lang="en-US" altLang="ko-KR" dirty="0"/>
              <a:t>16</a:t>
            </a:r>
            <a:r>
              <a:rPr lang="ko-KR" altLang="en-US" dirty="0"/>
              <a:t>비트 사용하는 것</a:t>
            </a:r>
            <a:r>
              <a:rPr lang="en-US" altLang="ko-KR" dirty="0"/>
              <a:t>.</a:t>
            </a:r>
            <a:r>
              <a:rPr lang="ko-KR" altLang="en-US" dirty="0"/>
              <a:t> 숫자를 표현할 수 있는 범위를 절반으로 줄여 메모리 아낌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5.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러닝레이트를</a:t>
            </a:r>
            <a:r>
              <a:rPr kumimoji="1" lang="ko-KR" altLang="en-US" dirty="0"/>
              <a:t> 오른쪽 </a:t>
            </a:r>
            <a:r>
              <a:rPr kumimoji="1" lang="ko-KR" altLang="en-US" dirty="0" err="1"/>
              <a:t>처럼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웜업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페이즈와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쿨다운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페이즈로</a:t>
            </a:r>
            <a:r>
              <a:rPr kumimoji="1" lang="ko-KR" altLang="en-US" dirty="0"/>
              <a:t> 나눠서 </a:t>
            </a:r>
            <a:r>
              <a:rPr kumimoji="1" lang="ko-KR" altLang="en-US" dirty="0" err="1"/>
              <a:t>스케쥴링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6.</a:t>
            </a:r>
            <a:r>
              <a:rPr kumimoji="1" lang="ko-KR" altLang="en-US" dirty="0"/>
              <a:t> 레이어를 </a:t>
            </a:r>
            <a:r>
              <a:rPr kumimoji="1" lang="ko-KR" altLang="en-US" dirty="0" err="1"/>
              <a:t>스태킹해</a:t>
            </a:r>
            <a:r>
              <a:rPr kumimoji="1" lang="ko-KR" altLang="en-US" dirty="0"/>
              <a:t> 모델 사이즈를 매우 크게 늘림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927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결론적으로 이 논문의 의미를 파악해보면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 err="1"/>
              <a:t>ViT</a:t>
            </a:r>
            <a:r>
              <a:rPr kumimoji="1" lang="ko-KR" altLang="en-US" dirty="0"/>
              <a:t> 모델에 대하여 </a:t>
            </a:r>
            <a:r>
              <a:rPr kumimoji="1" lang="en-US" altLang="ko-KR" dirty="0"/>
              <a:t>~~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그리고 제가 </a:t>
            </a:r>
            <a:r>
              <a:rPr kumimoji="1" lang="ko-KR" altLang="en-US" dirty="0" err="1"/>
              <a:t>느낀점은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저자가 </a:t>
            </a:r>
            <a:r>
              <a:rPr kumimoji="1" lang="en-US" altLang="ko-KR" dirty="0" err="1"/>
              <a:t>ViT</a:t>
            </a:r>
            <a:r>
              <a:rPr kumimoji="1" lang="ko-KR" altLang="en-US" dirty="0"/>
              <a:t>를 마치 하나의 기계처럼 생각하고</a:t>
            </a:r>
            <a:endParaRPr kumimoji="1" lang="en-US" altLang="ko-KR" dirty="0"/>
          </a:p>
          <a:p>
            <a:r>
              <a:rPr kumimoji="1" lang="ko-KR" altLang="en-US" dirty="0"/>
              <a:t>레시피를 조금씩 수정해가며 </a:t>
            </a:r>
            <a:endParaRPr kumimoji="1" lang="en-US" altLang="ko-KR" dirty="0"/>
          </a:p>
          <a:p>
            <a:r>
              <a:rPr kumimoji="1" lang="ko-KR" altLang="en-US" dirty="0"/>
              <a:t>성능을 계속 향상시키는 방법론을 보여줘서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한 모델을 우리가 필요한 </a:t>
            </a:r>
            <a:r>
              <a:rPr kumimoji="1" lang="en-US" altLang="ko-KR" dirty="0"/>
              <a:t>task</a:t>
            </a:r>
            <a:r>
              <a:rPr kumimoji="1" lang="ko-KR" altLang="en-US" dirty="0"/>
              <a:t>에 대하여 적용할 때</a:t>
            </a:r>
            <a:endParaRPr kumimoji="1" lang="en-US" altLang="ko-KR" dirty="0"/>
          </a:p>
          <a:p>
            <a:r>
              <a:rPr kumimoji="1" lang="ko-KR" altLang="en-US" dirty="0"/>
              <a:t>논문을 다시 한번 보면 </a:t>
            </a:r>
            <a:r>
              <a:rPr kumimoji="1" lang="ko-KR" altLang="en-US" dirty="0" err="1"/>
              <a:t>유용할거</a:t>
            </a:r>
            <a:r>
              <a:rPr kumimoji="1" lang="ko-KR" altLang="en-US" dirty="0"/>
              <a:t> 같다고 생각했습니다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이상입니다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혹시 질문 있으시면 답변해드리겠습니다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8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인코더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디코더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어탠션에</a:t>
            </a:r>
            <a:r>
              <a:rPr kumimoji="1" lang="ko-KR" altLang="en-US" dirty="0"/>
              <a:t> 들어가는 </a:t>
            </a:r>
            <a:r>
              <a:rPr kumimoji="1" lang="en-US" altLang="ko-KR" dirty="0"/>
              <a:t>QKV</a:t>
            </a:r>
            <a:r>
              <a:rPr kumimoji="1" lang="ko-KR" altLang="en-US" dirty="0"/>
              <a:t> 이해</a:t>
            </a:r>
            <a:r>
              <a:rPr kumimoji="1" lang="en-US" altLang="ko-KR" dirty="0"/>
              <a:t>]</a:t>
            </a:r>
          </a:p>
          <a:p>
            <a:r>
              <a:rPr kumimoji="1" lang="en-US" altLang="ko-KR" dirty="0"/>
              <a:t>[masked</a:t>
            </a:r>
            <a:r>
              <a:rPr kumimoji="1" lang="ko-KR" altLang="en-US" dirty="0"/>
              <a:t>의 의미</a:t>
            </a:r>
            <a:r>
              <a:rPr kumimoji="1" lang="en-US" altLang="ko-KR" dirty="0"/>
              <a:t>]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트랜스포머 </a:t>
            </a:r>
            <a:r>
              <a:rPr kumimoji="1" lang="ko-KR" altLang="en-US" dirty="0" err="1"/>
              <a:t>아키텍쳐에는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개의 </a:t>
            </a:r>
            <a:r>
              <a:rPr kumimoji="1" lang="ko-KR" altLang="en-US" dirty="0" err="1"/>
              <a:t>어탠션</a:t>
            </a:r>
            <a:r>
              <a:rPr kumimoji="1" lang="ko-KR" altLang="en-US" dirty="0"/>
              <a:t> 레이어가 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인코더 쪽의 </a:t>
            </a:r>
            <a:r>
              <a:rPr kumimoji="1" lang="ko-KR" altLang="en-US" dirty="0" err="1"/>
              <a:t>어탠션은</a:t>
            </a:r>
            <a:r>
              <a:rPr kumimoji="1" lang="ko-KR" altLang="en-US" dirty="0"/>
              <a:t> 아웃풋으로 </a:t>
            </a:r>
            <a:r>
              <a:rPr kumimoji="1" lang="en-US" altLang="ko-KR" dirty="0"/>
              <a:t>~~</a:t>
            </a:r>
          </a:p>
          <a:p>
            <a:r>
              <a:rPr kumimoji="1" lang="en-US" altLang="ko-KR" dirty="0"/>
              <a:t>'</a:t>
            </a:r>
            <a:r>
              <a:rPr kumimoji="1" lang="ko-KR" altLang="en-US" dirty="0"/>
              <a:t>의미적인 정보</a:t>
            </a:r>
            <a:r>
              <a:rPr kumimoji="1" lang="en-US" altLang="ko-KR" dirty="0"/>
              <a:t>'</a:t>
            </a:r>
          </a:p>
          <a:p>
            <a:r>
              <a:rPr kumimoji="1" lang="ko-KR" altLang="en-US" dirty="0" err="1"/>
              <a:t>디코더</a:t>
            </a:r>
            <a:r>
              <a:rPr kumimoji="1" lang="ko-KR" altLang="en-US" dirty="0"/>
              <a:t> 쪽의 </a:t>
            </a:r>
            <a:r>
              <a:rPr kumimoji="1" lang="ko-KR" altLang="en-US" dirty="0" err="1"/>
              <a:t>어탠션은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마스크드를</a:t>
            </a:r>
            <a:r>
              <a:rPr kumimoji="1" lang="ko-KR" altLang="en-US" dirty="0"/>
              <a:t> 한다는 특징이 있는데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 err="1"/>
              <a:t>마스크드란</a:t>
            </a:r>
            <a:r>
              <a:rPr kumimoji="1" lang="ko-KR" altLang="en-US" dirty="0"/>
              <a:t> </a:t>
            </a:r>
            <a:r>
              <a:rPr kumimoji="1" lang="en-US" altLang="ko-KR" dirty="0"/>
              <a:t>~~</a:t>
            </a:r>
          </a:p>
          <a:p>
            <a:r>
              <a:rPr kumimoji="1" lang="en-US" altLang="ko-KR" dirty="0"/>
              <a:t>'</a:t>
            </a:r>
            <a:r>
              <a:rPr kumimoji="1" lang="ko-KR" altLang="en-US" dirty="0"/>
              <a:t>이번 포지션에서 </a:t>
            </a:r>
            <a:r>
              <a:rPr kumimoji="1" lang="ko-KR" altLang="en-US" dirty="0" err="1"/>
              <a:t>어탠션을</a:t>
            </a:r>
            <a:r>
              <a:rPr kumimoji="1" lang="ko-KR" altLang="en-US" dirty="0"/>
              <a:t> 해야하는 정보</a:t>
            </a:r>
            <a:r>
              <a:rPr kumimoji="1" lang="en-US" altLang="ko-KR" dirty="0"/>
              <a:t>'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그래서 인코더</a:t>
            </a:r>
            <a:r>
              <a:rPr kumimoji="1" lang="en-US" altLang="ko-KR" dirty="0"/>
              <a:t>-</a:t>
            </a:r>
            <a:r>
              <a:rPr kumimoji="1" lang="ko-KR" altLang="en-US" dirty="0" err="1"/>
              <a:t>디코더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어탠션은</a:t>
            </a:r>
            <a:endParaRPr kumimoji="1" lang="en-US" altLang="ko-KR" dirty="0"/>
          </a:p>
          <a:p>
            <a:r>
              <a:rPr kumimoji="1" lang="ko-KR" altLang="en-US" dirty="0"/>
              <a:t>인풋 </a:t>
            </a:r>
            <a:r>
              <a:rPr kumimoji="1" lang="ko-KR" altLang="en-US" dirty="0" err="1"/>
              <a:t>시퀸스의</a:t>
            </a:r>
            <a:r>
              <a:rPr kumimoji="1" lang="ko-KR" altLang="en-US" dirty="0"/>
              <a:t> 전체적인 </a:t>
            </a:r>
            <a:r>
              <a:rPr kumimoji="1" lang="en-US" altLang="ko-KR" dirty="0"/>
              <a:t>representation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K, V</a:t>
            </a:r>
            <a:r>
              <a:rPr kumimoji="1" lang="ko-KR" altLang="en-US" dirty="0"/>
              <a:t> 중에서</a:t>
            </a:r>
            <a:endParaRPr kumimoji="1" lang="en-US" altLang="ko-KR" dirty="0"/>
          </a:p>
          <a:p>
            <a:r>
              <a:rPr kumimoji="1" lang="ko-KR" altLang="en-US" dirty="0"/>
              <a:t>현재 시점에서 주의를 기울여야하는 </a:t>
            </a:r>
            <a:r>
              <a:rPr kumimoji="1" lang="en-US" altLang="ko-KR" dirty="0"/>
              <a:t>information Q</a:t>
            </a:r>
            <a:r>
              <a:rPr kumimoji="1" lang="ko-KR" altLang="en-US" dirty="0"/>
              <a:t>에 대하여 </a:t>
            </a:r>
            <a:r>
              <a:rPr kumimoji="1" lang="en-US" altLang="ko-KR" dirty="0"/>
              <a:t>attention</a:t>
            </a:r>
            <a:r>
              <a:rPr kumimoji="1" lang="ko-KR" altLang="en-US" dirty="0"/>
              <a:t>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70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[Shifted right</a:t>
            </a:r>
            <a:r>
              <a:rPr kumimoji="1" lang="ko-KR" altLang="en-US" dirty="0"/>
              <a:t>의 의미</a:t>
            </a:r>
            <a:r>
              <a:rPr kumimoji="1" lang="en-US" altLang="ko-KR" dirty="0"/>
              <a:t>]</a:t>
            </a:r>
          </a:p>
          <a:p>
            <a:r>
              <a:rPr kumimoji="1" lang="en-US" altLang="ko-KR" dirty="0"/>
              <a:t>Shifted right</a:t>
            </a:r>
            <a:r>
              <a:rPr kumimoji="1" lang="ko-KR" altLang="en-US" dirty="0"/>
              <a:t>는 포지션이 </a:t>
            </a:r>
            <a:r>
              <a:rPr kumimoji="1" lang="ko-KR" altLang="en-US" dirty="0" err="1"/>
              <a:t>한칸씩</a:t>
            </a:r>
            <a:r>
              <a:rPr kumimoji="1" lang="ko-KR" altLang="en-US" dirty="0"/>
              <a:t> 이동하는 것을 의미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총 정리된 그림 설명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980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 err="1"/>
              <a:t>포지셔녈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인코딩</a:t>
            </a:r>
            <a:r>
              <a:rPr kumimoji="1" lang="en-US" altLang="ko-KR" dirty="0"/>
              <a:t>]</a:t>
            </a:r>
          </a:p>
          <a:p>
            <a:r>
              <a:rPr kumimoji="1" lang="ko-KR" altLang="en-US" dirty="0"/>
              <a:t>트랜스포머</a:t>
            </a:r>
            <a:r>
              <a:rPr kumimoji="1" lang="en-US" altLang="ko-KR" dirty="0"/>
              <a:t> </a:t>
            </a:r>
            <a:r>
              <a:rPr kumimoji="1" lang="ko-KR" altLang="en-US" dirty="0"/>
              <a:t>모델의 인풋과 아웃풋은</a:t>
            </a:r>
            <a:endParaRPr kumimoji="1" lang="en-US" altLang="ko-KR" dirty="0"/>
          </a:p>
          <a:p>
            <a:r>
              <a:rPr kumimoji="1" lang="ko-KR" altLang="en-US" dirty="0"/>
              <a:t>시퀀스 마다 단어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개가 들어오는게 아니라</a:t>
            </a:r>
            <a:endParaRPr kumimoji="1" lang="en-US" altLang="ko-KR" dirty="0"/>
          </a:p>
          <a:p>
            <a:r>
              <a:rPr kumimoji="1" lang="ko-KR" altLang="en-US" dirty="0"/>
              <a:t>전체 문장이 한번에 들어옵니다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따라서 지금 예측해야 하는 포지션에 대한 정보를</a:t>
            </a:r>
            <a:endParaRPr kumimoji="1" lang="en-US" altLang="ko-KR" dirty="0"/>
          </a:p>
          <a:p>
            <a:r>
              <a:rPr kumimoji="1" lang="ko-KR" altLang="en-US" dirty="0"/>
              <a:t>반드시 부여해야 합니다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삼각 함수인 사인 코사인 함수가 사용되는데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긴 시퀀스에 적용하는 경우에도 </a:t>
            </a:r>
            <a:r>
              <a:rPr kumimoji="1" lang="ko-KR" altLang="en-US" dirty="0" err="1"/>
              <a:t>위치별로</a:t>
            </a:r>
            <a:r>
              <a:rPr kumimoji="1" lang="ko-KR" altLang="en-US" dirty="0"/>
              <a:t> 극심한 값의 차이가 나지 않으며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포지션 마다 서로 다른 값을 가지는 장점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의아할 수 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충분히 긴 주기를 가지면 크게 상관없다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왜냐하면 </a:t>
            </a:r>
            <a:r>
              <a:rPr kumimoji="1" lang="ko-KR" altLang="en-US" dirty="0" err="1"/>
              <a:t>단어간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어탠션도</a:t>
            </a:r>
            <a:r>
              <a:rPr kumimoji="1" lang="ko-KR" altLang="en-US" dirty="0"/>
              <a:t> 자연스레 떨어짐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긴 주기를 위해 한가지 기법을 더 사용했는데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짝수 번째는 사인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홀수 번째는 코사인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970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이번에 준비한 논문은 </a:t>
            </a:r>
            <a:endParaRPr lang="en-US" altLang="ko-KR" dirty="0"/>
          </a:p>
          <a:p>
            <a:r>
              <a:rPr kumimoji="1" lang="en-US" altLang="ko-KR" dirty="0"/>
              <a:t>ImageNet at 2022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SOTA</a:t>
            </a:r>
            <a:r>
              <a:rPr kumimoji="1" lang="ko-KR" altLang="en-US" dirty="0"/>
              <a:t>를 받은 모델인 </a:t>
            </a:r>
            <a:endParaRPr kumimoji="1" lang="en-US" altLang="ko-KR" dirty="0"/>
          </a:p>
          <a:p>
            <a:r>
              <a:rPr kumimoji="1" lang="en-US" altLang="ko-KR" dirty="0"/>
              <a:t>Scaling Vision Transformer</a:t>
            </a:r>
            <a:r>
              <a:rPr kumimoji="1" lang="ko-KR" altLang="en-US" dirty="0"/>
              <a:t> 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64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논문의 개요에 나와있는 저자의 의도를 먼저 보겠습니다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스탠다드 트랜스포머에서는</a:t>
            </a:r>
            <a:endParaRPr kumimoji="1" lang="en-US" altLang="ko-KR" dirty="0"/>
          </a:p>
          <a:p>
            <a:r>
              <a:rPr kumimoji="1" lang="ko-KR" altLang="en-US" dirty="0"/>
              <a:t>스케일이 성능을 향상시키는데 중요한 요소입니다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여기서 스케일이란</a:t>
            </a:r>
            <a:r>
              <a:rPr kumimoji="1" lang="en-US" altLang="ko-KR" dirty="0"/>
              <a:t>~~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2</a:t>
            </a:r>
            <a:r>
              <a:rPr kumimoji="1" lang="ko-KR" altLang="en-US" dirty="0" err="1"/>
              <a:t>째줄</a:t>
            </a:r>
            <a:r>
              <a:rPr kumimoji="1" lang="ko-KR" altLang="en-US" dirty="0"/>
              <a:t> </a:t>
            </a:r>
            <a:r>
              <a:rPr kumimoji="1" lang="en-US" altLang="ko-KR" dirty="0"/>
              <a:t>~~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331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748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 패치 입니다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스탠다드 트랜스포머는 인풋을 </a:t>
            </a:r>
            <a:r>
              <a:rPr kumimoji="1" lang="en-US" altLang="ko-KR" dirty="0"/>
              <a:t>2D</a:t>
            </a:r>
            <a:r>
              <a:rPr kumimoji="1" lang="ko-KR" altLang="en-US" dirty="0"/>
              <a:t>가 아닌 </a:t>
            </a:r>
            <a:r>
              <a:rPr kumimoji="1" lang="en-US" altLang="ko-KR" dirty="0"/>
              <a:t>1D</a:t>
            </a:r>
            <a:r>
              <a:rPr kumimoji="1" lang="ko-KR" altLang="en-US" dirty="0"/>
              <a:t>로 받습니다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반면에 </a:t>
            </a:r>
            <a:r>
              <a:rPr kumimoji="1" lang="en-US" altLang="ko-KR" dirty="0"/>
              <a:t>vision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task</a:t>
            </a:r>
            <a:r>
              <a:rPr kumimoji="1" lang="ko-KR" altLang="en-US" dirty="0"/>
              <a:t>들은 이미지를 다루기 때문에 </a:t>
            </a:r>
            <a:r>
              <a:rPr kumimoji="1" lang="en-US" altLang="ko-KR" dirty="0"/>
              <a:t>2D</a:t>
            </a:r>
            <a:r>
              <a:rPr kumimoji="1" lang="ko-KR" altLang="en-US" dirty="0"/>
              <a:t> 입니다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2D</a:t>
            </a:r>
            <a:r>
              <a:rPr kumimoji="1" lang="ko-KR" altLang="en-US" dirty="0"/>
              <a:t>를 </a:t>
            </a:r>
            <a:r>
              <a:rPr kumimoji="1" lang="ko-KR" altLang="en-US" dirty="0" err="1"/>
              <a:t>셀프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어탠션</a:t>
            </a:r>
            <a:r>
              <a:rPr kumimoji="1" lang="ko-KR" altLang="en-US" dirty="0"/>
              <a:t> 하는 것은 </a:t>
            </a:r>
            <a:r>
              <a:rPr kumimoji="1" lang="en-US" altLang="ko-KR" dirty="0"/>
              <a:t>~~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따라서 해결 아이디어로 </a:t>
            </a:r>
            <a:r>
              <a:rPr kumimoji="1" lang="en-US" altLang="ko-KR" dirty="0"/>
              <a:t>~~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4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 </a:t>
            </a:r>
            <a:r>
              <a:rPr kumimoji="1" lang="ko-KR" altLang="en-US" dirty="0" err="1"/>
              <a:t>임베딩을</a:t>
            </a:r>
            <a:r>
              <a:rPr kumimoji="1" lang="ko-KR" altLang="en-US" dirty="0"/>
              <a:t> 해줘야 하는데요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비전 트랜스포머는 </a:t>
            </a:r>
            <a:r>
              <a:rPr kumimoji="1" lang="ko-KR" altLang="en-US" dirty="0" err="1"/>
              <a:t>러너블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임베딩</a:t>
            </a:r>
            <a:r>
              <a:rPr kumimoji="1" lang="en-US" altLang="ko-KR" dirty="0"/>
              <a:t>,</a:t>
            </a:r>
            <a:r>
              <a:rPr kumimoji="1" lang="ko-KR" altLang="en-US" dirty="0"/>
              <a:t> 포지션 </a:t>
            </a:r>
            <a:r>
              <a:rPr kumimoji="1" lang="ko-KR" altLang="en-US" dirty="0" err="1"/>
              <a:t>임베딩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가지를 해줍니다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ko-KR" altLang="en-US" dirty="0" err="1"/>
              <a:t>러너블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임베딩은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~~</a:t>
            </a:r>
          </a:p>
          <a:p>
            <a:r>
              <a:rPr kumimoji="1" lang="ko-KR" altLang="en-US" dirty="0" err="1"/>
              <a:t>포지셔널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임베딩은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~~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2D </a:t>
            </a:r>
            <a:r>
              <a:rPr kumimoji="1" lang="ko-KR" altLang="en-US" dirty="0"/>
              <a:t>이미지인데 </a:t>
            </a:r>
            <a:r>
              <a:rPr kumimoji="1" lang="en-US" altLang="ko-KR" dirty="0"/>
              <a:t>1D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임베딩을</a:t>
            </a:r>
            <a:r>
              <a:rPr kumimoji="1" lang="ko-KR" altLang="en-US" dirty="0"/>
              <a:t> 하는 것이 의아할 수 있으나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실제로 구현된 포지션 </a:t>
            </a:r>
            <a:r>
              <a:rPr kumimoji="1" lang="ko-KR" altLang="en-US" dirty="0" err="1"/>
              <a:t>임베딩을</a:t>
            </a:r>
            <a:r>
              <a:rPr kumimoji="1" lang="ko-KR" altLang="en-US" dirty="0"/>
              <a:t> 보면</a:t>
            </a:r>
            <a:endParaRPr kumimoji="1" lang="en-US" altLang="ko-KR" dirty="0"/>
          </a:p>
          <a:p>
            <a:r>
              <a:rPr kumimoji="1" lang="ko-KR" altLang="en-US" dirty="0"/>
              <a:t>주변에 있는 패치와 </a:t>
            </a:r>
            <a:r>
              <a:rPr kumimoji="1" lang="ko-KR" altLang="en-US" dirty="0" err="1"/>
              <a:t>유사도를</a:t>
            </a:r>
            <a:r>
              <a:rPr kumimoji="1" lang="ko-KR" altLang="en-US" dirty="0"/>
              <a:t> 가지고 중복되지 않게</a:t>
            </a:r>
            <a:endParaRPr kumimoji="1" lang="en-US" altLang="ko-KR" dirty="0"/>
          </a:p>
          <a:p>
            <a:r>
              <a:rPr kumimoji="1" lang="ko-KR" altLang="en-US" dirty="0"/>
              <a:t>잘 만들어진 것을 볼 수 있습니다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117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A59A88-A2D1-485C-BAB2-C58D3FEC6344}"/>
              </a:ext>
            </a:extLst>
          </p:cNvPr>
          <p:cNvSpPr/>
          <p:nvPr userDrawn="1"/>
        </p:nvSpPr>
        <p:spPr>
          <a:xfrm>
            <a:off x="0" y="2053976"/>
            <a:ext cx="12192000" cy="257751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640A3B-C71A-4BE6-811D-C438CF4F67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2608" y="6287740"/>
            <a:ext cx="1660512" cy="4047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B1558D-597A-4B06-99BA-51FBBBA67B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091" y="6023428"/>
            <a:ext cx="1021687" cy="72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9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0">
            <a:extLst>
              <a:ext uri="{FF2B5EF4-FFF2-40B4-BE49-F238E27FC236}">
                <a16:creationId xmlns:a16="http://schemas.microsoft.com/office/drawing/2014/main" id="{0A303FFF-4DF6-4FAD-A906-E8E85BD8D1C5}"/>
              </a:ext>
            </a:extLst>
          </p:cNvPr>
          <p:cNvSpPr/>
          <p:nvPr userDrawn="1"/>
        </p:nvSpPr>
        <p:spPr>
          <a:xfrm>
            <a:off x="1949644" y="6534619"/>
            <a:ext cx="8292940" cy="0"/>
          </a:xfrm>
          <a:custGeom>
            <a:avLst/>
            <a:gdLst/>
            <a:ahLst/>
            <a:cxnLst/>
            <a:rect l="l" t="t" r="r" b="b"/>
            <a:pathLst>
              <a:path w="9145270">
                <a:moveTo>
                  <a:pt x="0" y="0"/>
                </a:moveTo>
                <a:lnTo>
                  <a:pt x="9144647" y="0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6888769-FEE9-4AA2-AF24-677BF63B6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45" y="507793"/>
            <a:ext cx="1021687" cy="722287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D9EB2EFB-D418-462A-95F4-21F408CD5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430" y="485954"/>
            <a:ext cx="9070761" cy="398135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31193F1-4D15-A24E-BDAE-E696749A321E}"/>
              </a:ext>
            </a:extLst>
          </p:cNvPr>
          <p:cNvGrpSpPr/>
          <p:nvPr userDrawn="1"/>
        </p:nvGrpSpPr>
        <p:grpSpPr>
          <a:xfrm>
            <a:off x="533991" y="351622"/>
            <a:ext cx="936000" cy="39700"/>
            <a:chOff x="484243" y="251476"/>
            <a:chExt cx="1110970" cy="11062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AC7FC6-C69F-BD49-867A-188DDE0D7399}"/>
                </a:ext>
              </a:extLst>
            </p:cNvPr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9D2293-AAAB-A24F-BE0C-BF94B9462D56}"/>
                </a:ext>
              </a:extLst>
            </p:cNvPr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46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3D393C-E9F4-ED48-837E-1D89258CD32F}"/>
              </a:ext>
            </a:extLst>
          </p:cNvPr>
          <p:cNvSpPr/>
          <p:nvPr/>
        </p:nvSpPr>
        <p:spPr>
          <a:xfrm>
            <a:off x="0" y="2047036"/>
            <a:ext cx="12192000" cy="257751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Transformer</a:t>
            </a:r>
            <a:endParaRPr lang="pt-BR" altLang="ko-KR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5B487-E570-BB4F-A673-56C07DDF53E5}"/>
              </a:ext>
            </a:extLst>
          </p:cNvPr>
          <p:cNvSpPr txBox="1"/>
          <p:nvPr/>
        </p:nvSpPr>
        <p:spPr>
          <a:xfrm flipH="1">
            <a:off x="10067478" y="4631493"/>
            <a:ext cx="200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2023-04-07</a:t>
            </a:r>
          </a:p>
          <a:p>
            <a:pPr algn="r"/>
            <a:r>
              <a:rPr lang="en-US" altLang="ko-KR" sz="1200" dirty="0"/>
              <a:t>Garam Kim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9EF65-CA17-0C4D-959C-0EBAD365439F}"/>
              </a:ext>
            </a:extLst>
          </p:cNvPr>
          <p:cNvSpPr txBox="1"/>
          <p:nvPr/>
        </p:nvSpPr>
        <p:spPr>
          <a:xfrm>
            <a:off x="0" y="41013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ko-Kore-KR" sz="140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VASWANI, Ashish, et al. Attention is all you need. </a:t>
            </a:r>
          </a:p>
          <a:p>
            <a:pPr algn="r"/>
            <a:r>
              <a:rPr lang="en" altLang="ko-Kore-KR" sz="140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Advances in neural information processing systems, 2017, 30.</a:t>
            </a:r>
          </a:p>
        </p:txBody>
      </p:sp>
    </p:spTree>
    <p:extLst>
      <p:ext uri="{BB962C8B-B14F-4D97-AF65-F5344CB8AC3E}">
        <p14:creationId xmlns:p14="http://schemas.microsoft.com/office/powerpoint/2010/main" val="253586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41118-9B2E-C54A-A71E-3EC34A93F30E}"/>
              </a:ext>
            </a:extLst>
          </p:cNvPr>
          <p:cNvSpPr txBox="1"/>
          <p:nvPr/>
        </p:nvSpPr>
        <p:spPr>
          <a:xfrm>
            <a:off x="437067" y="1204139"/>
            <a:ext cx="1098023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MLP Head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MLP head consist to 2 of FC layers and a </a:t>
            </a:r>
            <a:r>
              <a:rPr kumimoji="1" lang="en-US" altLang="ko-Kore-KR" dirty="0" err="1"/>
              <a:t>softmax</a:t>
            </a:r>
            <a:r>
              <a:rPr kumimoji="1" lang="en-US" altLang="ko-Kore-KR" dirty="0"/>
              <a:t> layer.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MLP head use only </a:t>
            </a:r>
            <a:r>
              <a:rPr kumimoji="1" lang="en-US" altLang="ko-KR" dirty="0"/>
              <a:t>[</a:t>
            </a:r>
            <a:r>
              <a:rPr kumimoji="1" lang="en-US" altLang="ko-Kore-KR" dirty="0"/>
              <a:t>class</a:t>
            </a:r>
            <a:r>
              <a:rPr kumimoji="1" lang="en-US" altLang="ko-KR" dirty="0"/>
              <a:t>]</a:t>
            </a:r>
            <a:r>
              <a:rPr kumimoji="1" lang="ko-KR" altLang="en-US" dirty="0"/>
              <a:t> </a:t>
            </a:r>
            <a:r>
              <a:rPr kumimoji="1" lang="en-US" altLang="ko-KR" dirty="0"/>
              <a:t>embedding</a:t>
            </a:r>
            <a:r>
              <a:rPr kumimoji="1" lang="en-US" altLang="ko-Kore-KR" dirty="0"/>
              <a:t> token as representation vector for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After encoder’s self-attention calculate, every information was reflected representation vector.</a:t>
            </a:r>
          </a:p>
          <a:p>
            <a:endParaRPr kumimoji="1" lang="en-US" altLang="ko-Kore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69D247-E13C-1C4A-BBA1-7978C54DF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14"/>
          <a:stretch/>
        </p:blipFill>
        <p:spPr>
          <a:xfrm>
            <a:off x="3178175" y="3927005"/>
            <a:ext cx="5835650" cy="25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3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7" y="1204139"/>
            <a:ext cx="850690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Existing Problems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It remains unclear to how to scale on </a:t>
            </a:r>
            <a:r>
              <a:rPr kumimoji="1" lang="en-US" altLang="ko-Kore-KR" dirty="0" err="1"/>
              <a:t>ViT</a:t>
            </a:r>
            <a:r>
              <a:rPr kumimoji="1" lang="en-US" altLang="ko-Kore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It remains unclear to how to do few-shot transfer</a:t>
            </a:r>
            <a:r>
              <a:rPr kumimoji="1" lang="ko-KR" altLang="en-US" dirty="0"/>
              <a:t> </a:t>
            </a:r>
            <a:r>
              <a:rPr kumimoji="1" lang="en-US" altLang="ko-KR" dirty="0"/>
              <a:t>learning</a:t>
            </a:r>
            <a:r>
              <a:rPr kumimoji="1" lang="en-US" altLang="ko-Kore-KR" dirty="0"/>
              <a:t> on </a:t>
            </a:r>
            <a:r>
              <a:rPr kumimoji="1" lang="en-US" altLang="ko-Kore-KR" dirty="0" err="1"/>
              <a:t>ViT</a:t>
            </a:r>
            <a:r>
              <a:rPr kumimoji="1" lang="en-US" altLang="ko-Kore-KR" dirty="0"/>
              <a:t>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sz="2000" b="1" dirty="0"/>
              <a:t>Key Ideas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Experiment</a:t>
            </a:r>
            <a:r>
              <a:rPr kumimoji="1" lang="ko-KR" altLang="en-US" dirty="0"/>
              <a:t> </a:t>
            </a:r>
            <a:r>
              <a:rPr kumimoji="1" lang="en-US" altLang="ko-KR" dirty="0"/>
              <a:t>scaling with large number of parameter, dataset and budgets.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Create new recipe to large-scale training.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5331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Result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8" y="1204139"/>
            <a:ext cx="78413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2.1. Scaling up compute, model and data together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Representation quality</a:t>
            </a:r>
            <a:r>
              <a:rPr lang="ko-KR" altLang="en-US" dirty="0"/>
              <a:t> </a:t>
            </a:r>
            <a:r>
              <a:rPr lang="en-US" altLang="ko-KR" dirty="0"/>
              <a:t>is improved</a:t>
            </a:r>
            <a:r>
              <a:rPr lang="en" altLang="ko-Kore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3FD613-3F7B-6C4F-ACC7-2B5EC2470D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02" t="16988" b="41963"/>
          <a:stretch/>
        </p:blipFill>
        <p:spPr>
          <a:xfrm>
            <a:off x="5005737" y="4073908"/>
            <a:ext cx="2846628" cy="22433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077C2A-233F-6E4E-A7E8-1E7D1D88D6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20"/>
          <a:stretch/>
        </p:blipFill>
        <p:spPr>
          <a:xfrm>
            <a:off x="1682840" y="2711892"/>
            <a:ext cx="3322897" cy="35167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648F7E-65C3-E240-BEE0-3E859D9CF0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0" b="84046"/>
          <a:stretch/>
        </p:blipFill>
        <p:spPr>
          <a:xfrm>
            <a:off x="5204718" y="2681070"/>
            <a:ext cx="4770764" cy="5548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093EA5-0180-3244-B63A-3ED915D102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02" t="59035"/>
          <a:stretch/>
        </p:blipFill>
        <p:spPr>
          <a:xfrm>
            <a:off x="7590100" y="4132993"/>
            <a:ext cx="2932122" cy="230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8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Result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EE1BF-136E-2D4E-AD49-FE890682CE67}"/>
              </a:ext>
            </a:extLst>
          </p:cNvPr>
          <p:cNvSpPr txBox="1"/>
          <p:nvPr/>
        </p:nvSpPr>
        <p:spPr>
          <a:xfrm>
            <a:off x="437068" y="1204139"/>
            <a:ext cx="1133583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2.1. Scaling up compute, model and data together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Representation quality</a:t>
            </a:r>
            <a:r>
              <a:rPr lang="ko-KR" altLang="en-US" dirty="0"/>
              <a:t> </a:t>
            </a:r>
            <a:r>
              <a:rPr lang="en-US" altLang="ko-KR" dirty="0"/>
              <a:t>can be bottlenecked by model size. (small model can use small dataset)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Large models benefit from additional data, even beyond 1B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896F690-E77E-364E-90B3-EF9EAA2860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02" t="16988" b="41963"/>
          <a:stretch/>
        </p:blipFill>
        <p:spPr>
          <a:xfrm>
            <a:off x="5005737" y="4073908"/>
            <a:ext cx="2846628" cy="22433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6CEE37A-E793-D24E-B404-6B1F99A4C4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20"/>
          <a:stretch/>
        </p:blipFill>
        <p:spPr>
          <a:xfrm>
            <a:off x="1682840" y="2711892"/>
            <a:ext cx="3322897" cy="35167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CAA9EDC-44A2-D448-93C6-50AE9A8704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0" b="84046"/>
          <a:stretch/>
        </p:blipFill>
        <p:spPr>
          <a:xfrm>
            <a:off x="5204718" y="2681070"/>
            <a:ext cx="4770764" cy="55485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75E8E0C-177C-914A-9B22-9A98FFCC9B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02" t="59035"/>
          <a:stretch/>
        </p:blipFill>
        <p:spPr>
          <a:xfrm>
            <a:off x="7590100" y="4132993"/>
            <a:ext cx="2932122" cy="230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3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Result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8" y="1204139"/>
            <a:ext cx="1082148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2.2. Double-saturating power law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/>
              <a:t>W</a:t>
            </a:r>
            <a:r>
              <a:rPr lang="en" altLang="ko-Kore-KR" dirty="0"/>
              <a:t>e observe “saturation” at both graph</a:t>
            </a:r>
            <a:r>
              <a:rPr lang="en-US" altLang="ko-KR" dirty="0"/>
              <a:t>. Largest models do not tend toward zero error-rate.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This residual error is ”irreducible entropy” of the task.</a:t>
            </a:r>
          </a:p>
          <a:p>
            <a:r>
              <a:rPr kumimoji="1" lang="en-US" altLang="ko-Kore-KR" dirty="0"/>
              <a:t>    This model has fundamental performance ceilings for ImageNet.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12E34-4597-2544-8C6B-4643628F0A70}"/>
              </a:ext>
            </a:extLst>
          </p:cNvPr>
          <p:cNvSpPr txBox="1"/>
          <p:nvPr/>
        </p:nvSpPr>
        <p:spPr>
          <a:xfrm>
            <a:off x="1323852" y="5854281"/>
            <a:ext cx="9934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Finetune error rate : error rate after pre-training and finetune with full dataset.</a:t>
            </a:r>
          </a:p>
          <a:p>
            <a:r>
              <a:rPr kumimoji="1" lang="en-US" altLang="ko-Kore-KR" sz="1600" dirty="0"/>
              <a:t>10-shot error rate : error rate after pre-training and finetune with small dataset 10 times.</a:t>
            </a:r>
            <a:endParaRPr kumimoji="1" lang="ko-Kore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222658B-2DDA-1246-A68F-AA4B658246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891" r="23312"/>
          <a:stretch/>
        </p:blipFill>
        <p:spPr>
          <a:xfrm>
            <a:off x="2558004" y="3219815"/>
            <a:ext cx="5658128" cy="263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31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Core Result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8" y="1204139"/>
            <a:ext cx="1082148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2.3. </a:t>
            </a:r>
            <a:r>
              <a:rPr lang="en" altLang="ko-Kore-KR" sz="2000" b="1" dirty="0"/>
              <a:t>Big models are more sample efficient</a:t>
            </a:r>
            <a:endParaRPr kumimoji="1" lang="en-US" altLang="ko-Kore-KR" sz="2000" b="1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Sample efficient mean that model can learn well with small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Big models accuracy is always better than another. Even if the finetune datasets are different.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endParaRPr kumimoji="1" lang="en-US" altLang="ko-Kore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5CD744-E626-AC47-92DA-260067146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73" y="3043236"/>
            <a:ext cx="11166254" cy="31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51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 details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8" y="1204139"/>
            <a:ext cx="108214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3.1. </a:t>
            </a:r>
            <a:r>
              <a:rPr lang="en" altLang="ko-Kore-KR" sz="2000" b="1" dirty="0"/>
              <a:t>Decoupled weight decay for the “head</a:t>
            </a:r>
            <a:r>
              <a:rPr lang="en-US" altLang="ko-Kore-KR" sz="2000" b="1" dirty="0"/>
              <a:t>”</a:t>
            </a:r>
            <a:endParaRPr kumimoji="1" lang="en-US" altLang="ko-Kore-KR" b="1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Weight decay on the final FC layer(</a:t>
            </a:r>
            <a:r>
              <a:rPr lang="en-US" altLang="ko-Kore-KR" dirty="0"/>
              <a:t>MLP </a:t>
            </a:r>
            <a:r>
              <a:rPr lang="en" altLang="ko-Kore-KR" dirty="0"/>
              <a:t>head). Do not on another FC layer(MLP body).</a:t>
            </a:r>
          </a:p>
          <a:p>
            <a:endParaRPr kumimoji="1" lang="en-US" altLang="ko-Kore-KR" b="1" dirty="0"/>
          </a:p>
          <a:p>
            <a:r>
              <a:rPr kumimoji="1" lang="en-US" altLang="ko-Kore-KR" sz="2000" b="1" dirty="0"/>
              <a:t>3.2. </a:t>
            </a:r>
            <a:r>
              <a:rPr lang="en" altLang="ko-Kore-KR" sz="2000" b="1" dirty="0"/>
              <a:t>Saving memory by removing [class] token</a:t>
            </a:r>
            <a:r>
              <a:rPr kumimoji="1" lang="en-US" altLang="ko-Kore-KR" sz="2000" b="1" dirty="0"/>
              <a:t>, (use pooling layers)</a:t>
            </a:r>
            <a:endParaRPr kumimoji="1" lang="en-US" altLang="ko-Kore-KR" dirty="0"/>
          </a:p>
          <a:p>
            <a:endParaRPr kumimoji="1" lang="en-US" altLang="ko-Kore-KR" sz="2000" b="1" dirty="0"/>
          </a:p>
          <a:p>
            <a:r>
              <a:rPr kumimoji="1" lang="en-US" altLang="ko-Kore-KR" sz="2000" b="1" dirty="0"/>
              <a:t>3.3. Scaling up data (JFT-3B)</a:t>
            </a:r>
          </a:p>
          <a:p>
            <a:endParaRPr kumimoji="1" lang="en-US" altLang="ko-Kore-KR" sz="2000" b="1" dirty="0"/>
          </a:p>
          <a:p>
            <a:r>
              <a:rPr kumimoji="1" lang="en-US" altLang="ko-Kore-KR" sz="2000" b="1" dirty="0"/>
              <a:t>3.4. </a:t>
            </a:r>
            <a:r>
              <a:rPr lang="en" altLang="ko-Kore-KR" sz="2000" b="1" dirty="0"/>
              <a:t>Memory-efficient optimizers</a:t>
            </a:r>
            <a:endParaRPr kumimoji="1" lang="en-US" altLang="ko-Kore-KR" b="1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Adam with half-precision momentum.</a:t>
            </a:r>
            <a:endParaRPr kumimoji="1" lang="en-US" altLang="ko-Kore-KR" b="1" dirty="0"/>
          </a:p>
          <a:p>
            <a:endParaRPr kumimoji="1" lang="en-US" altLang="ko-Kore-KR" b="1" dirty="0"/>
          </a:p>
          <a:p>
            <a:r>
              <a:rPr kumimoji="1" lang="en-US" altLang="ko-Kore-KR" sz="2000" b="1" dirty="0"/>
              <a:t>3.5. </a:t>
            </a:r>
            <a:r>
              <a:rPr lang="en" altLang="ko-Kore-KR" sz="2000" b="1" dirty="0"/>
              <a:t>Learning-rate schedule</a:t>
            </a:r>
            <a:endParaRPr kumimoji="1" lang="en-US" altLang="ko-Kore-KR" b="1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Warmup phase in the beginning, cooldown phase at the end.</a:t>
            </a:r>
            <a:endParaRPr lang="en" altLang="ko-Kore-KR" b="1" dirty="0"/>
          </a:p>
          <a:p>
            <a:endParaRPr kumimoji="1" lang="en-US" altLang="ko-Kore-KR" b="1" dirty="0"/>
          </a:p>
          <a:p>
            <a:r>
              <a:rPr kumimoji="1" lang="en-US" altLang="ko-Kore-KR" sz="2000" b="1" dirty="0"/>
              <a:t>3.6. </a:t>
            </a:r>
            <a:r>
              <a:rPr lang="en" altLang="ko-Kore-KR" sz="2000" b="1" dirty="0"/>
              <a:t>Selecting model dimensions (G/14)</a:t>
            </a:r>
            <a:endParaRPr kumimoji="1" lang="en-US" altLang="ko-Kore-KR" sz="2000" b="1" dirty="0"/>
          </a:p>
          <a:p>
            <a:endParaRPr kumimoji="1" lang="en-US" altLang="ko-Kore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EA493A-8103-F242-B507-98B91F0B3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652" y="4465193"/>
            <a:ext cx="3813947" cy="11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11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8" y="1204139"/>
            <a:ext cx="1082148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Meaning</a:t>
            </a:r>
            <a:endParaRPr kumimoji="1" lang="en-US" altLang="ko-Kore-KR" b="1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Demonstrate how to scaling up on </a:t>
            </a:r>
            <a:r>
              <a:rPr kumimoji="1" lang="en-US" altLang="ko-Kore-KR" dirty="0" err="1"/>
              <a:t>ViT</a:t>
            </a:r>
            <a:r>
              <a:rPr kumimoji="1" lang="en-US" altLang="ko-Kore-KR" dirty="0"/>
              <a:t>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Demonstrate that larger models are much more sample efficient and are great few-shot learners.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Present new training recipe which </a:t>
            </a:r>
            <a:r>
              <a:rPr lang="en" altLang="ko-Kore-KR" dirty="0"/>
              <a:t>efficiently train large </a:t>
            </a:r>
            <a:r>
              <a:rPr lang="en" altLang="ko-Kore-KR" dirty="0" err="1"/>
              <a:t>ViT</a:t>
            </a:r>
            <a:r>
              <a:rPr lang="en" altLang="ko-Kore-KR" dirty="0"/>
              <a:t> models.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26476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Encoder-Decoder Attention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41118-9B2E-C54A-A71E-3EC34A93F30E}"/>
              </a:ext>
            </a:extLst>
          </p:cNvPr>
          <p:cNvSpPr txBox="1"/>
          <p:nvPr/>
        </p:nvSpPr>
        <p:spPr>
          <a:xfrm>
            <a:off x="437067" y="1204139"/>
            <a:ext cx="10980233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Encoder attention output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Representation of Q, K, V from input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Representation will be K and V of Encoder-Decoder Attention.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sz="2000" b="1" dirty="0"/>
              <a:t>Decoder attention output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(Masked)</a:t>
            </a:r>
            <a:endParaRPr kumimoji="1" lang="en-US" altLang="ko-Kore-KR" sz="2000" b="1" dirty="0"/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‘Masked’ means</a:t>
            </a:r>
            <a:r>
              <a:rPr kumimoji="1" lang="ko-KR" altLang="en-US" dirty="0"/>
              <a:t> </a:t>
            </a:r>
            <a:r>
              <a:rPr kumimoji="1" lang="en-US" altLang="ko-KR" dirty="0"/>
              <a:t>hiding the attention score of tokens that</a:t>
            </a:r>
          </a:p>
          <a:p>
            <a:r>
              <a:rPr kumimoji="1" lang="en-US" altLang="ko-KR" dirty="0"/>
              <a:t>    are after this position.</a:t>
            </a:r>
          </a:p>
          <a:p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Because, we need to prohibit model see future information.</a:t>
            </a:r>
          </a:p>
          <a:p>
            <a:r>
              <a:rPr kumimoji="1" lang="en-US" altLang="ko-KR" dirty="0"/>
              <a:t>    (ex. I go ‘home’</a:t>
            </a:r>
            <a:r>
              <a:rPr kumimoji="1" lang="ko-KR" altLang="en-US" dirty="0"/>
              <a:t> </a:t>
            </a:r>
            <a:r>
              <a:rPr kumimoji="1" lang="en-US" altLang="ko-KR" dirty="0"/>
              <a:t>and eat pizza.)</a:t>
            </a:r>
          </a:p>
          <a:p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Sequential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Information will be Q of Encoder-Decoder Attention.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374EE2-192B-A243-987E-322AC61AE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1509335"/>
            <a:ext cx="3352800" cy="49043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45B0F5-06AB-8048-88AA-FFA3E29110D7}"/>
              </a:ext>
            </a:extLst>
          </p:cNvPr>
          <p:cNvSpPr txBox="1"/>
          <p:nvPr/>
        </p:nvSpPr>
        <p:spPr>
          <a:xfrm>
            <a:off x="8064500" y="44332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0000FF"/>
                </a:solidFill>
              </a:rPr>
              <a:t>①</a:t>
            </a:r>
            <a:endParaRPr kumimoji="1" lang="ko-Kore-KR" alt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66DC7-07C8-6440-A147-B137057AE66F}"/>
              </a:ext>
            </a:extLst>
          </p:cNvPr>
          <p:cNvSpPr txBox="1"/>
          <p:nvPr/>
        </p:nvSpPr>
        <p:spPr>
          <a:xfrm>
            <a:off x="11001802" y="44332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0000FF"/>
                </a:solidFill>
              </a:rPr>
              <a:t>②</a:t>
            </a:r>
            <a:endParaRPr kumimoji="1" lang="ko-Kore-KR" altLang="en-US" b="1" dirty="0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2EFEA-F5AC-BA49-A8FB-B17E4B956E4A}"/>
              </a:ext>
            </a:extLst>
          </p:cNvPr>
          <p:cNvSpPr txBox="1"/>
          <p:nvPr/>
        </p:nvSpPr>
        <p:spPr>
          <a:xfrm>
            <a:off x="11001802" y="339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0000FF"/>
                </a:solidFill>
              </a:rPr>
              <a:t>③</a:t>
            </a:r>
            <a:endParaRPr kumimoji="1" lang="ko-Kore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22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Encoder-Decoder Attention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41118-9B2E-C54A-A71E-3EC34A93F30E}"/>
              </a:ext>
            </a:extLst>
          </p:cNvPr>
          <p:cNvSpPr txBox="1"/>
          <p:nvPr/>
        </p:nvSpPr>
        <p:spPr>
          <a:xfrm>
            <a:off x="437067" y="1204139"/>
            <a:ext cx="109802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Shifted right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After processing in this position, it will shift one position to the right.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374EE2-192B-A243-987E-322AC61AE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1509335"/>
            <a:ext cx="3352800" cy="49043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45B0F5-06AB-8048-88AA-FFA3E29110D7}"/>
              </a:ext>
            </a:extLst>
          </p:cNvPr>
          <p:cNvSpPr txBox="1"/>
          <p:nvPr/>
        </p:nvSpPr>
        <p:spPr>
          <a:xfrm>
            <a:off x="8064500" y="44332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0000FF"/>
                </a:solidFill>
              </a:rPr>
              <a:t>①</a:t>
            </a:r>
            <a:endParaRPr kumimoji="1" lang="ko-Kore-KR" alt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66DC7-07C8-6440-A147-B137057AE66F}"/>
              </a:ext>
            </a:extLst>
          </p:cNvPr>
          <p:cNvSpPr txBox="1"/>
          <p:nvPr/>
        </p:nvSpPr>
        <p:spPr>
          <a:xfrm>
            <a:off x="11001802" y="44332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0000FF"/>
                </a:solidFill>
              </a:rPr>
              <a:t>②</a:t>
            </a:r>
            <a:endParaRPr kumimoji="1" lang="ko-Kore-KR" altLang="en-US" b="1" dirty="0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2EFEA-F5AC-BA49-A8FB-B17E4B956E4A}"/>
              </a:ext>
            </a:extLst>
          </p:cNvPr>
          <p:cNvSpPr txBox="1"/>
          <p:nvPr/>
        </p:nvSpPr>
        <p:spPr>
          <a:xfrm>
            <a:off x="11001802" y="339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0000FF"/>
                </a:solidFill>
              </a:rPr>
              <a:t>③</a:t>
            </a:r>
            <a:endParaRPr kumimoji="1" lang="ko-Kore-KR" altLang="en-US" b="1" dirty="0">
              <a:solidFill>
                <a:srgbClr val="0000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DA5B7-624B-C245-84D2-44397086BF40}"/>
              </a:ext>
            </a:extLst>
          </p:cNvPr>
          <p:cNvSpPr txBox="1"/>
          <p:nvPr/>
        </p:nvSpPr>
        <p:spPr>
          <a:xfrm>
            <a:off x="4202809" y="3772812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(Start)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19B01-5BF0-0F48-B388-8D3A9CF5077D}"/>
              </a:ext>
            </a:extLst>
          </p:cNvPr>
          <p:cNvSpPr txBox="1"/>
          <p:nvPr/>
        </p:nvSpPr>
        <p:spPr>
          <a:xfrm>
            <a:off x="4202809" y="4191912"/>
            <a:ext cx="95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(Start) I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3D94E2-AC8F-4A48-832D-3C661D6F5AB7}"/>
              </a:ext>
            </a:extLst>
          </p:cNvPr>
          <p:cNvSpPr txBox="1"/>
          <p:nvPr/>
        </p:nvSpPr>
        <p:spPr>
          <a:xfrm>
            <a:off x="4202809" y="4611012"/>
            <a:ext cx="152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(Start) I have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E52F7-9D78-2E47-9023-C7BFDFFA508B}"/>
              </a:ext>
            </a:extLst>
          </p:cNvPr>
          <p:cNvSpPr txBox="1"/>
          <p:nvPr/>
        </p:nvSpPr>
        <p:spPr>
          <a:xfrm>
            <a:off x="4202809" y="5030112"/>
            <a:ext cx="172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(Start) I have a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E608FC-23BF-214A-BAC3-37B54F79CF5C}"/>
              </a:ext>
            </a:extLst>
          </p:cNvPr>
          <p:cNvSpPr txBox="1"/>
          <p:nvPr/>
        </p:nvSpPr>
        <p:spPr>
          <a:xfrm>
            <a:off x="4202809" y="5449212"/>
            <a:ext cx="21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(Start) I have a car.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1AF047-0B62-0D43-9C69-7ABBBD491D3F}"/>
              </a:ext>
            </a:extLst>
          </p:cNvPr>
          <p:cNvSpPr txBox="1"/>
          <p:nvPr/>
        </p:nvSpPr>
        <p:spPr>
          <a:xfrm>
            <a:off x="4202809" y="5868312"/>
            <a:ext cx="276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(Start) I have a car. (End)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B33912-2424-DD41-8A4A-4D29C57E9D0D}"/>
              </a:ext>
            </a:extLst>
          </p:cNvPr>
          <p:cNvSpPr/>
          <p:nvPr/>
        </p:nvSpPr>
        <p:spPr>
          <a:xfrm>
            <a:off x="4278481" y="3405850"/>
            <a:ext cx="637780" cy="343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4FB63B-DEA2-054E-A949-A28EF2BD3185}"/>
              </a:ext>
            </a:extLst>
          </p:cNvPr>
          <p:cNvSpPr/>
          <p:nvPr/>
        </p:nvSpPr>
        <p:spPr>
          <a:xfrm>
            <a:off x="4955273" y="3788172"/>
            <a:ext cx="211830" cy="343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855675-BD45-2248-8308-6759D89BEF3B}"/>
              </a:ext>
            </a:extLst>
          </p:cNvPr>
          <p:cNvSpPr/>
          <p:nvPr/>
        </p:nvSpPr>
        <p:spPr>
          <a:xfrm>
            <a:off x="5159353" y="4201627"/>
            <a:ext cx="468636" cy="343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A3A848-3A1B-4546-B029-22FD6DA2B12E}"/>
              </a:ext>
            </a:extLst>
          </p:cNvPr>
          <p:cNvSpPr/>
          <p:nvPr/>
        </p:nvSpPr>
        <p:spPr>
          <a:xfrm>
            <a:off x="5697968" y="4623772"/>
            <a:ext cx="188944" cy="343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E72C81-BD96-DA4C-9877-E9F00246F013}"/>
              </a:ext>
            </a:extLst>
          </p:cNvPr>
          <p:cNvSpPr/>
          <p:nvPr/>
        </p:nvSpPr>
        <p:spPr>
          <a:xfrm>
            <a:off x="5918056" y="5042872"/>
            <a:ext cx="306834" cy="343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D5047C-70F2-DF47-B3A1-D7855370146F}"/>
              </a:ext>
            </a:extLst>
          </p:cNvPr>
          <p:cNvSpPr/>
          <p:nvPr/>
        </p:nvSpPr>
        <p:spPr>
          <a:xfrm>
            <a:off x="6325603" y="5462263"/>
            <a:ext cx="520641" cy="343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2C1950-8257-9C43-9E8D-4F54FFEDB5B2}"/>
              </a:ext>
            </a:extLst>
          </p:cNvPr>
          <p:cNvSpPr txBox="1"/>
          <p:nvPr/>
        </p:nvSpPr>
        <p:spPr>
          <a:xfrm>
            <a:off x="234807" y="3760748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나는 차를 가지고 있어요</a:t>
            </a:r>
            <a:r>
              <a:rPr kumimoji="1" lang="en-US" altLang="ko-KR" dirty="0"/>
              <a:t>. </a:t>
            </a:r>
          </a:p>
          <a:p>
            <a:pPr algn="ctr"/>
            <a:r>
              <a:rPr kumimoji="1" lang="en-US" altLang="ko-KR" dirty="0">
                <a:solidFill>
                  <a:srgbClr val="0000FF"/>
                </a:solidFill>
              </a:rPr>
              <a:t>(</a:t>
            </a:r>
            <a:r>
              <a:rPr kumimoji="1" lang="en-US" altLang="ko-Kore-KR" dirty="0">
                <a:solidFill>
                  <a:srgbClr val="0000FF"/>
                </a:solidFill>
              </a:rPr>
              <a:t>Representation, K&amp;V)</a:t>
            </a:r>
            <a:endParaRPr kumimoji="1" lang="ko-Kore-KR" altLang="en-US" dirty="0">
              <a:solidFill>
                <a:srgbClr val="0000FF"/>
              </a:solidFill>
            </a:endParaRPr>
          </a:p>
        </p:txBody>
      </p:sp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2CFC02A9-5A6B-5340-A7AF-F8C042C054AB}"/>
              </a:ext>
            </a:extLst>
          </p:cNvPr>
          <p:cNvSpPr/>
          <p:nvPr/>
        </p:nvSpPr>
        <p:spPr>
          <a:xfrm>
            <a:off x="3166200" y="4408642"/>
            <a:ext cx="685800" cy="441809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FD6485-83FE-334A-AF28-A4D1D6010ABD}"/>
              </a:ext>
            </a:extLst>
          </p:cNvPr>
          <p:cNvSpPr/>
          <p:nvPr/>
        </p:nvSpPr>
        <p:spPr>
          <a:xfrm>
            <a:off x="4283670" y="3788172"/>
            <a:ext cx="633087" cy="34381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D1AA04-300A-0443-B875-4CE191F0B47E}"/>
              </a:ext>
            </a:extLst>
          </p:cNvPr>
          <p:cNvSpPr/>
          <p:nvPr/>
        </p:nvSpPr>
        <p:spPr>
          <a:xfrm>
            <a:off x="4283671" y="4207563"/>
            <a:ext cx="786585" cy="34381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0B89C8-26EC-6943-B1A7-EBCB0234F91B}"/>
              </a:ext>
            </a:extLst>
          </p:cNvPr>
          <p:cNvSpPr/>
          <p:nvPr/>
        </p:nvSpPr>
        <p:spPr>
          <a:xfrm>
            <a:off x="4290056" y="4627194"/>
            <a:ext cx="1342853" cy="34381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130FBE-CBE1-2A45-9E6A-93E740750F28}"/>
              </a:ext>
            </a:extLst>
          </p:cNvPr>
          <p:cNvSpPr/>
          <p:nvPr/>
        </p:nvSpPr>
        <p:spPr>
          <a:xfrm>
            <a:off x="4274289" y="5044924"/>
            <a:ext cx="1612623" cy="34381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29DD73-2EE6-7148-962D-1655C07FBEB7}"/>
              </a:ext>
            </a:extLst>
          </p:cNvPr>
          <p:cNvSpPr/>
          <p:nvPr/>
        </p:nvSpPr>
        <p:spPr>
          <a:xfrm>
            <a:off x="4286363" y="5462263"/>
            <a:ext cx="1988541" cy="34381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39BD04-67E5-2C46-931E-8A69233977F6}"/>
              </a:ext>
            </a:extLst>
          </p:cNvPr>
          <p:cNvSpPr txBox="1"/>
          <p:nvPr/>
        </p:nvSpPr>
        <p:spPr>
          <a:xfrm>
            <a:off x="1236622" y="4662693"/>
            <a:ext cx="11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: Position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BD9BF0-6FFF-A146-BE9A-A1EC0FCD6C2F}"/>
              </a:ext>
            </a:extLst>
          </p:cNvPr>
          <p:cNvSpPr txBox="1"/>
          <p:nvPr/>
        </p:nvSpPr>
        <p:spPr>
          <a:xfrm>
            <a:off x="736268" y="5211686"/>
            <a:ext cx="185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(Information, Q)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22B6962-DE90-F64E-A522-DE83318EA655}"/>
              </a:ext>
            </a:extLst>
          </p:cNvPr>
          <p:cNvSpPr/>
          <p:nvPr/>
        </p:nvSpPr>
        <p:spPr>
          <a:xfrm>
            <a:off x="1019118" y="4670448"/>
            <a:ext cx="188944" cy="3438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4813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Encoder-Decoder Attention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41118-9B2E-C54A-A71E-3EC34A93F30E}"/>
              </a:ext>
            </a:extLst>
          </p:cNvPr>
          <p:cNvSpPr txBox="1"/>
          <p:nvPr/>
        </p:nvSpPr>
        <p:spPr>
          <a:xfrm>
            <a:off x="437067" y="1204139"/>
            <a:ext cx="1098023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Positional Encoding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Transformer’s input and output are full sentence.</a:t>
            </a:r>
          </a:p>
          <a:p>
            <a:r>
              <a:rPr kumimoji="1" lang="en-US" altLang="ko-KR" dirty="0"/>
              <a:t>    (Not word by word as RNN model.)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Sinusoidal function is better than linear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374EE2-192B-A243-987E-322AC61AE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500" y="1509335"/>
            <a:ext cx="3352800" cy="49043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45B0F5-06AB-8048-88AA-FFA3E29110D7}"/>
              </a:ext>
            </a:extLst>
          </p:cNvPr>
          <p:cNvSpPr txBox="1"/>
          <p:nvPr/>
        </p:nvSpPr>
        <p:spPr>
          <a:xfrm>
            <a:off x="8064500" y="44332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0000FF"/>
                </a:solidFill>
              </a:rPr>
              <a:t>①</a:t>
            </a:r>
            <a:endParaRPr kumimoji="1" lang="ko-Kore-KR" altLang="en-US" b="1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66DC7-07C8-6440-A147-B137057AE66F}"/>
              </a:ext>
            </a:extLst>
          </p:cNvPr>
          <p:cNvSpPr txBox="1"/>
          <p:nvPr/>
        </p:nvSpPr>
        <p:spPr>
          <a:xfrm>
            <a:off x="11001802" y="44332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0000FF"/>
                </a:solidFill>
              </a:rPr>
              <a:t>②</a:t>
            </a:r>
            <a:endParaRPr kumimoji="1" lang="ko-Kore-KR" altLang="en-US" b="1" dirty="0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62EFEA-F5AC-BA49-A8FB-B17E4B956E4A}"/>
              </a:ext>
            </a:extLst>
          </p:cNvPr>
          <p:cNvSpPr txBox="1"/>
          <p:nvPr/>
        </p:nvSpPr>
        <p:spPr>
          <a:xfrm>
            <a:off x="11001802" y="33914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0000FF"/>
                </a:solidFill>
              </a:rPr>
              <a:t>③</a:t>
            </a:r>
            <a:endParaRPr kumimoji="1" lang="ko-Kore-KR" altLang="en-US" b="1" dirty="0">
              <a:solidFill>
                <a:srgbClr val="0000FF"/>
              </a:solidFill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58DA99F-66BD-124C-8708-85A928027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3218669"/>
            <a:ext cx="49911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9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3D393C-E9F4-ED48-837E-1D89258CD32F}"/>
              </a:ext>
            </a:extLst>
          </p:cNvPr>
          <p:cNvSpPr/>
          <p:nvPr/>
        </p:nvSpPr>
        <p:spPr>
          <a:xfrm>
            <a:off x="0" y="2047036"/>
            <a:ext cx="12192000" cy="257751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Scaling Vision Transformer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5B487-E570-BB4F-A673-56C07DDF53E5}"/>
              </a:ext>
            </a:extLst>
          </p:cNvPr>
          <p:cNvSpPr txBox="1"/>
          <p:nvPr/>
        </p:nvSpPr>
        <p:spPr>
          <a:xfrm flipH="1">
            <a:off x="10067478" y="4631493"/>
            <a:ext cx="200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2023-04-07</a:t>
            </a:r>
          </a:p>
          <a:p>
            <a:pPr algn="r"/>
            <a:r>
              <a:rPr lang="en-US" altLang="ko-KR" sz="1200" dirty="0"/>
              <a:t>Garam Kim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9EF65-CA17-0C4D-959C-0EBAD365439F}"/>
              </a:ext>
            </a:extLst>
          </p:cNvPr>
          <p:cNvSpPr txBox="1"/>
          <p:nvPr/>
        </p:nvSpPr>
        <p:spPr>
          <a:xfrm>
            <a:off x="0" y="41013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ko-Kore-KR" sz="140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ZHAI, </a:t>
            </a:r>
            <a:r>
              <a:rPr lang="en" altLang="ko-Kore-KR" sz="1400" i="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Xiaohua</a:t>
            </a:r>
            <a:r>
              <a:rPr lang="en" altLang="ko-Kore-KR" sz="140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et al. Scaling vision transformers. </a:t>
            </a:r>
          </a:p>
          <a:p>
            <a:pPr algn="r"/>
            <a:r>
              <a:rPr lang="en" altLang="ko-Kore-KR" sz="140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In: Proceedings of the IEEE/CVF Conference on Computer Vision and Pattern Recognition. 2022. p. 12104-12113.</a:t>
            </a:r>
          </a:p>
        </p:txBody>
      </p:sp>
    </p:spTree>
    <p:extLst>
      <p:ext uri="{BB962C8B-B14F-4D97-AF65-F5344CB8AC3E}">
        <p14:creationId xmlns:p14="http://schemas.microsoft.com/office/powerpoint/2010/main" val="915567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8" y="1204139"/>
            <a:ext cx="86822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Intention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Scale is a primary ingredient in attaining excellent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While the laws for scaling NLP Transformer models have been studied,</a:t>
            </a:r>
          </a:p>
          <a:p>
            <a:r>
              <a:rPr kumimoji="1" lang="ko-KR" altLang="en-US" dirty="0"/>
              <a:t>    </a:t>
            </a:r>
            <a:r>
              <a:rPr kumimoji="1" lang="en-US" altLang="ko-KR" dirty="0"/>
              <a:t>it is unknown how to scaling Vision Transformer</a:t>
            </a:r>
            <a:r>
              <a:rPr kumimoji="1" lang="ko-KR" altLang="en-US" dirty="0"/>
              <a:t> </a:t>
            </a:r>
            <a:r>
              <a:rPr kumimoji="1" lang="en-US" altLang="ko-KR" dirty="0"/>
              <a:t>(as </a:t>
            </a:r>
            <a:r>
              <a:rPr kumimoji="1" lang="en-US" altLang="ko-KR" dirty="0" err="1"/>
              <a:t>ViT</a:t>
            </a:r>
            <a:r>
              <a:rPr kumimoji="1" lang="en-US" altLang="ko-KR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Refine the architecture and training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r>
              <a:rPr lang="en" altLang="ko-Kore-KR" dirty="0"/>
              <a:t> of </a:t>
            </a:r>
            <a:r>
              <a:rPr lang="en" altLang="ko-Kore-KR" dirty="0" err="1"/>
              <a:t>ViT</a:t>
            </a:r>
            <a:r>
              <a:rPr lang="en" altLang="ko-Kore-KR" dirty="0"/>
              <a:t> with scaling</a:t>
            </a:r>
            <a:r>
              <a:rPr kumimoji="1" lang="en-US" altLang="ko-Kore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Take SOTA on ImageNet at 2022.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[Scaling]</a:t>
            </a:r>
          </a:p>
          <a:p>
            <a:r>
              <a:rPr kumimoji="1" lang="en-US" altLang="ko-Kore-KR" dirty="0"/>
              <a:t>Scaling is increasing the size of the model. For example there are stacking layers, dimension expansion and longer sequence IO.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25067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Vision Transformer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A4F91A-9627-D34A-A9E0-0E9EBBA54B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4"/>
          <a:stretch/>
        </p:blipFill>
        <p:spPr>
          <a:xfrm>
            <a:off x="2041525" y="1932118"/>
            <a:ext cx="8108950" cy="385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Patch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41118-9B2E-C54A-A71E-3EC34A93F30E}"/>
              </a:ext>
            </a:extLst>
          </p:cNvPr>
          <p:cNvSpPr txBox="1"/>
          <p:nvPr/>
        </p:nvSpPr>
        <p:spPr>
          <a:xfrm>
            <a:off x="437067" y="1204139"/>
            <a:ext cx="1098023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Existing Problems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The standard </a:t>
            </a:r>
            <a:r>
              <a:rPr kumimoji="1" lang="en-US" altLang="ko-Kore-KR" dirty="0"/>
              <a:t>transformer</a:t>
            </a:r>
            <a:r>
              <a:rPr lang="en" altLang="ko-Kore-KR" dirty="0"/>
              <a:t> receives as input a 1D sequence not 2D sequence.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ore-KR" dirty="0"/>
              <a:t>2D self-attention is heavy and expensive to calculate.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ko-Kore-KR" dirty="0"/>
          </a:p>
          <a:p>
            <a:r>
              <a:rPr kumimoji="1" lang="en" altLang="ko-Kore-KR" sz="2000" b="1" dirty="0"/>
              <a:t>Key Ideas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Split a big image to small patches. </a:t>
            </a:r>
            <a:r>
              <a:rPr kumimoji="1" lang="en-US" altLang="ko-KR" dirty="0"/>
              <a:t>(H, W, C) -&gt; N * (P, P,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Flatten small patches from 2D to 1D.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Use patches like tokens.</a:t>
            </a:r>
          </a:p>
          <a:p>
            <a:endParaRPr kumimoji="1" lang="en-US" altLang="ko-Kore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6EE883-C3CC-0C48-80F4-9FBC38FE7D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13" b="2408"/>
          <a:stretch/>
        </p:blipFill>
        <p:spPr>
          <a:xfrm>
            <a:off x="2943621" y="5030386"/>
            <a:ext cx="6304757" cy="140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3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Embedding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41118-9B2E-C54A-A71E-3EC34A93F30E}"/>
              </a:ext>
            </a:extLst>
          </p:cNvPr>
          <p:cNvSpPr txBox="1"/>
          <p:nvPr/>
        </p:nvSpPr>
        <p:spPr>
          <a:xfrm>
            <a:off x="437067" y="1204139"/>
            <a:ext cx="109802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Learnable Embedding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[class] embedding token, the vector filled with random int values in the length of the classes.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Prepend a [class] embedding token to the sequence of first patch.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r>
              <a:rPr kumimoji="1" lang="en-US" altLang="ko-Kore-KR" sz="2000" b="1" dirty="0"/>
              <a:t>Position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Same method with standard transformer. Sinusoidal function 1D.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N = (number of patches + 1)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88569A-AB8A-EC4B-BB06-04D96DDCD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93" y="5486556"/>
            <a:ext cx="6502400" cy="952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4457E9-7448-6748-A13E-3495644EA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764" y="3744207"/>
            <a:ext cx="2925536" cy="269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5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049C2BE8AF0AE45A5B82E545433D03A" ma:contentTypeVersion="10" ma:contentTypeDescription="새 문서를 만듭니다." ma:contentTypeScope="" ma:versionID="337a9f7f14b309d53dad2cca22f4d664">
  <xsd:schema xmlns:xsd="http://www.w3.org/2001/XMLSchema" xmlns:xs="http://www.w3.org/2001/XMLSchema" xmlns:p="http://schemas.microsoft.com/office/2006/metadata/properties" xmlns:ns3="a4b47a97-846a-45c8-a411-2172467ff38c" targetNamespace="http://schemas.microsoft.com/office/2006/metadata/properties" ma:root="true" ma:fieldsID="ade5633a4b64c2ee6dd73d09ab9a8b73" ns3:_="">
    <xsd:import namespace="a4b47a97-846a-45c8-a411-2172467ff3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b47a97-846a-45c8-a411-2172467ff3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91D0EC-38E6-4A27-96BE-1292825A4C7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7BEFF41-C13D-4D31-9832-10D34C264C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b47a97-846a-45c8-a411-2172467ff3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D23E8E-5155-458F-BB26-71DEA1445E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86752</TotalTime>
  <Words>1488</Words>
  <Application>Microsoft Macintosh PowerPoint</Application>
  <PresentationFormat>와이드스크린</PresentationFormat>
  <Paragraphs>329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Kyi</dc:creator>
  <cp:lastModifiedBy>Microsoft Office User</cp:lastModifiedBy>
  <cp:revision>796</cp:revision>
  <dcterms:created xsi:type="dcterms:W3CDTF">2018-02-21T02:23:39Z</dcterms:created>
  <dcterms:modified xsi:type="dcterms:W3CDTF">2023-04-07T06:53:29Z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0x0101009049C2BE8AF0AE45A5B82E545433D03A</vt:lpwstr>
  </property>
</Properties>
</file>