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646" r:id="rId5"/>
    <p:sldId id="647" r:id="rId6"/>
    <p:sldId id="660" r:id="rId7"/>
    <p:sldId id="677" r:id="rId8"/>
    <p:sldId id="655" r:id="rId9"/>
    <p:sldId id="659" r:id="rId10"/>
    <p:sldId id="661" r:id="rId11"/>
    <p:sldId id="670" r:id="rId12"/>
    <p:sldId id="671" r:id="rId13"/>
    <p:sldId id="672" r:id="rId14"/>
    <p:sldId id="673" r:id="rId15"/>
    <p:sldId id="674" r:id="rId16"/>
    <p:sldId id="675" r:id="rId17"/>
    <p:sldId id="676" r:id="rId18"/>
    <p:sldId id="6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AF32E12-82F2-4279-B151-4B8F4BD8604B}">
          <p14:sldIdLst>
            <p14:sldId id="646"/>
            <p14:sldId id="647"/>
            <p14:sldId id="660"/>
            <p14:sldId id="677"/>
            <p14:sldId id="655"/>
            <p14:sldId id="659"/>
            <p14:sldId id="661"/>
            <p14:sldId id="670"/>
            <p14:sldId id="671"/>
            <p14:sldId id="672"/>
            <p14:sldId id="673"/>
            <p14:sldId id="674"/>
            <p14:sldId id="675"/>
            <p14:sldId id="676"/>
            <p14:sldId id="6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233F7B"/>
    <a:srgbClr val="4B4BFF"/>
    <a:srgbClr val="E66969"/>
    <a:srgbClr val="41719C"/>
    <a:srgbClr val="333F50"/>
    <a:srgbClr val="626B78"/>
    <a:srgbClr val="FFFFFF"/>
    <a:srgbClr val="243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52" autoAdjust="0"/>
    <p:restoredTop sz="96197" autoAdjust="0"/>
  </p:normalViewPr>
  <p:slideViewPr>
    <p:cSldViewPr snapToGrid="0">
      <p:cViewPr varScale="1">
        <p:scale>
          <a:sx n="124" d="100"/>
          <a:sy n="124" d="100"/>
        </p:scale>
        <p:origin x="108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93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973860f20b3b352" providerId="LiveId" clId="{DDAD0E7D-C79D-4018-8269-B82134A68418}"/>
    <pc:docChg chg="custSel addSld delSld modSld modSection">
      <pc:chgData name="" userId="5973860f20b3b352" providerId="LiveId" clId="{DDAD0E7D-C79D-4018-8269-B82134A68418}" dt="2022-05-18T02:27:32.679" v="26" actId="478"/>
      <pc:docMkLst>
        <pc:docMk/>
      </pc:docMkLst>
      <pc:sldChg chg="delSp modSp">
        <pc:chgData name="" userId="5973860f20b3b352" providerId="LiveId" clId="{DDAD0E7D-C79D-4018-8269-B82134A68418}" dt="2022-05-18T02:27:32.679" v="26" actId="478"/>
        <pc:sldMkLst>
          <pc:docMk/>
          <pc:sldMk cId="395541263" sldId="257"/>
        </pc:sldMkLst>
        <pc:spChg chg="mod">
          <ac:chgData name="" userId="5973860f20b3b352" providerId="LiveId" clId="{DDAD0E7D-C79D-4018-8269-B82134A68418}" dt="2022-05-18T02:27:23.462" v="23" actId="20577"/>
          <ac:spMkLst>
            <pc:docMk/>
            <pc:sldMk cId="395541263" sldId="257"/>
            <ac:spMk id="2" creationId="{00000000-0000-0000-0000-000000000000}"/>
          </ac:spMkLst>
        </pc:spChg>
        <pc:spChg chg="del">
          <ac:chgData name="" userId="5973860f20b3b352" providerId="LiveId" clId="{DDAD0E7D-C79D-4018-8269-B82134A68418}" dt="2022-05-18T02:27:29.122" v="24" actId="478"/>
          <ac:spMkLst>
            <pc:docMk/>
            <pc:sldMk cId="395541263" sldId="257"/>
            <ac:spMk id="5" creationId="{31F8E165-BEF4-4AAF-BC0F-1F59147EC4D8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6" creationId="{98959DD1-1B7B-42F3-8FD3-41B3E106DF97}"/>
          </ac:spMkLst>
        </pc:spChg>
        <pc:spChg chg="del">
          <ac:chgData name="" userId="5973860f20b3b352" providerId="LiveId" clId="{DDAD0E7D-C79D-4018-8269-B82134A68418}" dt="2022-05-18T02:27:31.629" v="25" actId="478"/>
          <ac:spMkLst>
            <pc:docMk/>
            <pc:sldMk cId="395541263" sldId="257"/>
            <ac:spMk id="7" creationId="{05AD7941-6C27-40F5-B292-E2B2BF6C36FF}"/>
          </ac:spMkLst>
        </pc:sp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3" creationId="{00000000-0000-0000-0000-000000000000}"/>
          </ac:picMkLst>
        </pc:picChg>
        <pc:picChg chg="del">
          <ac:chgData name="" userId="5973860f20b3b352" providerId="LiveId" clId="{DDAD0E7D-C79D-4018-8269-B82134A68418}" dt="2022-05-18T02:27:32.679" v="26" actId="478"/>
          <ac:picMkLst>
            <pc:docMk/>
            <pc:sldMk cId="395541263" sldId="257"/>
            <ac:picMk id="4" creationId="{00000000-0000-0000-0000-000000000000}"/>
          </ac:picMkLst>
        </pc:picChg>
      </pc:sldChg>
      <pc:sldChg chg="del">
        <pc:chgData name="" userId="5973860f20b3b352" providerId="LiveId" clId="{DDAD0E7D-C79D-4018-8269-B82134A68418}" dt="2022-05-18T02:27:15.844" v="2" actId="2696"/>
        <pc:sldMkLst>
          <pc:docMk/>
          <pc:sldMk cId="4098441946" sldId="560"/>
        </pc:sldMkLst>
      </pc:sldChg>
      <pc:sldChg chg="del">
        <pc:chgData name="" userId="5973860f20b3b352" providerId="LiveId" clId="{DDAD0E7D-C79D-4018-8269-B82134A68418}" dt="2022-05-18T02:27:15.847" v="3" actId="2696"/>
        <pc:sldMkLst>
          <pc:docMk/>
          <pc:sldMk cId="4052781022" sldId="561"/>
        </pc:sldMkLst>
      </pc:sldChg>
      <pc:sldChg chg="del">
        <pc:chgData name="" userId="5973860f20b3b352" providerId="LiveId" clId="{DDAD0E7D-C79D-4018-8269-B82134A68418}" dt="2022-05-18T02:27:15.849" v="4" actId="2696"/>
        <pc:sldMkLst>
          <pc:docMk/>
          <pc:sldMk cId="1945452355" sldId="562"/>
        </pc:sldMkLst>
      </pc:sldChg>
      <pc:sldChg chg="del">
        <pc:chgData name="" userId="5973860f20b3b352" providerId="LiveId" clId="{DDAD0E7D-C79D-4018-8269-B82134A68418}" dt="2022-05-18T02:27:15.851" v="5" actId="2696"/>
        <pc:sldMkLst>
          <pc:docMk/>
          <pc:sldMk cId="2988920282" sldId="563"/>
        </pc:sldMkLst>
      </pc:sldChg>
      <pc:sldChg chg="del">
        <pc:chgData name="" userId="5973860f20b3b352" providerId="LiveId" clId="{DDAD0E7D-C79D-4018-8269-B82134A68418}" dt="2022-05-18T02:27:15.854" v="6" actId="2696"/>
        <pc:sldMkLst>
          <pc:docMk/>
          <pc:sldMk cId="3158997646" sldId="564"/>
        </pc:sldMkLst>
      </pc:sldChg>
      <pc:sldChg chg="del">
        <pc:chgData name="" userId="5973860f20b3b352" providerId="LiveId" clId="{DDAD0E7D-C79D-4018-8269-B82134A68418}" dt="2022-05-18T02:27:15.856" v="7" actId="2696"/>
        <pc:sldMkLst>
          <pc:docMk/>
          <pc:sldMk cId="1883023536" sldId="565"/>
        </pc:sldMkLst>
      </pc:sldChg>
      <pc:sldChg chg="del">
        <pc:chgData name="" userId="5973860f20b3b352" providerId="LiveId" clId="{DDAD0E7D-C79D-4018-8269-B82134A68418}" dt="2022-05-18T02:27:15.842" v="1" actId="2696"/>
        <pc:sldMkLst>
          <pc:docMk/>
          <pc:sldMk cId="670768103" sldId="566"/>
        </pc:sldMkLst>
      </pc:sldChg>
      <pc:sldChg chg="add">
        <pc:chgData name="" userId="5973860f20b3b352" providerId="LiveId" clId="{DDAD0E7D-C79D-4018-8269-B82134A68418}" dt="2022-05-18T02:27:13.295" v="0"/>
        <pc:sldMkLst>
          <pc:docMk/>
          <pc:sldMk cId="494264523" sldId="567"/>
        </pc:sldMkLst>
      </pc:sldChg>
    </pc:docChg>
  </pc:docChgLst>
  <pc:docChgLst>
    <pc:chgData userId="5973860f20b3b352" providerId="LiveId" clId="{D053999D-3BFF-4674-A1FF-CC76AECE823C}"/>
    <pc:docChg chg="undo custSel addSld delSld modSld modSection">
      <pc:chgData name="" userId="5973860f20b3b352" providerId="LiveId" clId="{D053999D-3BFF-4674-A1FF-CC76AECE823C}" dt="2022-02-18T00:05:55.182" v="2092" actId="207"/>
      <pc:docMkLst>
        <pc:docMk/>
      </pc:docMkLst>
      <pc:sldChg chg="modSp">
        <pc:chgData name="" userId="5973860f20b3b352" providerId="LiveId" clId="{D053999D-3BFF-4674-A1FF-CC76AECE823C}" dt="2022-02-17T04:24:32.529" v="32" actId="20577"/>
        <pc:sldMkLst>
          <pc:docMk/>
          <pc:sldMk cId="395541263" sldId="257"/>
        </pc:sldMkLst>
        <pc:spChg chg="mod">
          <ac:chgData name="" userId="5973860f20b3b352" providerId="LiveId" clId="{D053999D-3BFF-4674-A1FF-CC76AECE823C}" dt="2022-02-17T04:24:32.529" v="32" actId="20577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D053999D-3BFF-4674-A1FF-CC76AECE823C}" dt="2022-02-17T04:24:22.321" v="9" actId="6549"/>
          <ac:spMkLst>
            <pc:docMk/>
            <pc:sldMk cId="395541263" sldId="257"/>
            <ac:spMk id="5" creationId="{31F8E165-BEF4-4AAF-BC0F-1F59147EC4D8}"/>
          </ac:spMkLst>
        </pc:spChg>
      </pc:sldChg>
    </pc:docChg>
  </pc:docChgLst>
  <pc:docChgLst>
    <pc:chgData userId="5973860f20b3b352" providerId="LiveId" clId="{0ACE7EEE-50B2-40D0-A129-E2A7C1340B7B}"/>
    <pc:docChg chg="undo custSel addSld delSld modSld sldOrd modSection">
      <pc:chgData name="" userId="5973860f20b3b352" providerId="LiveId" clId="{0ACE7EEE-50B2-40D0-A129-E2A7C1340B7B}" dt="2022-04-01T01:28:43.522" v="1717" actId="478"/>
      <pc:docMkLst>
        <pc:docMk/>
      </pc:docMkLst>
      <pc:sldChg chg="addSp modSp">
        <pc:chgData name="" userId="5973860f20b3b352" providerId="LiveId" clId="{0ACE7EEE-50B2-40D0-A129-E2A7C1340B7B}" dt="2022-04-01T01:28:39.247" v="1716"/>
        <pc:sldMkLst>
          <pc:docMk/>
          <pc:sldMk cId="395541263" sldId="257"/>
        </pc:sldMkLst>
        <pc:spChg chg="mod">
          <ac:chgData name="" userId="5973860f20b3b352" providerId="LiveId" clId="{0ACE7EEE-50B2-40D0-A129-E2A7C1340B7B}" dt="2022-04-01T01:28:31.017" v="1715"/>
          <ac:spMkLst>
            <pc:docMk/>
            <pc:sldMk cId="395541263" sldId="257"/>
            <ac:spMk id="2" creationId="{00000000-0000-0000-0000-000000000000}"/>
          </ac:spMkLst>
        </pc:spChg>
        <pc:spChg chg="mod">
          <ac:chgData name="" userId="5973860f20b3b352" providerId="LiveId" clId="{0ACE7EEE-50B2-40D0-A129-E2A7C1340B7B}" dt="2022-03-29T13:32:02.565" v="911" actId="20577"/>
          <ac:spMkLst>
            <pc:docMk/>
            <pc:sldMk cId="395541263" sldId="257"/>
            <ac:spMk id="5" creationId="{31F8E165-BEF4-4AAF-BC0F-1F59147EC4D8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6" creationId="{98959DD1-1B7B-42F3-8FD3-41B3E106DF97}"/>
          </ac:spMkLst>
        </pc:spChg>
        <pc:spChg chg="add">
          <ac:chgData name="" userId="5973860f20b3b352" providerId="LiveId" clId="{0ACE7EEE-50B2-40D0-A129-E2A7C1340B7B}" dt="2022-04-01T01:28:39.247" v="1716"/>
          <ac:spMkLst>
            <pc:docMk/>
            <pc:sldMk cId="395541263" sldId="257"/>
            <ac:spMk id="7" creationId="{05AD7941-6C27-40F5-B292-E2B2BF6C36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7D1CD-CAAE-47F2-8FE6-E9F2B77887FD}" type="datetimeFigureOut">
              <a:rPr lang="ko-KR" altLang="en-US" smtClean="0"/>
              <a:t>2023. 6. 2.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53F93-B3B3-4C91-A754-4E0A4A980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5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357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02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55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855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94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5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2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683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Wide</a:t>
            </a:r>
            <a:r>
              <a:rPr kumimoji="1" lang="ko-KR" altLang="en-US" dirty="0"/>
              <a:t>의 의미는 채널이 많은 것</a:t>
            </a:r>
            <a:r>
              <a:rPr kumimoji="1" lang="en-US" altLang="ko-KR" dirty="0"/>
              <a:t>.</a:t>
            </a:r>
            <a:r>
              <a:rPr kumimoji="1" lang="ko-KR" altLang="en-US" dirty="0"/>
              <a:t> 차원이 큰 것</a:t>
            </a:r>
            <a:r>
              <a:rPr kumimoji="1" lang="en-US" altLang="ko-KR" dirty="0"/>
              <a:t>.</a:t>
            </a:r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17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8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054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054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85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30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53F93-B3B3-4C91-A754-4E0A4A9809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29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6A59A88-A2D1-485C-BAB2-C58D3FEC6344}"/>
              </a:ext>
            </a:extLst>
          </p:cNvPr>
          <p:cNvSpPr/>
          <p:nvPr userDrawn="1"/>
        </p:nvSpPr>
        <p:spPr>
          <a:xfrm>
            <a:off x="0" y="205397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40A3B-C71A-4BE6-811D-C438CF4F67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92608" y="6287740"/>
            <a:ext cx="1660512" cy="4047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B1558D-597A-4B06-99BA-51FBBBA67B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091" y="6023428"/>
            <a:ext cx="1021687" cy="72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9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0">
            <a:extLst>
              <a:ext uri="{FF2B5EF4-FFF2-40B4-BE49-F238E27FC236}">
                <a16:creationId xmlns:a16="http://schemas.microsoft.com/office/drawing/2014/main" id="{0A303FFF-4DF6-4FAD-A906-E8E85BD8D1C5}"/>
              </a:ext>
            </a:extLst>
          </p:cNvPr>
          <p:cNvSpPr/>
          <p:nvPr userDrawn="1"/>
        </p:nvSpPr>
        <p:spPr>
          <a:xfrm>
            <a:off x="1949644" y="6534619"/>
            <a:ext cx="8292940" cy="0"/>
          </a:xfrm>
          <a:custGeom>
            <a:avLst/>
            <a:gdLst/>
            <a:ahLst/>
            <a:cxnLst/>
            <a:rect l="l" t="t" r="r" b="b"/>
            <a:pathLst>
              <a:path w="9145270">
                <a:moveTo>
                  <a:pt x="0" y="0"/>
                </a:moveTo>
                <a:lnTo>
                  <a:pt x="9144647" y="0"/>
                </a:lnTo>
              </a:path>
            </a:pathLst>
          </a:custGeom>
          <a:ln w="3175">
            <a:solidFill>
              <a:srgbClr val="B2B2B2"/>
            </a:solidFill>
          </a:ln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888769-FEE9-4AA2-AF24-677BF63B6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45" y="507793"/>
            <a:ext cx="1021687" cy="722287"/>
          </a:xfrm>
          <a:prstGeom prst="rect">
            <a:avLst/>
          </a:prstGeom>
        </p:spPr>
      </p:pic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D9EB2EFB-D418-462A-95F4-21F408CD50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8430" y="485954"/>
            <a:ext cx="9070761" cy="39813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1193F1-4D15-A24E-BDAE-E696749A321E}"/>
              </a:ext>
            </a:extLst>
          </p:cNvPr>
          <p:cNvGrpSpPr/>
          <p:nvPr userDrawn="1"/>
        </p:nvGrpSpPr>
        <p:grpSpPr>
          <a:xfrm>
            <a:off x="533991" y="351622"/>
            <a:ext cx="936000" cy="39700"/>
            <a:chOff x="484243" y="251476"/>
            <a:chExt cx="1110970" cy="11062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CAC7FC6-C69F-BD49-867A-188DDE0D7399}"/>
                </a:ext>
              </a:extLst>
            </p:cNvPr>
            <p:cNvSpPr>
              <a:spLocks/>
            </p:cNvSpPr>
            <p:nvPr/>
          </p:nvSpPr>
          <p:spPr>
            <a:xfrm>
              <a:off x="484243" y="251476"/>
              <a:ext cx="555485" cy="1106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19D2293-AAAB-A24F-BE0C-BF94B9462D56}"/>
                </a:ext>
              </a:extLst>
            </p:cNvPr>
            <p:cNvSpPr>
              <a:spLocks/>
            </p:cNvSpPr>
            <p:nvPr/>
          </p:nvSpPr>
          <p:spPr>
            <a:xfrm>
              <a:off x="1039728" y="251476"/>
              <a:ext cx="555485" cy="110628"/>
            </a:xfrm>
            <a:prstGeom prst="rect">
              <a:avLst/>
            </a:prstGeom>
            <a:solidFill>
              <a:srgbClr val="6077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985"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67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46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A3D393C-E9F4-ED48-837E-1D89258CD32F}"/>
              </a:ext>
            </a:extLst>
          </p:cNvPr>
          <p:cNvSpPr/>
          <p:nvPr/>
        </p:nvSpPr>
        <p:spPr>
          <a:xfrm>
            <a:off x="0" y="2047036"/>
            <a:ext cx="12192000" cy="2577517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CoAtNet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algn="ctr"/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Marrying Convolution and Attention for All Data Sizes</a:t>
            </a:r>
            <a:endParaRPr lang="pt-BR" altLang="ko-KR" sz="2800" b="1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9EF65-CA17-0C4D-959C-0EBAD365439F}"/>
              </a:ext>
            </a:extLst>
          </p:cNvPr>
          <p:cNvSpPr txBox="1"/>
          <p:nvPr/>
        </p:nvSpPr>
        <p:spPr>
          <a:xfrm>
            <a:off x="0" y="410133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DAI, </a:t>
            </a:r>
            <a:r>
              <a:rPr lang="en" altLang="ko-Kore-KR" sz="140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Zihang</a:t>
            </a:r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et al. </a:t>
            </a:r>
          </a:p>
          <a:p>
            <a:pPr algn="r"/>
            <a:r>
              <a:rPr lang="en" altLang="ko-Kore-KR" sz="140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Advances in Neural Information Processing Systems, 2021, 34: 3965-3977.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E7B097-2824-5545-928E-1D478F931B6B}"/>
              </a:ext>
            </a:extLst>
          </p:cNvPr>
          <p:cNvSpPr txBox="1"/>
          <p:nvPr/>
        </p:nvSpPr>
        <p:spPr>
          <a:xfrm flipH="1">
            <a:off x="10067478" y="4631493"/>
            <a:ext cx="2003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2023-06-01</a:t>
            </a:r>
          </a:p>
          <a:p>
            <a:pPr algn="r"/>
            <a:r>
              <a:rPr lang="en-US" altLang="ko-KR" sz="1200" dirty="0"/>
              <a:t>Garam Kim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06780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/>
              <p:nvPr/>
            </p:nvSpPr>
            <p:spPr>
              <a:xfrm>
                <a:off x="437067" y="1204139"/>
                <a:ext cx="110936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b="1" dirty="0"/>
                  <a:t>Generalization</a:t>
                </a:r>
              </a:p>
              <a:p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𝐶𝐶𝐶𝐶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𝐶𝐶𝐶𝑇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𝐶𝐶𝑇𝑇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𝐶𝑇𝑇𝑇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≫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𝑉𝑖𝑇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𝑅𝐸𝐿</m:t>
                        </m:r>
                      </m:sub>
                    </m:sSub>
                  </m:oMath>
                </a14:m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This is same as expected result.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Conv block is better than attention block on generalization.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7" y="1204139"/>
                <a:ext cx="11093672" cy="2062103"/>
              </a:xfrm>
              <a:prstGeom prst="rect">
                <a:avLst/>
              </a:prstGeom>
              <a:blipFill>
                <a:blip r:embed="rId3"/>
                <a:stretch>
                  <a:fillRect l="-571" t="-1840" b="-36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D38948A-6E96-B244-9BB9-59DFD01424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832395" y="3425923"/>
            <a:ext cx="5109345" cy="3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/>
              <p:nvPr/>
            </p:nvSpPr>
            <p:spPr>
              <a:xfrm>
                <a:off x="437067" y="1204139"/>
                <a:ext cx="1109367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b="1" dirty="0"/>
                  <a:t>Model Capacity</a:t>
                </a:r>
              </a:p>
              <a:p>
                <a:endParaRPr kumimoji="1" lang="en-US" altLang="ko-Kore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𝐶𝐶𝑇𝑇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 ≈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𝐶𝑇𝑇𝑇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𝑉𝑖𝑇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𝑅𝐸𝐿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𝐶𝐶𝐶𝑇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𝐶𝐶𝐶𝐶</m:t>
                    </m:r>
                  </m:oMath>
                </a14:m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" altLang="ko-Kore-KR" dirty="0"/>
                  <a:t>More attention blocks does NOT necessarily mean higher capacity. 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𝐶𝑇𝑇𝑇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𝑉𝑖𝑇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𝑅𝐸𝐿</m:t>
                        </m:r>
                      </m:sub>
                    </m:sSub>
                  </m:oMath>
                </a14:m>
                <a:r>
                  <a:rPr lang="en" altLang="ko-Kore-KR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 err="1"/>
                  <a:t>ViT’s</a:t>
                </a:r>
                <a:r>
                  <a:rPr kumimoji="1" lang="en" altLang="ko-Kore-KR" dirty="0"/>
                  <a:t> stem may have lost too much information and hence limit the model capacity.</a:t>
                </a:r>
                <a:endParaRPr kumimoji="1" lang="en-US" altLang="ko-Kore-KR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7" y="1204139"/>
                <a:ext cx="11093672" cy="2062103"/>
              </a:xfrm>
              <a:prstGeom prst="rect">
                <a:avLst/>
              </a:prstGeom>
              <a:blipFill>
                <a:blip r:embed="rId3"/>
                <a:stretch>
                  <a:fillRect l="-571" t="-1840" b="-36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0F77EDE-AD8C-5E4E-9FAA-10D4DC490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55" r="-55"/>
          <a:stretch/>
        </p:blipFill>
        <p:spPr>
          <a:xfrm>
            <a:off x="2832395" y="3429000"/>
            <a:ext cx="5109345" cy="3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2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Transferability Test (CCTT vs CTTT)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Pre-training on JFT and fine-tuning on ImageNet-1K (30 epochs)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CCTT’s 30 shots transfer accuracy is better than CTTT’s.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Finally, </a:t>
            </a:r>
            <a:r>
              <a:rPr kumimoji="1" lang="en-US" altLang="ko-Kore-KR" dirty="0" err="1"/>
              <a:t>CoAtNet</a:t>
            </a:r>
            <a:r>
              <a:rPr kumimoji="1" lang="en-US" altLang="ko-Kore-KR" dirty="0"/>
              <a:t> architecture is determined by CCTT.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80E7D-819A-4646-A0D5-614E307A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4014788"/>
            <a:ext cx="65278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7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 err="1"/>
              <a:t>CoAtNet</a:t>
            </a:r>
            <a:r>
              <a:rPr kumimoji="1" lang="en-US" altLang="ko-Kore-KR" sz="2000" b="1" dirty="0"/>
              <a:t> Model Family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E7E1A-CF42-824E-8D87-8EE1081F4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7" y="1725172"/>
            <a:ext cx="10345303" cy="242058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D3C0E9-1318-2A48-B3FD-FFCB627E02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"/>
          <a:stretch/>
        </p:blipFill>
        <p:spPr>
          <a:xfrm>
            <a:off x="865803" y="4605618"/>
            <a:ext cx="10236200" cy="190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81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Experiments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Main Results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01C51C-5157-954A-8DDF-7EC3B4FD7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443" y="1828800"/>
            <a:ext cx="8901113" cy="411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Meaning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W</a:t>
            </a:r>
            <a:r>
              <a:rPr lang="en" altLang="ko-Kore-KR" dirty="0"/>
              <a:t>e systematically study the properties of convolutions and transformers.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Combine them into a new family of models named </a:t>
            </a:r>
            <a:r>
              <a:rPr lang="en" altLang="ko-Kore-KR" dirty="0" err="1"/>
              <a:t>CoAtNet</a:t>
            </a:r>
            <a:r>
              <a:rPr lang="en" altLang="ko-Kore-KR" dirty="0"/>
              <a:t>.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Show that </a:t>
            </a:r>
            <a:r>
              <a:rPr lang="en" altLang="ko-Kore-KR" dirty="0" err="1"/>
              <a:t>CoAtNet</a:t>
            </a:r>
            <a:r>
              <a:rPr lang="en" altLang="ko-Kore-KR" dirty="0"/>
              <a:t> enjoys both good generalization like conv and capacity like transformers.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As of June 2023, it is ranked 6</a:t>
            </a:r>
            <a:r>
              <a:rPr kumimoji="1" lang="en-US" altLang="ko-KR" dirty="0"/>
              <a:t>th to ImageNet Challenge</a:t>
            </a:r>
            <a:r>
              <a:rPr kumimoji="1" lang="en-US" altLang="ko-Kore-KR" dirty="0"/>
              <a:t>. (Next CNN model, </a:t>
            </a:r>
            <a:r>
              <a:rPr kumimoji="1" lang="en-US" altLang="ko-Kore-KR" dirty="0" err="1"/>
              <a:t>RevCol</a:t>
            </a:r>
            <a:r>
              <a:rPr kumimoji="1" lang="en-US" altLang="ko-Kore-KR" dirty="0"/>
              <a:t>-H, is 17th)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65915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8" y="1204139"/>
            <a:ext cx="106500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Intention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Effectively combine the strengths from both architectures. (CNN, self-attention)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Depth-wise convolution and self-attention can be naturally unified via simple relative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Improve generalization, capacity and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CoAtNet</a:t>
            </a:r>
            <a:r>
              <a:rPr kumimoji="1" lang="en-US" altLang="ko-Kore-KR" dirty="0"/>
              <a:t> achieve SOTA performance without extra dataset.</a:t>
            </a:r>
          </a:p>
        </p:txBody>
      </p:sp>
    </p:spTree>
    <p:extLst>
      <p:ext uri="{BB962C8B-B14F-4D97-AF65-F5344CB8AC3E}">
        <p14:creationId xmlns:p14="http://schemas.microsoft.com/office/powerpoint/2010/main" val="8813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/>
              <p:nvPr/>
            </p:nvSpPr>
            <p:spPr>
              <a:xfrm>
                <a:off x="437068" y="1204139"/>
                <a:ext cx="10650032" cy="2893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b="1" dirty="0"/>
                  <a:t>Background(MobileNet-v2)</a:t>
                </a:r>
              </a:p>
              <a:p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Depth-wise separable convolution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Faster than standard one. It does not operate in the channel direction.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(3D -&gt; 1D) vs (2D -&gt; 1D, 2D -&gt; 1D), Computation </a:t>
                </a:r>
                <a14:m>
                  <m:oMath xmlns:m="http://schemas.openxmlformats.org/officeDocument/2006/math">
                    <m:r>
                      <a:rPr kumimoji="1" lang="en-US" altLang="ko-Kore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1" lang="en-US" altLang="ko-Kore-KR" dirty="0"/>
                  <a:t> 1/</a:t>
                </a:r>
                <a:r>
                  <a:rPr kumimoji="1" lang="en-US" altLang="ko-KR" dirty="0"/>
                  <a:t>9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Inverted residual connection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Residual: wide -&gt; narrow -&gt; wide (wide layers are connected)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Inverted residual: narrow -&gt; wide -&gt; narrow (narrow layers are connected)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Assume that compressed high-quality information stored even in a low dimension.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8" y="1204139"/>
                <a:ext cx="10650032" cy="2893100"/>
              </a:xfrm>
              <a:prstGeom prst="rect">
                <a:avLst/>
              </a:prstGeom>
              <a:blipFill>
                <a:blip r:embed="rId3"/>
                <a:stretch>
                  <a:fillRect l="-595" t="-1316" b="-21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9119367-D339-C64B-91E8-BB94B39FFB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53" y="4904936"/>
            <a:ext cx="1801341" cy="128982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727F6D-A94E-5341-B19C-493CDFE424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22"/>
          <a:stretch/>
        </p:blipFill>
        <p:spPr>
          <a:xfrm>
            <a:off x="2533393" y="4871190"/>
            <a:ext cx="3938076" cy="13554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6E8142-805D-D24E-B842-49904163F6CD}"/>
              </a:ext>
            </a:extLst>
          </p:cNvPr>
          <p:cNvSpPr txBox="1"/>
          <p:nvPr/>
        </p:nvSpPr>
        <p:spPr>
          <a:xfrm>
            <a:off x="732052" y="4629645"/>
            <a:ext cx="1490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[Standard Conv]</a:t>
            </a:r>
            <a:endParaRPr kumimoji="1" lang="ko-Kore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7C43E-8BAC-BA44-AA89-8248B27BBCE4}"/>
              </a:ext>
            </a:extLst>
          </p:cNvPr>
          <p:cNvSpPr txBox="1"/>
          <p:nvPr/>
        </p:nvSpPr>
        <p:spPr>
          <a:xfrm>
            <a:off x="3235581" y="4629645"/>
            <a:ext cx="2533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[Depth-wise separable Conv]</a:t>
            </a:r>
            <a:endParaRPr kumimoji="1" lang="ko-Kore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99EF2-2BC9-6B49-BC28-1D77B5CB9C49}"/>
              </a:ext>
            </a:extLst>
          </p:cNvPr>
          <p:cNvSpPr txBox="1"/>
          <p:nvPr/>
        </p:nvSpPr>
        <p:spPr>
          <a:xfrm>
            <a:off x="2878556" y="6226915"/>
            <a:ext cx="3247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(Depth-wise Conv + Point-wise Conv)</a:t>
            </a:r>
            <a:endParaRPr kumimoji="1" lang="ko-Kore-KR" altLang="en-US" sz="1400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5680FFAD-4819-0247-9241-232656550FA6}"/>
              </a:ext>
            </a:extLst>
          </p:cNvPr>
          <p:cNvCxnSpPr>
            <a:cxnSpLocks/>
          </p:cNvCxnSpPr>
          <p:nvPr/>
        </p:nvCxnSpPr>
        <p:spPr>
          <a:xfrm>
            <a:off x="2462554" y="4904936"/>
            <a:ext cx="0" cy="1511362"/>
          </a:xfrm>
          <a:prstGeom prst="line">
            <a:avLst/>
          </a:prstGeom>
          <a:ln w="12700">
            <a:solidFill>
              <a:srgbClr val="0000FF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73FB09ED-06B7-0640-ADD0-96A0FF0E3D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22" y="4871190"/>
            <a:ext cx="3272991" cy="1355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F1A2B1-DA17-0A46-BC42-2CB88A353583}"/>
              </a:ext>
            </a:extLst>
          </p:cNvPr>
          <p:cNvSpPr txBox="1"/>
          <p:nvPr/>
        </p:nvSpPr>
        <p:spPr>
          <a:xfrm>
            <a:off x="8129583" y="4629645"/>
            <a:ext cx="1656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400" dirty="0"/>
              <a:t>[Inverted residual]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813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Abstract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/>
              <p:nvPr/>
            </p:nvSpPr>
            <p:spPr>
              <a:xfrm>
                <a:off x="437067" y="1204139"/>
                <a:ext cx="11093672" cy="208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b="1" dirty="0"/>
                  <a:t>Background(Relative Attention)</a:t>
                </a:r>
              </a:p>
              <a:p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Standard attention : same weight between the two tokens regardless of distance in the sequence.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Relative attention : when two tokens are close to a sequence, weight is bigger.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/>
                  <a:t>Relative position,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, is relative distance of two tokens.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65629-9A8F-F545-BB18-D238DD4B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67" y="1204139"/>
                <a:ext cx="11093672" cy="2084417"/>
              </a:xfrm>
              <a:prstGeom prst="rect">
                <a:avLst/>
              </a:prstGeom>
              <a:blipFill>
                <a:blip r:embed="rId3"/>
                <a:stretch>
                  <a:fillRect l="-571" t="-1829" b="-24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EEFBF35-C57A-1644-A9CF-5D358FE4A4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0" y="4630434"/>
            <a:ext cx="3607160" cy="13392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78BCA19-4890-224A-86F0-A49F1B32A5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0"/>
          <a:stretch/>
        </p:blipFill>
        <p:spPr>
          <a:xfrm>
            <a:off x="4800288" y="4570561"/>
            <a:ext cx="3330355" cy="14522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E80A5D-72D8-B24B-B55A-D764EC7AC3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643" y="4623621"/>
            <a:ext cx="3894730" cy="1346105"/>
          </a:xfrm>
          <a:prstGeom prst="rect">
            <a:avLst/>
          </a:prstGeom>
        </p:spPr>
      </p:pic>
      <p:sp>
        <p:nvSpPr>
          <p:cNvPr id="12" name="오른쪽 화살표[R] 11">
            <a:extLst>
              <a:ext uri="{FF2B5EF4-FFF2-40B4-BE49-F238E27FC236}">
                <a16:creationId xmlns:a16="http://schemas.microsoft.com/office/drawing/2014/main" id="{5264AEA3-6038-2F46-88E4-CC58B70905C0}"/>
              </a:ext>
            </a:extLst>
          </p:cNvPr>
          <p:cNvSpPr/>
          <p:nvPr/>
        </p:nvSpPr>
        <p:spPr>
          <a:xfrm>
            <a:off x="3859513" y="5087901"/>
            <a:ext cx="842962" cy="41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434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066636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Existing Problems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 err="1"/>
              <a:t>ViT’s</a:t>
            </a:r>
            <a:r>
              <a:rPr kumimoji="1" lang="en-US" altLang="ko-Kore-KR" dirty="0"/>
              <a:t> performance </a:t>
            </a:r>
            <a:r>
              <a:rPr lang="en" altLang="ko-Kore-KR" dirty="0"/>
              <a:t>still falls behind </a:t>
            </a:r>
            <a:r>
              <a:rPr lang="en" altLang="ko-Kore-KR" dirty="0" err="1"/>
              <a:t>ConvNets</a:t>
            </a:r>
            <a:r>
              <a:rPr lang="en" altLang="ko-Kore-KR" dirty="0"/>
              <a:t> in the low data regime.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V</a:t>
            </a:r>
            <a:r>
              <a:rPr lang="en" altLang="ko-Kore-KR" dirty="0" err="1"/>
              <a:t>anilla</a:t>
            </a:r>
            <a:r>
              <a:rPr lang="en" altLang="ko-Kore-KR" dirty="0"/>
              <a:t> </a:t>
            </a:r>
            <a:r>
              <a:rPr lang="en" altLang="ko-Kore-KR" dirty="0" err="1"/>
              <a:t>ViTs</a:t>
            </a:r>
            <a:r>
              <a:rPr lang="en" altLang="ko-Kore-KR" dirty="0"/>
              <a:t> layers may lack certain desirable inductive biases.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sz="2000" b="1" dirty="0"/>
              <a:t>Key Ideas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Convolution layers tend to have better generalization with faster converging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Attention layers have higher model capacity that can benefit from larger datasets.</a:t>
            </a:r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3178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Merging Convolution and Self-Attention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We mainly focus on the </a:t>
            </a:r>
            <a:r>
              <a:rPr kumimoji="1" lang="en-US" altLang="ko-Kore-KR" dirty="0" err="1"/>
              <a:t>MBConv</a:t>
            </a:r>
            <a:r>
              <a:rPr kumimoji="1" lang="en-US" altLang="ko-Kore-KR" dirty="0"/>
              <a:t> block. (Depth-wise Conv block)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Because Transformer and </a:t>
            </a:r>
            <a:r>
              <a:rPr kumimoji="1" lang="en-US" altLang="ko-Kore-KR" dirty="0" err="1"/>
              <a:t>MBConv</a:t>
            </a:r>
            <a:r>
              <a:rPr kumimoji="1" lang="en-US" altLang="ko-Kore-KR" dirty="0"/>
              <a:t> employ the design of inverted bottleneck.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First, let’s analyze the desirable properties of the two layers.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Input-adaptive weighting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Self-attention can capture complicated relation between different position.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Input-adaptive weighting is a property that we desire most when processing high-level concept.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Translation equivariance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Conv weight only cares about the relative shift between </a:t>
            </a:r>
            <a:r>
              <a:rPr lang="en" altLang="ko-Kore-KR" dirty="0"/>
              <a:t>given any position pa</a:t>
            </a:r>
            <a:r>
              <a:rPr lang="en-US" altLang="ko-Kore-KR" dirty="0" err="1"/>
              <a:t>ir</a:t>
            </a:r>
            <a:r>
              <a:rPr lang="en-US" altLang="ko-Kore-KR" dirty="0"/>
              <a:t>(</a:t>
            </a:r>
            <a:r>
              <a:rPr lang="en-US" altLang="ko-Kore-KR" dirty="0" err="1"/>
              <a:t>i</a:t>
            </a:r>
            <a:r>
              <a:rPr lang="en-US" altLang="ko-Kore-KR" dirty="0"/>
              <a:t>, j)</a:t>
            </a:r>
            <a:r>
              <a:rPr kumimoji="1" lang="en-US" altLang="ko-Kore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Translation equivariance improve generalization under datasets</a:t>
            </a:r>
            <a:r>
              <a:rPr kumimoji="1" lang="ko-KR" altLang="en-US" dirty="0"/>
              <a:t> </a:t>
            </a:r>
            <a:r>
              <a:rPr kumimoji="1" lang="en-US" altLang="ko-KR" dirty="0"/>
              <a:t>is not large</a:t>
            </a:r>
            <a:r>
              <a:rPr kumimoji="1" lang="en-US" altLang="ko-Kore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Global receptive field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Self-attention have the global size of the receptive field.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Global receptive field provides more contextual information, which could lead to higher capacity.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13341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Merging Convolution and Self-Attention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A</a:t>
            </a:r>
            <a:r>
              <a:rPr lang="en" altLang="ko-Kore-KR" dirty="0"/>
              <a:t>n ideal model should be able to combine the 3 desirable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Depth-wise Conv &amp; Self-attention has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Merging kernel weight of Conv and attention matrix of self-attention.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F13594-1D8A-9A4D-B8D7-39DC29E9B4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50" y="4065905"/>
            <a:ext cx="5245100" cy="1028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62E5189-22CD-2B4B-8499-251C4F54D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150" y="3926205"/>
            <a:ext cx="5308600" cy="1308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E1F677-A023-3E4D-BBA1-BC86A0E52C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00" y="5374005"/>
            <a:ext cx="10172700" cy="10922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4120061-5338-5346-A8EA-F626A50BBC95}"/>
              </a:ext>
            </a:extLst>
          </p:cNvPr>
          <p:cNvSpPr/>
          <p:nvPr/>
        </p:nvSpPr>
        <p:spPr>
          <a:xfrm>
            <a:off x="4572000" y="5703376"/>
            <a:ext cx="542441" cy="418456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CFAC19-618C-104E-AB8C-C449927C7539}"/>
              </a:ext>
            </a:extLst>
          </p:cNvPr>
          <p:cNvSpPr/>
          <p:nvPr/>
        </p:nvSpPr>
        <p:spPr>
          <a:xfrm>
            <a:off x="9017431" y="5598825"/>
            <a:ext cx="542441" cy="30578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7402F-8951-C543-BB2C-D61A4052A23B}"/>
              </a:ext>
            </a:extLst>
          </p:cNvPr>
          <p:cNvSpPr/>
          <p:nvPr/>
        </p:nvSpPr>
        <p:spPr>
          <a:xfrm>
            <a:off x="9379694" y="5976535"/>
            <a:ext cx="542441" cy="30578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73747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Model Details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E7E1A-CF42-824E-8D87-8EE1081F4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47" y="1725172"/>
            <a:ext cx="10345303" cy="24205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DC54B4-13D7-E04D-88A3-69B7D530D6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596" y="4283072"/>
            <a:ext cx="7270807" cy="21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9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9B5C7E-246D-324F-BACF-E504FB5A2761}"/>
              </a:ext>
            </a:extLst>
          </p:cNvPr>
          <p:cNvSpPr txBox="1"/>
          <p:nvPr/>
        </p:nvSpPr>
        <p:spPr>
          <a:xfrm>
            <a:off x="437068" y="418944"/>
            <a:ext cx="99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</a:t>
            </a:r>
            <a:endParaRPr lang="en-US" altLang="ko-KR" sz="1600" b="1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565629-9A8F-F545-BB18-D238DD4B842D}"/>
              </a:ext>
            </a:extLst>
          </p:cNvPr>
          <p:cNvSpPr txBox="1"/>
          <p:nvPr/>
        </p:nvSpPr>
        <p:spPr>
          <a:xfrm>
            <a:off x="437067" y="1204139"/>
            <a:ext cx="110936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Model Details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Down-sampling to reduce the spatial size and employ the global relative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S0 : Stem stage, reduce the spatial size to half by using the (3x3) kernel (stride=2).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S1 : Always </a:t>
            </a:r>
            <a:r>
              <a:rPr kumimoji="1" lang="en-US" altLang="ko-Kore-KR" dirty="0" err="1"/>
              <a:t>MBConv</a:t>
            </a:r>
            <a:r>
              <a:rPr kumimoji="1" lang="en-US" altLang="ko-Kore-KR" dirty="0"/>
              <a:t> block, Conv block has good performance in the early stage.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S2~S4 : </a:t>
            </a:r>
            <a:r>
              <a:rPr kumimoji="1" lang="en-US" altLang="ko-Kore-KR" dirty="0" err="1"/>
              <a:t>MBConv</a:t>
            </a:r>
            <a:r>
              <a:rPr kumimoji="1" lang="en-US" altLang="ko-Kore-KR" dirty="0"/>
              <a:t> block or relative attention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4</a:t>
            </a:r>
            <a:r>
              <a:rPr kumimoji="1" lang="ko-KR" altLang="en-US" dirty="0"/>
              <a:t> </a:t>
            </a:r>
            <a:r>
              <a:rPr kumimoji="1" lang="en-US" altLang="ko-KR" dirty="0"/>
              <a:t>variants model (CCCC, CCCT, CCTT, CTTT) </a:t>
            </a:r>
            <a:endParaRPr kumimoji="1" lang="en-US" altLang="ko-Kore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9E7E1A-CF42-824E-8D87-8EE1081F4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36" y="4689656"/>
            <a:ext cx="7476734" cy="17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6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9049C2BE8AF0AE45A5B82E545433D03A" ma:contentTypeVersion="10" ma:contentTypeDescription="새 문서를 만듭니다." ma:contentTypeScope="" ma:versionID="337a9f7f14b309d53dad2cca22f4d664">
  <xsd:schema xmlns:xsd="http://www.w3.org/2001/XMLSchema" xmlns:xs="http://www.w3.org/2001/XMLSchema" xmlns:p="http://schemas.microsoft.com/office/2006/metadata/properties" xmlns:ns3="a4b47a97-846a-45c8-a411-2172467ff38c" targetNamespace="http://schemas.microsoft.com/office/2006/metadata/properties" ma:root="true" ma:fieldsID="ade5633a4b64c2ee6dd73d09ab9a8b73" ns3:_="">
    <xsd:import namespace="a4b47a97-846a-45c8-a411-2172467ff3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b47a97-846a-45c8-a411-2172467ff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91D0EC-38E6-4A27-96BE-1292825A4C7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7BEFF41-C13D-4D31-9832-10D34C264C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b47a97-846a-45c8-a411-2172467ff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D23E8E-5155-458F-BB26-71DEA1445E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86775</TotalTime>
  <Words>726</Words>
  <Application>Microsoft Macintosh PowerPoint</Application>
  <PresentationFormat>와이드스크린</PresentationFormat>
  <Paragraphs>155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Kyi</dc:creator>
  <cp:lastModifiedBy>Microsoft Office User</cp:lastModifiedBy>
  <cp:revision>801</cp:revision>
  <dcterms:created xsi:type="dcterms:W3CDTF">2018-02-21T02:23:39Z</dcterms:created>
  <dcterms:modified xsi:type="dcterms:W3CDTF">2023-06-02T01:44:59Z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0x0101009049C2BE8AF0AE45A5B82E545433D03A</vt:lpwstr>
  </property>
</Properties>
</file>