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700" r:id="rId5"/>
    <p:sldId id="701" r:id="rId6"/>
    <p:sldId id="702" r:id="rId7"/>
    <p:sldId id="706" r:id="rId8"/>
    <p:sldId id="705" r:id="rId9"/>
    <p:sldId id="704" r:id="rId10"/>
    <p:sldId id="707" r:id="rId11"/>
    <p:sldId id="708" r:id="rId12"/>
    <p:sldId id="710" r:id="rId13"/>
    <p:sldId id="711" r:id="rId14"/>
    <p:sldId id="709" r:id="rId15"/>
    <p:sldId id="71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F32E12-82F2-4279-B151-4B8F4BD8604B}">
          <p14:sldIdLst>
            <p14:sldId id="700"/>
            <p14:sldId id="701"/>
            <p14:sldId id="702"/>
            <p14:sldId id="706"/>
            <p14:sldId id="705"/>
            <p14:sldId id="704"/>
            <p14:sldId id="707"/>
            <p14:sldId id="708"/>
            <p14:sldId id="710"/>
            <p14:sldId id="711"/>
            <p14:sldId id="709"/>
            <p14:sldId id="71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233F7B"/>
    <a:srgbClr val="4B4BFF"/>
    <a:srgbClr val="E66969"/>
    <a:srgbClr val="41719C"/>
    <a:srgbClr val="333F50"/>
    <a:srgbClr val="626B78"/>
    <a:srgbClr val="FFFFFF"/>
    <a:srgbClr val="243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96197" autoAdjust="0"/>
  </p:normalViewPr>
  <p:slideViewPr>
    <p:cSldViewPr snapToGrid="0">
      <p:cViewPr varScale="1">
        <p:scale>
          <a:sx n="124" d="100"/>
          <a:sy n="124" d="100"/>
        </p:scale>
        <p:origin x="49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9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973860f20b3b352" providerId="LiveId" clId="{DDAD0E7D-C79D-4018-8269-B82134A68418}"/>
    <pc:docChg chg="custSel addSld delSld modSld modSection">
      <pc:chgData name="" userId="5973860f20b3b352" providerId="LiveId" clId="{DDAD0E7D-C79D-4018-8269-B82134A68418}" dt="2022-05-18T02:27:32.679" v="26" actId="478"/>
      <pc:docMkLst>
        <pc:docMk/>
      </pc:docMkLst>
      <pc:sldChg chg="delSp modSp">
        <pc:chgData name="" userId="5973860f20b3b352" providerId="LiveId" clId="{DDAD0E7D-C79D-4018-8269-B82134A68418}" dt="2022-05-18T02:27:32.679" v="26" actId="478"/>
        <pc:sldMkLst>
          <pc:docMk/>
          <pc:sldMk cId="395541263" sldId="257"/>
        </pc:sldMkLst>
        <pc:spChg chg="mod">
          <ac:chgData name="" userId="5973860f20b3b352" providerId="LiveId" clId="{DDAD0E7D-C79D-4018-8269-B82134A68418}" dt="2022-05-18T02:27:23.462" v="23" actId="20577"/>
          <ac:spMkLst>
            <pc:docMk/>
            <pc:sldMk cId="395541263" sldId="257"/>
            <ac:spMk id="2" creationId="{00000000-0000-0000-0000-000000000000}"/>
          </ac:spMkLst>
        </pc:spChg>
        <pc:spChg chg="del">
          <ac:chgData name="" userId="5973860f20b3b352" providerId="LiveId" clId="{DDAD0E7D-C79D-4018-8269-B82134A68418}" dt="2022-05-18T02:27:29.122" v="24" actId="478"/>
          <ac:spMkLst>
            <pc:docMk/>
            <pc:sldMk cId="395541263" sldId="257"/>
            <ac:spMk id="5" creationId="{31F8E165-BEF4-4AAF-BC0F-1F59147EC4D8}"/>
          </ac:spMkLst>
        </pc:spChg>
        <pc:spChg chg="del">
          <ac:chgData name="" userId="5973860f20b3b352" providerId="LiveId" clId="{DDAD0E7D-C79D-4018-8269-B82134A68418}" dt="2022-05-18T02:27:31.629" v="25" actId="478"/>
          <ac:spMkLst>
            <pc:docMk/>
            <pc:sldMk cId="395541263" sldId="257"/>
            <ac:spMk id="6" creationId="{98959DD1-1B7B-42F3-8FD3-41B3E106DF97}"/>
          </ac:spMkLst>
        </pc:spChg>
        <pc:spChg chg="del">
          <ac:chgData name="" userId="5973860f20b3b352" providerId="LiveId" clId="{DDAD0E7D-C79D-4018-8269-B82134A68418}" dt="2022-05-18T02:27:31.629" v="25" actId="478"/>
          <ac:spMkLst>
            <pc:docMk/>
            <pc:sldMk cId="395541263" sldId="257"/>
            <ac:spMk id="7" creationId="{05AD7941-6C27-40F5-B292-E2B2BF6C36FF}"/>
          </ac:spMkLst>
        </pc:spChg>
        <pc:picChg chg="del">
          <ac:chgData name="" userId="5973860f20b3b352" providerId="LiveId" clId="{DDAD0E7D-C79D-4018-8269-B82134A68418}" dt="2022-05-18T02:27:32.679" v="26" actId="478"/>
          <ac:picMkLst>
            <pc:docMk/>
            <pc:sldMk cId="395541263" sldId="257"/>
            <ac:picMk id="3" creationId="{00000000-0000-0000-0000-000000000000}"/>
          </ac:picMkLst>
        </pc:picChg>
        <pc:picChg chg="del">
          <ac:chgData name="" userId="5973860f20b3b352" providerId="LiveId" clId="{DDAD0E7D-C79D-4018-8269-B82134A68418}" dt="2022-05-18T02:27:32.679" v="26" actId="478"/>
          <ac:picMkLst>
            <pc:docMk/>
            <pc:sldMk cId="395541263" sldId="257"/>
            <ac:picMk id="4" creationId="{00000000-0000-0000-0000-000000000000}"/>
          </ac:picMkLst>
        </pc:picChg>
      </pc:sldChg>
      <pc:sldChg chg="del">
        <pc:chgData name="" userId="5973860f20b3b352" providerId="LiveId" clId="{DDAD0E7D-C79D-4018-8269-B82134A68418}" dt="2022-05-18T02:27:15.844" v="2" actId="2696"/>
        <pc:sldMkLst>
          <pc:docMk/>
          <pc:sldMk cId="4098441946" sldId="560"/>
        </pc:sldMkLst>
      </pc:sldChg>
      <pc:sldChg chg="del">
        <pc:chgData name="" userId="5973860f20b3b352" providerId="LiveId" clId="{DDAD0E7D-C79D-4018-8269-B82134A68418}" dt="2022-05-18T02:27:15.847" v="3" actId="2696"/>
        <pc:sldMkLst>
          <pc:docMk/>
          <pc:sldMk cId="4052781022" sldId="561"/>
        </pc:sldMkLst>
      </pc:sldChg>
      <pc:sldChg chg="del">
        <pc:chgData name="" userId="5973860f20b3b352" providerId="LiveId" clId="{DDAD0E7D-C79D-4018-8269-B82134A68418}" dt="2022-05-18T02:27:15.849" v="4" actId="2696"/>
        <pc:sldMkLst>
          <pc:docMk/>
          <pc:sldMk cId="1945452355" sldId="562"/>
        </pc:sldMkLst>
      </pc:sldChg>
      <pc:sldChg chg="del">
        <pc:chgData name="" userId="5973860f20b3b352" providerId="LiveId" clId="{DDAD0E7D-C79D-4018-8269-B82134A68418}" dt="2022-05-18T02:27:15.851" v="5" actId="2696"/>
        <pc:sldMkLst>
          <pc:docMk/>
          <pc:sldMk cId="2988920282" sldId="563"/>
        </pc:sldMkLst>
      </pc:sldChg>
      <pc:sldChg chg="del">
        <pc:chgData name="" userId="5973860f20b3b352" providerId="LiveId" clId="{DDAD0E7D-C79D-4018-8269-B82134A68418}" dt="2022-05-18T02:27:15.854" v="6" actId="2696"/>
        <pc:sldMkLst>
          <pc:docMk/>
          <pc:sldMk cId="3158997646" sldId="564"/>
        </pc:sldMkLst>
      </pc:sldChg>
      <pc:sldChg chg="del">
        <pc:chgData name="" userId="5973860f20b3b352" providerId="LiveId" clId="{DDAD0E7D-C79D-4018-8269-B82134A68418}" dt="2022-05-18T02:27:15.856" v="7" actId="2696"/>
        <pc:sldMkLst>
          <pc:docMk/>
          <pc:sldMk cId="1883023536" sldId="565"/>
        </pc:sldMkLst>
      </pc:sldChg>
      <pc:sldChg chg="del">
        <pc:chgData name="" userId="5973860f20b3b352" providerId="LiveId" clId="{DDAD0E7D-C79D-4018-8269-B82134A68418}" dt="2022-05-18T02:27:15.842" v="1" actId="2696"/>
        <pc:sldMkLst>
          <pc:docMk/>
          <pc:sldMk cId="670768103" sldId="566"/>
        </pc:sldMkLst>
      </pc:sldChg>
      <pc:sldChg chg="add">
        <pc:chgData name="" userId="5973860f20b3b352" providerId="LiveId" clId="{DDAD0E7D-C79D-4018-8269-B82134A68418}" dt="2022-05-18T02:27:13.295" v="0"/>
        <pc:sldMkLst>
          <pc:docMk/>
          <pc:sldMk cId="494264523" sldId="567"/>
        </pc:sldMkLst>
      </pc:sldChg>
    </pc:docChg>
  </pc:docChgLst>
  <pc:docChgLst>
    <pc:chgData userId="5973860f20b3b352" providerId="LiveId" clId="{D053999D-3BFF-4674-A1FF-CC76AECE823C}"/>
    <pc:docChg chg="undo custSel addSld delSld modSld modSection">
      <pc:chgData name="" userId="5973860f20b3b352" providerId="LiveId" clId="{D053999D-3BFF-4674-A1FF-CC76AECE823C}" dt="2022-02-18T00:05:55.182" v="2092" actId="207"/>
      <pc:docMkLst>
        <pc:docMk/>
      </pc:docMkLst>
      <pc:sldChg chg="modSp">
        <pc:chgData name="" userId="5973860f20b3b352" providerId="LiveId" clId="{D053999D-3BFF-4674-A1FF-CC76AECE823C}" dt="2022-02-17T04:24:32.529" v="32" actId="20577"/>
        <pc:sldMkLst>
          <pc:docMk/>
          <pc:sldMk cId="395541263" sldId="257"/>
        </pc:sldMkLst>
        <pc:spChg chg="mod">
          <ac:chgData name="" userId="5973860f20b3b352" providerId="LiveId" clId="{D053999D-3BFF-4674-A1FF-CC76AECE823C}" dt="2022-02-17T04:24:32.529" v="32" actId="20577"/>
          <ac:spMkLst>
            <pc:docMk/>
            <pc:sldMk cId="395541263" sldId="257"/>
            <ac:spMk id="2" creationId="{00000000-0000-0000-0000-000000000000}"/>
          </ac:spMkLst>
        </pc:spChg>
        <pc:spChg chg="mod">
          <ac:chgData name="" userId="5973860f20b3b352" providerId="LiveId" clId="{D053999D-3BFF-4674-A1FF-CC76AECE823C}" dt="2022-02-17T04:24:22.321" v="9" actId="6549"/>
          <ac:spMkLst>
            <pc:docMk/>
            <pc:sldMk cId="395541263" sldId="257"/>
            <ac:spMk id="5" creationId="{31F8E165-BEF4-4AAF-BC0F-1F59147EC4D8}"/>
          </ac:spMkLst>
        </pc:spChg>
      </pc:sldChg>
    </pc:docChg>
  </pc:docChgLst>
  <pc:docChgLst>
    <pc:chgData userId="5973860f20b3b352" providerId="LiveId" clId="{0ACE7EEE-50B2-40D0-A129-E2A7C1340B7B}"/>
    <pc:docChg chg="undo custSel addSld delSld modSld sldOrd modSection">
      <pc:chgData name="" userId="5973860f20b3b352" providerId="LiveId" clId="{0ACE7EEE-50B2-40D0-A129-E2A7C1340B7B}" dt="2022-04-01T01:28:43.522" v="1717" actId="478"/>
      <pc:docMkLst>
        <pc:docMk/>
      </pc:docMkLst>
      <pc:sldChg chg="addSp modSp">
        <pc:chgData name="" userId="5973860f20b3b352" providerId="LiveId" clId="{0ACE7EEE-50B2-40D0-A129-E2A7C1340B7B}" dt="2022-04-01T01:28:39.247" v="1716"/>
        <pc:sldMkLst>
          <pc:docMk/>
          <pc:sldMk cId="395541263" sldId="257"/>
        </pc:sldMkLst>
        <pc:spChg chg="mod">
          <ac:chgData name="" userId="5973860f20b3b352" providerId="LiveId" clId="{0ACE7EEE-50B2-40D0-A129-E2A7C1340B7B}" dt="2022-04-01T01:28:31.017" v="1715"/>
          <ac:spMkLst>
            <pc:docMk/>
            <pc:sldMk cId="395541263" sldId="257"/>
            <ac:spMk id="2" creationId="{00000000-0000-0000-0000-000000000000}"/>
          </ac:spMkLst>
        </pc:spChg>
        <pc:spChg chg="mod">
          <ac:chgData name="" userId="5973860f20b3b352" providerId="LiveId" clId="{0ACE7EEE-50B2-40D0-A129-E2A7C1340B7B}" dt="2022-03-29T13:32:02.565" v="911" actId="20577"/>
          <ac:spMkLst>
            <pc:docMk/>
            <pc:sldMk cId="395541263" sldId="257"/>
            <ac:spMk id="5" creationId="{31F8E165-BEF4-4AAF-BC0F-1F59147EC4D8}"/>
          </ac:spMkLst>
        </pc:spChg>
        <pc:spChg chg="add">
          <ac:chgData name="" userId="5973860f20b3b352" providerId="LiveId" clId="{0ACE7EEE-50B2-40D0-A129-E2A7C1340B7B}" dt="2022-04-01T01:28:39.247" v="1716"/>
          <ac:spMkLst>
            <pc:docMk/>
            <pc:sldMk cId="395541263" sldId="257"/>
            <ac:spMk id="6" creationId="{98959DD1-1B7B-42F3-8FD3-41B3E106DF97}"/>
          </ac:spMkLst>
        </pc:spChg>
        <pc:spChg chg="add">
          <ac:chgData name="" userId="5973860f20b3b352" providerId="LiveId" clId="{0ACE7EEE-50B2-40D0-A129-E2A7C1340B7B}" dt="2022-04-01T01:28:39.247" v="1716"/>
          <ac:spMkLst>
            <pc:docMk/>
            <pc:sldMk cId="395541263" sldId="257"/>
            <ac:spMk id="7" creationId="{05AD7941-6C27-40F5-B292-E2B2BF6C36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7D1CD-CAAE-47F2-8FE6-E9F2B77887FD}" type="datetimeFigureOut">
              <a:rPr lang="ko-KR" altLang="en-US" smtClean="0"/>
              <a:t>2023. 7. 20.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53F93-B3B3-4C91-A754-4E0A4A980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5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74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7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89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47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5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3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9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04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69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2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4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A59A88-A2D1-485C-BAB2-C58D3FEC6344}"/>
              </a:ext>
            </a:extLst>
          </p:cNvPr>
          <p:cNvSpPr/>
          <p:nvPr userDrawn="1"/>
        </p:nvSpPr>
        <p:spPr>
          <a:xfrm>
            <a:off x="0" y="2053976"/>
            <a:ext cx="12192000" cy="257751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640A3B-C71A-4BE6-811D-C438CF4F67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2608" y="6287740"/>
            <a:ext cx="1660512" cy="4047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B1558D-597A-4B06-99BA-51FBBBA67B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091" y="6023428"/>
            <a:ext cx="1021687" cy="72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9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0">
            <a:extLst>
              <a:ext uri="{FF2B5EF4-FFF2-40B4-BE49-F238E27FC236}">
                <a16:creationId xmlns:a16="http://schemas.microsoft.com/office/drawing/2014/main" id="{0A303FFF-4DF6-4FAD-A906-E8E85BD8D1C5}"/>
              </a:ext>
            </a:extLst>
          </p:cNvPr>
          <p:cNvSpPr/>
          <p:nvPr userDrawn="1"/>
        </p:nvSpPr>
        <p:spPr>
          <a:xfrm>
            <a:off x="1949644" y="6534619"/>
            <a:ext cx="8292940" cy="0"/>
          </a:xfrm>
          <a:custGeom>
            <a:avLst/>
            <a:gdLst/>
            <a:ahLst/>
            <a:cxnLst/>
            <a:rect l="l" t="t" r="r" b="b"/>
            <a:pathLst>
              <a:path w="9145270">
                <a:moveTo>
                  <a:pt x="0" y="0"/>
                </a:moveTo>
                <a:lnTo>
                  <a:pt x="9144647" y="0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6888769-FEE9-4AA2-AF24-677BF63B6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45" y="507793"/>
            <a:ext cx="1021687" cy="722287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D9EB2EFB-D418-462A-95F4-21F408CD5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430" y="485954"/>
            <a:ext cx="9070761" cy="398135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31193F1-4D15-A24E-BDAE-E696749A321E}"/>
              </a:ext>
            </a:extLst>
          </p:cNvPr>
          <p:cNvGrpSpPr/>
          <p:nvPr userDrawn="1"/>
        </p:nvGrpSpPr>
        <p:grpSpPr>
          <a:xfrm>
            <a:off x="533991" y="351622"/>
            <a:ext cx="936000" cy="39700"/>
            <a:chOff x="484243" y="251476"/>
            <a:chExt cx="1110970" cy="11062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AC7FC6-C69F-BD49-867A-188DDE0D7399}"/>
                </a:ext>
              </a:extLst>
            </p:cNvPr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9D2293-AAAB-A24F-BE0C-BF94B9462D56}"/>
                </a:ext>
              </a:extLst>
            </p:cNvPr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46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3D393C-E9F4-ED48-837E-1D89258CD32F}"/>
              </a:ext>
            </a:extLst>
          </p:cNvPr>
          <p:cNvSpPr/>
          <p:nvPr/>
        </p:nvSpPr>
        <p:spPr>
          <a:xfrm>
            <a:off x="0" y="2047036"/>
            <a:ext cx="12192000" cy="257751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MLP-Mixer: An all-MLP Architecture for Vision</a:t>
            </a:r>
            <a:endParaRPr lang="pt-BR" altLang="ko-KR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9EF65-CA17-0C4D-959C-0EBAD365439F}"/>
              </a:ext>
            </a:extLst>
          </p:cNvPr>
          <p:cNvSpPr txBox="1"/>
          <p:nvPr/>
        </p:nvSpPr>
        <p:spPr>
          <a:xfrm>
            <a:off x="0" y="41013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ko-Kore-KR" sz="140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TOLSTIKHIN, Ilya O., et al.</a:t>
            </a:r>
          </a:p>
          <a:p>
            <a:pPr algn="r"/>
            <a:r>
              <a:rPr lang="en" altLang="ko-Kore-KR" sz="140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Advances in neural information processing systems, 2021, 34: 24261-24272.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6F3E3-A8CE-C440-A3B3-28C57216F15A}"/>
              </a:ext>
            </a:extLst>
          </p:cNvPr>
          <p:cNvSpPr txBox="1"/>
          <p:nvPr/>
        </p:nvSpPr>
        <p:spPr>
          <a:xfrm flipH="1">
            <a:off x="10067478" y="4631493"/>
            <a:ext cx="200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/>
              <a:t>2023-07-21</a:t>
            </a:r>
            <a:endParaRPr lang="en-US" altLang="ko-KR" sz="1200" dirty="0"/>
          </a:p>
          <a:p>
            <a:pPr algn="r"/>
            <a:r>
              <a:rPr lang="en-US" altLang="ko-KR" sz="1200" dirty="0"/>
              <a:t>Garam Kim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748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7" y="1204139"/>
            <a:ext cx="106663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Main Result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rgbClr val="333333"/>
                </a:solidFill>
                <a:latin typeface="Noto Sans" panose="020B0604020202020204" pitchFamily="34" charset="0"/>
              </a:rPr>
              <a:t>Pink = Mixers, Yellow = CNN-based models, Blue = Attention-based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333333"/>
              </a:solidFill>
              <a:latin typeface="Noto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rgbClr val="333333"/>
                </a:solidFill>
                <a:latin typeface="Noto Sans" panose="020B0604020202020204" pitchFamily="34" charset="0"/>
              </a:rPr>
              <a:t>Big size of upstream dataset improve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333333"/>
              </a:solidFill>
              <a:latin typeface="Noto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rgbClr val="333333"/>
                </a:solidFill>
                <a:latin typeface="Noto Sans" panose="020B0604020202020204" pitchFamily="34" charset="0"/>
              </a:rPr>
              <a:t>It's not the best, but it's fast and accurate.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A74D56-7B9E-5B4C-ABC9-B8D952097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/>
          <a:stretch/>
        </p:blipFill>
        <p:spPr>
          <a:xfrm>
            <a:off x="2897141" y="3429000"/>
            <a:ext cx="6397718" cy="3010056"/>
          </a:xfrm>
          <a:prstGeom prst="rect">
            <a:avLst/>
          </a:prstGeom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573D207D-27DE-0E4F-8AB4-F4BC35043201}"/>
              </a:ext>
            </a:extLst>
          </p:cNvPr>
          <p:cNvSpPr/>
          <p:nvPr/>
        </p:nvSpPr>
        <p:spPr>
          <a:xfrm>
            <a:off x="3198345" y="4288321"/>
            <a:ext cx="353623" cy="191212"/>
          </a:xfrm>
          <a:prstGeom prst="right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FE337C06-A3E4-7640-B3FE-138A4D893593}"/>
              </a:ext>
            </a:extLst>
          </p:cNvPr>
          <p:cNvSpPr/>
          <p:nvPr/>
        </p:nvSpPr>
        <p:spPr>
          <a:xfrm>
            <a:off x="3198345" y="5221850"/>
            <a:ext cx="353623" cy="191212"/>
          </a:xfrm>
          <a:prstGeom prst="right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679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7" y="1204139"/>
            <a:ext cx="1066636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Invariance to input permutations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Study difference between inductive biases of Mixer and CNN architectures.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We train Mixer and </a:t>
            </a:r>
            <a:r>
              <a:rPr kumimoji="1" lang="en-US" altLang="ko-Kore-KR" dirty="0" err="1"/>
              <a:t>ResNet</a:t>
            </a:r>
            <a:r>
              <a:rPr kumimoji="1" lang="en-US" altLang="ko-Kore-KR" dirty="0"/>
              <a:t> on JFT-300M(pre-training) and ImageNet(5 shots).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Dataset : original, patch shuffling + pixel shuffling within each patch, pixel shuffling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Mixer is invariant to </a:t>
            </a:r>
            <a:r>
              <a:rPr kumimoji="1" lang="en-US" altLang="ko-KR" dirty="0" err="1"/>
              <a:t>patch+pixel</a:t>
            </a:r>
            <a:r>
              <a:rPr kumimoji="1" lang="en-US" altLang="ko-KR" dirty="0"/>
              <a:t> shuffling.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ResNet’s</a:t>
            </a:r>
            <a:r>
              <a:rPr kumimoji="1" lang="en-US" altLang="ko-KR" dirty="0"/>
              <a:t> strong inductive bias relies on order of pixels.</a:t>
            </a:r>
            <a:endParaRPr kumimoji="1" lang="en-US" altLang="ko-Kore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F28B24-F8E4-AE48-B223-5F471E2B6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640" y="4054303"/>
            <a:ext cx="5688720" cy="238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8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Conclusions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7" y="1204139"/>
            <a:ext cx="1066636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Discussion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We describe a very simple architecture for vision.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We believe these results open many questions.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We hope that our results spark further research, beyond the convolution and self-attention.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28253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8" y="1204139"/>
            <a:ext cx="10650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Intention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Show that convolution layers and attention layers</a:t>
            </a:r>
            <a:r>
              <a:rPr kumimoji="1" lang="ko-KR" altLang="en-US" dirty="0"/>
              <a:t> </a:t>
            </a:r>
            <a:r>
              <a:rPr kumimoji="1" lang="en-US" altLang="ko-KR" dirty="0"/>
              <a:t>are not necessary.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Present MLP-Mixer, an architecture based exclusively on MLPs.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89878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7" y="1204139"/>
            <a:ext cx="1066636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Existing Problems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Architecture of CNNs and </a:t>
            </a:r>
            <a:r>
              <a:rPr kumimoji="1" lang="en-US" altLang="ko-Kore-KR" dirty="0" err="1"/>
              <a:t>ViTs</a:t>
            </a:r>
            <a:r>
              <a:rPr kumimoji="1" lang="en-US" altLang="ko-Kore-KR" dirty="0"/>
              <a:t> are too complex.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sz="2000" b="1" dirty="0"/>
              <a:t>Key Ideas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Does not use convolutions or self-attention. Only based entirely on MLPs.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MLP repeatedly applied across either spatial locations or feature channels.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3079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Patch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6EE883-C3CC-0C48-80F4-9FBC38FE7D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13" b="2408"/>
          <a:stretch/>
        </p:blipFill>
        <p:spPr>
          <a:xfrm>
            <a:off x="3567310" y="880609"/>
            <a:ext cx="5057379" cy="11299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A23EB9-3BF3-A74E-8EB5-4C59B2274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68" y="2141594"/>
            <a:ext cx="5057379" cy="4297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347F38-D9DC-4644-9E21-1618DEF49CDC}"/>
              </a:ext>
            </a:extLst>
          </p:cNvPr>
          <p:cNvSpPr txBox="1"/>
          <p:nvPr/>
        </p:nvSpPr>
        <p:spPr>
          <a:xfrm>
            <a:off x="5700991" y="2255204"/>
            <a:ext cx="65471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 err="1">
                <a:latin typeface="+mj-lt"/>
              </a:rPr>
              <a:t>image_size</a:t>
            </a:r>
            <a:r>
              <a:rPr kumimoji="1" lang="en" altLang="ko-Kore-KR" dirty="0">
                <a:latin typeface="+mj-lt"/>
              </a:rPr>
              <a:t>: </a:t>
            </a:r>
            <a:r>
              <a:rPr kumimoji="1" lang="en-US" altLang="ko-KR" dirty="0">
                <a:latin typeface="+mj-lt"/>
              </a:rPr>
              <a:t>Size of a big image</a:t>
            </a:r>
            <a:r>
              <a:rPr kumimoji="1" lang="ko-KR" altLang="en-US" dirty="0">
                <a:latin typeface="+mj-lt"/>
              </a:rPr>
              <a:t> </a:t>
            </a:r>
            <a:r>
              <a:rPr kumimoji="1" lang="en-US" altLang="ko-KR" dirty="0">
                <a:latin typeface="+mj-lt"/>
              </a:rPr>
              <a:t>(384)</a:t>
            </a:r>
            <a:br>
              <a:rPr kumimoji="1" lang="en-US" altLang="ko-KR" dirty="0">
                <a:latin typeface="+mj-lt"/>
              </a:rPr>
            </a:br>
            <a:r>
              <a:rPr kumimoji="1" lang="en" altLang="ko-Kore-KR" dirty="0" err="1">
                <a:latin typeface="+mj-lt"/>
              </a:rPr>
              <a:t>patch_size</a:t>
            </a:r>
            <a:r>
              <a:rPr kumimoji="1" lang="en" altLang="ko-Kore-KR" dirty="0">
                <a:latin typeface="+mj-lt"/>
              </a:rPr>
              <a:t>: </a:t>
            </a:r>
            <a:r>
              <a:rPr kumimoji="1" lang="en-US" altLang="ko-KR" dirty="0">
                <a:latin typeface="+mj-lt"/>
              </a:rPr>
              <a:t>Divided patches size</a:t>
            </a:r>
            <a:r>
              <a:rPr kumimoji="1" lang="ko-KR" altLang="en-US" dirty="0">
                <a:latin typeface="+mj-lt"/>
              </a:rPr>
              <a:t> </a:t>
            </a:r>
            <a:r>
              <a:rPr kumimoji="1" lang="en-US" altLang="ko-KR" dirty="0">
                <a:latin typeface="+mj-lt"/>
              </a:rPr>
              <a:t>(16)</a:t>
            </a:r>
            <a:br>
              <a:rPr kumimoji="1" lang="en-US" altLang="ko-KR" dirty="0">
                <a:latin typeface="+mj-lt"/>
              </a:rPr>
            </a:br>
            <a:r>
              <a:rPr kumimoji="1" lang="en" altLang="ko-Kore-KR" dirty="0" err="1">
                <a:latin typeface="+mj-lt"/>
              </a:rPr>
              <a:t>in_channels</a:t>
            </a:r>
            <a:r>
              <a:rPr kumimoji="1" lang="en" altLang="ko-Kore-KR" dirty="0">
                <a:latin typeface="+mj-lt"/>
              </a:rPr>
              <a:t>: </a:t>
            </a:r>
            <a:r>
              <a:rPr kumimoji="1" lang="en-US" altLang="ko-KR" dirty="0">
                <a:latin typeface="+mj-lt"/>
              </a:rPr>
              <a:t>Channel of a big image</a:t>
            </a:r>
            <a:r>
              <a:rPr kumimoji="1" lang="ko-KR" altLang="en-US" dirty="0">
                <a:latin typeface="+mj-lt"/>
              </a:rPr>
              <a:t> </a:t>
            </a:r>
            <a:r>
              <a:rPr kumimoji="1" lang="en-US" altLang="ko-KR" dirty="0">
                <a:latin typeface="+mj-lt"/>
              </a:rPr>
              <a:t>(3)</a:t>
            </a:r>
          </a:p>
          <a:p>
            <a:r>
              <a:rPr kumimoji="1" lang="en-US" altLang="ko-KR" dirty="0" err="1">
                <a:latin typeface="+mj-lt"/>
              </a:rPr>
              <a:t>embed_dim</a:t>
            </a:r>
            <a:r>
              <a:rPr kumimoji="1" lang="en-US" altLang="ko-KR" dirty="0">
                <a:latin typeface="+mj-lt"/>
              </a:rPr>
              <a:t>: Dimension of patch embed</a:t>
            </a:r>
            <a:r>
              <a:rPr kumimoji="1" lang="ko-KR" altLang="en-US" dirty="0">
                <a:latin typeface="+mj-lt"/>
              </a:rPr>
              <a:t> </a:t>
            </a:r>
            <a:r>
              <a:rPr kumimoji="1" lang="en-US" altLang="ko-KR" dirty="0">
                <a:latin typeface="+mj-lt"/>
              </a:rPr>
              <a:t>(768) (=16 * 16 * 3)</a:t>
            </a:r>
          </a:p>
          <a:p>
            <a:endParaRPr kumimoji="1" lang="en-US" altLang="ko-KR" dirty="0">
              <a:latin typeface="+mj-lt"/>
            </a:endParaRPr>
          </a:p>
          <a:p>
            <a:r>
              <a:rPr kumimoji="1" lang="en-US" altLang="ko-KR" dirty="0" err="1">
                <a:latin typeface="+mj-lt"/>
              </a:rPr>
              <a:t>num_patches</a:t>
            </a:r>
            <a:r>
              <a:rPr kumimoji="1" lang="en-US" altLang="ko-KR" dirty="0">
                <a:latin typeface="+mj-lt"/>
              </a:rPr>
              <a:t> =</a:t>
            </a:r>
            <a:r>
              <a:rPr kumimoji="1" lang="ko-KR" altLang="en-US" dirty="0">
                <a:latin typeface="+mj-lt"/>
              </a:rPr>
              <a:t> </a:t>
            </a:r>
            <a:r>
              <a:rPr kumimoji="1" lang="en-US" altLang="ko-KR" dirty="0">
                <a:latin typeface="+mj-lt"/>
              </a:rPr>
              <a:t>(384/16)^2</a:t>
            </a:r>
            <a:r>
              <a:rPr kumimoji="1" lang="ko-KR" altLang="en-US" dirty="0">
                <a:latin typeface="+mj-lt"/>
              </a:rPr>
              <a:t> </a:t>
            </a:r>
            <a:r>
              <a:rPr kumimoji="1" lang="en-US" altLang="ko-KR" dirty="0">
                <a:latin typeface="+mj-lt"/>
              </a:rPr>
              <a:t>=</a:t>
            </a:r>
            <a:r>
              <a:rPr kumimoji="1" lang="ko-KR" altLang="en-US" dirty="0">
                <a:latin typeface="+mj-lt"/>
              </a:rPr>
              <a:t> </a:t>
            </a:r>
            <a:r>
              <a:rPr kumimoji="1" lang="en-US" altLang="ko-KR" dirty="0">
                <a:latin typeface="+mj-lt"/>
              </a:rPr>
              <a:t>576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07AB475-5307-1540-BEC7-1318FE36D9C5}"/>
              </a:ext>
            </a:extLst>
          </p:cNvPr>
          <p:cNvGraphicFramePr>
            <a:graphicFrameLocks noGrp="1"/>
          </p:cNvGraphicFramePr>
          <p:nvPr/>
        </p:nvGraphicFramePr>
        <p:xfrm>
          <a:off x="6888585" y="4610256"/>
          <a:ext cx="347220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701">
                  <a:extLst>
                    <a:ext uri="{9D8B030D-6E8A-4147-A177-3AD203B41FA5}">
                      <a16:colId xmlns:a16="http://schemas.microsoft.com/office/drawing/2014/main" val="4183632855"/>
                    </a:ext>
                  </a:extLst>
                </a:gridCol>
                <a:gridCol w="578701">
                  <a:extLst>
                    <a:ext uri="{9D8B030D-6E8A-4147-A177-3AD203B41FA5}">
                      <a16:colId xmlns:a16="http://schemas.microsoft.com/office/drawing/2014/main" val="4227715256"/>
                    </a:ext>
                  </a:extLst>
                </a:gridCol>
                <a:gridCol w="578701">
                  <a:extLst>
                    <a:ext uri="{9D8B030D-6E8A-4147-A177-3AD203B41FA5}">
                      <a16:colId xmlns:a16="http://schemas.microsoft.com/office/drawing/2014/main" val="607002796"/>
                    </a:ext>
                  </a:extLst>
                </a:gridCol>
                <a:gridCol w="578701">
                  <a:extLst>
                    <a:ext uri="{9D8B030D-6E8A-4147-A177-3AD203B41FA5}">
                      <a16:colId xmlns:a16="http://schemas.microsoft.com/office/drawing/2014/main" val="2316999055"/>
                    </a:ext>
                  </a:extLst>
                </a:gridCol>
                <a:gridCol w="578701">
                  <a:extLst>
                    <a:ext uri="{9D8B030D-6E8A-4147-A177-3AD203B41FA5}">
                      <a16:colId xmlns:a16="http://schemas.microsoft.com/office/drawing/2014/main" val="1409651590"/>
                    </a:ext>
                  </a:extLst>
                </a:gridCol>
                <a:gridCol w="578701">
                  <a:extLst>
                    <a:ext uri="{9D8B030D-6E8A-4147-A177-3AD203B41FA5}">
                      <a16:colId xmlns:a16="http://schemas.microsoft.com/office/drawing/2014/main" val="3296632195"/>
                    </a:ext>
                  </a:extLst>
                </a:gridCol>
              </a:tblGrid>
              <a:tr h="350865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17883"/>
                  </a:ext>
                </a:extLst>
              </a:tr>
              <a:tr h="350865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738525"/>
                  </a:ext>
                </a:extLst>
              </a:tr>
              <a:tr h="350865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393088"/>
                  </a:ext>
                </a:extLst>
              </a:tr>
              <a:tr h="350865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21723"/>
                  </a:ext>
                </a:extLst>
              </a:tr>
              <a:tr h="350865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6892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B39012E-4DBC-EE41-AD8C-B1FF50FBE6B4}"/>
              </a:ext>
            </a:extLst>
          </p:cNvPr>
          <p:cNvSpPr txBox="1"/>
          <p:nvPr/>
        </p:nvSpPr>
        <p:spPr>
          <a:xfrm>
            <a:off x="5989108" y="5201490"/>
            <a:ext cx="89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0000FF"/>
                </a:solidFill>
              </a:rPr>
              <a:t>576</a:t>
            </a:r>
          </a:p>
          <a:p>
            <a:pPr algn="ctr"/>
            <a:r>
              <a:rPr kumimoji="1" lang="en-US" altLang="ko-Kore-KR" dirty="0">
                <a:solidFill>
                  <a:srgbClr val="0000FF"/>
                </a:solidFill>
              </a:rPr>
              <a:t>(patch)</a:t>
            </a:r>
            <a:endParaRPr kumimoji="1" lang="ko-Kore-KR" altLang="en-US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568DB-9868-3A4D-982E-4C1215553EF0}"/>
              </a:ext>
            </a:extLst>
          </p:cNvPr>
          <p:cNvSpPr txBox="1"/>
          <p:nvPr/>
        </p:nvSpPr>
        <p:spPr>
          <a:xfrm>
            <a:off x="7991502" y="4237252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0000FF"/>
                </a:solidFill>
              </a:rPr>
              <a:t>768 (pixel)</a:t>
            </a:r>
            <a:endParaRPr kumimoji="1" lang="ko-Kore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12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3D1D00-6F88-3B45-9C78-D1A834E5D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20" y="1664309"/>
            <a:ext cx="7833320" cy="4280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6EAB20-2595-634E-8447-3061F4D23EE7}"/>
              </a:ext>
            </a:extLst>
          </p:cNvPr>
          <p:cNvSpPr txBox="1"/>
          <p:nvPr/>
        </p:nvSpPr>
        <p:spPr>
          <a:xfrm>
            <a:off x="0" y="1847728"/>
            <a:ext cx="44869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600" dirty="0" err="1">
                <a:latin typeface="+mj-lt"/>
              </a:rPr>
              <a:t>image_size</a:t>
            </a:r>
            <a:r>
              <a:rPr kumimoji="1" lang="en" altLang="ko-Kore-KR" sz="1600" dirty="0">
                <a:latin typeface="+mj-lt"/>
              </a:rPr>
              <a:t>: </a:t>
            </a:r>
            <a:r>
              <a:rPr kumimoji="1" lang="en-US" altLang="ko-KR" sz="1600" dirty="0">
                <a:latin typeface="+mj-lt"/>
              </a:rPr>
              <a:t>Size of a big image</a:t>
            </a:r>
            <a:r>
              <a:rPr kumimoji="1" lang="ko-KR" altLang="en-US" sz="1600" dirty="0">
                <a:latin typeface="+mj-lt"/>
              </a:rPr>
              <a:t> </a:t>
            </a:r>
            <a:r>
              <a:rPr kumimoji="1" lang="en-US" altLang="ko-KR" sz="1600" dirty="0">
                <a:latin typeface="+mj-lt"/>
              </a:rPr>
              <a:t>(384)</a:t>
            </a:r>
            <a:br>
              <a:rPr kumimoji="1" lang="en-US" altLang="ko-KR" sz="1600" dirty="0">
                <a:latin typeface="+mj-lt"/>
              </a:rPr>
            </a:br>
            <a:r>
              <a:rPr kumimoji="1" lang="en" altLang="ko-Kore-KR" sz="1600" dirty="0" err="1">
                <a:latin typeface="+mj-lt"/>
              </a:rPr>
              <a:t>patch_size</a:t>
            </a:r>
            <a:r>
              <a:rPr kumimoji="1" lang="en" altLang="ko-Kore-KR" sz="1600" dirty="0">
                <a:latin typeface="+mj-lt"/>
              </a:rPr>
              <a:t>: </a:t>
            </a:r>
            <a:r>
              <a:rPr kumimoji="1" lang="en-US" altLang="ko-KR" sz="1600" dirty="0">
                <a:latin typeface="+mj-lt"/>
              </a:rPr>
              <a:t>Divided patches size</a:t>
            </a:r>
            <a:r>
              <a:rPr kumimoji="1" lang="ko-KR" altLang="en-US" sz="1600" dirty="0">
                <a:latin typeface="+mj-lt"/>
              </a:rPr>
              <a:t> </a:t>
            </a:r>
            <a:r>
              <a:rPr kumimoji="1" lang="en-US" altLang="ko-KR" sz="1600" dirty="0">
                <a:latin typeface="+mj-lt"/>
              </a:rPr>
              <a:t>(16)</a:t>
            </a:r>
            <a:br>
              <a:rPr kumimoji="1" lang="en-US" altLang="ko-KR" sz="1600" dirty="0">
                <a:latin typeface="+mj-lt"/>
              </a:rPr>
            </a:br>
            <a:r>
              <a:rPr kumimoji="1" lang="en" altLang="ko-Kore-KR" sz="1600" dirty="0" err="1">
                <a:latin typeface="+mj-lt"/>
              </a:rPr>
              <a:t>in_channels</a:t>
            </a:r>
            <a:r>
              <a:rPr kumimoji="1" lang="en" altLang="ko-Kore-KR" sz="1600" dirty="0">
                <a:latin typeface="+mj-lt"/>
              </a:rPr>
              <a:t>: </a:t>
            </a:r>
            <a:r>
              <a:rPr kumimoji="1" lang="en-US" altLang="ko-KR" sz="1600" dirty="0">
                <a:latin typeface="+mj-lt"/>
              </a:rPr>
              <a:t>Channel of a big image</a:t>
            </a:r>
            <a:r>
              <a:rPr kumimoji="1" lang="ko-KR" altLang="en-US" sz="1600" dirty="0">
                <a:latin typeface="+mj-lt"/>
              </a:rPr>
              <a:t> </a:t>
            </a:r>
            <a:r>
              <a:rPr kumimoji="1" lang="en-US" altLang="ko-KR" sz="1600" dirty="0">
                <a:latin typeface="+mj-lt"/>
              </a:rPr>
              <a:t>(3)</a:t>
            </a:r>
          </a:p>
          <a:p>
            <a:r>
              <a:rPr kumimoji="1" lang="en-US" altLang="ko-KR" sz="1600" dirty="0" err="1">
                <a:latin typeface="+mj-lt"/>
              </a:rPr>
              <a:t>embed_dim</a:t>
            </a:r>
            <a:r>
              <a:rPr kumimoji="1" lang="en-US" altLang="ko-KR" sz="1600" dirty="0">
                <a:latin typeface="+mj-lt"/>
              </a:rPr>
              <a:t>: Dimension of patch embed</a:t>
            </a:r>
            <a:r>
              <a:rPr kumimoji="1" lang="ko-KR" altLang="en-US" sz="1600" dirty="0">
                <a:latin typeface="+mj-lt"/>
              </a:rPr>
              <a:t> </a:t>
            </a:r>
            <a:r>
              <a:rPr kumimoji="1" lang="en-US" altLang="ko-KR" sz="1600" dirty="0">
                <a:latin typeface="+mj-lt"/>
              </a:rPr>
              <a:t>(768)</a:t>
            </a:r>
          </a:p>
          <a:p>
            <a:r>
              <a:rPr kumimoji="1" lang="en-US" altLang="ko-KR" sz="1600" dirty="0">
                <a:latin typeface="+mj-lt"/>
              </a:rPr>
              <a:t>                 (=16 * 16 * 3)</a:t>
            </a:r>
          </a:p>
          <a:p>
            <a:endParaRPr kumimoji="1" lang="en-US" altLang="ko-KR" sz="1600" dirty="0">
              <a:latin typeface="+mj-lt"/>
            </a:endParaRPr>
          </a:p>
          <a:p>
            <a:r>
              <a:rPr kumimoji="1" lang="en-US" altLang="ko-KR" sz="1600" dirty="0" err="1">
                <a:latin typeface="+mj-lt"/>
              </a:rPr>
              <a:t>num_patches</a:t>
            </a:r>
            <a:r>
              <a:rPr kumimoji="1" lang="en-US" altLang="ko-KR" sz="1600" dirty="0">
                <a:latin typeface="+mj-lt"/>
              </a:rPr>
              <a:t> =</a:t>
            </a:r>
            <a:r>
              <a:rPr kumimoji="1" lang="ko-KR" altLang="en-US" sz="1600" dirty="0">
                <a:latin typeface="+mj-lt"/>
              </a:rPr>
              <a:t> </a:t>
            </a:r>
            <a:r>
              <a:rPr kumimoji="1" lang="en-US" altLang="ko-KR" sz="1600" dirty="0">
                <a:latin typeface="+mj-lt"/>
              </a:rPr>
              <a:t>(384/16)^2</a:t>
            </a:r>
            <a:r>
              <a:rPr kumimoji="1" lang="ko-KR" altLang="en-US" sz="1600" dirty="0">
                <a:latin typeface="+mj-lt"/>
              </a:rPr>
              <a:t> </a:t>
            </a:r>
            <a:r>
              <a:rPr kumimoji="1" lang="en-US" altLang="ko-KR" sz="1600" dirty="0">
                <a:latin typeface="+mj-lt"/>
              </a:rPr>
              <a:t>=</a:t>
            </a:r>
            <a:r>
              <a:rPr kumimoji="1" lang="ko-KR" altLang="en-US" sz="1600" dirty="0">
                <a:latin typeface="+mj-lt"/>
              </a:rPr>
              <a:t> </a:t>
            </a:r>
            <a:r>
              <a:rPr kumimoji="1" lang="en-US" altLang="ko-KR" sz="1600" dirty="0">
                <a:latin typeface="+mj-lt"/>
              </a:rPr>
              <a:t>576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F46F43A7-2B7E-7E42-818C-477A25D8A0E0}"/>
              </a:ext>
            </a:extLst>
          </p:cNvPr>
          <p:cNvGraphicFramePr>
            <a:graphicFrameLocks noGrp="1"/>
          </p:cNvGraphicFramePr>
          <p:nvPr/>
        </p:nvGraphicFramePr>
        <p:xfrm>
          <a:off x="1460065" y="4157611"/>
          <a:ext cx="17088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13">
                  <a:extLst>
                    <a:ext uri="{9D8B030D-6E8A-4147-A177-3AD203B41FA5}">
                      <a16:colId xmlns:a16="http://schemas.microsoft.com/office/drawing/2014/main" val="4183632855"/>
                    </a:ext>
                  </a:extLst>
                </a:gridCol>
                <a:gridCol w="284813">
                  <a:extLst>
                    <a:ext uri="{9D8B030D-6E8A-4147-A177-3AD203B41FA5}">
                      <a16:colId xmlns:a16="http://schemas.microsoft.com/office/drawing/2014/main" val="4227715256"/>
                    </a:ext>
                  </a:extLst>
                </a:gridCol>
                <a:gridCol w="284813">
                  <a:extLst>
                    <a:ext uri="{9D8B030D-6E8A-4147-A177-3AD203B41FA5}">
                      <a16:colId xmlns:a16="http://schemas.microsoft.com/office/drawing/2014/main" val="607002796"/>
                    </a:ext>
                  </a:extLst>
                </a:gridCol>
                <a:gridCol w="284813">
                  <a:extLst>
                    <a:ext uri="{9D8B030D-6E8A-4147-A177-3AD203B41FA5}">
                      <a16:colId xmlns:a16="http://schemas.microsoft.com/office/drawing/2014/main" val="2316999055"/>
                    </a:ext>
                  </a:extLst>
                </a:gridCol>
                <a:gridCol w="284813">
                  <a:extLst>
                    <a:ext uri="{9D8B030D-6E8A-4147-A177-3AD203B41FA5}">
                      <a16:colId xmlns:a16="http://schemas.microsoft.com/office/drawing/2014/main" val="1409651590"/>
                    </a:ext>
                  </a:extLst>
                </a:gridCol>
                <a:gridCol w="284813">
                  <a:extLst>
                    <a:ext uri="{9D8B030D-6E8A-4147-A177-3AD203B41FA5}">
                      <a16:colId xmlns:a16="http://schemas.microsoft.com/office/drawing/2014/main" val="3296632195"/>
                    </a:ext>
                  </a:extLst>
                </a:gridCol>
              </a:tblGrid>
              <a:tr h="350865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17883"/>
                  </a:ext>
                </a:extLst>
              </a:tr>
              <a:tr h="350865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738525"/>
                  </a:ext>
                </a:extLst>
              </a:tr>
              <a:tr h="350865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393088"/>
                  </a:ext>
                </a:extLst>
              </a:tr>
              <a:tr h="350865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21723"/>
                  </a:ext>
                </a:extLst>
              </a:tr>
              <a:tr h="350865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68924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7865919-6113-D543-A522-71DBB55076CC}"/>
              </a:ext>
            </a:extLst>
          </p:cNvPr>
          <p:cNvSpPr txBox="1"/>
          <p:nvPr/>
        </p:nvSpPr>
        <p:spPr>
          <a:xfrm>
            <a:off x="1681318" y="3788279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0000FF"/>
                </a:solidFill>
              </a:rPr>
              <a:t>768 (pixel)</a:t>
            </a:r>
            <a:endParaRPr kumimoji="1" lang="ko-Kore-KR" altLang="en-US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CAD466-AD5D-5A42-8463-4AE452F0C166}"/>
              </a:ext>
            </a:extLst>
          </p:cNvPr>
          <p:cNvSpPr txBox="1"/>
          <p:nvPr/>
        </p:nvSpPr>
        <p:spPr>
          <a:xfrm>
            <a:off x="560588" y="4748845"/>
            <a:ext cx="89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0000FF"/>
                </a:solidFill>
              </a:rPr>
              <a:t>576</a:t>
            </a:r>
          </a:p>
          <a:p>
            <a:pPr algn="ctr"/>
            <a:r>
              <a:rPr kumimoji="1" lang="en-US" altLang="ko-Kore-KR" dirty="0">
                <a:solidFill>
                  <a:srgbClr val="0000FF"/>
                </a:solidFill>
              </a:rPr>
              <a:t>(patch)</a:t>
            </a:r>
            <a:endParaRPr kumimoji="1" lang="ko-Kore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3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Mixing MLPs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7" y="1204139"/>
            <a:ext cx="1066636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Channel-mixing MLPs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Allow communication between different channels. (per-location)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Each token independently.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Can be seen as 1x1 convolutions.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sz="2000" b="1" dirty="0"/>
              <a:t>Token-mixing MLPs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/>
              <a:t>A</a:t>
            </a:r>
            <a:r>
              <a:rPr lang="en" altLang="ko-Kore-KR" dirty="0" err="1"/>
              <a:t>llow</a:t>
            </a:r>
            <a:r>
              <a:rPr lang="en" altLang="ko-Kore-KR" dirty="0"/>
              <a:t> communication between different tokens. (cross-location)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Each channel independently.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ore-KR" dirty="0"/>
              <a:t>Can be seen single-channel depth-wise convolutions.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0237953C-0AC8-554E-9840-6115287CDBE8}"/>
              </a:ext>
            </a:extLst>
          </p:cNvPr>
          <p:cNvGraphicFramePr>
            <a:graphicFrameLocks noGrp="1"/>
          </p:cNvGraphicFramePr>
          <p:nvPr/>
        </p:nvGraphicFramePr>
        <p:xfrm>
          <a:off x="10018589" y="4567838"/>
          <a:ext cx="17088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13">
                  <a:extLst>
                    <a:ext uri="{9D8B030D-6E8A-4147-A177-3AD203B41FA5}">
                      <a16:colId xmlns:a16="http://schemas.microsoft.com/office/drawing/2014/main" val="4183632855"/>
                    </a:ext>
                  </a:extLst>
                </a:gridCol>
                <a:gridCol w="284813">
                  <a:extLst>
                    <a:ext uri="{9D8B030D-6E8A-4147-A177-3AD203B41FA5}">
                      <a16:colId xmlns:a16="http://schemas.microsoft.com/office/drawing/2014/main" val="4227715256"/>
                    </a:ext>
                  </a:extLst>
                </a:gridCol>
                <a:gridCol w="284813">
                  <a:extLst>
                    <a:ext uri="{9D8B030D-6E8A-4147-A177-3AD203B41FA5}">
                      <a16:colId xmlns:a16="http://schemas.microsoft.com/office/drawing/2014/main" val="607002796"/>
                    </a:ext>
                  </a:extLst>
                </a:gridCol>
                <a:gridCol w="284813">
                  <a:extLst>
                    <a:ext uri="{9D8B030D-6E8A-4147-A177-3AD203B41FA5}">
                      <a16:colId xmlns:a16="http://schemas.microsoft.com/office/drawing/2014/main" val="2316999055"/>
                    </a:ext>
                  </a:extLst>
                </a:gridCol>
                <a:gridCol w="284813">
                  <a:extLst>
                    <a:ext uri="{9D8B030D-6E8A-4147-A177-3AD203B41FA5}">
                      <a16:colId xmlns:a16="http://schemas.microsoft.com/office/drawing/2014/main" val="1409651590"/>
                    </a:ext>
                  </a:extLst>
                </a:gridCol>
                <a:gridCol w="284813">
                  <a:extLst>
                    <a:ext uri="{9D8B030D-6E8A-4147-A177-3AD203B41FA5}">
                      <a16:colId xmlns:a16="http://schemas.microsoft.com/office/drawing/2014/main" val="3296632195"/>
                    </a:ext>
                  </a:extLst>
                </a:gridCol>
              </a:tblGrid>
              <a:tr h="350865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17883"/>
                  </a:ext>
                </a:extLst>
              </a:tr>
              <a:tr h="350865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738525"/>
                  </a:ext>
                </a:extLst>
              </a:tr>
              <a:tr h="350865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393088"/>
                  </a:ext>
                </a:extLst>
              </a:tr>
              <a:tr h="350865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21723"/>
                  </a:ext>
                </a:extLst>
              </a:tr>
              <a:tr h="350865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6892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888458-CE68-6441-B65A-320743068A10}"/>
              </a:ext>
            </a:extLst>
          </p:cNvPr>
          <p:cNvSpPr txBox="1"/>
          <p:nvPr/>
        </p:nvSpPr>
        <p:spPr>
          <a:xfrm>
            <a:off x="10075374" y="4198506"/>
            <a:ext cx="15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0000FF"/>
                </a:solidFill>
              </a:rPr>
              <a:t>768 (channel)</a:t>
            </a:r>
            <a:endParaRPr kumimoji="1" lang="ko-Kore-KR" altLang="en-US" dirty="0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85B4EF-F0BD-0E49-AE2E-30F4D31AE01E}"/>
              </a:ext>
            </a:extLst>
          </p:cNvPr>
          <p:cNvSpPr txBox="1"/>
          <p:nvPr/>
        </p:nvSpPr>
        <p:spPr>
          <a:xfrm>
            <a:off x="9113662" y="5159072"/>
            <a:ext cx="910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0000FF"/>
                </a:solidFill>
              </a:rPr>
              <a:t>576</a:t>
            </a:r>
          </a:p>
          <a:p>
            <a:pPr algn="ctr"/>
            <a:r>
              <a:rPr kumimoji="1" lang="en-US" altLang="ko-Kore-KR" dirty="0">
                <a:solidFill>
                  <a:srgbClr val="0000FF"/>
                </a:solidFill>
              </a:rPr>
              <a:t>(token)</a:t>
            </a:r>
            <a:endParaRPr kumimoji="1" lang="ko-Kore-KR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352C1E16-40AE-0D4C-9C1E-49E7AE535F71}"/>
              </a:ext>
            </a:extLst>
          </p:cNvPr>
          <p:cNvGraphicFramePr>
            <a:graphicFrameLocks noGrp="1"/>
          </p:cNvGraphicFramePr>
          <p:nvPr/>
        </p:nvGraphicFramePr>
        <p:xfrm>
          <a:off x="10018589" y="1673010"/>
          <a:ext cx="17088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13">
                  <a:extLst>
                    <a:ext uri="{9D8B030D-6E8A-4147-A177-3AD203B41FA5}">
                      <a16:colId xmlns:a16="http://schemas.microsoft.com/office/drawing/2014/main" val="4183632855"/>
                    </a:ext>
                  </a:extLst>
                </a:gridCol>
                <a:gridCol w="284813">
                  <a:extLst>
                    <a:ext uri="{9D8B030D-6E8A-4147-A177-3AD203B41FA5}">
                      <a16:colId xmlns:a16="http://schemas.microsoft.com/office/drawing/2014/main" val="4227715256"/>
                    </a:ext>
                  </a:extLst>
                </a:gridCol>
                <a:gridCol w="284813">
                  <a:extLst>
                    <a:ext uri="{9D8B030D-6E8A-4147-A177-3AD203B41FA5}">
                      <a16:colId xmlns:a16="http://schemas.microsoft.com/office/drawing/2014/main" val="607002796"/>
                    </a:ext>
                  </a:extLst>
                </a:gridCol>
                <a:gridCol w="284813">
                  <a:extLst>
                    <a:ext uri="{9D8B030D-6E8A-4147-A177-3AD203B41FA5}">
                      <a16:colId xmlns:a16="http://schemas.microsoft.com/office/drawing/2014/main" val="2316999055"/>
                    </a:ext>
                  </a:extLst>
                </a:gridCol>
                <a:gridCol w="284813">
                  <a:extLst>
                    <a:ext uri="{9D8B030D-6E8A-4147-A177-3AD203B41FA5}">
                      <a16:colId xmlns:a16="http://schemas.microsoft.com/office/drawing/2014/main" val="1409651590"/>
                    </a:ext>
                  </a:extLst>
                </a:gridCol>
                <a:gridCol w="284813">
                  <a:extLst>
                    <a:ext uri="{9D8B030D-6E8A-4147-A177-3AD203B41FA5}">
                      <a16:colId xmlns:a16="http://schemas.microsoft.com/office/drawing/2014/main" val="3296632195"/>
                    </a:ext>
                  </a:extLst>
                </a:gridCol>
              </a:tblGrid>
              <a:tr h="350865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17883"/>
                  </a:ext>
                </a:extLst>
              </a:tr>
              <a:tr h="350865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738525"/>
                  </a:ext>
                </a:extLst>
              </a:tr>
              <a:tr h="350865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393088"/>
                  </a:ext>
                </a:extLst>
              </a:tr>
              <a:tr h="350865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21723"/>
                  </a:ext>
                </a:extLst>
              </a:tr>
              <a:tr h="350865"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68924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11B85A1-3F98-9949-B6B2-84BD2AB43352}"/>
              </a:ext>
            </a:extLst>
          </p:cNvPr>
          <p:cNvSpPr txBox="1"/>
          <p:nvPr/>
        </p:nvSpPr>
        <p:spPr>
          <a:xfrm>
            <a:off x="10239842" y="1303678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0000FF"/>
                </a:solidFill>
              </a:rPr>
              <a:t>768 (pixel)</a:t>
            </a:r>
            <a:endParaRPr kumimoji="1" lang="ko-Kore-KR" altLang="en-US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5339C-7316-6C4D-9177-6C9EF7B08E9A}"/>
              </a:ext>
            </a:extLst>
          </p:cNvPr>
          <p:cNvSpPr txBox="1"/>
          <p:nvPr/>
        </p:nvSpPr>
        <p:spPr>
          <a:xfrm>
            <a:off x="9119112" y="2264244"/>
            <a:ext cx="89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0000FF"/>
                </a:solidFill>
              </a:rPr>
              <a:t>576</a:t>
            </a:r>
          </a:p>
          <a:p>
            <a:pPr algn="ctr"/>
            <a:r>
              <a:rPr kumimoji="1" lang="en-US" altLang="ko-Kore-KR" dirty="0">
                <a:solidFill>
                  <a:srgbClr val="0000FF"/>
                </a:solidFill>
              </a:rPr>
              <a:t>(patch)</a:t>
            </a:r>
            <a:endParaRPr kumimoji="1" lang="ko-Kore-KR" altLang="en-US" dirty="0">
              <a:solidFill>
                <a:srgbClr val="0000FF"/>
              </a:solidFill>
            </a:endParaRPr>
          </a:p>
        </p:txBody>
      </p:sp>
      <p:sp>
        <p:nvSpPr>
          <p:cNvPr id="3" name="위쪽/아래쪽 화살표[U] 2">
            <a:extLst>
              <a:ext uri="{FF2B5EF4-FFF2-40B4-BE49-F238E27FC236}">
                <a16:creationId xmlns:a16="http://schemas.microsoft.com/office/drawing/2014/main" id="{CAF8E8E0-3646-5446-AE4D-A33130F42E2E}"/>
              </a:ext>
            </a:extLst>
          </p:cNvPr>
          <p:cNvSpPr/>
          <p:nvPr/>
        </p:nvSpPr>
        <p:spPr>
          <a:xfrm>
            <a:off x="10688093" y="3605994"/>
            <a:ext cx="369869" cy="55141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8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7" y="1204139"/>
            <a:ext cx="1066636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Features at a given spatial location (</a:t>
            </a:r>
            <a:r>
              <a:rPr kumimoji="1" lang="en-US" altLang="ko-Kore-KR" sz="2000" b="1" dirty="0" err="1"/>
              <a:t>i</a:t>
            </a:r>
            <a:r>
              <a:rPr kumimoji="1" lang="en-US" altLang="ko-Kore-KR" sz="2000" b="1" dirty="0"/>
              <a:t>)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CNN : 1x1 convolution layers, large size kernel convolution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ViT : MLP blocks, self-attention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Mixer : channel-mixing MLPs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sz="1800" b="1" dirty="0"/>
              <a:t>Features between different spatial locations (ii)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CNN : Large size kernel convolution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ViT : self-attention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Mixer : token-mixing MLPs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E18D8-201E-FC47-9824-C144774D49CC}"/>
              </a:ext>
            </a:extLst>
          </p:cNvPr>
          <p:cNvSpPr txBox="1"/>
          <p:nvPr/>
        </p:nvSpPr>
        <p:spPr>
          <a:xfrm>
            <a:off x="2858094" y="5882707"/>
            <a:ext cx="6475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rgbClr val="0000FF"/>
                </a:solidFill>
              </a:rPr>
              <a:t>Mixer architecture is to clearly separate both features.</a:t>
            </a:r>
            <a:endParaRPr kumimoji="1" lang="ko-Kore-KR" altLang="en-US" sz="2000" dirty="0">
              <a:solidFill>
                <a:srgbClr val="0000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6AEF0C-03C4-9C41-964A-0A2FF79BA4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9" t="2124" r="40923" b="61532"/>
          <a:stretch/>
        </p:blipFill>
        <p:spPr>
          <a:xfrm>
            <a:off x="8767126" y="4061541"/>
            <a:ext cx="2764221" cy="15555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4C363C-3E73-A94F-9CE2-93CDDFD229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1" t="2124" r="2001" b="61532"/>
          <a:stretch/>
        </p:blipFill>
        <p:spPr>
          <a:xfrm>
            <a:off x="8767127" y="1855075"/>
            <a:ext cx="2764221" cy="15555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26B947-EF80-1B4F-BAEB-5D08FD5FEB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1" t="11637" r="80281" b="64052"/>
          <a:stretch/>
        </p:blipFill>
        <p:spPr>
          <a:xfrm>
            <a:off x="7893269" y="3205655"/>
            <a:ext cx="725213" cy="104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4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7" y="1204139"/>
            <a:ext cx="1066636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Pre-training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Resolution = 224, batch size = 4096, epochs = 300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b="0" i="0" dirty="0">
              <a:solidFill>
                <a:srgbClr val="333333"/>
              </a:solidFill>
              <a:effectLst/>
              <a:latin typeface="Noto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>
                <a:solidFill>
                  <a:srgbClr val="333333"/>
                </a:solidFill>
                <a:latin typeface="Noto Sans" panose="020B0604020202020204" pitchFamily="34" charset="0"/>
              </a:rPr>
              <a:t>AdamW</a:t>
            </a:r>
            <a:r>
              <a:rPr kumimoji="1" lang="en-US" altLang="ko-Kore-KR" dirty="0">
                <a:solidFill>
                  <a:srgbClr val="333333"/>
                </a:solidFill>
                <a:latin typeface="Noto Sans" panose="020B0604020202020204" pitchFamily="34" charset="0"/>
              </a:rPr>
              <a:t>, 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oto Sans" panose="020B0604020202020204" pitchFamily="34" charset="0"/>
              </a:rPr>
              <a:t>learning rate = 0.001, 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warmup of 10k steps and linear decay</a:t>
            </a:r>
            <a:endParaRPr kumimoji="1" lang="en-US" altLang="ko-Kore-KR" b="0" i="0" dirty="0">
              <a:solidFill>
                <a:srgbClr val="333333"/>
              </a:solidFill>
              <a:effectLst/>
              <a:latin typeface="Noto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333333"/>
              </a:solidFill>
              <a:latin typeface="Noto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rgbClr val="333333"/>
                </a:solidFill>
                <a:latin typeface="Noto Sans" panose="020B0604020202020204" pitchFamily="34" charset="0"/>
              </a:rPr>
              <a:t>Dataset = JFT-300M or ImageNet-21k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333333"/>
              </a:solidFill>
              <a:latin typeface="Noto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333333"/>
              </a:solidFill>
              <a:latin typeface="Noto Sans" panose="020B0604020202020204" pitchFamily="34" charset="0"/>
            </a:endParaRPr>
          </a:p>
          <a:p>
            <a:r>
              <a:rPr kumimoji="1" lang="en-US" altLang="ko-Kore-KR" sz="2000" b="1" dirty="0"/>
              <a:t>Fine-tuning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Resolution = 224, Batch size = 512, steps = </a:t>
            </a:r>
            <a:r>
              <a:rPr kumimoji="1" lang="en-US" altLang="ko-KR" dirty="0"/>
              <a:t>7k</a:t>
            </a:r>
            <a:r>
              <a:rPr kumimoji="1" lang="en-US" altLang="ko-Kore-KR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b="0" i="0" dirty="0">
              <a:solidFill>
                <a:srgbClr val="333333"/>
              </a:solidFill>
              <a:effectLst/>
              <a:latin typeface="Noto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333333"/>
                </a:solidFill>
                <a:effectLst/>
                <a:latin typeface="Noto Sans" panose="020B0604020202020204" pitchFamily="34" charset="0"/>
              </a:rPr>
              <a:t>SGD, learning rate = 0.001, 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cosine learning rate schedule with a linear warmup</a:t>
            </a:r>
            <a:endParaRPr kumimoji="1" lang="en-US" altLang="ko-Kore-KR" b="0" i="0" dirty="0">
              <a:solidFill>
                <a:srgbClr val="333333"/>
              </a:solidFill>
              <a:effectLst/>
              <a:latin typeface="Noto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333333"/>
              </a:solidFill>
              <a:latin typeface="Noto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rgbClr val="333333"/>
                </a:solidFill>
                <a:latin typeface="Noto Sans" panose="020B0604020202020204" pitchFamily="34" charset="0"/>
              </a:rPr>
              <a:t>Dataset = ImageNet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70811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7" y="1204139"/>
            <a:ext cx="106663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Main Result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rgbClr val="333333"/>
                </a:solidFill>
                <a:latin typeface="Noto Sans" panose="020B0604020202020204" pitchFamily="34" charset="0"/>
              </a:rPr>
              <a:t>Specifications of the Mixer architectures.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333333"/>
              </a:solidFill>
              <a:latin typeface="Noto Sans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rgbClr val="333333"/>
                </a:solidFill>
                <a:latin typeface="Noto Sans" panose="020B0604020202020204" pitchFamily="34" charset="0"/>
              </a:rPr>
              <a:t>L/16 is the best model that pre-trained on ImageNet-21k.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C1DF23-0CD4-F447-8E2B-24EA31127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59" y="3098737"/>
            <a:ext cx="9042481" cy="334031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0C23BC3-1F62-6043-9D71-AEE9D477A84A}"/>
              </a:ext>
            </a:extLst>
          </p:cNvPr>
          <p:cNvSpPr/>
          <p:nvPr/>
        </p:nvSpPr>
        <p:spPr>
          <a:xfrm>
            <a:off x="8445357" y="4212404"/>
            <a:ext cx="719191" cy="222665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375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049C2BE8AF0AE45A5B82E545433D03A" ma:contentTypeVersion="10" ma:contentTypeDescription="새 문서를 만듭니다." ma:contentTypeScope="" ma:versionID="337a9f7f14b309d53dad2cca22f4d664">
  <xsd:schema xmlns:xsd="http://www.w3.org/2001/XMLSchema" xmlns:xs="http://www.w3.org/2001/XMLSchema" xmlns:p="http://schemas.microsoft.com/office/2006/metadata/properties" xmlns:ns3="a4b47a97-846a-45c8-a411-2172467ff38c" targetNamespace="http://schemas.microsoft.com/office/2006/metadata/properties" ma:root="true" ma:fieldsID="ade5633a4b64c2ee6dd73d09ab9a8b73" ns3:_="">
    <xsd:import namespace="a4b47a97-846a-45c8-a411-2172467ff3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b47a97-846a-45c8-a411-2172467ff3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D23E8E-5155-458F-BB26-71DEA1445E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BEFF41-C13D-4D31-9832-10D34C264C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b47a97-846a-45c8-a411-2172467ff3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91D0EC-38E6-4A27-96BE-1292825A4C7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86881</TotalTime>
  <Words>599</Words>
  <Application>Microsoft Macintosh PowerPoint</Application>
  <PresentationFormat>와이드스크린</PresentationFormat>
  <Paragraphs>141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Noto Sans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Kyi</dc:creator>
  <cp:lastModifiedBy>Microsoft Office User</cp:lastModifiedBy>
  <cp:revision>820</cp:revision>
  <dcterms:created xsi:type="dcterms:W3CDTF">2018-02-21T02:23:39Z</dcterms:created>
  <dcterms:modified xsi:type="dcterms:W3CDTF">2023-07-20T08:10:59Z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0x0101009049C2BE8AF0AE45A5B82E545433D03A</vt:lpwstr>
  </property>
</Properties>
</file>