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32E12-82F2-4279-B151-4B8F4BD8604B}">
          <p14:sldIdLst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233F7B"/>
    <a:srgbClr val="4B4BFF"/>
    <a:srgbClr val="E66969"/>
    <a:srgbClr val="41719C"/>
    <a:srgbClr val="333F50"/>
    <a:srgbClr val="626B78"/>
    <a:srgbClr val="FFFFFF"/>
    <a:srgbClr val="24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9" autoAdjust="0"/>
    <p:restoredTop sz="96197" autoAdjust="0"/>
  </p:normalViewPr>
  <p:slideViewPr>
    <p:cSldViewPr snapToGrid="0">
      <p:cViewPr varScale="1">
        <p:scale>
          <a:sx n="124" d="100"/>
          <a:sy n="124" d="100"/>
        </p:scale>
        <p:origin x="10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973860f20b3b352" providerId="LiveId" clId="{DDAD0E7D-C79D-4018-8269-B82134A68418}"/>
    <pc:docChg chg="custSel addSld delSld modSld modSection">
      <pc:chgData name="" userId="5973860f20b3b352" providerId="LiveId" clId="{DDAD0E7D-C79D-4018-8269-B82134A68418}" dt="2022-05-18T02:27:32.679" v="26" actId="478"/>
      <pc:docMkLst>
        <pc:docMk/>
      </pc:docMkLst>
      <pc:sldChg chg="delSp modSp">
        <pc:chgData name="" userId="5973860f20b3b352" providerId="LiveId" clId="{DDAD0E7D-C79D-4018-8269-B82134A68418}" dt="2022-05-18T02:27:32.679" v="26" actId="478"/>
        <pc:sldMkLst>
          <pc:docMk/>
          <pc:sldMk cId="395541263" sldId="257"/>
        </pc:sldMkLst>
        <pc:spChg chg="mod">
          <ac:chgData name="" userId="5973860f20b3b352" providerId="LiveId" clId="{DDAD0E7D-C79D-4018-8269-B82134A68418}" dt="2022-05-18T02:27:23.462" v="23" actId="20577"/>
          <ac:spMkLst>
            <pc:docMk/>
            <pc:sldMk cId="395541263" sldId="257"/>
            <ac:spMk id="2" creationId="{00000000-0000-0000-0000-000000000000}"/>
          </ac:spMkLst>
        </pc:spChg>
        <pc:spChg chg="del">
          <ac:chgData name="" userId="5973860f20b3b352" providerId="LiveId" clId="{DDAD0E7D-C79D-4018-8269-B82134A68418}" dt="2022-05-18T02:27:29.122" v="24" actId="478"/>
          <ac:spMkLst>
            <pc:docMk/>
            <pc:sldMk cId="395541263" sldId="257"/>
            <ac:spMk id="5" creationId="{31F8E165-BEF4-4AAF-BC0F-1F59147EC4D8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6" creationId="{98959DD1-1B7B-42F3-8FD3-41B3E106DF97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7" creationId="{05AD7941-6C27-40F5-B292-E2B2BF6C36FF}"/>
          </ac:spMkLst>
        </pc:sp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3" creationId="{00000000-0000-0000-0000-000000000000}"/>
          </ac:picMkLst>
        </pc:pic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4" creationId="{00000000-0000-0000-0000-000000000000}"/>
          </ac:picMkLst>
        </pc:picChg>
      </pc:sldChg>
      <pc:sldChg chg="del">
        <pc:chgData name="" userId="5973860f20b3b352" providerId="LiveId" clId="{DDAD0E7D-C79D-4018-8269-B82134A68418}" dt="2022-05-18T02:27:15.844" v="2" actId="2696"/>
        <pc:sldMkLst>
          <pc:docMk/>
          <pc:sldMk cId="4098441946" sldId="560"/>
        </pc:sldMkLst>
      </pc:sldChg>
      <pc:sldChg chg="del">
        <pc:chgData name="" userId="5973860f20b3b352" providerId="LiveId" clId="{DDAD0E7D-C79D-4018-8269-B82134A68418}" dt="2022-05-18T02:27:15.847" v="3" actId="2696"/>
        <pc:sldMkLst>
          <pc:docMk/>
          <pc:sldMk cId="4052781022" sldId="561"/>
        </pc:sldMkLst>
      </pc:sldChg>
      <pc:sldChg chg="del">
        <pc:chgData name="" userId="5973860f20b3b352" providerId="LiveId" clId="{DDAD0E7D-C79D-4018-8269-B82134A68418}" dt="2022-05-18T02:27:15.849" v="4" actId="2696"/>
        <pc:sldMkLst>
          <pc:docMk/>
          <pc:sldMk cId="1945452355" sldId="562"/>
        </pc:sldMkLst>
      </pc:sldChg>
      <pc:sldChg chg="del">
        <pc:chgData name="" userId="5973860f20b3b352" providerId="LiveId" clId="{DDAD0E7D-C79D-4018-8269-B82134A68418}" dt="2022-05-18T02:27:15.851" v="5" actId="2696"/>
        <pc:sldMkLst>
          <pc:docMk/>
          <pc:sldMk cId="2988920282" sldId="563"/>
        </pc:sldMkLst>
      </pc:sldChg>
      <pc:sldChg chg="del">
        <pc:chgData name="" userId="5973860f20b3b352" providerId="LiveId" clId="{DDAD0E7D-C79D-4018-8269-B82134A68418}" dt="2022-05-18T02:27:15.854" v="6" actId="2696"/>
        <pc:sldMkLst>
          <pc:docMk/>
          <pc:sldMk cId="3158997646" sldId="564"/>
        </pc:sldMkLst>
      </pc:sldChg>
      <pc:sldChg chg="del">
        <pc:chgData name="" userId="5973860f20b3b352" providerId="LiveId" clId="{DDAD0E7D-C79D-4018-8269-B82134A68418}" dt="2022-05-18T02:27:15.856" v="7" actId="2696"/>
        <pc:sldMkLst>
          <pc:docMk/>
          <pc:sldMk cId="1883023536" sldId="565"/>
        </pc:sldMkLst>
      </pc:sldChg>
      <pc:sldChg chg="del">
        <pc:chgData name="" userId="5973860f20b3b352" providerId="LiveId" clId="{DDAD0E7D-C79D-4018-8269-B82134A68418}" dt="2022-05-18T02:27:15.842" v="1" actId="2696"/>
        <pc:sldMkLst>
          <pc:docMk/>
          <pc:sldMk cId="670768103" sldId="566"/>
        </pc:sldMkLst>
      </pc:sldChg>
      <pc:sldChg chg="add">
        <pc:chgData name="" userId="5973860f20b3b352" providerId="LiveId" clId="{DDAD0E7D-C79D-4018-8269-B82134A68418}" dt="2022-05-18T02:27:13.295" v="0"/>
        <pc:sldMkLst>
          <pc:docMk/>
          <pc:sldMk cId="494264523" sldId="567"/>
        </pc:sldMkLst>
      </pc:sldChg>
    </pc:docChg>
  </pc:docChgLst>
  <pc:docChgLst>
    <pc:chgData userId="5973860f20b3b352" providerId="LiveId" clId="{D053999D-3BFF-4674-A1FF-CC76AECE823C}"/>
    <pc:docChg chg="undo custSel addSld delSld modSld modSection">
      <pc:chgData name="" userId="5973860f20b3b352" providerId="LiveId" clId="{D053999D-3BFF-4674-A1FF-CC76AECE823C}" dt="2022-02-18T00:05:55.182" v="2092" actId="207"/>
      <pc:docMkLst>
        <pc:docMk/>
      </pc:docMkLst>
      <pc:sldChg chg="modSp">
        <pc:chgData name="" userId="5973860f20b3b352" providerId="LiveId" clId="{D053999D-3BFF-4674-A1FF-CC76AECE823C}" dt="2022-02-17T04:24:32.529" v="32" actId="20577"/>
        <pc:sldMkLst>
          <pc:docMk/>
          <pc:sldMk cId="395541263" sldId="257"/>
        </pc:sldMkLst>
        <pc:spChg chg="mod">
          <ac:chgData name="" userId="5973860f20b3b352" providerId="LiveId" clId="{D053999D-3BFF-4674-A1FF-CC76AECE823C}" dt="2022-02-17T04:24:32.529" v="32" actId="20577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D053999D-3BFF-4674-A1FF-CC76AECE823C}" dt="2022-02-17T04:24:22.321" v="9" actId="6549"/>
          <ac:spMkLst>
            <pc:docMk/>
            <pc:sldMk cId="395541263" sldId="257"/>
            <ac:spMk id="5" creationId="{31F8E165-BEF4-4AAF-BC0F-1F59147EC4D8}"/>
          </ac:spMkLst>
        </pc:spChg>
      </pc:sldChg>
    </pc:docChg>
  </pc:docChgLst>
  <pc:docChgLst>
    <pc:chgData userId="5973860f20b3b352" providerId="LiveId" clId="{0ACE7EEE-50B2-40D0-A129-E2A7C1340B7B}"/>
    <pc:docChg chg="undo custSel addSld delSld modSld sldOrd modSection">
      <pc:chgData name="" userId="5973860f20b3b352" providerId="LiveId" clId="{0ACE7EEE-50B2-40D0-A129-E2A7C1340B7B}" dt="2022-04-01T01:28:43.522" v="1717" actId="478"/>
      <pc:docMkLst>
        <pc:docMk/>
      </pc:docMkLst>
      <pc:sldChg chg="addSp modSp">
        <pc:chgData name="" userId="5973860f20b3b352" providerId="LiveId" clId="{0ACE7EEE-50B2-40D0-A129-E2A7C1340B7B}" dt="2022-04-01T01:28:39.247" v="1716"/>
        <pc:sldMkLst>
          <pc:docMk/>
          <pc:sldMk cId="395541263" sldId="257"/>
        </pc:sldMkLst>
        <pc:spChg chg="mod">
          <ac:chgData name="" userId="5973860f20b3b352" providerId="LiveId" clId="{0ACE7EEE-50B2-40D0-A129-E2A7C1340B7B}" dt="2022-04-01T01:28:31.017" v="1715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0ACE7EEE-50B2-40D0-A129-E2A7C1340B7B}" dt="2022-03-29T13:32:02.565" v="911" actId="20577"/>
          <ac:spMkLst>
            <pc:docMk/>
            <pc:sldMk cId="395541263" sldId="257"/>
            <ac:spMk id="5" creationId="{31F8E165-BEF4-4AAF-BC0F-1F59147EC4D8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6" creationId="{98959DD1-1B7B-42F3-8FD3-41B3E106DF97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7" creationId="{05AD7941-6C27-40F5-B292-E2B2BF6C36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D1CD-CAAE-47F2-8FE6-E9F2B77887FD}" type="datetimeFigureOut">
              <a:rPr lang="ko-KR" altLang="en-US" smtClean="0"/>
              <a:t>2023. 8. 11.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53F93-B3B3-4C91-A754-4E0A4A980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6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3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8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5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1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4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2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9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4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1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2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59A88-A2D1-485C-BAB2-C58D3FEC6344}"/>
              </a:ext>
            </a:extLst>
          </p:cNvPr>
          <p:cNvSpPr/>
          <p:nvPr userDrawn="1"/>
        </p:nvSpPr>
        <p:spPr>
          <a:xfrm>
            <a:off x="0" y="205397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40A3B-C71A-4BE6-811D-C438CF4F6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8" y="6287740"/>
            <a:ext cx="1660512" cy="404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B1558D-597A-4B06-99BA-51FBBBA67B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091" y="6023428"/>
            <a:ext cx="1021687" cy="7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0">
            <a:extLst>
              <a:ext uri="{FF2B5EF4-FFF2-40B4-BE49-F238E27FC236}">
                <a16:creationId xmlns:a16="http://schemas.microsoft.com/office/drawing/2014/main" id="{0A303FFF-4DF6-4FAD-A906-E8E85BD8D1C5}"/>
              </a:ext>
            </a:extLst>
          </p:cNvPr>
          <p:cNvSpPr/>
          <p:nvPr userDrawn="1"/>
        </p:nvSpPr>
        <p:spPr>
          <a:xfrm>
            <a:off x="1949644" y="6534619"/>
            <a:ext cx="8292940" cy="0"/>
          </a:xfrm>
          <a:custGeom>
            <a:avLst/>
            <a:gdLst/>
            <a:ahLst/>
            <a:cxnLst/>
            <a:rect l="l" t="t" r="r" b="b"/>
            <a:pathLst>
              <a:path w="9145270">
                <a:moveTo>
                  <a:pt x="0" y="0"/>
                </a:moveTo>
                <a:lnTo>
                  <a:pt x="9144647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888769-FEE9-4AA2-AF24-677BF63B6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45" y="507793"/>
            <a:ext cx="1021687" cy="722287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EB2EFB-D418-462A-95F4-21F408CD5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430" y="485954"/>
            <a:ext cx="9070761" cy="39813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1193F1-4D15-A24E-BDAE-E696749A321E}"/>
              </a:ext>
            </a:extLst>
          </p:cNvPr>
          <p:cNvGrpSpPr/>
          <p:nvPr userDrawn="1"/>
        </p:nvGrpSpPr>
        <p:grpSpPr>
          <a:xfrm>
            <a:off x="533991" y="351622"/>
            <a:ext cx="936000" cy="39700"/>
            <a:chOff x="484243" y="251476"/>
            <a:chExt cx="1110970" cy="11062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AC7FC6-C69F-BD49-867A-188DDE0D739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9D2293-AAAB-A24F-BE0C-BF94B9462D56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46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D393C-E9F4-ED48-837E-1D89258CD32F}"/>
              </a:ext>
            </a:extLst>
          </p:cNvPr>
          <p:cNvSpPr/>
          <p:nvPr/>
        </p:nvSpPr>
        <p:spPr>
          <a:xfrm>
            <a:off x="0" y="204703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Masked Autoencoders Are Scalable Vision Learners</a:t>
            </a:r>
            <a:endParaRPr lang="pt-BR" altLang="ko-KR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9EF65-CA17-0C4D-959C-0EBAD365439F}"/>
              </a:ext>
            </a:extLst>
          </p:cNvPr>
          <p:cNvSpPr txBox="1"/>
          <p:nvPr/>
        </p:nvSpPr>
        <p:spPr>
          <a:xfrm>
            <a:off x="0" y="41013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HE, </a:t>
            </a:r>
            <a:r>
              <a:rPr lang="en" altLang="ko-Kore-KR" sz="14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Kaiming</a:t>
            </a:r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</a:t>
            </a:r>
          </a:p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In: Proceedings of the IEEE/CVF conference on computer vision and pattern recognition. 2022. p. 16000-16009.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EAA36-7675-5B4D-A5CB-746BF7E18D4D}"/>
              </a:ext>
            </a:extLst>
          </p:cNvPr>
          <p:cNvSpPr txBox="1"/>
          <p:nvPr/>
        </p:nvSpPr>
        <p:spPr>
          <a:xfrm flipH="1">
            <a:off x="10067478" y="4631493"/>
            <a:ext cx="200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2023-08-11</a:t>
            </a:r>
          </a:p>
          <a:p>
            <a:pPr algn="r"/>
            <a:r>
              <a:rPr lang="en-US" altLang="ko-KR" sz="1200" dirty="0"/>
              <a:t>Garam Kim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810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ImageNet 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Main properties – masking ratio, decoder design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ratio of 75% is good for both linear probing and fine-tuning. (BERT’s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typical</a:t>
            </a:r>
            <a:r>
              <a:rPr kumimoji="1" lang="en-US" altLang="ko-Kore-KR" dirty="0"/>
              <a:t> ratio is 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Linear probing and fine-tuning results follow different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Decoder’s depth and width is not important to fine-tuning.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When decoder’s depth is shallower, encoder are more specialized for reconstruction(not recognition).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B0A61-D8AC-E542-90D2-19F54109E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3" y="4299856"/>
            <a:ext cx="3085597" cy="1883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90D465-7B89-EB41-A5FB-8D39F4DC2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69" y="4299857"/>
            <a:ext cx="6842402" cy="1883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07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ImageNet 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Main properties – mask token, augmentation, schedule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Skip the mask token [M] in the encoder and apply it later in the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MAE works well using cropping or random-size even if using no data augmentation.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Our ablations thus far are based on 800-epoch pre-training but there is no saturation at 1600-epoch.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3B1242-9213-7545-84EF-4E30ACFF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8" y="4302067"/>
            <a:ext cx="3407960" cy="1881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4E0F97-B7C3-7B4F-BCA9-1C16A0157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6" y="4302067"/>
            <a:ext cx="3786948" cy="1881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07BFB7-33E4-AF4F-A7F3-C205DE27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22" y="4297773"/>
            <a:ext cx="3146610" cy="1885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64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ImageNet 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Comparisons with previous results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compare the fine-tuning results of self-supervised ViT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By fine-tuning with a 448 size, we achieve 87.8% accuracy, using only 1N1K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Our result is based on vanilla ViT, and we expect advanced networks will perform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DC8BF-92F0-0B4A-B6E1-E0FF8216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63" y="4143770"/>
            <a:ext cx="5843474" cy="2313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717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 Learning 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Object detection and segmentation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fine-tune Mask R-CNN end-to-end on COCO.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report </a:t>
            </a:r>
            <a:r>
              <a:rPr kumimoji="1" lang="en-US" altLang="ko-Kore-KR" b="1" dirty="0"/>
              <a:t>box AP</a:t>
            </a:r>
            <a:r>
              <a:rPr kumimoji="1" lang="en-US" altLang="ko-Kore-KR" dirty="0"/>
              <a:t> for object detection and </a:t>
            </a:r>
            <a:r>
              <a:rPr kumimoji="1" lang="en-US" altLang="ko-Kore-KR" b="1" dirty="0"/>
              <a:t>mask AP</a:t>
            </a:r>
            <a:r>
              <a:rPr kumimoji="1" lang="en-US" altLang="ko-Kore-KR" dirty="0"/>
              <a:t> for instance segmentation.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r>
              <a:rPr kumimoji="1" lang="en-US" altLang="ko-Kore-KR" sz="2000" b="1" dirty="0"/>
              <a:t>Semantic segmentation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experiment on ADE20K using </a:t>
            </a:r>
            <a:r>
              <a:rPr kumimoji="1" lang="en-US" altLang="ko-Kore-KR" dirty="0" err="1"/>
              <a:t>UperNet</a:t>
            </a:r>
            <a:r>
              <a:rPr kumimoji="1" lang="en-US" altLang="ko-Kore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7646C-9477-C542-B046-A156DF329BC8}"/>
              </a:ext>
            </a:extLst>
          </p:cNvPr>
          <p:cNvSpPr txBox="1"/>
          <p:nvPr/>
        </p:nvSpPr>
        <p:spPr>
          <a:xfrm>
            <a:off x="3999507" y="4420768"/>
            <a:ext cx="201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AP : Average Precision</a:t>
            </a:r>
            <a:endParaRPr kumimoji="1" lang="ko-Kore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88F7E8-4551-C245-9641-C0999B12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8" y="4728545"/>
            <a:ext cx="5208843" cy="171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160FC8-4A48-D64D-817A-72DBD5009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16" y="4728545"/>
            <a:ext cx="5208843" cy="1473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09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 Learning 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Classification task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Transfer learning on the </a:t>
            </a:r>
            <a:r>
              <a:rPr kumimoji="1" lang="en-US" altLang="ko-Kore-KR" dirty="0" err="1"/>
              <a:t>iNaturalists</a:t>
            </a:r>
            <a:r>
              <a:rPr kumimoji="1" lang="en-US" altLang="ko-Kore-KR" dirty="0"/>
              <a:t> and Places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On </a:t>
            </a:r>
            <a:r>
              <a:rPr kumimoji="1" lang="en-US" altLang="ko-Kore-KR" dirty="0" err="1"/>
              <a:t>iNat</a:t>
            </a:r>
            <a:r>
              <a:rPr kumimoji="1" lang="en-US" altLang="ko-Kore-KR" dirty="0"/>
              <a:t>, our method shows strong scaling behavior. (accuracy improves with bigger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On Places, our MAE is higher performance than previous best results.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7B9C39-FCA6-614B-A0B5-F0D3E56D3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9" y="4608401"/>
            <a:ext cx="5616781" cy="1830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97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and Conclusion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Conclusion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Masked autoencoder is a simple self-supervised method similar to techniques in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Self-supervised learning in CV may now be embarking on a similar trajectory as in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note that images and languages are signals  of a different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observe that our MAE infers complex, holistic reconstructions.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r>
              <a:rPr kumimoji="1" lang="en-US" altLang="ko-Kore-KR" sz="1800" b="1" dirty="0"/>
              <a:t>Thoughts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Take insight to train holistic features. </a:t>
            </a:r>
          </a:p>
          <a:p>
            <a:r>
              <a:rPr kumimoji="1" lang="en-US" altLang="ko-Kore-KR" dirty="0"/>
              <a:t>   (Pixel is not same as word. Even patch is also not same.)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can apply Mask token later and independently. -&gt; How to use this for train holistic features.</a:t>
            </a:r>
          </a:p>
        </p:txBody>
      </p:sp>
    </p:spTree>
    <p:extLst>
      <p:ext uri="{BB962C8B-B14F-4D97-AF65-F5344CB8AC3E}">
        <p14:creationId xmlns:p14="http://schemas.microsoft.com/office/powerpoint/2010/main" val="626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10650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Intention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Masked autoencoders(MAE) are scalable self-supervised learners for 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Train large models efficiently and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An approach to learning high-capacity models that generalize well.</a:t>
            </a:r>
          </a:p>
        </p:txBody>
      </p:sp>
    </p:spTree>
    <p:extLst>
      <p:ext uri="{BB962C8B-B14F-4D97-AF65-F5344CB8AC3E}">
        <p14:creationId xmlns:p14="http://schemas.microsoft.com/office/powerpoint/2010/main" val="225442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10081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Existing Problems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idea of masked autoencoders, methods of BERT NLP models, is applicable in CV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But, autoencoding methods in CV lags behind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ask: what makes MAE different between CV and NLP?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(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) Architectures (CNN) -&gt; This gap has been addressed with the ViT.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(ii) Information density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(iii) The autoencoder’s decoder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2000" b="1" dirty="0"/>
              <a:t>Key Ideas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Masking a very high portion.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Masking random patches.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FE812-8F02-9E47-A98B-90DA044B6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16059"/>
            <a:ext cx="3574875" cy="2174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45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Ideas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1008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Masking a high portion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Languages are human-generated signals and images are natural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Languages’ information density is higher than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NLP models predict only few missing words. And CV model need to mask a high portion.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This strategy reduces redundancy and this task requires holistic understanding.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2000" b="1" dirty="0"/>
              <a:t>Masking random patches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 CV, the decoder reconstructs pixels that is a lower sematic level than recognition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 NLP, the decoder reconstructs missing words that contain rich semantic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Reconstructs missing patches with mask tokens(=position) can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7320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Masking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Following ViT, we divide an image into patches.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Random sampling with a high masking ratio can reduce redundancy.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Task cannot be easily solved by extrapolation from neighboring patches.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830D8A-A6CF-AD4A-823B-0B0405134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96" y="4264576"/>
            <a:ext cx="3574875" cy="2174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A67CA1-1032-D547-AC41-A40F1DD35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73" y="4264576"/>
            <a:ext cx="2743075" cy="1899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CAE0E6-5EAD-CC48-8C49-89E04150FA25}"/>
              </a:ext>
            </a:extLst>
          </p:cNvPr>
          <p:cNvSpPr txBox="1"/>
          <p:nvPr/>
        </p:nvSpPr>
        <p:spPr>
          <a:xfrm>
            <a:off x="6167270" y="6163625"/>
            <a:ext cx="4036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Masked image / MAE reconstruction / Ground-truth</a:t>
            </a:r>
            <a:endParaRPr kumimoji="1" lang="ko-Kore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9B683-7F93-584D-9456-2B0CFEE228FF}"/>
              </a:ext>
            </a:extLst>
          </p:cNvPr>
          <p:cNvSpPr/>
          <p:nvPr/>
        </p:nvSpPr>
        <p:spPr>
          <a:xfrm>
            <a:off x="2253343" y="4800600"/>
            <a:ext cx="740228" cy="94705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698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MAE encoder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Our encoder is a ViT but applied only on unmasked patches. Masked patches are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 the small subset(=25% of full set) and output the small subset.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This allows us to train very large encoders with only a fraction of compute and memory.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E99D40-0997-6A4E-B91B-5F76DB4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96" y="4264576"/>
            <a:ext cx="3574875" cy="2174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7D46E6-EF41-DE44-9C84-73702B106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73" y="4264576"/>
            <a:ext cx="2743075" cy="1899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BD90D-3DE6-914F-8B47-D3032DBF070D}"/>
              </a:ext>
            </a:extLst>
          </p:cNvPr>
          <p:cNvSpPr txBox="1"/>
          <p:nvPr/>
        </p:nvSpPr>
        <p:spPr>
          <a:xfrm>
            <a:off x="6167270" y="6163625"/>
            <a:ext cx="4036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Masked image / MAE reconstruction / Ground-truth</a:t>
            </a:r>
            <a:endParaRPr kumimoji="1" lang="ko-Kore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2D917F-571C-DE43-87F5-A55AD3E4A9B8}"/>
              </a:ext>
            </a:extLst>
          </p:cNvPr>
          <p:cNvSpPr/>
          <p:nvPr/>
        </p:nvSpPr>
        <p:spPr>
          <a:xfrm>
            <a:off x="3037114" y="4404759"/>
            <a:ext cx="936171" cy="163681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0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MAE decoder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 the full set of unmasked patches and mask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add positional embeddings to all tokens in this full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MAE decoder is only used during pre-training to perform the reconstruction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experiment with smaller, narrower and shallower than the encoder. (lightweight decoder)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E99D40-0997-6A4E-B91B-5F76DB4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96" y="4264576"/>
            <a:ext cx="3574875" cy="2174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7D46E6-EF41-DE44-9C84-73702B106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73" y="4264576"/>
            <a:ext cx="2743075" cy="1899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BD90D-3DE6-914F-8B47-D3032DBF070D}"/>
              </a:ext>
            </a:extLst>
          </p:cNvPr>
          <p:cNvSpPr txBox="1"/>
          <p:nvPr/>
        </p:nvSpPr>
        <p:spPr>
          <a:xfrm>
            <a:off x="6167270" y="6163625"/>
            <a:ext cx="4036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Masked image / MAE reconstruction / Ground-truth</a:t>
            </a:r>
            <a:endParaRPr kumimoji="1" lang="ko-Kore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2D917F-571C-DE43-87F5-A55AD3E4A9B8}"/>
              </a:ext>
            </a:extLst>
          </p:cNvPr>
          <p:cNvSpPr/>
          <p:nvPr/>
        </p:nvSpPr>
        <p:spPr>
          <a:xfrm>
            <a:off x="4058194" y="4298154"/>
            <a:ext cx="796836" cy="195024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832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Reconstruction target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Predicting the pixel values for each masked patch.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decoder’s output is reshaped to form a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Our loss function computes the MSE in the pixel space. (Compute only on masked patches)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E99D40-0997-6A4E-B91B-5F76DB4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96" y="4264576"/>
            <a:ext cx="3574875" cy="2174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7D46E6-EF41-DE44-9C84-73702B106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73" y="4264576"/>
            <a:ext cx="2743075" cy="1899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BD90D-3DE6-914F-8B47-D3032DBF070D}"/>
              </a:ext>
            </a:extLst>
          </p:cNvPr>
          <p:cNvSpPr txBox="1"/>
          <p:nvPr/>
        </p:nvSpPr>
        <p:spPr>
          <a:xfrm>
            <a:off x="6167270" y="6163625"/>
            <a:ext cx="4036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Masked image / MAE reconstruction / Ground-truth</a:t>
            </a:r>
            <a:endParaRPr kumimoji="1" lang="ko-Kore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C313CF-79AA-8843-86AB-7DE5CF70F1D2}"/>
              </a:ext>
            </a:extLst>
          </p:cNvPr>
          <p:cNvSpPr/>
          <p:nvPr/>
        </p:nvSpPr>
        <p:spPr>
          <a:xfrm>
            <a:off x="4917173" y="4800600"/>
            <a:ext cx="740228" cy="94705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91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ImageNet 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6" y="1204139"/>
            <a:ext cx="1146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Baseline: ViT-L/16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ViT-L/16 is very big and tends to overfit.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ViT-L/16 can train better than original with a good strong regularization recipe.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MAE fine-tuning is only for 50 epochs (vs 200 from scratch).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1EB39-9BD4-6A4D-85EF-A31EC122E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44" y="4364895"/>
            <a:ext cx="4053563" cy="2074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1E2295-F949-5649-9170-BB997C34E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44" y="3828917"/>
            <a:ext cx="4053562" cy="443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4628F1-5201-E442-825B-97A6ECDDC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95" y="4399996"/>
            <a:ext cx="1199124" cy="2074161"/>
          </a:xfrm>
          <a:prstGeom prst="rect">
            <a:avLst/>
          </a:prstGeom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7A3AE363-9B33-294B-BB2A-D35B566895BE}"/>
              </a:ext>
            </a:extLst>
          </p:cNvPr>
          <p:cNvSpPr/>
          <p:nvPr/>
        </p:nvSpPr>
        <p:spPr>
          <a:xfrm>
            <a:off x="8196942" y="5273790"/>
            <a:ext cx="50074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67392D-8E88-EF46-9859-8FBA17E20649}"/>
              </a:ext>
            </a:extLst>
          </p:cNvPr>
          <p:cNvSpPr/>
          <p:nvPr/>
        </p:nvSpPr>
        <p:spPr>
          <a:xfrm>
            <a:off x="8920509" y="4664190"/>
            <a:ext cx="244209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8977F898-8E9C-1C4B-8375-C83C34BA3AB8}"/>
              </a:ext>
            </a:extLst>
          </p:cNvPr>
          <p:cNvSpPr/>
          <p:nvPr/>
        </p:nvSpPr>
        <p:spPr>
          <a:xfrm>
            <a:off x="9393704" y="5276450"/>
            <a:ext cx="50074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4B6AE-2A51-6C46-88B8-F765B16F6D67}"/>
              </a:ext>
            </a:extLst>
          </p:cNvPr>
          <p:cNvSpPr txBox="1"/>
          <p:nvPr/>
        </p:nvSpPr>
        <p:spPr>
          <a:xfrm>
            <a:off x="10087199" y="527379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Output</a:t>
            </a:r>
            <a:endParaRPr kumimoji="1" lang="ko-Kore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1EBC9-2CA2-B046-A7AD-8C5CF1FF9FE9}"/>
              </a:ext>
            </a:extLst>
          </p:cNvPr>
          <p:cNvSpPr txBox="1"/>
          <p:nvPr/>
        </p:nvSpPr>
        <p:spPr>
          <a:xfrm>
            <a:off x="8069184" y="4750570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MLP</a:t>
            </a:r>
          </a:p>
          <a:p>
            <a:pPr algn="ctr"/>
            <a:r>
              <a:rPr kumimoji="1" lang="en-US" altLang="ko-Kore-KR" sz="1400" dirty="0"/>
              <a:t>Head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D02948-FB6B-2D45-A180-2E2ADD27542C}"/>
              </a:ext>
            </a:extLst>
          </p:cNvPr>
          <p:cNvSpPr txBox="1"/>
          <p:nvPr/>
        </p:nvSpPr>
        <p:spPr>
          <a:xfrm>
            <a:off x="8492623" y="6207178"/>
            <a:ext cx="10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Confidence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B9DFB-4645-CC41-AC62-86B9EFC0B47D}"/>
              </a:ext>
            </a:extLst>
          </p:cNvPr>
          <p:cNvSpPr txBox="1"/>
          <p:nvPr/>
        </p:nvSpPr>
        <p:spPr>
          <a:xfrm>
            <a:off x="9332107" y="496601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Max</a:t>
            </a:r>
            <a:endParaRPr kumimoji="1" lang="ko-Kore-KR" altLang="en-US" sz="1400" dirty="0"/>
          </a:p>
        </p:txBody>
      </p:sp>
      <p:sp>
        <p:nvSpPr>
          <p:cNvPr id="23" name="왼쪽 대괄호[L] 22">
            <a:extLst>
              <a:ext uri="{FF2B5EF4-FFF2-40B4-BE49-F238E27FC236}">
                <a16:creationId xmlns:a16="http://schemas.microsoft.com/office/drawing/2014/main" id="{5F12EE5A-B040-6041-8ACA-0D6A4AF0D1F9}"/>
              </a:ext>
            </a:extLst>
          </p:cNvPr>
          <p:cNvSpPr/>
          <p:nvPr/>
        </p:nvSpPr>
        <p:spPr>
          <a:xfrm rot="5400000">
            <a:off x="7611589" y="3286968"/>
            <a:ext cx="143556" cy="2028637"/>
          </a:xfrm>
          <a:prstGeom prst="leftBracket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92D050"/>
              </a:solidFill>
            </a:endParaRPr>
          </a:p>
        </p:txBody>
      </p:sp>
      <p:sp>
        <p:nvSpPr>
          <p:cNvPr id="24" name="왼쪽 대괄호[L] 23">
            <a:extLst>
              <a:ext uri="{FF2B5EF4-FFF2-40B4-BE49-F238E27FC236}">
                <a16:creationId xmlns:a16="http://schemas.microsoft.com/office/drawing/2014/main" id="{A154A6EF-E6D8-6642-B20D-8D86709E51E3}"/>
              </a:ext>
            </a:extLst>
          </p:cNvPr>
          <p:cNvSpPr/>
          <p:nvPr/>
        </p:nvSpPr>
        <p:spPr>
          <a:xfrm rot="5400000">
            <a:off x="8311656" y="3644439"/>
            <a:ext cx="143558" cy="628502"/>
          </a:xfrm>
          <a:prstGeom prst="leftBracket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DB0D4-09D6-A549-9C06-40B2E0906BE8}"/>
              </a:ext>
            </a:extLst>
          </p:cNvPr>
          <p:cNvSpPr txBox="1"/>
          <p:nvPr/>
        </p:nvSpPr>
        <p:spPr>
          <a:xfrm>
            <a:off x="7716104" y="3579134"/>
            <a:ext cx="1334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0000FF"/>
                </a:solidFill>
              </a:rPr>
              <a:t>linear probing</a:t>
            </a:r>
            <a:endParaRPr kumimoji="1" lang="ko-Kore-KR" altLang="en-US" sz="1400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A16CAD-1D80-EC48-83E6-B8BAA1622128}"/>
              </a:ext>
            </a:extLst>
          </p:cNvPr>
          <p:cNvSpPr txBox="1"/>
          <p:nvPr/>
        </p:nvSpPr>
        <p:spPr>
          <a:xfrm>
            <a:off x="6596210" y="390687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92D050"/>
                </a:solidFill>
              </a:rPr>
              <a:t>fine-tuning</a:t>
            </a:r>
            <a:endParaRPr kumimoji="1" lang="ko-Kore-KR" altLang="en-US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4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49C2BE8AF0AE45A5B82E545433D03A" ma:contentTypeVersion="10" ma:contentTypeDescription="새 문서를 만듭니다." ma:contentTypeScope="" ma:versionID="337a9f7f14b309d53dad2cca22f4d664">
  <xsd:schema xmlns:xsd="http://www.w3.org/2001/XMLSchema" xmlns:xs="http://www.w3.org/2001/XMLSchema" xmlns:p="http://schemas.microsoft.com/office/2006/metadata/properties" xmlns:ns3="a4b47a97-846a-45c8-a411-2172467ff38c" targetNamespace="http://schemas.microsoft.com/office/2006/metadata/properties" ma:root="true" ma:fieldsID="ade5633a4b64c2ee6dd73d09ab9a8b73" ns3:_="">
    <xsd:import namespace="a4b47a97-846a-45c8-a411-2172467ff3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47a97-846a-45c8-a411-2172467ff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91D0EC-38E6-4A27-96BE-1292825A4C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D23E8E-5155-458F-BB26-71DEA1445E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BEFF41-C13D-4D31-9832-10D34C264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47a97-846a-45c8-a411-2172467ff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86906</TotalTime>
  <Words>898</Words>
  <Application>Microsoft Macintosh PowerPoint</Application>
  <PresentationFormat>와이드스크린</PresentationFormat>
  <Paragraphs>182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Kyi</dc:creator>
  <cp:lastModifiedBy>Microsoft Office User</cp:lastModifiedBy>
  <cp:revision>824</cp:revision>
  <dcterms:created xsi:type="dcterms:W3CDTF">2018-02-21T02:23:39Z</dcterms:created>
  <dcterms:modified xsi:type="dcterms:W3CDTF">2023-08-11T01:57:49Z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0x0101009049C2BE8AF0AE45A5B82E545433D03A</vt:lpwstr>
  </property>
</Properties>
</file>