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8" userDrawn="1">
          <p15:clr>
            <a:srgbClr val="A4A3A4"/>
          </p15:clr>
        </p15:guide>
        <p15:guide id="2" pos="70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12" y="96"/>
      </p:cViewPr>
      <p:guideLst>
        <p:guide orient="horz" pos="2948"/>
        <p:guide pos="70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F307-D526-47EF-80BF-5C3C0B155D57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1786-3609-40C5-96B7-EEF9CE8F0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67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F307-D526-47EF-80BF-5C3C0B155D57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1786-3609-40C5-96B7-EEF9CE8F0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11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F307-D526-47EF-80BF-5C3C0B155D57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1786-3609-40C5-96B7-EEF9CE8F0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10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F307-D526-47EF-80BF-5C3C0B155D57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1786-3609-40C5-96B7-EEF9CE8F0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6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F307-D526-47EF-80BF-5C3C0B155D57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1786-3609-40C5-96B7-EEF9CE8F0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66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F307-D526-47EF-80BF-5C3C0B155D57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1786-3609-40C5-96B7-EEF9CE8F0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1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F307-D526-47EF-80BF-5C3C0B155D57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1786-3609-40C5-96B7-EEF9CE8F0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90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F307-D526-47EF-80BF-5C3C0B155D57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1786-3609-40C5-96B7-EEF9CE8F0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796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F307-D526-47EF-80BF-5C3C0B155D57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1786-3609-40C5-96B7-EEF9CE8F0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03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F307-D526-47EF-80BF-5C3C0B155D57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1786-3609-40C5-96B7-EEF9CE8F0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60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F307-D526-47EF-80BF-5C3C0B155D57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1786-3609-40C5-96B7-EEF9CE8F0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F307-D526-47EF-80BF-5C3C0B155D57}" type="datetimeFigureOut">
              <a:rPr lang="en-AU" smtClean="0"/>
              <a:t>25/11/2016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1786-3609-40C5-96B7-EEF9CE8F07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9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spect="1"/>
          </p:cNvSpPr>
          <p:nvPr/>
        </p:nvSpPr>
        <p:spPr>
          <a:xfrm>
            <a:off x="2281038" y="0"/>
            <a:ext cx="6960000" cy="52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Beveled 23"/>
          <p:cNvSpPr/>
          <p:nvPr/>
        </p:nvSpPr>
        <p:spPr>
          <a:xfrm>
            <a:off x="2281038" y="0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Beveled 24"/>
          <p:cNvSpPr/>
          <p:nvPr/>
        </p:nvSpPr>
        <p:spPr>
          <a:xfrm>
            <a:off x="3441012" y="0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Beveled 25"/>
          <p:cNvSpPr/>
          <p:nvPr/>
        </p:nvSpPr>
        <p:spPr>
          <a:xfrm>
            <a:off x="4600987" y="0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Beveled 26"/>
          <p:cNvSpPr/>
          <p:nvPr/>
        </p:nvSpPr>
        <p:spPr>
          <a:xfrm>
            <a:off x="5760961" y="0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: Beveled 27"/>
          <p:cNvSpPr/>
          <p:nvPr/>
        </p:nvSpPr>
        <p:spPr>
          <a:xfrm>
            <a:off x="6920935" y="0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: Beveled 28"/>
          <p:cNvSpPr/>
          <p:nvPr/>
        </p:nvSpPr>
        <p:spPr>
          <a:xfrm>
            <a:off x="8080909" y="0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: Beveled 32"/>
          <p:cNvSpPr/>
          <p:nvPr/>
        </p:nvSpPr>
        <p:spPr>
          <a:xfrm>
            <a:off x="3438905" y="870097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Beveled 33"/>
          <p:cNvSpPr/>
          <p:nvPr/>
        </p:nvSpPr>
        <p:spPr>
          <a:xfrm>
            <a:off x="4598880" y="870097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Beveled 34"/>
          <p:cNvSpPr/>
          <p:nvPr/>
        </p:nvSpPr>
        <p:spPr>
          <a:xfrm>
            <a:off x="5758854" y="870097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: Beveled 35"/>
          <p:cNvSpPr/>
          <p:nvPr/>
        </p:nvSpPr>
        <p:spPr>
          <a:xfrm>
            <a:off x="6918828" y="870097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: Beveled 36"/>
          <p:cNvSpPr/>
          <p:nvPr/>
        </p:nvSpPr>
        <p:spPr>
          <a:xfrm>
            <a:off x="8078802" y="870097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: Beveled 38"/>
          <p:cNvSpPr/>
          <p:nvPr/>
        </p:nvSpPr>
        <p:spPr>
          <a:xfrm>
            <a:off x="2278854" y="1739753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: Beveled 39"/>
          <p:cNvSpPr/>
          <p:nvPr/>
        </p:nvSpPr>
        <p:spPr>
          <a:xfrm>
            <a:off x="3438828" y="1739753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Beveled 41"/>
          <p:cNvSpPr/>
          <p:nvPr/>
        </p:nvSpPr>
        <p:spPr>
          <a:xfrm>
            <a:off x="5758777" y="1739753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: Beveled 42"/>
          <p:cNvSpPr/>
          <p:nvPr/>
        </p:nvSpPr>
        <p:spPr>
          <a:xfrm>
            <a:off x="6918751" y="1739753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: Beveled 43"/>
          <p:cNvSpPr/>
          <p:nvPr/>
        </p:nvSpPr>
        <p:spPr>
          <a:xfrm>
            <a:off x="8078725" y="1739753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: Beveled 45"/>
          <p:cNvSpPr/>
          <p:nvPr/>
        </p:nvSpPr>
        <p:spPr>
          <a:xfrm>
            <a:off x="2276747" y="2609850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: Beveled 46"/>
          <p:cNvSpPr/>
          <p:nvPr/>
        </p:nvSpPr>
        <p:spPr>
          <a:xfrm>
            <a:off x="3436721" y="2609850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: Beveled 47"/>
          <p:cNvSpPr/>
          <p:nvPr/>
        </p:nvSpPr>
        <p:spPr>
          <a:xfrm>
            <a:off x="4596696" y="2609850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: Beveled 48"/>
          <p:cNvSpPr/>
          <p:nvPr/>
        </p:nvSpPr>
        <p:spPr>
          <a:xfrm>
            <a:off x="5756670" y="2609850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: Beveled 49"/>
          <p:cNvSpPr/>
          <p:nvPr/>
        </p:nvSpPr>
        <p:spPr>
          <a:xfrm>
            <a:off x="6916644" y="2609850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Beveled 50"/>
          <p:cNvSpPr/>
          <p:nvPr/>
        </p:nvSpPr>
        <p:spPr>
          <a:xfrm>
            <a:off x="8076618" y="2609850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: Beveled 52"/>
          <p:cNvSpPr/>
          <p:nvPr/>
        </p:nvSpPr>
        <p:spPr>
          <a:xfrm>
            <a:off x="2276670" y="3481297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Beveled 54"/>
          <p:cNvSpPr/>
          <p:nvPr/>
        </p:nvSpPr>
        <p:spPr>
          <a:xfrm>
            <a:off x="4596619" y="3481297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: Beveled 56"/>
          <p:cNvSpPr/>
          <p:nvPr/>
        </p:nvSpPr>
        <p:spPr>
          <a:xfrm>
            <a:off x="6916567" y="3481297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: Beveled 57"/>
          <p:cNvSpPr/>
          <p:nvPr/>
        </p:nvSpPr>
        <p:spPr>
          <a:xfrm>
            <a:off x="8076541" y="3481297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: Beveled 59"/>
          <p:cNvSpPr/>
          <p:nvPr/>
        </p:nvSpPr>
        <p:spPr>
          <a:xfrm>
            <a:off x="2274563" y="4351394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: Beveled 60"/>
          <p:cNvSpPr/>
          <p:nvPr/>
        </p:nvSpPr>
        <p:spPr>
          <a:xfrm>
            <a:off x="3434537" y="4351394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: Beveled 61"/>
          <p:cNvSpPr/>
          <p:nvPr/>
        </p:nvSpPr>
        <p:spPr>
          <a:xfrm>
            <a:off x="4594512" y="4351394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: Beveled 62"/>
          <p:cNvSpPr/>
          <p:nvPr/>
        </p:nvSpPr>
        <p:spPr>
          <a:xfrm>
            <a:off x="5754486" y="4351394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: Beveled 63"/>
          <p:cNvSpPr/>
          <p:nvPr/>
        </p:nvSpPr>
        <p:spPr>
          <a:xfrm>
            <a:off x="6914460" y="4351394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: Beveled 64"/>
          <p:cNvSpPr/>
          <p:nvPr/>
        </p:nvSpPr>
        <p:spPr>
          <a:xfrm>
            <a:off x="8074434" y="4351394"/>
            <a:ext cx="1160129" cy="87009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5219700"/>
            <a:ext cx="11520488" cy="126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1080813" y="5219700"/>
            <a:ext cx="2880000" cy="1260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439863" y="5939200"/>
            <a:ext cx="2160587" cy="54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Blackadder ITC" panose="04020505051007020D02" pitchFamily="82" charset="0"/>
              </a:rPr>
              <a:t>Michael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9863" y="5399450"/>
            <a:ext cx="2160587" cy="54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effectLst>
                  <a:outerShdw dist="38100" dir="2700000" algn="tl" rotWithShape="0">
                    <a:prstClr val="black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$1,000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10813" y="5219700"/>
            <a:ext cx="162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4319588" y="5219700"/>
            <a:ext cx="2880000" cy="1260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4678638" y="5939200"/>
            <a:ext cx="2160587" cy="54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err="1">
                <a:latin typeface="Blackadder ITC" panose="04020505051007020D02" pitchFamily="82" charset="0"/>
              </a:rPr>
              <a:t>Yakko</a:t>
            </a:r>
            <a:endParaRPr lang="en-AU" sz="3200" dirty="0">
              <a:latin typeface="Blackadder ITC" panose="04020505051007020D02" pitchFamily="8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78638" y="5399450"/>
            <a:ext cx="2160587" cy="54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solidFill>
                  <a:srgbClr val="FF0000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-$1,000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49588" y="5219700"/>
            <a:ext cx="162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7559675" y="5219700"/>
            <a:ext cx="2880000" cy="1260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7918725" y="5939200"/>
            <a:ext cx="2160587" cy="54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Blackadder ITC" panose="04020505051007020D02" pitchFamily="82" charset="0"/>
              </a:rPr>
              <a:t>Dot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18725" y="5399450"/>
            <a:ext cx="2160587" cy="54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b="1" dirty="0">
                <a:effectLst>
                  <a:outerShdw dist="38100" dir="2700000" algn="tl" rotWithShape="0">
                    <a:prstClr val="black"/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$2,400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89675" y="5219700"/>
            <a:ext cx="162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479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1100" y="179388"/>
            <a:ext cx="756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Final Jeopardy!</a:t>
            </a:r>
            <a:endParaRPr lang="en-AU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1100" y="719138"/>
            <a:ext cx="7560000" cy="10810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Category: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THE ECONOMY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1100" y="1800225"/>
            <a:ext cx="7560000" cy="143986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"Systemically important financial institution" is an official status known more informally by these 4 words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81100" y="4500564"/>
            <a:ext cx="7560000" cy="18002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838" y="3240089"/>
            <a:ext cx="7560000" cy="126047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4679675" y="3582863"/>
            <a:ext cx="5760000" cy="54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Open Responses and Start Clock</a:t>
            </a:r>
          </a:p>
        </p:txBody>
      </p:sp>
    </p:spTree>
    <p:extLst>
      <p:ext uri="{BB962C8B-B14F-4D97-AF65-F5344CB8AC3E}">
        <p14:creationId xmlns:p14="http://schemas.microsoft.com/office/powerpoint/2010/main" val="198953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1100" y="179388"/>
            <a:ext cx="756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Final Jeopardy!</a:t>
            </a:r>
            <a:endParaRPr lang="en-AU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1100" y="719138"/>
            <a:ext cx="7560000" cy="10810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Category: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THE ECONOMY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1100" y="1800225"/>
            <a:ext cx="7560000" cy="143986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"Systemically important financial institution" is an official status known more informally by these 4 words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81100" y="4500564"/>
            <a:ext cx="7560000" cy="18002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838" y="3240089"/>
            <a:ext cx="7560000" cy="126047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15 seconds remaining</a:t>
            </a:r>
          </a:p>
        </p:txBody>
      </p:sp>
    </p:spTree>
    <p:extLst>
      <p:ext uri="{BB962C8B-B14F-4D97-AF65-F5344CB8AC3E}">
        <p14:creationId xmlns:p14="http://schemas.microsoft.com/office/powerpoint/2010/main" val="199543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1100" y="179388"/>
            <a:ext cx="756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Final Jeopardy!</a:t>
            </a:r>
            <a:endParaRPr lang="en-AU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1100" y="719138"/>
            <a:ext cx="7560000" cy="10810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Category: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THE ECONOMY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1100" y="1800225"/>
            <a:ext cx="7560000" cy="143986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Adobe Garamond Pro Bold" panose="02020702060506020403" pitchFamily="18" charset="0"/>
              </a:rPr>
              <a:t>"Systemically important financial institution" is an official status known more informally by these 4 words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81100" y="4500564"/>
            <a:ext cx="7560000" cy="18002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838" y="3240089"/>
            <a:ext cx="7560000" cy="126047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15 seconds remaining</a:t>
            </a:r>
          </a:p>
        </p:txBody>
      </p:sp>
    </p:spTree>
    <p:extLst>
      <p:ext uri="{BB962C8B-B14F-4D97-AF65-F5344CB8AC3E}">
        <p14:creationId xmlns:p14="http://schemas.microsoft.com/office/powerpoint/2010/main" val="219274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1100" y="179388"/>
            <a:ext cx="756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Final Jeopardy!</a:t>
            </a:r>
            <a:endParaRPr lang="en-AU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1100" y="719138"/>
            <a:ext cx="7560000" cy="10810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Category: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THE ECONOMY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1100" y="1800225"/>
            <a:ext cx="7560000" cy="143986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Adobe Garamond Pro Bold" panose="02020702060506020403" pitchFamily="18" charset="0"/>
              </a:rPr>
              <a:t>"Systemically important financial institution" is an official status known more informally by these 4 words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81100" y="4500564"/>
            <a:ext cx="7560000" cy="18002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>
                <a:latin typeface="Adobe Garamond Pro Bold" panose="02020702060506020403" pitchFamily="18" charset="0"/>
              </a:rPr>
              <a:t>Player 1’s Response:</a:t>
            </a:r>
          </a:p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What is Too Big to Fail?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9838" y="3240089"/>
            <a:ext cx="7560000" cy="126047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Correct Response: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What is “Too Big to Fail”?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9900988" y="4679950"/>
            <a:ext cx="540000" cy="54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√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10620125" y="4679950"/>
            <a:ext cx="540000" cy="540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1255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$9999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1100" y="179388"/>
            <a:ext cx="756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Final Jeopardy!</a:t>
            </a:r>
            <a:endParaRPr lang="en-AU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1100" y="719138"/>
            <a:ext cx="7560000" cy="10810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Category: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THE ECONOMY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1100" y="1800225"/>
            <a:ext cx="7560000" cy="143986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Adobe Garamond Pro Bold" panose="02020702060506020403" pitchFamily="18" charset="0"/>
              </a:rPr>
              <a:t>"Systemically important financial institution" is an official status known more informally by these 4 words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81100" y="4500564"/>
            <a:ext cx="7560000" cy="18002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>
                <a:latin typeface="Adobe Garamond Pro Bold" panose="02020702060506020403" pitchFamily="18" charset="0"/>
              </a:rPr>
              <a:t>Player 1’s Wager (Correct):</a:t>
            </a:r>
          </a:p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+$9999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9838" y="3240089"/>
            <a:ext cx="7560000" cy="126047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Correct Response: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What is “Too Big to Fail”?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9900987" y="4679950"/>
            <a:ext cx="1259137" cy="540000"/>
          </a:xfrm>
          <a:prstGeom prst="round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9572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$-9999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1100" y="179388"/>
            <a:ext cx="756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Final Jeopardy!</a:t>
            </a:r>
            <a:endParaRPr lang="en-AU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1100" y="719138"/>
            <a:ext cx="7560000" cy="10810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Category: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THE ECONOMY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1100" y="1800225"/>
            <a:ext cx="7560000" cy="143986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Adobe Garamond Pro Bold" panose="02020702060506020403" pitchFamily="18" charset="0"/>
              </a:rPr>
              <a:t>"Systemically important financial institution" is an official status known more informally by these 4 words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81100" y="4500564"/>
            <a:ext cx="7560000" cy="18002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>
                <a:latin typeface="Adobe Garamond Pro Bold" panose="02020702060506020403" pitchFamily="18" charset="0"/>
              </a:rPr>
              <a:t>Player 1’s Wager (Incorrect):</a:t>
            </a:r>
          </a:p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-$9999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79838" y="3240089"/>
            <a:ext cx="7560000" cy="126047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Correct Response: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What is “Too Big to Fail”?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9900987" y="4679950"/>
            <a:ext cx="1259137" cy="540000"/>
          </a:xfrm>
          <a:prstGeom prst="round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7911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9838" y="179388"/>
            <a:ext cx="7561262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CATEGORY 1</a:t>
            </a:r>
          </a:p>
        </p:txBody>
      </p:sp>
      <p:sp>
        <p:nvSpPr>
          <p:cNvPr id="12" name="Rectangle: Beveled 11"/>
          <p:cNvSpPr/>
          <p:nvPr/>
        </p:nvSpPr>
        <p:spPr>
          <a:xfrm>
            <a:off x="3779838" y="538163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$200</a:t>
            </a:r>
          </a:p>
        </p:txBody>
      </p:sp>
      <p:sp>
        <p:nvSpPr>
          <p:cNvPr id="13" name="Rectangle: Beveled 12"/>
          <p:cNvSpPr/>
          <p:nvPr/>
        </p:nvSpPr>
        <p:spPr>
          <a:xfrm>
            <a:off x="5292725" y="538163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04913" y="538163"/>
            <a:ext cx="151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ysClr val="windowText" lastClr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$600</a:t>
            </a:r>
          </a:p>
        </p:txBody>
      </p:sp>
      <p:sp>
        <p:nvSpPr>
          <p:cNvPr id="16" name="Rectangle: Beveled 15"/>
          <p:cNvSpPr/>
          <p:nvPr/>
        </p:nvSpPr>
        <p:spPr>
          <a:xfrm>
            <a:off x="8317800" y="538163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$800</a:t>
            </a:r>
          </a:p>
        </p:txBody>
      </p:sp>
      <p:sp>
        <p:nvSpPr>
          <p:cNvPr id="17" name="Rectangle: Beveled 16"/>
          <p:cNvSpPr/>
          <p:nvPr/>
        </p:nvSpPr>
        <p:spPr>
          <a:xfrm>
            <a:off x="9829100" y="538163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$1000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79838" y="1260475"/>
            <a:ext cx="7561262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CATEGORY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79838" y="1619250"/>
            <a:ext cx="151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ysClr val="windowText" lastClr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$200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92725" y="1619250"/>
            <a:ext cx="151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ysClr val="windowText" lastClr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$400</a:t>
            </a:r>
          </a:p>
        </p:txBody>
      </p:sp>
      <p:sp>
        <p:nvSpPr>
          <p:cNvPr id="21" name="Rectangle: Beveled 20"/>
          <p:cNvSpPr/>
          <p:nvPr/>
        </p:nvSpPr>
        <p:spPr>
          <a:xfrm>
            <a:off x="6804913" y="1619250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$600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17800" y="1619250"/>
            <a:ext cx="151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ysClr val="windowText" lastClr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$800</a:t>
            </a:r>
          </a:p>
        </p:txBody>
      </p:sp>
      <p:sp>
        <p:nvSpPr>
          <p:cNvPr id="23" name="Rectangle: Beveled 22"/>
          <p:cNvSpPr/>
          <p:nvPr/>
        </p:nvSpPr>
        <p:spPr>
          <a:xfrm>
            <a:off x="9829100" y="1619250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$1000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79838" y="2339975"/>
            <a:ext cx="7561262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CATEGORY 3</a:t>
            </a:r>
          </a:p>
        </p:txBody>
      </p:sp>
      <p:sp>
        <p:nvSpPr>
          <p:cNvPr id="25" name="Rectangle: Beveled 24"/>
          <p:cNvSpPr/>
          <p:nvPr/>
        </p:nvSpPr>
        <p:spPr>
          <a:xfrm>
            <a:off x="3779838" y="2698750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$200</a:t>
            </a:r>
          </a:p>
        </p:txBody>
      </p:sp>
      <p:sp>
        <p:nvSpPr>
          <p:cNvPr id="26" name="Rectangle: Beveled 25"/>
          <p:cNvSpPr/>
          <p:nvPr/>
        </p:nvSpPr>
        <p:spPr>
          <a:xfrm>
            <a:off x="5292725" y="2698750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$400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4913" y="2698750"/>
            <a:ext cx="151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ysClr val="windowText" lastClr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$600</a:t>
            </a:r>
          </a:p>
        </p:txBody>
      </p:sp>
      <p:sp>
        <p:nvSpPr>
          <p:cNvPr id="28" name="Rectangle: Beveled 27"/>
          <p:cNvSpPr/>
          <p:nvPr/>
        </p:nvSpPr>
        <p:spPr>
          <a:xfrm>
            <a:off x="8317800" y="2698750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$800</a:t>
            </a:r>
          </a:p>
        </p:txBody>
      </p:sp>
      <p:sp>
        <p:nvSpPr>
          <p:cNvPr id="29" name="Rectangle: Beveled 28"/>
          <p:cNvSpPr/>
          <p:nvPr/>
        </p:nvSpPr>
        <p:spPr>
          <a:xfrm>
            <a:off x="9829100" y="2698750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$1000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79838" y="3421062"/>
            <a:ext cx="7561262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CATEGORY 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79838" y="3779837"/>
            <a:ext cx="151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ysClr val="windowText" lastClr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$200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2725" y="3779837"/>
            <a:ext cx="151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ysClr val="windowText" lastClr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$400</a:t>
            </a:r>
          </a:p>
        </p:txBody>
      </p:sp>
      <p:sp>
        <p:nvSpPr>
          <p:cNvPr id="33" name="Rectangle: Beveled 32"/>
          <p:cNvSpPr/>
          <p:nvPr/>
        </p:nvSpPr>
        <p:spPr>
          <a:xfrm>
            <a:off x="6804913" y="3779837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$600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317800" y="3779837"/>
            <a:ext cx="151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ysClr val="windowText" lastClr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$800</a:t>
            </a:r>
          </a:p>
        </p:txBody>
      </p:sp>
      <p:sp>
        <p:nvSpPr>
          <p:cNvPr id="35" name="Rectangle: Beveled 34"/>
          <p:cNvSpPr/>
          <p:nvPr/>
        </p:nvSpPr>
        <p:spPr>
          <a:xfrm>
            <a:off x="9829100" y="3779837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$1000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79838" y="4500313"/>
            <a:ext cx="7561262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CATEGORY 5</a:t>
            </a:r>
          </a:p>
        </p:txBody>
      </p:sp>
      <p:sp>
        <p:nvSpPr>
          <p:cNvPr id="37" name="Rectangle: Beveled 36"/>
          <p:cNvSpPr/>
          <p:nvPr/>
        </p:nvSpPr>
        <p:spPr>
          <a:xfrm>
            <a:off x="3779838" y="4859088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$200</a:t>
            </a:r>
          </a:p>
        </p:txBody>
      </p:sp>
      <p:sp>
        <p:nvSpPr>
          <p:cNvPr id="38" name="Rectangle: Beveled 37"/>
          <p:cNvSpPr/>
          <p:nvPr/>
        </p:nvSpPr>
        <p:spPr>
          <a:xfrm>
            <a:off x="5292725" y="4859088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$400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04913" y="4859088"/>
            <a:ext cx="151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ysClr val="windowText" lastClr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$600</a:t>
            </a:r>
          </a:p>
        </p:txBody>
      </p:sp>
      <p:sp>
        <p:nvSpPr>
          <p:cNvPr id="40" name="Rectangle: Beveled 39"/>
          <p:cNvSpPr/>
          <p:nvPr/>
        </p:nvSpPr>
        <p:spPr>
          <a:xfrm>
            <a:off x="8317800" y="4859088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$800</a:t>
            </a:r>
          </a:p>
        </p:txBody>
      </p:sp>
      <p:sp>
        <p:nvSpPr>
          <p:cNvPr id="41" name="Rectangle: Beveled 40"/>
          <p:cNvSpPr/>
          <p:nvPr/>
        </p:nvSpPr>
        <p:spPr>
          <a:xfrm>
            <a:off x="9829100" y="4859088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$1000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79838" y="5581400"/>
            <a:ext cx="7561262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CATEGORY 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79838" y="5940175"/>
            <a:ext cx="151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ysClr val="windowText" lastClr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$200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92725" y="5940175"/>
            <a:ext cx="151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ysClr val="windowText" lastClr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$400</a:t>
            </a:r>
          </a:p>
        </p:txBody>
      </p:sp>
      <p:sp>
        <p:nvSpPr>
          <p:cNvPr id="45" name="Rectangle: Beveled 44"/>
          <p:cNvSpPr/>
          <p:nvPr/>
        </p:nvSpPr>
        <p:spPr>
          <a:xfrm>
            <a:off x="6804913" y="5940175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$600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317800" y="5940175"/>
            <a:ext cx="1512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ysClr val="windowText" lastClr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$800</a:t>
            </a:r>
          </a:p>
        </p:txBody>
      </p:sp>
      <p:sp>
        <p:nvSpPr>
          <p:cNvPr id="47" name="Rectangle: Beveled 46"/>
          <p:cNvSpPr/>
          <p:nvPr/>
        </p:nvSpPr>
        <p:spPr>
          <a:xfrm>
            <a:off x="9829100" y="5940175"/>
            <a:ext cx="1512000" cy="540000"/>
          </a:xfrm>
          <a:prstGeom prst="bevel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$1000</a:t>
            </a:r>
          </a:p>
        </p:txBody>
      </p:sp>
      <p:sp>
        <p:nvSpPr>
          <p:cNvPr id="48" name="Rectangle: Rounded Corners 47"/>
          <p:cNvSpPr/>
          <p:nvPr/>
        </p:nvSpPr>
        <p:spPr>
          <a:xfrm>
            <a:off x="2268038" y="431750"/>
            <a:ext cx="1080000" cy="21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5B9BD5"/>
                </a:solidFill>
              </a:rPr>
              <a:t>Selecting</a:t>
            </a:r>
          </a:p>
        </p:txBody>
      </p:sp>
    </p:spTree>
    <p:extLst>
      <p:ext uri="{BB962C8B-B14F-4D97-AF65-F5344CB8AC3E}">
        <p14:creationId xmlns:p14="http://schemas.microsoft.com/office/powerpoint/2010/main" val="276202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1100" y="179388"/>
            <a:ext cx="756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CATEGORY 1 - </a:t>
            </a:r>
            <a:r>
              <a:rPr lang="en-AU" sz="32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$200</a:t>
            </a:r>
            <a:endParaRPr lang="en-AU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1100" y="719138"/>
            <a:ext cx="7560000" cy="252094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THIS TERM FOR A LONG-HANDLED GARDENING TOOL CAN ALSO MEAN AN IMMORAL PLEASURE-SEEKER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1100" y="3239588"/>
            <a:ext cx="7560000" cy="126097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Correct Response/s: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What is a rake?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81100" y="4500564"/>
            <a:ext cx="7560000" cy="18002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4679675" y="5040675"/>
            <a:ext cx="5760000" cy="72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Click to Open Response Lines</a:t>
            </a:r>
          </a:p>
        </p:txBody>
      </p:sp>
    </p:spTree>
    <p:extLst>
      <p:ext uri="{BB962C8B-B14F-4D97-AF65-F5344CB8AC3E}">
        <p14:creationId xmlns:p14="http://schemas.microsoft.com/office/powerpoint/2010/main" val="80156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1100" y="179388"/>
            <a:ext cx="756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CATEGORY 1 - </a:t>
            </a:r>
            <a:r>
              <a:rPr lang="en-AU" sz="32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$200</a:t>
            </a:r>
            <a:endParaRPr lang="en-AU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1100" y="719138"/>
            <a:ext cx="7560000" cy="252094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THIS TERM FOR A LONG-HANDLED GARDENING TOOL CAN ALSO MEAN AN IMMORAL PLEASURE-SEEKER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1100" y="3239588"/>
            <a:ext cx="7560000" cy="126097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Correct Response/s: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What is a rake?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81100" y="4500564"/>
            <a:ext cx="7560000" cy="18002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Response Lines are Open</a:t>
            </a:r>
          </a:p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4679675" y="5400675"/>
            <a:ext cx="5760000" cy="72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End Question and Return</a:t>
            </a:r>
          </a:p>
        </p:txBody>
      </p:sp>
    </p:spTree>
    <p:extLst>
      <p:ext uri="{BB962C8B-B14F-4D97-AF65-F5344CB8AC3E}">
        <p14:creationId xmlns:p14="http://schemas.microsoft.com/office/powerpoint/2010/main" val="368769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1100" y="179388"/>
            <a:ext cx="756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CATEGORY 1 - </a:t>
            </a:r>
            <a:r>
              <a:rPr lang="en-AU" sz="32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$200</a:t>
            </a:r>
            <a:endParaRPr lang="en-AU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1100" y="719138"/>
            <a:ext cx="7560000" cy="252094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THIS TERM FOR A LONG-HANDLED GARDENING TOOL CAN ALSO MEAN AN IMMORAL PLEASURE-SEEKER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1100" y="3239588"/>
            <a:ext cx="7560000" cy="126097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Correct Response/s: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What is a rake?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81100" y="4500564"/>
            <a:ext cx="7560000" cy="180022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Player 1 is Answering</a:t>
            </a:r>
          </a:p>
          <a:p>
            <a:endParaRPr lang="en-AU" sz="32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  <a:p>
            <a:r>
              <a:rPr lang="en-AU" sz="3200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5 seconds Remaining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9360125" y="4679700"/>
            <a:ext cx="1800000" cy="54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Correct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9360125" y="5580063"/>
            <a:ext cx="1800000" cy="540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Incorrect</a:t>
            </a:r>
          </a:p>
        </p:txBody>
      </p:sp>
    </p:spTree>
    <p:extLst>
      <p:ext uri="{BB962C8B-B14F-4D97-AF65-F5344CB8AC3E}">
        <p14:creationId xmlns:p14="http://schemas.microsoft.com/office/powerpoint/2010/main" val="267443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1100" y="179388"/>
            <a:ext cx="756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CATEGORY 1 - </a:t>
            </a:r>
            <a:r>
              <a:rPr lang="en-AU" sz="3200" dirty="0">
                <a:solidFill>
                  <a:srgbClr val="FFC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$200</a:t>
            </a:r>
            <a:endParaRPr lang="en-AU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1100" y="719138"/>
            <a:ext cx="7560000" cy="25209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800" dirty="0">
                <a:latin typeface="Impact" panose="020B0806030902050204" pitchFamily="34" charset="0"/>
              </a:rPr>
              <a:t>DAILY DOUBLE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1100" y="3239588"/>
            <a:ext cx="7560000" cy="126097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Player 1’s clue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$5,000 available to wager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81100" y="4500564"/>
            <a:ext cx="7560000" cy="180022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Enter wager:</a:t>
            </a:r>
          </a:p>
          <a:p>
            <a:pPr algn="ctr"/>
            <a:endParaRPr lang="en-AU" sz="32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  <a:p>
            <a:pPr algn="ctr"/>
            <a:endParaRPr lang="en-AU" sz="32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9095082" y="5310063"/>
            <a:ext cx="632014" cy="540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  <a:sym typeface="Wingdings" panose="05000000000000000000" pitchFamily="2" charset="2"/>
              </a:rPr>
              <a:t></a:t>
            </a:r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5609760" y="5310063"/>
            <a:ext cx="341497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37067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1100" y="179388"/>
            <a:ext cx="756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Final Jeopardy!</a:t>
            </a:r>
            <a:endParaRPr lang="en-AU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1100" y="719138"/>
            <a:ext cx="7560000" cy="10810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81100" y="1800225"/>
            <a:ext cx="7560000" cy="143986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81100" y="4500564"/>
            <a:ext cx="7560000" cy="18002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838" y="3240089"/>
            <a:ext cx="7560000" cy="126047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679675" y="900475"/>
            <a:ext cx="5760000" cy="72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Show Category &amp; Open Wagers</a:t>
            </a:r>
          </a:p>
        </p:txBody>
      </p:sp>
    </p:spTree>
    <p:extLst>
      <p:ext uri="{BB962C8B-B14F-4D97-AF65-F5344CB8AC3E}">
        <p14:creationId xmlns:p14="http://schemas.microsoft.com/office/powerpoint/2010/main" val="377859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1100" y="179388"/>
            <a:ext cx="756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Final Jeopardy!</a:t>
            </a:r>
            <a:endParaRPr lang="en-AU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1100" y="719138"/>
            <a:ext cx="7560000" cy="10810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Category: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THE ECONOMY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1100" y="1800225"/>
            <a:ext cx="7560000" cy="143986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Waiting on wager from 2 contestants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81100" y="4500564"/>
            <a:ext cx="7560000" cy="18002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838" y="3240089"/>
            <a:ext cx="7560000" cy="126047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6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600450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600450" y="0"/>
            <a:ext cx="7920038" cy="6480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80225" y="359138"/>
            <a:ext cx="324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bg1"/>
                </a:solidFill>
              </a:rPr>
              <a:t>PLAYER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25" y="718276"/>
            <a:ext cx="324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225" y="1800225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0225" y="2159363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225" y="3238501"/>
            <a:ext cx="32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PLAYER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0225" y="3597639"/>
            <a:ext cx="324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4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$0</a:t>
            </a:r>
          </a:p>
        </p:txBody>
      </p:sp>
      <p:sp>
        <p:nvSpPr>
          <p:cNvPr id="2" name="Rectangle 1"/>
          <p:cNvSpPr/>
          <p:nvPr/>
        </p:nvSpPr>
        <p:spPr>
          <a:xfrm>
            <a:off x="3781100" y="179388"/>
            <a:ext cx="756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Final Jeopardy!</a:t>
            </a:r>
            <a:endParaRPr lang="en-AU" dirty="0">
              <a:solidFill>
                <a:srgbClr val="FFC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81100" y="719138"/>
            <a:ext cx="7560000" cy="10810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Category:</a:t>
            </a:r>
          </a:p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THE ECONOMY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81100" y="1800225"/>
            <a:ext cx="7560000" cy="143986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All Wagers In</a:t>
            </a:r>
          </a:p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81100" y="4500564"/>
            <a:ext cx="7560000" cy="18002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838" y="3240089"/>
            <a:ext cx="7560000" cy="126047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latin typeface="Adobe Garamond Pro Bold" panose="02020702060506020403" pitchFamily="18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679675" y="2520700"/>
            <a:ext cx="5760000" cy="540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Adobe Garamond Pro Bold" panose="02020702060506020403" pitchFamily="18" charset="0"/>
              </a:rPr>
              <a:t>Show Clue</a:t>
            </a:r>
          </a:p>
        </p:txBody>
      </p:sp>
    </p:spTree>
    <p:extLst>
      <p:ext uri="{BB962C8B-B14F-4D97-AF65-F5344CB8AC3E}">
        <p14:creationId xmlns:p14="http://schemas.microsoft.com/office/powerpoint/2010/main" val="399919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26914</TotalTime>
  <Words>628</Words>
  <Application>Microsoft Office PowerPoint</Application>
  <PresentationFormat>Custom</PresentationFormat>
  <Paragraphs>211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Adobe Gothic Std B</vt:lpstr>
      <vt:lpstr>Adobe Garamond Pro Bold</vt:lpstr>
      <vt:lpstr>Arial</vt:lpstr>
      <vt:lpstr>Blackadder ITC</vt:lpstr>
      <vt:lpstr>Calibri</vt:lpstr>
      <vt:lpstr>Calibri Light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Doyle</dc:creator>
  <cp:lastModifiedBy>Michael Doyle</cp:lastModifiedBy>
  <cp:revision>20</cp:revision>
  <dcterms:created xsi:type="dcterms:W3CDTF">2016-11-02T08:50:01Z</dcterms:created>
  <dcterms:modified xsi:type="dcterms:W3CDTF">2016-12-05T06:41:51Z</dcterms:modified>
</cp:coreProperties>
</file>